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60"/>
  </p:notesMasterIdLst>
  <p:sldIdLst>
    <p:sldId id="256" r:id="rId3"/>
    <p:sldId id="257" r:id="rId4"/>
    <p:sldId id="313" r:id="rId5"/>
    <p:sldId id="258" r:id="rId6"/>
    <p:sldId id="289" r:id="rId7"/>
    <p:sldId id="261" r:id="rId8"/>
    <p:sldId id="1515" r:id="rId9"/>
    <p:sldId id="660" r:id="rId10"/>
    <p:sldId id="659" r:id="rId11"/>
    <p:sldId id="262" r:id="rId12"/>
    <p:sldId id="808" r:id="rId13"/>
    <p:sldId id="1512" r:id="rId14"/>
    <p:sldId id="1513" r:id="rId15"/>
    <p:sldId id="809" r:id="rId16"/>
    <p:sldId id="1516" r:id="rId17"/>
    <p:sldId id="1517" r:id="rId18"/>
    <p:sldId id="1525" r:id="rId19"/>
    <p:sldId id="1526" r:id="rId20"/>
    <p:sldId id="656" r:id="rId21"/>
    <p:sldId id="538" r:id="rId22"/>
    <p:sldId id="286" r:id="rId23"/>
    <p:sldId id="1519" r:id="rId24"/>
    <p:sldId id="1518" r:id="rId25"/>
    <p:sldId id="291" r:id="rId26"/>
    <p:sldId id="272" r:id="rId27"/>
    <p:sldId id="810" r:id="rId28"/>
    <p:sldId id="1508" r:id="rId29"/>
    <p:sldId id="380" r:id="rId30"/>
    <p:sldId id="382" r:id="rId31"/>
    <p:sldId id="687" r:id="rId32"/>
    <p:sldId id="1509" r:id="rId33"/>
    <p:sldId id="1520" r:id="rId34"/>
    <p:sldId id="816" r:id="rId35"/>
    <p:sldId id="814" r:id="rId36"/>
    <p:sldId id="542" r:id="rId37"/>
    <p:sldId id="617" r:id="rId38"/>
    <p:sldId id="1521" r:id="rId39"/>
    <p:sldId id="512" r:id="rId40"/>
    <p:sldId id="1523" r:id="rId41"/>
    <p:sldId id="1524" r:id="rId42"/>
    <p:sldId id="1522" r:id="rId43"/>
    <p:sldId id="287" r:id="rId44"/>
    <p:sldId id="305" r:id="rId45"/>
    <p:sldId id="311" r:id="rId46"/>
    <p:sldId id="307" r:id="rId47"/>
    <p:sldId id="308" r:id="rId48"/>
    <p:sldId id="309" r:id="rId49"/>
    <p:sldId id="482" r:id="rId50"/>
    <p:sldId id="466" r:id="rId51"/>
    <p:sldId id="505" r:id="rId52"/>
    <p:sldId id="504" r:id="rId53"/>
    <p:sldId id="277" r:id="rId54"/>
    <p:sldId id="655" r:id="rId55"/>
    <p:sldId id="1527" r:id="rId56"/>
    <p:sldId id="1528" r:id="rId57"/>
    <p:sldId id="618" r:id="rId58"/>
    <p:sldId id="292"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Century Gothic" panose="020B0502020202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jIusGly5HOleJcqlKqgtISG6uh3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6"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B8F5CF-CF85-455C-9093-2CB52F2D9E9B}">
  <a:tblStyle styleId="{08B8F5CF-CF85-455C-9093-2CB52F2D9E9B}" styleName="Table_0">
    <a:wholeTbl>
      <a:tcTxStyle b="off" i="off">
        <a:font>
          <a:latin typeface="Tw Cen MT"/>
          <a:ea typeface="Tw Cen MT"/>
          <a:cs typeface="Tw Cen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Tw Cen MT"/>
          <a:ea typeface="Tw Cen MT"/>
          <a:cs typeface="Tw Cen MT"/>
        </a:font>
        <a:schemeClr val="lt1"/>
      </a:tcTxStyle>
      <a:tcStyle>
        <a:tcBdr/>
        <a:fill>
          <a:solidFill>
            <a:schemeClr val="accent2"/>
          </a:solidFill>
        </a:fill>
      </a:tcStyle>
    </a:lastCol>
    <a:firstCol>
      <a:tcTxStyle b="on" i="off">
        <a:font>
          <a:latin typeface="Tw Cen MT"/>
          <a:ea typeface="Tw Cen MT"/>
          <a:cs typeface="Tw Cen MT"/>
        </a:font>
        <a:schemeClr val="lt1"/>
      </a:tcTxStyle>
      <a:tcStyle>
        <a:tcBdr/>
        <a:fill>
          <a:solidFill>
            <a:schemeClr val="accent2"/>
          </a:solidFill>
        </a:fill>
      </a:tcStyle>
    </a:firstCol>
    <a:lastRow>
      <a:tcTxStyle b="on" i="off">
        <a:font>
          <a:latin typeface="Tw Cen MT"/>
          <a:ea typeface="Tw Cen MT"/>
          <a:cs typeface="Tw Cen MT"/>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Tw Cen MT"/>
          <a:ea typeface="Tw Cen MT"/>
          <a:cs typeface="Tw Cen MT"/>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8" autoAdjust="0"/>
    <p:restoredTop sz="67886" autoAdjust="0"/>
  </p:normalViewPr>
  <p:slideViewPr>
    <p:cSldViewPr snapToGrid="0">
      <p:cViewPr varScale="1">
        <p:scale>
          <a:sx n="71" d="100"/>
          <a:sy n="71" d="100"/>
        </p:scale>
        <p:origin x="280" y="176"/>
      </p:cViewPr>
      <p:guideLst>
        <p:guide pos="3840"/>
        <p:guide orient="horz" pos="2160"/>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64686-A401-F44D-A4E8-8F0EE14B737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306E6D3-028E-4047-95FF-746AAF71F830}">
      <dgm:prSet phldrT="[Text]" custT="1"/>
      <dgm:spPr/>
      <dgm:t>
        <a:bodyPr/>
        <a:lstStyle/>
        <a:p>
          <a:r>
            <a:rPr lang="en-US" sz="1600" dirty="0" err="1"/>
            <a:t>Organisational</a:t>
          </a:r>
          <a:r>
            <a:rPr lang="en-US" sz="1200" dirty="0"/>
            <a:t> </a:t>
          </a:r>
          <a:r>
            <a:rPr lang="en-US" sz="1600" dirty="0"/>
            <a:t>Competence</a:t>
          </a:r>
          <a:endParaRPr lang="en-US" sz="1200" dirty="0"/>
        </a:p>
      </dgm:t>
    </dgm:pt>
    <dgm:pt modelId="{7EEE17BE-EE04-194E-AFB1-6BCBDCE3AA2C}" type="parTrans" cxnId="{E2691879-1D5C-9B45-8B19-D9D271EC43A8}">
      <dgm:prSet/>
      <dgm:spPr/>
      <dgm:t>
        <a:bodyPr/>
        <a:lstStyle/>
        <a:p>
          <a:endParaRPr lang="en-US"/>
        </a:p>
      </dgm:t>
    </dgm:pt>
    <dgm:pt modelId="{C85AF7B3-A903-714F-82F0-FCED5284C48B}" type="sibTrans" cxnId="{E2691879-1D5C-9B45-8B19-D9D271EC43A8}">
      <dgm:prSet/>
      <dgm:spPr/>
      <dgm:t>
        <a:bodyPr/>
        <a:lstStyle/>
        <a:p>
          <a:endParaRPr lang="en-US"/>
        </a:p>
      </dgm:t>
    </dgm:pt>
    <dgm:pt modelId="{28ED169D-6AFD-464D-A773-B1C12E32EC4A}">
      <dgm:prSet phldrT="[Text]" custT="1"/>
      <dgm:spPr/>
      <dgm:t>
        <a:bodyPr/>
        <a:lstStyle/>
        <a:p>
          <a:r>
            <a:rPr lang="en-US" sz="2000" dirty="0"/>
            <a:t>Grammatical Competence</a:t>
          </a:r>
        </a:p>
      </dgm:t>
    </dgm:pt>
    <dgm:pt modelId="{FA08A166-D068-E845-A91C-7E3C4D325229}" type="parTrans" cxnId="{342E171B-C71F-F04F-BB4F-2673DB530400}">
      <dgm:prSet/>
      <dgm:spPr/>
      <dgm:t>
        <a:bodyPr/>
        <a:lstStyle/>
        <a:p>
          <a:endParaRPr lang="en-US"/>
        </a:p>
      </dgm:t>
    </dgm:pt>
    <dgm:pt modelId="{4899A532-68F7-004F-98B0-6325DFA34649}" type="sibTrans" cxnId="{342E171B-C71F-F04F-BB4F-2673DB530400}">
      <dgm:prSet/>
      <dgm:spPr/>
      <dgm:t>
        <a:bodyPr/>
        <a:lstStyle/>
        <a:p>
          <a:endParaRPr lang="en-US"/>
        </a:p>
      </dgm:t>
    </dgm:pt>
    <dgm:pt modelId="{1685B86C-EE42-504E-8F5D-B16887C55164}">
      <dgm:prSet phldrT="[Text]" custT="1"/>
      <dgm:spPr/>
      <dgm:t>
        <a:bodyPr/>
        <a:lstStyle/>
        <a:p>
          <a:r>
            <a:rPr lang="en-US" sz="2000" dirty="0"/>
            <a:t>Textual Competence</a:t>
          </a:r>
        </a:p>
      </dgm:t>
    </dgm:pt>
    <dgm:pt modelId="{05A1F4B7-C454-134E-B97D-21A8997391A6}" type="parTrans" cxnId="{9314A578-F971-7748-A0E6-6EB7181ABFC6}">
      <dgm:prSet/>
      <dgm:spPr/>
      <dgm:t>
        <a:bodyPr/>
        <a:lstStyle/>
        <a:p>
          <a:endParaRPr lang="en-US"/>
        </a:p>
      </dgm:t>
    </dgm:pt>
    <dgm:pt modelId="{B9234622-7B8C-EE45-BA15-C1ACE30E428B}" type="sibTrans" cxnId="{9314A578-F971-7748-A0E6-6EB7181ABFC6}">
      <dgm:prSet/>
      <dgm:spPr/>
      <dgm:t>
        <a:bodyPr/>
        <a:lstStyle/>
        <a:p>
          <a:endParaRPr lang="en-US"/>
        </a:p>
      </dgm:t>
    </dgm:pt>
    <dgm:pt modelId="{26F8437A-CA68-834D-97B0-A787282EDD19}">
      <dgm:prSet phldrT="[Text]" custT="1"/>
      <dgm:spPr/>
      <dgm:t>
        <a:bodyPr/>
        <a:lstStyle/>
        <a:p>
          <a:r>
            <a:rPr lang="en-US" sz="1600" dirty="0"/>
            <a:t>Pragmatic Competence</a:t>
          </a:r>
        </a:p>
      </dgm:t>
    </dgm:pt>
    <dgm:pt modelId="{24CA404C-2B31-6046-99E1-B0A34D913821}" type="parTrans" cxnId="{A542E443-0E11-EF43-A0AD-C8EAE2C8AFA1}">
      <dgm:prSet/>
      <dgm:spPr/>
      <dgm:t>
        <a:bodyPr/>
        <a:lstStyle/>
        <a:p>
          <a:endParaRPr lang="en-US"/>
        </a:p>
      </dgm:t>
    </dgm:pt>
    <dgm:pt modelId="{BE4B0EAB-EC84-2047-94FC-BC12967B6460}" type="sibTrans" cxnId="{A542E443-0E11-EF43-A0AD-C8EAE2C8AFA1}">
      <dgm:prSet/>
      <dgm:spPr/>
      <dgm:t>
        <a:bodyPr/>
        <a:lstStyle/>
        <a:p>
          <a:endParaRPr lang="en-US"/>
        </a:p>
      </dgm:t>
    </dgm:pt>
    <dgm:pt modelId="{FAE056D0-5B27-244C-9FA9-5E0CC4351905}">
      <dgm:prSet phldrT="[Text]" custT="1"/>
      <dgm:spPr/>
      <dgm:t>
        <a:bodyPr/>
        <a:lstStyle/>
        <a:p>
          <a:r>
            <a:rPr lang="en-US" sz="1800" dirty="0"/>
            <a:t>Illocutionary Competence</a:t>
          </a:r>
        </a:p>
      </dgm:t>
    </dgm:pt>
    <dgm:pt modelId="{DAACCB1B-5C7C-1A4F-A3FD-D6C66687747B}" type="parTrans" cxnId="{8E45E220-73FB-CB41-BE63-32FE0A36D30B}">
      <dgm:prSet/>
      <dgm:spPr/>
      <dgm:t>
        <a:bodyPr/>
        <a:lstStyle/>
        <a:p>
          <a:endParaRPr lang="en-US"/>
        </a:p>
      </dgm:t>
    </dgm:pt>
    <dgm:pt modelId="{658BE519-A0B9-114C-9D82-3BF1E3E0A1BD}" type="sibTrans" cxnId="{8E45E220-73FB-CB41-BE63-32FE0A36D30B}">
      <dgm:prSet/>
      <dgm:spPr/>
      <dgm:t>
        <a:bodyPr/>
        <a:lstStyle/>
        <a:p>
          <a:endParaRPr lang="en-US"/>
        </a:p>
      </dgm:t>
    </dgm:pt>
    <dgm:pt modelId="{95F97E6F-E5BD-0F46-BE8B-DD30300BBE28}">
      <dgm:prSet phldrT="[Text]" custT="1"/>
      <dgm:spPr/>
      <dgm:t>
        <a:bodyPr/>
        <a:lstStyle/>
        <a:p>
          <a:r>
            <a:rPr lang="en-US" sz="1800" dirty="0"/>
            <a:t>Sociolinguistic Competence</a:t>
          </a:r>
        </a:p>
      </dgm:t>
    </dgm:pt>
    <dgm:pt modelId="{E84ABB58-B28E-504F-8304-99C56A887DAA}" type="parTrans" cxnId="{3A56A067-35F3-2742-B121-2BE4D12A8A46}">
      <dgm:prSet/>
      <dgm:spPr/>
      <dgm:t>
        <a:bodyPr/>
        <a:lstStyle/>
        <a:p>
          <a:endParaRPr lang="en-US"/>
        </a:p>
      </dgm:t>
    </dgm:pt>
    <dgm:pt modelId="{185222B7-6F3C-3449-AF51-729533EA58B8}" type="sibTrans" cxnId="{3A56A067-35F3-2742-B121-2BE4D12A8A46}">
      <dgm:prSet/>
      <dgm:spPr/>
      <dgm:t>
        <a:bodyPr/>
        <a:lstStyle/>
        <a:p>
          <a:endParaRPr lang="en-US"/>
        </a:p>
      </dgm:t>
    </dgm:pt>
    <dgm:pt modelId="{568F1975-2B0B-A040-AF3D-6E9E83E81127}">
      <dgm:prSet custT="1"/>
      <dgm:spPr/>
      <dgm:t>
        <a:bodyPr/>
        <a:lstStyle/>
        <a:p>
          <a:r>
            <a:rPr lang="en-US" sz="1800" dirty="0"/>
            <a:t>Morphology</a:t>
          </a:r>
        </a:p>
      </dgm:t>
    </dgm:pt>
    <dgm:pt modelId="{1911DA30-CDA7-5B48-99C5-59BE034E0EBD}" type="parTrans" cxnId="{D149C7E6-195D-3A4E-864A-6B25116E4738}">
      <dgm:prSet/>
      <dgm:spPr/>
      <dgm:t>
        <a:bodyPr/>
        <a:lstStyle/>
        <a:p>
          <a:endParaRPr lang="en-US"/>
        </a:p>
      </dgm:t>
    </dgm:pt>
    <dgm:pt modelId="{DAF3D427-C42B-BB42-A9EC-142CE6521774}" type="sibTrans" cxnId="{D149C7E6-195D-3A4E-864A-6B25116E4738}">
      <dgm:prSet/>
      <dgm:spPr/>
      <dgm:t>
        <a:bodyPr/>
        <a:lstStyle/>
        <a:p>
          <a:endParaRPr lang="en-US"/>
        </a:p>
      </dgm:t>
    </dgm:pt>
    <dgm:pt modelId="{01FCD026-3942-384D-9608-CA21C2CE93E4}">
      <dgm:prSet custT="1"/>
      <dgm:spPr/>
      <dgm:t>
        <a:bodyPr/>
        <a:lstStyle/>
        <a:p>
          <a:r>
            <a:rPr lang="en-US" sz="2000" dirty="0"/>
            <a:t>Syntax</a:t>
          </a:r>
        </a:p>
      </dgm:t>
    </dgm:pt>
    <dgm:pt modelId="{77EB6A2B-BE3D-7842-8771-58307D426443}" type="parTrans" cxnId="{16D4D6EE-5E5F-6441-A585-742EA9CCD160}">
      <dgm:prSet/>
      <dgm:spPr/>
      <dgm:t>
        <a:bodyPr/>
        <a:lstStyle/>
        <a:p>
          <a:endParaRPr lang="en-US"/>
        </a:p>
      </dgm:t>
    </dgm:pt>
    <dgm:pt modelId="{301449B1-F705-014E-9968-73184F7EE920}" type="sibTrans" cxnId="{16D4D6EE-5E5F-6441-A585-742EA9CCD160}">
      <dgm:prSet/>
      <dgm:spPr/>
      <dgm:t>
        <a:bodyPr/>
        <a:lstStyle/>
        <a:p>
          <a:endParaRPr lang="en-US"/>
        </a:p>
      </dgm:t>
    </dgm:pt>
    <dgm:pt modelId="{967E6268-9540-DC4F-9004-520E89478D45}">
      <dgm:prSet custT="1"/>
      <dgm:spPr/>
      <dgm:t>
        <a:bodyPr/>
        <a:lstStyle/>
        <a:p>
          <a:r>
            <a:rPr lang="en-US" sz="2000" dirty="0"/>
            <a:t>Vocab</a:t>
          </a:r>
        </a:p>
      </dgm:t>
    </dgm:pt>
    <dgm:pt modelId="{BCE96D6D-774C-634D-9BCE-D9D541F9B584}" type="parTrans" cxnId="{5C4630A3-AC38-2941-9BDA-4E6F260B3208}">
      <dgm:prSet/>
      <dgm:spPr/>
      <dgm:t>
        <a:bodyPr/>
        <a:lstStyle/>
        <a:p>
          <a:endParaRPr lang="en-US"/>
        </a:p>
      </dgm:t>
    </dgm:pt>
    <dgm:pt modelId="{F222624A-07BF-2741-A727-F0954E596C1F}" type="sibTrans" cxnId="{5C4630A3-AC38-2941-9BDA-4E6F260B3208}">
      <dgm:prSet/>
      <dgm:spPr/>
      <dgm:t>
        <a:bodyPr/>
        <a:lstStyle/>
        <a:p>
          <a:endParaRPr lang="en-US"/>
        </a:p>
      </dgm:t>
    </dgm:pt>
    <dgm:pt modelId="{2066A84E-13A9-AC42-893E-C428B4115AC9}">
      <dgm:prSet custT="1"/>
      <dgm:spPr/>
      <dgm:t>
        <a:bodyPr/>
        <a:lstStyle/>
        <a:p>
          <a:r>
            <a:rPr lang="en-US" sz="1600" dirty="0"/>
            <a:t>Phonology/</a:t>
          </a:r>
        </a:p>
        <a:p>
          <a:r>
            <a:rPr lang="en-US" sz="1600" dirty="0"/>
            <a:t>Graphology</a:t>
          </a:r>
        </a:p>
      </dgm:t>
    </dgm:pt>
    <dgm:pt modelId="{212E9683-9A29-324D-AEDD-EB84BEA6E6E4}" type="parTrans" cxnId="{51FCBFD2-D8A6-254C-9C40-867A2F70E8D6}">
      <dgm:prSet/>
      <dgm:spPr/>
      <dgm:t>
        <a:bodyPr/>
        <a:lstStyle/>
        <a:p>
          <a:endParaRPr lang="en-US"/>
        </a:p>
      </dgm:t>
    </dgm:pt>
    <dgm:pt modelId="{946E61F6-C629-5C4D-AA99-4F742BC14E47}" type="sibTrans" cxnId="{51FCBFD2-D8A6-254C-9C40-867A2F70E8D6}">
      <dgm:prSet/>
      <dgm:spPr/>
      <dgm:t>
        <a:bodyPr/>
        <a:lstStyle/>
        <a:p>
          <a:endParaRPr lang="en-US"/>
        </a:p>
      </dgm:t>
    </dgm:pt>
    <dgm:pt modelId="{56C61229-7AF7-FF4D-AA6F-9A3D0D29B77B}">
      <dgm:prSet custT="1"/>
      <dgm:spPr/>
      <dgm:t>
        <a:bodyPr/>
        <a:lstStyle/>
        <a:p>
          <a:r>
            <a:rPr lang="en-US" sz="1800" dirty="0"/>
            <a:t>Cohesion</a:t>
          </a:r>
        </a:p>
      </dgm:t>
    </dgm:pt>
    <dgm:pt modelId="{DBA88AF9-11F9-164F-B48B-97C665B88932}" type="parTrans" cxnId="{D19548ED-9A86-CD44-B0A0-3C8224C7C98D}">
      <dgm:prSet/>
      <dgm:spPr/>
      <dgm:t>
        <a:bodyPr/>
        <a:lstStyle/>
        <a:p>
          <a:endParaRPr lang="en-US"/>
        </a:p>
      </dgm:t>
    </dgm:pt>
    <dgm:pt modelId="{D141D30C-BD37-6A4C-BB9D-99E4A0026504}" type="sibTrans" cxnId="{D19548ED-9A86-CD44-B0A0-3C8224C7C98D}">
      <dgm:prSet/>
      <dgm:spPr/>
      <dgm:t>
        <a:bodyPr/>
        <a:lstStyle/>
        <a:p>
          <a:endParaRPr lang="en-US"/>
        </a:p>
      </dgm:t>
    </dgm:pt>
    <dgm:pt modelId="{1681B60A-F8CB-9C43-9F37-AF53D01DD192}">
      <dgm:prSet custT="1"/>
      <dgm:spPr/>
      <dgm:t>
        <a:bodyPr/>
        <a:lstStyle/>
        <a:p>
          <a:r>
            <a:rPr lang="en-US" sz="1800" dirty="0"/>
            <a:t>Rhetoric</a:t>
          </a:r>
        </a:p>
      </dgm:t>
    </dgm:pt>
    <dgm:pt modelId="{D2FD6352-CE0F-BB4E-B7BC-8E4A72FEF5AE}" type="parTrans" cxnId="{64B8EBC9-E069-A94D-BA2C-3883991DEE75}">
      <dgm:prSet/>
      <dgm:spPr/>
      <dgm:t>
        <a:bodyPr/>
        <a:lstStyle/>
        <a:p>
          <a:endParaRPr lang="en-US"/>
        </a:p>
      </dgm:t>
    </dgm:pt>
    <dgm:pt modelId="{94396C92-9DFD-CC43-AD28-2789C9335AFC}" type="sibTrans" cxnId="{64B8EBC9-E069-A94D-BA2C-3883991DEE75}">
      <dgm:prSet/>
      <dgm:spPr/>
      <dgm:t>
        <a:bodyPr/>
        <a:lstStyle/>
        <a:p>
          <a:endParaRPr lang="en-US"/>
        </a:p>
      </dgm:t>
    </dgm:pt>
    <dgm:pt modelId="{8C4645EE-343A-3E43-9244-D9AA55B7390E}">
      <dgm:prSet custT="1"/>
      <dgm:spPr/>
      <dgm:t>
        <a:bodyPr/>
        <a:lstStyle/>
        <a:p>
          <a:r>
            <a:rPr lang="en-US" sz="1600" dirty="0"/>
            <a:t>Functions of language</a:t>
          </a:r>
        </a:p>
      </dgm:t>
    </dgm:pt>
    <dgm:pt modelId="{3126BBC6-4C8D-2F45-85E7-81BF596C671E}" type="parTrans" cxnId="{A8CB1383-4CEB-C844-9E5E-55F3C37CE1B9}">
      <dgm:prSet/>
      <dgm:spPr/>
      <dgm:t>
        <a:bodyPr/>
        <a:lstStyle/>
        <a:p>
          <a:endParaRPr lang="en-US"/>
        </a:p>
      </dgm:t>
    </dgm:pt>
    <dgm:pt modelId="{B61F2DA0-805F-FC4C-9346-4F013F391E79}" type="sibTrans" cxnId="{A8CB1383-4CEB-C844-9E5E-55F3C37CE1B9}">
      <dgm:prSet/>
      <dgm:spPr/>
      <dgm:t>
        <a:bodyPr/>
        <a:lstStyle/>
        <a:p>
          <a:endParaRPr lang="en-US"/>
        </a:p>
      </dgm:t>
    </dgm:pt>
    <dgm:pt modelId="{F2159F65-92CF-3A4B-A9E0-3631DDD4F90B}">
      <dgm:prSet custT="1"/>
      <dgm:spPr/>
      <dgm:t>
        <a:bodyPr/>
        <a:lstStyle/>
        <a:p>
          <a:pPr>
            <a:spcAft>
              <a:spcPts val="0"/>
            </a:spcAft>
          </a:pPr>
          <a:r>
            <a:rPr lang="en-US" sz="1600" dirty="0"/>
            <a:t>Register/</a:t>
          </a:r>
        </a:p>
        <a:p>
          <a:pPr>
            <a:spcAft>
              <a:spcPts val="0"/>
            </a:spcAft>
          </a:pPr>
          <a:r>
            <a:rPr lang="en-US" sz="1600" dirty="0"/>
            <a:t>Genre / Dialect</a:t>
          </a:r>
        </a:p>
      </dgm:t>
    </dgm:pt>
    <dgm:pt modelId="{3195FC97-85AA-6941-8AFD-4B72DAEF7931}" type="parTrans" cxnId="{B0321CC9-F18D-754E-B9BA-886EAF5CDDE8}">
      <dgm:prSet/>
      <dgm:spPr/>
      <dgm:t>
        <a:bodyPr/>
        <a:lstStyle/>
        <a:p>
          <a:endParaRPr lang="en-US"/>
        </a:p>
      </dgm:t>
    </dgm:pt>
    <dgm:pt modelId="{8214CB0C-EC2C-264C-A9BD-4F2E9BFC8F2B}" type="sibTrans" cxnId="{B0321CC9-F18D-754E-B9BA-886EAF5CDDE8}">
      <dgm:prSet/>
      <dgm:spPr/>
      <dgm:t>
        <a:bodyPr/>
        <a:lstStyle/>
        <a:p>
          <a:endParaRPr lang="en-US"/>
        </a:p>
      </dgm:t>
    </dgm:pt>
    <dgm:pt modelId="{7E372EA7-2E55-3B44-A956-B11233699CFD}" type="pres">
      <dgm:prSet presAssocID="{2CC64686-A401-F44D-A4E8-8F0EE14B7371}" presName="hierChild1" presStyleCnt="0">
        <dgm:presLayoutVars>
          <dgm:chPref val="1"/>
          <dgm:dir/>
          <dgm:animOne val="branch"/>
          <dgm:animLvl val="lvl"/>
          <dgm:resizeHandles/>
        </dgm:presLayoutVars>
      </dgm:prSet>
      <dgm:spPr/>
    </dgm:pt>
    <dgm:pt modelId="{C03771F8-927F-4C4D-9D80-D42D89FBCBF9}" type="pres">
      <dgm:prSet presAssocID="{2306E6D3-028E-4047-95FF-746AAF71F830}" presName="hierRoot1" presStyleCnt="0"/>
      <dgm:spPr/>
    </dgm:pt>
    <dgm:pt modelId="{88B933CC-4303-7245-BEAE-7F92AFC0C51C}" type="pres">
      <dgm:prSet presAssocID="{2306E6D3-028E-4047-95FF-746AAF71F830}" presName="composite" presStyleCnt="0"/>
      <dgm:spPr/>
    </dgm:pt>
    <dgm:pt modelId="{04A0CA1A-AFBB-0147-89B1-7BD7930278BF}" type="pres">
      <dgm:prSet presAssocID="{2306E6D3-028E-4047-95FF-746AAF71F830}" presName="background" presStyleLbl="node0" presStyleIdx="0" presStyleCnt="2"/>
      <dgm:spPr/>
    </dgm:pt>
    <dgm:pt modelId="{866A4AC0-8EE2-D145-B7DD-041B9D07F2D4}" type="pres">
      <dgm:prSet presAssocID="{2306E6D3-028E-4047-95FF-746AAF71F830}" presName="text" presStyleLbl="fgAcc0" presStyleIdx="0" presStyleCnt="2" custScaleX="220629" custLinFactNeighborX="-7329" custLinFactNeighborY="-20518">
        <dgm:presLayoutVars>
          <dgm:chPref val="3"/>
        </dgm:presLayoutVars>
      </dgm:prSet>
      <dgm:spPr/>
    </dgm:pt>
    <dgm:pt modelId="{3F2DCC03-5518-9F40-9DE5-2E9FC4643C76}" type="pres">
      <dgm:prSet presAssocID="{2306E6D3-028E-4047-95FF-746AAF71F830}" presName="hierChild2" presStyleCnt="0"/>
      <dgm:spPr/>
    </dgm:pt>
    <dgm:pt modelId="{E6391F27-2518-8A4A-AFE2-3E697DD67B4A}" type="pres">
      <dgm:prSet presAssocID="{FA08A166-D068-E845-A91C-7E3C4D325229}" presName="Name10" presStyleLbl="parChTrans1D2" presStyleIdx="0" presStyleCnt="4"/>
      <dgm:spPr/>
    </dgm:pt>
    <dgm:pt modelId="{B8266BD3-6D64-4B4C-B17A-85235BC618BE}" type="pres">
      <dgm:prSet presAssocID="{28ED169D-6AFD-464D-A773-B1C12E32EC4A}" presName="hierRoot2" presStyleCnt="0"/>
      <dgm:spPr/>
    </dgm:pt>
    <dgm:pt modelId="{8A58B783-0086-6C4A-AE67-78CD20046B36}" type="pres">
      <dgm:prSet presAssocID="{28ED169D-6AFD-464D-A773-B1C12E32EC4A}" presName="composite2" presStyleCnt="0"/>
      <dgm:spPr/>
    </dgm:pt>
    <dgm:pt modelId="{4095E0B0-D2EB-304F-BC16-4ED342AEB55B}" type="pres">
      <dgm:prSet presAssocID="{28ED169D-6AFD-464D-A773-B1C12E32EC4A}" presName="background2" presStyleLbl="node2" presStyleIdx="0" presStyleCnt="4"/>
      <dgm:spPr/>
    </dgm:pt>
    <dgm:pt modelId="{F342F1AB-8596-C94C-87E8-D23F2C8E09C1}" type="pres">
      <dgm:prSet presAssocID="{28ED169D-6AFD-464D-A773-B1C12E32EC4A}" presName="text2" presStyleLbl="fgAcc2" presStyleIdx="0" presStyleCnt="4" custScaleX="173105">
        <dgm:presLayoutVars>
          <dgm:chPref val="3"/>
        </dgm:presLayoutVars>
      </dgm:prSet>
      <dgm:spPr/>
    </dgm:pt>
    <dgm:pt modelId="{79C4A6A8-8E33-A84B-98BB-A732EAFE163D}" type="pres">
      <dgm:prSet presAssocID="{28ED169D-6AFD-464D-A773-B1C12E32EC4A}" presName="hierChild3" presStyleCnt="0"/>
      <dgm:spPr/>
    </dgm:pt>
    <dgm:pt modelId="{67935F00-E7EA-3443-8DDF-608CBFD14F2C}" type="pres">
      <dgm:prSet presAssocID="{1911DA30-CDA7-5B48-99C5-59BE034E0EBD}" presName="Name17" presStyleLbl="parChTrans1D3" presStyleIdx="0" presStyleCnt="8"/>
      <dgm:spPr/>
    </dgm:pt>
    <dgm:pt modelId="{C4E0CEC8-2B8B-2145-8F9E-83A4089FF0E2}" type="pres">
      <dgm:prSet presAssocID="{568F1975-2B0B-A040-AF3D-6E9E83E81127}" presName="hierRoot3" presStyleCnt="0"/>
      <dgm:spPr/>
    </dgm:pt>
    <dgm:pt modelId="{C4009918-D0D3-1F45-9C81-9CC08F8CD305}" type="pres">
      <dgm:prSet presAssocID="{568F1975-2B0B-A040-AF3D-6E9E83E81127}" presName="composite3" presStyleCnt="0"/>
      <dgm:spPr/>
    </dgm:pt>
    <dgm:pt modelId="{CA67728E-14ED-1749-B8A8-E4BF268AFB22}" type="pres">
      <dgm:prSet presAssocID="{568F1975-2B0B-A040-AF3D-6E9E83E81127}" presName="background3" presStyleLbl="node3" presStyleIdx="0" presStyleCnt="8"/>
      <dgm:spPr/>
    </dgm:pt>
    <dgm:pt modelId="{F583159C-29A5-8C4F-9576-5F21AE8FCBCF}" type="pres">
      <dgm:prSet presAssocID="{568F1975-2B0B-A040-AF3D-6E9E83E81127}" presName="text3" presStyleLbl="fgAcc3" presStyleIdx="0" presStyleCnt="8" custScaleX="146832">
        <dgm:presLayoutVars>
          <dgm:chPref val="3"/>
        </dgm:presLayoutVars>
      </dgm:prSet>
      <dgm:spPr/>
    </dgm:pt>
    <dgm:pt modelId="{C70B1D9E-041E-8042-BEB8-7D6BDEA65F37}" type="pres">
      <dgm:prSet presAssocID="{568F1975-2B0B-A040-AF3D-6E9E83E81127}" presName="hierChild4" presStyleCnt="0"/>
      <dgm:spPr/>
    </dgm:pt>
    <dgm:pt modelId="{734B1220-FD88-E644-A83B-EEC6FFB3A400}" type="pres">
      <dgm:prSet presAssocID="{77EB6A2B-BE3D-7842-8771-58307D426443}" presName="Name17" presStyleLbl="parChTrans1D3" presStyleIdx="1" presStyleCnt="8"/>
      <dgm:spPr/>
    </dgm:pt>
    <dgm:pt modelId="{9CE6865C-73AB-B343-B9D4-B9B592299752}" type="pres">
      <dgm:prSet presAssocID="{01FCD026-3942-384D-9608-CA21C2CE93E4}" presName="hierRoot3" presStyleCnt="0"/>
      <dgm:spPr/>
    </dgm:pt>
    <dgm:pt modelId="{19E47878-3551-B941-81A4-C529E808F7C8}" type="pres">
      <dgm:prSet presAssocID="{01FCD026-3942-384D-9608-CA21C2CE93E4}" presName="composite3" presStyleCnt="0"/>
      <dgm:spPr/>
    </dgm:pt>
    <dgm:pt modelId="{76D54830-C455-544E-BD0E-918E5F7F0929}" type="pres">
      <dgm:prSet presAssocID="{01FCD026-3942-384D-9608-CA21C2CE93E4}" presName="background3" presStyleLbl="node3" presStyleIdx="1" presStyleCnt="8"/>
      <dgm:spPr/>
    </dgm:pt>
    <dgm:pt modelId="{7FD167D0-609C-1E44-8AFA-E2C266ED360A}" type="pres">
      <dgm:prSet presAssocID="{01FCD026-3942-384D-9608-CA21C2CE93E4}" presName="text3" presStyleLbl="fgAcc3" presStyleIdx="1" presStyleCnt="8">
        <dgm:presLayoutVars>
          <dgm:chPref val="3"/>
        </dgm:presLayoutVars>
      </dgm:prSet>
      <dgm:spPr/>
    </dgm:pt>
    <dgm:pt modelId="{1AD9A22C-7AD1-8242-BE07-9047D60EF25F}" type="pres">
      <dgm:prSet presAssocID="{01FCD026-3942-384D-9608-CA21C2CE93E4}" presName="hierChild4" presStyleCnt="0"/>
      <dgm:spPr/>
    </dgm:pt>
    <dgm:pt modelId="{77C4D6AB-F828-B94D-AFB6-C0B5DB207C9C}" type="pres">
      <dgm:prSet presAssocID="{BCE96D6D-774C-634D-9BCE-D9D541F9B584}" presName="Name17" presStyleLbl="parChTrans1D3" presStyleIdx="2" presStyleCnt="8"/>
      <dgm:spPr/>
    </dgm:pt>
    <dgm:pt modelId="{5A4555C0-022B-F54F-917A-3167DDF80F92}" type="pres">
      <dgm:prSet presAssocID="{967E6268-9540-DC4F-9004-520E89478D45}" presName="hierRoot3" presStyleCnt="0"/>
      <dgm:spPr/>
    </dgm:pt>
    <dgm:pt modelId="{22B12C44-433A-5F4E-8834-44435C05261B}" type="pres">
      <dgm:prSet presAssocID="{967E6268-9540-DC4F-9004-520E89478D45}" presName="composite3" presStyleCnt="0"/>
      <dgm:spPr/>
    </dgm:pt>
    <dgm:pt modelId="{5487E0EE-F21A-184B-B52E-7EE80D07247D}" type="pres">
      <dgm:prSet presAssocID="{967E6268-9540-DC4F-9004-520E89478D45}" presName="background3" presStyleLbl="node3" presStyleIdx="2" presStyleCnt="8"/>
      <dgm:spPr/>
    </dgm:pt>
    <dgm:pt modelId="{1505424B-6694-DC46-8EA9-0F8944EB7C8B}" type="pres">
      <dgm:prSet presAssocID="{967E6268-9540-DC4F-9004-520E89478D45}" presName="text3" presStyleLbl="fgAcc3" presStyleIdx="2" presStyleCnt="8">
        <dgm:presLayoutVars>
          <dgm:chPref val="3"/>
        </dgm:presLayoutVars>
      </dgm:prSet>
      <dgm:spPr/>
    </dgm:pt>
    <dgm:pt modelId="{BE656A40-3F22-6441-8EAC-C7012D428B86}" type="pres">
      <dgm:prSet presAssocID="{967E6268-9540-DC4F-9004-520E89478D45}" presName="hierChild4" presStyleCnt="0"/>
      <dgm:spPr/>
    </dgm:pt>
    <dgm:pt modelId="{21D5BB83-8AE7-2B49-9F9F-3FF5C94BDA94}" type="pres">
      <dgm:prSet presAssocID="{212E9683-9A29-324D-AEDD-EB84BEA6E6E4}" presName="Name17" presStyleLbl="parChTrans1D3" presStyleIdx="3" presStyleCnt="8"/>
      <dgm:spPr/>
    </dgm:pt>
    <dgm:pt modelId="{181B1F16-4518-F149-8423-803CC7C604E4}" type="pres">
      <dgm:prSet presAssocID="{2066A84E-13A9-AC42-893E-C428B4115AC9}" presName="hierRoot3" presStyleCnt="0"/>
      <dgm:spPr/>
    </dgm:pt>
    <dgm:pt modelId="{948FC311-5E27-F648-A9C3-2ECA03AEF2BB}" type="pres">
      <dgm:prSet presAssocID="{2066A84E-13A9-AC42-893E-C428B4115AC9}" presName="composite3" presStyleCnt="0"/>
      <dgm:spPr/>
    </dgm:pt>
    <dgm:pt modelId="{3A14B876-F06A-E94B-B842-79AD870BE95A}" type="pres">
      <dgm:prSet presAssocID="{2066A84E-13A9-AC42-893E-C428B4115AC9}" presName="background3" presStyleLbl="node3" presStyleIdx="3" presStyleCnt="8"/>
      <dgm:spPr/>
    </dgm:pt>
    <dgm:pt modelId="{815B88EE-16E1-274E-93F3-28E458DAB2C7}" type="pres">
      <dgm:prSet presAssocID="{2066A84E-13A9-AC42-893E-C428B4115AC9}" presName="text3" presStyleLbl="fgAcc3" presStyleIdx="3" presStyleCnt="8" custScaleX="132955">
        <dgm:presLayoutVars>
          <dgm:chPref val="3"/>
        </dgm:presLayoutVars>
      </dgm:prSet>
      <dgm:spPr/>
    </dgm:pt>
    <dgm:pt modelId="{C48EEFB8-7A39-154D-8D25-FE584008D678}" type="pres">
      <dgm:prSet presAssocID="{2066A84E-13A9-AC42-893E-C428B4115AC9}" presName="hierChild4" presStyleCnt="0"/>
      <dgm:spPr/>
    </dgm:pt>
    <dgm:pt modelId="{2C60DCF5-F9A1-F343-B428-25CE27AADEC6}" type="pres">
      <dgm:prSet presAssocID="{05A1F4B7-C454-134E-B97D-21A8997391A6}" presName="Name10" presStyleLbl="parChTrans1D2" presStyleIdx="1" presStyleCnt="4"/>
      <dgm:spPr/>
    </dgm:pt>
    <dgm:pt modelId="{435B5627-B9C1-504B-ABE5-36C49A648351}" type="pres">
      <dgm:prSet presAssocID="{1685B86C-EE42-504E-8F5D-B16887C55164}" presName="hierRoot2" presStyleCnt="0"/>
      <dgm:spPr/>
    </dgm:pt>
    <dgm:pt modelId="{F2D026DD-273D-0B4A-BD1F-8022886CFB0F}" type="pres">
      <dgm:prSet presAssocID="{1685B86C-EE42-504E-8F5D-B16887C55164}" presName="composite2" presStyleCnt="0"/>
      <dgm:spPr/>
    </dgm:pt>
    <dgm:pt modelId="{E76CA7EB-3C4A-6A40-941A-7FF370F1850F}" type="pres">
      <dgm:prSet presAssocID="{1685B86C-EE42-504E-8F5D-B16887C55164}" presName="background2" presStyleLbl="node2" presStyleIdx="1" presStyleCnt="4"/>
      <dgm:spPr/>
    </dgm:pt>
    <dgm:pt modelId="{A1EDFEE0-5D1F-D148-9EA3-7740C86586D1}" type="pres">
      <dgm:prSet presAssocID="{1685B86C-EE42-504E-8F5D-B16887C55164}" presName="text2" presStyleLbl="fgAcc2" presStyleIdx="1" presStyleCnt="4" custScaleX="171490">
        <dgm:presLayoutVars>
          <dgm:chPref val="3"/>
        </dgm:presLayoutVars>
      </dgm:prSet>
      <dgm:spPr/>
    </dgm:pt>
    <dgm:pt modelId="{0F9260BD-884B-A247-81A1-23A521FD93B7}" type="pres">
      <dgm:prSet presAssocID="{1685B86C-EE42-504E-8F5D-B16887C55164}" presName="hierChild3" presStyleCnt="0"/>
      <dgm:spPr/>
    </dgm:pt>
    <dgm:pt modelId="{B7BBDF26-240A-CC42-828A-9831FDFEF60B}" type="pres">
      <dgm:prSet presAssocID="{DBA88AF9-11F9-164F-B48B-97C665B88932}" presName="Name17" presStyleLbl="parChTrans1D3" presStyleIdx="4" presStyleCnt="8"/>
      <dgm:spPr/>
    </dgm:pt>
    <dgm:pt modelId="{5CCDA5A2-2478-7740-BA15-6C9790C0D3AD}" type="pres">
      <dgm:prSet presAssocID="{56C61229-7AF7-FF4D-AA6F-9A3D0D29B77B}" presName="hierRoot3" presStyleCnt="0"/>
      <dgm:spPr/>
    </dgm:pt>
    <dgm:pt modelId="{A5C69C68-0408-2346-B033-29AA8A0DC241}" type="pres">
      <dgm:prSet presAssocID="{56C61229-7AF7-FF4D-AA6F-9A3D0D29B77B}" presName="composite3" presStyleCnt="0"/>
      <dgm:spPr/>
    </dgm:pt>
    <dgm:pt modelId="{2852262C-F74C-C241-8F3B-B68C75B34348}" type="pres">
      <dgm:prSet presAssocID="{56C61229-7AF7-FF4D-AA6F-9A3D0D29B77B}" presName="background3" presStyleLbl="node3" presStyleIdx="4" presStyleCnt="8"/>
      <dgm:spPr/>
    </dgm:pt>
    <dgm:pt modelId="{E216CF95-458B-6B4C-B1A4-B29785A98C1F}" type="pres">
      <dgm:prSet presAssocID="{56C61229-7AF7-FF4D-AA6F-9A3D0D29B77B}" presName="text3" presStyleLbl="fgAcc3" presStyleIdx="4" presStyleCnt="8" custScaleX="129916">
        <dgm:presLayoutVars>
          <dgm:chPref val="3"/>
        </dgm:presLayoutVars>
      </dgm:prSet>
      <dgm:spPr/>
    </dgm:pt>
    <dgm:pt modelId="{BD3962CA-8742-DD4E-8E6D-5603BEC75325}" type="pres">
      <dgm:prSet presAssocID="{56C61229-7AF7-FF4D-AA6F-9A3D0D29B77B}" presName="hierChild4" presStyleCnt="0"/>
      <dgm:spPr/>
    </dgm:pt>
    <dgm:pt modelId="{D6E45B1E-59A2-4D43-B4DE-3586A6897943}" type="pres">
      <dgm:prSet presAssocID="{D2FD6352-CE0F-BB4E-B7BC-8E4A72FEF5AE}" presName="Name17" presStyleLbl="parChTrans1D3" presStyleIdx="5" presStyleCnt="8"/>
      <dgm:spPr/>
    </dgm:pt>
    <dgm:pt modelId="{C1C98D55-E77E-DF4A-90B8-5A2CEAED8EE0}" type="pres">
      <dgm:prSet presAssocID="{1681B60A-F8CB-9C43-9F37-AF53D01DD192}" presName="hierRoot3" presStyleCnt="0"/>
      <dgm:spPr/>
    </dgm:pt>
    <dgm:pt modelId="{EACD10CD-919F-BB4B-A7FA-4106BA7D7C52}" type="pres">
      <dgm:prSet presAssocID="{1681B60A-F8CB-9C43-9F37-AF53D01DD192}" presName="composite3" presStyleCnt="0"/>
      <dgm:spPr/>
    </dgm:pt>
    <dgm:pt modelId="{81C68CAB-9206-8B47-AE16-4B2E88647B79}" type="pres">
      <dgm:prSet presAssocID="{1681B60A-F8CB-9C43-9F37-AF53D01DD192}" presName="background3" presStyleLbl="node3" presStyleIdx="5" presStyleCnt="8"/>
      <dgm:spPr/>
    </dgm:pt>
    <dgm:pt modelId="{ECF567BA-4145-3F43-8859-95D8C69600E8}" type="pres">
      <dgm:prSet presAssocID="{1681B60A-F8CB-9C43-9F37-AF53D01DD192}" presName="text3" presStyleLbl="fgAcc3" presStyleIdx="5" presStyleCnt="8" custScaleX="112452">
        <dgm:presLayoutVars>
          <dgm:chPref val="3"/>
        </dgm:presLayoutVars>
      </dgm:prSet>
      <dgm:spPr/>
    </dgm:pt>
    <dgm:pt modelId="{91455880-4987-0A43-9A65-235C30C64CDC}" type="pres">
      <dgm:prSet presAssocID="{1681B60A-F8CB-9C43-9F37-AF53D01DD192}" presName="hierChild4" presStyleCnt="0"/>
      <dgm:spPr/>
    </dgm:pt>
    <dgm:pt modelId="{8FCC2E83-49A5-E447-864D-F904F1511B1D}" type="pres">
      <dgm:prSet presAssocID="{26F8437A-CA68-834D-97B0-A787282EDD19}" presName="hierRoot1" presStyleCnt="0"/>
      <dgm:spPr/>
    </dgm:pt>
    <dgm:pt modelId="{699E3626-FC2A-F449-87B0-DDF854E0AC8B}" type="pres">
      <dgm:prSet presAssocID="{26F8437A-CA68-834D-97B0-A787282EDD19}" presName="composite" presStyleCnt="0"/>
      <dgm:spPr/>
    </dgm:pt>
    <dgm:pt modelId="{F93E438C-FF7F-8C47-87E3-4029BEEB4838}" type="pres">
      <dgm:prSet presAssocID="{26F8437A-CA68-834D-97B0-A787282EDD19}" presName="background" presStyleLbl="node0" presStyleIdx="1" presStyleCnt="2"/>
      <dgm:spPr/>
    </dgm:pt>
    <dgm:pt modelId="{FAF840D0-D8C9-0247-99D0-C75C0AEADD0C}" type="pres">
      <dgm:prSet presAssocID="{26F8437A-CA68-834D-97B0-A787282EDD19}" presName="text" presStyleLbl="fgAcc0" presStyleIdx="1" presStyleCnt="2" custScaleX="163534" custLinFactNeighborY="-17744">
        <dgm:presLayoutVars>
          <dgm:chPref val="3"/>
        </dgm:presLayoutVars>
      </dgm:prSet>
      <dgm:spPr/>
    </dgm:pt>
    <dgm:pt modelId="{0054DDE4-E8FB-074E-BDC7-528C9755A3DB}" type="pres">
      <dgm:prSet presAssocID="{26F8437A-CA68-834D-97B0-A787282EDD19}" presName="hierChild2" presStyleCnt="0"/>
      <dgm:spPr/>
    </dgm:pt>
    <dgm:pt modelId="{438C9B26-4238-B648-81B1-6363C9B18A64}" type="pres">
      <dgm:prSet presAssocID="{DAACCB1B-5C7C-1A4F-A3FD-D6C66687747B}" presName="Name10" presStyleLbl="parChTrans1D2" presStyleIdx="2" presStyleCnt="4"/>
      <dgm:spPr/>
    </dgm:pt>
    <dgm:pt modelId="{B6236524-8160-F04D-941E-29956A8B34B8}" type="pres">
      <dgm:prSet presAssocID="{FAE056D0-5B27-244C-9FA9-5E0CC4351905}" presName="hierRoot2" presStyleCnt="0"/>
      <dgm:spPr/>
    </dgm:pt>
    <dgm:pt modelId="{012526DD-B2A2-7646-B7C1-01305F967EED}" type="pres">
      <dgm:prSet presAssocID="{FAE056D0-5B27-244C-9FA9-5E0CC4351905}" presName="composite2" presStyleCnt="0"/>
      <dgm:spPr/>
    </dgm:pt>
    <dgm:pt modelId="{F9AA9E42-676E-B94F-85E1-5131A1E28E29}" type="pres">
      <dgm:prSet presAssocID="{FAE056D0-5B27-244C-9FA9-5E0CC4351905}" presName="background2" presStyleLbl="node2" presStyleIdx="2" presStyleCnt="4"/>
      <dgm:spPr/>
    </dgm:pt>
    <dgm:pt modelId="{5950C455-9D0E-1841-BD89-8B18087E3AA3}" type="pres">
      <dgm:prSet presAssocID="{FAE056D0-5B27-244C-9FA9-5E0CC4351905}" presName="text2" presStyleLbl="fgAcc2" presStyleIdx="2" presStyleCnt="4" custScaleX="150447">
        <dgm:presLayoutVars>
          <dgm:chPref val="3"/>
        </dgm:presLayoutVars>
      </dgm:prSet>
      <dgm:spPr/>
    </dgm:pt>
    <dgm:pt modelId="{492A5B1F-B3F2-774C-B831-DECD3CA2BF14}" type="pres">
      <dgm:prSet presAssocID="{FAE056D0-5B27-244C-9FA9-5E0CC4351905}" presName="hierChild3" presStyleCnt="0"/>
      <dgm:spPr/>
    </dgm:pt>
    <dgm:pt modelId="{D9C8CF62-8F5E-E54C-9315-8BEA71E31F2A}" type="pres">
      <dgm:prSet presAssocID="{3126BBC6-4C8D-2F45-85E7-81BF596C671E}" presName="Name17" presStyleLbl="parChTrans1D3" presStyleIdx="6" presStyleCnt="8"/>
      <dgm:spPr/>
    </dgm:pt>
    <dgm:pt modelId="{9E1FFE95-098F-1348-A5D0-5D65401D4561}" type="pres">
      <dgm:prSet presAssocID="{8C4645EE-343A-3E43-9244-D9AA55B7390E}" presName="hierRoot3" presStyleCnt="0"/>
      <dgm:spPr/>
    </dgm:pt>
    <dgm:pt modelId="{4BB632F2-2123-D546-A99A-E4D955C650C8}" type="pres">
      <dgm:prSet presAssocID="{8C4645EE-343A-3E43-9244-D9AA55B7390E}" presName="composite3" presStyleCnt="0"/>
      <dgm:spPr/>
    </dgm:pt>
    <dgm:pt modelId="{1C2DC7D6-7E68-A244-8E18-053DEA5986CD}" type="pres">
      <dgm:prSet presAssocID="{8C4645EE-343A-3E43-9244-D9AA55B7390E}" presName="background3" presStyleLbl="node3" presStyleIdx="6" presStyleCnt="8"/>
      <dgm:spPr/>
    </dgm:pt>
    <dgm:pt modelId="{E6448DAD-6AA8-4F44-AD2B-46A6230DFCA7}" type="pres">
      <dgm:prSet presAssocID="{8C4645EE-343A-3E43-9244-D9AA55B7390E}" presName="text3" presStyleLbl="fgAcc3" presStyleIdx="6" presStyleCnt="8" custScaleX="163707">
        <dgm:presLayoutVars>
          <dgm:chPref val="3"/>
        </dgm:presLayoutVars>
      </dgm:prSet>
      <dgm:spPr/>
    </dgm:pt>
    <dgm:pt modelId="{0A1CF395-4855-2640-A54B-7A7F7FE954BD}" type="pres">
      <dgm:prSet presAssocID="{8C4645EE-343A-3E43-9244-D9AA55B7390E}" presName="hierChild4" presStyleCnt="0"/>
      <dgm:spPr/>
    </dgm:pt>
    <dgm:pt modelId="{4766DC5A-2335-5246-84D1-E1475B13200B}" type="pres">
      <dgm:prSet presAssocID="{E84ABB58-B28E-504F-8304-99C56A887DAA}" presName="Name10" presStyleLbl="parChTrans1D2" presStyleIdx="3" presStyleCnt="4"/>
      <dgm:spPr/>
    </dgm:pt>
    <dgm:pt modelId="{4C70A05E-3DEA-9743-B103-8E07F3B268E5}" type="pres">
      <dgm:prSet presAssocID="{95F97E6F-E5BD-0F46-BE8B-DD30300BBE28}" presName="hierRoot2" presStyleCnt="0"/>
      <dgm:spPr/>
    </dgm:pt>
    <dgm:pt modelId="{E24D3824-DE25-ED43-B2DE-5C6108A182F3}" type="pres">
      <dgm:prSet presAssocID="{95F97E6F-E5BD-0F46-BE8B-DD30300BBE28}" presName="composite2" presStyleCnt="0"/>
      <dgm:spPr/>
    </dgm:pt>
    <dgm:pt modelId="{272D0D9C-41E3-E74E-95C3-E57A13EE1ED8}" type="pres">
      <dgm:prSet presAssocID="{95F97E6F-E5BD-0F46-BE8B-DD30300BBE28}" presName="background2" presStyleLbl="node2" presStyleIdx="3" presStyleCnt="4"/>
      <dgm:spPr/>
    </dgm:pt>
    <dgm:pt modelId="{86D760F5-A2CA-CB45-A72F-B6C625EFB755}" type="pres">
      <dgm:prSet presAssocID="{95F97E6F-E5BD-0F46-BE8B-DD30300BBE28}" presName="text2" presStyleLbl="fgAcc2" presStyleIdx="3" presStyleCnt="4" custScaleX="167636">
        <dgm:presLayoutVars>
          <dgm:chPref val="3"/>
        </dgm:presLayoutVars>
      </dgm:prSet>
      <dgm:spPr/>
    </dgm:pt>
    <dgm:pt modelId="{6F99E1B5-499D-8740-BE02-251B8B594548}" type="pres">
      <dgm:prSet presAssocID="{95F97E6F-E5BD-0F46-BE8B-DD30300BBE28}" presName="hierChild3" presStyleCnt="0"/>
      <dgm:spPr/>
    </dgm:pt>
    <dgm:pt modelId="{134616DC-574B-1849-9AA7-DB919203A1AA}" type="pres">
      <dgm:prSet presAssocID="{3195FC97-85AA-6941-8AFD-4B72DAEF7931}" presName="Name17" presStyleLbl="parChTrans1D3" presStyleIdx="7" presStyleCnt="8"/>
      <dgm:spPr/>
    </dgm:pt>
    <dgm:pt modelId="{DBB867BC-3E11-F94E-BD9B-B70B4442AAA2}" type="pres">
      <dgm:prSet presAssocID="{F2159F65-92CF-3A4B-A9E0-3631DDD4F90B}" presName="hierRoot3" presStyleCnt="0"/>
      <dgm:spPr/>
    </dgm:pt>
    <dgm:pt modelId="{486F0F19-8675-D140-BFFD-049203E5BA76}" type="pres">
      <dgm:prSet presAssocID="{F2159F65-92CF-3A4B-A9E0-3631DDD4F90B}" presName="composite3" presStyleCnt="0"/>
      <dgm:spPr/>
    </dgm:pt>
    <dgm:pt modelId="{CC61F976-4C1B-5D4E-A71E-9C7151C1278A}" type="pres">
      <dgm:prSet presAssocID="{F2159F65-92CF-3A4B-A9E0-3631DDD4F90B}" presName="background3" presStyleLbl="node3" presStyleIdx="7" presStyleCnt="8"/>
      <dgm:spPr/>
    </dgm:pt>
    <dgm:pt modelId="{21788652-FC7B-A147-B018-70044A98F57D}" type="pres">
      <dgm:prSet presAssocID="{F2159F65-92CF-3A4B-A9E0-3631DDD4F90B}" presName="text3" presStyleLbl="fgAcc3" presStyleIdx="7" presStyleCnt="8" custScaleX="129538" custScaleY="103158">
        <dgm:presLayoutVars>
          <dgm:chPref val="3"/>
        </dgm:presLayoutVars>
      </dgm:prSet>
      <dgm:spPr/>
    </dgm:pt>
    <dgm:pt modelId="{9DD28498-27A0-4847-9773-C4E0A59C9887}" type="pres">
      <dgm:prSet presAssocID="{F2159F65-92CF-3A4B-A9E0-3631DDD4F90B}" presName="hierChild4" presStyleCnt="0"/>
      <dgm:spPr/>
    </dgm:pt>
  </dgm:ptLst>
  <dgm:cxnLst>
    <dgm:cxn modelId="{4451250B-B20B-7448-AB3E-D6403871CCCA}" type="presOf" srcId="{568F1975-2B0B-A040-AF3D-6E9E83E81127}" destId="{F583159C-29A5-8C4F-9576-5F21AE8FCBCF}" srcOrd="0" destOrd="0" presId="urn:microsoft.com/office/officeart/2005/8/layout/hierarchy1"/>
    <dgm:cxn modelId="{BC51FB0D-4945-5942-BA62-B89F01CA42F5}" type="presOf" srcId="{3126BBC6-4C8D-2F45-85E7-81BF596C671E}" destId="{D9C8CF62-8F5E-E54C-9315-8BEA71E31F2A}" srcOrd="0" destOrd="0" presId="urn:microsoft.com/office/officeart/2005/8/layout/hierarchy1"/>
    <dgm:cxn modelId="{342E171B-C71F-F04F-BB4F-2673DB530400}" srcId="{2306E6D3-028E-4047-95FF-746AAF71F830}" destId="{28ED169D-6AFD-464D-A773-B1C12E32EC4A}" srcOrd="0" destOrd="0" parTransId="{FA08A166-D068-E845-A91C-7E3C4D325229}" sibTransId="{4899A532-68F7-004F-98B0-6325DFA34649}"/>
    <dgm:cxn modelId="{751EC61C-1238-E94B-8074-8061D8C913EB}" type="presOf" srcId="{2306E6D3-028E-4047-95FF-746AAF71F830}" destId="{866A4AC0-8EE2-D145-B7DD-041B9D07F2D4}" srcOrd="0" destOrd="0" presId="urn:microsoft.com/office/officeart/2005/8/layout/hierarchy1"/>
    <dgm:cxn modelId="{824FCF1D-CF69-CA45-90E3-1712FCA43794}" type="presOf" srcId="{28ED169D-6AFD-464D-A773-B1C12E32EC4A}" destId="{F342F1AB-8596-C94C-87E8-D23F2C8E09C1}" srcOrd="0" destOrd="0" presId="urn:microsoft.com/office/officeart/2005/8/layout/hierarchy1"/>
    <dgm:cxn modelId="{8E45E220-73FB-CB41-BE63-32FE0A36D30B}" srcId="{26F8437A-CA68-834D-97B0-A787282EDD19}" destId="{FAE056D0-5B27-244C-9FA9-5E0CC4351905}" srcOrd="0" destOrd="0" parTransId="{DAACCB1B-5C7C-1A4F-A3FD-D6C66687747B}" sibTransId="{658BE519-A0B9-114C-9D82-3BF1E3E0A1BD}"/>
    <dgm:cxn modelId="{42F86429-54AD-AA4B-9352-C596324CEC83}" type="presOf" srcId="{77EB6A2B-BE3D-7842-8771-58307D426443}" destId="{734B1220-FD88-E644-A83B-EEC6FFB3A400}" srcOrd="0" destOrd="0" presId="urn:microsoft.com/office/officeart/2005/8/layout/hierarchy1"/>
    <dgm:cxn modelId="{7AA3B72A-AB18-B64B-B084-2B21B1BF3090}" type="presOf" srcId="{95F97E6F-E5BD-0F46-BE8B-DD30300BBE28}" destId="{86D760F5-A2CA-CB45-A72F-B6C625EFB755}" srcOrd="0" destOrd="0" presId="urn:microsoft.com/office/officeart/2005/8/layout/hierarchy1"/>
    <dgm:cxn modelId="{485B262B-6E4D-7449-9F18-F1B85E019A57}" type="presOf" srcId="{1911DA30-CDA7-5B48-99C5-59BE034E0EBD}" destId="{67935F00-E7EA-3443-8DDF-608CBFD14F2C}" srcOrd="0" destOrd="0" presId="urn:microsoft.com/office/officeart/2005/8/layout/hierarchy1"/>
    <dgm:cxn modelId="{47DBB32C-845B-664F-8827-E99FBFF0D382}" type="presOf" srcId="{DBA88AF9-11F9-164F-B48B-97C665B88932}" destId="{B7BBDF26-240A-CC42-828A-9831FDFEF60B}" srcOrd="0" destOrd="0" presId="urn:microsoft.com/office/officeart/2005/8/layout/hierarchy1"/>
    <dgm:cxn modelId="{6D890440-3FC2-7A42-A153-50DF61341388}" type="presOf" srcId="{05A1F4B7-C454-134E-B97D-21A8997391A6}" destId="{2C60DCF5-F9A1-F343-B428-25CE27AADEC6}" srcOrd="0" destOrd="0" presId="urn:microsoft.com/office/officeart/2005/8/layout/hierarchy1"/>
    <dgm:cxn modelId="{A542E443-0E11-EF43-A0AD-C8EAE2C8AFA1}" srcId="{2CC64686-A401-F44D-A4E8-8F0EE14B7371}" destId="{26F8437A-CA68-834D-97B0-A787282EDD19}" srcOrd="1" destOrd="0" parTransId="{24CA404C-2B31-6046-99E1-B0A34D913821}" sibTransId="{BE4B0EAB-EC84-2047-94FC-BC12967B6460}"/>
    <dgm:cxn modelId="{D8B71F4E-3028-C14B-BD25-F9ACC040FBDD}" type="presOf" srcId="{26F8437A-CA68-834D-97B0-A787282EDD19}" destId="{FAF840D0-D8C9-0247-99D0-C75C0AEADD0C}" srcOrd="0" destOrd="0" presId="urn:microsoft.com/office/officeart/2005/8/layout/hierarchy1"/>
    <dgm:cxn modelId="{3DD6605F-D69A-1D4A-840C-0904290B88F0}" type="presOf" srcId="{01FCD026-3942-384D-9608-CA21C2CE93E4}" destId="{7FD167D0-609C-1E44-8AFA-E2C266ED360A}" srcOrd="0" destOrd="0" presId="urn:microsoft.com/office/officeart/2005/8/layout/hierarchy1"/>
    <dgm:cxn modelId="{3A56A067-35F3-2742-B121-2BE4D12A8A46}" srcId="{26F8437A-CA68-834D-97B0-A787282EDD19}" destId="{95F97E6F-E5BD-0F46-BE8B-DD30300BBE28}" srcOrd="1" destOrd="0" parTransId="{E84ABB58-B28E-504F-8304-99C56A887DAA}" sibTransId="{185222B7-6F3C-3449-AF51-729533EA58B8}"/>
    <dgm:cxn modelId="{EC4E2E6A-887F-9443-9B4F-1E7CA88E105A}" type="presOf" srcId="{DAACCB1B-5C7C-1A4F-A3FD-D6C66687747B}" destId="{438C9B26-4238-B648-81B1-6363C9B18A64}" srcOrd="0" destOrd="0" presId="urn:microsoft.com/office/officeart/2005/8/layout/hierarchy1"/>
    <dgm:cxn modelId="{9FB0DF73-B77B-4249-946A-3CD2FEB38F53}" type="presOf" srcId="{967E6268-9540-DC4F-9004-520E89478D45}" destId="{1505424B-6694-DC46-8EA9-0F8944EB7C8B}" srcOrd="0" destOrd="0" presId="urn:microsoft.com/office/officeart/2005/8/layout/hierarchy1"/>
    <dgm:cxn modelId="{9314A578-F971-7748-A0E6-6EB7181ABFC6}" srcId="{2306E6D3-028E-4047-95FF-746AAF71F830}" destId="{1685B86C-EE42-504E-8F5D-B16887C55164}" srcOrd="1" destOrd="0" parTransId="{05A1F4B7-C454-134E-B97D-21A8997391A6}" sibTransId="{B9234622-7B8C-EE45-BA15-C1ACE30E428B}"/>
    <dgm:cxn modelId="{E2691879-1D5C-9B45-8B19-D9D271EC43A8}" srcId="{2CC64686-A401-F44D-A4E8-8F0EE14B7371}" destId="{2306E6D3-028E-4047-95FF-746AAF71F830}" srcOrd="0" destOrd="0" parTransId="{7EEE17BE-EE04-194E-AFB1-6BCBDCE3AA2C}" sibTransId="{C85AF7B3-A903-714F-82F0-FCED5284C48B}"/>
    <dgm:cxn modelId="{A8CB1383-4CEB-C844-9E5E-55F3C37CE1B9}" srcId="{FAE056D0-5B27-244C-9FA9-5E0CC4351905}" destId="{8C4645EE-343A-3E43-9244-D9AA55B7390E}" srcOrd="0" destOrd="0" parTransId="{3126BBC6-4C8D-2F45-85E7-81BF596C671E}" sibTransId="{B61F2DA0-805F-FC4C-9346-4F013F391E79}"/>
    <dgm:cxn modelId="{1AAA8A8B-34BF-0A41-B0E7-E25E135B8FB1}" type="presOf" srcId="{1685B86C-EE42-504E-8F5D-B16887C55164}" destId="{A1EDFEE0-5D1F-D148-9EA3-7740C86586D1}" srcOrd="0" destOrd="0" presId="urn:microsoft.com/office/officeart/2005/8/layout/hierarchy1"/>
    <dgm:cxn modelId="{0A3FAB8E-0070-1C48-9E3E-C442654B389E}" type="presOf" srcId="{FA08A166-D068-E845-A91C-7E3C4D325229}" destId="{E6391F27-2518-8A4A-AFE2-3E697DD67B4A}" srcOrd="0" destOrd="0" presId="urn:microsoft.com/office/officeart/2005/8/layout/hierarchy1"/>
    <dgm:cxn modelId="{D6A6599D-0ED7-D441-8881-F73560CCE398}" type="presOf" srcId="{D2FD6352-CE0F-BB4E-B7BC-8E4A72FEF5AE}" destId="{D6E45B1E-59A2-4D43-B4DE-3586A6897943}" srcOrd="0" destOrd="0" presId="urn:microsoft.com/office/officeart/2005/8/layout/hierarchy1"/>
    <dgm:cxn modelId="{5C4630A3-AC38-2941-9BDA-4E6F260B3208}" srcId="{28ED169D-6AFD-464D-A773-B1C12E32EC4A}" destId="{967E6268-9540-DC4F-9004-520E89478D45}" srcOrd="2" destOrd="0" parTransId="{BCE96D6D-774C-634D-9BCE-D9D541F9B584}" sibTransId="{F222624A-07BF-2741-A727-F0954E596C1F}"/>
    <dgm:cxn modelId="{46CD35A6-8DD4-7F47-82A9-B1ADC4CEC10D}" type="presOf" srcId="{2CC64686-A401-F44D-A4E8-8F0EE14B7371}" destId="{7E372EA7-2E55-3B44-A956-B11233699CFD}" srcOrd="0" destOrd="0" presId="urn:microsoft.com/office/officeart/2005/8/layout/hierarchy1"/>
    <dgm:cxn modelId="{5BFF18AB-BF3C-F640-BE6B-6138DB694A4C}" type="presOf" srcId="{8C4645EE-343A-3E43-9244-D9AA55B7390E}" destId="{E6448DAD-6AA8-4F44-AD2B-46A6230DFCA7}" srcOrd="0" destOrd="0" presId="urn:microsoft.com/office/officeart/2005/8/layout/hierarchy1"/>
    <dgm:cxn modelId="{7D84CCB0-A4C7-9D44-AD69-AE6A53AEACD1}" type="presOf" srcId="{56C61229-7AF7-FF4D-AA6F-9A3D0D29B77B}" destId="{E216CF95-458B-6B4C-B1A4-B29785A98C1F}" srcOrd="0" destOrd="0" presId="urn:microsoft.com/office/officeart/2005/8/layout/hierarchy1"/>
    <dgm:cxn modelId="{43BC7AB6-A2D2-AF41-A535-FD8508D4588B}" type="presOf" srcId="{3195FC97-85AA-6941-8AFD-4B72DAEF7931}" destId="{134616DC-574B-1849-9AA7-DB919203A1AA}" srcOrd="0" destOrd="0" presId="urn:microsoft.com/office/officeart/2005/8/layout/hierarchy1"/>
    <dgm:cxn modelId="{B29BF1BA-C47D-F042-B9BB-416A1B2395BE}" type="presOf" srcId="{FAE056D0-5B27-244C-9FA9-5E0CC4351905}" destId="{5950C455-9D0E-1841-BD89-8B18087E3AA3}" srcOrd="0" destOrd="0" presId="urn:microsoft.com/office/officeart/2005/8/layout/hierarchy1"/>
    <dgm:cxn modelId="{40CDB8C8-98E9-F747-AF26-975CAA705C28}" type="presOf" srcId="{BCE96D6D-774C-634D-9BCE-D9D541F9B584}" destId="{77C4D6AB-F828-B94D-AFB6-C0B5DB207C9C}" srcOrd="0" destOrd="0" presId="urn:microsoft.com/office/officeart/2005/8/layout/hierarchy1"/>
    <dgm:cxn modelId="{B0321CC9-F18D-754E-B9BA-886EAF5CDDE8}" srcId="{95F97E6F-E5BD-0F46-BE8B-DD30300BBE28}" destId="{F2159F65-92CF-3A4B-A9E0-3631DDD4F90B}" srcOrd="0" destOrd="0" parTransId="{3195FC97-85AA-6941-8AFD-4B72DAEF7931}" sibTransId="{8214CB0C-EC2C-264C-A9BD-4F2E9BFC8F2B}"/>
    <dgm:cxn modelId="{64B8EBC9-E069-A94D-BA2C-3883991DEE75}" srcId="{1685B86C-EE42-504E-8F5D-B16887C55164}" destId="{1681B60A-F8CB-9C43-9F37-AF53D01DD192}" srcOrd="1" destOrd="0" parTransId="{D2FD6352-CE0F-BB4E-B7BC-8E4A72FEF5AE}" sibTransId="{94396C92-9DFD-CC43-AD28-2789C9335AFC}"/>
    <dgm:cxn modelId="{51FCBFD2-D8A6-254C-9C40-867A2F70E8D6}" srcId="{28ED169D-6AFD-464D-A773-B1C12E32EC4A}" destId="{2066A84E-13A9-AC42-893E-C428B4115AC9}" srcOrd="3" destOrd="0" parTransId="{212E9683-9A29-324D-AEDD-EB84BEA6E6E4}" sibTransId="{946E61F6-C629-5C4D-AA99-4F742BC14E47}"/>
    <dgm:cxn modelId="{09608AD4-901A-4E4E-9880-705E244E30F7}" type="presOf" srcId="{F2159F65-92CF-3A4B-A9E0-3631DDD4F90B}" destId="{21788652-FC7B-A147-B018-70044A98F57D}" srcOrd="0" destOrd="0" presId="urn:microsoft.com/office/officeart/2005/8/layout/hierarchy1"/>
    <dgm:cxn modelId="{966F12D5-ACFF-2545-B98F-B61718B352ED}" type="presOf" srcId="{2066A84E-13A9-AC42-893E-C428B4115AC9}" destId="{815B88EE-16E1-274E-93F3-28E458DAB2C7}" srcOrd="0" destOrd="0" presId="urn:microsoft.com/office/officeart/2005/8/layout/hierarchy1"/>
    <dgm:cxn modelId="{F1A724DA-706D-6340-B9CB-23C0E7819CB3}" type="presOf" srcId="{1681B60A-F8CB-9C43-9F37-AF53D01DD192}" destId="{ECF567BA-4145-3F43-8859-95D8C69600E8}" srcOrd="0" destOrd="0" presId="urn:microsoft.com/office/officeart/2005/8/layout/hierarchy1"/>
    <dgm:cxn modelId="{787444DD-8C1F-3B47-AE50-C33448C9AC07}" type="presOf" srcId="{E84ABB58-B28E-504F-8304-99C56A887DAA}" destId="{4766DC5A-2335-5246-84D1-E1475B13200B}" srcOrd="0" destOrd="0" presId="urn:microsoft.com/office/officeart/2005/8/layout/hierarchy1"/>
    <dgm:cxn modelId="{D149C7E6-195D-3A4E-864A-6B25116E4738}" srcId="{28ED169D-6AFD-464D-A773-B1C12E32EC4A}" destId="{568F1975-2B0B-A040-AF3D-6E9E83E81127}" srcOrd="0" destOrd="0" parTransId="{1911DA30-CDA7-5B48-99C5-59BE034E0EBD}" sibTransId="{DAF3D427-C42B-BB42-A9EC-142CE6521774}"/>
    <dgm:cxn modelId="{D19548ED-9A86-CD44-B0A0-3C8224C7C98D}" srcId="{1685B86C-EE42-504E-8F5D-B16887C55164}" destId="{56C61229-7AF7-FF4D-AA6F-9A3D0D29B77B}" srcOrd="0" destOrd="0" parTransId="{DBA88AF9-11F9-164F-B48B-97C665B88932}" sibTransId="{D141D30C-BD37-6A4C-BB9D-99E4A0026504}"/>
    <dgm:cxn modelId="{16D4D6EE-5E5F-6441-A585-742EA9CCD160}" srcId="{28ED169D-6AFD-464D-A773-B1C12E32EC4A}" destId="{01FCD026-3942-384D-9608-CA21C2CE93E4}" srcOrd="1" destOrd="0" parTransId="{77EB6A2B-BE3D-7842-8771-58307D426443}" sibTransId="{301449B1-F705-014E-9968-73184F7EE920}"/>
    <dgm:cxn modelId="{326D24F1-AB0A-B446-A695-82839C946702}" type="presOf" srcId="{212E9683-9A29-324D-AEDD-EB84BEA6E6E4}" destId="{21D5BB83-8AE7-2B49-9F9F-3FF5C94BDA94}" srcOrd="0" destOrd="0" presId="urn:microsoft.com/office/officeart/2005/8/layout/hierarchy1"/>
    <dgm:cxn modelId="{EFB1F5D9-F876-034B-963B-F86A196DED38}" type="presParOf" srcId="{7E372EA7-2E55-3B44-A956-B11233699CFD}" destId="{C03771F8-927F-4C4D-9D80-D42D89FBCBF9}" srcOrd="0" destOrd="0" presId="urn:microsoft.com/office/officeart/2005/8/layout/hierarchy1"/>
    <dgm:cxn modelId="{A9AAC1A6-15C3-2A42-A071-C2ED3FF10D46}" type="presParOf" srcId="{C03771F8-927F-4C4D-9D80-D42D89FBCBF9}" destId="{88B933CC-4303-7245-BEAE-7F92AFC0C51C}" srcOrd="0" destOrd="0" presId="urn:microsoft.com/office/officeart/2005/8/layout/hierarchy1"/>
    <dgm:cxn modelId="{11580C5D-545D-FF46-A402-241E66C1351D}" type="presParOf" srcId="{88B933CC-4303-7245-BEAE-7F92AFC0C51C}" destId="{04A0CA1A-AFBB-0147-89B1-7BD7930278BF}" srcOrd="0" destOrd="0" presId="urn:microsoft.com/office/officeart/2005/8/layout/hierarchy1"/>
    <dgm:cxn modelId="{814CF03C-EAE9-7141-B1B6-9478BD45971D}" type="presParOf" srcId="{88B933CC-4303-7245-BEAE-7F92AFC0C51C}" destId="{866A4AC0-8EE2-D145-B7DD-041B9D07F2D4}" srcOrd="1" destOrd="0" presId="urn:microsoft.com/office/officeart/2005/8/layout/hierarchy1"/>
    <dgm:cxn modelId="{E153A880-4E87-914D-9ADF-001AEB072369}" type="presParOf" srcId="{C03771F8-927F-4C4D-9D80-D42D89FBCBF9}" destId="{3F2DCC03-5518-9F40-9DE5-2E9FC4643C76}" srcOrd="1" destOrd="0" presId="urn:microsoft.com/office/officeart/2005/8/layout/hierarchy1"/>
    <dgm:cxn modelId="{03635B12-258E-294A-903B-1ACD3F32B863}" type="presParOf" srcId="{3F2DCC03-5518-9F40-9DE5-2E9FC4643C76}" destId="{E6391F27-2518-8A4A-AFE2-3E697DD67B4A}" srcOrd="0" destOrd="0" presId="urn:microsoft.com/office/officeart/2005/8/layout/hierarchy1"/>
    <dgm:cxn modelId="{42216400-22CC-9644-A8FD-3B9F0A066999}" type="presParOf" srcId="{3F2DCC03-5518-9F40-9DE5-2E9FC4643C76}" destId="{B8266BD3-6D64-4B4C-B17A-85235BC618BE}" srcOrd="1" destOrd="0" presId="urn:microsoft.com/office/officeart/2005/8/layout/hierarchy1"/>
    <dgm:cxn modelId="{3FB07BC9-B4A2-1D4A-B444-7EAFB38436A2}" type="presParOf" srcId="{B8266BD3-6D64-4B4C-B17A-85235BC618BE}" destId="{8A58B783-0086-6C4A-AE67-78CD20046B36}" srcOrd="0" destOrd="0" presId="urn:microsoft.com/office/officeart/2005/8/layout/hierarchy1"/>
    <dgm:cxn modelId="{FBB4BF02-5923-8343-A8FC-E05089CCD853}" type="presParOf" srcId="{8A58B783-0086-6C4A-AE67-78CD20046B36}" destId="{4095E0B0-D2EB-304F-BC16-4ED342AEB55B}" srcOrd="0" destOrd="0" presId="urn:microsoft.com/office/officeart/2005/8/layout/hierarchy1"/>
    <dgm:cxn modelId="{94206A8D-3905-CF44-9ECF-0960298C9BD8}" type="presParOf" srcId="{8A58B783-0086-6C4A-AE67-78CD20046B36}" destId="{F342F1AB-8596-C94C-87E8-D23F2C8E09C1}" srcOrd="1" destOrd="0" presId="urn:microsoft.com/office/officeart/2005/8/layout/hierarchy1"/>
    <dgm:cxn modelId="{1D4AF438-6DF5-5C4F-A2C9-07B0CB6D3415}" type="presParOf" srcId="{B8266BD3-6D64-4B4C-B17A-85235BC618BE}" destId="{79C4A6A8-8E33-A84B-98BB-A732EAFE163D}" srcOrd="1" destOrd="0" presId="urn:microsoft.com/office/officeart/2005/8/layout/hierarchy1"/>
    <dgm:cxn modelId="{021751F3-84B7-F149-BA1F-61D991F53492}" type="presParOf" srcId="{79C4A6A8-8E33-A84B-98BB-A732EAFE163D}" destId="{67935F00-E7EA-3443-8DDF-608CBFD14F2C}" srcOrd="0" destOrd="0" presId="urn:microsoft.com/office/officeart/2005/8/layout/hierarchy1"/>
    <dgm:cxn modelId="{51E9D097-5033-2B43-A403-D571495B745A}" type="presParOf" srcId="{79C4A6A8-8E33-A84B-98BB-A732EAFE163D}" destId="{C4E0CEC8-2B8B-2145-8F9E-83A4089FF0E2}" srcOrd="1" destOrd="0" presId="urn:microsoft.com/office/officeart/2005/8/layout/hierarchy1"/>
    <dgm:cxn modelId="{558EAA3D-436C-844F-960E-432A89F26BAE}" type="presParOf" srcId="{C4E0CEC8-2B8B-2145-8F9E-83A4089FF0E2}" destId="{C4009918-D0D3-1F45-9C81-9CC08F8CD305}" srcOrd="0" destOrd="0" presId="urn:microsoft.com/office/officeart/2005/8/layout/hierarchy1"/>
    <dgm:cxn modelId="{1786FA59-C335-F64B-980C-DED69346B3BF}" type="presParOf" srcId="{C4009918-D0D3-1F45-9C81-9CC08F8CD305}" destId="{CA67728E-14ED-1749-B8A8-E4BF268AFB22}" srcOrd="0" destOrd="0" presId="urn:microsoft.com/office/officeart/2005/8/layout/hierarchy1"/>
    <dgm:cxn modelId="{D64635B0-7DD8-A746-A8A3-6A1CB5C264D8}" type="presParOf" srcId="{C4009918-D0D3-1F45-9C81-9CC08F8CD305}" destId="{F583159C-29A5-8C4F-9576-5F21AE8FCBCF}" srcOrd="1" destOrd="0" presId="urn:microsoft.com/office/officeart/2005/8/layout/hierarchy1"/>
    <dgm:cxn modelId="{BD335B76-A449-6C4C-8C38-BF0FA177517D}" type="presParOf" srcId="{C4E0CEC8-2B8B-2145-8F9E-83A4089FF0E2}" destId="{C70B1D9E-041E-8042-BEB8-7D6BDEA65F37}" srcOrd="1" destOrd="0" presId="urn:microsoft.com/office/officeart/2005/8/layout/hierarchy1"/>
    <dgm:cxn modelId="{15FE7DB1-53B2-3C4C-BEBA-BF922F1EB8CE}" type="presParOf" srcId="{79C4A6A8-8E33-A84B-98BB-A732EAFE163D}" destId="{734B1220-FD88-E644-A83B-EEC6FFB3A400}" srcOrd="2" destOrd="0" presId="urn:microsoft.com/office/officeart/2005/8/layout/hierarchy1"/>
    <dgm:cxn modelId="{A88A1DB5-20E1-7946-9B89-948E648E341C}" type="presParOf" srcId="{79C4A6A8-8E33-A84B-98BB-A732EAFE163D}" destId="{9CE6865C-73AB-B343-B9D4-B9B592299752}" srcOrd="3" destOrd="0" presId="urn:microsoft.com/office/officeart/2005/8/layout/hierarchy1"/>
    <dgm:cxn modelId="{EDF73E39-20C1-FA4C-A9EE-4E7C12648A94}" type="presParOf" srcId="{9CE6865C-73AB-B343-B9D4-B9B592299752}" destId="{19E47878-3551-B941-81A4-C529E808F7C8}" srcOrd="0" destOrd="0" presId="urn:microsoft.com/office/officeart/2005/8/layout/hierarchy1"/>
    <dgm:cxn modelId="{E0A040D2-4BC3-3742-A391-CB7B23E3FBC1}" type="presParOf" srcId="{19E47878-3551-B941-81A4-C529E808F7C8}" destId="{76D54830-C455-544E-BD0E-918E5F7F0929}" srcOrd="0" destOrd="0" presId="urn:microsoft.com/office/officeart/2005/8/layout/hierarchy1"/>
    <dgm:cxn modelId="{47499052-BE0F-D644-822A-8534A649C6F5}" type="presParOf" srcId="{19E47878-3551-B941-81A4-C529E808F7C8}" destId="{7FD167D0-609C-1E44-8AFA-E2C266ED360A}" srcOrd="1" destOrd="0" presId="urn:microsoft.com/office/officeart/2005/8/layout/hierarchy1"/>
    <dgm:cxn modelId="{FE3ED4C8-57F7-8D45-9A39-A70B6FC4A0D8}" type="presParOf" srcId="{9CE6865C-73AB-B343-B9D4-B9B592299752}" destId="{1AD9A22C-7AD1-8242-BE07-9047D60EF25F}" srcOrd="1" destOrd="0" presId="urn:microsoft.com/office/officeart/2005/8/layout/hierarchy1"/>
    <dgm:cxn modelId="{FC84937A-D198-1E46-9781-B227056EA926}" type="presParOf" srcId="{79C4A6A8-8E33-A84B-98BB-A732EAFE163D}" destId="{77C4D6AB-F828-B94D-AFB6-C0B5DB207C9C}" srcOrd="4" destOrd="0" presId="urn:microsoft.com/office/officeart/2005/8/layout/hierarchy1"/>
    <dgm:cxn modelId="{6975EA68-4662-4B4C-8C0B-5E6FF623B7D6}" type="presParOf" srcId="{79C4A6A8-8E33-A84B-98BB-A732EAFE163D}" destId="{5A4555C0-022B-F54F-917A-3167DDF80F92}" srcOrd="5" destOrd="0" presId="urn:microsoft.com/office/officeart/2005/8/layout/hierarchy1"/>
    <dgm:cxn modelId="{181A34B3-1436-DB4E-B5FA-DD8710E42BA7}" type="presParOf" srcId="{5A4555C0-022B-F54F-917A-3167DDF80F92}" destId="{22B12C44-433A-5F4E-8834-44435C05261B}" srcOrd="0" destOrd="0" presId="urn:microsoft.com/office/officeart/2005/8/layout/hierarchy1"/>
    <dgm:cxn modelId="{E5B910E2-1923-4C4D-80C8-EBA0102F76F2}" type="presParOf" srcId="{22B12C44-433A-5F4E-8834-44435C05261B}" destId="{5487E0EE-F21A-184B-B52E-7EE80D07247D}" srcOrd="0" destOrd="0" presId="urn:microsoft.com/office/officeart/2005/8/layout/hierarchy1"/>
    <dgm:cxn modelId="{DB2483D4-A565-0D43-807B-58AE7F78CF0F}" type="presParOf" srcId="{22B12C44-433A-5F4E-8834-44435C05261B}" destId="{1505424B-6694-DC46-8EA9-0F8944EB7C8B}" srcOrd="1" destOrd="0" presId="urn:microsoft.com/office/officeart/2005/8/layout/hierarchy1"/>
    <dgm:cxn modelId="{FEE766AB-6DDA-4E42-8E36-EB690878DD8A}" type="presParOf" srcId="{5A4555C0-022B-F54F-917A-3167DDF80F92}" destId="{BE656A40-3F22-6441-8EAC-C7012D428B86}" srcOrd="1" destOrd="0" presId="urn:microsoft.com/office/officeart/2005/8/layout/hierarchy1"/>
    <dgm:cxn modelId="{F6E7A608-353F-694A-9306-C01680ACECE5}" type="presParOf" srcId="{79C4A6A8-8E33-A84B-98BB-A732EAFE163D}" destId="{21D5BB83-8AE7-2B49-9F9F-3FF5C94BDA94}" srcOrd="6" destOrd="0" presId="urn:microsoft.com/office/officeart/2005/8/layout/hierarchy1"/>
    <dgm:cxn modelId="{A52C470B-80B2-C34A-B1AD-B69AEC4B4678}" type="presParOf" srcId="{79C4A6A8-8E33-A84B-98BB-A732EAFE163D}" destId="{181B1F16-4518-F149-8423-803CC7C604E4}" srcOrd="7" destOrd="0" presId="urn:microsoft.com/office/officeart/2005/8/layout/hierarchy1"/>
    <dgm:cxn modelId="{10BD8146-EE06-884E-A704-BE851F9A231B}" type="presParOf" srcId="{181B1F16-4518-F149-8423-803CC7C604E4}" destId="{948FC311-5E27-F648-A9C3-2ECA03AEF2BB}" srcOrd="0" destOrd="0" presId="urn:microsoft.com/office/officeart/2005/8/layout/hierarchy1"/>
    <dgm:cxn modelId="{6C2154A8-4B79-E64D-BECE-6E9B6D732D0D}" type="presParOf" srcId="{948FC311-5E27-F648-A9C3-2ECA03AEF2BB}" destId="{3A14B876-F06A-E94B-B842-79AD870BE95A}" srcOrd="0" destOrd="0" presId="urn:microsoft.com/office/officeart/2005/8/layout/hierarchy1"/>
    <dgm:cxn modelId="{CEF52044-528A-084C-B63C-7DC34761A074}" type="presParOf" srcId="{948FC311-5E27-F648-A9C3-2ECA03AEF2BB}" destId="{815B88EE-16E1-274E-93F3-28E458DAB2C7}" srcOrd="1" destOrd="0" presId="urn:microsoft.com/office/officeart/2005/8/layout/hierarchy1"/>
    <dgm:cxn modelId="{E8615D8E-A359-B14A-89FA-CBE087131529}" type="presParOf" srcId="{181B1F16-4518-F149-8423-803CC7C604E4}" destId="{C48EEFB8-7A39-154D-8D25-FE584008D678}" srcOrd="1" destOrd="0" presId="urn:microsoft.com/office/officeart/2005/8/layout/hierarchy1"/>
    <dgm:cxn modelId="{F2D20DD2-FD57-734E-9852-AF807EF99659}" type="presParOf" srcId="{3F2DCC03-5518-9F40-9DE5-2E9FC4643C76}" destId="{2C60DCF5-F9A1-F343-B428-25CE27AADEC6}" srcOrd="2" destOrd="0" presId="urn:microsoft.com/office/officeart/2005/8/layout/hierarchy1"/>
    <dgm:cxn modelId="{37E1FD30-8E27-0746-9D62-7D511B6B4C3C}" type="presParOf" srcId="{3F2DCC03-5518-9F40-9DE5-2E9FC4643C76}" destId="{435B5627-B9C1-504B-ABE5-36C49A648351}" srcOrd="3" destOrd="0" presId="urn:microsoft.com/office/officeart/2005/8/layout/hierarchy1"/>
    <dgm:cxn modelId="{A2648166-406D-674C-8433-C6FEDF583267}" type="presParOf" srcId="{435B5627-B9C1-504B-ABE5-36C49A648351}" destId="{F2D026DD-273D-0B4A-BD1F-8022886CFB0F}" srcOrd="0" destOrd="0" presId="urn:microsoft.com/office/officeart/2005/8/layout/hierarchy1"/>
    <dgm:cxn modelId="{E423837C-35C0-B845-8F06-0A66E8B54B1A}" type="presParOf" srcId="{F2D026DD-273D-0B4A-BD1F-8022886CFB0F}" destId="{E76CA7EB-3C4A-6A40-941A-7FF370F1850F}" srcOrd="0" destOrd="0" presId="urn:microsoft.com/office/officeart/2005/8/layout/hierarchy1"/>
    <dgm:cxn modelId="{DAFD6FD8-F7B2-0549-8BDB-47FDA67B0C7B}" type="presParOf" srcId="{F2D026DD-273D-0B4A-BD1F-8022886CFB0F}" destId="{A1EDFEE0-5D1F-D148-9EA3-7740C86586D1}" srcOrd="1" destOrd="0" presId="urn:microsoft.com/office/officeart/2005/8/layout/hierarchy1"/>
    <dgm:cxn modelId="{63B2837C-647A-1943-96A5-77987BEEEA44}" type="presParOf" srcId="{435B5627-B9C1-504B-ABE5-36C49A648351}" destId="{0F9260BD-884B-A247-81A1-23A521FD93B7}" srcOrd="1" destOrd="0" presId="urn:microsoft.com/office/officeart/2005/8/layout/hierarchy1"/>
    <dgm:cxn modelId="{697F5D2A-220F-1A43-A3CD-471C9A57B848}" type="presParOf" srcId="{0F9260BD-884B-A247-81A1-23A521FD93B7}" destId="{B7BBDF26-240A-CC42-828A-9831FDFEF60B}" srcOrd="0" destOrd="0" presId="urn:microsoft.com/office/officeart/2005/8/layout/hierarchy1"/>
    <dgm:cxn modelId="{6D5A6A90-AB6F-8B49-BC03-0E7D7335ED08}" type="presParOf" srcId="{0F9260BD-884B-A247-81A1-23A521FD93B7}" destId="{5CCDA5A2-2478-7740-BA15-6C9790C0D3AD}" srcOrd="1" destOrd="0" presId="urn:microsoft.com/office/officeart/2005/8/layout/hierarchy1"/>
    <dgm:cxn modelId="{867BBEBF-0270-674E-AAEE-87651121F84A}" type="presParOf" srcId="{5CCDA5A2-2478-7740-BA15-6C9790C0D3AD}" destId="{A5C69C68-0408-2346-B033-29AA8A0DC241}" srcOrd="0" destOrd="0" presId="urn:microsoft.com/office/officeart/2005/8/layout/hierarchy1"/>
    <dgm:cxn modelId="{B81EA3FD-D282-0548-842B-B72D3A3A048A}" type="presParOf" srcId="{A5C69C68-0408-2346-B033-29AA8A0DC241}" destId="{2852262C-F74C-C241-8F3B-B68C75B34348}" srcOrd="0" destOrd="0" presId="urn:microsoft.com/office/officeart/2005/8/layout/hierarchy1"/>
    <dgm:cxn modelId="{94C13EA4-C194-8C49-9F81-33EF4FAD3B98}" type="presParOf" srcId="{A5C69C68-0408-2346-B033-29AA8A0DC241}" destId="{E216CF95-458B-6B4C-B1A4-B29785A98C1F}" srcOrd="1" destOrd="0" presId="urn:microsoft.com/office/officeart/2005/8/layout/hierarchy1"/>
    <dgm:cxn modelId="{670573D3-0DE3-D74D-B621-CDB2573EC470}" type="presParOf" srcId="{5CCDA5A2-2478-7740-BA15-6C9790C0D3AD}" destId="{BD3962CA-8742-DD4E-8E6D-5603BEC75325}" srcOrd="1" destOrd="0" presId="urn:microsoft.com/office/officeart/2005/8/layout/hierarchy1"/>
    <dgm:cxn modelId="{786091D8-9327-004A-B041-8BCA50F96359}" type="presParOf" srcId="{0F9260BD-884B-A247-81A1-23A521FD93B7}" destId="{D6E45B1E-59A2-4D43-B4DE-3586A6897943}" srcOrd="2" destOrd="0" presId="urn:microsoft.com/office/officeart/2005/8/layout/hierarchy1"/>
    <dgm:cxn modelId="{0EF7F2DD-40AD-554E-B867-921ADFFCA1CE}" type="presParOf" srcId="{0F9260BD-884B-A247-81A1-23A521FD93B7}" destId="{C1C98D55-E77E-DF4A-90B8-5A2CEAED8EE0}" srcOrd="3" destOrd="0" presId="urn:microsoft.com/office/officeart/2005/8/layout/hierarchy1"/>
    <dgm:cxn modelId="{92947E7C-C1FD-EB4B-8032-7F909485B362}" type="presParOf" srcId="{C1C98D55-E77E-DF4A-90B8-5A2CEAED8EE0}" destId="{EACD10CD-919F-BB4B-A7FA-4106BA7D7C52}" srcOrd="0" destOrd="0" presId="urn:microsoft.com/office/officeart/2005/8/layout/hierarchy1"/>
    <dgm:cxn modelId="{FFCEF4E9-8212-1D47-BA92-68F56AA3BCA3}" type="presParOf" srcId="{EACD10CD-919F-BB4B-A7FA-4106BA7D7C52}" destId="{81C68CAB-9206-8B47-AE16-4B2E88647B79}" srcOrd="0" destOrd="0" presId="urn:microsoft.com/office/officeart/2005/8/layout/hierarchy1"/>
    <dgm:cxn modelId="{6BF9BCEF-F12C-4846-B613-BAB1026DDA08}" type="presParOf" srcId="{EACD10CD-919F-BB4B-A7FA-4106BA7D7C52}" destId="{ECF567BA-4145-3F43-8859-95D8C69600E8}" srcOrd="1" destOrd="0" presId="urn:microsoft.com/office/officeart/2005/8/layout/hierarchy1"/>
    <dgm:cxn modelId="{05EE5FC1-D9FC-B24D-9940-0F5967E6C189}" type="presParOf" srcId="{C1C98D55-E77E-DF4A-90B8-5A2CEAED8EE0}" destId="{91455880-4987-0A43-9A65-235C30C64CDC}" srcOrd="1" destOrd="0" presId="urn:microsoft.com/office/officeart/2005/8/layout/hierarchy1"/>
    <dgm:cxn modelId="{11F2A74D-F3E4-4945-88DE-92C9D4EB4050}" type="presParOf" srcId="{7E372EA7-2E55-3B44-A956-B11233699CFD}" destId="{8FCC2E83-49A5-E447-864D-F904F1511B1D}" srcOrd="1" destOrd="0" presId="urn:microsoft.com/office/officeart/2005/8/layout/hierarchy1"/>
    <dgm:cxn modelId="{216B8C96-24C6-DC46-9043-679BA0A1B318}" type="presParOf" srcId="{8FCC2E83-49A5-E447-864D-F904F1511B1D}" destId="{699E3626-FC2A-F449-87B0-DDF854E0AC8B}" srcOrd="0" destOrd="0" presId="urn:microsoft.com/office/officeart/2005/8/layout/hierarchy1"/>
    <dgm:cxn modelId="{BD24454B-2C49-0B4E-9C3D-ABBC74552C69}" type="presParOf" srcId="{699E3626-FC2A-F449-87B0-DDF854E0AC8B}" destId="{F93E438C-FF7F-8C47-87E3-4029BEEB4838}" srcOrd="0" destOrd="0" presId="urn:microsoft.com/office/officeart/2005/8/layout/hierarchy1"/>
    <dgm:cxn modelId="{2CC79464-3B67-8C43-A9FD-0D75E779AB68}" type="presParOf" srcId="{699E3626-FC2A-F449-87B0-DDF854E0AC8B}" destId="{FAF840D0-D8C9-0247-99D0-C75C0AEADD0C}" srcOrd="1" destOrd="0" presId="urn:microsoft.com/office/officeart/2005/8/layout/hierarchy1"/>
    <dgm:cxn modelId="{FFA0F8A4-14BA-2841-829F-F2E78930999E}" type="presParOf" srcId="{8FCC2E83-49A5-E447-864D-F904F1511B1D}" destId="{0054DDE4-E8FB-074E-BDC7-528C9755A3DB}" srcOrd="1" destOrd="0" presId="urn:microsoft.com/office/officeart/2005/8/layout/hierarchy1"/>
    <dgm:cxn modelId="{83203979-12F8-5941-8B52-FD1646F6AD0B}" type="presParOf" srcId="{0054DDE4-E8FB-074E-BDC7-528C9755A3DB}" destId="{438C9B26-4238-B648-81B1-6363C9B18A64}" srcOrd="0" destOrd="0" presId="urn:microsoft.com/office/officeart/2005/8/layout/hierarchy1"/>
    <dgm:cxn modelId="{88732F75-A744-8D49-BE04-DB9EEA3916F3}" type="presParOf" srcId="{0054DDE4-E8FB-074E-BDC7-528C9755A3DB}" destId="{B6236524-8160-F04D-941E-29956A8B34B8}" srcOrd="1" destOrd="0" presId="urn:microsoft.com/office/officeart/2005/8/layout/hierarchy1"/>
    <dgm:cxn modelId="{4BDE606D-A460-4C4B-9ACE-9EEF258CC4AA}" type="presParOf" srcId="{B6236524-8160-F04D-941E-29956A8B34B8}" destId="{012526DD-B2A2-7646-B7C1-01305F967EED}" srcOrd="0" destOrd="0" presId="urn:microsoft.com/office/officeart/2005/8/layout/hierarchy1"/>
    <dgm:cxn modelId="{92AFBEEE-21DA-9F46-8125-7BC05EF06957}" type="presParOf" srcId="{012526DD-B2A2-7646-B7C1-01305F967EED}" destId="{F9AA9E42-676E-B94F-85E1-5131A1E28E29}" srcOrd="0" destOrd="0" presId="urn:microsoft.com/office/officeart/2005/8/layout/hierarchy1"/>
    <dgm:cxn modelId="{7A12BA7D-C6B3-1B43-BDC0-548B693ABF2C}" type="presParOf" srcId="{012526DD-B2A2-7646-B7C1-01305F967EED}" destId="{5950C455-9D0E-1841-BD89-8B18087E3AA3}" srcOrd="1" destOrd="0" presId="urn:microsoft.com/office/officeart/2005/8/layout/hierarchy1"/>
    <dgm:cxn modelId="{BB4613BD-A199-AF45-9BE5-AA1902F5610C}" type="presParOf" srcId="{B6236524-8160-F04D-941E-29956A8B34B8}" destId="{492A5B1F-B3F2-774C-B831-DECD3CA2BF14}" srcOrd="1" destOrd="0" presId="urn:microsoft.com/office/officeart/2005/8/layout/hierarchy1"/>
    <dgm:cxn modelId="{8BBA5D0F-8549-8A4D-80CD-C5C438E41FF5}" type="presParOf" srcId="{492A5B1F-B3F2-774C-B831-DECD3CA2BF14}" destId="{D9C8CF62-8F5E-E54C-9315-8BEA71E31F2A}" srcOrd="0" destOrd="0" presId="urn:microsoft.com/office/officeart/2005/8/layout/hierarchy1"/>
    <dgm:cxn modelId="{23D7AED4-48F6-BB46-88B5-6A7875036AB3}" type="presParOf" srcId="{492A5B1F-B3F2-774C-B831-DECD3CA2BF14}" destId="{9E1FFE95-098F-1348-A5D0-5D65401D4561}" srcOrd="1" destOrd="0" presId="urn:microsoft.com/office/officeart/2005/8/layout/hierarchy1"/>
    <dgm:cxn modelId="{BE2DD816-3BC8-4048-A251-CE7C06163380}" type="presParOf" srcId="{9E1FFE95-098F-1348-A5D0-5D65401D4561}" destId="{4BB632F2-2123-D546-A99A-E4D955C650C8}" srcOrd="0" destOrd="0" presId="urn:microsoft.com/office/officeart/2005/8/layout/hierarchy1"/>
    <dgm:cxn modelId="{8ACA7DE5-AA04-344D-95AC-0FF5C1E91CD2}" type="presParOf" srcId="{4BB632F2-2123-D546-A99A-E4D955C650C8}" destId="{1C2DC7D6-7E68-A244-8E18-053DEA5986CD}" srcOrd="0" destOrd="0" presId="urn:microsoft.com/office/officeart/2005/8/layout/hierarchy1"/>
    <dgm:cxn modelId="{504BD498-F4CE-274B-A2F1-5FECA0933606}" type="presParOf" srcId="{4BB632F2-2123-D546-A99A-E4D955C650C8}" destId="{E6448DAD-6AA8-4F44-AD2B-46A6230DFCA7}" srcOrd="1" destOrd="0" presId="urn:microsoft.com/office/officeart/2005/8/layout/hierarchy1"/>
    <dgm:cxn modelId="{04D7DB7D-7291-444B-9B9E-109295A58A94}" type="presParOf" srcId="{9E1FFE95-098F-1348-A5D0-5D65401D4561}" destId="{0A1CF395-4855-2640-A54B-7A7F7FE954BD}" srcOrd="1" destOrd="0" presId="urn:microsoft.com/office/officeart/2005/8/layout/hierarchy1"/>
    <dgm:cxn modelId="{5D40BCF0-1BDF-7548-A835-B3A83C3EB80A}" type="presParOf" srcId="{0054DDE4-E8FB-074E-BDC7-528C9755A3DB}" destId="{4766DC5A-2335-5246-84D1-E1475B13200B}" srcOrd="2" destOrd="0" presId="urn:microsoft.com/office/officeart/2005/8/layout/hierarchy1"/>
    <dgm:cxn modelId="{7159BE05-05D7-9B42-A7F0-6BC26CD4EF94}" type="presParOf" srcId="{0054DDE4-E8FB-074E-BDC7-528C9755A3DB}" destId="{4C70A05E-3DEA-9743-B103-8E07F3B268E5}" srcOrd="3" destOrd="0" presId="urn:microsoft.com/office/officeart/2005/8/layout/hierarchy1"/>
    <dgm:cxn modelId="{CBAF90F6-9EBE-CF42-A45B-4082639F0B92}" type="presParOf" srcId="{4C70A05E-3DEA-9743-B103-8E07F3B268E5}" destId="{E24D3824-DE25-ED43-B2DE-5C6108A182F3}" srcOrd="0" destOrd="0" presId="urn:microsoft.com/office/officeart/2005/8/layout/hierarchy1"/>
    <dgm:cxn modelId="{81DB7B9E-AC17-8941-916F-2E96014F0535}" type="presParOf" srcId="{E24D3824-DE25-ED43-B2DE-5C6108A182F3}" destId="{272D0D9C-41E3-E74E-95C3-E57A13EE1ED8}" srcOrd="0" destOrd="0" presId="urn:microsoft.com/office/officeart/2005/8/layout/hierarchy1"/>
    <dgm:cxn modelId="{3542EFEC-B7C1-B141-B9AE-DE202E0F3FB2}" type="presParOf" srcId="{E24D3824-DE25-ED43-B2DE-5C6108A182F3}" destId="{86D760F5-A2CA-CB45-A72F-B6C625EFB755}" srcOrd="1" destOrd="0" presId="urn:microsoft.com/office/officeart/2005/8/layout/hierarchy1"/>
    <dgm:cxn modelId="{B3E27932-39B8-3E45-BB36-99137F564389}" type="presParOf" srcId="{4C70A05E-3DEA-9743-B103-8E07F3B268E5}" destId="{6F99E1B5-499D-8740-BE02-251B8B594548}" srcOrd="1" destOrd="0" presId="urn:microsoft.com/office/officeart/2005/8/layout/hierarchy1"/>
    <dgm:cxn modelId="{319F259C-6AA5-AB4E-9454-526164673AFC}" type="presParOf" srcId="{6F99E1B5-499D-8740-BE02-251B8B594548}" destId="{134616DC-574B-1849-9AA7-DB919203A1AA}" srcOrd="0" destOrd="0" presId="urn:microsoft.com/office/officeart/2005/8/layout/hierarchy1"/>
    <dgm:cxn modelId="{9DBDFE80-AF53-3245-A621-8547CAB6EE59}" type="presParOf" srcId="{6F99E1B5-499D-8740-BE02-251B8B594548}" destId="{DBB867BC-3E11-F94E-BD9B-B70B4442AAA2}" srcOrd="1" destOrd="0" presId="urn:microsoft.com/office/officeart/2005/8/layout/hierarchy1"/>
    <dgm:cxn modelId="{4A0128DA-8F1C-574F-B251-E5FCB60E8122}" type="presParOf" srcId="{DBB867BC-3E11-F94E-BD9B-B70B4442AAA2}" destId="{486F0F19-8675-D140-BFFD-049203E5BA76}" srcOrd="0" destOrd="0" presId="urn:microsoft.com/office/officeart/2005/8/layout/hierarchy1"/>
    <dgm:cxn modelId="{9579F7A3-8050-F841-9F38-60C74B798F49}" type="presParOf" srcId="{486F0F19-8675-D140-BFFD-049203E5BA76}" destId="{CC61F976-4C1B-5D4E-A71E-9C7151C1278A}" srcOrd="0" destOrd="0" presId="urn:microsoft.com/office/officeart/2005/8/layout/hierarchy1"/>
    <dgm:cxn modelId="{BC0DA82D-397A-BE42-AC2A-9F23B414E1CB}" type="presParOf" srcId="{486F0F19-8675-D140-BFFD-049203E5BA76}" destId="{21788652-FC7B-A147-B018-70044A98F57D}" srcOrd="1" destOrd="0" presId="urn:microsoft.com/office/officeart/2005/8/layout/hierarchy1"/>
    <dgm:cxn modelId="{7C778057-421A-7A46-B3F1-EEC88360D3BD}" type="presParOf" srcId="{DBB867BC-3E11-F94E-BD9B-B70B4442AAA2}" destId="{9DD28498-27A0-4847-9773-C4E0A59C98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616DC-574B-1849-9AA7-DB919203A1AA}">
      <dsp:nvSpPr>
        <dsp:cNvPr id="0" name=""/>
        <dsp:cNvSpPr/>
      </dsp:nvSpPr>
      <dsp:spPr>
        <a:xfrm>
          <a:off x="10970732" y="2840068"/>
          <a:ext cx="91440" cy="286411"/>
        </a:xfrm>
        <a:custGeom>
          <a:avLst/>
          <a:gdLst/>
          <a:ahLst/>
          <a:cxnLst/>
          <a:rect l="0" t="0" r="0" b="0"/>
          <a:pathLst>
            <a:path>
              <a:moveTo>
                <a:pt x="45720" y="0"/>
              </a:moveTo>
              <a:lnTo>
                <a:pt x="4572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6DC5A-2335-5246-84D1-E1475B13200B}">
      <dsp:nvSpPr>
        <dsp:cNvPr id="0" name=""/>
        <dsp:cNvSpPr/>
      </dsp:nvSpPr>
      <dsp:spPr>
        <a:xfrm>
          <a:off x="10166232" y="1817349"/>
          <a:ext cx="850219" cy="397372"/>
        </a:xfrm>
        <a:custGeom>
          <a:avLst/>
          <a:gdLst/>
          <a:ahLst/>
          <a:cxnLst/>
          <a:rect l="0" t="0" r="0" b="0"/>
          <a:pathLst>
            <a:path>
              <a:moveTo>
                <a:pt x="0" y="0"/>
              </a:moveTo>
              <a:lnTo>
                <a:pt x="0" y="306142"/>
              </a:lnTo>
              <a:lnTo>
                <a:pt x="850219" y="306142"/>
              </a:lnTo>
              <a:lnTo>
                <a:pt x="850219" y="3973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C8CF62-8F5E-E54C-9315-8BEA71E31F2A}">
      <dsp:nvSpPr>
        <dsp:cNvPr id="0" name=""/>
        <dsp:cNvSpPr/>
      </dsp:nvSpPr>
      <dsp:spPr>
        <a:xfrm>
          <a:off x="9185653" y="2840068"/>
          <a:ext cx="91440" cy="286411"/>
        </a:xfrm>
        <a:custGeom>
          <a:avLst/>
          <a:gdLst/>
          <a:ahLst/>
          <a:cxnLst/>
          <a:rect l="0" t="0" r="0" b="0"/>
          <a:pathLst>
            <a:path>
              <a:moveTo>
                <a:pt x="45720" y="0"/>
              </a:moveTo>
              <a:lnTo>
                <a:pt x="4572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8C9B26-4238-B648-81B1-6363C9B18A64}">
      <dsp:nvSpPr>
        <dsp:cNvPr id="0" name=""/>
        <dsp:cNvSpPr/>
      </dsp:nvSpPr>
      <dsp:spPr>
        <a:xfrm>
          <a:off x="9231373" y="1817349"/>
          <a:ext cx="934858" cy="397372"/>
        </a:xfrm>
        <a:custGeom>
          <a:avLst/>
          <a:gdLst/>
          <a:ahLst/>
          <a:cxnLst/>
          <a:rect l="0" t="0" r="0" b="0"/>
          <a:pathLst>
            <a:path>
              <a:moveTo>
                <a:pt x="934858" y="0"/>
              </a:moveTo>
              <a:lnTo>
                <a:pt x="934858" y="306142"/>
              </a:lnTo>
              <a:lnTo>
                <a:pt x="0" y="306142"/>
              </a:lnTo>
              <a:lnTo>
                <a:pt x="0" y="3973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E45B1E-59A2-4D43-B4DE-3586A6897943}">
      <dsp:nvSpPr>
        <dsp:cNvPr id="0" name=""/>
        <dsp:cNvSpPr/>
      </dsp:nvSpPr>
      <dsp:spPr>
        <a:xfrm>
          <a:off x="6903603" y="2840068"/>
          <a:ext cx="749125" cy="286411"/>
        </a:xfrm>
        <a:custGeom>
          <a:avLst/>
          <a:gdLst/>
          <a:ahLst/>
          <a:cxnLst/>
          <a:rect l="0" t="0" r="0" b="0"/>
          <a:pathLst>
            <a:path>
              <a:moveTo>
                <a:pt x="0" y="0"/>
              </a:moveTo>
              <a:lnTo>
                <a:pt x="0" y="195181"/>
              </a:lnTo>
              <a:lnTo>
                <a:pt x="749125" y="195181"/>
              </a:lnTo>
              <a:lnTo>
                <a:pt x="749125"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BBDF26-240A-CC42-828A-9831FDFEF60B}">
      <dsp:nvSpPr>
        <dsp:cNvPr id="0" name=""/>
        <dsp:cNvSpPr/>
      </dsp:nvSpPr>
      <dsp:spPr>
        <a:xfrm>
          <a:off x="6240469" y="2840068"/>
          <a:ext cx="663133" cy="286411"/>
        </a:xfrm>
        <a:custGeom>
          <a:avLst/>
          <a:gdLst/>
          <a:ahLst/>
          <a:cxnLst/>
          <a:rect l="0" t="0" r="0" b="0"/>
          <a:pathLst>
            <a:path>
              <a:moveTo>
                <a:pt x="663133" y="0"/>
              </a:moveTo>
              <a:lnTo>
                <a:pt x="663133"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60DCF5-F9A1-F343-B428-25CE27AADEC6}">
      <dsp:nvSpPr>
        <dsp:cNvPr id="0" name=""/>
        <dsp:cNvSpPr/>
      </dsp:nvSpPr>
      <dsp:spPr>
        <a:xfrm>
          <a:off x="4721247" y="1800002"/>
          <a:ext cx="2182355" cy="414719"/>
        </a:xfrm>
        <a:custGeom>
          <a:avLst/>
          <a:gdLst/>
          <a:ahLst/>
          <a:cxnLst/>
          <a:rect l="0" t="0" r="0" b="0"/>
          <a:pathLst>
            <a:path>
              <a:moveTo>
                <a:pt x="0" y="0"/>
              </a:moveTo>
              <a:lnTo>
                <a:pt x="0" y="323489"/>
              </a:lnTo>
              <a:lnTo>
                <a:pt x="2182355" y="323489"/>
              </a:lnTo>
              <a:lnTo>
                <a:pt x="2182355" y="414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D5BB83-8AE7-2B49-9F9F-3FF5C94BDA94}">
      <dsp:nvSpPr>
        <dsp:cNvPr id="0" name=""/>
        <dsp:cNvSpPr/>
      </dsp:nvSpPr>
      <dsp:spPr>
        <a:xfrm>
          <a:off x="2691194" y="2840068"/>
          <a:ext cx="2036059" cy="286411"/>
        </a:xfrm>
        <a:custGeom>
          <a:avLst/>
          <a:gdLst/>
          <a:ahLst/>
          <a:cxnLst/>
          <a:rect l="0" t="0" r="0" b="0"/>
          <a:pathLst>
            <a:path>
              <a:moveTo>
                <a:pt x="0" y="0"/>
              </a:moveTo>
              <a:lnTo>
                <a:pt x="0" y="195181"/>
              </a:lnTo>
              <a:lnTo>
                <a:pt x="2036059" y="195181"/>
              </a:lnTo>
              <a:lnTo>
                <a:pt x="2036059"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4D6AB-F828-B94D-AFB6-C0B5DB207C9C}">
      <dsp:nvSpPr>
        <dsp:cNvPr id="0" name=""/>
        <dsp:cNvSpPr/>
      </dsp:nvSpPr>
      <dsp:spPr>
        <a:xfrm>
          <a:off x="2691194" y="2840068"/>
          <a:ext cx="670149" cy="286411"/>
        </a:xfrm>
        <a:custGeom>
          <a:avLst/>
          <a:gdLst/>
          <a:ahLst/>
          <a:cxnLst/>
          <a:rect l="0" t="0" r="0" b="0"/>
          <a:pathLst>
            <a:path>
              <a:moveTo>
                <a:pt x="0" y="0"/>
              </a:moveTo>
              <a:lnTo>
                <a:pt x="0" y="195181"/>
              </a:lnTo>
              <a:lnTo>
                <a:pt x="670149" y="195181"/>
              </a:lnTo>
              <a:lnTo>
                <a:pt x="670149"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4B1220-FD88-E644-A83B-EEC6FFB3A400}">
      <dsp:nvSpPr>
        <dsp:cNvPr id="0" name=""/>
        <dsp:cNvSpPr/>
      </dsp:nvSpPr>
      <dsp:spPr>
        <a:xfrm>
          <a:off x="2157705" y="2840068"/>
          <a:ext cx="533489" cy="286411"/>
        </a:xfrm>
        <a:custGeom>
          <a:avLst/>
          <a:gdLst/>
          <a:ahLst/>
          <a:cxnLst/>
          <a:rect l="0" t="0" r="0" b="0"/>
          <a:pathLst>
            <a:path>
              <a:moveTo>
                <a:pt x="533489" y="0"/>
              </a:moveTo>
              <a:lnTo>
                <a:pt x="533489"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35F00-E7EA-3443-8DDF-608CBFD14F2C}">
      <dsp:nvSpPr>
        <dsp:cNvPr id="0" name=""/>
        <dsp:cNvSpPr/>
      </dsp:nvSpPr>
      <dsp:spPr>
        <a:xfrm>
          <a:off x="723465" y="2840068"/>
          <a:ext cx="1967729" cy="286411"/>
        </a:xfrm>
        <a:custGeom>
          <a:avLst/>
          <a:gdLst/>
          <a:ahLst/>
          <a:cxnLst/>
          <a:rect l="0" t="0" r="0" b="0"/>
          <a:pathLst>
            <a:path>
              <a:moveTo>
                <a:pt x="1967729" y="0"/>
              </a:moveTo>
              <a:lnTo>
                <a:pt x="1967729" y="195181"/>
              </a:lnTo>
              <a:lnTo>
                <a:pt x="0" y="195181"/>
              </a:lnTo>
              <a:lnTo>
                <a:pt x="0" y="28641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91F27-2518-8A4A-AFE2-3E697DD67B4A}">
      <dsp:nvSpPr>
        <dsp:cNvPr id="0" name=""/>
        <dsp:cNvSpPr/>
      </dsp:nvSpPr>
      <dsp:spPr>
        <a:xfrm>
          <a:off x="2691194" y="1800002"/>
          <a:ext cx="2030052" cy="414719"/>
        </a:xfrm>
        <a:custGeom>
          <a:avLst/>
          <a:gdLst/>
          <a:ahLst/>
          <a:cxnLst/>
          <a:rect l="0" t="0" r="0" b="0"/>
          <a:pathLst>
            <a:path>
              <a:moveTo>
                <a:pt x="2030052" y="0"/>
              </a:moveTo>
              <a:lnTo>
                <a:pt x="2030052" y="323489"/>
              </a:lnTo>
              <a:lnTo>
                <a:pt x="0" y="323489"/>
              </a:lnTo>
              <a:lnTo>
                <a:pt x="0" y="4147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A0CA1A-AFBB-0147-89B1-7BD7930278BF}">
      <dsp:nvSpPr>
        <dsp:cNvPr id="0" name=""/>
        <dsp:cNvSpPr/>
      </dsp:nvSpPr>
      <dsp:spPr>
        <a:xfrm>
          <a:off x="3634874" y="1174657"/>
          <a:ext cx="217274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A4AC0-8EE2-D145-B7DD-041B9D07F2D4}">
      <dsp:nvSpPr>
        <dsp:cNvPr id="0" name=""/>
        <dsp:cNvSpPr/>
      </dsp:nvSpPr>
      <dsp:spPr>
        <a:xfrm>
          <a:off x="3744296" y="1278607"/>
          <a:ext cx="217274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Organisational</a:t>
          </a:r>
          <a:r>
            <a:rPr lang="en-US" sz="1200" kern="1200" dirty="0"/>
            <a:t> </a:t>
          </a:r>
          <a:r>
            <a:rPr lang="en-US" sz="1600" kern="1200" dirty="0"/>
            <a:t>Competence</a:t>
          </a:r>
          <a:endParaRPr lang="en-US" sz="1200" kern="1200" dirty="0"/>
        </a:p>
      </dsp:txBody>
      <dsp:txXfrm>
        <a:off x="3762612" y="1296923"/>
        <a:ext cx="2136113" cy="588713"/>
      </dsp:txXfrm>
    </dsp:sp>
    <dsp:sp modelId="{4095E0B0-D2EB-304F-BC16-4ED342AEB55B}">
      <dsp:nvSpPr>
        <dsp:cNvPr id="0" name=""/>
        <dsp:cNvSpPr/>
      </dsp:nvSpPr>
      <dsp:spPr>
        <a:xfrm>
          <a:off x="1838829" y="2214722"/>
          <a:ext cx="1704731"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2F1AB-8596-C94C-87E8-D23F2C8E09C1}">
      <dsp:nvSpPr>
        <dsp:cNvPr id="0" name=""/>
        <dsp:cNvSpPr/>
      </dsp:nvSpPr>
      <dsp:spPr>
        <a:xfrm>
          <a:off x="1948251" y="2318673"/>
          <a:ext cx="1704731"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Grammatical Competence</a:t>
          </a:r>
        </a:p>
      </dsp:txBody>
      <dsp:txXfrm>
        <a:off x="1966567" y="2336989"/>
        <a:ext cx="1668099" cy="588713"/>
      </dsp:txXfrm>
    </dsp:sp>
    <dsp:sp modelId="{CA67728E-14ED-1749-B8A8-E4BF268AFB22}">
      <dsp:nvSpPr>
        <dsp:cNvPr id="0" name=""/>
        <dsp:cNvSpPr/>
      </dsp:nvSpPr>
      <dsp:spPr>
        <a:xfrm>
          <a:off x="467" y="3126479"/>
          <a:ext cx="144599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83159C-29A5-8C4F-9576-5F21AE8FCBCF}">
      <dsp:nvSpPr>
        <dsp:cNvPr id="0" name=""/>
        <dsp:cNvSpPr/>
      </dsp:nvSpPr>
      <dsp:spPr>
        <a:xfrm>
          <a:off x="109889" y="3230430"/>
          <a:ext cx="144599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Morphology</a:t>
          </a:r>
        </a:p>
      </dsp:txBody>
      <dsp:txXfrm>
        <a:off x="128205" y="3248746"/>
        <a:ext cx="1409363" cy="588713"/>
      </dsp:txXfrm>
    </dsp:sp>
    <dsp:sp modelId="{76D54830-C455-544E-BD0E-918E5F7F0929}">
      <dsp:nvSpPr>
        <dsp:cNvPr id="0" name=""/>
        <dsp:cNvSpPr/>
      </dsp:nvSpPr>
      <dsp:spPr>
        <a:xfrm>
          <a:off x="1665307" y="3126479"/>
          <a:ext cx="9847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167D0-609C-1E44-8AFA-E2C266ED360A}">
      <dsp:nvSpPr>
        <dsp:cNvPr id="0" name=""/>
        <dsp:cNvSpPr/>
      </dsp:nvSpPr>
      <dsp:spPr>
        <a:xfrm>
          <a:off x="1774728" y="3230430"/>
          <a:ext cx="9847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Syntax</a:t>
          </a:r>
        </a:p>
      </dsp:txBody>
      <dsp:txXfrm>
        <a:off x="1793044" y="3248746"/>
        <a:ext cx="948164" cy="588713"/>
      </dsp:txXfrm>
    </dsp:sp>
    <dsp:sp modelId="{5487E0EE-F21A-184B-B52E-7EE80D07247D}">
      <dsp:nvSpPr>
        <dsp:cNvPr id="0" name=""/>
        <dsp:cNvSpPr/>
      </dsp:nvSpPr>
      <dsp:spPr>
        <a:xfrm>
          <a:off x="2868946" y="3126479"/>
          <a:ext cx="9847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05424B-6694-DC46-8EA9-0F8944EB7C8B}">
      <dsp:nvSpPr>
        <dsp:cNvPr id="0" name=""/>
        <dsp:cNvSpPr/>
      </dsp:nvSpPr>
      <dsp:spPr>
        <a:xfrm>
          <a:off x="2978368" y="3230430"/>
          <a:ext cx="9847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Vocab</a:t>
          </a:r>
        </a:p>
      </dsp:txBody>
      <dsp:txXfrm>
        <a:off x="2996684" y="3248746"/>
        <a:ext cx="948164" cy="588713"/>
      </dsp:txXfrm>
    </dsp:sp>
    <dsp:sp modelId="{3A14B876-F06A-E94B-B842-79AD870BE95A}">
      <dsp:nvSpPr>
        <dsp:cNvPr id="0" name=""/>
        <dsp:cNvSpPr/>
      </dsp:nvSpPr>
      <dsp:spPr>
        <a:xfrm>
          <a:off x="4072586" y="3126479"/>
          <a:ext cx="1309335"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5B88EE-16E1-274E-93F3-28E458DAB2C7}">
      <dsp:nvSpPr>
        <dsp:cNvPr id="0" name=""/>
        <dsp:cNvSpPr/>
      </dsp:nvSpPr>
      <dsp:spPr>
        <a:xfrm>
          <a:off x="4182008" y="3230430"/>
          <a:ext cx="1309335"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Phonology/</a:t>
          </a:r>
        </a:p>
        <a:p>
          <a:pPr marL="0" lvl="0" indent="0" algn="ctr" defTabSz="711200">
            <a:lnSpc>
              <a:spcPct val="90000"/>
            </a:lnSpc>
            <a:spcBef>
              <a:spcPct val="0"/>
            </a:spcBef>
            <a:spcAft>
              <a:spcPct val="35000"/>
            </a:spcAft>
            <a:buNone/>
          </a:pPr>
          <a:r>
            <a:rPr lang="en-US" sz="1600" kern="1200" dirty="0"/>
            <a:t>Graphology</a:t>
          </a:r>
        </a:p>
      </dsp:txBody>
      <dsp:txXfrm>
        <a:off x="4200324" y="3248746"/>
        <a:ext cx="1272703" cy="588713"/>
      </dsp:txXfrm>
    </dsp:sp>
    <dsp:sp modelId="{E76CA7EB-3C4A-6A40-941A-7FF370F1850F}">
      <dsp:nvSpPr>
        <dsp:cNvPr id="0" name=""/>
        <dsp:cNvSpPr/>
      </dsp:nvSpPr>
      <dsp:spPr>
        <a:xfrm>
          <a:off x="6059189" y="2214722"/>
          <a:ext cx="168882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EDFEE0-5D1F-D148-9EA3-7740C86586D1}">
      <dsp:nvSpPr>
        <dsp:cNvPr id="0" name=""/>
        <dsp:cNvSpPr/>
      </dsp:nvSpPr>
      <dsp:spPr>
        <a:xfrm>
          <a:off x="6168611" y="2318673"/>
          <a:ext cx="168882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Textual Competence</a:t>
          </a:r>
        </a:p>
      </dsp:txBody>
      <dsp:txXfrm>
        <a:off x="6186927" y="2336989"/>
        <a:ext cx="1652194" cy="588713"/>
      </dsp:txXfrm>
    </dsp:sp>
    <dsp:sp modelId="{2852262C-F74C-C241-8F3B-B68C75B34348}">
      <dsp:nvSpPr>
        <dsp:cNvPr id="0" name=""/>
        <dsp:cNvSpPr/>
      </dsp:nvSpPr>
      <dsp:spPr>
        <a:xfrm>
          <a:off x="5600765" y="3126479"/>
          <a:ext cx="1279407"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16CF95-458B-6B4C-B1A4-B29785A98C1F}">
      <dsp:nvSpPr>
        <dsp:cNvPr id="0" name=""/>
        <dsp:cNvSpPr/>
      </dsp:nvSpPr>
      <dsp:spPr>
        <a:xfrm>
          <a:off x="5710187" y="3230430"/>
          <a:ext cx="1279407"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Cohesion</a:t>
          </a:r>
        </a:p>
      </dsp:txBody>
      <dsp:txXfrm>
        <a:off x="5728503" y="3248746"/>
        <a:ext cx="1242775" cy="588713"/>
      </dsp:txXfrm>
    </dsp:sp>
    <dsp:sp modelId="{81C68CAB-9206-8B47-AE16-4B2E88647B79}">
      <dsp:nvSpPr>
        <dsp:cNvPr id="0" name=""/>
        <dsp:cNvSpPr/>
      </dsp:nvSpPr>
      <dsp:spPr>
        <a:xfrm>
          <a:off x="7099017" y="3126479"/>
          <a:ext cx="1107422"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567BA-4145-3F43-8859-95D8C69600E8}">
      <dsp:nvSpPr>
        <dsp:cNvPr id="0" name=""/>
        <dsp:cNvSpPr/>
      </dsp:nvSpPr>
      <dsp:spPr>
        <a:xfrm>
          <a:off x="7208439" y="3230430"/>
          <a:ext cx="1107422"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Rhetoric</a:t>
          </a:r>
        </a:p>
      </dsp:txBody>
      <dsp:txXfrm>
        <a:off x="7226755" y="3248746"/>
        <a:ext cx="1070790" cy="588713"/>
      </dsp:txXfrm>
    </dsp:sp>
    <dsp:sp modelId="{F93E438C-FF7F-8C47-87E3-4029BEEB4838}">
      <dsp:nvSpPr>
        <dsp:cNvPr id="0" name=""/>
        <dsp:cNvSpPr/>
      </dsp:nvSpPr>
      <dsp:spPr>
        <a:xfrm>
          <a:off x="9360993" y="1192004"/>
          <a:ext cx="161047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840D0-D8C9-0247-99D0-C75C0AEADD0C}">
      <dsp:nvSpPr>
        <dsp:cNvPr id="0" name=""/>
        <dsp:cNvSpPr/>
      </dsp:nvSpPr>
      <dsp:spPr>
        <a:xfrm>
          <a:off x="9470415" y="1295954"/>
          <a:ext cx="161047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Pragmatic Competence</a:t>
          </a:r>
        </a:p>
      </dsp:txBody>
      <dsp:txXfrm>
        <a:off x="9488731" y="1314270"/>
        <a:ext cx="1573844" cy="588713"/>
      </dsp:txXfrm>
    </dsp:sp>
    <dsp:sp modelId="{F9AA9E42-676E-B94F-85E1-5131A1E28E29}">
      <dsp:nvSpPr>
        <dsp:cNvPr id="0" name=""/>
        <dsp:cNvSpPr/>
      </dsp:nvSpPr>
      <dsp:spPr>
        <a:xfrm>
          <a:off x="8490575" y="2214722"/>
          <a:ext cx="1481596"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0C455-9D0E-1841-BD89-8B18087E3AA3}">
      <dsp:nvSpPr>
        <dsp:cNvPr id="0" name=""/>
        <dsp:cNvSpPr/>
      </dsp:nvSpPr>
      <dsp:spPr>
        <a:xfrm>
          <a:off x="8599997" y="2318673"/>
          <a:ext cx="1481596"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Illocutionary Competence</a:t>
          </a:r>
        </a:p>
      </dsp:txBody>
      <dsp:txXfrm>
        <a:off x="8618313" y="2336989"/>
        <a:ext cx="1444964" cy="588713"/>
      </dsp:txXfrm>
    </dsp:sp>
    <dsp:sp modelId="{1C2DC7D6-7E68-A244-8E18-053DEA5986CD}">
      <dsp:nvSpPr>
        <dsp:cNvPr id="0" name=""/>
        <dsp:cNvSpPr/>
      </dsp:nvSpPr>
      <dsp:spPr>
        <a:xfrm>
          <a:off x="8425283" y="3126479"/>
          <a:ext cx="1612180"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48DAD-6AA8-4F44-AD2B-46A6230DFCA7}">
      <dsp:nvSpPr>
        <dsp:cNvPr id="0" name=""/>
        <dsp:cNvSpPr/>
      </dsp:nvSpPr>
      <dsp:spPr>
        <a:xfrm>
          <a:off x="8534705" y="3230430"/>
          <a:ext cx="1612180"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Functions of language</a:t>
          </a:r>
        </a:p>
      </dsp:txBody>
      <dsp:txXfrm>
        <a:off x="8553021" y="3248746"/>
        <a:ext cx="1575548" cy="588713"/>
      </dsp:txXfrm>
    </dsp:sp>
    <dsp:sp modelId="{272D0D9C-41E3-E74E-95C3-E57A13EE1ED8}">
      <dsp:nvSpPr>
        <dsp:cNvPr id="0" name=""/>
        <dsp:cNvSpPr/>
      </dsp:nvSpPr>
      <dsp:spPr>
        <a:xfrm>
          <a:off x="10191015" y="2214722"/>
          <a:ext cx="1650872" cy="62534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D760F5-A2CA-CB45-A72F-B6C625EFB755}">
      <dsp:nvSpPr>
        <dsp:cNvPr id="0" name=""/>
        <dsp:cNvSpPr/>
      </dsp:nvSpPr>
      <dsp:spPr>
        <a:xfrm>
          <a:off x="10300437" y="2318673"/>
          <a:ext cx="1650872" cy="62534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Sociolinguistic Competence</a:t>
          </a:r>
        </a:p>
      </dsp:txBody>
      <dsp:txXfrm>
        <a:off x="10318753" y="2336989"/>
        <a:ext cx="1614240" cy="588713"/>
      </dsp:txXfrm>
    </dsp:sp>
    <dsp:sp modelId="{CC61F976-4C1B-5D4E-A71E-9C7151C1278A}">
      <dsp:nvSpPr>
        <dsp:cNvPr id="0" name=""/>
        <dsp:cNvSpPr/>
      </dsp:nvSpPr>
      <dsp:spPr>
        <a:xfrm>
          <a:off x="10378609" y="3126479"/>
          <a:ext cx="1275685" cy="6450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88652-FC7B-A147-B018-70044A98F57D}">
      <dsp:nvSpPr>
        <dsp:cNvPr id="0" name=""/>
        <dsp:cNvSpPr/>
      </dsp:nvSpPr>
      <dsp:spPr>
        <a:xfrm>
          <a:off x="10488031" y="3230430"/>
          <a:ext cx="1275685" cy="6450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kern="1200" dirty="0"/>
            <a:t>Register/</a:t>
          </a:r>
        </a:p>
        <a:p>
          <a:pPr marL="0" lvl="0" indent="0" algn="ctr" defTabSz="711200">
            <a:lnSpc>
              <a:spcPct val="90000"/>
            </a:lnSpc>
            <a:spcBef>
              <a:spcPct val="0"/>
            </a:spcBef>
            <a:spcAft>
              <a:spcPts val="0"/>
            </a:spcAft>
            <a:buNone/>
          </a:pPr>
          <a:r>
            <a:rPr lang="en-US" sz="1600" kern="1200" dirty="0"/>
            <a:t>Genre / Dialect</a:t>
          </a:r>
        </a:p>
      </dsp:txBody>
      <dsp:txXfrm>
        <a:off x="10506925" y="3249324"/>
        <a:ext cx="1237897" cy="6073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sources.ncelp.org/concern/resources/rj430565j?locale=en" TargetMode="External"/><Relationship Id="rId7" Type="http://schemas.openxmlformats.org/officeDocument/2006/relationships/hyperlink" Target="https://resources.ncelp.org/concern/resources/ff3656911?locale=e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resources.ncelp.org/concern/resources/mw22v671d?locale=en" TargetMode="External"/><Relationship Id="rId5" Type="http://schemas.openxmlformats.org/officeDocument/2006/relationships/hyperlink" Target="https://resources.ncelp.org/concern/resources/0p096815x?locale=en" TargetMode="External"/><Relationship Id="rId4" Type="http://schemas.openxmlformats.org/officeDocument/2006/relationships/hyperlink" Target="https://resources.ncelp.org/concern/resources/1544bq215?locale=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70" name="Google Shape;7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i="0" dirty="0"/>
              <a:t>The size of the word lists seem to be not too far out from other countries and languages. </a:t>
            </a:r>
          </a:p>
          <a:p>
            <a:pPr marL="171450" lvl="0" indent="-171450">
              <a:buFont typeface="Arial" panose="020B0604020202020204" pitchFamily="34" charset="0"/>
              <a:buChar char="•"/>
            </a:pPr>
            <a:r>
              <a:rPr lang="en-GB" i="0" dirty="0"/>
              <a:t>You can see here the languages highlighted in red and the numbers that are most relevant to our age and level of learners in green – the numbers in the new subject content are not much lower even than contexts in which the magic global English is being learned. </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73112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12</a:t>
            </a:fld>
            <a:endParaRPr lang="en-US"/>
          </a:p>
        </p:txBody>
      </p:sp>
    </p:spTree>
    <p:extLst>
      <p:ext uri="{BB962C8B-B14F-4D97-AF65-F5344CB8AC3E}">
        <p14:creationId xmlns:p14="http://schemas.microsoft.com/office/powerpoint/2010/main" val="279138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Taking account of a term in year 11 where new words are unlikely to be learnt. </a:t>
            </a:r>
          </a:p>
          <a:p>
            <a:endParaRPr lang="en-US" dirty="0"/>
          </a:p>
        </p:txBody>
      </p:sp>
      <p:sp>
        <p:nvSpPr>
          <p:cNvPr id="4" name="Slide Number Placeholder 3"/>
          <p:cNvSpPr>
            <a:spLocks noGrp="1"/>
          </p:cNvSpPr>
          <p:nvPr>
            <p:ph type="sldNum" sz="quarter" idx="5"/>
          </p:nvPr>
        </p:nvSpPr>
        <p:spPr/>
        <p:txBody>
          <a:bodyPr/>
          <a:lstStyle/>
          <a:p>
            <a:fld id="{3F5A5486-B4CB-4A75-B6F7-7E4AABD17098}" type="slidenum">
              <a:rPr kumimoji="1" lang="ja-JP" altLang="en-US" smtClean="0"/>
              <a:t>13</a:t>
            </a:fld>
            <a:endParaRPr kumimoji="1" lang="ja-JP" altLang="en-US"/>
          </a:p>
        </p:txBody>
      </p:sp>
    </p:spTree>
    <p:extLst>
      <p:ext uri="{BB962C8B-B14F-4D97-AF65-F5344CB8AC3E}">
        <p14:creationId xmlns:p14="http://schemas.microsoft.com/office/powerpoint/2010/main" val="228214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consultation about the proposed new GCSEs there was a lot of concern that the amount of words was far too low, and that the awarding bodies would not be able to create an exam with only 1,200 or 1700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 the numbers of words for the new word lists are not too far off the current lists, though the current lists vary between languages and between Awarding Bodies.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test developers would use up the proposed numbers of different word families after creating about three years of exams using the current L &amp; R kind of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found that far fewer words are used in the exams than are on the word lists, potentially encouraging teachers to teach many words but less well, compared to teaching fewer words but ensuring lots of practice of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lists there are many multi-word units and words are repeated in different parts of the list.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 get the numbers shown on the slides, we removed duplicate words and proper nouns (e.g., country names, celebrations) to count the number of unique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Thus, the numbers for “unique words” reflects</a:t>
            </a:r>
            <a:r>
              <a:rPr lang="en-GB" baseline="0" dirty="0"/>
              <a:t> the removal of duplicates (the use of same word in different contexts) and the absence of proper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Spanish has 24% more entries than French (17% difference in unique words)</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numbers in the bottom table are the median of the range, when the ends of the range are across awarding organisations and languages </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14</a:t>
            </a:fld>
            <a:endParaRPr lang="en-GB"/>
          </a:p>
        </p:txBody>
      </p:sp>
    </p:spTree>
    <p:extLst>
      <p:ext uri="{BB962C8B-B14F-4D97-AF65-F5344CB8AC3E}">
        <p14:creationId xmlns:p14="http://schemas.microsoft.com/office/powerpoint/2010/main" val="423841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frequency information that is recommended in the subject content is based on these massive FL corpora mentioned in this slide.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67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15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based on the corpus of all the four papers to date. </a:t>
            </a:r>
          </a:p>
          <a:p>
            <a:r>
              <a:rPr lang="en-US" dirty="0"/>
              <a:t>The pattern is almost the same for an average paper – a single, typical paper.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3431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exams held to date including 2018, 2019, 2020, sample</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Contrary to our expectations, the models did not reveal any differences in coverage between the AQA and new GCSE lists in terms of word families used only once for any of the three languages. The Edexcel papers, in contrast, revealed a different pattern of results. For German and Spanish, the Edexcel lists provided greater coverage than the new GCSE lists, but only at foundation (OR: German: 34%, 95% CI [12%, 62%], </a:t>
            </a:r>
            <a:r>
              <a:rPr lang="en-GB" sz="1200" b="0" i="1" u="none" strike="noStrike" cap="none" dirty="0">
                <a:solidFill>
                  <a:schemeClr val="dk1"/>
                </a:solidFill>
                <a:effectLst/>
                <a:latin typeface="Calibri"/>
                <a:ea typeface="Calibri"/>
                <a:cs typeface="Calibri"/>
                <a:sym typeface="Calibri"/>
              </a:rPr>
              <a:t>p</a:t>
            </a:r>
            <a:r>
              <a:rPr lang="en-GB" sz="1200" b="0" i="0" u="none" strike="noStrike" cap="none" dirty="0">
                <a:solidFill>
                  <a:schemeClr val="dk1"/>
                </a:solidFill>
                <a:effectLst/>
                <a:latin typeface="Calibri"/>
                <a:ea typeface="Calibri"/>
                <a:cs typeface="Calibri"/>
                <a:sym typeface="Calibri"/>
              </a:rPr>
              <a:t> = .002; Spanish: 29%, 95% CI [5%, 57%], </a:t>
            </a:r>
            <a:r>
              <a:rPr lang="en-GB" sz="1200" b="0" i="1" u="none" strike="noStrike" cap="none" dirty="0">
                <a:solidFill>
                  <a:schemeClr val="dk1"/>
                </a:solidFill>
                <a:effectLst/>
                <a:latin typeface="Calibri"/>
                <a:ea typeface="Calibri"/>
                <a:cs typeface="Calibri"/>
                <a:sym typeface="Calibri"/>
              </a:rPr>
              <a:t>p</a:t>
            </a:r>
            <a:r>
              <a:rPr lang="en-GB" sz="1200" b="0" i="0" u="none" strike="noStrike" cap="none" dirty="0">
                <a:solidFill>
                  <a:schemeClr val="dk1"/>
                </a:solidFill>
                <a:effectLst/>
                <a:latin typeface="Calibri"/>
                <a:ea typeface="Calibri"/>
                <a:cs typeface="Calibri"/>
                <a:sym typeface="Calibri"/>
              </a:rPr>
              <a:t> = .014), and not at higher. The models must be interpreted with caution as they accounted for a small amount of variance (</a:t>
            </a:r>
            <a:r>
              <a:rPr lang="en-GB" sz="1200" b="0" i="0" u="none" strike="noStrike" cap="none" dirty="0" err="1">
                <a:solidFill>
                  <a:schemeClr val="dk1"/>
                </a:solidFill>
                <a:effectLst/>
                <a:latin typeface="Calibri"/>
                <a:ea typeface="Calibri"/>
                <a:cs typeface="Calibri"/>
                <a:sym typeface="Calibri"/>
              </a:rPr>
              <a:t>Tjur’s</a:t>
            </a:r>
            <a:r>
              <a:rPr lang="en-GB" sz="1200" b="0" i="0" u="none" strike="noStrike" cap="none" dirty="0">
                <a:solidFill>
                  <a:schemeClr val="dk1"/>
                </a:solidFill>
                <a:effectLst/>
                <a:latin typeface="Calibri"/>
                <a:ea typeface="Calibri"/>
                <a:cs typeface="Calibri"/>
                <a:sym typeface="Calibri"/>
              </a:rPr>
              <a:t> R</a:t>
            </a:r>
            <a:r>
              <a:rPr lang="en-GB" sz="1200" b="0" i="0" u="none" strike="noStrike" cap="none" baseline="30000" dirty="0">
                <a:solidFill>
                  <a:schemeClr val="dk1"/>
                </a:solidFill>
                <a:effectLst/>
                <a:latin typeface="Calibri"/>
                <a:ea typeface="Calibri"/>
                <a:cs typeface="Calibri"/>
                <a:sym typeface="Calibri"/>
              </a:rPr>
              <a:t>2</a:t>
            </a:r>
            <a:r>
              <a:rPr lang="en-GB" sz="1200" b="0" i="0" u="none" strike="noStrike" cap="none" dirty="0">
                <a:solidFill>
                  <a:schemeClr val="dk1"/>
                </a:solidFill>
                <a:effectLst/>
                <a:latin typeface="Calibri"/>
                <a:ea typeface="Calibri"/>
                <a:cs typeface="Calibri"/>
                <a:sym typeface="Calibri"/>
              </a:rPr>
              <a:t>: .005 for French; .002 for German; .003 for Spanish).</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8438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r>
              <a:rPr lang="en-GB" sz="2400" b="1" i="1" dirty="0"/>
              <a:t>Use of cognates more constrained</a:t>
            </a:r>
            <a:r>
              <a:rPr lang="en-GB" sz="2400" dirty="0"/>
              <a:t>: same spelling and meaning </a:t>
            </a:r>
            <a:r>
              <a:rPr lang="en-GB" sz="1800" dirty="0"/>
              <a:t>(or 1 letter different, +/- accent, for words of six letters or more)</a:t>
            </a:r>
            <a:r>
              <a:rPr lang="en-GB" sz="2400" dirty="0"/>
              <a:t> up to 2% of a text</a:t>
            </a:r>
          </a:p>
          <a:p>
            <a:pPr marL="685800" lvl="1" indent="-228600">
              <a:buSzPct val="100000"/>
            </a:pPr>
            <a:r>
              <a:rPr lang="en-GB" sz="2400" b="1" i="1" dirty="0"/>
              <a:t>Derivational morphology now clearly defined, based on ‘bang for buck’, and is for reading only</a:t>
            </a:r>
            <a:r>
              <a:rPr lang="en-GB" sz="2400" dirty="0"/>
              <a:t>: derived or base forms of words (where the base or derived form is </a:t>
            </a:r>
            <a:r>
              <a:rPr lang="en-GB" sz="2400" b="1" dirty="0"/>
              <a:t>on </a:t>
            </a:r>
            <a:r>
              <a:rPr lang="en-GB" sz="2400" dirty="0"/>
              <a:t>the list), following patterns specified in the grammar annexes, can be included</a:t>
            </a:r>
          </a:p>
          <a:p>
            <a:pPr marL="685800" lvl="1" indent="-228600">
              <a:buSzPct val="100000"/>
            </a:pPr>
            <a:r>
              <a:rPr lang="en-GB" sz="2400" b="1" i="1" dirty="0"/>
              <a:t>Content is not defined by whether or not a text is ‘authentic’: </a:t>
            </a:r>
            <a:r>
              <a:rPr lang="en-GB" sz="2400" dirty="0"/>
              <a:t>no requirement to include literary, authentic texts but they can be</a:t>
            </a:r>
          </a:p>
          <a:p>
            <a:pPr marL="685800" lvl="1" indent="-228600">
              <a:buSzPct val="100000"/>
            </a:pPr>
            <a:r>
              <a:rPr lang="en-GB" sz="2400" b="1" i="1" dirty="0"/>
              <a:t>A</a:t>
            </a:r>
            <a:r>
              <a:rPr lang="en-GB" sz="2400" b="1" dirty="0"/>
              <a:t> </a:t>
            </a:r>
            <a:r>
              <a:rPr lang="en-GB" sz="2400" b="1" i="1" dirty="0"/>
              <a:t>‘test of inferencing’ will be identifiable, defined,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0" lvl="0" indent="0" algn="l" rtl="0">
              <a:spcBef>
                <a:spcPts val="0"/>
              </a:spcBef>
              <a:spcAft>
                <a:spcPts val="0"/>
              </a:spcAft>
              <a:buNone/>
            </a:pPr>
            <a:endParaRPr lang="en-GB" dirty="0"/>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73405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a:t>
            </a:r>
          </a:p>
          <a:p>
            <a:r>
              <a:rPr lang="en-GB" b="1" dirty="0"/>
              <a:t>Followed by some practice at inferencing the meaning of words by using the words that we know they have already met several times and have been tested on</a:t>
            </a:r>
          </a:p>
          <a:p>
            <a:r>
              <a:rPr lang="en-GB" b="1" dirty="0"/>
              <a:t>At this stage, lexical inferencing becomes possible because we are confident that they have a critical mass of vocabulary to start doing this.</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spirituel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5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Making the content more explicit could help awarding organisations and </a:t>
            </a:r>
            <a:r>
              <a:rPr lang="en-GB" sz="1200" dirty="0" err="1"/>
              <a:t>Ofqual</a:t>
            </a:r>
            <a:r>
              <a:rPr lang="en-GB" sz="1200" dirty="0"/>
              <a:t> to ensure accountability for test content</a:t>
            </a:r>
            <a:endParaRPr lang="en-GB" dirty="0"/>
          </a:p>
          <a:p>
            <a:pPr marL="0" lvl="0" indent="0" algn="l" rtl="0">
              <a:spcBef>
                <a:spcPts val="0"/>
              </a:spcBef>
              <a:spcAft>
                <a:spcPts val="0"/>
              </a:spcAft>
              <a:buNone/>
            </a:pPr>
            <a:endParaRPr lang="en-GB" b="0" dirty="0"/>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8729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dirty="0"/>
              <a:t>All grammar can be tested in reception and production</a:t>
            </a:r>
          </a:p>
          <a:p>
            <a:pPr marL="0" lvl="0" indent="0" algn="l" rtl="0">
              <a:spcBef>
                <a:spcPts val="0"/>
              </a:spcBef>
              <a:spcAft>
                <a:spcPts val="0"/>
              </a:spcAft>
              <a:buNone/>
            </a:pPr>
            <a:r>
              <a:rPr lang="en-GB" b="0" dirty="0"/>
              <a:t>Except for derivational morphology - only in Reading</a:t>
            </a:r>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2455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9443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228600" lvl="0" indent="-15240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br>
              <a:rPr lang="en-GB" dirty="0"/>
            </a:br>
            <a:endParaRPr dirty="0"/>
          </a:p>
        </p:txBody>
      </p:sp>
      <p:sp>
        <p:nvSpPr>
          <p:cNvPr id="279" name="Google Shape;27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56677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frequency words in small semantically-related sets</a:t>
            </a:r>
          </a:p>
          <a:p>
            <a:r>
              <a:rPr lang="en-US" dirty="0"/>
              <a:t>mixed parts of speech </a:t>
            </a:r>
            <a:r>
              <a:rPr lang="en-US" sz="2000" dirty="0"/>
              <a:t>(v, n, </a:t>
            </a:r>
            <a:r>
              <a:rPr lang="en-US" sz="2000" dirty="0" err="1"/>
              <a:t>adj</a:t>
            </a:r>
            <a:r>
              <a:rPr lang="en-US" sz="2000" dirty="0"/>
              <a:t>, …) </a:t>
            </a:r>
            <a:r>
              <a:rPr lang="en-US" dirty="0"/>
              <a:t>-&gt; create sentences from lesson 1</a:t>
            </a:r>
          </a:p>
          <a:p>
            <a:r>
              <a:rPr lang="en-US" dirty="0"/>
              <a:t>Rather than topic-inspired phrases, be driven by challenges of language</a:t>
            </a:r>
          </a:p>
          <a:p>
            <a:endParaRPr lang="en-US" dirty="0"/>
          </a:p>
          <a:p>
            <a:pPr lvl="1"/>
            <a:r>
              <a:rPr lang="en-US" dirty="0"/>
              <a:t>Avoiding input that can mislead learners trying to ‘crack the code’ </a:t>
            </a:r>
          </a:p>
          <a:p>
            <a:pPr marL="914400" lvl="2" indent="0" algn="r">
              <a:buNone/>
            </a:pPr>
            <a:r>
              <a:rPr lang="en-US" sz="1200" dirty="0"/>
              <a:t>(VanPatten, Marsden &amp; Chen/Kasprowicz/McManus)</a:t>
            </a:r>
            <a:endParaRPr lang="en-US" dirty="0"/>
          </a:p>
          <a:p>
            <a:pPr lvl="1"/>
            <a:r>
              <a:rPr lang="en-US" dirty="0"/>
              <a:t>Instead of starting with </a:t>
            </a:r>
            <a:r>
              <a:rPr lang="en-US" i="1" dirty="0"/>
              <a:t>je m’appelle</a:t>
            </a:r>
            <a:endParaRPr lang="en-US" dirty="0"/>
          </a:p>
          <a:p>
            <a:pPr lvl="2"/>
            <a:r>
              <a:rPr lang="en-US" b="1" i="1" u="sng" dirty="0"/>
              <a:t>je m’</a:t>
            </a:r>
            <a:r>
              <a:rPr lang="en-US" i="1" dirty="0"/>
              <a:t> </a:t>
            </a:r>
            <a:r>
              <a:rPr lang="en-US" dirty="0"/>
              <a:t>is not ‘</a:t>
            </a:r>
            <a:r>
              <a:rPr lang="en-US" u="sng" dirty="0"/>
              <a:t>I am </a:t>
            </a:r>
            <a:r>
              <a:rPr lang="en-US" dirty="0"/>
              <a:t>called’ or ‘</a:t>
            </a:r>
            <a:r>
              <a:rPr lang="en-US" u="sng" dirty="0"/>
              <a:t>my name </a:t>
            </a:r>
            <a:r>
              <a:rPr lang="en-US" dirty="0"/>
              <a:t>is’</a:t>
            </a:r>
          </a:p>
          <a:p>
            <a:pPr marL="457200" lvl="1" indent="0">
              <a:buNone/>
            </a:pPr>
            <a:r>
              <a:rPr lang="en-US" dirty="0"/>
              <a:t>-&gt; Use </a:t>
            </a:r>
            <a:r>
              <a:rPr lang="en-US" i="1" dirty="0"/>
              <a:t>Je </a:t>
            </a:r>
            <a:r>
              <a:rPr lang="en-US" i="1" dirty="0" err="1"/>
              <a:t>suis</a:t>
            </a:r>
            <a:r>
              <a:rPr lang="en-US" i="1" dirty="0"/>
              <a:t> </a:t>
            </a:r>
            <a:r>
              <a:rPr lang="en-US" dirty="0"/>
              <a:t>… and </a:t>
            </a:r>
            <a:r>
              <a:rPr lang="en-US" i="1" dirty="0"/>
              <a:t>Tu </a:t>
            </a:r>
            <a:r>
              <a:rPr lang="en-US" i="1" dirty="0" err="1"/>
              <a:t>es</a:t>
            </a:r>
            <a:r>
              <a:rPr lang="en-US" i="1" dirty="0"/>
              <a:t> </a:t>
            </a:r>
            <a:r>
              <a:rPr lang="en-US" dirty="0"/>
              <a:t>… for the same function</a:t>
            </a:r>
          </a:p>
          <a:p>
            <a:r>
              <a:rPr lang="en-US" dirty="0"/>
              <a:t>--------------------------</a:t>
            </a:r>
          </a:p>
          <a:p>
            <a:r>
              <a:rPr lang="en-US" dirty="0"/>
              <a:t>Mitchell &amp; Myles research on chunks</a:t>
            </a:r>
          </a:p>
          <a:p>
            <a:r>
              <a:rPr lang="en-US" dirty="0"/>
              <a:t>Analytic ability – Kasprowicz &amp; Marsden; </a:t>
            </a:r>
            <a:r>
              <a:rPr lang="en-US" dirty="0" err="1"/>
              <a:t>Roehr-Brackin</a:t>
            </a:r>
            <a:endParaRPr lang="en-US" dirty="0"/>
          </a:p>
          <a:p>
            <a:r>
              <a:rPr lang="en-US" dirty="0"/>
              <a:t>Levelling the playing field – aptitude*treatment research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26</a:t>
            </a:fld>
            <a:endParaRPr lang="en-US"/>
          </a:p>
        </p:txBody>
      </p:sp>
    </p:spTree>
    <p:extLst>
      <p:ext uri="{BB962C8B-B14F-4D97-AF65-F5344CB8AC3E}">
        <p14:creationId xmlns:p14="http://schemas.microsoft.com/office/powerpoint/2010/main" val="2089874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27</a:t>
            </a:fld>
            <a:endParaRPr lang="en-US"/>
          </a:p>
        </p:txBody>
      </p:sp>
    </p:spTree>
    <p:extLst>
      <p:ext uri="{BB962C8B-B14F-4D97-AF65-F5344CB8AC3E}">
        <p14:creationId xmlns:p14="http://schemas.microsoft.com/office/powerpoint/2010/main" val="2678325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You will see how quickly teaching time gets filled up, once we start systematically revisiting language. </a:t>
            </a:r>
          </a:p>
          <a:p>
            <a:pPr marL="457200" marR="0" lvl="0" indent="-228600" algn="l" defTabSz="966155"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a:t>
            </a:r>
          </a:p>
          <a:p>
            <a:pPr defTabSz="966155">
              <a:defRPr/>
            </a:pPr>
            <a:r>
              <a:rPr lang="en-GB" b="0" baseline="0" dirty="0"/>
              <a:t>For the tests – how do you test the old words and test the new ones? One approach we started with was testing 50% words since last test : 50% of ‘old’. This is a ‘cumulative’ testing schedule. </a:t>
            </a:r>
          </a:p>
          <a:p>
            <a:pPr defTabSz="966155">
              <a:defRPr/>
            </a:pPr>
            <a:r>
              <a:rPr lang="en-GB" b="0" baseline="0" dirty="0"/>
              <a:t>But this balance will change as more words become ‘old’ relative to the number of ‘new’ words. Or the number of words tested needs to grow a lot.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90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081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In this extract from the Year 7 NCELP scheme of work, you can see that students learn a set of –ER verbs in Term 1.2 Week 5. However, they cannot yet use these verbs in the second or third person plural, because these forms are introduced in the weeks that follow. They also cannot use the verbs in any tenses other than the present. </a:t>
            </a:r>
          </a:p>
          <a:p>
            <a:pPr fontAlgn="base"/>
            <a:r>
              <a:rPr lang="en-GB" sz="1400" b="0" i="0" dirty="0">
                <a:solidFill>
                  <a:srgbClr val="002060"/>
                </a:solidFill>
                <a:effectLst/>
                <a:latin typeface="Century Gothic" panose="020B0502020202020204" pitchFamily="34" charset="0"/>
              </a:rPr>
              <a:t>--------</a:t>
            </a:r>
          </a:p>
          <a:p>
            <a:pPr fontAlgn="base"/>
            <a:r>
              <a:rPr lang="en-GB" sz="1400" b="0" i="0" dirty="0">
                <a:solidFill>
                  <a:srgbClr val="002060"/>
                </a:solidFill>
                <a:effectLst/>
                <a:latin typeface="Century Gothic" panose="020B0502020202020204" pitchFamily="34" charset="0"/>
              </a:rPr>
              <a:t>You will see this embedded in one function of the </a:t>
            </a:r>
            <a:r>
              <a:rPr lang="en-GB" sz="1400" b="0" i="0" dirty="0" err="1">
                <a:solidFill>
                  <a:srgbClr val="002060"/>
                </a:solidFill>
                <a:effectLst/>
                <a:latin typeface="Century Gothic" panose="020B0502020202020204" pitchFamily="34" charset="0"/>
              </a:rPr>
              <a:t>MultiLingProfiler</a:t>
            </a:r>
            <a:r>
              <a:rPr lang="en-GB" sz="1400" b="0" i="0" dirty="0">
                <a:solidFill>
                  <a:srgbClr val="002060"/>
                </a:solidFill>
                <a:effectLst/>
                <a:latin typeface="Century Gothic" panose="020B0502020202020204" pitchFamily="34" charset="0"/>
              </a:rPr>
              <a:t> a weekly NCELP syllabus list. These word lists are cumulative, growing along with students’ learning. These lists also differ from most lists in that they make no assumptions about students’ ability to produce all forms of a known headword, and so profile for grammatical as well as semantic knowledge. There is a different list for each week in the NCELP scheme of work, each building on progress in the last.</a:t>
            </a:r>
          </a:p>
          <a:p>
            <a:pPr fontAlgn="base"/>
            <a:r>
              <a:rPr lang="en-GB" sz="1400" b="0" i="0" dirty="0">
                <a:solidFill>
                  <a:srgbClr val="002060"/>
                </a:solidFill>
                <a:effectLst/>
                <a:latin typeface="Century Gothic" panose="020B0502020202020204" pitchFamily="34" charset="0"/>
              </a:rPr>
              <a:t>So, the profiling tool has to recognise students’ grammar progress as well as headword knowledge, and reflect this in results.</a:t>
            </a:r>
          </a:p>
          <a:p>
            <a:pPr fontAlgn="base"/>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880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seems to be a common misapprehension – an easy dichotomous way of thinking - that defining language content in clear ways – by listing vocabulary, the details of grammar, and the sounds-symbol correspondences - this would mean that language learning was no longer about engendering an interest in the countries and people associated with the language. That defining linguistic content somehow also meant that the only rationale suddenly became an academic one only  – neglecting other rationales such as raising awareness about language (in a way that could be applied to other languages later in the pupils’ lives) or imbuing a sense of curiosity in other cultures and places.  </a:t>
            </a:r>
          </a:p>
          <a:p>
            <a:r>
              <a:rPr lang="en-US" dirty="0"/>
              <a:t>This is far too simplistic way of thinking. </a:t>
            </a:r>
          </a:p>
          <a:p>
            <a:r>
              <a:rPr lang="en-US" dirty="0"/>
              <a:t>Here are some texts I will whizz through to illustrate, I hope, that these views resulted from a false dichotomy, a conflation of completely different issues.</a:t>
            </a:r>
          </a:p>
          <a:p>
            <a:r>
              <a:rPr lang="en-US" dirty="0"/>
              <a:t>I hope to illustrate, in a whistle stop tour of some of the over 1,000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a:p>
            <a:r>
              <a:rPr lang="en-US" dirty="0"/>
              <a:t>Please understand that </a:t>
            </a:r>
            <a:r>
              <a:rPr lang="en-US" i="1" dirty="0"/>
              <a:t>building up </a:t>
            </a:r>
            <a:r>
              <a:rPr lang="en-US" dirty="0"/>
              <a:t>to the texts you are about to see, are a series of meticulously planned activities that lead up to students being able to understand and interact with the texts. The activities that lead up to this span hours (over weeks) of classroom time. These activities should not be considered in isolation, but as part of a whole. </a:t>
            </a:r>
          </a:p>
        </p:txBody>
      </p:sp>
      <p:sp>
        <p:nvSpPr>
          <p:cNvPr id="4" name="Slide Number Placeholder 3"/>
          <p:cNvSpPr>
            <a:spLocks noGrp="1"/>
          </p:cNvSpPr>
          <p:nvPr>
            <p:ph type="sldNum" sz="quarter" idx="5"/>
          </p:nvPr>
        </p:nvSpPr>
        <p:spPr/>
        <p:txBody>
          <a:bodyPr/>
          <a:lstStyle/>
          <a:p>
            <a:fld id="{1E498646-FC5C-6045-8C35-38AA1B6AA9DB}" type="slidenum">
              <a:rPr lang="en-US" smtClean="0"/>
              <a:t>31</a:t>
            </a:fld>
            <a:endParaRPr lang="en-US"/>
          </a:p>
        </p:txBody>
      </p:sp>
    </p:spTree>
    <p:extLst>
      <p:ext uri="{BB962C8B-B14F-4D97-AF65-F5344CB8AC3E}">
        <p14:creationId xmlns:p14="http://schemas.microsoft.com/office/powerpoint/2010/main" val="259817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well known model of all the different components of language knowledge. </a:t>
            </a:r>
          </a:p>
          <a:p>
            <a:r>
              <a:rPr lang="en-US" dirty="0"/>
              <a:t>Underpinning both this model, and other similar ones, and the Pedagogy Review, the new GCSE, the </a:t>
            </a:r>
            <a:r>
              <a:rPr lang="en-US" dirty="0" err="1"/>
              <a:t>Ofsted</a:t>
            </a:r>
            <a:r>
              <a:rPr lang="en-US" dirty="0"/>
              <a:t> review of research, and NCELPs activities is the basic idea – that is surely uncontroversial - that learners need, especially in the early stages, a robust body of language  – in grammar, vocabulary, and sound-symbol relations – to be able to do all the things on the right. </a:t>
            </a:r>
          </a:p>
          <a:p>
            <a:r>
              <a:rPr lang="en-US" dirty="0"/>
              <a:t>Then other aspects of language competence are given an initial boost – they can develop, in tandem with further core knowledge development  – the ability to create cohesion, or use language for various functions such as giving an opinion, or describing school life, or for developing inter-cultural competence (all of these need, or at least benefit from, being able to understand and use the language itself)</a:t>
            </a:r>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3</a:t>
            </a:fld>
            <a:endParaRPr lang="en-GB"/>
          </a:p>
        </p:txBody>
      </p:sp>
    </p:spTree>
    <p:extLst>
      <p:ext uri="{BB962C8B-B14F-4D97-AF65-F5344CB8AC3E}">
        <p14:creationId xmlns:p14="http://schemas.microsoft.com/office/powerpoint/2010/main" val="384848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about these. </a:t>
            </a:r>
          </a:p>
          <a:p>
            <a:r>
              <a:rPr lang="en-US" dirty="0"/>
              <a:t>There is no communication without some kind of language; </a:t>
            </a:r>
          </a:p>
          <a:p>
            <a:r>
              <a:rPr lang="en-US" dirty="0"/>
              <a:t>There is no interest generated in learning a language without words</a:t>
            </a:r>
          </a:p>
          <a:p>
            <a:r>
              <a:rPr lang="en-US" dirty="0"/>
              <a:t>There is no appreciation of culture without being able to understand the systems in the language</a:t>
            </a:r>
          </a:p>
          <a:p>
            <a:r>
              <a:rPr lang="en-US" dirty="0"/>
              <a:t>There is no intercultural understanding without being able to understand words and grammar</a:t>
            </a:r>
          </a:p>
          <a:p>
            <a:endParaRPr lang="en-US" dirty="0"/>
          </a:p>
          <a:p>
            <a:r>
              <a:rPr lang="en-US" dirty="0"/>
              <a:t>Identifying a body of language to learn does not need to be demonized as abandoning the traditional reasons for why we learn a language. </a:t>
            </a:r>
          </a:p>
          <a:p>
            <a:r>
              <a:rPr lang="en-US" dirty="0"/>
              <a:t>Identifying a body of language to be learnt ,and proposing a pedagogy that allows learners to go slowly and learn well, does not need to be demonized  as forfeiting the right to use language for communication, interaction, culture- what a simplistic dichotomy that would be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345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10 minutes</a:t>
            </a:r>
          </a:p>
          <a:p>
            <a:pPr marL="0"/>
            <a:endParaRPr lang="en-GB" dirty="0"/>
          </a:p>
          <a:p>
            <a:pPr marL="0"/>
            <a:r>
              <a:rPr lang="en-GB" b="1" dirty="0"/>
              <a:t>Aims:</a:t>
            </a:r>
          </a:p>
          <a:p>
            <a:pPr marL="57150" indent="-285750">
              <a:buAutoNum type="romanLcParenR"/>
            </a:pPr>
            <a:r>
              <a:rPr lang="en-GB" baseline="0" dirty="0"/>
              <a:t>to learn about the past of a Spanish-speaking city</a:t>
            </a:r>
          </a:p>
          <a:p>
            <a:pPr marL="57150" indent="-285750">
              <a:buAutoNum type="romanLcParenR"/>
            </a:pPr>
            <a:r>
              <a:rPr lang="en-GB" baseline="0" dirty="0"/>
              <a:t>to accurately transcribe the missing words</a:t>
            </a:r>
          </a:p>
          <a:p>
            <a:pPr marL="57150" indent="-285750">
              <a:buAutoNum type="romanLcParenR"/>
            </a:pPr>
            <a:r>
              <a:rPr lang="en-GB" baseline="0" dirty="0"/>
              <a:t>to consolidate understanding of pre-nominal adjectives</a:t>
            </a:r>
          </a:p>
          <a:p>
            <a:pPr marL="57150" indent="-285750">
              <a:buAutoNum type="romanLcParenR"/>
            </a:pPr>
            <a:r>
              <a:rPr lang="en-GB" baseline="0" dirty="0"/>
              <a:t>to demonstrate understanding of key information in the text</a:t>
            </a:r>
          </a:p>
          <a:p>
            <a:pPr marL="0" indent="0">
              <a:buNone/>
            </a:pPr>
            <a:endParaRPr lang="en-GB" dirty="0"/>
          </a:p>
          <a:p>
            <a:pPr marL="0" indent="0">
              <a:buNone/>
            </a:pPr>
            <a:r>
              <a:rPr lang="en-GB" b="1" dirty="0"/>
              <a:t>Procedure:</a:t>
            </a:r>
          </a:p>
          <a:p>
            <a:pPr marL="228600" indent="-228600">
              <a:buAutoNum type="arabicPeriod"/>
            </a:pPr>
            <a:r>
              <a:rPr lang="en-GB" baseline="0" dirty="0"/>
              <a:t>Students write 1-6 down the left hand side of their books.</a:t>
            </a:r>
          </a:p>
          <a:p>
            <a:pPr marL="228600" indent="-228600">
              <a:buAutoNum type="arabicPeriod"/>
            </a:pPr>
            <a:r>
              <a:rPr lang="en-GB" baseline="0" dirty="0"/>
              <a:t>Explain to students that they will hear six pairs of missing words.</a:t>
            </a:r>
          </a:p>
          <a:p>
            <a:pPr marL="228600" indent="-228600">
              <a:buAutoNum type="arabicPeriod"/>
            </a:pPr>
            <a:r>
              <a:rPr lang="en-GB" baseline="0" dirty="0"/>
              <a:t>They listen to the text and write the missing pairs of words. </a:t>
            </a:r>
          </a:p>
          <a:p>
            <a:pPr marL="228600" indent="-228600">
              <a:buAutoNum type="arabicPeriod"/>
            </a:pPr>
            <a:r>
              <a:rPr lang="en-GB" baseline="0" dirty="0"/>
              <a:t>Check answers and give feedback. Elicit oral translations in English of the words in the gaps.</a:t>
            </a:r>
          </a:p>
          <a:p>
            <a:pPr marL="228600" indent="-228600">
              <a:buAutoNum type="arabicPeriod"/>
            </a:pPr>
            <a:r>
              <a:rPr lang="en-GB" baseline="0" dirty="0"/>
              <a:t>Ask students which pairs of words have an adjective before the noun (</a:t>
            </a:r>
            <a:r>
              <a:rPr lang="en-GB" b="1" baseline="0" dirty="0"/>
              <a:t>ANSWER</a:t>
            </a:r>
            <a:r>
              <a:rPr lang="en-GB" baseline="0" dirty="0"/>
              <a:t>: </a:t>
            </a:r>
            <a:r>
              <a:rPr lang="en-GB" baseline="0" dirty="0" err="1"/>
              <a:t>buen</a:t>
            </a:r>
            <a:r>
              <a:rPr lang="en-GB" baseline="0" dirty="0"/>
              <a:t> </a:t>
            </a:r>
            <a:r>
              <a:rPr lang="en-GB" baseline="0" dirty="0" err="1"/>
              <a:t>negocio</a:t>
            </a:r>
            <a:r>
              <a:rPr lang="en-GB" baseline="0" dirty="0"/>
              <a:t>, poco </a:t>
            </a:r>
            <a:r>
              <a:rPr lang="en-GB" baseline="0" dirty="0" err="1"/>
              <a:t>tiempo</a:t>
            </a:r>
            <a:r>
              <a:rPr lang="en-GB" baseline="0" dirty="0"/>
              <a:t>, gran persona).</a:t>
            </a:r>
          </a:p>
          <a:p>
            <a:pPr marL="228600" indent="-228600">
              <a:buAutoNum type="arabicPeriod"/>
            </a:pPr>
            <a:r>
              <a:rPr lang="en-GB" baseline="0" dirty="0"/>
              <a:t>Ask which pairs of words have an adjective after the noun (</a:t>
            </a:r>
            <a:r>
              <a:rPr lang="en-GB" b="1" baseline="0" dirty="0"/>
              <a:t>ANSWER</a:t>
            </a:r>
            <a:r>
              <a:rPr lang="en-GB" baseline="0" dirty="0"/>
              <a:t>: </a:t>
            </a:r>
            <a:r>
              <a:rPr lang="en-GB" baseline="0" dirty="0" err="1"/>
              <a:t>actividad</a:t>
            </a:r>
            <a:r>
              <a:rPr lang="en-GB" baseline="0" dirty="0"/>
              <a:t> illegal, personas </a:t>
            </a:r>
            <a:r>
              <a:rPr lang="en-GB" baseline="0" dirty="0" err="1"/>
              <a:t>importantes</a:t>
            </a:r>
            <a:r>
              <a:rPr lang="en-GB" baseline="0" dirty="0"/>
              <a:t>, barrios </a:t>
            </a:r>
            <a:r>
              <a:rPr lang="en-GB" baseline="0" dirty="0" err="1"/>
              <a:t>pobres</a:t>
            </a:r>
            <a:r>
              <a:rPr lang="en-GB" baseline="0" dirty="0"/>
              <a:t>).</a:t>
            </a:r>
          </a:p>
          <a:p>
            <a:pPr marL="228600" indent="-228600">
              <a:buAutoNum type="arabicPeriod"/>
            </a:pPr>
            <a:r>
              <a:rPr lang="en-GB" baseline="0" dirty="0"/>
              <a:t>To check comprehension of the text on this slide, </a:t>
            </a:r>
            <a:r>
              <a:rPr lang="en-GB" baseline="0"/>
              <a:t>the questions below </a:t>
            </a:r>
            <a:r>
              <a:rPr lang="en-GB" baseline="0" dirty="0"/>
              <a:t>could be asked</a:t>
            </a:r>
            <a:r>
              <a:rPr lang="en-GB" baseline="0"/>
              <a:t>. These could be written on the board by the teacher or distributed on a handout (word doc available with this resource). The answers can be checked orally in English afterwards, with reference to the Spanish text displayed on the board.</a:t>
            </a:r>
          </a:p>
          <a:p>
            <a:pPr marL="0" indent="0">
              <a:buNone/>
            </a:pPr>
            <a:endParaRPr lang="en-GB" baseline="0" dirty="0"/>
          </a:p>
          <a:p>
            <a:pPr marL="0" indent="0">
              <a:buNone/>
            </a:pPr>
            <a:r>
              <a:rPr lang="en-GB" b="1" baseline="0" dirty="0"/>
              <a:t>Comprehension questions:</a:t>
            </a:r>
          </a:p>
          <a:p>
            <a:pPr marL="228600" indent="-228600">
              <a:buAutoNum type="arabicPeriod"/>
            </a:pPr>
            <a:r>
              <a:rPr lang="en-GB" baseline="0" dirty="0"/>
              <a:t>Who was effectively in charge of Medellín twenty years ago? (The Cartel de Medellín)</a:t>
            </a:r>
          </a:p>
          <a:p>
            <a:pPr marL="228600" indent="-228600">
              <a:buAutoNum type="arabicPeriod"/>
            </a:pPr>
            <a:r>
              <a:rPr lang="en-GB" baseline="0" dirty="0"/>
              <a:t>How much could the </a:t>
            </a:r>
            <a:r>
              <a:rPr lang="en-GB" i="1" baseline="0" dirty="0"/>
              <a:t>Cartel de Medellín </a:t>
            </a:r>
            <a:r>
              <a:rPr lang="en-GB" i="0" baseline="0" dirty="0"/>
              <a:t>earn in a day? (Up to 60 million dollars)</a:t>
            </a:r>
          </a:p>
          <a:p>
            <a:pPr marL="228600" indent="-228600">
              <a:buAutoNum type="arabicPeriod"/>
            </a:pPr>
            <a:r>
              <a:rPr lang="en-GB" i="0" baseline="0" dirty="0"/>
              <a:t>What is said about violence? What examples are given? (The group used violence frequently. It killed police officers and kidnapped important people)</a:t>
            </a:r>
          </a:p>
          <a:p>
            <a:pPr marL="228600" indent="-228600">
              <a:buAutoNum type="arabicPeriod"/>
            </a:pPr>
            <a:r>
              <a:rPr lang="en-GB" i="0" baseline="0" dirty="0"/>
              <a:t>Why was Pablo Escobar considered to be a great person? (Because he helped the population in poor neighbourhoods where the government wasn’t present)</a:t>
            </a:r>
          </a:p>
          <a:p>
            <a:pPr marL="228600" indent="-228600">
              <a:buAutoNum type="arabicPeriod"/>
            </a:pPr>
            <a:endParaRPr lang="en-GB" i="0" baseline="0" dirty="0"/>
          </a:p>
          <a:p>
            <a:pPr marL="0" indent="0">
              <a:buNone/>
            </a:pPr>
            <a:r>
              <a:rPr lang="en-GB" b="1" i="0" baseline="0" dirty="0"/>
              <a:t>Notes: </a:t>
            </a:r>
            <a:r>
              <a:rPr lang="en-GB" b="0" i="0" baseline="0" dirty="0"/>
              <a:t>it is assumed that students will be able to understand ‘</a:t>
            </a:r>
            <a:r>
              <a:rPr lang="en-GB" b="0" i="0" baseline="0" dirty="0" err="1"/>
              <a:t>prácticamente</a:t>
            </a:r>
            <a:r>
              <a:rPr lang="en-GB" b="0" i="0" baseline="0" dirty="0"/>
              <a:t>’ given that the word ‘</a:t>
            </a:r>
            <a:r>
              <a:rPr lang="en-GB" b="0" i="0" baseline="0" dirty="0" err="1"/>
              <a:t>práctico</a:t>
            </a:r>
            <a:r>
              <a:rPr lang="en-GB" b="0" i="0" baseline="0" dirty="0"/>
              <a:t>’ has been taught, as well as the meaning of the affix –</a:t>
            </a:r>
            <a:r>
              <a:rPr lang="en-GB" b="0" i="0" baseline="0" dirty="0" err="1"/>
              <a:t>mente</a:t>
            </a:r>
            <a:r>
              <a:rPr lang="en-GB" b="0" i="0" baseline="0" dirty="0"/>
              <a:t>.</a:t>
            </a:r>
            <a:endParaRPr lang="en-GB" b="1" i="0" baseline="0" dirty="0"/>
          </a:p>
          <a:p>
            <a:pPr marL="0" indent="0">
              <a:buNone/>
            </a:pPr>
            <a:r>
              <a:rPr lang="en-GB" i="0" baseline="0" dirty="0"/>
              <a:t>Based on the text length (142 words), 2% of the text is 2.6 words. In the new GCSE, a maximum of 2% of words in a text may be glossed. This is rounded up to the nearest single figure (3) here.</a:t>
            </a:r>
          </a:p>
          <a:p>
            <a:pPr marL="0" indent="0">
              <a:buNone/>
            </a:pPr>
            <a:r>
              <a:rPr lang="en-GB" i="0" baseline="0" dirty="0"/>
              <a:t>One additional cognate (</a:t>
            </a:r>
            <a:r>
              <a:rPr lang="en-GB" i="0" baseline="0" dirty="0" err="1"/>
              <a:t>dólar</a:t>
            </a:r>
            <a:r>
              <a:rPr lang="en-GB" i="0" baseline="0" dirty="0"/>
              <a:t>) is included as it has been used in previous phonics activities.</a:t>
            </a:r>
          </a:p>
          <a:p>
            <a:pPr marL="0" indent="0">
              <a:buNone/>
            </a:pPr>
            <a:r>
              <a:rPr lang="en-GB" i="0" baseline="0" dirty="0"/>
              <a:t>An additional way in which the text could be exploited would be to ask students to identify instances of ‘era’ and their meanings (e.g. ‘[it] was’ for the city, ‘[he] was’ for Escobar).</a:t>
            </a:r>
          </a:p>
          <a:p>
            <a:pPr marL="0" indent="0">
              <a:buNone/>
            </a:pPr>
            <a:endParaRPr lang="en-GB" i="0" baseline="0" dirty="0"/>
          </a:p>
          <a:p>
            <a:pPr marL="0" indent="0">
              <a:buNone/>
            </a:pPr>
            <a:r>
              <a:rPr lang="en-GB" b="1" i="0" baseline="0" dirty="0"/>
              <a:t>Image credits: </a:t>
            </a:r>
            <a:r>
              <a:rPr lang="en-GB" b="0" i="0" baseline="0" dirty="0"/>
              <a:t>Image retrieved from </a:t>
            </a:r>
            <a:r>
              <a:rPr lang="en-GB" i="0" baseline="0" dirty="0"/>
              <a:t>https://</a:t>
            </a:r>
            <a:r>
              <a:rPr lang="en-GB" i="0" baseline="0" dirty="0" err="1"/>
              <a:t>pixabay.com</a:t>
            </a:r>
            <a:r>
              <a:rPr lang="en-GB" i="0" baseline="0" dirty="0"/>
              <a:t>/es/illustrations/pablo-escobar-gr%c3%a1ficos-dise%c3%b1o-4439780/ (image free to use)</a:t>
            </a:r>
          </a:p>
          <a:p>
            <a:pPr marL="0" indent="0">
              <a:buNone/>
            </a:pPr>
            <a:endParaRPr lang="en-GB" i="0" baseline="0" dirty="0"/>
          </a:p>
          <a:p>
            <a:pPr marL="0" indent="0">
              <a:buNone/>
            </a:pPr>
            <a:r>
              <a:rPr lang="en-GB" b="1" i="0" baseline="0" dirty="0"/>
              <a:t>Sources and additional information:</a:t>
            </a:r>
          </a:p>
          <a:p>
            <a:pPr marL="0" rtl="0"/>
            <a:r>
              <a:rPr lang="en-GB" b="0" i="0" baseline="0" dirty="0"/>
              <a:t>Source of information regarding income: </a:t>
            </a:r>
            <a:r>
              <a:rPr lang="en-GB" sz="1200" b="0" i="0" u="none" strike="noStrike" cap="none" dirty="0">
                <a:solidFill>
                  <a:schemeClr val="dk1"/>
                </a:solidFill>
                <a:effectLst/>
                <a:latin typeface="Calibri"/>
                <a:ea typeface="Calibri"/>
                <a:cs typeface="Calibri"/>
                <a:sym typeface="Calibri"/>
              </a:rPr>
              <a:t>Pablo Escobar: The Life and Crimes of the Most Notorious Colombian Drug Lord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J.D. Rockefeller</a:t>
            </a:r>
            <a:endParaRPr lang="en-GB" b="0" i="0" baseline="0" dirty="0"/>
          </a:p>
          <a:p>
            <a:pPr marL="0" indent="0">
              <a:buNone/>
            </a:pPr>
            <a:endParaRPr lang="en-GB" i="0" baseline="0" dirty="0"/>
          </a:p>
          <a:p>
            <a:pPr marL="0" indent="0">
              <a:buNone/>
            </a:pPr>
            <a:r>
              <a:rPr lang="en-GB" b="1" i="0" baseline="0" dirty="0"/>
              <a:t>Frequency of glossed words:</a:t>
            </a:r>
          </a:p>
          <a:p>
            <a:pPr marL="0" indent="0">
              <a:buNone/>
            </a:pPr>
            <a:r>
              <a:rPr lang="en-GB" b="0" i="0" baseline="0" dirty="0" err="1"/>
              <a:t>narcotráfico</a:t>
            </a:r>
            <a:r>
              <a:rPr lang="en-GB" b="0" i="0" baseline="0" dirty="0"/>
              <a:t> [3549]; </a:t>
            </a:r>
            <a:r>
              <a:rPr lang="en-GB" b="0" i="0" baseline="0" dirty="0" err="1"/>
              <a:t>secuestrar</a:t>
            </a:r>
            <a:r>
              <a:rPr lang="en-GB" b="0" i="0" baseline="0" dirty="0"/>
              <a:t> [&gt;5000]; </a:t>
            </a:r>
            <a:r>
              <a:rPr lang="en-GB" b="0" i="0" baseline="0" dirty="0" err="1"/>
              <a:t>violencia</a:t>
            </a:r>
            <a:r>
              <a:rPr lang="en-GB" b="0" i="0" baseline="0" dirty="0"/>
              <a:t> [1100]</a:t>
            </a:r>
          </a:p>
          <a:p>
            <a:pPr marL="0" indent="0">
              <a:buNone/>
            </a:pPr>
            <a:endParaRPr lang="en-GB" b="0" i="0" baseline="0" dirty="0"/>
          </a:p>
          <a:p>
            <a:pPr marL="0" indent="0">
              <a:buNone/>
            </a:pPr>
            <a:r>
              <a:rPr lang="en-GB" b="1" i="0" baseline="0" dirty="0"/>
              <a:t>Frequency of cognates:</a:t>
            </a:r>
          </a:p>
          <a:p>
            <a:pPr marL="0" indent="0">
              <a:buNone/>
            </a:pPr>
            <a:r>
              <a:rPr lang="en-GB" b="0" i="0" baseline="0" dirty="0"/>
              <a:t>criminal [2884; </a:t>
            </a:r>
            <a:r>
              <a:rPr lang="en-GB" b="0" i="0" baseline="0" dirty="0" err="1"/>
              <a:t>controlar</a:t>
            </a:r>
            <a:r>
              <a:rPr lang="en-GB" b="0" i="0" baseline="0" dirty="0"/>
              <a:t> [994]; </a:t>
            </a:r>
            <a:r>
              <a:rPr lang="en-GB" b="0" i="0" baseline="0" dirty="0" err="1"/>
              <a:t>dólar</a:t>
            </a:r>
            <a:r>
              <a:rPr lang="en-GB" b="0" i="0" baseline="0" dirty="0"/>
              <a:t> [677]; </a:t>
            </a:r>
            <a:r>
              <a:rPr lang="en-GB" b="0" i="0" baseline="0" dirty="0" err="1"/>
              <a:t>ilegal</a:t>
            </a:r>
            <a:r>
              <a:rPr lang="en-GB" b="0" i="0" baseline="0" dirty="0"/>
              <a:t> [2912]</a:t>
            </a:r>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i="0" baseline="0" dirty="0"/>
          </a:p>
          <a:p>
            <a:pPr marL="0" indent="0">
              <a:buNone/>
            </a:pPr>
            <a:endParaRPr lang="en-GB" i="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114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a:t>
            </a:r>
          </a:p>
          <a:p>
            <a:pPr marL="0"/>
            <a:endParaRPr lang="en-GB" b="1" dirty="0"/>
          </a:p>
          <a:p>
            <a:pPr marL="0"/>
            <a:r>
              <a:rPr lang="en-GB" b="1" dirty="0"/>
              <a:t>Aims: </a:t>
            </a:r>
          </a:p>
          <a:p>
            <a:pPr marL="57150" indent="-285750">
              <a:buAutoNum type="romanLcParenR"/>
            </a:pPr>
            <a:r>
              <a:rPr lang="en-GB" b="0" dirty="0"/>
              <a:t>to</a:t>
            </a:r>
            <a:r>
              <a:rPr lang="en-GB" b="0" baseline="0" dirty="0"/>
              <a:t> learn about present day life in a Spanish-speaking city</a:t>
            </a:r>
          </a:p>
          <a:p>
            <a:pPr marL="57150" indent="-285750">
              <a:buAutoNum type="romanLcParenR"/>
            </a:pPr>
            <a:r>
              <a:rPr lang="en-GB" b="0" baseline="0" dirty="0"/>
              <a:t>to correctly identify the missing words in the gaps</a:t>
            </a:r>
          </a:p>
          <a:p>
            <a:pPr marL="57150" indent="-285750">
              <a:buAutoNum type="romanLcParenR"/>
            </a:pPr>
            <a:r>
              <a:rPr lang="en-GB" b="0" baseline="0" dirty="0"/>
              <a:t>to understand key information in the text</a:t>
            </a:r>
            <a:endParaRPr lang="en-GB" b="1" dirty="0"/>
          </a:p>
          <a:p>
            <a:pPr marL="0"/>
            <a:endParaRPr lang="en-GB" b="1" dirty="0"/>
          </a:p>
          <a:p>
            <a:pPr marL="0"/>
            <a:r>
              <a:rPr lang="en-GB" b="1" dirty="0"/>
              <a:t>Procedure:</a:t>
            </a:r>
          </a:p>
          <a:p>
            <a:pPr marL="0">
              <a:buAutoNum type="arabicPeriod"/>
            </a:pPr>
            <a:r>
              <a:rPr lang="en-GB" b="0" dirty="0"/>
              <a:t>Ask students to read the text and</a:t>
            </a:r>
            <a:r>
              <a:rPr lang="en-GB" b="0" baseline="0" dirty="0"/>
              <a:t> identify which word should go in which gap.</a:t>
            </a:r>
          </a:p>
          <a:p>
            <a:pPr marL="0">
              <a:buAutoNum type="arabicPeriod"/>
            </a:pPr>
            <a:r>
              <a:rPr lang="en-GB" b="0" baseline="0" dirty="0"/>
              <a:t>Teachers may wish to challenge higher achieving students by not showing them the answer options initially.</a:t>
            </a:r>
          </a:p>
          <a:p>
            <a:pPr marL="0">
              <a:buAutoNum type="arabicPeriod"/>
            </a:pPr>
            <a:r>
              <a:rPr lang="en-GB" b="0" baseline="0" dirty="0"/>
              <a:t>Reveal each answer and give feedback. Check understanding of the text via oral translation of each sentence into English.</a:t>
            </a:r>
            <a:endParaRPr lang="en-GB" b="0" dirty="0"/>
          </a:p>
          <a:p>
            <a:pPr marL="0"/>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Notes:</a:t>
            </a:r>
            <a:r>
              <a:rPr lang="en-GB" b="1" baseline="0" dirty="0"/>
              <a:t> </a:t>
            </a:r>
            <a:r>
              <a:rPr lang="en-GB" baseline="0" dirty="0"/>
              <a:t>students may be interested to know that Escobar died in 1993 during a military attack by the Colombian armed forces.</a:t>
            </a:r>
            <a:r>
              <a:rPr lang="en-GB" b="0" i="0" baseline="0" dirty="0"/>
              <a:t> To give an indication of Escobar’s popularity, around 25,000 people attended his funeral (https://</a:t>
            </a:r>
            <a:r>
              <a:rPr lang="en-GB" b="0" i="0" baseline="0" dirty="0" err="1"/>
              <a:t>faroutmagazine.co.uk</a:t>
            </a:r>
            <a:r>
              <a:rPr lang="en-GB" b="0" i="0" baseline="0" dirty="0"/>
              <a:t>/how-</a:t>
            </a:r>
            <a:r>
              <a:rPr lang="en-GB" b="0" i="0" baseline="0" dirty="0" err="1"/>
              <a:t>pablo</a:t>
            </a:r>
            <a:r>
              <a:rPr lang="en-GB" b="0" i="0" baseline="0" dirty="0"/>
              <a:t>-</a:t>
            </a:r>
            <a:r>
              <a:rPr lang="en-GB" b="0" i="0" baseline="0" dirty="0" err="1"/>
              <a:t>escobar</a:t>
            </a:r>
            <a:r>
              <a:rPr lang="en-GB" b="0" i="0" baseline="0" dirty="0"/>
              <a:t>-became-symbol-of-resistance-popular-culture/).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Students were taught the spelling change o &gt; u in the word ‘</a:t>
            </a:r>
            <a:r>
              <a:rPr lang="en-GB" b="0" i="0" baseline="0" dirty="0" err="1"/>
              <a:t>murió</a:t>
            </a:r>
            <a:r>
              <a:rPr lang="en-GB" b="0" i="0" baseline="0" dirty="0"/>
              <a:t>’ in Y9 T2 but it may be worth recapping 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Frequency of unknown words: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err="1"/>
              <a:t>tranquilamente</a:t>
            </a:r>
            <a:r>
              <a:rPr lang="en-GB" b="0" i="0" baseline="0" dirty="0"/>
              <a:t> [4526] (not glossed as students have learnt ‘</a:t>
            </a:r>
            <a:r>
              <a:rPr lang="en-GB" b="0" i="0" baseline="0" dirty="0" err="1"/>
              <a:t>tranquilo</a:t>
            </a:r>
            <a:r>
              <a:rPr lang="en-GB" b="0" i="0" baseline="0" dirty="0"/>
              <a:t>’ and the affix –</a:t>
            </a:r>
            <a:r>
              <a:rPr lang="en-GB" b="0" i="0" baseline="0" dirty="0" err="1"/>
              <a:t>mente</a:t>
            </a:r>
            <a:r>
              <a:rPr lang="en-GB" b="0" i="0" baseline="0" dirty="0"/>
              <a:t>); </a:t>
            </a:r>
            <a:r>
              <a:rPr lang="en-GB" b="0" i="0" baseline="0" dirty="0" err="1"/>
              <a:t>violencia</a:t>
            </a:r>
            <a:r>
              <a:rPr lang="en-GB" b="0" i="0" baseline="0" dirty="0"/>
              <a:t> [1100]; </a:t>
            </a:r>
            <a:r>
              <a:rPr lang="en-GB" b="0" i="0" baseline="0" dirty="0" err="1"/>
              <a:t>conectar</a:t>
            </a:r>
            <a:r>
              <a:rPr lang="en-GB" b="0" i="0" baseline="0" dirty="0"/>
              <a:t> [1973]</a:t>
            </a:r>
          </a:p>
          <a:p>
            <a:pPr marL="0"/>
            <a:endParaRPr lang="en-GB" baseline="0" dirty="0"/>
          </a:p>
          <a:p>
            <a:pPr marL="0"/>
            <a:r>
              <a:rPr lang="en-GB" b="0" baseline="0" dirty="0"/>
              <a:t>Images free to use from </a:t>
            </a:r>
            <a:r>
              <a:rPr lang="en-GB" b="0" baseline="0" dirty="0" err="1"/>
              <a:t>wikicommons</a:t>
            </a:r>
            <a:r>
              <a:rPr lang="en-GB" b="0" baseline="0" dirty="0"/>
              <a:t> and from the Museo Casa de la Memoria website.</a:t>
            </a:r>
          </a:p>
          <a:p>
            <a:pPr marL="0"/>
            <a:r>
              <a:rPr lang="en-GB" dirty="0"/>
              <a:t>https://</a:t>
            </a:r>
            <a:r>
              <a:rPr lang="en-GB" dirty="0" err="1"/>
              <a:t>commons.wikimedia.org</a:t>
            </a:r>
            <a:r>
              <a:rPr lang="en-GB" dirty="0"/>
              <a:t>/wiki/File:Metrocable_and_Comuna_1_in_Medell%C3%ADn_01.jpg</a:t>
            </a:r>
          </a:p>
          <a:p>
            <a:pPr marL="0"/>
            <a:r>
              <a:rPr lang="en-GB" dirty="0"/>
              <a:t>https://</a:t>
            </a:r>
            <a:r>
              <a:rPr lang="en-GB" dirty="0" err="1"/>
              <a:t>www.museocasadelamemoria.gov.co</a:t>
            </a:r>
            <a:r>
              <a:rPr lang="en-GB" dirty="0"/>
              <a:t>/</a:t>
            </a:r>
            <a:r>
              <a:rPr lang="en-GB" dirty="0" err="1"/>
              <a:t>en</a:t>
            </a:r>
            <a:r>
              <a:rPr lang="en-GB" dirty="0"/>
              <a:t>/</a:t>
            </a:r>
            <a:r>
              <a:rPr lang="en-GB" dirty="0" err="1"/>
              <a:t>elmuseo</a:t>
            </a:r>
            <a:r>
              <a:rPr lang="en-GB" dirty="0"/>
              <a:t>/</a:t>
            </a:r>
            <a:r>
              <a:rPr lang="en-GB" dirty="0" err="1"/>
              <a:t>acerca</a:t>
            </a:r>
            <a:r>
              <a:rPr lang="en-GB" dirty="0"/>
              <a:t>-de-</a:t>
            </a:r>
            <a:r>
              <a:rPr lang="en-GB" dirty="0" err="1"/>
              <a:t>nosotros</a:t>
            </a:r>
            <a:r>
              <a:rPr lang="en-GB" dirty="0"/>
              <a:t>/</a:t>
            </a:r>
          </a:p>
          <a:p>
            <a:pPr marL="0"/>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022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Comprehension questions about the content. </a:t>
            </a:r>
          </a:p>
          <a:p>
            <a:endParaRPr lang="en-US" b="1" dirty="0"/>
          </a:p>
          <a:p>
            <a:r>
              <a:rPr lang="en-US" b="1" dirty="0"/>
              <a:t>Timing: 4 mins</a:t>
            </a:r>
          </a:p>
          <a:p>
            <a:endParaRPr lang="en-US" b="1" dirty="0"/>
          </a:p>
          <a:p>
            <a:r>
              <a:rPr lang="en-US" b="1" dirty="0"/>
              <a:t>Aim: </a:t>
            </a:r>
            <a:r>
              <a:rPr lang="en-US" b="0" dirty="0"/>
              <a:t>Reading comprehension.</a:t>
            </a:r>
          </a:p>
          <a:p>
            <a:endParaRPr lang="en-US" b="1" dirty="0"/>
          </a:p>
          <a:p>
            <a:r>
              <a:rPr lang="en-US" b="1" dirty="0"/>
              <a:t>Procedure:</a:t>
            </a:r>
          </a:p>
          <a:p>
            <a:r>
              <a:rPr lang="en-US" b="0" dirty="0"/>
              <a:t>1. Click to bring up a comprehension questions in English.</a:t>
            </a:r>
          </a:p>
          <a:p>
            <a:r>
              <a:rPr lang="en-US" b="0" dirty="0"/>
              <a:t>2. Students write an answer in English.</a:t>
            </a:r>
          </a:p>
          <a:p>
            <a:r>
              <a:rPr lang="en-US" b="0" dirty="0"/>
              <a:t>3. Click to reveal answer.</a:t>
            </a:r>
          </a:p>
          <a:p>
            <a:r>
              <a:rPr lang="en-US" b="0" dirty="0"/>
              <a:t>4. Click again to reveal the next question.</a:t>
            </a:r>
          </a:p>
          <a:p>
            <a:r>
              <a:rPr lang="en-US" b="0" dirty="0"/>
              <a:t>5. Repeat steps 2-5 for 4 questions in total.</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899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This was a bimodal reading and listening task – where learners are asked to follow the text whilst they listen; every so often the audio stops and they have to say the next word or the previous one, or replace the next word with something else</a:t>
            </a:r>
          </a:p>
          <a:p>
            <a:r>
              <a:rPr lang="en-US" b="1" dirty="0"/>
              <a:t>This was informed by evidence that bimodal input helps learners to segment the input into words and helps their comprehension. </a:t>
            </a:r>
          </a:p>
          <a:p>
            <a:r>
              <a:rPr lang="en-US" b="1" dirty="0"/>
              <a:t>-------------</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971571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anyone ever be sure that all the words in a text are completely known by all?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8324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 words</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bons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a:t>musique,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078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i.e., the kind of text (literary vs non-literary) made no difference to the extent to which learners began to pick up new words. </a:t>
            </a:r>
          </a:p>
          <a:p>
            <a:r>
              <a:rPr lang="en-GB" sz="1200" b="1" i="1" u="none" strike="noStrike" cap="none" dirty="0">
                <a:solidFill>
                  <a:schemeClr val="dk1"/>
                </a:solidFill>
                <a:effectLst/>
                <a:latin typeface="Calibri"/>
                <a:ea typeface="Calibri"/>
                <a:cs typeface="Calibri"/>
                <a:sym typeface="Calibri"/>
              </a:rPr>
              <a:t>In fact,</a:t>
            </a:r>
            <a:r>
              <a:rPr lang="en-GB" sz="1200" b="0" i="0" u="none" strike="noStrike" cap="none" dirty="0">
                <a:solidFill>
                  <a:schemeClr val="dk1"/>
                </a:solidFill>
                <a:effectLst/>
                <a:latin typeface="Calibri"/>
                <a:ea typeface="Calibri"/>
                <a:cs typeface="Calibri"/>
                <a:sym typeface="Calibri"/>
              </a:rPr>
              <a:t> the evidence suggested that when new words are embedded </a:t>
            </a:r>
            <a:r>
              <a:rPr lang="en-GB" sz="1200" b="0" i="1" u="none" strike="noStrike" cap="none" dirty="0">
                <a:solidFill>
                  <a:schemeClr val="dk1"/>
                </a:solidFill>
                <a:effectLst/>
                <a:latin typeface="Calibri"/>
                <a:ea typeface="Calibri"/>
                <a:cs typeface="Calibri"/>
                <a:sym typeface="Calibri"/>
              </a:rPr>
              <a:t>within </a:t>
            </a:r>
            <a:r>
              <a:rPr lang="en-GB" sz="1200" b="0" i="0" u="none" strike="noStrike" cap="none" dirty="0">
                <a:solidFill>
                  <a:schemeClr val="dk1"/>
                </a:solidFill>
                <a:effectLst/>
                <a:latin typeface="Calibri"/>
                <a:ea typeface="Calibri"/>
                <a:cs typeface="Calibri"/>
                <a:sym typeface="Calibri"/>
              </a:rPr>
              <a:t>literary devices (within alliteration, metaphor etc), they are 'less well learned'</a:t>
            </a:r>
          </a:p>
          <a:p>
            <a:r>
              <a:rPr lang="en-GB" sz="1200" b="0" i="0" u="none" strike="noStrike" cap="none" dirty="0">
                <a:solidFill>
                  <a:schemeClr val="dk1"/>
                </a:solidFill>
                <a:effectLst/>
                <a:latin typeface="Calibri"/>
                <a:ea typeface="Calibri"/>
                <a:cs typeface="Calibri"/>
                <a:sym typeface="Calibri"/>
              </a:rPr>
              <a:t>The study was with advanced learners of German as a FL.</a:t>
            </a:r>
          </a:p>
          <a:p>
            <a:r>
              <a:rPr lang="en-GB" sz="1200" b="1" i="0" u="none" strike="noStrike" cap="none" dirty="0">
                <a:solidFill>
                  <a:schemeClr val="dk1"/>
                </a:solidFill>
                <a:effectLst/>
                <a:latin typeface="Calibri"/>
                <a:ea typeface="Calibri"/>
                <a:cs typeface="Calibri"/>
                <a:sym typeface="Calibri"/>
              </a:rPr>
              <a:t>Extracts of key findings: </a:t>
            </a:r>
            <a:endParaRPr lang="en-GB" sz="1200" b="0" i="0" u="none" strike="noStrike" cap="none" dirty="0">
              <a:solidFill>
                <a:schemeClr val="dk1"/>
              </a:solidFill>
              <a:effectLst/>
              <a:latin typeface="Calibri"/>
              <a:ea typeface="Calibri"/>
              <a:cs typeface="Calibri"/>
              <a:sym typeface="Calibri"/>
            </a:endParaRPr>
          </a:p>
          <a:p>
            <a:r>
              <a:rPr lang="en-GB" sz="1200" b="0" i="0" u="none" strike="noStrike" cap="none" dirty="0">
                <a:solidFill>
                  <a:schemeClr val="dk1"/>
                </a:solidFill>
                <a:effectLst/>
                <a:latin typeface="Calibri"/>
                <a:ea typeface="Calibri"/>
                <a:cs typeface="Calibri"/>
                <a:sym typeface="Calibri"/>
              </a:rPr>
              <a:t>"we can thus conclude that the literary status of the texts, [be it more along the text-driven or the reader-driven view], neither hindered nor facilitated incidental vocabulary acquisition" (p. 415)</a:t>
            </a:r>
          </a:p>
          <a:p>
            <a:r>
              <a:rPr lang="en-GB" sz="1200" b="0" i="0" u="none" strike="noStrike" cap="none" dirty="0">
                <a:solidFill>
                  <a:schemeClr val="dk1"/>
                </a:solidFill>
                <a:effectLst/>
                <a:latin typeface="Calibri"/>
                <a:ea typeface="Calibri"/>
                <a:cs typeface="Calibri"/>
                <a:sym typeface="Calibri"/>
              </a:rPr>
              <a:t>"This finding disputes the assumption that literary devices might trigger noticing and thus improve incidental vocabulary </a:t>
            </a:r>
            <a:r>
              <a:rPr lang="en-GB" sz="1200" b="0" i="0" u="none" strike="noStrike" cap="none" dirty="0" err="1">
                <a:solidFill>
                  <a:schemeClr val="dk1"/>
                </a:solidFill>
                <a:effectLst/>
                <a:latin typeface="Calibri"/>
                <a:ea typeface="Calibri"/>
                <a:cs typeface="Calibri"/>
                <a:sym typeface="Calibri"/>
              </a:rPr>
              <a:t>acquistion</a:t>
            </a:r>
            <a:r>
              <a:rPr lang="en-GB" sz="1200" b="0" i="0" u="none" strike="noStrike" cap="none" dirty="0">
                <a:solidFill>
                  <a:schemeClr val="dk1"/>
                </a:solidFill>
                <a:effectLst/>
                <a:latin typeface="Calibri"/>
                <a:ea typeface="Calibri"/>
                <a:cs typeface="Calibri"/>
                <a:sym typeface="Calibri"/>
              </a:rPr>
              <a:t>" (p. 416)</a:t>
            </a:r>
          </a:p>
          <a:p>
            <a:r>
              <a:rPr lang="en-GB" sz="1200" b="0" i="0" u="none" strike="noStrike" cap="none" dirty="0">
                <a:solidFill>
                  <a:schemeClr val="dk1"/>
                </a:solidFill>
                <a:effectLst/>
                <a:latin typeface="Calibri"/>
                <a:ea typeface="Calibri"/>
                <a:cs typeface="Calibri"/>
                <a:sym typeface="Calibri"/>
              </a:rPr>
              <a:t>"no difference [in terms of vocab learning] was observed between the literary and </a:t>
            </a:r>
            <a:r>
              <a:rPr lang="en-GB" sz="1200" b="0" i="0" u="none" strike="noStrike" cap="none" dirty="0" err="1">
                <a:solidFill>
                  <a:schemeClr val="dk1"/>
                </a:solidFill>
                <a:effectLst/>
                <a:latin typeface="Calibri"/>
                <a:ea typeface="Calibri"/>
                <a:cs typeface="Calibri"/>
                <a:sym typeface="Calibri"/>
              </a:rPr>
              <a:t>nonliterary</a:t>
            </a:r>
            <a:r>
              <a:rPr lang="en-GB" sz="1200" b="0" i="0" u="none" strike="noStrike" cap="none" dirty="0">
                <a:solidFill>
                  <a:schemeClr val="dk1"/>
                </a:solidFill>
                <a:effectLst/>
                <a:latin typeface="Calibri"/>
                <a:ea typeface="Calibri"/>
                <a:cs typeface="Calibri"/>
                <a:sym typeface="Calibri"/>
              </a:rPr>
              <a:t> texts in either Experiment A or B" (p. 416)</a:t>
            </a:r>
          </a:p>
          <a:p>
            <a:r>
              <a:rPr lang="en-GB" sz="1200" b="0" i="0" u="none" strike="noStrike" cap="none" dirty="0">
                <a:solidFill>
                  <a:schemeClr val="dk1"/>
                </a:solidFill>
                <a:effectLst/>
                <a:latin typeface="Calibri"/>
                <a:ea typeface="Calibri"/>
                <a:cs typeface="Calibri"/>
                <a:sym typeface="Calibri"/>
              </a:rPr>
              <a:t>"The crucial finding of this study with respect to incidental vocabulary acquisition is that while the presence of literary devices in the </a:t>
            </a:r>
            <a:r>
              <a:rPr lang="en-GB" sz="1200" b="0" i="1" u="none" strike="noStrike" cap="none" dirty="0">
                <a:solidFill>
                  <a:schemeClr val="dk1"/>
                </a:solidFill>
                <a:effectLst/>
                <a:latin typeface="Calibri"/>
                <a:ea typeface="Calibri"/>
                <a:cs typeface="Calibri"/>
                <a:sym typeface="Calibri"/>
              </a:rPr>
              <a:t>context [= within the same text] </a:t>
            </a:r>
            <a:r>
              <a:rPr lang="en-GB" sz="1200" b="0" i="0" u="none" strike="noStrike" cap="none" dirty="0">
                <a:solidFill>
                  <a:schemeClr val="dk1"/>
                </a:solidFill>
                <a:effectLst/>
                <a:latin typeface="Calibri"/>
                <a:ea typeface="Calibri"/>
                <a:cs typeface="Calibri"/>
                <a:sym typeface="Calibri"/>
              </a:rPr>
              <a:t>of novel words does not negatively affect their acquisition, the participation of these words </a:t>
            </a:r>
            <a:r>
              <a:rPr lang="en-GB" sz="1200" b="0" i="1" u="none" strike="noStrike" cap="none" dirty="0">
                <a:solidFill>
                  <a:schemeClr val="dk1"/>
                </a:solidFill>
                <a:effectLst/>
                <a:latin typeface="Calibri"/>
                <a:ea typeface="Calibri"/>
                <a:cs typeface="Calibri"/>
                <a:sym typeface="Calibri"/>
              </a:rPr>
              <a:t>directly in </a:t>
            </a:r>
            <a:r>
              <a:rPr lang="en-GB" sz="1200" b="0" i="0" u="none" strike="noStrike" cap="none" dirty="0">
                <a:solidFill>
                  <a:schemeClr val="dk1"/>
                </a:solidFill>
                <a:effectLst/>
                <a:latin typeface="Calibri"/>
                <a:ea typeface="Calibri"/>
                <a:cs typeface="Calibri"/>
                <a:sym typeface="Calibri"/>
              </a:rPr>
              <a:t>the literary devices</a:t>
            </a:r>
            <a:r>
              <a:rPr lang="en-GB" sz="1200" b="0" i="1" u="none" strike="noStrike" cap="none" dirty="0">
                <a:solidFill>
                  <a:schemeClr val="dk1"/>
                </a:solidFill>
                <a:effectLst/>
                <a:latin typeface="Calibri"/>
                <a:ea typeface="Calibri"/>
                <a:cs typeface="Calibri"/>
                <a:sym typeface="Calibri"/>
              </a:rPr>
              <a:t> hinders</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incdental</a:t>
            </a:r>
            <a:r>
              <a:rPr lang="en-GB" sz="1200" b="0" i="0" u="none" strike="noStrike" cap="none" dirty="0">
                <a:solidFill>
                  <a:schemeClr val="dk1"/>
                </a:solidFill>
                <a:effectLst/>
                <a:latin typeface="Calibri"/>
                <a:ea typeface="Calibri"/>
                <a:cs typeface="Calibri"/>
                <a:sym typeface="Calibri"/>
              </a:rPr>
              <a:t> vocabulary acquisition." (p. 416) [italics added]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711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9.1.1.4</a:t>
            </a:r>
            <a:r>
              <a:rPr lang="en-GB" dirty="0"/>
              <a:t> - slides 12-13 - interview about work experience (modal verbs, what you can, must, and want to do)</a:t>
            </a:r>
            <a:br>
              <a:rPr lang="en-GB" dirty="0"/>
            </a:br>
            <a:endParaRPr lang="en-GB" dirty="0"/>
          </a:p>
          <a:p>
            <a:r>
              <a:rPr lang="en-GB" dirty="0">
                <a:hlinkClick r:id="rId4"/>
              </a:rPr>
              <a:t>9.1.2.3</a:t>
            </a:r>
            <a:r>
              <a:rPr lang="en-GB" dirty="0"/>
              <a:t> - slide 8 - listening comprehension of somebody asking about a hotel</a:t>
            </a:r>
          </a:p>
          <a:p>
            <a:r>
              <a:rPr lang="en-GB" dirty="0"/>
              <a:t>            - slide 25-26 - writing gap-fill about booking a table in a restaurant</a:t>
            </a:r>
          </a:p>
          <a:p>
            <a:r>
              <a:rPr lang="en-GB" dirty="0"/>
              <a:t>            - slide 33 - listening/reading gap-fill about booking a table in a restaurant</a:t>
            </a:r>
          </a:p>
          <a:p>
            <a:r>
              <a:rPr lang="en-GB" dirty="0"/>
              <a:t>            - slides 52-54 - speaking asking about things in a restaurant</a:t>
            </a:r>
            <a:br>
              <a:rPr lang="en-GB" dirty="0"/>
            </a:br>
            <a:endParaRPr lang="en-GB" dirty="0"/>
          </a:p>
          <a:p>
            <a:r>
              <a:rPr lang="en-GB" dirty="0">
                <a:hlinkClick r:id="rId5"/>
              </a:rPr>
              <a:t>9.1.2.4 </a:t>
            </a:r>
            <a:r>
              <a:rPr lang="en-GB" dirty="0"/>
              <a:t>- slides 21-33 - speaking finding out about a school - "GCSE role play" style</a:t>
            </a:r>
          </a:p>
          <a:p>
            <a:endParaRPr lang="en-GB" dirty="0"/>
          </a:p>
          <a:p>
            <a:r>
              <a:rPr lang="en-GB" dirty="0">
                <a:hlinkClick r:id="rId6"/>
              </a:rPr>
              <a:t>9.1.2.6</a:t>
            </a:r>
            <a:r>
              <a:rPr lang="en-GB" dirty="0"/>
              <a:t> - slides 15-16 - speaking to find out what time things are happening</a:t>
            </a:r>
            <a:br>
              <a:rPr lang="en-GB" dirty="0"/>
            </a:br>
            <a:endParaRPr lang="en-GB" dirty="0"/>
          </a:p>
          <a:p>
            <a:r>
              <a:rPr lang="en-GB" dirty="0">
                <a:hlinkClick r:id="rId7"/>
              </a:rPr>
              <a:t>9.2.1.6</a:t>
            </a:r>
            <a:r>
              <a:rPr lang="en-GB" dirty="0"/>
              <a:t> - slides 12-14 - speaking to report a crime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1570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a:t>
            </a:r>
            <a:r>
              <a:rPr lang="en-US" b="0" baseline="0" dirty="0"/>
              <a:t> minutes </a:t>
            </a:r>
            <a:endParaRPr lang="en-US" b="1" dirty="0"/>
          </a:p>
          <a:p>
            <a:endParaRPr lang="en-US" b="1" dirty="0"/>
          </a:p>
          <a:p>
            <a:r>
              <a:rPr lang="en-US" b="1" dirty="0"/>
              <a:t>Aim: </a:t>
            </a:r>
            <a:r>
              <a:rPr lang="en-US" b="0" dirty="0"/>
              <a:t>to </a:t>
            </a:r>
            <a:r>
              <a:rPr lang="en-US" b="0" dirty="0" err="1"/>
              <a:t>practise</a:t>
            </a:r>
            <a:r>
              <a:rPr lang="en-US" b="0" baseline="0" dirty="0"/>
              <a:t> deciding between ‘</a:t>
            </a:r>
            <a:r>
              <a:rPr lang="en-US" b="0" baseline="0" dirty="0" err="1"/>
              <a:t>este</a:t>
            </a:r>
            <a:r>
              <a:rPr lang="en-US" b="0" baseline="0" dirty="0"/>
              <a:t>’ and ‘</a:t>
            </a:r>
            <a:r>
              <a:rPr lang="en-US" b="0" baseline="0" dirty="0" err="1"/>
              <a:t>esta</a:t>
            </a:r>
            <a:r>
              <a:rPr lang="en-US" b="0" baseline="0" dirty="0"/>
              <a:t>’ by identifying the gender of the noun; to consolidate understanding of comparatives and new vocabulary</a:t>
            </a:r>
            <a:endParaRPr lang="en-US" b="1" dirty="0"/>
          </a:p>
          <a:p>
            <a:endParaRPr lang="en-US" b="1" dirty="0"/>
          </a:p>
          <a:p>
            <a:r>
              <a:rPr lang="en-US" b="1" dirty="0"/>
              <a:t>Procedure:</a:t>
            </a:r>
          </a:p>
          <a:p>
            <a:pPr marL="228600" indent="-228600">
              <a:buAutoNum type="arabicPeriod"/>
            </a:pPr>
            <a:r>
              <a:rPr lang="en-US" b="0" dirty="0"/>
              <a:t>Click to show the instructions and then the reading</a:t>
            </a:r>
            <a:r>
              <a:rPr lang="en-US" b="0" baseline="0" dirty="0"/>
              <a:t> passage and the table which the students can copy out.</a:t>
            </a:r>
          </a:p>
          <a:p>
            <a:pPr marL="228600" indent="-228600">
              <a:buAutoNum type="arabicPeriod"/>
            </a:pPr>
            <a:r>
              <a:rPr lang="en-US" b="0" baseline="0" dirty="0"/>
              <a:t>Students write either ‘</a:t>
            </a:r>
            <a:r>
              <a:rPr lang="en-US" b="0" baseline="0" dirty="0" err="1"/>
              <a:t>este</a:t>
            </a:r>
            <a:r>
              <a:rPr lang="en-US" b="0" baseline="0" dirty="0"/>
              <a:t>’ or ‘</a:t>
            </a:r>
            <a:r>
              <a:rPr lang="en-US" b="0" baseline="0" dirty="0" err="1"/>
              <a:t>esta</a:t>
            </a:r>
            <a:r>
              <a:rPr lang="en-US" b="0" baseline="0" dirty="0"/>
              <a:t>’ for each number.</a:t>
            </a:r>
          </a:p>
          <a:p>
            <a:pPr marL="228600" indent="-228600">
              <a:buAutoNum type="arabicPeriod"/>
            </a:pPr>
            <a:r>
              <a:rPr lang="en-US" b="0" baseline="0" dirty="0"/>
              <a:t>Students can listen to the conversation to check answers. Click on the audio player (top right of the slide).</a:t>
            </a:r>
          </a:p>
          <a:p>
            <a:pPr marL="228600" indent="-228600">
              <a:buAutoNum type="arabicPeriod"/>
            </a:pPr>
            <a:r>
              <a:rPr lang="en-US" b="0" baseline="0" dirty="0"/>
              <a:t>Answers are also shown in the text by clicking. </a:t>
            </a:r>
          </a:p>
          <a:p>
            <a:pPr marL="228600" indent="-228600">
              <a:buAutoNum type="arabicPeriod"/>
            </a:pPr>
            <a:r>
              <a:rPr lang="en-US" b="0" baseline="0" dirty="0"/>
              <a:t>The next slide continues to exploit the text with an activity where students translate five comparative sentences into English.</a:t>
            </a:r>
          </a:p>
          <a:p>
            <a:pPr marL="228600" indent="-228600">
              <a:buAutoNum type="arabicPeriod"/>
            </a:pPr>
            <a:endParaRPr lang="en-US" b="0" baseline="0" dirty="0"/>
          </a:p>
          <a:p>
            <a:pPr marL="0" indent="0">
              <a:buNone/>
            </a:pPr>
            <a:r>
              <a:rPr lang="en-US" b="1" baseline="0" dirty="0"/>
              <a:t>Note: </a:t>
            </a:r>
            <a:r>
              <a:rPr lang="en-US" b="0" baseline="0" dirty="0"/>
              <a:t>‘</a:t>
            </a:r>
            <a:r>
              <a:rPr lang="en-US" b="0" baseline="0" dirty="0" err="1"/>
              <a:t>Qué</a:t>
            </a:r>
            <a:r>
              <a:rPr lang="en-US" b="0" baseline="0" dirty="0"/>
              <a:t> bien’ has been encountered in other lessons, but hasn’t been taught yet as new vocabulary, so is glossed again here.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68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t>And how do teachers and learners get to experience ‘language content’ in our setting? How is this laid out and delivered?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dirty="0"/>
              <a:t>Starting from the very foundations of this pyramid, the students experience the content through the teacher and the materials they are exposed to – a few lucky ones through primary school work that is build upon at secondary, a few have extra curricular experiences – but essentially, for the vast majority the secondary classroom is where it is at. And there are about 450 hours of it</a:t>
            </a:r>
          </a:p>
          <a:p>
            <a:pPr marL="0" lvl="0" indent="0" algn="l" rtl="0">
              <a:spcBef>
                <a:spcPts val="0"/>
              </a:spcBef>
              <a:spcAft>
                <a:spcPts val="0"/>
              </a:spcAft>
              <a:buNone/>
            </a:pPr>
            <a:r>
              <a:rPr lang="en-GB" sz="1600" dirty="0"/>
              <a:t>Publishers’ materials provide language content which is in turn driven by what the awarding bodies lay out in their content, in their lists and in their exams. </a:t>
            </a:r>
            <a:r>
              <a:rPr lang="en-GB" sz="1600" dirty="0" err="1"/>
              <a:t>Ofqual</a:t>
            </a:r>
            <a:r>
              <a:rPr lang="en-GB" sz="1600" dirty="0"/>
              <a:t> checks that the exams reflect the government’s definition of what the content is. </a:t>
            </a:r>
            <a:r>
              <a:rPr lang="en-GB" sz="1600" dirty="0" err="1"/>
              <a:t>Ofqual</a:t>
            </a:r>
            <a:r>
              <a:rPr lang="en-GB" sz="1600" dirty="0"/>
              <a:t> also have to test that the content is sampled year on year, and covered, eventually.</a:t>
            </a:r>
          </a:p>
          <a:p>
            <a:pPr marL="0" lvl="0" indent="0" algn="l" rtl="0">
              <a:spcBef>
                <a:spcPts val="0"/>
              </a:spcBef>
              <a:spcAft>
                <a:spcPts val="0"/>
              </a:spcAft>
              <a:buNone/>
            </a:pPr>
            <a:r>
              <a:rPr lang="en-GB" sz="1600" dirty="0"/>
              <a:t>So, today’s talk is going to be mainly focussed on that subject content document – </a:t>
            </a:r>
          </a:p>
          <a:p>
            <a:pPr marL="0" lvl="0" indent="0" algn="l" rtl="0">
              <a:spcBef>
                <a:spcPts val="0"/>
              </a:spcBef>
              <a:spcAft>
                <a:spcPts val="0"/>
              </a:spcAft>
              <a:buNone/>
            </a:pPr>
            <a:r>
              <a:rPr lang="en-GB" sz="1600" dirty="0"/>
              <a:t>In fact, this takes me back to my very first task on my masters at Southampton – we had to dig out the curriculum for a language course and discuss the relations between that curriculum and the tests. As a teacher, with a PGCE and three years classroom experience, including as a Head of a small Spanish dept, I admit -  I had not looked at the subject content. But, of course,  it’s impact is enormous. </a:t>
            </a:r>
          </a:p>
        </p:txBody>
      </p:sp>
      <p:sp>
        <p:nvSpPr>
          <p:cNvPr id="92" name="Google Shape;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Reading</a:t>
            </a:r>
            <a:r>
              <a:rPr lang="en-US" b="1" baseline="0" dirty="0"/>
              <a:t> and listening activity</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GB" b="1" dirty="0"/>
              <a:t> </a:t>
            </a:r>
            <a:r>
              <a:rPr lang="en-GB" b="0" dirty="0"/>
              <a:t>8</a:t>
            </a:r>
            <a:r>
              <a:rPr lang="en-GB" b="1" dirty="0"/>
              <a:t> </a:t>
            </a:r>
            <a:r>
              <a:rPr lang="es-ES" b="0" dirty="0"/>
              <a:t>min</a:t>
            </a:r>
            <a:endParaRPr lang="en-US" b="0" dirty="0"/>
          </a:p>
          <a:p>
            <a:endParaRPr lang="en-US" b="1" dirty="0"/>
          </a:p>
          <a:p>
            <a:r>
              <a:rPr lang="en-US" b="1" dirty="0"/>
              <a:t>Aim: </a:t>
            </a:r>
            <a:r>
              <a:rPr lang="en-US" b="0" dirty="0"/>
              <a:t>to</a:t>
            </a:r>
            <a:r>
              <a:rPr lang="en-US" b="0" baseline="0" dirty="0"/>
              <a:t> </a:t>
            </a:r>
            <a:r>
              <a:rPr lang="en-US" b="0" baseline="0" dirty="0" err="1"/>
              <a:t>recognise</a:t>
            </a:r>
            <a:r>
              <a:rPr lang="en-US" b="0" baseline="0" dirty="0"/>
              <a:t> whether to use ‘</a:t>
            </a:r>
            <a:r>
              <a:rPr lang="en-US" b="0" baseline="0" dirty="0" err="1"/>
              <a:t>estos</a:t>
            </a:r>
            <a:r>
              <a:rPr lang="en-US" b="0" baseline="0" dirty="0"/>
              <a:t>’ or ‘</a:t>
            </a:r>
            <a:r>
              <a:rPr lang="en-US" b="0" baseline="0" dirty="0" err="1"/>
              <a:t>estas</a:t>
            </a:r>
            <a:r>
              <a:rPr lang="en-US" b="0" baseline="0" dirty="0"/>
              <a:t>’ by looking at the gender of the noun (reading); to </a:t>
            </a:r>
            <a:r>
              <a:rPr lang="en-US" b="0" baseline="0" dirty="0" err="1"/>
              <a:t>practise</a:t>
            </a:r>
            <a:r>
              <a:rPr lang="en-US" b="0" baseline="0" dirty="0"/>
              <a:t> pairing up question words with their answers (listening and reading).</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read each sentence and decide if the</a:t>
            </a:r>
            <a:r>
              <a:rPr lang="en-US" b="0" baseline="0" dirty="0"/>
              <a:t> demonstrative goes with a masculine plural or feminine plural word. The answers are shown by clicking in order.</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students listen to the responses (A, B, C...) and decide which question it must refer to. Teachers play the recording by clicking the letter button. The answers are</a:t>
            </a:r>
            <a:r>
              <a:rPr lang="en-US" b="0" baseline="0" dirty="0"/>
              <a:t> then revealed by clicking.</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baseline="0" dirty="0"/>
              <a:t>Adidas y Nike. Son </a:t>
            </a:r>
            <a:r>
              <a:rPr lang="en-US" b="0" baseline="0" dirty="0" err="1"/>
              <a:t>muy</a:t>
            </a:r>
            <a:r>
              <a:rPr lang="en-US" b="0" baseline="0" dirty="0"/>
              <a:t> </a:t>
            </a:r>
            <a:r>
              <a:rPr lang="en-US" b="0" baseline="0" dirty="0" err="1"/>
              <a:t>conocidas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V</a:t>
            </a:r>
            <a:r>
              <a:rPr lang="en-US" b="0" baseline="0" dirty="0" err="1"/>
              <a:t>einticinco</a:t>
            </a:r>
            <a:r>
              <a:rPr lang="en-US" b="0" baseline="0" dirty="0"/>
              <a:t> euros </a:t>
            </a:r>
            <a:r>
              <a:rPr lang="en-US" b="0" baseline="0" dirty="0" err="1"/>
              <a:t>cada</a:t>
            </a:r>
            <a:r>
              <a:rPr lang="en-US" b="0" baseline="0" dirty="0"/>
              <a:t> uno.</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M</a:t>
            </a:r>
            <a:r>
              <a:rPr lang="en-US" b="0" baseline="0" dirty="0" err="1"/>
              <a:t>uy</a:t>
            </a:r>
            <a:r>
              <a:rPr lang="en-US" b="0" baseline="0" dirty="0"/>
              <a:t> </a:t>
            </a:r>
            <a:r>
              <a:rPr lang="en-US" b="0" baseline="0" dirty="0" err="1"/>
              <a:t>prácticos</a:t>
            </a:r>
            <a:r>
              <a:rPr lang="en-US" b="0" baseline="0" dirty="0"/>
              <a:t>, </a:t>
            </a:r>
            <a:r>
              <a:rPr lang="en-US" b="0" baseline="0" dirty="0" err="1"/>
              <a:t>pero</a:t>
            </a:r>
            <a:r>
              <a:rPr lang="en-US" b="0" baseline="0" dirty="0"/>
              <a:t> no son </a:t>
            </a:r>
            <a:r>
              <a:rPr lang="en-US" b="0" baseline="0" dirty="0" err="1"/>
              <a:t>ligeros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Porque</a:t>
            </a:r>
            <a:r>
              <a:rPr lang="en-US" b="0" baseline="0" dirty="0"/>
              <a:t> son </a:t>
            </a:r>
            <a:r>
              <a:rPr lang="en-US" b="0" baseline="0" dirty="0" err="1"/>
              <a:t>demasiado</a:t>
            </a:r>
            <a:r>
              <a:rPr lang="en-US" b="0" baseline="0" dirty="0"/>
              <a:t> </a:t>
            </a:r>
            <a:r>
              <a:rPr lang="en-US" b="0" baseline="0" dirty="0" err="1"/>
              <a:t>caras</a:t>
            </a:r>
            <a:r>
              <a:rPr lang="en-US" b="0" baseline="0" dirty="0"/>
              <a:t>.</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a:t>Diego,</a:t>
            </a:r>
            <a:r>
              <a:rPr lang="en-US" b="0" baseline="0" dirty="0"/>
              <a:t> para </a:t>
            </a:r>
            <a:r>
              <a:rPr lang="en-US" b="0" baseline="0" dirty="0" err="1"/>
              <a:t>ir</a:t>
            </a:r>
            <a:r>
              <a:rPr lang="en-US" b="0" baseline="0" dirty="0"/>
              <a:t> al </a:t>
            </a:r>
            <a:r>
              <a:rPr lang="en-US" b="0" baseline="0" dirty="0" err="1"/>
              <a:t>trabajo</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b="0" dirty="0" err="1"/>
              <a:t>En</a:t>
            </a:r>
            <a:r>
              <a:rPr lang="en-US" b="0" dirty="0"/>
              <a:t> casa,</a:t>
            </a:r>
            <a:r>
              <a:rPr lang="en-US" b="0" baseline="0" dirty="0"/>
              <a:t> </a:t>
            </a:r>
            <a:r>
              <a:rPr lang="en-US" b="0" baseline="0" dirty="0" err="1"/>
              <a:t>debajo</a:t>
            </a:r>
            <a:r>
              <a:rPr lang="en-US" b="0" baseline="0" dirty="0"/>
              <a:t> de la </a:t>
            </a:r>
            <a:r>
              <a:rPr lang="en-US" b="0" baseline="0" dirty="0" err="1"/>
              <a:t>cama</a:t>
            </a:r>
            <a:r>
              <a:rPr lang="en-US" b="0"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465252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a:t>
            </a:r>
            <a:r>
              <a:rPr lang="en-GB" b="0" baseline="0"/>
              <a:t>12-14 </a:t>
            </a:r>
            <a:r>
              <a:rPr lang="en-GB" b="0"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speaking, listening and writing activity </a:t>
            </a:r>
            <a:r>
              <a:rPr lang="en-GB" b="0" baseline="0"/>
              <a:t>to practise </a:t>
            </a:r>
            <a:r>
              <a:rPr lang="en-GB" b="0" baseline="0" dirty="0"/>
              <a:t>‘</a:t>
            </a:r>
            <a:r>
              <a:rPr lang="en-GB" b="0" baseline="0" dirty="0" err="1"/>
              <a:t>estos</a:t>
            </a:r>
            <a:r>
              <a:rPr lang="en-GB" b="0" baseline="0" dirty="0"/>
              <a:t>’ and ‘</a:t>
            </a:r>
            <a:r>
              <a:rPr lang="en-GB" b="0" baseline="0" err="1"/>
              <a:t>estas</a:t>
            </a:r>
            <a:r>
              <a:rPr lang="en-GB" b="0" baseline="0"/>
              <a:t>’, question words and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a:t>
            </a:r>
            <a:r>
              <a:rPr lang="en-GB" b="0" baseline="0"/>
              <a:t>slide 48, </a:t>
            </a:r>
            <a:r>
              <a:rPr lang="en-GB" b="0" baseline="0" dirty="0"/>
              <a:t>and the picture cards are on </a:t>
            </a:r>
            <a:r>
              <a:rPr lang="en-GB" b="0" baseline="0"/>
              <a:t>slides 49 and 50 </a:t>
            </a:r>
            <a:r>
              <a:rPr lang="en-GB" b="0" baseline="0" dirty="0"/>
              <a:t>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‘these’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estos</a:t>
            </a:r>
            <a:r>
              <a:rPr lang="en-GB" b="0" baseline="0" dirty="0"/>
              <a:t>’ or ‘</a:t>
            </a:r>
            <a:r>
              <a:rPr lang="en-GB" b="0" baseline="0" dirty="0" err="1"/>
              <a:t>estas</a:t>
            </a:r>
            <a:r>
              <a:rPr lang="en-GB" b="0" baseline="0" dirty="0"/>
              <a:t>’ is referring to, and </a:t>
            </a:r>
            <a:r>
              <a:rPr lang="en-GB" b="0" baseline="0"/>
              <a:t>then orally translates </a:t>
            </a:r>
            <a:r>
              <a:rPr lang="en-GB" b="0" baseline="0" dirty="0"/>
              <a:t>the answer below the correct picture </a:t>
            </a:r>
            <a:r>
              <a:rPr lang="en-GB" b="0" baseline="0"/>
              <a:t>into Spanish. </a:t>
            </a:r>
            <a:r>
              <a:rPr lang="en-GB" b="0" baseline="0" dirty="0"/>
              <a:t>Person A writes this down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a:t>
            </a:r>
            <a:r>
              <a:rPr lang="en-GB" b="0" baseline="0"/>
              <a:t>slide 51.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717659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0135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7400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73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Everyday food items – buying and doing things with them! </a:t>
            </a:r>
          </a:p>
          <a:p>
            <a:endParaRPr lang="en-US" b="1" dirty="0"/>
          </a:p>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direct object pronouns ‘lo’ and ‘la’.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direct object pronoun that they hear. Note that in this activity, all pronouns refer to ‘it’ (rather than ‘him’ or ‘her’).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S</a:t>
            </a:r>
            <a:r>
              <a:rPr lang="en-GB" dirty="0" err="1"/>
              <a:t>tudents</a:t>
            </a:r>
            <a:r>
              <a:rPr lang="en-GB" dirty="0"/>
              <a:t> may be interested</a:t>
            </a:r>
            <a:r>
              <a:rPr lang="en-GB" baseline="0" dirty="0"/>
              <a:t> to know</a:t>
            </a:r>
            <a:r>
              <a:rPr lang="en-GB" dirty="0"/>
              <a:t> how to say some</a:t>
            </a:r>
            <a:r>
              <a:rPr lang="en-GB" baseline="0" dirty="0"/>
              <a:t> of the unknown</a:t>
            </a:r>
            <a:r>
              <a:rPr lang="en-GB" dirty="0"/>
              <a:t> words in Spanish (and they</a:t>
            </a:r>
            <a:r>
              <a:rPr lang="en-GB" baseline="0" dirty="0"/>
              <a:t> may learn their meanings incidentally)</a:t>
            </a:r>
            <a:r>
              <a:rPr lang="en-GB" dirty="0"/>
              <a:t>.</a:t>
            </a:r>
            <a:r>
              <a:rPr lang="en-GB" baseline="0" dirty="0"/>
              <a:t> These are:</a:t>
            </a:r>
            <a:endParaRPr lang="en-GB" dirty="0"/>
          </a:p>
          <a:p>
            <a:pPr marL="171450" indent="-171450">
              <a:buFont typeface="Arial" panose="020B0604020202020204" pitchFamily="34" charset="0"/>
              <a:buChar char="•"/>
            </a:pPr>
            <a:r>
              <a:rPr lang="en-GB" dirty="0"/>
              <a:t>cheese: el queso [3187]</a:t>
            </a:r>
          </a:p>
          <a:p>
            <a:pPr marL="171450" indent="-171450">
              <a:buFont typeface="Arial" panose="020B0604020202020204" pitchFamily="34" charset="0"/>
              <a:buChar char="•"/>
            </a:pPr>
            <a:r>
              <a:rPr lang="en-GB" dirty="0"/>
              <a:t>honey: la </a:t>
            </a:r>
            <a:r>
              <a:rPr lang="en-GB" dirty="0" err="1"/>
              <a:t>miel</a:t>
            </a:r>
            <a:r>
              <a:rPr lang="en-GB" dirty="0"/>
              <a:t> [3201]</a:t>
            </a:r>
          </a:p>
          <a:p>
            <a:pPr marL="171450" indent="-171450">
              <a:buFont typeface="Arial" panose="020B0604020202020204" pitchFamily="34" charset="0"/>
              <a:buChar char="•"/>
            </a:pPr>
            <a:r>
              <a:rPr lang="en-GB" dirty="0"/>
              <a:t>juice: el jugo [3756]; </a:t>
            </a:r>
            <a:r>
              <a:rPr lang="en-GB" dirty="0" err="1"/>
              <a:t>zumo</a:t>
            </a:r>
            <a:r>
              <a:rPr lang="en-GB" dirty="0"/>
              <a:t> [&gt;5000] is also used in Spain</a:t>
            </a:r>
          </a:p>
          <a:p>
            <a:pPr marL="171450" indent="-171450">
              <a:buFont typeface="Arial" panose="020B0604020202020204" pitchFamily="34" charset="0"/>
              <a:buChar char="•"/>
            </a:pPr>
            <a:r>
              <a:rPr lang="en-GB" dirty="0"/>
              <a:t>banana: el </a:t>
            </a:r>
            <a:r>
              <a:rPr lang="en-GB" dirty="0" err="1"/>
              <a:t>plátano</a:t>
            </a:r>
            <a:r>
              <a:rPr lang="en-GB" dirty="0"/>
              <a:t> [&gt;5000]</a:t>
            </a:r>
          </a:p>
          <a:p>
            <a:pPr marL="171450" indent="-171450">
              <a:buFont typeface="Arial" panose="020B0604020202020204" pitchFamily="34" charset="0"/>
              <a:buChar char="•"/>
            </a:pPr>
            <a:r>
              <a:rPr lang="en-GB" dirty="0"/>
              <a:t>apple: la manzana [3214]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Lo </a:t>
            </a:r>
            <a:r>
              <a:rPr lang="en-GB" dirty="0" err="1"/>
              <a:t>compra</a:t>
            </a:r>
            <a:r>
              <a:rPr lang="en-GB" dirty="0"/>
              <a:t> </a:t>
            </a:r>
            <a:r>
              <a:rPr lang="en-GB" dirty="0" err="1"/>
              <a:t>en</a:t>
            </a:r>
            <a:r>
              <a:rPr lang="en-GB" dirty="0"/>
              <a:t> el mercado.</a:t>
            </a:r>
          </a:p>
          <a:p>
            <a:pPr marL="228600" indent="-228600">
              <a:buAutoNum type="arabicPeriod"/>
            </a:pPr>
            <a:r>
              <a:rPr lang="en-GB" dirty="0"/>
              <a:t>Lo </a:t>
            </a:r>
            <a:r>
              <a:rPr lang="en-GB" dirty="0" err="1"/>
              <a:t>deja</a:t>
            </a:r>
            <a:r>
              <a:rPr lang="en-GB" dirty="0"/>
              <a:t> al </a:t>
            </a:r>
            <a:r>
              <a:rPr lang="en-GB" dirty="0" err="1"/>
              <a:t>lado</a:t>
            </a:r>
            <a:r>
              <a:rPr lang="en-GB" dirty="0"/>
              <a:t> de la </a:t>
            </a:r>
            <a:r>
              <a:rPr lang="en-GB" dirty="0" err="1"/>
              <a:t>ventana</a:t>
            </a:r>
            <a:r>
              <a:rPr lang="en-GB" dirty="0"/>
              <a:t>.</a:t>
            </a:r>
          </a:p>
          <a:p>
            <a:pPr marL="228600" indent="-228600">
              <a:buAutoNum type="arabicPeriod"/>
            </a:pPr>
            <a:r>
              <a:rPr lang="en-GB" dirty="0"/>
              <a:t>La </a:t>
            </a:r>
            <a:r>
              <a:rPr lang="en-GB" dirty="0" err="1"/>
              <a:t>coloca</a:t>
            </a:r>
            <a:r>
              <a:rPr lang="en-GB" dirty="0"/>
              <a:t> </a:t>
            </a:r>
            <a:r>
              <a:rPr lang="en-GB" dirty="0" err="1"/>
              <a:t>encima</a:t>
            </a:r>
            <a:r>
              <a:rPr lang="en-GB" dirty="0"/>
              <a:t> de la mesa.</a:t>
            </a:r>
          </a:p>
          <a:p>
            <a:pPr marL="228600" indent="-228600">
              <a:buAutoNum type="arabicPeriod"/>
            </a:pPr>
            <a:r>
              <a:rPr lang="en-GB" dirty="0"/>
              <a:t>Lo </a:t>
            </a:r>
            <a:r>
              <a:rPr lang="en-GB" dirty="0" err="1"/>
              <a:t>corta</a:t>
            </a:r>
            <a:r>
              <a:rPr lang="en-GB" dirty="0"/>
              <a:t> </a:t>
            </a:r>
            <a:r>
              <a:rPr lang="en-GB" dirty="0" err="1"/>
              <a:t>en</a:t>
            </a:r>
            <a:r>
              <a:rPr lang="en-GB" dirty="0"/>
              <a:t> la </a:t>
            </a:r>
            <a:r>
              <a:rPr lang="en-GB" dirty="0" err="1"/>
              <a:t>cocina</a:t>
            </a:r>
            <a:r>
              <a:rPr lang="en-GB" dirty="0"/>
              <a:t>.</a:t>
            </a:r>
          </a:p>
          <a:p>
            <a:pPr marL="228600" indent="-228600">
              <a:buAutoNum type="arabicPeriod"/>
            </a:pPr>
            <a:r>
              <a:rPr lang="en-GB" dirty="0"/>
              <a:t>La</a:t>
            </a:r>
            <a:r>
              <a:rPr lang="en-GB" baseline="0" dirty="0"/>
              <a:t> </a:t>
            </a:r>
            <a:r>
              <a:rPr lang="en-GB" baseline="0" dirty="0" err="1"/>
              <a:t>mezcla</a:t>
            </a:r>
            <a:r>
              <a:rPr lang="en-GB" baseline="0" dirty="0"/>
              <a:t> </a:t>
            </a:r>
            <a:r>
              <a:rPr lang="en-GB" baseline="0" dirty="0" err="1"/>
              <a:t>en</a:t>
            </a:r>
            <a:r>
              <a:rPr lang="en-GB" baseline="0" dirty="0"/>
              <a:t> un </a:t>
            </a:r>
            <a:r>
              <a:rPr lang="en-GB" baseline="0" dirty="0" err="1"/>
              <a:t>vaso</a:t>
            </a:r>
            <a:r>
              <a:rPr lang="en-GB" baseline="0" dirty="0"/>
              <a:t>.</a:t>
            </a:r>
          </a:p>
          <a:p>
            <a:pPr marL="228600" indent="-228600">
              <a:buAutoNum type="arabicPeriod"/>
            </a:pPr>
            <a:r>
              <a:rPr lang="en-GB" baseline="0" dirty="0"/>
              <a:t>La </a:t>
            </a:r>
            <a:r>
              <a:rPr lang="en-GB" baseline="0" dirty="0" err="1"/>
              <a:t>saca</a:t>
            </a:r>
            <a:r>
              <a:rPr lang="en-GB" baseline="0" dirty="0"/>
              <a:t> de la </a:t>
            </a:r>
            <a:r>
              <a:rPr lang="en-GB" baseline="0" dirty="0" err="1"/>
              <a:t>bolsa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p>
          <a:p>
            <a:pPr marL="228600" indent="-228600">
              <a:buAutoNum type="arabicPeriod"/>
            </a:pPr>
            <a:r>
              <a:rPr lang="en-GB" dirty="0"/>
              <a:t>Some food items have not been previously taught, although this does not impede the completion of the activity as the aim is to identify ‘lo’ being masculine and ‘la’ being feminine.</a:t>
            </a:r>
          </a:p>
          <a:p>
            <a:pPr marL="228600" indent="-228600">
              <a:buAutoNum type="arabicPeriod"/>
            </a:pPr>
            <a:r>
              <a:rPr lang="en-GB" dirty="0"/>
              <a:t>An alternative use of this activity could be full</a:t>
            </a:r>
            <a:r>
              <a:rPr lang="en-GB" baseline="0" dirty="0"/>
              <a:t> or partial sentence transcription. Some students may engage in this anyway, taking notes before writing their answer in English.</a:t>
            </a:r>
          </a:p>
          <a:p>
            <a:pPr marL="228600" indent="-228600">
              <a:buAutoNum type="arabicPeriod"/>
            </a:pPr>
            <a:endParaRPr lang="en-GB" baseline="0" dirty="0"/>
          </a:p>
          <a:p>
            <a:pPr marL="0" indent="0">
              <a:buNone/>
            </a:pPr>
            <a:r>
              <a:rPr lang="en-GB" b="1" baseline="0" dirty="0"/>
              <a:t>Frequency of unknown words or cognates:</a:t>
            </a:r>
          </a:p>
          <a:p>
            <a:pPr marL="0" indent="0">
              <a:buFont typeface="Arial" panose="020B0604020202020204" pitchFamily="34" charset="0"/>
              <a:buNone/>
            </a:pPr>
            <a:r>
              <a:rPr lang="en-GB" dirty="0"/>
              <a:t>queso [3187]; </a:t>
            </a:r>
            <a:r>
              <a:rPr lang="en-GB" dirty="0" err="1"/>
              <a:t>miel</a:t>
            </a:r>
            <a:r>
              <a:rPr lang="en-GB" dirty="0"/>
              <a:t> [3201];</a:t>
            </a:r>
            <a:r>
              <a:rPr lang="en-GB" baseline="0" dirty="0"/>
              <a:t> </a:t>
            </a:r>
            <a:r>
              <a:rPr lang="en-GB" dirty="0"/>
              <a:t>jugo [3756]; </a:t>
            </a:r>
            <a:r>
              <a:rPr lang="en-GB" dirty="0" err="1"/>
              <a:t>zumo</a:t>
            </a:r>
            <a:r>
              <a:rPr lang="en-GB" dirty="0"/>
              <a:t> [&gt;5000] is also used in Spain; el </a:t>
            </a:r>
            <a:r>
              <a:rPr lang="en-GB" dirty="0" err="1"/>
              <a:t>plátano</a:t>
            </a:r>
            <a:r>
              <a:rPr lang="en-GB" dirty="0"/>
              <a:t> [&gt;5000];</a:t>
            </a:r>
            <a:r>
              <a:rPr lang="en-GB" baseline="0" dirty="0"/>
              <a:t> </a:t>
            </a:r>
            <a:r>
              <a:rPr lang="en-GB" dirty="0"/>
              <a:t>manzana [3214]; </a:t>
            </a:r>
            <a:r>
              <a:rPr lang="en-GB" dirty="0" err="1"/>
              <a:t>acción</a:t>
            </a:r>
            <a:r>
              <a:rPr lang="en-GB" dirty="0"/>
              <a:t> [404]</a:t>
            </a:r>
          </a:p>
          <a:p>
            <a:pPr marL="0" indent="0">
              <a:buNone/>
            </a:pP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1711267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a:t>
            </a:r>
          </a:p>
          <a:p>
            <a:r>
              <a:rPr lang="en-US" b="0" dirty="0"/>
              <a:t>to see the examples</a:t>
            </a:r>
            <a:r>
              <a:rPr lang="en-US" b="0" baseline="0" dirty="0"/>
              <a:t> of</a:t>
            </a:r>
            <a:r>
              <a:rPr lang="en-US" b="0" dirty="0"/>
              <a:t> ‘los’ and ‘las’ on the previous slide in the context of a dialogue</a:t>
            </a:r>
          </a:p>
          <a:p>
            <a:r>
              <a:rPr lang="en-US" b="0" dirty="0"/>
              <a:t>to understand the vocabulary in the text</a:t>
            </a:r>
          </a:p>
          <a:p>
            <a:r>
              <a:rPr lang="en-US" b="0" dirty="0"/>
              <a:t>to</a:t>
            </a:r>
            <a:r>
              <a:rPr lang="en-US" b="0" baseline="0" dirty="0"/>
              <a:t> correctly identify which of the five sentences are true and false, and why</a:t>
            </a:r>
            <a:endParaRPr lang="en-US" b="0" dirty="0"/>
          </a:p>
          <a:p>
            <a:endParaRPr lang="en-US" b="1" dirty="0"/>
          </a:p>
          <a:p>
            <a:r>
              <a:rPr lang="en-US" b="1" dirty="0"/>
              <a:t>Procedure:</a:t>
            </a:r>
          </a:p>
          <a:p>
            <a:pPr marL="228600" indent="-228600">
              <a:buAutoNum type="arabicPeriod"/>
            </a:pPr>
            <a:r>
              <a:rPr lang="en-US" b="0" dirty="0"/>
              <a:t>Go through</a:t>
            </a:r>
            <a:r>
              <a:rPr lang="en-US" b="0" baseline="0" dirty="0"/>
              <a:t> instructions with students. The word ‘</a:t>
            </a:r>
            <a:r>
              <a:rPr lang="en-US" b="0" baseline="0" dirty="0" err="1"/>
              <a:t>dependiente</a:t>
            </a:r>
            <a:r>
              <a:rPr lang="en-US" b="0" baseline="0" dirty="0"/>
              <a:t>’ (shop assistant) was glossed in an earlier resource, but hasn’t been taught as vocabulary, so ensure that its meaning is clear.</a:t>
            </a:r>
            <a:endParaRPr lang="en-US" b="0" dirty="0"/>
          </a:p>
          <a:p>
            <a:pPr marL="228600" indent="-228600">
              <a:buAutoNum type="arabicPeriod"/>
            </a:pPr>
            <a:r>
              <a:rPr lang="en-US" b="0" dirty="0"/>
              <a:t>Students read </a:t>
            </a:r>
            <a:r>
              <a:rPr lang="es-ES" b="0" dirty="0"/>
              <a:t>and listen to </a:t>
            </a:r>
            <a:r>
              <a:rPr lang="es-ES" b="0" dirty="0" err="1"/>
              <a:t>the</a:t>
            </a:r>
            <a:r>
              <a:rPr lang="es-ES" b="0" dirty="0"/>
              <a:t> dialogue, </a:t>
            </a:r>
            <a:r>
              <a:rPr lang="es-ES" b="0" dirty="0" err="1"/>
              <a:t>trying</a:t>
            </a:r>
            <a:r>
              <a:rPr lang="es-ES" b="0" dirty="0"/>
              <a:t> to </a:t>
            </a:r>
            <a:r>
              <a:rPr lang="es-ES" b="0" dirty="0" err="1"/>
              <a:t>get</a:t>
            </a:r>
            <a:r>
              <a:rPr lang="es-ES" b="0" dirty="0"/>
              <a:t> </a:t>
            </a:r>
            <a:r>
              <a:rPr lang="es-ES" b="0" dirty="0" err="1"/>
              <a:t>the</a:t>
            </a:r>
            <a:r>
              <a:rPr lang="es-ES" b="0" dirty="0"/>
              <a:t> </a:t>
            </a:r>
            <a:r>
              <a:rPr lang="es-ES" b="0" dirty="0" err="1"/>
              <a:t>gist</a:t>
            </a:r>
            <a:r>
              <a:rPr lang="es-ES" b="0" dirty="0"/>
              <a:t> of </a:t>
            </a:r>
            <a:r>
              <a:rPr lang="es-ES" b="0" dirty="0" err="1"/>
              <a:t>the</a:t>
            </a:r>
            <a:r>
              <a:rPr lang="es-ES" b="0" dirty="0"/>
              <a:t> </a:t>
            </a:r>
            <a:r>
              <a:rPr lang="es-ES" b="0" dirty="0" err="1"/>
              <a:t>text</a:t>
            </a:r>
            <a:r>
              <a:rPr lang="es-ES" b="0" dirty="0"/>
              <a:t>.</a:t>
            </a:r>
          </a:p>
          <a:p>
            <a:pPr marL="228600" indent="-228600">
              <a:buAutoNum type="arabicPeriod"/>
            </a:pPr>
            <a:r>
              <a:rPr lang="es-ES" b="0" dirty="0" err="1"/>
              <a:t>Students</a:t>
            </a:r>
            <a:r>
              <a:rPr lang="es-ES" b="0" dirty="0"/>
              <a:t> </a:t>
            </a:r>
            <a:r>
              <a:rPr lang="es-ES" b="0" dirty="0" err="1"/>
              <a:t>then</a:t>
            </a:r>
            <a:r>
              <a:rPr lang="es-ES" b="0" dirty="0"/>
              <a:t> </a:t>
            </a:r>
            <a:r>
              <a:rPr lang="es-ES" b="0" dirty="0" err="1"/>
              <a:t>read</a:t>
            </a:r>
            <a:r>
              <a:rPr lang="es-ES" b="0" dirty="0"/>
              <a:t> </a:t>
            </a:r>
            <a:r>
              <a:rPr lang="es-ES" b="0" dirty="0" err="1"/>
              <a:t>the</a:t>
            </a:r>
            <a:r>
              <a:rPr lang="es-ES" b="0" dirty="0"/>
              <a:t> </a:t>
            </a:r>
            <a:r>
              <a:rPr lang="es-ES" b="0" dirty="0" err="1"/>
              <a:t>statements</a:t>
            </a:r>
            <a:r>
              <a:rPr lang="es-ES" b="0" dirty="0"/>
              <a:t> in English and decide </a:t>
            </a:r>
            <a:r>
              <a:rPr lang="es-ES" b="0" dirty="0" err="1"/>
              <a:t>whether</a:t>
            </a:r>
            <a:r>
              <a:rPr lang="es-ES" b="0" dirty="0"/>
              <a:t> </a:t>
            </a:r>
            <a:r>
              <a:rPr lang="es-ES" b="0" dirty="0" err="1"/>
              <a:t>they</a:t>
            </a:r>
            <a:r>
              <a:rPr lang="es-ES" b="0" dirty="0"/>
              <a:t> are true </a:t>
            </a:r>
            <a:r>
              <a:rPr lang="es-ES" b="0" dirty="0" err="1"/>
              <a:t>or</a:t>
            </a:r>
            <a:r>
              <a:rPr lang="es-ES" b="0" dirty="0"/>
              <a:t> false.</a:t>
            </a:r>
          </a:p>
          <a:p>
            <a:pPr marL="228600" indent="-228600">
              <a:buAutoNum type="arabicPeriod"/>
            </a:pPr>
            <a:r>
              <a:rPr lang="es-ES" b="0" dirty="0" err="1"/>
              <a:t>Draw</a:t>
            </a:r>
            <a:r>
              <a:rPr lang="es-ES" b="0" baseline="0" dirty="0"/>
              <a:t> </a:t>
            </a:r>
            <a:r>
              <a:rPr lang="es-ES" b="0" baseline="0" dirty="0" err="1"/>
              <a:t>students</a:t>
            </a:r>
            <a:r>
              <a:rPr lang="es-ES" b="0" baseline="0" dirty="0"/>
              <a:t>’ </a:t>
            </a:r>
            <a:r>
              <a:rPr lang="es-ES" b="0" baseline="0" dirty="0" err="1"/>
              <a:t>attention</a:t>
            </a:r>
            <a:r>
              <a:rPr lang="es-ES" b="0" baseline="0" dirty="0"/>
              <a:t> to </a:t>
            </a:r>
            <a:r>
              <a:rPr lang="es-ES" b="0" baseline="0" dirty="0" err="1"/>
              <a:t>several</a:t>
            </a:r>
            <a:r>
              <a:rPr lang="es-ES" b="0" baseline="0" dirty="0"/>
              <a:t> </a:t>
            </a:r>
            <a:r>
              <a:rPr lang="es-ES" b="0" baseline="0" dirty="0" err="1"/>
              <a:t>features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where</a:t>
            </a:r>
            <a:r>
              <a:rPr lang="es-ES" b="0" baseline="0" dirty="0"/>
              <a:t> </a:t>
            </a:r>
            <a:r>
              <a:rPr lang="es-ES" b="0" baseline="0" dirty="0" err="1"/>
              <a:t>there</a:t>
            </a:r>
            <a:r>
              <a:rPr lang="es-ES" b="0" baseline="0" dirty="0"/>
              <a:t> </a:t>
            </a:r>
            <a:r>
              <a:rPr lang="es-ES" b="0" baseline="0" dirty="0" err="1"/>
              <a:t>is</a:t>
            </a:r>
            <a:r>
              <a:rPr lang="es-ES" b="0" baseline="0" dirty="0"/>
              <a:t> </a:t>
            </a:r>
            <a:r>
              <a:rPr lang="es-ES" b="0" baseline="0" dirty="0" err="1"/>
              <a:t>not</a:t>
            </a:r>
            <a:r>
              <a:rPr lang="es-ES" b="0" baseline="0" dirty="0"/>
              <a:t> a </a:t>
            </a:r>
            <a:r>
              <a:rPr lang="es-ES" b="0" baseline="0" dirty="0" err="1"/>
              <a:t>word</a:t>
            </a:r>
            <a:r>
              <a:rPr lang="es-ES" b="0" baseline="0" dirty="0"/>
              <a:t> </a:t>
            </a:r>
            <a:r>
              <a:rPr lang="es-ES" b="0" baseline="0" dirty="0" err="1"/>
              <a:t>for</a:t>
            </a:r>
            <a:r>
              <a:rPr lang="es-ES" b="0" baseline="0" dirty="0"/>
              <a:t> </a:t>
            </a:r>
            <a:r>
              <a:rPr lang="es-ES" b="0" baseline="0" dirty="0" err="1"/>
              <a:t>word</a:t>
            </a:r>
            <a:r>
              <a:rPr lang="es-ES" b="0" baseline="0" dirty="0"/>
              <a:t> </a:t>
            </a:r>
            <a:r>
              <a:rPr lang="es-ES" b="0" baseline="0" dirty="0" err="1"/>
              <a:t>translation</a:t>
            </a:r>
            <a:r>
              <a:rPr lang="es-ES" b="0" baseline="0" dirty="0"/>
              <a:t> </a:t>
            </a:r>
            <a:r>
              <a:rPr lang="es-ES" b="0" baseline="0" dirty="0" err="1"/>
              <a:t>into</a:t>
            </a:r>
            <a:r>
              <a:rPr lang="es-ES" b="0" baseline="0" dirty="0"/>
              <a:t> English: </a:t>
            </a:r>
            <a:endParaRPr lang="es-ES" b="0" dirty="0"/>
          </a:p>
          <a:p>
            <a:pPr marL="0" indent="0">
              <a:buNone/>
            </a:pPr>
            <a:endParaRPr lang="es-ES" b="0" dirty="0"/>
          </a:p>
          <a:p>
            <a:pPr marL="0" indent="0">
              <a:buNone/>
            </a:pPr>
            <a:r>
              <a:rPr lang="es-ES" b="1" dirty="0"/>
              <a:t>Notes:</a:t>
            </a:r>
          </a:p>
          <a:p>
            <a:pPr marL="0" indent="0">
              <a:buNone/>
            </a:pPr>
            <a:r>
              <a:rPr lang="es-ES" b="0" dirty="0" err="1"/>
              <a:t>Here</a:t>
            </a:r>
            <a:r>
              <a:rPr lang="es-ES" b="0" baseline="0" dirty="0"/>
              <a:t> are </a:t>
            </a:r>
            <a:r>
              <a:rPr lang="es-ES" b="0" baseline="0" dirty="0" err="1"/>
              <a:t>some</a:t>
            </a:r>
            <a:r>
              <a:rPr lang="es-ES" b="0" baseline="0" dirty="0"/>
              <a:t> </a:t>
            </a:r>
            <a:r>
              <a:rPr lang="es-ES" b="0" baseline="0" dirty="0" err="1"/>
              <a:t>additional</a:t>
            </a:r>
            <a:r>
              <a:rPr lang="es-ES" b="0" baseline="0" dirty="0"/>
              <a:t> uses of </a:t>
            </a:r>
            <a:r>
              <a:rPr lang="es-ES" b="0" baseline="0" dirty="0" err="1"/>
              <a:t>the</a:t>
            </a:r>
            <a:r>
              <a:rPr lang="es-ES" b="0" baseline="0" dirty="0"/>
              <a:t> </a:t>
            </a:r>
            <a:r>
              <a:rPr lang="es-ES" b="0" baseline="0" dirty="0" err="1"/>
              <a:t>text</a:t>
            </a:r>
            <a:r>
              <a:rPr lang="es-ES" b="0" baseline="0" dirty="0"/>
              <a:t>:</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in </a:t>
            </a:r>
            <a:r>
              <a:rPr lang="es-ES" b="0" baseline="0" dirty="0" err="1"/>
              <a:t>pairs</a:t>
            </a:r>
            <a:r>
              <a:rPr lang="es-ES" b="0" baseline="0" dirty="0"/>
              <a:t> (</a:t>
            </a:r>
            <a:r>
              <a:rPr lang="es-ES" b="0" baseline="0" dirty="0" err="1"/>
              <a:t>see</a:t>
            </a:r>
            <a:r>
              <a:rPr lang="es-ES" b="0" baseline="0" dirty="0"/>
              <a:t> </a:t>
            </a:r>
            <a:r>
              <a:rPr lang="es-ES" b="0" baseline="0" dirty="0" err="1"/>
              <a:t>next</a:t>
            </a:r>
            <a:r>
              <a:rPr lang="es-ES" b="0" baseline="0" dirty="0"/>
              <a:t> </a:t>
            </a:r>
            <a:r>
              <a:rPr lang="es-ES" b="0" baseline="0" dirty="0" err="1"/>
              <a:t>slide</a:t>
            </a:r>
            <a:r>
              <a:rPr lang="es-ES" b="0" baseline="0" dirty="0"/>
              <a:t> </a:t>
            </a:r>
            <a:r>
              <a:rPr lang="es-ES" b="0" baseline="0" dirty="0" err="1"/>
              <a:t>for</a:t>
            </a:r>
            <a:r>
              <a:rPr lang="es-ES" b="0" baseline="0" dirty="0"/>
              <a:t> </a:t>
            </a:r>
            <a:r>
              <a:rPr lang="es-ES" b="0" baseline="0" dirty="0" err="1"/>
              <a:t>extracts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that</a:t>
            </a:r>
            <a:r>
              <a:rPr lang="es-ES" b="0" baseline="0" dirty="0"/>
              <a:t> can be </a:t>
            </a:r>
            <a:r>
              <a:rPr lang="es-ES" b="0" baseline="0" dirty="0" err="1"/>
              <a:t>used</a:t>
            </a:r>
            <a:r>
              <a:rPr lang="es-ES" b="0" baseline="0" dirty="0"/>
              <a:t> </a:t>
            </a:r>
            <a:r>
              <a:rPr lang="es-ES" b="0" baseline="0" dirty="0" err="1"/>
              <a:t>for</a:t>
            </a:r>
            <a:r>
              <a:rPr lang="es-ES" b="0" baseline="0" dirty="0"/>
              <a:t> </a:t>
            </a:r>
            <a:r>
              <a:rPr lang="es-ES" b="0" baseline="0" dirty="0" err="1"/>
              <a:t>practice</a:t>
            </a:r>
            <a:r>
              <a:rPr lang="es-ES" b="0" baseline="0" dirty="0"/>
              <a:t> of </a:t>
            </a:r>
            <a:r>
              <a:rPr lang="es-ES" b="0" baseline="0" dirty="0" err="1"/>
              <a:t>penultimate</a:t>
            </a:r>
            <a:r>
              <a:rPr lang="es-ES" b="0" baseline="0" dirty="0"/>
              <a:t> </a:t>
            </a:r>
            <a:r>
              <a:rPr lang="es-ES" b="0" baseline="0" dirty="0" err="1"/>
              <a:t>syllable</a:t>
            </a:r>
            <a:r>
              <a:rPr lang="es-ES" b="0" baseline="0" dirty="0"/>
              <a:t> stress)</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a:t>
            </a:r>
            <a:r>
              <a:rPr lang="es-ES" b="0" baseline="0" dirty="0" err="1"/>
              <a:t>with</a:t>
            </a:r>
            <a:r>
              <a:rPr lang="es-ES" b="0" baseline="0" dirty="0"/>
              <a:t> </a:t>
            </a:r>
            <a:r>
              <a:rPr lang="es-ES" b="0" baseline="0" dirty="0" err="1"/>
              <a:t>pairs</a:t>
            </a:r>
            <a:r>
              <a:rPr lang="es-ES" b="0" baseline="0" dirty="0"/>
              <a:t> of </a:t>
            </a:r>
            <a:r>
              <a:rPr lang="es-ES" b="0" baseline="0" dirty="0" err="1"/>
              <a:t>pronouns</a:t>
            </a:r>
            <a:r>
              <a:rPr lang="es-ES" b="0" baseline="0" dirty="0"/>
              <a:t> and </a:t>
            </a:r>
            <a:r>
              <a:rPr lang="es-ES" b="0" baseline="0" dirty="0" err="1"/>
              <a:t>verbs</a:t>
            </a:r>
            <a:r>
              <a:rPr lang="es-ES" b="0" baseline="0" dirty="0"/>
              <a:t> (</a:t>
            </a:r>
            <a:r>
              <a:rPr lang="es-ES" b="0" baseline="0" dirty="0" err="1"/>
              <a:t>e.g</a:t>
            </a:r>
            <a:r>
              <a:rPr lang="es-ES" b="0" baseline="0" dirty="0"/>
              <a:t>. los colocas) </a:t>
            </a:r>
            <a:r>
              <a:rPr lang="es-ES" b="0" baseline="0" dirty="0" err="1"/>
              <a:t>given</a:t>
            </a:r>
            <a:r>
              <a:rPr lang="es-ES" b="0" baseline="0" dirty="0"/>
              <a:t> as a </a:t>
            </a:r>
            <a:r>
              <a:rPr lang="es-ES" b="0" baseline="0" dirty="0" err="1"/>
              <a:t>prompt</a:t>
            </a:r>
            <a:r>
              <a:rPr lang="es-ES" b="0" baseline="0" dirty="0"/>
              <a:t> in English (‘</a:t>
            </a:r>
            <a:r>
              <a:rPr lang="es-ES" b="0" baseline="0" dirty="0" err="1"/>
              <a:t>you</a:t>
            </a:r>
            <a:r>
              <a:rPr lang="es-ES" b="0" baseline="0" dirty="0"/>
              <a:t> place </a:t>
            </a:r>
            <a:r>
              <a:rPr lang="es-ES" b="0" baseline="0" dirty="0" err="1"/>
              <a:t>them</a:t>
            </a:r>
            <a:r>
              <a:rPr lang="es-ES" b="0" baseline="0" dirty="0"/>
              <a:t>’) to </a:t>
            </a:r>
            <a:r>
              <a:rPr lang="es-ES" b="0" baseline="0" dirty="0" err="1"/>
              <a:t>prompt</a:t>
            </a:r>
            <a:r>
              <a:rPr lang="es-ES" b="0" baseline="0" dirty="0"/>
              <a:t> </a:t>
            </a:r>
            <a:r>
              <a:rPr lang="es-ES" b="0" baseline="0" dirty="0" err="1"/>
              <a:t>productive</a:t>
            </a:r>
            <a:r>
              <a:rPr lang="es-ES" b="0" baseline="0" dirty="0"/>
              <a:t> </a:t>
            </a:r>
            <a:r>
              <a:rPr lang="es-ES" b="0" baseline="0" dirty="0" err="1"/>
              <a:t>recall</a:t>
            </a:r>
            <a:r>
              <a:rPr lang="es-ES" b="0" baseline="0" dirty="0"/>
              <a:t> </a:t>
            </a:r>
            <a:r>
              <a:rPr lang="es-ES" b="0" baseline="0" dirty="0" err="1"/>
              <a:t>under</a:t>
            </a:r>
            <a:r>
              <a:rPr lang="es-ES" b="0" baseline="0" dirty="0"/>
              <a:t> </a:t>
            </a:r>
            <a:r>
              <a:rPr lang="es-ES" b="0" baseline="0" dirty="0" err="1"/>
              <a:t>some</a:t>
            </a:r>
            <a:r>
              <a:rPr lang="es-ES" b="0" baseline="0" dirty="0"/>
              <a:t> time </a:t>
            </a:r>
            <a:r>
              <a:rPr lang="es-ES" b="0" baseline="0" dirty="0" err="1"/>
              <a:t>pressure</a:t>
            </a:r>
            <a:r>
              <a:rPr lang="es-ES" b="0" baseline="0" dirty="0"/>
              <a:t>.</a:t>
            </a:r>
          </a:p>
          <a:p>
            <a:pPr marL="171450" indent="-171450">
              <a:buFontTx/>
              <a:buChar char="-"/>
            </a:pPr>
            <a:r>
              <a:rPr lang="es-ES" b="0" baseline="0" dirty="0" err="1"/>
              <a:t>splitting</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into</a:t>
            </a:r>
            <a:r>
              <a:rPr lang="es-ES" b="0" baseline="0" dirty="0"/>
              <a:t> </a:t>
            </a:r>
            <a:r>
              <a:rPr lang="es-ES" b="0" baseline="0" dirty="0" err="1"/>
              <a:t>jumbled</a:t>
            </a:r>
            <a:r>
              <a:rPr lang="es-ES" b="0" baseline="0" dirty="0"/>
              <a:t> </a:t>
            </a:r>
            <a:r>
              <a:rPr lang="es-ES" b="0" baseline="0" dirty="0" err="1"/>
              <a:t>parts</a:t>
            </a:r>
            <a:r>
              <a:rPr lang="es-ES" b="0" baseline="0" dirty="0"/>
              <a:t> and </a:t>
            </a:r>
            <a:r>
              <a:rPr lang="es-ES" b="0" baseline="0" dirty="0" err="1"/>
              <a:t>asking</a:t>
            </a:r>
            <a:r>
              <a:rPr lang="es-ES" b="0" baseline="0" dirty="0"/>
              <a:t> </a:t>
            </a:r>
            <a:r>
              <a:rPr lang="es-ES" b="0" baseline="0" dirty="0" err="1"/>
              <a:t>students</a:t>
            </a:r>
            <a:r>
              <a:rPr lang="es-ES" b="0" baseline="0" dirty="0"/>
              <a:t> to </a:t>
            </a:r>
            <a:r>
              <a:rPr lang="es-ES" b="0" baseline="0" dirty="0" err="1"/>
              <a:t>reorder</a:t>
            </a:r>
            <a:r>
              <a:rPr lang="es-ES" b="0" baseline="0" dirty="0"/>
              <a:t> </a:t>
            </a:r>
            <a:r>
              <a:rPr lang="es-ES" b="0" baseline="0" dirty="0" err="1"/>
              <a:t>them</a:t>
            </a:r>
            <a:endParaRPr lang="es-ES" b="0" baseline="0" dirty="0"/>
          </a:p>
          <a:p>
            <a:pPr marL="171450" indent="-171450">
              <a:buFontTx/>
              <a:buChar char="-"/>
            </a:pPr>
            <a:r>
              <a:rPr lang="es-ES" b="0" baseline="0" dirty="0" err="1"/>
              <a:t>rewriting</a:t>
            </a:r>
            <a:r>
              <a:rPr lang="es-ES" b="0" baseline="0" dirty="0"/>
              <a:t> </a:t>
            </a:r>
            <a:r>
              <a:rPr lang="es-ES" b="0" baseline="0" dirty="0" err="1"/>
              <a:t>the</a:t>
            </a:r>
            <a:r>
              <a:rPr lang="es-ES" b="0" baseline="0" dirty="0"/>
              <a:t> </a:t>
            </a:r>
            <a:r>
              <a:rPr lang="es-ES" b="0" baseline="0" dirty="0" err="1"/>
              <a:t>text</a:t>
            </a:r>
            <a:r>
              <a:rPr lang="es-ES" b="0" baseline="0" dirty="0"/>
              <a:t> in a new </a:t>
            </a:r>
            <a:r>
              <a:rPr lang="es-ES" b="0" baseline="0" dirty="0" err="1"/>
              <a:t>way</a:t>
            </a:r>
            <a:r>
              <a:rPr lang="es-ES" b="0" baseline="0" dirty="0"/>
              <a:t> (e.g. </a:t>
            </a:r>
            <a:r>
              <a:rPr lang="es-ES" b="0" baseline="0" dirty="0" err="1"/>
              <a:t>with</a:t>
            </a:r>
            <a:r>
              <a:rPr lang="es-ES" b="0" baseline="0" dirty="0"/>
              <a:t> </a:t>
            </a:r>
            <a:r>
              <a:rPr lang="es-ES" b="0" baseline="0" dirty="0" err="1"/>
              <a:t>different</a:t>
            </a:r>
            <a:r>
              <a:rPr lang="es-ES" b="0" baseline="0" dirty="0"/>
              <a:t> </a:t>
            </a:r>
            <a:r>
              <a:rPr lang="es-ES" b="0" baseline="0" dirty="0" err="1"/>
              <a:t>items</a:t>
            </a:r>
            <a:r>
              <a:rPr lang="es-ES" b="0" baseline="0" dirty="0"/>
              <a:t> of </a:t>
            </a:r>
            <a:r>
              <a:rPr lang="es-ES" b="0" baseline="0" dirty="0" err="1"/>
              <a:t>food</a:t>
            </a:r>
            <a:r>
              <a:rPr lang="es-ES" b="0" baseline="0" dirty="0"/>
              <a:t>) and </a:t>
            </a:r>
            <a:r>
              <a:rPr lang="es-ES" b="0" baseline="0" dirty="0" err="1"/>
              <a:t>checking</a:t>
            </a:r>
            <a:r>
              <a:rPr lang="es-ES" b="0" baseline="0" dirty="0"/>
              <a:t> </a:t>
            </a:r>
            <a:r>
              <a:rPr lang="es-ES" b="0" baseline="0" dirty="0" err="1"/>
              <a:t>that</a:t>
            </a:r>
            <a:r>
              <a:rPr lang="es-ES" b="0" baseline="0" dirty="0"/>
              <a:t> </a:t>
            </a:r>
            <a:r>
              <a:rPr lang="es-ES" b="0" baseline="0" dirty="0" err="1"/>
              <a:t>the</a:t>
            </a:r>
            <a:r>
              <a:rPr lang="es-ES" b="0" baseline="0" dirty="0"/>
              <a:t> </a:t>
            </a:r>
            <a:r>
              <a:rPr lang="es-ES" b="0" baseline="0" dirty="0" err="1"/>
              <a:t>pronouns</a:t>
            </a:r>
            <a:r>
              <a:rPr lang="es-ES" b="0" baseline="0" dirty="0"/>
              <a:t> </a:t>
            </a:r>
            <a:r>
              <a:rPr lang="es-ES" b="0" baseline="0" dirty="0" err="1"/>
              <a:t>maintain</a:t>
            </a:r>
            <a:r>
              <a:rPr lang="es-ES" b="0" baseline="0" dirty="0"/>
              <a:t> </a:t>
            </a:r>
            <a:r>
              <a:rPr lang="es-ES" b="0" baseline="0" dirty="0" err="1"/>
              <a:t>the</a:t>
            </a:r>
            <a:r>
              <a:rPr lang="es-ES" b="0" baseline="0" dirty="0"/>
              <a:t> </a:t>
            </a:r>
            <a:r>
              <a:rPr lang="es-ES" b="0" baseline="0" dirty="0" err="1"/>
              <a:t>correct</a:t>
            </a:r>
            <a:r>
              <a:rPr lang="es-ES" b="0" baseline="0" dirty="0"/>
              <a:t> </a:t>
            </a:r>
            <a:r>
              <a:rPr lang="es-ES" b="0" baseline="0" dirty="0" err="1"/>
              <a:t>agreement</a:t>
            </a:r>
            <a:r>
              <a:rPr lang="es-ES" b="0" baseline="0" dirty="0"/>
              <a:t>. </a:t>
            </a:r>
            <a:r>
              <a:rPr lang="es-ES" b="0" baseline="0" dirty="0" err="1"/>
              <a:t>It</a:t>
            </a:r>
            <a:r>
              <a:rPr lang="es-ES" b="0" baseline="0" dirty="0"/>
              <a:t> </a:t>
            </a:r>
            <a:r>
              <a:rPr lang="es-ES" b="0" baseline="0" dirty="0" err="1"/>
              <a:t>may</a:t>
            </a:r>
            <a:r>
              <a:rPr lang="es-ES" b="0" baseline="0" dirty="0"/>
              <a:t> be </a:t>
            </a:r>
            <a:r>
              <a:rPr lang="es-ES" b="0" baseline="0" dirty="0" err="1"/>
              <a:t>necessary</a:t>
            </a:r>
            <a:r>
              <a:rPr lang="es-ES" b="0" baseline="0" dirty="0"/>
              <a:t> to </a:t>
            </a:r>
            <a:r>
              <a:rPr lang="es-ES" b="0" baseline="0" dirty="0" err="1"/>
              <a:t>provide</a:t>
            </a:r>
            <a:r>
              <a:rPr lang="es-ES" b="0" baseline="0" dirty="0"/>
              <a:t> </a:t>
            </a:r>
            <a:r>
              <a:rPr lang="es-ES" b="0" baseline="0" dirty="0" err="1"/>
              <a:t>some</a:t>
            </a:r>
            <a:r>
              <a:rPr lang="es-ES" b="0" baseline="0" dirty="0"/>
              <a:t> of </a:t>
            </a:r>
            <a:r>
              <a:rPr lang="es-ES" b="0" baseline="0" dirty="0" err="1"/>
              <a:t>the</a:t>
            </a:r>
            <a:r>
              <a:rPr lang="es-ES" b="0" baseline="0" dirty="0"/>
              <a:t> </a:t>
            </a:r>
            <a:r>
              <a:rPr lang="es-ES" b="0" baseline="0" dirty="0" err="1"/>
              <a:t>food</a:t>
            </a:r>
            <a:r>
              <a:rPr lang="es-ES" b="0" baseline="0" dirty="0"/>
              <a:t> </a:t>
            </a:r>
            <a:r>
              <a:rPr lang="es-ES" b="0" baseline="0" dirty="0" err="1"/>
              <a:t>items</a:t>
            </a:r>
            <a:r>
              <a:rPr lang="es-ES" b="0" baseline="0" dirty="0"/>
              <a:t> </a:t>
            </a:r>
            <a:r>
              <a:rPr lang="es-ES" b="0" baseline="0" dirty="0" err="1"/>
              <a:t>used</a:t>
            </a:r>
            <a:r>
              <a:rPr lang="es-ES" b="0" baseline="0" dirty="0"/>
              <a:t> in </a:t>
            </a:r>
            <a:r>
              <a:rPr lang="es-ES" b="0" baseline="0" dirty="0" err="1"/>
              <a:t>lesson</a:t>
            </a:r>
            <a:r>
              <a:rPr lang="es-ES" b="0" baseline="0" dirty="0"/>
              <a:t> 1 to </a:t>
            </a:r>
            <a:r>
              <a:rPr lang="es-ES" b="0" baseline="0" dirty="0" err="1"/>
              <a:t>support</a:t>
            </a:r>
            <a:r>
              <a:rPr lang="es-ES" b="0" baseline="0" dirty="0"/>
              <a:t> </a:t>
            </a:r>
            <a:r>
              <a:rPr lang="es-ES" b="0" baseline="0" dirty="0" err="1"/>
              <a:t>practice</a:t>
            </a:r>
            <a:r>
              <a:rPr lang="es-ES" b="0" baseline="0" dirty="0"/>
              <a:t> </a:t>
            </a:r>
            <a:r>
              <a:rPr lang="es-ES" b="0" baseline="0" dirty="0" err="1"/>
              <a:t>here</a:t>
            </a:r>
            <a:r>
              <a:rPr lang="es-ES" b="0" baseline="0" dirty="0"/>
              <a:t>.</a:t>
            </a:r>
          </a:p>
          <a:p>
            <a:pPr marL="171450" indent="-171450">
              <a:buFontTx/>
              <a:buChar char="-"/>
            </a:pPr>
            <a:endParaRPr lang="es-ES" b="0" baseline="0" dirty="0"/>
          </a:p>
          <a:p>
            <a:pPr marL="0" indent="0">
              <a:buFontTx/>
              <a:buNone/>
            </a:pPr>
            <a:r>
              <a:rPr lang="es-ES" b="1" baseline="0" dirty="0" err="1"/>
              <a:t>Frequency</a:t>
            </a:r>
            <a:r>
              <a:rPr lang="es-ES" b="1" baseline="0" dirty="0"/>
              <a:t> of </a:t>
            </a:r>
            <a:r>
              <a:rPr lang="es-ES" b="1" baseline="0" dirty="0" err="1"/>
              <a:t>unknown</a:t>
            </a:r>
            <a:r>
              <a:rPr lang="es-ES" b="1" baseline="0" dirty="0"/>
              <a:t> </a:t>
            </a:r>
            <a:r>
              <a:rPr lang="es-ES" b="1" baseline="0" dirty="0" err="1"/>
              <a:t>words</a:t>
            </a:r>
            <a:r>
              <a:rPr lang="es-ES" b="1" baseline="0" dirty="0"/>
              <a:t> </a:t>
            </a:r>
            <a:r>
              <a:rPr lang="es-ES" b="1" baseline="0" dirty="0" err="1"/>
              <a:t>or</a:t>
            </a:r>
            <a:r>
              <a:rPr lang="es-ES" b="1" baseline="0" dirty="0"/>
              <a:t> </a:t>
            </a:r>
            <a:r>
              <a:rPr lang="es-ES" b="1" baseline="0" dirty="0" err="1"/>
              <a:t>cognates</a:t>
            </a:r>
            <a:r>
              <a:rPr lang="es-ES" b="1" baseline="0" dirty="0"/>
              <a:t>:</a:t>
            </a:r>
          </a:p>
          <a:p>
            <a:pPr marL="0" indent="0">
              <a:buFontTx/>
              <a:buNone/>
            </a:pPr>
            <a:r>
              <a:rPr lang="es-ES" b="0" baseline="0" dirty="0"/>
              <a:t>dependiente [&gt;5000]</a:t>
            </a:r>
          </a:p>
          <a:p>
            <a:pPr marL="171450" indent="-171450">
              <a:buFontTx/>
              <a:buChar char="-"/>
            </a:pPr>
            <a:endParaRPr lang="es-ES" b="0" baseline="0" dirty="0"/>
          </a:p>
          <a:p>
            <a:pPr marL="171450" indent="-171450">
              <a:buFontTx/>
              <a:buChar char="-"/>
            </a:pP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5177302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[1/2]</a:t>
            </a:r>
          </a:p>
          <a:p>
            <a:r>
              <a:rPr lang="en-US" b="1"/>
              <a:t>Timing: </a:t>
            </a:r>
            <a:r>
              <a:rPr lang="en-US" b="0"/>
              <a:t>6 minutes</a:t>
            </a:r>
          </a:p>
          <a:p>
            <a:endParaRPr lang="en-US" b="1"/>
          </a:p>
          <a:p>
            <a:r>
              <a:rPr lang="en-US" b="1"/>
              <a:t>Aim: </a:t>
            </a:r>
          </a:p>
          <a:p>
            <a:r>
              <a:rPr lang="en-US" b="0"/>
              <a:t>to practise producing the pronouns ‘los’ and ‘las’ in a written</a:t>
            </a:r>
            <a:r>
              <a:rPr lang="en-US" b="0" baseline="0"/>
              <a:t> dialogue</a:t>
            </a:r>
          </a:p>
          <a:p>
            <a:r>
              <a:rPr lang="en-US" b="0" baseline="0"/>
              <a:t>to also produce other aspects of the language, including new vocabulary items</a:t>
            </a:r>
            <a:endParaRPr lang="en-US" b="0"/>
          </a:p>
          <a:p>
            <a:endParaRPr lang="en-US" b="1"/>
          </a:p>
          <a:p>
            <a:r>
              <a:rPr lang="en-US" b="1"/>
              <a:t>Procedure:</a:t>
            </a:r>
          </a:p>
          <a:p>
            <a:pPr marL="228600" indent="-228600">
              <a:buAutoNum type="arabicPeriod"/>
            </a:pPr>
            <a:r>
              <a:rPr lang="en-US" b="0"/>
              <a:t>Students read </a:t>
            </a:r>
            <a:r>
              <a:rPr lang="es-ES" b="0"/>
              <a:t>the dialogue and write the translation in Spanish.</a:t>
            </a:r>
          </a:p>
          <a:p>
            <a:pPr marL="228600" indent="-228600">
              <a:buAutoNum type="arabicPeriod"/>
            </a:pPr>
            <a:r>
              <a:rPr lang="es-ES" b="0"/>
              <a:t>Teacher clicks to bring</a:t>
            </a:r>
            <a:r>
              <a:rPr lang="es-ES" b="0" baseline="0"/>
              <a:t> up each missing part of the translation.</a:t>
            </a:r>
            <a:endParaRPr lang="es-ES" b="0"/>
          </a:p>
          <a:p>
            <a:pPr marL="228600" indent="-228600">
              <a:buAutoNum type="arabicPeriod"/>
            </a:pPr>
            <a:endParaRPr lang="es-ES" b="0"/>
          </a:p>
          <a:p>
            <a:pPr marL="0" indent="0">
              <a:buNone/>
            </a:pPr>
            <a:r>
              <a:rPr lang="es-ES" b="1"/>
              <a:t>Notes:</a:t>
            </a:r>
          </a:p>
          <a:p>
            <a:pPr marL="228600" indent="-228600">
              <a:buAutoNum type="arabicPeriod"/>
            </a:pPr>
            <a:r>
              <a:rPr lang="es-ES" b="0"/>
              <a:t>See slide 33 for</a:t>
            </a:r>
            <a:r>
              <a:rPr lang="es-ES" b="0" baseline="0"/>
              <a:t> a version of the activity for higher-ability groups</a:t>
            </a:r>
            <a:r>
              <a:rPr lang="es-ES" b="0"/>
              <a:t>.</a:t>
            </a:r>
          </a:p>
          <a:p>
            <a:pPr marL="0" indent="0">
              <a:buNone/>
            </a:pPr>
            <a:endParaRPr lang="es-ES" b="0"/>
          </a:p>
          <a:p>
            <a:pPr marL="0" indent="0">
              <a:buNone/>
            </a:pPr>
            <a:r>
              <a:rPr lang="es-ES" b="1"/>
              <a:t>Frequency of unknown words or cognates:</a:t>
            </a:r>
          </a:p>
          <a:p>
            <a:pPr marL="0" indent="0">
              <a:buNone/>
            </a:pPr>
            <a:r>
              <a:rPr lang="es-ES" b="0"/>
              <a:t>manzana [3214]</a:t>
            </a:r>
            <a:endParaRPr lang="es-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268975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ALTERNATIVE</a:t>
            </a:r>
            <a:r>
              <a:rPr lang="en-US" b="1" baseline="0"/>
              <a:t> VERSION – HIGHER ABILITY</a:t>
            </a:r>
            <a:endParaRPr lang="en-US" b="1"/>
          </a:p>
          <a:p>
            <a:r>
              <a:rPr lang="en-GB"/>
              <a:t>Activity</a:t>
            </a:r>
            <a:r>
              <a:rPr lang="en-GB" baseline="0"/>
              <a:t> as described on the previous slide, but this time requiring a full translation of the dialogue.</a:t>
            </a:r>
          </a:p>
          <a:p>
            <a:r>
              <a:rPr lang="en-GB" baseline="0"/>
              <a:t>Note that the dialogue has been modified very slightly to ensure that all language produced is part of existing productive knowledge or glossed.</a:t>
            </a:r>
          </a:p>
          <a:p>
            <a:r>
              <a:rPr lang="en-GB" baseline="0"/>
              <a:t>It is likely to take longer than the 6 minutes envisaged for the version on the previous slide, given that it requires more writing.</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1402569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I will also talk about the rationale behind some of  these changes. </a:t>
            </a: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24684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93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2232862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5" name="Google Shape;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1127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1" indent="0" algn="l" rtl="0">
              <a:lnSpc>
                <a:spcPct val="90000"/>
              </a:lnSpc>
              <a:spcBef>
                <a:spcPts val="500"/>
              </a:spcBef>
              <a:spcAft>
                <a:spcPts val="0"/>
              </a:spcAft>
              <a:buClr>
                <a:srgbClr val="1F3864"/>
              </a:buClr>
              <a:buSzPct val="100000"/>
              <a:buNone/>
            </a:pPr>
            <a:endParaRPr lang="en-GB" dirty="0"/>
          </a:p>
          <a:p>
            <a:pPr marL="685800" lvl="1" indent="-228600" algn="l" rtl="0">
              <a:lnSpc>
                <a:spcPct val="90000"/>
              </a:lnSpc>
              <a:spcBef>
                <a:spcPts val="500"/>
              </a:spcBef>
              <a:spcAft>
                <a:spcPts val="0"/>
              </a:spcAft>
              <a:buClr>
                <a:srgbClr val="1F3864"/>
              </a:buClr>
              <a:buSzPct val="100000"/>
              <a:buChar char="•"/>
            </a:pPr>
            <a:endParaRPr lang="en-GB" dirty="0"/>
          </a:p>
        </p:txBody>
      </p:sp>
      <p:sp>
        <p:nvSpPr>
          <p:cNvPr id="142" name="Google Shape;14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50000"/>
              </a:lnSpc>
            </a:pPr>
            <a:r>
              <a:rPr lang="en-US" sz="2400" dirty="0"/>
              <a:t>for an exam oriented to ‘communication’, we would expect around 85%</a:t>
            </a:r>
          </a:p>
          <a:p>
            <a:pPr lvl="1">
              <a:lnSpc>
                <a:spcPct val="150000"/>
              </a:lnSpc>
            </a:pPr>
            <a:r>
              <a:rPr lang="en-US" sz="2400" dirty="0"/>
              <a:t>approx. 80% in written texts, and 90% in spoken</a:t>
            </a:r>
            <a:r>
              <a:rPr lang="en-US" sz="1050" dirty="0"/>
              <a:t> of running words to be high frequency.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55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Strategies, such as use the context to work it out, ask someone, use a dictionary, guess from your world knowledge </a:t>
            </a: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Other contextual factors: </a:t>
            </a:r>
            <a:r>
              <a:rPr lang="en-GB" dirty="0"/>
              <a:t>the relevance of the unknown word for comprehension, and the proportion of unknown words in the text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really’ </a:t>
            </a:r>
            <a:r>
              <a:rPr lang="en-GB" sz="1200" dirty="0"/>
              <a:t>understand a text, you need to know 98% of the words in it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To ‘</a:t>
            </a:r>
            <a:r>
              <a:rPr lang="en-GB" sz="1200" i="1" dirty="0"/>
              <a:t>just about</a:t>
            </a:r>
            <a:r>
              <a:rPr lang="en-GB" sz="1200" dirty="0"/>
              <a:t>’ understand a text, you need to know at least 90% of words in it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See research by Nation, Laufer, and colleagues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545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A word family, in this instance, is defined a a word and its inflected forms</a:t>
            </a:r>
          </a:p>
          <a:p>
            <a:pPr marL="0" lvl="0" indent="0" algn="l" rtl="0">
              <a:spcBef>
                <a:spcPts val="0"/>
              </a:spcBef>
              <a:spcAft>
                <a:spcPts val="0"/>
              </a:spcAft>
              <a:buNone/>
            </a:pPr>
            <a:r>
              <a:rPr lang="en-GB" dirty="0"/>
              <a:t>Such as wash, washes, washed – but not washer, or unwashed – so inflectional morphology, but not derivational morphology, as that is harder for learners</a:t>
            </a:r>
          </a:p>
        </p:txBody>
      </p:sp>
      <p:sp>
        <p:nvSpPr>
          <p:cNvPr id="149" name="Google Shape;14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2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3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3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68373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4925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6058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048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48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428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33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33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
        <p:cNvGrpSpPr/>
        <p:nvPr/>
      </p:nvGrpSpPr>
      <p:grpSpPr>
        <a:xfrm>
          <a:off x="0" y="0"/>
          <a:ext cx="0" cy="0"/>
          <a:chOff x="0" y="0"/>
          <a:chExt cx="0" cy="0"/>
        </a:xfrm>
      </p:grpSpPr>
      <p:sp>
        <p:nvSpPr>
          <p:cNvPr id="20" name="Google Shape;20;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1756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8092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120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2"/>
        <p:cNvGrpSpPr/>
        <p:nvPr/>
      </p:nvGrpSpPr>
      <p:grpSpPr>
        <a:xfrm>
          <a:off x="0" y="0"/>
          <a:ext cx="0" cy="0"/>
          <a:chOff x="0" y="0"/>
          <a:chExt cx="0" cy="0"/>
        </a:xfrm>
      </p:grpSpPr>
      <p:sp>
        <p:nvSpPr>
          <p:cNvPr id="23" name="Google Shape;23;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24"/>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24"/>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24"/>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24"/>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872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resources.ncelp.org/concern/resources/t722h880z?locale=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multilngprofiler.net/"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onlinelibrary.wiley.com/journal/1545724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oasis-database.org/concern/summaries/m613mx741?locale=en"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audio" Target="../media/audio6.wav"/><Relationship Id="rId3" Type="http://schemas.openxmlformats.org/officeDocument/2006/relationships/slideLayout" Target="../slideLayouts/slideLayout2.xml"/><Relationship Id="rId7" Type="http://schemas.openxmlformats.org/officeDocument/2006/relationships/image" Target="../media/image28.jpeg"/><Relationship Id="rId12" Type="http://schemas.openxmlformats.org/officeDocument/2006/relationships/audio" Target="../media/audio5.wav"/><Relationship Id="rId17" Type="http://schemas.openxmlformats.org/officeDocument/2006/relationships/image" Target="../media/image31.png"/><Relationship Id="rId2" Type="http://schemas.openxmlformats.org/officeDocument/2006/relationships/audio" Target="../media/media2.wav"/><Relationship Id="rId16" Type="http://schemas.openxmlformats.org/officeDocument/2006/relationships/audio" Target="../media/audio7.wav"/><Relationship Id="rId1" Type="http://schemas.microsoft.com/office/2007/relationships/media" Target="../media/media2.wav"/><Relationship Id="rId6" Type="http://schemas.openxmlformats.org/officeDocument/2006/relationships/image" Target="../media/image27.tiff"/><Relationship Id="rId11" Type="http://schemas.openxmlformats.org/officeDocument/2006/relationships/audio" Target="../media/audio4.wav"/><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audio" Target="../media/audio3.wav"/><Relationship Id="rId4" Type="http://schemas.openxmlformats.org/officeDocument/2006/relationships/notesSlide" Target="../notesSlides/notesSlide34.xml"/><Relationship Id="rId9" Type="http://schemas.openxmlformats.org/officeDocument/2006/relationships/audio" Target="../media/audio2.wav"/><Relationship Id="rId1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esources.ncelp.org/concern/resources/rj430565j?locale=en" TargetMode="External"/><Relationship Id="rId7" Type="http://schemas.openxmlformats.org/officeDocument/2006/relationships/hyperlink" Target="https://resources.ncelp.org/concern/resources/ff3656911?locale=e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mw22v671d?locale=en" TargetMode="External"/><Relationship Id="rId5" Type="http://schemas.openxmlformats.org/officeDocument/2006/relationships/hyperlink" Target="https://resources.ncelp.org/concern/resources/0p096815x?locale=en" TargetMode="External"/><Relationship Id="rId4" Type="http://schemas.openxmlformats.org/officeDocument/2006/relationships/hyperlink" Target="https://resources.ncelp.org/concern/resources/1544bq215?locale=en"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22.png"/><Relationship Id="rId4" Type="http://schemas.openxmlformats.org/officeDocument/2006/relationships/notesSlide" Target="../notesSlides/notesSlide39.xml"/><Relationship Id="rId9" Type="http://schemas.openxmlformats.org/officeDocument/2006/relationships/image" Target="../media/image38.jpeg"/></Relationships>
</file>

<file path=ppt/slides/_rels/slide4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40.png"/><Relationship Id="rId4" Type="http://schemas.openxmlformats.org/officeDocument/2006/relationships/audio" Target="../media/audio9.wav"/><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notesSlide" Target="../notesSlides/notesSlide43.xml"/><Relationship Id="rId16"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9.jpeg"/><Relationship Id="rId11" Type="http://schemas.openxmlformats.org/officeDocument/2006/relationships/image" Target="../media/image44.jpeg"/><Relationship Id="rId5" Type="http://schemas.openxmlformats.org/officeDocument/2006/relationships/image" Target="../media/image48.jpeg"/><Relationship Id="rId15" Type="http://schemas.openxmlformats.org/officeDocument/2006/relationships/image" Target="../media/image56.jpeg"/><Relationship Id="rId10" Type="http://schemas.openxmlformats.org/officeDocument/2006/relationships/image" Target="../media/image4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5.jpeg"/></Relationships>
</file>

<file path=ppt/slides/_rels/slide4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0.jpeg"/><Relationship Id="rId3" Type="http://schemas.openxmlformats.org/officeDocument/2006/relationships/image" Target="../media/image44.jpeg"/><Relationship Id="rId7" Type="http://schemas.openxmlformats.org/officeDocument/2006/relationships/image" Target="../media/image46.jpeg"/><Relationship Id="rId12" Type="http://schemas.openxmlformats.org/officeDocument/2006/relationships/image" Target="../media/image55.jpeg"/><Relationship Id="rId17" Type="http://schemas.openxmlformats.org/officeDocument/2006/relationships/image" Target="../media/image57.png"/><Relationship Id="rId2" Type="http://schemas.openxmlformats.org/officeDocument/2006/relationships/notesSlide" Target="../notesSlides/notesSlide44.xml"/><Relationship Id="rId16"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47.jpeg"/><Relationship Id="rId11" Type="http://schemas.openxmlformats.org/officeDocument/2006/relationships/image" Target="../media/image56.jpeg"/><Relationship Id="rId5" Type="http://schemas.openxmlformats.org/officeDocument/2006/relationships/image" Target="../media/image42.png"/><Relationship Id="rId15" Type="http://schemas.openxmlformats.org/officeDocument/2006/relationships/image" Target="../media/image51.jpeg"/><Relationship Id="rId10" Type="http://schemas.openxmlformats.org/officeDocument/2006/relationships/image" Target="../media/image58.png"/><Relationship Id="rId4" Type="http://schemas.openxmlformats.org/officeDocument/2006/relationships/image" Target="../media/image43.jpeg"/><Relationship Id="rId9" Type="http://schemas.openxmlformats.org/officeDocument/2006/relationships/image" Target="../media/image54.jpeg"/><Relationship Id="rId14" Type="http://schemas.openxmlformats.org/officeDocument/2006/relationships/image" Target="../media/image49.jpeg"/></Relationships>
</file>

<file path=ppt/slides/_rels/slide48.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9.jpeg"/><Relationship Id="rId21" Type="http://schemas.openxmlformats.org/officeDocument/2006/relationships/image" Target="../media/image70.png"/><Relationship Id="rId7" Type="http://schemas.openxmlformats.org/officeDocument/2006/relationships/audio" Target="../media/audio16.wav"/><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45.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60.tiff"/><Relationship Id="rId5" Type="http://schemas.openxmlformats.org/officeDocument/2006/relationships/audio" Target="../media/audio14.wav"/><Relationship Id="rId15" Type="http://schemas.openxmlformats.org/officeDocument/2006/relationships/image" Target="../media/image64.png"/><Relationship Id="rId10" Type="http://schemas.openxmlformats.org/officeDocument/2006/relationships/audio" Target="../media/audio19.wav"/><Relationship Id="rId19" Type="http://schemas.openxmlformats.org/officeDocument/2006/relationships/image" Target="../media/image68.png"/><Relationship Id="rId4" Type="http://schemas.openxmlformats.org/officeDocument/2006/relationships/image" Target="../media/image7.png"/><Relationship Id="rId9" Type="http://schemas.openxmlformats.org/officeDocument/2006/relationships/audio" Target="../media/audio18.wav"/><Relationship Id="rId14" Type="http://schemas.openxmlformats.org/officeDocument/2006/relationships/image" Target="../media/image63.png"/><Relationship Id="rId22" Type="http://schemas.openxmlformats.org/officeDocument/2006/relationships/image" Target="../media/image71.png"/></Relationships>
</file>

<file path=ppt/slides/_rels/slide4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3.tiff"/><Relationship Id="rId5" Type="http://schemas.openxmlformats.org/officeDocument/2006/relationships/image" Target="../media/image72.png"/><Relationship Id="rId4" Type="http://schemas.openxmlformats.org/officeDocument/2006/relationships/notesSlide" Target="../notesSlides/notesSlide46.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7" Type="http://schemas.microsoft.com/office/2007/relationships/hdphoto" Target="../media/hdphoto2.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7" Type="http://schemas.microsoft.com/office/2007/relationships/hdphoto" Target="../media/hdphoto2.wdp"/><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hyperlink" Target="https://resources.ncelp.org/all-collections" TargetMode="External"/><Relationship Id="rId3" Type="http://schemas.openxmlformats.org/officeDocument/2006/relationships/hyperlink" Target="https://resources.ncelp.org/catalog?utf8=%E2%9C%93&amp;search_field=all_fields&amp;q=culture+collection" TargetMode="External"/><Relationship Id="rId7" Type="http://schemas.openxmlformats.org/officeDocument/2006/relationships/hyperlink" Target="https://resources.ncelp.org/concern/resources/sq87bw293?locale=en"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resources.ncelp.org/collections/08612p365?locale=en" TargetMode="External"/><Relationship Id="rId5" Type="http://schemas.openxmlformats.org/officeDocument/2006/relationships/hyperlink" Target="https://resources.ncelp.org/collections/t148fh31r?locale=en" TargetMode="External"/><Relationship Id="rId4" Type="http://schemas.openxmlformats.org/officeDocument/2006/relationships/hyperlink" Target="https://resources.ncelp.org/collections/tt44pn854?locale=e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80.tiff"/><Relationship Id="rId5" Type="http://schemas.openxmlformats.org/officeDocument/2006/relationships/image" Target="../media/image79.png"/><Relationship Id="rId4" Type="http://schemas.openxmlformats.org/officeDocument/2006/relationships/hyperlink" Target="http://www.ncelp.org/cpd"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tiff"/><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tiff"/><Relationship Id="rId4" Type="http://schemas.openxmlformats.org/officeDocument/2006/relationships/hyperlink" Target="https://oasis-database.or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asis-database.org/concern/summaries/np193916n?locale=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71"/>
        <p:cNvGrpSpPr/>
        <p:nvPr/>
      </p:nvGrpSpPr>
      <p:grpSpPr>
        <a:xfrm>
          <a:off x="0" y="0"/>
          <a:ext cx="0" cy="0"/>
          <a:chOff x="0" y="0"/>
          <a:chExt cx="0" cy="0"/>
        </a:xfrm>
      </p:grpSpPr>
      <p:grpSp>
        <p:nvGrpSpPr>
          <p:cNvPr id="72" name="Google Shape;72;p1" descr="background rectangle"/>
          <p:cNvGrpSpPr/>
          <p:nvPr/>
        </p:nvGrpSpPr>
        <p:grpSpPr>
          <a:xfrm>
            <a:off x="-56445" y="0"/>
            <a:ext cx="12192000" cy="6858000"/>
            <a:chOff x="-56445" y="0"/>
            <a:chExt cx="12192000" cy="6858000"/>
          </a:xfrm>
        </p:grpSpPr>
        <p:grpSp>
          <p:nvGrpSpPr>
            <p:cNvPr id="73" name="Google Shape;73;p1"/>
            <p:cNvGrpSpPr/>
            <p:nvPr/>
          </p:nvGrpSpPr>
          <p:grpSpPr>
            <a:xfrm>
              <a:off x="-56445" y="0"/>
              <a:ext cx="12192000" cy="6858000"/>
              <a:chOff x="0" y="0"/>
              <a:chExt cx="12192000" cy="6858000"/>
            </a:xfrm>
          </p:grpSpPr>
          <p:sp>
            <p:nvSpPr>
              <p:cNvPr id="74" name="Google Shape;7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5" name="Google Shape;7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6" name="Google Shape;7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77" name="Google Shape;7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8" name="Google Shape;78;p1"/>
          <p:cNvSpPr txBox="1">
            <a:spLocks noGrp="1"/>
          </p:cNvSpPr>
          <p:nvPr>
            <p:ph type="ctrTitle"/>
          </p:nvPr>
        </p:nvSpPr>
        <p:spPr>
          <a:xfrm>
            <a:off x="56445" y="2912338"/>
            <a:ext cx="10486049" cy="1426580"/>
          </a:xfrm>
          <a:prstGeom prst="rect">
            <a:avLst/>
          </a:prstGeom>
          <a:noFill/>
          <a:ln>
            <a:noFill/>
          </a:ln>
        </p:spPr>
        <p:txBody>
          <a:bodyPr spcFirstLastPara="1" wrap="square" lIns="91425" tIns="45700" rIns="91425" bIns="45700" anchor="b" anchorCtr="0">
            <a:normAutofit fontScale="90000"/>
          </a:bodyPr>
          <a:lstStyle/>
          <a:p>
            <a:r>
              <a:rPr lang="en-GB" b="1" dirty="0">
                <a:solidFill>
                  <a:schemeClr val="bg1"/>
                </a:solidFill>
              </a:rPr>
              <a:t>Defining and Assessing the </a:t>
            </a:r>
            <a:r>
              <a:rPr lang="en-GB" b="1" i="1" dirty="0">
                <a:solidFill>
                  <a:schemeClr val="bg1"/>
                </a:solidFill>
              </a:rPr>
              <a:t>Language Content</a:t>
            </a:r>
            <a:r>
              <a:rPr lang="en-GB" b="1" dirty="0">
                <a:solidFill>
                  <a:schemeClr val="bg1"/>
                </a:solidFill>
              </a:rPr>
              <a:t>: Effects on Curriculum Design</a:t>
            </a:r>
            <a:br>
              <a:rPr lang="en-GB" dirty="0"/>
            </a:br>
            <a:r>
              <a:rPr lang="en-GB" b="1" dirty="0"/>
              <a:t> </a:t>
            </a:r>
            <a:br>
              <a:rPr lang="en-GB" dirty="0"/>
            </a:br>
            <a:br>
              <a:rPr lang="en-GB" sz="4000" b="1" dirty="0">
                <a:solidFill>
                  <a:srgbClr val="FFFFFF"/>
                </a:solidFill>
              </a:rPr>
            </a:br>
            <a:endParaRPr dirty="0"/>
          </a:p>
        </p:txBody>
      </p:sp>
      <p:sp>
        <p:nvSpPr>
          <p:cNvPr id="79" name="Google Shape;79;p1"/>
          <p:cNvSpPr txBox="1">
            <a:spLocks noGrp="1"/>
          </p:cNvSpPr>
          <p:nvPr>
            <p:ph type="subTitle" idx="1"/>
          </p:nvPr>
        </p:nvSpPr>
        <p:spPr>
          <a:xfrm>
            <a:off x="135467" y="3401405"/>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2400"/>
              <a:buNone/>
            </a:pPr>
            <a:r>
              <a:rPr lang="en-GB" dirty="0">
                <a:solidFill>
                  <a:srgbClr val="FFFFFF"/>
                </a:solidFill>
              </a:rPr>
              <a:t>9 March 2022</a:t>
            </a:r>
            <a:endParaRPr dirty="0"/>
          </a:p>
          <a:p>
            <a:pPr marL="0" lvl="0" indent="0" algn="ctr" rtl="0">
              <a:lnSpc>
                <a:spcPct val="90000"/>
              </a:lnSpc>
              <a:spcBef>
                <a:spcPts val="1000"/>
              </a:spcBef>
              <a:spcAft>
                <a:spcPts val="0"/>
              </a:spcAft>
              <a:buClr>
                <a:srgbClr val="1F3864"/>
              </a:buClr>
              <a:buSzPts val="2400"/>
              <a:buNone/>
            </a:pPr>
            <a:endParaRPr dirty="0"/>
          </a:p>
        </p:txBody>
      </p:sp>
      <p:sp>
        <p:nvSpPr>
          <p:cNvPr id="80" name="Google Shape;80;p1"/>
          <p:cNvSpPr txBox="1"/>
          <p:nvPr/>
        </p:nvSpPr>
        <p:spPr>
          <a:xfrm>
            <a:off x="56445" y="5546233"/>
            <a:ext cx="5071572" cy="1138733"/>
          </a:xfrm>
          <a:prstGeom prst="rect">
            <a:avLst/>
          </a:prstGeom>
          <a:noFill/>
          <a:ln>
            <a:noFill/>
          </a:ln>
        </p:spPr>
        <p:txBody>
          <a:bodyPr spcFirstLastPara="1" wrap="square" lIns="91425" tIns="45700" rIns="91425" bIns="45700" anchor="t" anchorCtr="0">
            <a:spAutoFit/>
          </a:bodyPr>
          <a:lstStyle/>
          <a:p>
            <a:pPr lvl="0">
              <a:buClr>
                <a:srgbClr val="FFFFFF"/>
              </a:buClr>
              <a:buSzPts val="1800"/>
            </a:pPr>
            <a:r>
              <a:rPr lang="en-GB" sz="1800" b="0" i="0" u="none" strike="noStrike" cap="none" dirty="0">
                <a:solidFill>
                  <a:srgbClr val="FFFFFF"/>
                </a:solidFill>
                <a:latin typeface="Century Gothic"/>
                <a:ea typeface="Century Gothic"/>
                <a:cs typeface="Century Gothic"/>
                <a:sym typeface="Century Gothic"/>
              </a:rPr>
              <a:t>Session presenter: </a:t>
            </a:r>
            <a:r>
              <a:rPr lang="en-GB" sz="1800" dirty="0" err="1"/>
              <a:t>Prof.</a:t>
            </a:r>
            <a:r>
              <a:rPr lang="en-GB" sz="1800" dirty="0"/>
              <a:t> Emma Marsden,</a:t>
            </a:r>
          </a:p>
          <a:p>
            <a:pPr lvl="0">
              <a:buClr>
                <a:srgbClr val="FFFFFF"/>
              </a:buClr>
              <a:buSzPts val="1800"/>
            </a:pPr>
            <a:r>
              <a:rPr lang="en-GB" sz="1800" dirty="0"/>
              <a:t>Dept of Education, University of York.</a:t>
            </a:r>
          </a:p>
          <a:p>
            <a:pPr lvl="0">
              <a:buClr>
                <a:srgbClr val="FFFFFF"/>
              </a:buClr>
              <a:buSzPts val="1800"/>
            </a:pPr>
            <a:r>
              <a:rPr lang="en-GB" sz="1500" dirty="0"/>
              <a:t>Director, National Centre for Excellence for Language Pedagogy (NCELP)</a:t>
            </a:r>
            <a:endParaRPr sz="1500" i="0" u="none" strike="noStrike" cap="none" dirty="0">
              <a:solidFill>
                <a:srgbClr val="FFFFFF"/>
              </a:solidFill>
              <a:latin typeface="Century Gothic"/>
              <a:ea typeface="Century Gothic"/>
              <a:cs typeface="Century Gothic"/>
              <a:sym typeface="Century Gothic"/>
            </a:endParaRPr>
          </a:p>
        </p:txBody>
      </p:sp>
      <p:pic>
        <p:nvPicPr>
          <p:cNvPr id="81" name="Google Shape;81;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497173" y="0"/>
            <a:ext cx="11407516" cy="9745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2800" b="1" dirty="0"/>
              <a:t>Key differences in 2022 Subject Content.  [1/4]</a:t>
            </a:r>
            <a:endParaRPr sz="3600" dirty="0"/>
          </a:p>
        </p:txBody>
      </p:sp>
      <p:sp>
        <p:nvSpPr>
          <p:cNvPr id="152" name="Google Shape;152;p7"/>
          <p:cNvSpPr txBox="1">
            <a:spLocks noGrp="1"/>
          </p:cNvSpPr>
          <p:nvPr>
            <p:ph type="body" idx="1"/>
          </p:nvPr>
        </p:nvSpPr>
        <p:spPr>
          <a:xfrm>
            <a:off x="497173" y="969308"/>
            <a:ext cx="11407516" cy="5298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b="1" dirty="0"/>
              <a:t>The lexicon</a:t>
            </a:r>
            <a:r>
              <a:rPr lang="en-GB" dirty="0"/>
              <a:t> is specified: </a:t>
            </a:r>
          </a:p>
          <a:p>
            <a:pPr marL="228600" lvl="0" indent="-228600" algn="l" rtl="0">
              <a:lnSpc>
                <a:spcPct val="90000"/>
              </a:lnSpc>
              <a:spcBef>
                <a:spcPts val="1000"/>
              </a:spcBef>
              <a:spcAft>
                <a:spcPts val="0"/>
              </a:spcAft>
              <a:buClr>
                <a:srgbClr val="1F3864"/>
              </a:buClr>
              <a:buSzPct val="100000"/>
              <a:buChar char="•"/>
            </a:pPr>
            <a:r>
              <a:rPr lang="en-GB" dirty="0"/>
              <a:t>1,200 word families [Foundation],1700 [Higher], </a:t>
            </a:r>
          </a:p>
          <a:p>
            <a:pPr marL="228600" lvl="0" indent="-228600" algn="l" rtl="0">
              <a:lnSpc>
                <a:spcPct val="90000"/>
              </a:lnSpc>
              <a:spcBef>
                <a:spcPts val="1000"/>
              </a:spcBef>
              <a:spcAft>
                <a:spcPts val="0"/>
              </a:spcAft>
              <a:buClr>
                <a:srgbClr val="1F3864"/>
              </a:buClr>
              <a:buSzPct val="100000"/>
              <a:buChar char="•"/>
            </a:pPr>
            <a:r>
              <a:rPr lang="en-GB" dirty="0"/>
              <a:t>85% from most common 2000 word families, </a:t>
            </a:r>
          </a:p>
          <a:p>
            <a:pPr marL="228600" lvl="0" indent="-228600" algn="l" rtl="0">
              <a:lnSpc>
                <a:spcPct val="90000"/>
              </a:lnSpc>
              <a:spcBef>
                <a:spcPts val="1000"/>
              </a:spcBef>
              <a:spcAft>
                <a:spcPts val="0"/>
              </a:spcAft>
              <a:buClr>
                <a:srgbClr val="1F3864"/>
              </a:buClr>
              <a:buSzPct val="100000"/>
              <a:buChar char="•"/>
            </a:pPr>
            <a:r>
              <a:rPr lang="en-GB" dirty="0"/>
              <a:t>30 multiword units </a:t>
            </a:r>
            <a:r>
              <a:rPr lang="en-GB" sz="2000" dirty="0"/>
              <a:t>(of up to five words) </a:t>
            </a:r>
            <a:endParaRPr lang="en-GB" dirty="0"/>
          </a:p>
          <a:p>
            <a:pPr marL="228600" lvl="0" indent="-228600" algn="l" rtl="0">
              <a:lnSpc>
                <a:spcPct val="90000"/>
              </a:lnSpc>
              <a:spcBef>
                <a:spcPts val="1000"/>
              </a:spcBef>
              <a:spcAft>
                <a:spcPts val="0"/>
              </a:spcAft>
              <a:buClr>
                <a:srgbClr val="1F3864"/>
              </a:buClr>
              <a:buSzPct val="100000"/>
              <a:buChar char="•"/>
            </a:pPr>
            <a:r>
              <a:rPr lang="en-GB" dirty="0"/>
              <a:t>20 cultural / geographical terms</a:t>
            </a:r>
          </a:p>
          <a:p>
            <a:pPr marL="0" lvl="0" indent="0">
              <a:buSzPct val="100000"/>
              <a:buNone/>
            </a:pPr>
            <a:endParaRPr lang="en-GB" dirty="0"/>
          </a:p>
          <a:p>
            <a:pPr marL="0" lvl="0" indent="0">
              <a:buSzPct val="100000"/>
              <a:buNone/>
            </a:pPr>
            <a:r>
              <a:rPr lang="en-GB" dirty="0"/>
              <a:t>All tasks fully accomplishable using only language from the defined vocabulary and grammar lists</a:t>
            </a:r>
          </a:p>
          <a:p>
            <a:pPr marL="0" lvl="0" indent="0">
              <a:buSzPct val="100000"/>
              <a:buNone/>
            </a:pPr>
            <a:r>
              <a:rPr lang="en-GB" sz="2400" b="1" dirty="0"/>
              <a:t>NB Full credit given for appropriate production of language beyond the list! </a:t>
            </a:r>
          </a:p>
          <a:p>
            <a:pPr marL="685800" lvl="1" indent="-228600">
              <a:spcBef>
                <a:spcPts val="1000"/>
              </a:spcBef>
              <a:buSzPct val="100000"/>
            </a:pPr>
            <a:endParaRPr lang="en-GB" dirty="0"/>
          </a:p>
        </p:txBody>
      </p:sp>
      <p:sp>
        <p:nvSpPr>
          <p:cNvPr id="3" name="Oval Callout 2">
            <a:extLst>
              <a:ext uri="{FF2B5EF4-FFF2-40B4-BE49-F238E27FC236}">
                <a16:creationId xmlns:a16="http://schemas.microsoft.com/office/drawing/2014/main" id="{BFACBF34-BFD8-7945-AA24-19073D3D1B64}"/>
              </a:ext>
            </a:extLst>
          </p:cNvPr>
          <p:cNvSpPr/>
          <p:nvPr/>
        </p:nvSpPr>
        <p:spPr>
          <a:xfrm>
            <a:off x="7474738" y="2102714"/>
            <a:ext cx="4295574" cy="2184473"/>
          </a:xfrm>
          <a:prstGeom prst="wedgeEllipseCallout">
            <a:avLst>
              <a:gd name="adj1" fmla="val -115922"/>
              <a:gd name="adj2" fmla="val -735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Is it very unusual to have a word list?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53460"/>
            <a:ext cx="12005953" cy="820902"/>
          </a:xfrm>
          <a:prstGeom prst="rect">
            <a:avLst/>
          </a:prstGeom>
        </p:spPr>
      </p:pic>
      <p:sp>
        <p:nvSpPr>
          <p:cNvPr id="2" name="Title 1"/>
          <p:cNvSpPr>
            <a:spLocks noGrp="1"/>
          </p:cNvSpPr>
          <p:nvPr>
            <p:ph type="title"/>
          </p:nvPr>
        </p:nvSpPr>
        <p:spPr>
          <a:xfrm>
            <a:off x="166255" y="0"/>
            <a:ext cx="10125227" cy="1115424"/>
          </a:xfrm>
        </p:spPr>
        <p:txBody>
          <a:bodyPr>
            <a:normAutofit/>
          </a:bodyPr>
          <a:lstStyle/>
          <a:p>
            <a:r>
              <a:rPr lang="en-GB" sz="2800" b="1" dirty="0">
                <a:solidFill>
                  <a:schemeClr val="bg1"/>
                </a:solidFill>
              </a:rPr>
              <a:t>Having a word list is not very unusual</a:t>
            </a:r>
          </a:p>
        </p:txBody>
      </p:sp>
      <p:sp>
        <p:nvSpPr>
          <p:cNvPr id="7" name="Content Placeholder 2">
            <a:extLst>
              <a:ext uri="{FF2B5EF4-FFF2-40B4-BE49-F238E27FC236}">
                <a16:creationId xmlns:a16="http://schemas.microsoft.com/office/drawing/2014/main" id="{F0D3252A-E3C8-B840-AABE-D811AB8D0F5C}"/>
              </a:ext>
            </a:extLst>
          </p:cNvPr>
          <p:cNvSpPr>
            <a:spLocks noGrp="1"/>
          </p:cNvSpPr>
          <p:nvPr>
            <p:ph idx="1"/>
          </p:nvPr>
        </p:nvSpPr>
        <p:spPr>
          <a:xfrm>
            <a:off x="166255" y="1231876"/>
            <a:ext cx="11839698" cy="4851424"/>
          </a:xfrm>
        </p:spPr>
        <p:txBody>
          <a:bodyPr>
            <a:normAutofit/>
          </a:bodyPr>
          <a:lstStyle/>
          <a:p>
            <a:pPr marL="114300" indent="0">
              <a:buNone/>
            </a:pPr>
            <a:r>
              <a:rPr lang="en-GB" b="1" dirty="0"/>
              <a:t>Word lists for </a:t>
            </a:r>
            <a:r>
              <a:rPr lang="en-GB" b="1" u="sng" dirty="0"/>
              <a:t>proficiency tests</a:t>
            </a:r>
            <a:r>
              <a:rPr lang="en-GB" b="1" dirty="0"/>
              <a:t>:</a:t>
            </a:r>
          </a:p>
          <a:p>
            <a:pPr lvl="2"/>
            <a:r>
              <a:rPr lang="en-GB" b="1" dirty="0">
                <a:solidFill>
                  <a:srgbClr val="FF0000"/>
                </a:solidFill>
              </a:rPr>
              <a:t>Japanese</a:t>
            </a:r>
            <a:r>
              <a:rPr lang="en-GB" dirty="0"/>
              <a:t> Language Proficiency Test until 2010 </a:t>
            </a:r>
            <a:r>
              <a:rPr lang="en-GB" sz="1400" dirty="0"/>
              <a:t>(Japan Educational Exchanges and Services, 2009)</a:t>
            </a:r>
          </a:p>
          <a:p>
            <a:pPr marL="1371600" lvl="3" indent="0">
              <a:buNone/>
            </a:pPr>
            <a:r>
              <a:rPr lang="en-GB" dirty="0"/>
              <a:t>~A2: </a:t>
            </a:r>
            <a:r>
              <a:rPr lang="en-GB" dirty="0">
                <a:solidFill>
                  <a:srgbClr val="00B050"/>
                </a:solidFill>
              </a:rPr>
              <a:t>1,500</a:t>
            </a:r>
            <a:r>
              <a:rPr lang="en-GB" dirty="0"/>
              <a:t> words / ~B1: 3,750 words </a:t>
            </a:r>
          </a:p>
          <a:p>
            <a:pPr lvl="2"/>
            <a:r>
              <a:rPr lang="en-GB" b="1" dirty="0">
                <a:solidFill>
                  <a:srgbClr val="FF0000"/>
                </a:solidFill>
              </a:rPr>
              <a:t>German</a:t>
            </a:r>
            <a:r>
              <a:rPr lang="en-GB" dirty="0"/>
              <a:t>-</a:t>
            </a:r>
            <a:r>
              <a:rPr lang="en-GB" dirty="0" err="1"/>
              <a:t>Zertifikat</a:t>
            </a:r>
            <a:r>
              <a:rPr lang="en-GB" dirty="0"/>
              <a:t> Proficiency Test (Goethe-</a:t>
            </a:r>
            <a:r>
              <a:rPr lang="en-GB" dirty="0" err="1"/>
              <a:t>Institut</a:t>
            </a:r>
            <a:r>
              <a:rPr lang="en-GB" dirty="0"/>
              <a:t>, </a:t>
            </a:r>
            <a:r>
              <a:rPr lang="en-GB" sz="1400" dirty="0"/>
              <a:t>2016a, 2016b, 2016c)</a:t>
            </a:r>
          </a:p>
          <a:p>
            <a:pPr marL="1371600" lvl="3" indent="0">
              <a:buNone/>
            </a:pPr>
            <a:r>
              <a:rPr lang="en-GB" dirty="0"/>
              <a:t>A2: </a:t>
            </a:r>
            <a:r>
              <a:rPr lang="en-GB" dirty="0">
                <a:solidFill>
                  <a:srgbClr val="00B050"/>
                </a:solidFill>
              </a:rPr>
              <a:t>1,300</a:t>
            </a:r>
            <a:r>
              <a:rPr lang="en-GB" dirty="0"/>
              <a:t> words / B1: 2,400 words</a:t>
            </a:r>
          </a:p>
          <a:p>
            <a:pPr marL="114300" indent="0">
              <a:buNone/>
            </a:pPr>
            <a:r>
              <a:rPr lang="en-GB" b="1" dirty="0"/>
              <a:t>Word lists for </a:t>
            </a:r>
            <a:r>
              <a:rPr lang="en-GB" b="1" u="sng" dirty="0"/>
              <a:t>curricula</a:t>
            </a:r>
            <a:r>
              <a:rPr lang="en-GB" b="1" dirty="0"/>
              <a:t>: </a:t>
            </a:r>
          </a:p>
          <a:p>
            <a:pPr lvl="2"/>
            <a:r>
              <a:rPr lang="en-GB" b="1" dirty="0">
                <a:solidFill>
                  <a:srgbClr val="FF0000"/>
                </a:solidFill>
              </a:rPr>
              <a:t>France</a:t>
            </a:r>
            <a:r>
              <a:rPr lang="en-GB" dirty="0"/>
              <a:t>, Ministry of National Education </a:t>
            </a:r>
            <a:r>
              <a:rPr lang="en-GB" sz="1300" dirty="0"/>
              <a:t>(</a:t>
            </a:r>
            <a:r>
              <a:rPr lang="en-GB" sz="1300" dirty="0" err="1"/>
              <a:t>éduscol</a:t>
            </a:r>
            <a:r>
              <a:rPr lang="en-GB" sz="1300" dirty="0"/>
              <a:t>, 2020) </a:t>
            </a:r>
            <a:r>
              <a:rPr lang="en-GB" dirty="0"/>
              <a:t>lists </a:t>
            </a:r>
            <a:r>
              <a:rPr lang="en-GB" dirty="0">
                <a:solidFill>
                  <a:srgbClr val="00B050"/>
                </a:solidFill>
              </a:rPr>
              <a:t>1,500 </a:t>
            </a:r>
            <a:r>
              <a:rPr lang="en-GB" dirty="0"/>
              <a:t>most frequent words in </a:t>
            </a:r>
            <a:r>
              <a:rPr lang="en-GB" b="1" dirty="0">
                <a:solidFill>
                  <a:srgbClr val="FF0000"/>
                </a:solidFill>
              </a:rPr>
              <a:t>French</a:t>
            </a:r>
            <a:r>
              <a:rPr lang="en-GB" b="1" dirty="0"/>
              <a:t> </a:t>
            </a:r>
            <a:r>
              <a:rPr lang="en-GB" dirty="0"/>
              <a:t>for French primary school children (6-11 years)</a:t>
            </a:r>
          </a:p>
          <a:p>
            <a:pPr lvl="2"/>
            <a:r>
              <a:rPr lang="en-GB" b="1" dirty="0">
                <a:solidFill>
                  <a:srgbClr val="FF0000"/>
                </a:solidFill>
                <a:latin typeface="Calibri" panose="020F0502020204030204" pitchFamily="34" charset="0"/>
                <a:cs typeface="Calibri" panose="020F0502020204030204" pitchFamily="34" charset="0"/>
              </a:rPr>
              <a:t>China</a:t>
            </a:r>
            <a:r>
              <a:rPr lang="en-GB" dirty="0">
                <a:latin typeface="Calibri" panose="020F0502020204030204" pitchFamily="34" charset="0"/>
                <a:cs typeface="Calibri" panose="020F0502020204030204" pitchFamily="34" charset="0"/>
              </a:rPr>
              <a:t>, Ministry of Education </a:t>
            </a:r>
            <a:r>
              <a:rPr lang="en-GB" sz="1300" dirty="0">
                <a:latin typeface="Calibri" panose="020F0502020204030204" pitchFamily="34" charset="0"/>
                <a:cs typeface="Calibri" panose="020F0502020204030204" pitchFamily="34" charset="0"/>
              </a:rPr>
              <a:t>(2017) </a:t>
            </a:r>
            <a:r>
              <a:rPr lang="en-GB" dirty="0">
                <a:latin typeface="Calibri" panose="020F0502020204030204" pitchFamily="34" charset="0"/>
                <a:cs typeface="Calibri" panose="020F0502020204030204" pitchFamily="34" charset="0"/>
              </a:rPr>
              <a:t>lists </a:t>
            </a:r>
            <a:r>
              <a:rPr lang="en-GB" dirty="0">
                <a:solidFill>
                  <a:srgbClr val="00B050"/>
                </a:solidFill>
                <a:latin typeface="Calibri" panose="020F0502020204030204" pitchFamily="34" charset="0"/>
                <a:cs typeface="Calibri" panose="020F0502020204030204" pitchFamily="34" charset="0"/>
              </a:rPr>
              <a:t>1,500</a:t>
            </a:r>
            <a:r>
              <a:rPr lang="en-GB" dirty="0">
                <a:latin typeface="Calibri" panose="020F0502020204030204" pitchFamily="34" charset="0"/>
                <a:cs typeface="Calibri" panose="020F0502020204030204" pitchFamily="34" charset="0"/>
              </a:rPr>
              <a:t> words for </a:t>
            </a:r>
            <a:r>
              <a:rPr lang="en-GB" b="1" dirty="0">
                <a:solidFill>
                  <a:srgbClr val="FF0000"/>
                </a:solidFill>
                <a:latin typeface="Calibri" panose="020F0502020204030204" pitchFamily="34" charset="0"/>
                <a:cs typeface="Calibri" panose="020F0502020204030204" pitchFamily="34" charset="0"/>
              </a:rPr>
              <a:t>English </a:t>
            </a:r>
            <a:r>
              <a:rPr lang="en-GB" dirty="0">
                <a:latin typeface="Calibri" panose="020F0502020204030204" pitchFamily="34" charset="0"/>
                <a:cs typeface="Calibri" panose="020F0502020204030204" pitchFamily="34" charset="0"/>
              </a:rPr>
              <a:t>for 16 years olds (after 9 </a:t>
            </a:r>
            <a:r>
              <a:rPr lang="en-GB" dirty="0" err="1">
                <a:latin typeface="Calibri" panose="020F0502020204030204" pitchFamily="34" charset="0"/>
                <a:cs typeface="Calibri" panose="020F0502020204030204" pitchFamily="34" charset="0"/>
              </a:rPr>
              <a:t>yrs</a:t>
            </a:r>
            <a:r>
              <a:rPr lang="en-GB" dirty="0">
                <a:latin typeface="Calibri" panose="020F0502020204030204" pitchFamily="34" charset="0"/>
                <a:cs typeface="Calibri" panose="020F0502020204030204" pitchFamily="34" charset="0"/>
              </a:rPr>
              <a:t> of English)</a:t>
            </a:r>
          </a:p>
          <a:p>
            <a:pPr lvl="2"/>
            <a:r>
              <a:rPr lang="en-GB" b="1" dirty="0">
                <a:solidFill>
                  <a:srgbClr val="FF0000"/>
                </a:solidFill>
                <a:latin typeface="Calibri" panose="020F0502020204030204" pitchFamily="34" charset="0"/>
                <a:cs typeface="Calibri" panose="020F0502020204030204" pitchFamily="34" charset="0"/>
              </a:rPr>
              <a:t>Hungarian</a:t>
            </a:r>
            <a:r>
              <a:rPr lang="en-GB" dirty="0">
                <a:latin typeface="Calibri" panose="020F0502020204030204" pitchFamily="34" charset="0"/>
                <a:cs typeface="Calibri" panose="020F0502020204030204" pitchFamily="34" charset="0"/>
              </a:rPr>
              <a:t> National Core Curriculum for </a:t>
            </a:r>
            <a:r>
              <a:rPr lang="en-GB" b="1" dirty="0">
                <a:solidFill>
                  <a:srgbClr val="FF0000"/>
                </a:solidFill>
                <a:latin typeface="Calibri" panose="020F0502020204030204" pitchFamily="34" charset="0"/>
                <a:cs typeface="Calibri" panose="020F0502020204030204" pitchFamily="34" charset="0"/>
              </a:rPr>
              <a:t>English</a:t>
            </a:r>
            <a:r>
              <a:rPr lang="en-GB" dirty="0">
                <a:latin typeface="Calibri" panose="020F0502020204030204" pitchFamily="34" charset="0"/>
                <a:cs typeface="Calibri" panose="020F0502020204030204" pitchFamily="34" charset="0"/>
              </a:rPr>
              <a:t> </a:t>
            </a:r>
            <a:r>
              <a:rPr lang="en-GB" sz="1300" dirty="0">
                <a:latin typeface="Calibri" panose="020F0502020204030204" pitchFamily="34" charset="0"/>
                <a:cs typeface="Calibri" panose="020F0502020204030204" pitchFamily="34" charset="0"/>
              </a:rPr>
              <a:t>(</a:t>
            </a:r>
            <a:r>
              <a:rPr lang="en-GB" sz="1300" dirty="0" err="1">
                <a:latin typeface="Calibri" panose="020F0502020204030204" pitchFamily="34" charset="0"/>
                <a:cs typeface="Calibri" panose="020F0502020204030204" pitchFamily="34" charset="0"/>
              </a:rPr>
              <a:t>Krizsán</a:t>
            </a:r>
            <a:r>
              <a:rPr lang="en-GB" sz="1300" dirty="0">
                <a:latin typeface="Calibri" panose="020F0502020204030204" pitchFamily="34" charset="0"/>
                <a:cs typeface="Calibri" panose="020F0502020204030204" pitchFamily="34" charset="0"/>
              </a:rPr>
              <a:t>, 2003): </a:t>
            </a:r>
            <a:r>
              <a:rPr lang="en-GB" dirty="0">
                <a:solidFill>
                  <a:srgbClr val="00B050"/>
                </a:solidFill>
                <a:latin typeface="Calibri" panose="020F0502020204030204" pitchFamily="34" charset="0"/>
                <a:cs typeface="Calibri" panose="020F0502020204030204" pitchFamily="34" charset="0"/>
              </a:rPr>
              <a:t>1,200 </a:t>
            </a:r>
            <a:r>
              <a:rPr lang="en-GB" dirty="0">
                <a:latin typeface="Calibri" panose="020F0502020204030204" pitchFamily="34" charset="0"/>
                <a:cs typeface="Calibri" panose="020F0502020204030204" pitchFamily="34" charset="0"/>
              </a:rPr>
              <a:t>active vocabulary for </a:t>
            </a:r>
            <a:r>
              <a:rPr lang="en-US" dirty="0">
                <a:latin typeface="Calibri" panose="020F0502020204030204" pitchFamily="34" charset="0"/>
                <a:cs typeface="Calibri" panose="020F0502020204030204" pitchFamily="34" charset="0"/>
              </a:rPr>
              <a:t>13-14 year </a:t>
            </a:r>
            <a:r>
              <a:rPr lang="en-US" dirty="0" err="1">
                <a:latin typeface="Calibri" panose="020F0502020204030204" pitchFamily="34" charset="0"/>
                <a:cs typeface="Calibri" panose="020F0502020204030204" pitchFamily="34" charset="0"/>
              </a:rPr>
              <a:t>olds</a:t>
            </a:r>
            <a:endParaRPr lang="en-US" dirty="0">
              <a:latin typeface="Calibri" panose="020F0502020204030204" pitchFamily="34" charset="0"/>
              <a:cs typeface="Calibri" panose="020F0502020204030204" pitchFamily="34" charset="0"/>
            </a:endParaRPr>
          </a:p>
          <a:p>
            <a:pPr marL="114300" indent="0">
              <a:buNone/>
            </a:pPr>
            <a:r>
              <a:rPr lang="en-GB" b="1" u="sng" dirty="0"/>
              <a:t>Guidelines</a:t>
            </a:r>
            <a:r>
              <a:rPr lang="en-GB" b="1" dirty="0"/>
              <a:t> about number of words: </a:t>
            </a:r>
          </a:p>
          <a:p>
            <a:pPr lvl="2"/>
            <a:r>
              <a:rPr lang="en-GB" b="1" dirty="0">
                <a:solidFill>
                  <a:srgbClr val="FF0000"/>
                </a:solidFill>
              </a:rPr>
              <a:t>Japanese</a:t>
            </a:r>
            <a:r>
              <a:rPr lang="en-GB" dirty="0"/>
              <a:t> Ministry of Education </a:t>
            </a:r>
            <a:r>
              <a:rPr lang="en-GB" sz="1300" dirty="0"/>
              <a:t>(MEXT, 2008, 2009, 2016, 2017, 2018) </a:t>
            </a:r>
            <a:r>
              <a:rPr lang="en-GB" b="1" dirty="0">
                <a:solidFill>
                  <a:srgbClr val="FF0000"/>
                </a:solidFill>
              </a:rPr>
              <a:t>English</a:t>
            </a:r>
            <a:r>
              <a:rPr lang="en-GB" dirty="0"/>
              <a:t>: Junior high school students: </a:t>
            </a:r>
            <a:r>
              <a:rPr lang="en-GB" dirty="0">
                <a:solidFill>
                  <a:srgbClr val="00B050"/>
                </a:solidFill>
              </a:rPr>
              <a:t>1,200 </a:t>
            </a:r>
            <a:r>
              <a:rPr lang="en-GB" dirty="0"/>
              <a:t>words; High school students: </a:t>
            </a:r>
            <a:r>
              <a:rPr lang="en-GB" dirty="0">
                <a:solidFill>
                  <a:srgbClr val="00B050"/>
                </a:solidFill>
              </a:rPr>
              <a:t>1,800</a:t>
            </a:r>
            <a:r>
              <a:rPr lang="en-GB" dirty="0"/>
              <a:t> words</a:t>
            </a:r>
            <a:endParaRPr lang="en-US" dirty="0">
              <a:latin typeface="Century Gothic" panose="020B0502020202020204" pitchFamily="34" charset="0"/>
            </a:endParaRPr>
          </a:p>
          <a:p>
            <a:pPr marL="914400" lvl="2" indent="0">
              <a:buNone/>
            </a:pPr>
            <a:endParaRPr lang="en-GB" sz="1300" b="1" dirty="0"/>
          </a:p>
          <a:p>
            <a:pPr marL="914400" lvl="2" indent="0">
              <a:buNone/>
            </a:pPr>
            <a:endParaRPr lang="en-GB" dirty="0"/>
          </a:p>
        </p:txBody>
      </p:sp>
    </p:spTree>
    <p:extLst>
      <p:ext uri="{BB962C8B-B14F-4D97-AF65-F5344CB8AC3E}">
        <p14:creationId xmlns:p14="http://schemas.microsoft.com/office/powerpoint/2010/main" val="2607463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601480" y="318977"/>
            <a:ext cx="10752320" cy="1449659"/>
          </a:xfrm>
        </p:spPr>
        <p:txBody>
          <a:bodyPr>
            <a:noAutofit/>
          </a:bodyPr>
          <a:lstStyle/>
          <a:p>
            <a:r>
              <a:rPr lang="en-US" sz="3600" b="1" dirty="0">
                <a:solidFill>
                  <a:schemeClr val="accent1">
                    <a:lumMod val="50000"/>
                  </a:schemeClr>
                </a:solidFill>
              </a:rPr>
              <a:t>H</a:t>
            </a:r>
            <a:r>
              <a:rPr lang="en-US" sz="3600" b="1" dirty="0"/>
              <a:t>ow many words is reasonable </a:t>
            </a:r>
            <a:r>
              <a:rPr lang="en-GB" altLang="ja-JP" sz="3600" b="1" dirty="0">
                <a:latin typeface="Century Gothic" panose="020B0502020202020204" pitchFamily="34" charset="0"/>
                <a:cs typeface="Calibri" panose="020F0502020204030204" pitchFamily="34" charset="0"/>
              </a:rPr>
              <a:t>if we want to teach</a:t>
            </a:r>
            <a:r>
              <a:rPr lang="en-US" altLang="ja-JP" sz="3600" b="1" dirty="0">
                <a:latin typeface="Century Gothic" panose="020B0502020202020204" pitchFamily="34" charset="0"/>
                <a:cs typeface="Calibri" panose="020F0502020204030204" pitchFamily="34" charset="0"/>
              </a:rPr>
              <a:t>…</a:t>
            </a:r>
            <a:endParaRPr lang="en-US" sz="3600" dirty="0"/>
          </a:p>
        </p:txBody>
      </p:sp>
      <p:sp>
        <p:nvSpPr>
          <p:cNvPr id="3" name="Content Placeholder 2">
            <a:extLst>
              <a:ext uri="{FF2B5EF4-FFF2-40B4-BE49-F238E27FC236}">
                <a16:creationId xmlns:a16="http://schemas.microsoft.com/office/drawing/2014/main" id="{B436B388-EDAE-DD42-808E-B84C08CB1A6A}"/>
              </a:ext>
            </a:extLst>
          </p:cNvPr>
          <p:cNvSpPr>
            <a:spLocks noGrp="1"/>
          </p:cNvSpPr>
          <p:nvPr>
            <p:ph idx="1"/>
          </p:nvPr>
        </p:nvSpPr>
        <p:spPr>
          <a:xfrm>
            <a:off x="404037" y="1768636"/>
            <a:ext cx="11787963" cy="4351338"/>
          </a:xfrm>
        </p:spPr>
        <p:txBody>
          <a:bodyPr>
            <a:normAutofit/>
          </a:bodyPr>
          <a:lstStyle/>
          <a:p>
            <a:pPr marL="0" indent="0">
              <a:buNone/>
            </a:pPr>
            <a:endParaRPr lang="en-GB" altLang="ja-JP" b="1"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productive knowledge, not just receptive </a:t>
            </a:r>
            <a:r>
              <a:rPr lang="en-GB" altLang="ja-JP" sz="2000" dirty="0">
                <a:latin typeface="Century Gothic" panose="020B0502020202020204" pitchFamily="34" charset="0"/>
                <a:cs typeface="Calibri" panose="020F0502020204030204" pitchFamily="34" charset="0"/>
              </a:rPr>
              <a:t>(Nation, Laufer, Meara, Webb)</a:t>
            </a:r>
          </a:p>
          <a:p>
            <a:r>
              <a:rPr lang="en-GB" altLang="ja-JP" dirty="0">
                <a:latin typeface="Century Gothic" panose="020B0502020202020204" pitchFamily="34" charset="0"/>
                <a:cs typeface="Calibri" panose="020F0502020204030204" pitchFamily="34" charset="0"/>
              </a:rPr>
              <a:t>polysemy (multiple meanings) </a:t>
            </a:r>
            <a:endParaRPr lang="en-GB" altLang="ja-JP" sz="2000"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‘extreme’ irregulars, as lexical items </a:t>
            </a:r>
            <a:r>
              <a:rPr lang="en-GB" altLang="ja-JP" sz="1800" dirty="0">
                <a:latin typeface="Century Gothic" panose="020B0502020202020204" pitchFamily="34" charset="0"/>
                <a:cs typeface="Calibri" panose="020F0502020204030204" pitchFamily="34" charset="0"/>
              </a:rPr>
              <a:t>(</a:t>
            </a:r>
            <a:r>
              <a:rPr lang="en-GB" altLang="ja-JP" sz="1800" dirty="0" err="1">
                <a:latin typeface="Century Gothic" panose="020B0502020202020204" pitchFamily="34" charset="0"/>
                <a:cs typeface="Calibri" panose="020F0502020204030204" pitchFamily="34" charset="0"/>
              </a:rPr>
              <a:t>Clashen</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Gor</a:t>
            </a:r>
            <a:r>
              <a:rPr lang="en-GB" altLang="ja-JP" sz="1800" dirty="0">
                <a:latin typeface="Century Gothic" panose="020B0502020202020204" pitchFamily="34" charset="0"/>
                <a:cs typeface="Calibri" panose="020F0502020204030204" pitchFamily="34" charset="0"/>
              </a:rPr>
              <a:t>; </a:t>
            </a:r>
            <a:r>
              <a:rPr lang="en-GB" altLang="ja-JP" sz="1800" dirty="0" err="1">
                <a:latin typeface="Century Gothic" panose="020B0502020202020204" pitchFamily="34" charset="0"/>
                <a:cs typeface="Calibri" panose="020F0502020204030204" pitchFamily="34" charset="0"/>
              </a:rPr>
              <a:t>Marslen</a:t>
            </a:r>
            <a:r>
              <a:rPr lang="en-GB" altLang="ja-JP" sz="1800" dirty="0">
                <a:latin typeface="Century Gothic" panose="020B0502020202020204" pitchFamily="34" charset="0"/>
                <a:cs typeface="Calibri" panose="020F0502020204030204" pitchFamily="34" charset="0"/>
              </a:rPr>
              <a:t>-Wilson; </a:t>
            </a:r>
            <a:r>
              <a:rPr lang="en-GB" altLang="ja-JP" sz="1800" dirty="0" err="1">
                <a:latin typeface="Century Gothic" panose="020B0502020202020204" pitchFamily="34" charset="0"/>
                <a:cs typeface="Calibri" panose="020F0502020204030204" pitchFamily="34" charset="0"/>
              </a:rPr>
              <a:t>Verríssimo</a:t>
            </a:r>
            <a:r>
              <a:rPr lang="en-GB" altLang="ja-JP" sz="1800" dirty="0">
                <a:latin typeface="Century Gothic" panose="020B0502020202020204" pitchFamily="34" charset="0"/>
                <a:cs typeface="Calibri" panose="020F0502020204030204" pitchFamily="34" charset="0"/>
              </a:rPr>
              <a:t>)</a:t>
            </a:r>
            <a:endParaRPr lang="en-GB" altLang="ja-JP" dirty="0">
              <a:latin typeface="Century Gothic" panose="020B0502020202020204" pitchFamily="34" charset="0"/>
              <a:cs typeface="Calibri" panose="020F0502020204030204" pitchFamily="34" charset="0"/>
            </a:endParaRPr>
          </a:p>
          <a:p>
            <a:r>
              <a:rPr lang="en-GB" altLang="ja-JP" dirty="0">
                <a:latin typeface="Century Gothic" panose="020B0502020202020204" pitchFamily="34" charset="0"/>
                <a:cs typeface="Calibri" panose="020F0502020204030204" pitchFamily="34" charset="0"/>
              </a:rPr>
              <a:t>some multi-word units </a:t>
            </a:r>
            <a:r>
              <a:rPr lang="en-GB" altLang="ja-JP" sz="2000" dirty="0">
                <a:latin typeface="Century Gothic" panose="020B0502020202020204" pitchFamily="34" charset="0"/>
                <a:cs typeface="Calibri" panose="020F0502020204030204" pitchFamily="34" charset="0"/>
              </a:rPr>
              <a:t>(Crossley; Myles, Mitchell &amp; Hopper; </a:t>
            </a:r>
            <a:r>
              <a:rPr lang="en-GB" altLang="ja-JP" sz="2000" dirty="0" err="1">
                <a:latin typeface="Century Gothic" panose="020B0502020202020204" pitchFamily="34" charset="0"/>
                <a:cs typeface="Calibri" panose="020F0502020204030204" pitchFamily="34" charset="0"/>
              </a:rPr>
              <a:t>Siyanova-Chanturia</a:t>
            </a:r>
            <a:r>
              <a:rPr lang="en-GB" altLang="ja-JP" sz="2000" dirty="0">
                <a:latin typeface="Century Gothic" panose="020B0502020202020204" pitchFamily="34" charset="0"/>
                <a:cs typeface="Calibri" panose="020F0502020204030204" pitchFamily="34" charset="0"/>
              </a:rPr>
              <a:t>)</a:t>
            </a:r>
          </a:p>
          <a:p>
            <a:r>
              <a:rPr lang="en-GB" altLang="ja-JP" dirty="0">
                <a:latin typeface="Century Gothic" panose="020B0502020202020204" pitchFamily="34" charset="0"/>
                <a:cs typeface="Calibri" panose="020F0502020204030204" pitchFamily="34" charset="0"/>
              </a:rPr>
              <a:t>some mid-low frequency words e.g., culturally important</a:t>
            </a:r>
          </a:p>
          <a:p>
            <a:r>
              <a:rPr lang="en-GB" dirty="0">
                <a:latin typeface="Century Gothic" panose="020B0502020202020204" pitchFamily="34" charset="0"/>
                <a:cs typeface="Calibri" panose="020F0502020204030204" pitchFamily="34" charset="0"/>
              </a:rPr>
              <a:t>systematic </a:t>
            </a:r>
            <a:r>
              <a:rPr lang="en-GB" b="1" i="1" dirty="0">
                <a:latin typeface="Century Gothic" panose="020B0502020202020204" pitchFamily="34" charset="0"/>
                <a:cs typeface="Calibri" panose="020F0502020204030204" pitchFamily="34" charset="0"/>
              </a:rPr>
              <a:t>revisiting</a:t>
            </a:r>
          </a:p>
          <a:p>
            <a:r>
              <a:rPr lang="en-GB" b="1" i="1" dirty="0">
                <a:solidFill>
                  <a:schemeClr val="accent1">
                    <a:lumMod val="50000"/>
                  </a:schemeClr>
                </a:solidFill>
                <a:latin typeface="Century Gothic" panose="020B0502020202020204" pitchFamily="34" charset="0"/>
              </a:rPr>
              <a:t>spaced</a:t>
            </a:r>
            <a:r>
              <a:rPr lang="en-GB" dirty="0">
                <a:solidFill>
                  <a:schemeClr val="accent1">
                    <a:lumMod val="50000"/>
                  </a:schemeClr>
                </a:solidFill>
                <a:latin typeface="Century Gothic" panose="020B0502020202020204" pitchFamily="34" charset="0"/>
              </a:rPr>
              <a:t> repetition </a:t>
            </a:r>
            <a:r>
              <a:rPr lang="en-GB" sz="2200" dirty="0">
                <a:solidFill>
                  <a:schemeClr val="accent1">
                    <a:lumMod val="50000"/>
                  </a:schemeClr>
                </a:solidFill>
                <a:latin typeface="Century Gothic" panose="020B0502020202020204" pitchFamily="34" charset="0"/>
              </a:rPr>
              <a:t>(e.g., Webb 2007)</a:t>
            </a:r>
          </a:p>
          <a:p>
            <a:endParaRPr lang="en-GB" b="1" i="1"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76263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BB0-DA7C-F64F-9372-8B166FF3C15C}"/>
              </a:ext>
            </a:extLst>
          </p:cNvPr>
          <p:cNvSpPr>
            <a:spLocks noGrp="1"/>
          </p:cNvSpPr>
          <p:nvPr>
            <p:ph type="title"/>
          </p:nvPr>
        </p:nvSpPr>
        <p:spPr>
          <a:xfrm>
            <a:off x="497360" y="0"/>
            <a:ext cx="10771691" cy="1353312"/>
          </a:xfrm>
        </p:spPr>
        <p:txBody>
          <a:bodyPr>
            <a:noAutofit/>
          </a:bodyPr>
          <a:lstStyle/>
          <a:p>
            <a:r>
              <a:rPr lang="en-GB" sz="3200" b="1" dirty="0">
                <a:solidFill>
                  <a:schemeClr val="accent1">
                    <a:lumMod val="50000"/>
                  </a:schemeClr>
                </a:solidFill>
              </a:rPr>
              <a:t>What might inform decisions about </a:t>
            </a:r>
            <a:r>
              <a:rPr lang="en-US" sz="3200" b="1" dirty="0">
                <a:solidFill>
                  <a:schemeClr val="accent1">
                    <a:lumMod val="50000"/>
                  </a:schemeClr>
                </a:solidFill>
              </a:rPr>
              <a:t>h</a:t>
            </a:r>
            <a:r>
              <a:rPr lang="en-US" sz="3200" b="1" dirty="0"/>
              <a:t>ow many words can be </a:t>
            </a:r>
            <a:r>
              <a:rPr lang="en-US" sz="3200" b="1" i="1" dirty="0"/>
              <a:t>really</a:t>
            </a:r>
            <a:r>
              <a:rPr lang="en-US" sz="3200" b="1" dirty="0"/>
              <a:t> learnt? </a:t>
            </a:r>
          </a:p>
        </p:txBody>
      </p:sp>
      <p:sp>
        <p:nvSpPr>
          <p:cNvPr id="4" name="Rectangle: Rounded Corners 22">
            <a:extLst>
              <a:ext uri="{FF2B5EF4-FFF2-40B4-BE49-F238E27FC236}">
                <a16:creationId xmlns:a16="http://schemas.microsoft.com/office/drawing/2014/main" id="{02F13891-BDC1-E244-84A5-309DF988AE81}"/>
              </a:ext>
            </a:extLst>
          </p:cNvPr>
          <p:cNvSpPr/>
          <p:nvPr/>
        </p:nvSpPr>
        <p:spPr>
          <a:xfrm>
            <a:off x="309103" y="1353312"/>
            <a:ext cx="11667743" cy="4992623"/>
          </a:xfrm>
          <a:prstGeom prst="round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5750" indent="-285750">
              <a:buFont typeface="Arial" panose="020B0604020202020204" pitchFamily="34" charset="0"/>
              <a:buChar char="•"/>
            </a:pPr>
            <a:r>
              <a:rPr lang="en-GB" sz="3200" b="1" dirty="0">
                <a:solidFill>
                  <a:schemeClr val="accent1">
                    <a:lumMod val="50000"/>
                  </a:schemeClr>
                </a:solidFill>
              </a:rPr>
              <a:t>10 words per hour </a:t>
            </a:r>
            <a:r>
              <a:rPr lang="en-GB" sz="2400" dirty="0">
                <a:solidFill>
                  <a:schemeClr val="accent1">
                    <a:lumMod val="50000"/>
                  </a:schemeClr>
                </a:solidFill>
              </a:rPr>
              <a:t>(e.g, Schmitt 2000)</a:t>
            </a:r>
          </a:p>
          <a:p>
            <a:pPr marL="285750" indent="-285750">
              <a:buFont typeface="Arial" panose="020B0604020202020204" pitchFamily="34" charset="0"/>
              <a:buChar char="•"/>
            </a:pPr>
            <a:r>
              <a:rPr lang="en-GB" sz="3200" b="1" dirty="0">
                <a:solidFill>
                  <a:schemeClr val="accent1">
                    <a:lumMod val="50000"/>
                  </a:schemeClr>
                </a:solidFill>
              </a:rPr>
              <a:t>10+ encounters needed to learn </a:t>
            </a:r>
            <a:r>
              <a:rPr lang="en-GB" sz="2400" dirty="0">
                <a:solidFill>
                  <a:schemeClr val="accent1">
                    <a:lumMod val="50000"/>
                  </a:schemeClr>
                </a:solidFill>
              </a:rPr>
              <a:t>(e.g., Webb 2007)</a:t>
            </a:r>
          </a:p>
          <a:p>
            <a:pPr marL="285750" indent="-285750">
              <a:buFont typeface="Arial" panose="020B0604020202020204" pitchFamily="34" charset="0"/>
              <a:buChar char="•"/>
            </a:pPr>
            <a:r>
              <a:rPr lang="en-GB" sz="3200" dirty="0">
                <a:solidFill>
                  <a:srgbClr val="5B9BD5">
                    <a:lumMod val="50000"/>
                  </a:srgbClr>
                </a:solidFill>
              </a:rPr>
              <a:t>Students </a:t>
            </a:r>
            <a:r>
              <a:rPr lang="en-GB" sz="3200" i="1" dirty="0">
                <a:solidFill>
                  <a:srgbClr val="5B9BD5">
                    <a:lumMod val="50000"/>
                  </a:srgbClr>
                </a:solidFill>
              </a:rPr>
              <a:t>pass</a:t>
            </a:r>
            <a:r>
              <a:rPr lang="en-GB" sz="3200" dirty="0">
                <a:solidFill>
                  <a:srgbClr val="5B9BD5">
                    <a:lumMod val="50000"/>
                  </a:srgbClr>
                </a:solidFill>
              </a:rPr>
              <a:t> GCSE with receptive knowledge of </a:t>
            </a:r>
            <a:r>
              <a:rPr lang="en-GB" sz="3200" b="1" dirty="0">
                <a:solidFill>
                  <a:srgbClr val="5B9BD5">
                    <a:lumMod val="50000"/>
                  </a:srgbClr>
                </a:solidFill>
              </a:rPr>
              <a:t>852 words </a:t>
            </a:r>
            <a:r>
              <a:rPr lang="en-GB" sz="3200" dirty="0">
                <a:solidFill>
                  <a:srgbClr val="5B9BD5">
                    <a:lumMod val="50000"/>
                  </a:srgbClr>
                </a:solidFill>
              </a:rPr>
              <a:t>= 4 words a lesson </a:t>
            </a:r>
            <a:r>
              <a:rPr lang="en-GB" sz="2400" dirty="0">
                <a:solidFill>
                  <a:srgbClr val="5B9BD5">
                    <a:lumMod val="50000"/>
                  </a:srgbClr>
                </a:solidFill>
              </a:rPr>
              <a:t>(Milton, 2006) </a:t>
            </a:r>
            <a:r>
              <a:rPr lang="en-GB" sz="3200" dirty="0">
                <a:solidFill>
                  <a:srgbClr val="5B9BD5">
                    <a:lumMod val="50000"/>
                  </a:srgbClr>
                </a:solidFill>
              </a:rPr>
              <a:t>or perhaps </a:t>
            </a:r>
            <a:r>
              <a:rPr lang="en-GB" sz="3200" b="1" dirty="0">
                <a:solidFill>
                  <a:srgbClr val="5B9BD5">
                    <a:lumMod val="50000"/>
                  </a:srgbClr>
                </a:solidFill>
              </a:rPr>
              <a:t>564 words </a:t>
            </a:r>
            <a:r>
              <a:rPr lang="en-GB" sz="2400" dirty="0">
                <a:solidFill>
                  <a:srgbClr val="5B9BD5">
                    <a:lumMod val="50000"/>
                  </a:srgbClr>
                </a:solidFill>
              </a:rPr>
              <a:t>(David, 2008)</a:t>
            </a:r>
          </a:p>
          <a:p>
            <a:pPr marL="285750" indent="-285750">
              <a:buFont typeface="Arial" panose="020B0604020202020204" pitchFamily="34" charset="0"/>
              <a:buChar char="•"/>
            </a:pPr>
            <a:r>
              <a:rPr lang="en-GB" sz="3200" dirty="0">
                <a:solidFill>
                  <a:srgbClr val="5B9BD5">
                    <a:lumMod val="50000"/>
                  </a:srgbClr>
                </a:solidFill>
              </a:rPr>
              <a:t>A recommendation to learn a list of </a:t>
            </a:r>
            <a:r>
              <a:rPr lang="en-GB" sz="3200" b="1" dirty="0">
                <a:solidFill>
                  <a:srgbClr val="5B9BD5">
                    <a:lumMod val="50000"/>
                  </a:srgbClr>
                </a:solidFill>
              </a:rPr>
              <a:t>1,500</a:t>
            </a:r>
            <a:r>
              <a:rPr lang="en-GB" sz="3200" dirty="0">
                <a:solidFill>
                  <a:srgbClr val="5B9BD5">
                    <a:lumMod val="50000"/>
                  </a:srgbClr>
                </a:solidFill>
              </a:rPr>
              <a:t> </a:t>
            </a:r>
            <a:r>
              <a:rPr lang="en-GB" sz="2400" dirty="0">
                <a:solidFill>
                  <a:srgbClr val="5B9BD5">
                    <a:lumMod val="50000"/>
                  </a:srgbClr>
                </a:solidFill>
              </a:rPr>
              <a:t>(Milton, 2015)</a:t>
            </a:r>
            <a:endParaRPr lang="en-GB" sz="2400" dirty="0">
              <a:solidFill>
                <a:schemeClr val="accent1">
                  <a:lumMod val="50000"/>
                </a:schemeClr>
              </a:solidFill>
            </a:endParaRPr>
          </a:p>
          <a:p>
            <a:pPr marL="285750" indent="-285750">
              <a:buFont typeface="Arial" panose="020B0604020202020204" pitchFamily="34" charset="0"/>
              <a:buChar char="•"/>
            </a:pPr>
            <a:r>
              <a:rPr lang="en-GB" sz="3200" b="1" dirty="0">
                <a:solidFill>
                  <a:schemeClr val="accent1">
                    <a:lumMod val="50000"/>
                  </a:schemeClr>
                </a:solidFill>
              </a:rPr>
              <a:t>The practical constraint! 450 hours available: </a:t>
            </a:r>
          </a:p>
          <a:p>
            <a:pPr marL="285750" lvl="1" indent="-285750">
              <a:buFont typeface="Arial" panose="020B0604020202020204" pitchFamily="34" charset="0"/>
              <a:buChar char="•"/>
            </a:pPr>
            <a:r>
              <a:rPr lang="en-GB" sz="3200" b="1" i="1" dirty="0">
                <a:solidFill>
                  <a:schemeClr val="tx1"/>
                </a:solidFill>
                <a:latin typeface="Calibri" panose="020F0502020204030204" pitchFamily="34" charset="0"/>
                <a:cs typeface="Calibri" panose="020F0502020204030204" pitchFamily="34" charset="0"/>
              </a:rPr>
              <a:t>Average</a:t>
            </a:r>
            <a:r>
              <a:rPr lang="en-GB" sz="3200" b="1" dirty="0">
                <a:solidFill>
                  <a:schemeClr val="tx1"/>
                </a:solidFill>
                <a:latin typeface="Calibri" panose="020F0502020204030204" pitchFamily="34" charset="0"/>
                <a:cs typeface="Calibri" panose="020F0502020204030204" pitchFamily="34" charset="0"/>
              </a:rPr>
              <a:t> of 10 words per week -&gt; 360 words per year * 5 years  = 1,700 words, for highest achievers</a:t>
            </a:r>
          </a:p>
        </p:txBody>
      </p:sp>
    </p:spTree>
    <p:extLst>
      <p:ext uri="{BB962C8B-B14F-4D97-AF65-F5344CB8AC3E}">
        <p14:creationId xmlns:p14="http://schemas.microsoft.com/office/powerpoint/2010/main" val="135882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352" y="254606"/>
            <a:ext cx="11704578" cy="1059844"/>
          </a:xfrm>
        </p:spPr>
        <p:txBody>
          <a:bodyPr>
            <a:normAutofit fontScale="90000"/>
          </a:bodyPr>
          <a:lstStyle/>
          <a:p>
            <a:r>
              <a:rPr lang="en-US" dirty="0"/>
              <a:t>Is the amount  (1,250 and 1,750) about right? </a:t>
            </a:r>
            <a:endParaRPr lang="en-GB" dirty="0"/>
          </a:p>
        </p:txBody>
      </p:sp>
      <p:sp>
        <p:nvSpPr>
          <p:cNvPr id="4" name="Content Placeholder 2"/>
          <p:cNvSpPr txBox="1">
            <a:spLocks/>
          </p:cNvSpPr>
          <p:nvPr/>
        </p:nvSpPr>
        <p:spPr>
          <a:xfrm>
            <a:off x="304352" y="1112921"/>
            <a:ext cx="10280521" cy="26236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t>2015 GCSE (minimum) word lists, AQA:</a:t>
            </a:r>
          </a:p>
          <a:p>
            <a:pPr marL="0" indent="0">
              <a:buNone/>
            </a:pPr>
            <a:r>
              <a:rPr lang="en-GB" dirty="0"/>
              <a:t>Spanish: </a:t>
            </a:r>
            <a:r>
              <a:rPr lang="en-GB" b="1" u="sng" dirty="0"/>
              <a:t>1,566 word families </a:t>
            </a:r>
          </a:p>
          <a:p>
            <a:pPr marL="0" indent="0">
              <a:buNone/>
            </a:pPr>
            <a:r>
              <a:rPr lang="en-GB" dirty="0"/>
              <a:t>French: </a:t>
            </a:r>
            <a:r>
              <a:rPr lang="en-GB" b="1" u="sng" dirty="0"/>
              <a:t>1,300 word families</a:t>
            </a:r>
          </a:p>
          <a:p>
            <a:pPr marL="0" indent="0">
              <a:buNone/>
            </a:pPr>
            <a:r>
              <a:rPr lang="en-GB" dirty="0"/>
              <a:t>German: </a:t>
            </a:r>
            <a:r>
              <a:rPr lang="en-GB" b="1" u="sng" dirty="0"/>
              <a:t>1,632 word families</a:t>
            </a:r>
          </a:p>
        </p:txBody>
      </p:sp>
      <p:graphicFrame>
        <p:nvGraphicFramePr>
          <p:cNvPr id="6" name="Table 5">
            <a:extLst>
              <a:ext uri="{FF2B5EF4-FFF2-40B4-BE49-F238E27FC236}">
                <a16:creationId xmlns:a16="http://schemas.microsoft.com/office/drawing/2014/main" id="{51F881FE-A938-4C46-9B33-C6C07E561538}"/>
              </a:ext>
            </a:extLst>
          </p:cNvPr>
          <p:cNvGraphicFramePr>
            <a:graphicFrameLocks noGrp="1"/>
          </p:cNvGraphicFramePr>
          <p:nvPr>
            <p:extLst>
              <p:ext uri="{D42A27DB-BD31-4B8C-83A1-F6EECF244321}">
                <p14:modId xmlns:p14="http://schemas.microsoft.com/office/powerpoint/2010/main" val="4125290808"/>
              </p:ext>
            </p:extLst>
          </p:nvPr>
        </p:nvGraphicFramePr>
        <p:xfrm>
          <a:off x="2299855" y="3823585"/>
          <a:ext cx="9664817" cy="2335106"/>
        </p:xfrm>
        <a:graphic>
          <a:graphicData uri="http://schemas.openxmlformats.org/drawingml/2006/table">
            <a:tbl>
              <a:tblPr firstRow="1" bandRow="1">
                <a:tableStyleId>{5C22544A-7EE6-4342-B048-85BDC9FD1C3A}</a:tableStyleId>
              </a:tblPr>
              <a:tblGrid>
                <a:gridCol w="2737312">
                  <a:extLst>
                    <a:ext uri="{9D8B030D-6E8A-4147-A177-3AD203B41FA5}">
                      <a16:colId xmlns:a16="http://schemas.microsoft.com/office/drawing/2014/main" val="861897505"/>
                    </a:ext>
                  </a:extLst>
                </a:gridCol>
                <a:gridCol w="3242661">
                  <a:extLst>
                    <a:ext uri="{9D8B030D-6E8A-4147-A177-3AD203B41FA5}">
                      <a16:colId xmlns:a16="http://schemas.microsoft.com/office/drawing/2014/main" val="2690541026"/>
                    </a:ext>
                  </a:extLst>
                </a:gridCol>
                <a:gridCol w="3684844">
                  <a:extLst>
                    <a:ext uri="{9D8B030D-6E8A-4147-A177-3AD203B41FA5}">
                      <a16:colId xmlns:a16="http://schemas.microsoft.com/office/drawing/2014/main" val="4228499681"/>
                    </a:ext>
                  </a:extLst>
                </a:gridCol>
              </a:tblGrid>
              <a:tr h="1234718">
                <a:tc>
                  <a:txBody>
                    <a:bodyPr/>
                    <a:lstStyle/>
                    <a:p>
                      <a:pPr algn="l"/>
                      <a:r>
                        <a:rPr lang="en-US" sz="2400" i="0" dirty="0"/>
                        <a:t>Tier of GCSE</a:t>
                      </a:r>
                    </a:p>
                  </a:txBody>
                  <a:tcPr anchor="b"/>
                </a:tc>
                <a:tc>
                  <a:txBody>
                    <a:bodyPr/>
                    <a:lstStyle/>
                    <a:p>
                      <a:r>
                        <a:rPr lang="en-US" sz="2400" dirty="0"/>
                        <a:t>Word families used to create ONE exam</a:t>
                      </a:r>
                    </a:p>
                  </a:txBody>
                  <a:tcPr/>
                </a:tc>
                <a:tc>
                  <a:txBody>
                    <a:bodyPr/>
                    <a:lstStyle/>
                    <a:p>
                      <a:r>
                        <a:rPr lang="en-US" sz="2400" dirty="0"/>
                        <a:t>Word families used to create THREE exams</a:t>
                      </a:r>
                    </a:p>
                  </a:txBody>
                  <a:tcPr/>
                </a:tc>
                <a:extLst>
                  <a:ext uri="{0D108BD9-81ED-4DB2-BD59-A6C34878D82A}">
                    <a16:rowId xmlns:a16="http://schemas.microsoft.com/office/drawing/2014/main" val="97716192"/>
                  </a:ext>
                </a:extLst>
              </a:tr>
              <a:tr h="550194">
                <a:tc>
                  <a:txBody>
                    <a:bodyPr/>
                    <a:lstStyle/>
                    <a:p>
                      <a:r>
                        <a:rPr lang="en-US" sz="2400" dirty="0"/>
                        <a:t>Foundation</a:t>
                      </a:r>
                    </a:p>
                  </a:txBody>
                  <a:tcPr/>
                </a:tc>
                <a:tc>
                  <a:txBody>
                    <a:bodyPr/>
                    <a:lstStyle/>
                    <a:p>
                      <a:r>
                        <a:rPr lang="en-US" sz="2400" dirty="0"/>
                        <a:t>609</a:t>
                      </a:r>
                    </a:p>
                  </a:txBody>
                  <a:tcPr/>
                </a:tc>
                <a:tc>
                  <a:txBody>
                    <a:bodyPr/>
                    <a:lstStyle/>
                    <a:p>
                      <a:r>
                        <a:rPr lang="en-US" sz="2400" dirty="0"/>
                        <a:t>1,173</a:t>
                      </a:r>
                    </a:p>
                  </a:txBody>
                  <a:tcPr/>
                </a:tc>
                <a:extLst>
                  <a:ext uri="{0D108BD9-81ED-4DB2-BD59-A6C34878D82A}">
                    <a16:rowId xmlns:a16="http://schemas.microsoft.com/office/drawing/2014/main" val="2076497504"/>
                  </a:ext>
                </a:extLst>
              </a:tr>
              <a:tr h="550194">
                <a:tc>
                  <a:txBody>
                    <a:bodyPr/>
                    <a:lstStyle/>
                    <a:p>
                      <a:r>
                        <a:rPr lang="en-US" sz="2400" dirty="0"/>
                        <a:t>Higher</a:t>
                      </a:r>
                    </a:p>
                  </a:txBody>
                  <a:tcPr/>
                </a:tc>
                <a:tc>
                  <a:txBody>
                    <a:bodyPr/>
                    <a:lstStyle/>
                    <a:p>
                      <a:r>
                        <a:rPr lang="en-US" sz="2400" dirty="0"/>
                        <a:t>753</a:t>
                      </a:r>
                    </a:p>
                  </a:txBody>
                  <a:tcPr/>
                </a:tc>
                <a:tc>
                  <a:txBody>
                    <a:bodyPr/>
                    <a:lstStyle/>
                    <a:p>
                      <a:r>
                        <a:rPr lang="en-US" sz="2400" dirty="0"/>
                        <a:t>1,542</a:t>
                      </a:r>
                    </a:p>
                  </a:txBody>
                  <a:tcPr/>
                </a:tc>
                <a:extLst>
                  <a:ext uri="{0D108BD9-81ED-4DB2-BD59-A6C34878D82A}">
                    <a16:rowId xmlns:a16="http://schemas.microsoft.com/office/drawing/2014/main" val="2020269779"/>
                  </a:ext>
                </a:extLst>
              </a:tr>
            </a:tbl>
          </a:graphicData>
        </a:graphic>
      </p:graphicFrame>
      <p:sp>
        <p:nvSpPr>
          <p:cNvPr id="7" name="Rectangle 6">
            <a:extLst>
              <a:ext uri="{FF2B5EF4-FFF2-40B4-BE49-F238E27FC236}">
                <a16:creationId xmlns:a16="http://schemas.microsoft.com/office/drawing/2014/main" id="{BB4CBE9B-DA17-E243-AF4E-5A99592CFDCA}"/>
              </a:ext>
            </a:extLst>
          </p:cNvPr>
          <p:cNvSpPr/>
          <p:nvPr/>
        </p:nvSpPr>
        <p:spPr>
          <a:xfrm>
            <a:off x="6602339" y="6158691"/>
            <a:ext cx="5824030" cy="369332"/>
          </a:xfrm>
          <a:prstGeom prst="rect">
            <a:avLst/>
          </a:prstGeom>
        </p:spPr>
        <p:txBody>
          <a:bodyPr wrap="none">
            <a:spAutoFit/>
          </a:bodyPr>
          <a:lstStyle/>
          <a:p>
            <a:r>
              <a:rPr lang="en-US" dirty="0"/>
              <a:t>Median of range across awarding organisations &amp; languages</a:t>
            </a:r>
          </a:p>
        </p:txBody>
      </p:sp>
    </p:spTree>
    <p:extLst>
      <p:ext uri="{BB962C8B-B14F-4D97-AF65-F5344CB8AC3E}">
        <p14:creationId xmlns:p14="http://schemas.microsoft.com/office/powerpoint/2010/main" val="33442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C0FB-C76B-8C40-A28B-B4FB7C86124E}"/>
              </a:ext>
            </a:extLst>
          </p:cNvPr>
          <p:cNvSpPr>
            <a:spLocks noGrp="1"/>
          </p:cNvSpPr>
          <p:nvPr>
            <p:ph type="title"/>
          </p:nvPr>
        </p:nvSpPr>
        <p:spPr>
          <a:xfrm>
            <a:off x="347329" y="443073"/>
            <a:ext cx="11539871" cy="1325563"/>
          </a:xfrm>
        </p:spPr>
        <p:txBody>
          <a:bodyPr>
            <a:normAutofit/>
          </a:bodyPr>
          <a:lstStyle/>
          <a:p>
            <a:r>
              <a:rPr lang="en-US" sz="4000" dirty="0"/>
              <a:t>Why should “85%” be high frequency words? </a:t>
            </a:r>
          </a:p>
        </p:txBody>
      </p:sp>
      <p:sp>
        <p:nvSpPr>
          <p:cNvPr id="3" name="Text Placeholder 2">
            <a:extLst>
              <a:ext uri="{FF2B5EF4-FFF2-40B4-BE49-F238E27FC236}">
                <a16:creationId xmlns:a16="http://schemas.microsoft.com/office/drawing/2014/main" id="{4D183769-928B-8044-B3EF-B5951B59E698}"/>
              </a:ext>
            </a:extLst>
          </p:cNvPr>
          <p:cNvSpPr>
            <a:spLocks noGrp="1"/>
          </p:cNvSpPr>
          <p:nvPr>
            <p:ph type="body" idx="1"/>
          </p:nvPr>
        </p:nvSpPr>
        <p:spPr>
          <a:xfrm>
            <a:off x="347329" y="1729737"/>
            <a:ext cx="11667461" cy="4351338"/>
          </a:xfrm>
        </p:spPr>
        <p:txBody>
          <a:bodyPr>
            <a:normAutofit lnSpcReduction="10000"/>
          </a:bodyPr>
          <a:lstStyle/>
          <a:p>
            <a:pPr marL="0" indent="0">
              <a:buNone/>
            </a:pPr>
            <a:r>
              <a:rPr lang="en-GB" dirty="0"/>
              <a:t>The 2,000 most common words in a language generally cover…</a:t>
            </a:r>
          </a:p>
          <a:p>
            <a:pPr indent="-457200"/>
            <a:r>
              <a:rPr lang="en-GB" dirty="0"/>
              <a:t>80 to 87 % of an average written text </a:t>
            </a:r>
            <a:r>
              <a:rPr lang="en-GB" sz="1400" dirty="0"/>
              <a:t>(Meara, 1995; Nation, 2001; Nation &amp; Waring, 1997).</a:t>
            </a:r>
          </a:p>
          <a:p>
            <a:pPr indent="-457200"/>
            <a:r>
              <a:rPr lang="en-GB" dirty="0"/>
              <a:t>90+ % of words in informal conversation </a:t>
            </a:r>
            <a:r>
              <a:rPr lang="en-GB" sz="1400" dirty="0"/>
              <a:t>(Nation, 2001)</a:t>
            </a:r>
            <a:endParaRPr lang="en-GB" dirty="0"/>
          </a:p>
          <a:p>
            <a:pPr marL="0" indent="0">
              <a:buNone/>
            </a:pPr>
            <a:endParaRPr lang="en-GB" dirty="0"/>
          </a:p>
          <a:p>
            <a:pPr marL="0" indent="0">
              <a:buNone/>
            </a:pPr>
            <a:r>
              <a:rPr lang="en-GB" dirty="0"/>
              <a:t>How do we know what the most frequent words are in FLs? </a:t>
            </a:r>
          </a:p>
          <a:p>
            <a:pPr marL="0" indent="0">
              <a:buNone/>
            </a:pPr>
            <a:r>
              <a:rPr lang="en-GB" dirty="0"/>
              <a:t>Massive </a:t>
            </a:r>
            <a:r>
              <a:rPr lang="en-GB" dirty="0">
                <a:hlinkClick r:id="rId3"/>
              </a:rPr>
              <a:t>corpora</a:t>
            </a:r>
            <a:r>
              <a:rPr lang="en-GB" dirty="0"/>
              <a:t>: </a:t>
            </a:r>
            <a:r>
              <a:rPr lang="en-GB" sz="2400" dirty="0"/>
              <a:t>French 23 million; Spanish 2 billion; German 20 million</a:t>
            </a:r>
            <a:endParaRPr lang="en-GB" dirty="0"/>
          </a:p>
          <a:p>
            <a:pPr marL="0" indent="0">
              <a:buNone/>
            </a:pPr>
            <a:r>
              <a:rPr lang="en-GB" dirty="0"/>
              <a:t>The </a:t>
            </a:r>
            <a:r>
              <a:rPr lang="en-GB" b="1" i="1" dirty="0"/>
              <a:t>very</a:t>
            </a:r>
            <a:r>
              <a:rPr lang="en-GB" dirty="0"/>
              <a:t> </a:t>
            </a:r>
            <a:r>
              <a:rPr lang="en-GB" b="1" i="1" dirty="0"/>
              <a:t>most</a:t>
            </a:r>
            <a:r>
              <a:rPr lang="en-GB" dirty="0"/>
              <a:t> frequent words change very little, </a:t>
            </a:r>
            <a:r>
              <a:rPr lang="en-GB" sz="2500" dirty="0"/>
              <a:t>over time </a:t>
            </a:r>
            <a:r>
              <a:rPr lang="en-GB" sz="2500" b="1" i="1" dirty="0"/>
              <a:t>or context</a:t>
            </a:r>
            <a:endParaRPr lang="en-GB" dirty="0"/>
          </a:p>
          <a:p>
            <a:pPr marL="0" indent="0">
              <a:buNone/>
            </a:pPr>
            <a:r>
              <a:rPr lang="en-GB" dirty="0"/>
              <a:t>About 80-85% of the most frequent words are the same – no matter which </a:t>
            </a:r>
            <a:r>
              <a:rPr lang="en-GB" b="1" i="1" dirty="0"/>
              <a:t>large, general </a:t>
            </a:r>
            <a:r>
              <a:rPr lang="en-GB" dirty="0"/>
              <a:t>corpus you use</a:t>
            </a:r>
          </a:p>
          <a:p>
            <a:endParaRPr lang="en-US" dirty="0"/>
          </a:p>
        </p:txBody>
      </p:sp>
    </p:spTree>
    <p:extLst>
      <p:ext uri="{BB962C8B-B14F-4D97-AF65-F5344CB8AC3E}">
        <p14:creationId xmlns:p14="http://schemas.microsoft.com/office/powerpoint/2010/main" val="7421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1049765" y="2037788"/>
            <a:ext cx="10425393" cy="3396162"/>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GB" sz="3600" dirty="0">
                <a:solidFill>
                  <a:schemeClr val="accent5">
                    <a:lumMod val="50000"/>
                  </a:schemeClr>
                </a:solidFill>
                <a:latin typeface="Century Gothic" panose="020B0502020202020204" pitchFamily="34" charset="0"/>
              </a:rPr>
              <a:t>No. </a:t>
            </a:r>
          </a:p>
          <a:p>
            <a:r>
              <a:rPr lang="en-GB" sz="3600" dirty="0">
                <a:solidFill>
                  <a:schemeClr val="accent5">
                    <a:lumMod val="50000"/>
                  </a:schemeClr>
                </a:solidFill>
                <a:latin typeface="Century Gothic" panose="020B0502020202020204" pitchFamily="34" charset="0"/>
              </a:rPr>
              <a:t>On average, a new GCSE list has </a:t>
            </a:r>
            <a:r>
              <a:rPr lang="en-GB" sz="3600" b="1" dirty="0">
                <a:solidFill>
                  <a:schemeClr val="accent5">
                    <a:lumMod val="50000"/>
                  </a:schemeClr>
                </a:solidFill>
                <a:latin typeface="Century Gothic" panose="020B0502020202020204" pitchFamily="34" charset="0"/>
              </a:rPr>
              <a:t>13% fewer </a:t>
            </a:r>
            <a:r>
              <a:rPr lang="en-GB" sz="3600" dirty="0">
                <a:solidFill>
                  <a:schemeClr val="accent5">
                    <a:lumMod val="50000"/>
                  </a:schemeClr>
                </a:solidFill>
                <a:latin typeface="Century Gothic" panose="020B0502020202020204" pitchFamily="34" charset="0"/>
              </a:rPr>
              <a:t>word families than a current list, </a:t>
            </a:r>
          </a:p>
          <a:p>
            <a:r>
              <a:rPr lang="en-GB" sz="3600" dirty="0">
                <a:solidFill>
                  <a:schemeClr val="accent5">
                    <a:lumMod val="50000"/>
                  </a:schemeClr>
                </a:solidFill>
                <a:latin typeface="Century Gothic" panose="020B0502020202020204" pitchFamily="34" charset="0"/>
              </a:rPr>
              <a:t>but provides </a:t>
            </a:r>
            <a:r>
              <a:rPr lang="en-GB" sz="3600" b="1" dirty="0">
                <a:solidFill>
                  <a:schemeClr val="accent5">
                    <a:lumMod val="50000"/>
                  </a:schemeClr>
                </a:solidFill>
                <a:latin typeface="Century Gothic" panose="020B0502020202020204" pitchFamily="34" charset="0"/>
              </a:rPr>
              <a:t>34% more</a:t>
            </a:r>
            <a:r>
              <a:rPr lang="en-GB" sz="3600" dirty="0">
                <a:solidFill>
                  <a:schemeClr val="accent5">
                    <a:lumMod val="50000"/>
                  </a:schemeClr>
                </a:solidFill>
                <a:latin typeface="Century Gothic" panose="020B0502020202020204" pitchFamily="34" charset="0"/>
              </a:rPr>
              <a:t> coverage of the word families in typical A level exam </a:t>
            </a:r>
          </a:p>
          <a:p>
            <a:r>
              <a:rPr lang="en-GB" sz="2000" dirty="0">
                <a:solidFill>
                  <a:schemeClr val="accent5">
                    <a:lumMod val="50000"/>
                  </a:schemeClr>
                </a:solidFill>
                <a:latin typeface="Century Gothic" panose="020B0502020202020204" pitchFamily="34" charset="0"/>
              </a:rPr>
              <a:t>(averaging across AQA </a:t>
            </a:r>
            <a:r>
              <a:rPr lang="en-GB" sz="2000" i="1" dirty="0">
                <a:solidFill>
                  <a:schemeClr val="accent5">
                    <a:lumMod val="50000"/>
                  </a:schemeClr>
                </a:solidFill>
                <a:latin typeface="Century Gothic" panose="020B0502020202020204" pitchFamily="34" charset="0"/>
              </a:rPr>
              <a:t>and</a:t>
            </a:r>
            <a:r>
              <a:rPr lang="en-GB" sz="2000" dirty="0">
                <a:solidFill>
                  <a:schemeClr val="accent5">
                    <a:lumMod val="50000"/>
                  </a:schemeClr>
                </a:solidFill>
                <a:latin typeface="Century Gothic" panose="020B0502020202020204" pitchFamily="34" charset="0"/>
              </a:rPr>
              <a:t> Edexcel).</a:t>
            </a:r>
            <a:endParaRPr lang="en-GB" sz="3600" dirty="0">
              <a:solidFill>
                <a:schemeClr val="accent5">
                  <a:lumMod val="50000"/>
                </a:schemeClr>
              </a:solidFill>
              <a:latin typeface="Century Gothic" panose="020B0502020202020204" pitchFamily="34" charset="0"/>
            </a:endParaRPr>
          </a:p>
        </p:txBody>
      </p:sp>
      <p:sp>
        <p:nvSpPr>
          <p:cNvPr id="7" name="Google Shape;158;p8">
            <a:extLst>
              <a:ext uri="{FF2B5EF4-FFF2-40B4-BE49-F238E27FC236}">
                <a16:creationId xmlns:a16="http://schemas.microsoft.com/office/drawing/2014/main" id="{791A2AB0-8FCF-D944-8C8C-8D87C768BEC7}"/>
              </a:ext>
            </a:extLst>
          </p:cNvPr>
          <p:cNvSpPr txBox="1">
            <a:spLocks noGrp="1"/>
          </p:cNvSpPr>
          <p:nvPr>
            <p:ph type="title"/>
          </p:nvPr>
        </p:nvSpPr>
        <p:spPr>
          <a:xfrm>
            <a:off x="838200" y="315297"/>
            <a:ext cx="10515600" cy="1325563"/>
          </a:xfrm>
          <a:prstGeom prst="rect">
            <a:avLst/>
          </a:prstGeom>
          <a:noFill/>
          <a:ln>
            <a:noFill/>
          </a:ln>
        </p:spPr>
        <p:txBody>
          <a:bodyPr spcFirstLastPara="1" wrap="square" lIns="91425" tIns="45700" rIns="91425" bIns="45700" anchor="ctr" anchorCtr="0">
            <a:normAutofit/>
          </a:bodyPr>
          <a:lstStyle/>
          <a:p>
            <a:pPr lvl="0">
              <a:buSzPts val="4400"/>
            </a:pPr>
            <a:r>
              <a:rPr lang="en-GB" sz="3200" dirty="0"/>
              <a:t>Does this ‘constrained’ lexicon mean that students are less well prepared for an A level exam?</a:t>
            </a:r>
            <a:endParaRPr sz="3200" dirty="0"/>
          </a:p>
        </p:txBody>
      </p:sp>
      <p:sp>
        <p:nvSpPr>
          <p:cNvPr id="2" name="TextBox 1">
            <a:extLst>
              <a:ext uri="{FF2B5EF4-FFF2-40B4-BE49-F238E27FC236}">
                <a16:creationId xmlns:a16="http://schemas.microsoft.com/office/drawing/2014/main" id="{5D4D2237-7923-8946-AB33-337D2B5B0FF5}"/>
              </a:ext>
            </a:extLst>
          </p:cNvPr>
          <p:cNvSpPr txBox="1"/>
          <p:nvPr/>
        </p:nvSpPr>
        <p:spPr>
          <a:xfrm>
            <a:off x="2761130" y="5970494"/>
            <a:ext cx="9829800" cy="307777"/>
          </a:xfrm>
          <a:prstGeom prst="rect">
            <a:avLst/>
          </a:prstGeom>
          <a:noFill/>
        </p:spPr>
        <p:txBody>
          <a:bodyPr wrap="square" rtlCol="0">
            <a:spAutoFit/>
          </a:bodyPr>
          <a:lstStyle/>
          <a:p>
            <a:r>
              <a:rPr lang="en-US" dirty="0"/>
              <a:t>Dudley &amp; Marsden (in progress). Using word lists for high-stakes exams: Topic-driven versus frequency-informed. </a:t>
            </a:r>
          </a:p>
        </p:txBody>
      </p:sp>
    </p:spTree>
    <p:extLst>
      <p:ext uri="{BB962C8B-B14F-4D97-AF65-F5344CB8AC3E}">
        <p14:creationId xmlns:p14="http://schemas.microsoft.com/office/powerpoint/2010/main" val="260944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29E4-67B2-2540-B097-CED001619E4B}"/>
              </a:ext>
            </a:extLst>
          </p:cNvPr>
          <p:cNvSpPr>
            <a:spLocks noGrp="1"/>
          </p:cNvSpPr>
          <p:nvPr>
            <p:ph type="title"/>
          </p:nvPr>
        </p:nvSpPr>
        <p:spPr>
          <a:xfrm>
            <a:off x="676834" y="108257"/>
            <a:ext cx="11084859" cy="560974"/>
          </a:xfrm>
        </p:spPr>
        <p:txBody>
          <a:bodyPr>
            <a:noAutofit/>
          </a:bodyPr>
          <a:lstStyle/>
          <a:p>
            <a:r>
              <a:rPr lang="en-US" sz="2800" dirty="0"/>
              <a:t>Is a frequency-informed list useful for the </a:t>
            </a:r>
            <a:r>
              <a:rPr lang="en-US" sz="2800" b="1" i="1" dirty="0"/>
              <a:t>current </a:t>
            </a:r>
            <a:r>
              <a:rPr lang="en-US" sz="2800" i="1" dirty="0"/>
              <a:t>GCSEs</a:t>
            </a:r>
            <a:r>
              <a:rPr lang="en-US" sz="2800" dirty="0"/>
              <a:t>? </a:t>
            </a:r>
          </a:p>
        </p:txBody>
      </p:sp>
      <p:sp>
        <p:nvSpPr>
          <p:cNvPr id="3" name="Text Placeholder 2">
            <a:extLst>
              <a:ext uri="{FF2B5EF4-FFF2-40B4-BE49-F238E27FC236}">
                <a16:creationId xmlns:a16="http://schemas.microsoft.com/office/drawing/2014/main" id="{B7EABA40-CCC5-DC44-AE05-5802FCAC93E9}"/>
              </a:ext>
            </a:extLst>
          </p:cNvPr>
          <p:cNvSpPr>
            <a:spLocks noGrp="1"/>
          </p:cNvSpPr>
          <p:nvPr>
            <p:ph type="body" idx="1"/>
          </p:nvPr>
        </p:nvSpPr>
        <p:spPr>
          <a:xfrm>
            <a:off x="257735" y="5916706"/>
            <a:ext cx="11923059" cy="484095"/>
          </a:xfrm>
        </p:spPr>
        <p:txBody>
          <a:bodyPr>
            <a:normAutofit/>
          </a:bodyPr>
          <a:lstStyle/>
          <a:p>
            <a:pPr marL="114300" indent="0">
              <a:buNone/>
            </a:pPr>
            <a:r>
              <a:rPr lang="en-GB" sz="1800" dirty="0"/>
              <a:t>Predicted probability of a word family in corpus of exams being from each word list</a:t>
            </a:r>
            <a:endParaRPr lang="en-US" sz="1800" dirty="0"/>
          </a:p>
        </p:txBody>
      </p:sp>
      <p:pic>
        <p:nvPicPr>
          <p:cNvPr id="4" name="Picture 3" descr="Calendar&#10;&#10;Description automatically generated with low confidence">
            <a:extLst>
              <a:ext uri="{FF2B5EF4-FFF2-40B4-BE49-F238E27FC236}">
                <a16:creationId xmlns:a16="http://schemas.microsoft.com/office/drawing/2014/main" id="{1C3733B8-E68D-984A-AB92-0222E27175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72987" y="1326777"/>
            <a:ext cx="8713695" cy="4831977"/>
          </a:xfrm>
          <a:prstGeom prst="rect">
            <a:avLst/>
          </a:prstGeom>
        </p:spPr>
      </p:pic>
      <p:sp>
        <p:nvSpPr>
          <p:cNvPr id="5" name="Rectangle 4">
            <a:extLst>
              <a:ext uri="{FF2B5EF4-FFF2-40B4-BE49-F238E27FC236}">
                <a16:creationId xmlns:a16="http://schemas.microsoft.com/office/drawing/2014/main" id="{97469112-A0D7-BD43-BCF7-9B03D5D18850}"/>
              </a:ext>
            </a:extLst>
          </p:cNvPr>
          <p:cNvSpPr/>
          <p:nvPr/>
        </p:nvSpPr>
        <p:spPr>
          <a:xfrm>
            <a:off x="461682" y="669231"/>
            <a:ext cx="11084859" cy="830997"/>
          </a:xfrm>
          <a:prstGeom prst="rect">
            <a:avLst/>
          </a:prstGeom>
        </p:spPr>
        <p:txBody>
          <a:bodyPr wrap="square">
            <a:spAutoFit/>
          </a:bodyPr>
          <a:lstStyle/>
          <a:p>
            <a:r>
              <a:rPr lang="en-US" sz="2400" dirty="0"/>
              <a:t>Yes: a frequency-informed list predicts </a:t>
            </a:r>
            <a:r>
              <a:rPr lang="en-US" sz="2400" b="1" i="1" dirty="0"/>
              <a:t>more of the content of </a:t>
            </a:r>
            <a:r>
              <a:rPr lang="en-US" sz="2400" dirty="0"/>
              <a:t>exams to date compared to the current word lists</a:t>
            </a:r>
          </a:p>
        </p:txBody>
      </p:sp>
    </p:spTree>
    <p:extLst>
      <p:ext uri="{BB962C8B-B14F-4D97-AF65-F5344CB8AC3E}">
        <p14:creationId xmlns:p14="http://schemas.microsoft.com/office/powerpoint/2010/main" val="240419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81AF-0B8F-D248-A3B8-8407A5CB6DBE}"/>
              </a:ext>
            </a:extLst>
          </p:cNvPr>
          <p:cNvSpPr>
            <a:spLocks noGrp="1"/>
          </p:cNvSpPr>
          <p:nvPr>
            <p:ph type="title"/>
          </p:nvPr>
        </p:nvSpPr>
        <p:spPr>
          <a:xfrm>
            <a:off x="741829" y="0"/>
            <a:ext cx="10977282" cy="932329"/>
          </a:xfrm>
        </p:spPr>
        <p:txBody>
          <a:bodyPr>
            <a:noAutofit/>
          </a:bodyPr>
          <a:lstStyle/>
          <a:p>
            <a:r>
              <a:rPr lang="en-US" sz="2800" dirty="0"/>
              <a:t>Is a frequency-informed list useful </a:t>
            </a:r>
            <a:r>
              <a:rPr lang="en-US" sz="2800" i="1" dirty="0"/>
              <a:t>even for those words that have only ever been used once in current GCSEs? </a:t>
            </a:r>
            <a:endParaRPr lang="en-US" sz="2800" dirty="0"/>
          </a:p>
        </p:txBody>
      </p:sp>
      <p:pic>
        <p:nvPicPr>
          <p:cNvPr id="4" name="Picture 3" descr="Diagram, schematic&#10;&#10;Description automatically generated">
            <a:extLst>
              <a:ext uri="{FF2B5EF4-FFF2-40B4-BE49-F238E27FC236}">
                <a16:creationId xmlns:a16="http://schemas.microsoft.com/office/drawing/2014/main" id="{A8C24DA6-2D9B-7041-B4D4-89083E25AE8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434354" y="1255059"/>
            <a:ext cx="8982634" cy="5199530"/>
          </a:xfrm>
          <a:prstGeom prst="rect">
            <a:avLst/>
          </a:prstGeom>
        </p:spPr>
      </p:pic>
      <p:sp>
        <p:nvSpPr>
          <p:cNvPr id="5" name="Text Placeholder 2">
            <a:extLst>
              <a:ext uri="{FF2B5EF4-FFF2-40B4-BE49-F238E27FC236}">
                <a16:creationId xmlns:a16="http://schemas.microsoft.com/office/drawing/2014/main" id="{29C096AC-4417-C546-AA0D-7CA7C379BC74}"/>
              </a:ext>
            </a:extLst>
          </p:cNvPr>
          <p:cNvSpPr>
            <a:spLocks noGrp="1"/>
          </p:cNvSpPr>
          <p:nvPr>
            <p:ph type="body" idx="1"/>
          </p:nvPr>
        </p:nvSpPr>
        <p:spPr>
          <a:xfrm>
            <a:off x="268941" y="5988424"/>
            <a:ext cx="11923059" cy="412377"/>
          </a:xfrm>
        </p:spPr>
        <p:txBody>
          <a:bodyPr>
            <a:normAutofit fontScale="85000" lnSpcReduction="20000"/>
          </a:bodyPr>
          <a:lstStyle/>
          <a:p>
            <a:pPr marL="114300" indent="0">
              <a:buNone/>
            </a:pPr>
            <a:r>
              <a:rPr lang="en-GB" sz="2000" dirty="0"/>
              <a:t>Predicted probability of a word family only used once so far being from each word lists</a:t>
            </a:r>
            <a:endParaRPr lang="en-US" sz="2000" dirty="0"/>
          </a:p>
        </p:txBody>
      </p:sp>
      <p:sp>
        <p:nvSpPr>
          <p:cNvPr id="6" name="Rectangle 5">
            <a:extLst>
              <a:ext uri="{FF2B5EF4-FFF2-40B4-BE49-F238E27FC236}">
                <a16:creationId xmlns:a16="http://schemas.microsoft.com/office/drawing/2014/main" id="{E0912FD9-AD5A-9847-8342-6EC2B0D0C0FF}"/>
              </a:ext>
            </a:extLst>
          </p:cNvPr>
          <p:cNvSpPr/>
          <p:nvPr/>
        </p:nvSpPr>
        <p:spPr>
          <a:xfrm>
            <a:off x="1281038" y="880791"/>
            <a:ext cx="10208244" cy="461665"/>
          </a:xfrm>
          <a:prstGeom prst="rect">
            <a:avLst/>
          </a:prstGeom>
        </p:spPr>
        <p:txBody>
          <a:bodyPr wrap="none">
            <a:spAutoFit/>
          </a:bodyPr>
          <a:lstStyle/>
          <a:p>
            <a:r>
              <a:rPr lang="en-US" sz="2400" dirty="0"/>
              <a:t>It is </a:t>
            </a:r>
            <a:r>
              <a:rPr lang="en-US" sz="2400" b="1" dirty="0"/>
              <a:t>equally as useful </a:t>
            </a:r>
            <a:r>
              <a:rPr lang="en-US" sz="2400" dirty="0"/>
              <a:t>as all current AQA lists and all Higher </a:t>
            </a:r>
            <a:r>
              <a:rPr lang="en-US" sz="2400" dirty="0" err="1"/>
              <a:t>Edexcel</a:t>
            </a:r>
            <a:r>
              <a:rPr lang="en-US" sz="2400" dirty="0"/>
              <a:t> lists </a:t>
            </a:r>
          </a:p>
        </p:txBody>
      </p:sp>
    </p:spTree>
    <p:extLst>
      <p:ext uri="{BB962C8B-B14F-4D97-AF65-F5344CB8AC3E}">
        <p14:creationId xmlns:p14="http://schemas.microsoft.com/office/powerpoint/2010/main" val="120307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7"/>
          <p:cNvSpPr txBox="1">
            <a:spLocks noGrp="1"/>
          </p:cNvSpPr>
          <p:nvPr>
            <p:ph type="title"/>
          </p:nvPr>
        </p:nvSpPr>
        <p:spPr>
          <a:xfrm>
            <a:off x="619592" y="314794"/>
            <a:ext cx="11407516" cy="676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Key difference in 2022 Subject Content [2/4]</a:t>
            </a:r>
            <a:endParaRPr dirty="0"/>
          </a:p>
        </p:txBody>
      </p:sp>
      <p:sp>
        <p:nvSpPr>
          <p:cNvPr id="152" name="Google Shape;152;p7"/>
          <p:cNvSpPr txBox="1">
            <a:spLocks noGrp="1"/>
          </p:cNvSpPr>
          <p:nvPr>
            <p:ph type="body" idx="1"/>
          </p:nvPr>
        </p:nvSpPr>
        <p:spPr>
          <a:xfrm>
            <a:off x="482183" y="1134116"/>
            <a:ext cx="11197653" cy="493690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1F3864"/>
              </a:buClr>
              <a:buSzPct val="100000"/>
              <a:buNone/>
            </a:pPr>
            <a:r>
              <a:rPr lang="en-GB" sz="3200" dirty="0"/>
              <a:t>Vocabulary in </a:t>
            </a:r>
            <a:r>
              <a:rPr lang="en-GB" sz="3200" b="1" dirty="0"/>
              <a:t>Reading only</a:t>
            </a:r>
            <a:r>
              <a:rPr lang="en-GB" sz="3200" dirty="0"/>
              <a:t>:</a:t>
            </a:r>
          </a:p>
          <a:p>
            <a:pPr marL="685800" lvl="1" indent="-228600">
              <a:spcBef>
                <a:spcPts val="1000"/>
              </a:spcBef>
              <a:buSzPct val="100000"/>
            </a:pPr>
            <a:r>
              <a:rPr lang="en-GB" sz="2400" b="1" i="1" dirty="0"/>
              <a:t>Glossing allowed</a:t>
            </a:r>
            <a:r>
              <a:rPr lang="en-GB" sz="2400" dirty="0"/>
              <a:t>: up to 2% of words in a text can be glossed</a:t>
            </a:r>
          </a:p>
          <a:p>
            <a:pPr marL="685800" lvl="1" indent="-228600">
              <a:spcBef>
                <a:spcPts val="1000"/>
              </a:spcBef>
              <a:buSzPct val="100000"/>
            </a:pPr>
            <a:endParaRPr lang="en-GB" sz="2400" b="1" i="1" dirty="0"/>
          </a:p>
          <a:p>
            <a:pPr marL="685800" lvl="1" indent="-228600">
              <a:spcBef>
                <a:spcPts val="1000"/>
              </a:spcBef>
              <a:buSzPct val="100000"/>
            </a:pPr>
            <a:r>
              <a:rPr lang="en-GB" sz="2400" b="1" i="1" dirty="0"/>
              <a:t>Use of cognates more constrained</a:t>
            </a:r>
            <a:r>
              <a:rPr lang="en-GB" sz="2400" dirty="0"/>
              <a:t>: ‘same/very similar’ spelling and meaning</a:t>
            </a:r>
          </a:p>
          <a:p>
            <a:pPr marL="685800" lvl="1" indent="-228600">
              <a:buSzPct val="100000"/>
            </a:pPr>
            <a:endParaRPr lang="en-GB" sz="2400" b="1" i="1" dirty="0"/>
          </a:p>
          <a:p>
            <a:pPr marL="685800" lvl="1" indent="-228600">
              <a:buSzPct val="100000"/>
            </a:pPr>
            <a:r>
              <a:rPr lang="en-GB" sz="2400" b="1" i="1" dirty="0"/>
              <a:t>Derivational morphology now clearly defined, based on ‘bang for buck’</a:t>
            </a:r>
            <a:endParaRPr lang="en-GB" sz="2400" dirty="0"/>
          </a:p>
          <a:p>
            <a:pPr marL="457200" lvl="1" indent="0">
              <a:buSzPct val="100000"/>
              <a:buNone/>
            </a:pPr>
            <a:endParaRPr lang="en-GB" sz="2400" dirty="0"/>
          </a:p>
          <a:p>
            <a:pPr marL="685800" lvl="1" indent="-228600">
              <a:buSzPct val="100000"/>
            </a:pPr>
            <a:r>
              <a:rPr lang="en-GB" sz="2400" b="1" i="1" dirty="0"/>
              <a:t>A</a:t>
            </a:r>
            <a:r>
              <a:rPr lang="en-GB" sz="2400" b="1" dirty="0"/>
              <a:t> </a:t>
            </a:r>
            <a:r>
              <a:rPr lang="en-GB" sz="2400" b="1" i="1" dirty="0"/>
              <a:t>‘test of inferencing’, but an identifiable test, and short</a:t>
            </a:r>
            <a:r>
              <a:rPr lang="en-GB" sz="2400" dirty="0"/>
              <a:t>: students must infer plausible meaning of words </a:t>
            </a:r>
            <a:r>
              <a:rPr lang="en-GB" sz="2400" b="1" i="1" dirty="0"/>
              <a:t>not</a:t>
            </a:r>
            <a:r>
              <a:rPr lang="en-GB" sz="2400" dirty="0"/>
              <a:t> on the list, when words are embedded in sentences that have all </a:t>
            </a:r>
            <a:r>
              <a:rPr lang="en-GB" sz="2400" i="1" dirty="0"/>
              <a:t>other</a:t>
            </a:r>
            <a:r>
              <a:rPr lang="en-GB" sz="2400" dirty="0"/>
              <a:t> words </a:t>
            </a:r>
            <a:r>
              <a:rPr lang="en-GB" sz="2400" b="1" dirty="0"/>
              <a:t>on</a:t>
            </a:r>
            <a:r>
              <a:rPr lang="en-GB" sz="2400" dirty="0"/>
              <a:t> the list</a:t>
            </a:r>
          </a:p>
          <a:p>
            <a:pPr marL="685800" lvl="1" indent="-228600">
              <a:buSzPct val="100000"/>
            </a:pPr>
            <a:endParaRPr lang="en-GB" sz="2400" dirty="0"/>
          </a:p>
        </p:txBody>
      </p:sp>
    </p:spTree>
    <p:extLst>
      <p:ext uri="{BB962C8B-B14F-4D97-AF65-F5344CB8AC3E}">
        <p14:creationId xmlns:p14="http://schemas.microsoft.com/office/powerpoint/2010/main" val="221748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425303" y="1321410"/>
            <a:ext cx="11416928" cy="47080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800"/>
              <a:buNone/>
            </a:pPr>
            <a:r>
              <a:rPr lang="en-GB" b="1" dirty="0"/>
              <a:t>Part 1/ </a:t>
            </a:r>
            <a:r>
              <a:rPr lang="en-GB" sz="2400" dirty="0"/>
              <a:t>What are ‘Language Competence’ and the ‘Subject Content’?</a:t>
            </a:r>
            <a:endParaRPr dirty="0"/>
          </a:p>
          <a:p>
            <a:pPr marL="0" indent="0">
              <a:buSzPts val="2800"/>
              <a:buNone/>
            </a:pPr>
            <a:endParaRPr lang="en-GB" b="1" dirty="0"/>
          </a:p>
          <a:p>
            <a:pPr marL="0" indent="0">
              <a:buSzPts val="2800"/>
              <a:buNone/>
            </a:pPr>
            <a:r>
              <a:rPr lang="en-GB" b="1" dirty="0"/>
              <a:t>Part 2/ </a:t>
            </a:r>
            <a:r>
              <a:rPr lang="en-GB" dirty="0"/>
              <a:t>The content in 2015 and 2022 </a:t>
            </a:r>
          </a:p>
          <a:p>
            <a:pPr lvl="1" indent="-457200">
              <a:buSzPts val="2800"/>
            </a:pPr>
            <a:r>
              <a:rPr lang="en-GB" dirty="0"/>
              <a:t>Similarities</a:t>
            </a:r>
          </a:p>
          <a:p>
            <a:pPr lvl="1" indent="-457200">
              <a:buSzPts val="2800"/>
            </a:pPr>
            <a:r>
              <a:rPr lang="en-GB" dirty="0"/>
              <a:t>Four Key Differences</a:t>
            </a:r>
          </a:p>
          <a:p>
            <a:pPr marL="0" lvl="0" indent="0" algn="l" rtl="0">
              <a:lnSpc>
                <a:spcPct val="90000"/>
              </a:lnSpc>
              <a:spcBef>
                <a:spcPts val="1000"/>
              </a:spcBef>
              <a:spcAft>
                <a:spcPts val="0"/>
              </a:spcAft>
              <a:buClr>
                <a:srgbClr val="1F3864"/>
              </a:buClr>
              <a:buSzPts val="2800"/>
              <a:buNone/>
            </a:pPr>
            <a:endParaRPr lang="en-GB" b="1" dirty="0"/>
          </a:p>
          <a:p>
            <a:pPr marL="0" lvl="0" indent="0" algn="l" rtl="0">
              <a:lnSpc>
                <a:spcPct val="90000"/>
              </a:lnSpc>
              <a:spcBef>
                <a:spcPts val="1000"/>
              </a:spcBef>
              <a:spcAft>
                <a:spcPts val="0"/>
              </a:spcAft>
              <a:buClr>
                <a:srgbClr val="1F3864"/>
              </a:buClr>
              <a:buSzPts val="2800"/>
              <a:buNone/>
            </a:pPr>
            <a:r>
              <a:rPr lang="en-GB" b="1" dirty="0"/>
              <a:t>Part 3/ </a:t>
            </a:r>
            <a:r>
              <a:rPr lang="en-GB" dirty="0"/>
              <a:t>Some implications for curriculum design</a:t>
            </a:r>
          </a:p>
          <a:p>
            <a:pPr marL="685800" lvl="1" indent="-228600">
              <a:spcBef>
                <a:spcPts val="1000"/>
              </a:spcBef>
              <a:buSzPts val="2800"/>
            </a:pPr>
            <a:r>
              <a:rPr lang="en-GB" dirty="0"/>
              <a:t>How much? </a:t>
            </a:r>
          </a:p>
          <a:p>
            <a:pPr marL="685800" lvl="1" indent="-228600">
              <a:spcBef>
                <a:spcPts val="1000"/>
              </a:spcBef>
              <a:buSzPts val="2800"/>
            </a:pPr>
            <a:r>
              <a:rPr lang="en-GB" dirty="0"/>
              <a:t>What? </a:t>
            </a:r>
          </a:p>
          <a:p>
            <a:pPr marL="685800" lvl="1" indent="-228600">
              <a:spcBef>
                <a:spcPts val="1000"/>
              </a:spcBef>
              <a:buSzPts val="2800"/>
            </a:pPr>
            <a:r>
              <a:rPr lang="en-GB" dirty="0"/>
              <a:t>When?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3232299" cy="867128"/>
          </a:xfrm>
          <a:prstGeom prst="rect">
            <a:avLst/>
          </a:prstGeom>
        </p:spPr>
      </p:pic>
      <p:sp>
        <p:nvSpPr>
          <p:cNvPr id="4" name="Title 3"/>
          <p:cNvSpPr>
            <a:spLocks noGrp="1"/>
          </p:cNvSpPr>
          <p:nvPr>
            <p:ph type="title"/>
          </p:nvPr>
        </p:nvSpPr>
        <p:spPr>
          <a:xfrm>
            <a:off x="0" y="296864"/>
            <a:ext cx="3508744" cy="707849"/>
          </a:xfrm>
        </p:spPr>
        <p:txBody>
          <a:bodyPr>
            <a:normAutofit/>
          </a:bodyPr>
          <a:lstStyle/>
          <a:p>
            <a:r>
              <a:rPr lang="en-GB" sz="3600" b="1" dirty="0" err="1">
                <a:solidFill>
                  <a:schemeClr val="bg1"/>
                </a:solidFill>
              </a:rPr>
              <a:t>Hanoucca</a:t>
            </a:r>
            <a:endParaRPr lang="en-GB" sz="3600" b="1" dirty="0">
              <a:solidFill>
                <a:schemeClr val="bg1"/>
              </a:solidFill>
            </a:endParaRP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choose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Century Gothic" panose="020F0302020204030204"/>
              </a:rPr>
              <a:t>spinning</a:t>
            </a:r>
            <a:r>
              <a:rPr lang="fr-FR" dirty="0">
                <a:solidFill>
                  <a:prstClr val="black"/>
                </a:solidFill>
                <a:latin typeface="Century Gothic" panose="020F0302020204030204"/>
              </a:rPr>
              <a:t> top</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8709" y="115058"/>
            <a:ext cx="1005638" cy="1050789"/>
          </a:xfrm>
          <a:prstGeom prst="rect">
            <a:avLst/>
          </a:prstGeom>
        </p:spPr>
      </p:pic>
      <p:sp>
        <p:nvSpPr>
          <p:cNvPr id="19" name="Google Shape;151;p7">
            <a:extLst>
              <a:ext uri="{FF2B5EF4-FFF2-40B4-BE49-F238E27FC236}">
                <a16:creationId xmlns:a16="http://schemas.microsoft.com/office/drawing/2014/main" id="{85CDD4CF-2AFB-2A4A-8BE8-8EF36DFA000A}"/>
              </a:ext>
            </a:extLst>
          </p:cNvPr>
          <p:cNvSpPr txBox="1">
            <a:spLocks/>
          </p:cNvSpPr>
          <p:nvPr/>
        </p:nvSpPr>
        <p:spPr>
          <a:xfrm>
            <a:off x="3508745" y="327693"/>
            <a:ext cx="6999360" cy="644787"/>
          </a:xfrm>
          <a:prstGeom prst="rect">
            <a:avLst/>
          </a:prstGeom>
          <a:noFill/>
          <a:ln>
            <a:noFill/>
          </a:ln>
        </p:spPr>
        <p:txBody>
          <a:bodyPr spcFirstLastPara="1" wrap="square" lIns="91425" tIns="45700" rIns="91425" bIns="45700" anchor="ctr" anchorCtr="0">
            <a:normAutofit fontScale="5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dirty="0"/>
              <a:t>Inferencing, in curriculum and assessment?</a:t>
            </a:r>
          </a:p>
        </p:txBody>
      </p:sp>
    </p:spTree>
    <p:extLst>
      <p:ext uri="{BB962C8B-B14F-4D97-AF65-F5344CB8AC3E}">
        <p14:creationId xmlns:p14="http://schemas.microsoft.com/office/powerpoint/2010/main" val="1315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659219" y="1354268"/>
            <a:ext cx="11249245" cy="4857183"/>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kern="1200" dirty="0">
                <a:solidFill>
                  <a:schemeClr val="accent1">
                    <a:lumMod val="50000"/>
                  </a:schemeClr>
                </a:solidFill>
                <a:latin typeface="Century Gothic" panose="020B0502020202020204" pitchFamily="34" charset="0"/>
              </a:rPr>
              <a:t>M</a:t>
            </a:r>
            <a:r>
              <a:rPr kumimoji="0" lang="en-GB" sz="28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sym typeface="Arial"/>
              </a:rPr>
              <a:t>uch</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greater transparency</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about what </a:t>
            </a:r>
            <a:r>
              <a:rPr lang="en-GB" sz="2800" kern="1200" dirty="0">
                <a:solidFill>
                  <a:schemeClr val="accent1">
                    <a:lumMod val="50000"/>
                  </a:schemeClr>
                </a:solidFill>
                <a:latin typeface="Century Gothic" panose="020B0502020202020204" pitchFamily="34" charset="0"/>
              </a:rPr>
              <a:t>can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be tested </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interrogative types laid out)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features moved from Foundation</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 </a:t>
            </a: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to Higher </a:t>
            </a:r>
          </a:p>
          <a:p>
            <a:pPr lvl="2">
              <a:buClrTx/>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(e.g. </a:t>
            </a:r>
            <a:r>
              <a:rPr lang="en-GB" sz="2000" i="1" kern="1200" dirty="0" err="1">
                <a:solidFill>
                  <a:schemeClr val="accent1">
                    <a:lumMod val="50000"/>
                  </a:schemeClr>
                </a:solidFill>
                <a:latin typeface="Century Gothic" panose="020B0502020202020204" pitchFamily="34" charset="0"/>
              </a:rPr>
              <a:t>depuis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 +present; inflectional future)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457200" lvl="0" indent="-457200">
              <a:lnSpc>
                <a:spcPct val="90000"/>
              </a:lnSpc>
              <a:spcBef>
                <a:spcPts val="1000"/>
              </a:spcBef>
              <a:buClr>
                <a:srgbClr val="1F3864"/>
              </a:buClr>
              <a:buSzPts val="2800"/>
              <a:buFont typeface="Arial" panose="020B0604020202020204" pitchFamily="34" charset="0"/>
              <a:buChar char="•"/>
            </a:pPr>
            <a:r>
              <a:rPr lang="en-GB" sz="2800" dirty="0">
                <a:solidFill>
                  <a:schemeClr val="accent1">
                    <a:lumMod val="50000"/>
                  </a:schemeClr>
                </a:solidFill>
                <a:latin typeface="Century Gothic" panose="020B0502020202020204" pitchFamily="34" charset="0"/>
              </a:rPr>
              <a:t>Some features divided into sub-components: some can be tested at foundation, and some only at higher</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reflexive use of verbs</a:t>
            </a:r>
          </a:p>
          <a:p>
            <a:pPr marL="685800" lvl="1" indent="-228600">
              <a:lnSpc>
                <a:spcPct val="90000"/>
              </a:lnSpc>
              <a:spcBef>
                <a:spcPts val="500"/>
              </a:spcBef>
              <a:buClr>
                <a:srgbClr val="1F3864"/>
              </a:buClr>
              <a:buSzPts val="2000"/>
              <a:buChar char="•"/>
            </a:pPr>
            <a:r>
              <a:rPr lang="en-GB" sz="2000" dirty="0">
                <a:solidFill>
                  <a:schemeClr val="accent1">
                    <a:lumMod val="50000"/>
                  </a:schemeClr>
                </a:solidFill>
                <a:latin typeface="Century Gothic" panose="020B0502020202020204" pitchFamily="34" charset="0"/>
              </a:rPr>
              <a:t>present tense irregular verbs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0"/>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[3/4]</a:t>
            </a:r>
            <a:endParaRPr lang="en-GB" sz="4000" dirty="0"/>
          </a:p>
        </p:txBody>
      </p:sp>
      <p:sp>
        <p:nvSpPr>
          <p:cNvPr id="4" name="Rectangle 3">
            <a:extLst>
              <a:ext uri="{FF2B5EF4-FFF2-40B4-BE49-F238E27FC236}">
                <a16:creationId xmlns:a16="http://schemas.microsoft.com/office/drawing/2014/main" id="{74E60D52-2EC8-3B46-9986-190FF078F67C}"/>
              </a:ext>
            </a:extLst>
          </p:cNvPr>
          <p:cNvSpPr/>
          <p:nvPr/>
        </p:nvSpPr>
        <p:spPr>
          <a:xfrm>
            <a:off x="194876" y="688920"/>
            <a:ext cx="11908464" cy="507831"/>
          </a:xfrm>
          <a:prstGeom prst="rect">
            <a:avLst/>
          </a:prstGeom>
        </p:spPr>
        <p:txBody>
          <a:bodyPr wrap="square">
            <a:spAutoFit/>
          </a:bodyPr>
          <a:lstStyle/>
          <a:p>
            <a:r>
              <a:rPr lang="en-GB" sz="2700" b="1" dirty="0"/>
              <a:t>Grammar content simplified, clarified, and sequenced: </a:t>
            </a:r>
            <a:endParaRPr lang="en-US" sz="2700" dirty="0"/>
          </a:p>
        </p:txBody>
      </p:sp>
    </p:spTree>
    <p:extLst>
      <p:ext uri="{BB962C8B-B14F-4D97-AF65-F5344CB8AC3E}">
        <p14:creationId xmlns:p14="http://schemas.microsoft.com/office/powerpoint/2010/main" val="40403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216F43F-5380-4325-A0F6-EA5101495D2A}"/>
              </a:ext>
            </a:extLst>
          </p:cNvPr>
          <p:cNvSpPr/>
          <p:nvPr/>
        </p:nvSpPr>
        <p:spPr>
          <a:xfrm>
            <a:off x="551067" y="1261586"/>
            <a:ext cx="11421193" cy="5015095"/>
          </a:xfrm>
          <a:prstGeom prst="roundRect">
            <a:avLst/>
          </a:prstGeom>
          <a:solidFill>
            <a:srgbClr val="FFF9F3"/>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features removed completely </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subjunctive)</a:t>
            </a:r>
          </a:p>
          <a:p>
            <a:pPr marR="0" lvl="0" algn="l" defTabSz="914400" rtl="0" eaLnBrk="1" fontAlgn="auto" latinLnBrk="0" hangingPunct="1">
              <a:lnSpc>
                <a:spcPct val="100000"/>
              </a:lnSpc>
              <a:spcBef>
                <a:spcPts val="0"/>
              </a:spcBef>
              <a:spcAft>
                <a:spcPts val="0"/>
              </a:spcAft>
              <a:buClrTx/>
              <a:buSzTx/>
              <a:tabLst/>
              <a:defRPr/>
            </a:pPr>
            <a:endParaRPr lang="en-GB" sz="2800" kern="1200" dirty="0">
              <a:solidFill>
                <a:schemeClr val="accent1">
                  <a:lumMod val="50000"/>
                </a:schemeClr>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solidFill>
                  <a:schemeClr val="accent1">
                    <a:lumMod val="50000"/>
                  </a:schemeClr>
                </a:solidFill>
                <a:latin typeface="Century Gothic" panose="020B0502020202020204" pitchFamily="34" charset="0"/>
              </a:rPr>
              <a:t>Some features given tolerance in production at foundation </a:t>
            </a:r>
            <a:r>
              <a:rPr lang="en-GB" sz="2400" dirty="0">
                <a:solidFill>
                  <a:schemeClr val="accent1">
                    <a:lumMod val="50000"/>
                  </a:schemeClr>
                </a:solidFill>
                <a:latin typeface="Century Gothic" panose="020B0502020202020204" pitchFamily="34" charset="0"/>
              </a:rPr>
              <a:t>(e.g., minor spelling changes in present tense stems), </a:t>
            </a:r>
            <a:r>
              <a:rPr lang="en-GB" sz="2800" dirty="0">
                <a:solidFill>
                  <a:schemeClr val="accent1">
                    <a:lumMod val="50000"/>
                  </a:schemeClr>
                </a:solidFill>
                <a:latin typeface="Century Gothic" panose="020B0502020202020204" pitchFamily="34" charset="0"/>
              </a:rPr>
              <a:t>and are then credit bearing at Higher</a:t>
            </a:r>
          </a:p>
          <a:p>
            <a:pPr marR="0" lvl="0" algn="l" defTabSz="914400" rtl="0" eaLnBrk="1" fontAlgn="auto" latinLnBrk="0" hangingPunct="1">
              <a:lnSpc>
                <a:spcPct val="100000"/>
              </a:lnSpc>
              <a:spcBef>
                <a:spcPts val="0"/>
              </a:spcBef>
              <a:spcAft>
                <a:spcPts val="0"/>
              </a:spcAft>
              <a:buClrTx/>
              <a:buSzTx/>
              <a:tabLst/>
              <a:defRPr/>
            </a:pP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sym typeface="Arial"/>
              </a:rPr>
              <a:t>Some </a:t>
            </a:r>
            <a:r>
              <a:rPr kumimoji="0" lang="en-GB" sz="28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moved from ‘grammar’ to ‘vocabulary’ </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sym typeface="Arial"/>
              </a:rPr>
              <a:t>(e.g., adverbs, pronouns)</a:t>
            </a:r>
          </a:p>
        </p:txBody>
      </p:sp>
      <p:sp>
        <p:nvSpPr>
          <p:cNvPr id="7" name="Google Shape;151;p7">
            <a:extLst>
              <a:ext uri="{FF2B5EF4-FFF2-40B4-BE49-F238E27FC236}">
                <a16:creationId xmlns:a16="http://schemas.microsoft.com/office/drawing/2014/main" id="{1559DA0B-D43E-C84A-8F78-C6C0E493CA47}"/>
              </a:ext>
            </a:extLst>
          </p:cNvPr>
          <p:cNvSpPr txBox="1">
            <a:spLocks/>
          </p:cNvSpPr>
          <p:nvPr/>
        </p:nvSpPr>
        <p:spPr>
          <a:xfrm>
            <a:off x="891308" y="169084"/>
            <a:ext cx="10515600" cy="68892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600"/>
            </a:pPr>
            <a:r>
              <a:rPr lang="en-GB" sz="3200" b="1" dirty="0"/>
              <a:t>Key difference in 2022 Subject Content </a:t>
            </a:r>
            <a:r>
              <a:rPr lang="en-GB" sz="2800" b="1" dirty="0"/>
              <a:t>[3/4]</a:t>
            </a:r>
            <a:endParaRPr lang="en-GB" sz="4000" dirty="0"/>
          </a:p>
        </p:txBody>
      </p:sp>
      <p:sp>
        <p:nvSpPr>
          <p:cNvPr id="5" name="Rectangle 4">
            <a:extLst>
              <a:ext uri="{FF2B5EF4-FFF2-40B4-BE49-F238E27FC236}">
                <a16:creationId xmlns:a16="http://schemas.microsoft.com/office/drawing/2014/main" id="{26E9D8D5-36C5-FD47-A74E-733A633BB0FC}"/>
              </a:ext>
            </a:extLst>
          </p:cNvPr>
          <p:cNvSpPr/>
          <p:nvPr/>
        </p:nvSpPr>
        <p:spPr>
          <a:xfrm>
            <a:off x="307431" y="858004"/>
            <a:ext cx="6603035" cy="369332"/>
          </a:xfrm>
          <a:prstGeom prst="rect">
            <a:avLst/>
          </a:prstGeom>
        </p:spPr>
        <p:txBody>
          <a:bodyPr wrap="square">
            <a:spAutoFit/>
          </a:bodyPr>
          <a:lstStyle/>
          <a:p>
            <a:r>
              <a:rPr lang="en-GB" sz="1800" b="1" dirty="0"/>
              <a:t>Grammar content: </a:t>
            </a:r>
            <a:endParaRPr lang="en-US" sz="1800" dirty="0"/>
          </a:p>
        </p:txBody>
      </p:sp>
    </p:spTree>
    <p:extLst>
      <p:ext uri="{BB962C8B-B14F-4D97-AF65-F5344CB8AC3E}">
        <p14:creationId xmlns:p14="http://schemas.microsoft.com/office/powerpoint/2010/main" val="3157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4186D-7945-7C41-94DE-774C8BDC3D2C}"/>
              </a:ext>
            </a:extLst>
          </p:cNvPr>
          <p:cNvSpPr>
            <a:spLocks noGrp="1"/>
          </p:cNvSpPr>
          <p:nvPr>
            <p:ph type="body" idx="1"/>
          </p:nvPr>
        </p:nvSpPr>
        <p:spPr>
          <a:xfrm>
            <a:off x="482271" y="1724217"/>
            <a:ext cx="11093792" cy="3672242"/>
          </a:xfrm>
        </p:spPr>
        <p:txBody>
          <a:bodyPr>
            <a:normAutofit lnSpcReduction="10000"/>
          </a:bodyPr>
          <a:lstStyle/>
          <a:p>
            <a:pPr marL="0" lvl="0" indent="0">
              <a:spcBef>
                <a:spcPts val="0"/>
              </a:spcBef>
              <a:buSzPct val="100000"/>
              <a:buNone/>
            </a:pPr>
            <a:r>
              <a:rPr lang="en-GB" b="1" dirty="0"/>
              <a:t>No longer just ‘isolated skills’ of L, R, S, W </a:t>
            </a:r>
          </a:p>
          <a:p>
            <a:pPr marL="0" lvl="0" indent="0">
              <a:spcBef>
                <a:spcPts val="0"/>
              </a:spcBef>
              <a:buSzPct val="100000"/>
              <a:buNone/>
            </a:pPr>
            <a:endParaRPr lang="en-GB" b="1" dirty="0"/>
          </a:p>
          <a:p>
            <a:pPr marL="0" lvl="0" indent="0">
              <a:spcBef>
                <a:spcPts val="0"/>
              </a:spcBef>
              <a:buSzPct val="100000"/>
              <a:buNone/>
            </a:pPr>
            <a:r>
              <a:rPr lang="en-GB" b="1" dirty="0"/>
              <a:t>Addition of sound-spelling correspondences (phonics)</a:t>
            </a:r>
          </a:p>
          <a:p>
            <a:pPr marL="0" lvl="0" indent="0">
              <a:spcBef>
                <a:spcPts val="0"/>
              </a:spcBef>
              <a:buSzPct val="100000"/>
              <a:buNone/>
            </a:pPr>
            <a:endParaRPr lang="en-GB" b="1" dirty="0"/>
          </a:p>
          <a:p>
            <a:pPr marL="0" lvl="0" indent="0">
              <a:spcBef>
                <a:spcPts val="0"/>
              </a:spcBef>
              <a:buSzPct val="100000"/>
              <a:buNone/>
            </a:pPr>
            <a:r>
              <a:rPr lang="en-GB" dirty="0"/>
              <a:t>Students demonstrate ability in:</a:t>
            </a:r>
          </a:p>
          <a:p>
            <a:pPr marL="0" lvl="0" indent="0">
              <a:spcBef>
                <a:spcPts val="0"/>
              </a:spcBef>
              <a:buSzPct val="100000"/>
              <a:buNone/>
            </a:pPr>
            <a:endParaRPr lang="en-GB" sz="3200" dirty="0"/>
          </a:p>
          <a:p>
            <a:pPr marL="685800" lvl="1" indent="-228600">
              <a:spcBef>
                <a:spcPts val="0"/>
              </a:spcBef>
              <a:buSzPct val="100000"/>
            </a:pPr>
            <a:r>
              <a:rPr lang="en-GB" sz="2400" b="1" dirty="0"/>
              <a:t>transcription</a:t>
            </a:r>
            <a:r>
              <a:rPr lang="en-GB" sz="2400" dirty="0"/>
              <a:t> (dictation)</a:t>
            </a:r>
          </a:p>
          <a:p>
            <a:pPr marL="457200" lvl="1" indent="0">
              <a:spcBef>
                <a:spcPts val="0"/>
              </a:spcBef>
              <a:buSzPct val="100000"/>
              <a:buNone/>
            </a:pPr>
            <a:endParaRPr lang="en-GB" sz="2400" dirty="0"/>
          </a:p>
          <a:p>
            <a:pPr marL="685800" lvl="1" indent="-228600">
              <a:spcBef>
                <a:spcPts val="0"/>
              </a:spcBef>
              <a:buSzPct val="100000"/>
            </a:pPr>
            <a:r>
              <a:rPr lang="en-GB" sz="2400" b="1" dirty="0"/>
              <a:t>decoding</a:t>
            </a:r>
            <a:r>
              <a:rPr lang="en-GB" sz="2400" dirty="0"/>
              <a:t> (reading aloud + show comprehension in unprepared conversation)</a:t>
            </a:r>
          </a:p>
          <a:p>
            <a:pPr marL="0" indent="0">
              <a:buSzPct val="100000"/>
              <a:buNone/>
            </a:pPr>
            <a:endParaRPr lang="en-GB" dirty="0"/>
          </a:p>
        </p:txBody>
      </p:sp>
      <p:sp>
        <p:nvSpPr>
          <p:cNvPr id="4" name="Google Shape;151;p7">
            <a:extLst>
              <a:ext uri="{FF2B5EF4-FFF2-40B4-BE49-F238E27FC236}">
                <a16:creationId xmlns:a16="http://schemas.microsoft.com/office/drawing/2014/main" id="{6129A09C-DF62-7947-A71E-65163E5D48EB}"/>
              </a:ext>
            </a:extLst>
          </p:cNvPr>
          <p:cNvSpPr txBox="1">
            <a:spLocks noGrp="1"/>
          </p:cNvSpPr>
          <p:nvPr>
            <p:ph type="title"/>
          </p:nvPr>
        </p:nvSpPr>
        <p:spPr>
          <a:xfrm>
            <a:off x="1004339" y="290382"/>
            <a:ext cx="10349459" cy="9391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200" b="1" dirty="0"/>
              <a:t>Key difference in 2022 Subject Content [4/4]</a:t>
            </a:r>
            <a:endParaRPr sz="4000" dirty="0"/>
          </a:p>
        </p:txBody>
      </p:sp>
    </p:spTree>
    <p:extLst>
      <p:ext uri="{BB962C8B-B14F-4D97-AF65-F5344CB8AC3E}">
        <p14:creationId xmlns:p14="http://schemas.microsoft.com/office/powerpoint/2010/main" val="3885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800"/>
              <a:buNone/>
            </a:pPr>
            <a:r>
              <a:rPr lang="en-GB" dirty="0"/>
              <a:t>Part 1/ Language competence and Subject Content</a:t>
            </a:r>
            <a:endParaRPr dirty="0"/>
          </a:p>
          <a:p>
            <a:pPr marL="0" lvl="0" indent="0" algn="l" rtl="0">
              <a:lnSpc>
                <a:spcPct val="90000"/>
              </a:lnSpc>
              <a:spcBef>
                <a:spcPts val="1000"/>
              </a:spcBef>
              <a:spcAft>
                <a:spcPts val="0"/>
              </a:spcAft>
              <a:buClr>
                <a:srgbClr val="1F3864"/>
              </a:buClr>
              <a:buSzPts val="2800"/>
              <a:buNone/>
            </a:pPr>
            <a:r>
              <a:rPr lang="en-GB" dirty="0"/>
              <a:t>Part 2/ Comparing 2015 and 2022: similarities and differences</a:t>
            </a:r>
            <a:endParaRPr dirty="0"/>
          </a:p>
          <a:p>
            <a:pPr marL="0" lvl="0" indent="0" algn="l" rtl="0">
              <a:lnSpc>
                <a:spcPct val="90000"/>
              </a:lnSpc>
              <a:spcBef>
                <a:spcPts val="1000"/>
              </a:spcBef>
              <a:spcAft>
                <a:spcPts val="0"/>
              </a:spcAft>
              <a:buClr>
                <a:srgbClr val="1F3864"/>
              </a:buClr>
              <a:buSzPts val="2800"/>
              <a:buNone/>
            </a:pPr>
            <a:endParaRPr lang="en-GB" sz="4000" b="1" dirty="0"/>
          </a:p>
          <a:p>
            <a:pPr marL="0" lvl="0" indent="0" algn="l" rtl="0">
              <a:lnSpc>
                <a:spcPct val="90000"/>
              </a:lnSpc>
              <a:spcBef>
                <a:spcPts val="1000"/>
              </a:spcBef>
              <a:spcAft>
                <a:spcPts val="0"/>
              </a:spcAft>
              <a:buClr>
                <a:srgbClr val="1F3864"/>
              </a:buClr>
              <a:buSzPts val="2800"/>
              <a:buNone/>
            </a:pPr>
            <a:r>
              <a:rPr lang="en-GB" sz="4000" b="1" dirty="0"/>
              <a:t>Part 3/ Some implications for curriculum design</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88809" y="1321410"/>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1288809" y="1807322"/>
            <a:ext cx="362196" cy="377289"/>
          </a:xfrm>
          <a:prstGeom prst="rect">
            <a:avLst/>
          </a:prstGeom>
          <a:noFill/>
          <a:ln>
            <a:noFill/>
          </a:ln>
        </p:spPr>
      </p:pic>
    </p:spTree>
    <p:extLst>
      <p:ext uri="{BB962C8B-B14F-4D97-AF65-F5344CB8AC3E}">
        <p14:creationId xmlns:p14="http://schemas.microsoft.com/office/powerpoint/2010/main" val="941251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title"/>
          </p:nvPr>
        </p:nvSpPr>
        <p:spPr>
          <a:xfrm>
            <a:off x="524478" y="391058"/>
            <a:ext cx="11135923" cy="54927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Century Gothic"/>
              <a:buNone/>
            </a:pPr>
            <a:r>
              <a:rPr lang="en-GB" sz="2800" b="1" dirty="0"/>
              <a:t>Implications for curriculum. The new content increases attention on …</a:t>
            </a:r>
            <a:endParaRPr dirty="0"/>
          </a:p>
        </p:txBody>
      </p:sp>
      <p:sp>
        <p:nvSpPr>
          <p:cNvPr id="285" name="Google Shape;285;p17"/>
          <p:cNvSpPr txBox="1"/>
          <p:nvPr/>
        </p:nvSpPr>
        <p:spPr>
          <a:xfrm>
            <a:off x="473075" y="4822101"/>
            <a:ext cx="11594007" cy="1301889"/>
          </a:xfrm>
          <a:prstGeom prst="rect">
            <a:avLst/>
          </a:prstGeom>
          <a:noFill/>
          <a:ln>
            <a:noFill/>
          </a:ln>
        </p:spPr>
        <p:txBody>
          <a:bodyPr spcFirstLastPara="1" wrap="square" lIns="91425" tIns="45700" rIns="91425" bIns="45700" anchor="t" anchorCtr="0">
            <a:noAutofit/>
          </a:bodyPr>
          <a:lstStyle/>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reading aloud </a:t>
            </a:r>
            <a:r>
              <a:rPr lang="en-GB" sz="2400" dirty="0">
                <a:solidFill>
                  <a:schemeClr val="accent1">
                    <a:lumMod val="50000"/>
                  </a:schemeClr>
                </a:solidFill>
                <a:latin typeface="Century Gothic" panose="020B0502020202020204" pitchFamily="34" charset="0"/>
              </a:rPr>
              <a:t>WITH understanding</a:t>
            </a:r>
          </a:p>
          <a:p>
            <a:pPr lvl="0">
              <a:lnSpc>
                <a:spcPct val="90000"/>
              </a:lnSpc>
              <a:spcBef>
                <a:spcPts val="1000"/>
              </a:spcBef>
              <a:buClr>
                <a:srgbClr val="1F3864"/>
              </a:buClr>
              <a:buSzPts val="2400"/>
            </a:pPr>
            <a:r>
              <a:rPr lang="en-GB" sz="2400" b="1" dirty="0">
                <a:solidFill>
                  <a:schemeClr val="accent1">
                    <a:lumMod val="50000"/>
                  </a:schemeClr>
                </a:solidFill>
                <a:latin typeface="Century Gothic" panose="020B0502020202020204" pitchFamily="34" charset="0"/>
              </a:rPr>
              <a:t>practice writing down language that is heard</a:t>
            </a:r>
            <a:endParaRPr lang="en-GB" sz="2400" dirty="0">
              <a:solidFill>
                <a:schemeClr val="accent1">
                  <a:lumMod val="50000"/>
                </a:schemeClr>
              </a:solidFill>
              <a:latin typeface="Century Gothic" panose="020B0502020202020204" pitchFamily="34" charset="0"/>
              <a:ea typeface="Century Gothic"/>
              <a:cs typeface="Century Gothic"/>
              <a:sym typeface="Century Gothic"/>
            </a:endParaRPr>
          </a:p>
        </p:txBody>
      </p:sp>
      <p:sp>
        <p:nvSpPr>
          <p:cNvPr id="3" name="Rectangle 2">
            <a:extLst>
              <a:ext uri="{FF2B5EF4-FFF2-40B4-BE49-F238E27FC236}">
                <a16:creationId xmlns:a16="http://schemas.microsoft.com/office/drawing/2014/main" id="{B6668E64-21FF-47B0-AEF5-157D459AA1AF}"/>
              </a:ext>
            </a:extLst>
          </p:cNvPr>
          <p:cNvSpPr/>
          <p:nvPr/>
        </p:nvSpPr>
        <p:spPr>
          <a:xfrm>
            <a:off x="623686" y="1121659"/>
            <a:ext cx="11036716" cy="2336537"/>
          </a:xfrm>
          <a:prstGeom prst="rect">
            <a:avLst/>
          </a:prstGeom>
        </p:spPr>
        <p:txBody>
          <a:bodyPr wrap="square">
            <a:spAutoFit/>
          </a:bodyPr>
          <a:lstStyle/>
          <a:p>
            <a:pPr lvl="0">
              <a:lnSpc>
                <a:spcPct val="90000"/>
              </a:lnSpc>
              <a:spcBef>
                <a:spcPts val="1000"/>
              </a:spcBef>
              <a:buClr>
                <a:srgbClr val="1F3864"/>
              </a:buClr>
              <a:buSzPts val="2200"/>
            </a:pPr>
            <a:r>
              <a:rPr lang="en-GB" sz="2500" b="1" dirty="0">
                <a:solidFill>
                  <a:srgbClr val="1F3864"/>
                </a:solidFill>
                <a:latin typeface="Century Gothic" panose="020B0502020202020204" pitchFamily="34" charset="0"/>
                <a:sym typeface="Century Gothic"/>
              </a:rPr>
              <a:t>the most used words </a:t>
            </a:r>
          </a:p>
          <a:p>
            <a:pPr marL="228600" lvl="0" indent="-228600">
              <a:lnSpc>
                <a:spcPct val="90000"/>
              </a:lnSpc>
              <a:spcBef>
                <a:spcPts val="1000"/>
              </a:spcBef>
              <a:buClr>
                <a:srgbClr val="1F3864"/>
              </a:buClr>
              <a:buSzPts val="2200"/>
              <a:buFont typeface="Arial"/>
              <a:buChar char="•"/>
            </a:pPr>
            <a:r>
              <a:rPr lang="en-GB" sz="2500" dirty="0">
                <a:latin typeface="Century Gothic" panose="020B0502020202020204" pitchFamily="34" charset="0"/>
              </a:rPr>
              <a:t>-&gt; broad range of contexts and types of text</a:t>
            </a:r>
          </a:p>
          <a:p>
            <a:pPr marL="228600" indent="-228600">
              <a:lnSpc>
                <a:spcPct val="90000"/>
              </a:lnSpc>
              <a:spcBef>
                <a:spcPts val="1000"/>
              </a:spcBef>
              <a:buClr>
                <a:srgbClr val="1F3864"/>
              </a:buClr>
              <a:buSzPts val="2200"/>
              <a:buFont typeface="Arial"/>
              <a:buChar char="•"/>
            </a:pPr>
            <a:r>
              <a:rPr lang="en-GB" sz="2500" dirty="0">
                <a:latin typeface="Century Gothic" panose="020B0502020202020204" pitchFamily="34" charset="0"/>
              </a:rPr>
              <a:t>still room for individualisation in word choice for production</a:t>
            </a:r>
          </a:p>
          <a:p>
            <a:pPr marL="228600" indent="-228600">
              <a:lnSpc>
                <a:spcPct val="90000"/>
              </a:lnSpc>
              <a:spcBef>
                <a:spcPts val="1000"/>
              </a:spcBef>
              <a:buClr>
                <a:srgbClr val="1F3864"/>
              </a:buClr>
              <a:buSzPts val="2200"/>
              <a:buFont typeface="Arial"/>
              <a:buChar char="•"/>
            </a:pPr>
            <a:r>
              <a:rPr lang="en-GB" sz="2500" dirty="0">
                <a:solidFill>
                  <a:schemeClr val="bg2"/>
                </a:solidFill>
                <a:latin typeface="Century Gothic" panose="020B0502020202020204" pitchFamily="34" charset="0"/>
              </a:rPr>
              <a:t>materials at appropriate level </a:t>
            </a:r>
            <a:r>
              <a:rPr lang="en-GB" sz="2000" dirty="0">
                <a:latin typeface="Century Gothic" panose="020B0502020202020204" pitchFamily="34" charset="0"/>
              </a:rPr>
              <a:t>(see </a:t>
            </a:r>
            <a:r>
              <a:rPr lang="en-GB" sz="2000" dirty="0">
                <a:latin typeface="Century Gothic" panose="020B0502020202020204" pitchFamily="34" charset="0"/>
                <a:hlinkClick r:id="rId3"/>
              </a:rPr>
              <a:t>multilngprofiler.net</a:t>
            </a:r>
            <a:r>
              <a:rPr lang="en-GB" sz="2000" dirty="0">
                <a:latin typeface="Century Gothic" panose="020B0502020202020204" pitchFamily="34" charset="0"/>
              </a:rPr>
              <a:t>)</a:t>
            </a:r>
          </a:p>
          <a:p>
            <a:pPr marL="228600" indent="-228600">
              <a:lnSpc>
                <a:spcPct val="90000"/>
              </a:lnSpc>
              <a:spcBef>
                <a:spcPts val="1000"/>
              </a:spcBef>
              <a:buClr>
                <a:srgbClr val="1F3864"/>
              </a:buClr>
              <a:buSzPts val="2200"/>
              <a:buFont typeface="Arial"/>
              <a:buChar char="•"/>
            </a:pPr>
            <a:endParaRPr lang="en-GB" sz="2500" dirty="0">
              <a:latin typeface="Century Gothic" panose="020B0502020202020204" pitchFamily="34" charset="0"/>
            </a:endParaRPr>
          </a:p>
        </p:txBody>
      </p:sp>
      <p:sp>
        <p:nvSpPr>
          <p:cNvPr id="4" name="Rectangle 3">
            <a:extLst>
              <a:ext uri="{FF2B5EF4-FFF2-40B4-BE49-F238E27FC236}">
                <a16:creationId xmlns:a16="http://schemas.microsoft.com/office/drawing/2014/main" id="{41F3549A-DE88-463D-8012-5321A2BADB96}"/>
              </a:ext>
            </a:extLst>
          </p:cNvPr>
          <p:cNvSpPr/>
          <p:nvPr/>
        </p:nvSpPr>
        <p:spPr>
          <a:xfrm>
            <a:off x="473075" y="3364873"/>
            <a:ext cx="11187326" cy="1259319"/>
          </a:xfrm>
          <a:prstGeom prst="rect">
            <a:avLst/>
          </a:prstGeom>
        </p:spPr>
        <p:txBody>
          <a:bodyPr wrap="square">
            <a:spAutoFit/>
          </a:bodyPr>
          <a:lstStyle/>
          <a:p>
            <a:pPr>
              <a:lnSpc>
                <a:spcPct val="90000"/>
              </a:lnSpc>
              <a:spcBef>
                <a:spcPts val="1000"/>
              </a:spcBef>
              <a:buClr>
                <a:srgbClr val="1F3864"/>
              </a:buClr>
              <a:buSzPts val="2200"/>
            </a:pPr>
            <a:r>
              <a:rPr lang="en-GB" sz="2500" b="1" dirty="0">
                <a:solidFill>
                  <a:srgbClr val="1F3864"/>
                </a:solidFill>
                <a:latin typeface="Century Gothic" panose="020B0502020202020204" pitchFamily="34" charset="0"/>
                <a:ea typeface="Century Gothic"/>
                <a:cs typeface="Century Gothic"/>
                <a:sym typeface="Century Gothic"/>
              </a:rPr>
              <a:t>independent manipulation of language</a:t>
            </a:r>
          </a:p>
          <a:p>
            <a:pPr marL="228600" indent="-228600">
              <a:lnSpc>
                <a:spcPct val="90000"/>
              </a:lnSpc>
              <a:spcBef>
                <a:spcPts val="1000"/>
              </a:spcBef>
              <a:buClr>
                <a:srgbClr val="1F3864"/>
              </a:buClr>
              <a:buSzPts val="2200"/>
              <a:buFont typeface="Arial"/>
              <a:buChar char="•"/>
            </a:pPr>
            <a:r>
              <a:rPr lang="en-GB" sz="2500" dirty="0">
                <a:solidFill>
                  <a:srgbClr val="1F3864"/>
                </a:solidFill>
                <a:latin typeface="Century Gothic" panose="020B0502020202020204" pitchFamily="34" charset="0"/>
                <a:ea typeface="Century Gothic"/>
                <a:cs typeface="Century Gothic"/>
                <a:sym typeface="Century Gothic"/>
              </a:rPr>
              <a:t>downplays heavy reliance on complex, unanalysed, fixed phrases/sentences/paragraphs</a:t>
            </a:r>
          </a:p>
        </p:txBody>
      </p:sp>
    </p:spTree>
    <p:extLst>
      <p:ext uri="{BB962C8B-B14F-4D97-AF65-F5344CB8AC3E}">
        <p14:creationId xmlns:p14="http://schemas.microsoft.com/office/powerpoint/2010/main" val="68238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9253-C291-F843-9A5B-6B09C2A7D0EA}"/>
              </a:ext>
            </a:extLst>
          </p:cNvPr>
          <p:cNvSpPr>
            <a:spLocks noGrp="1"/>
          </p:cNvSpPr>
          <p:nvPr>
            <p:ph type="title"/>
          </p:nvPr>
        </p:nvSpPr>
        <p:spPr>
          <a:xfrm>
            <a:off x="838199" y="365125"/>
            <a:ext cx="10921409" cy="1486824"/>
          </a:xfrm>
        </p:spPr>
        <p:txBody>
          <a:bodyPr>
            <a:normAutofit fontScale="90000"/>
          </a:bodyPr>
          <a:lstStyle/>
          <a:p>
            <a:pPr algn="ctr"/>
            <a:r>
              <a:rPr lang="en-US" sz="3800" b="1" dirty="0"/>
              <a:t>How to sequence a curriculum, if not with phrases from topics on ‘my routine’, ‘school’, ‘jobs’?</a:t>
            </a:r>
          </a:p>
        </p:txBody>
      </p:sp>
      <p:sp>
        <p:nvSpPr>
          <p:cNvPr id="3" name="Content Placeholder 2">
            <a:extLst>
              <a:ext uri="{FF2B5EF4-FFF2-40B4-BE49-F238E27FC236}">
                <a16:creationId xmlns:a16="http://schemas.microsoft.com/office/drawing/2014/main" id="{B0DF662E-F4EA-2A41-A427-80DF761C3E5C}"/>
              </a:ext>
            </a:extLst>
          </p:cNvPr>
          <p:cNvSpPr>
            <a:spLocks noGrp="1"/>
          </p:cNvSpPr>
          <p:nvPr>
            <p:ph idx="1"/>
          </p:nvPr>
        </p:nvSpPr>
        <p:spPr>
          <a:xfrm>
            <a:off x="234172" y="2005113"/>
            <a:ext cx="11525436" cy="4241837"/>
          </a:xfrm>
        </p:spPr>
        <p:txBody>
          <a:bodyPr>
            <a:normAutofit fontScale="92500" lnSpcReduction="20000"/>
          </a:bodyPr>
          <a:lstStyle/>
          <a:p>
            <a:r>
              <a:rPr lang="en-US"/>
              <a:t>Can maintain </a:t>
            </a:r>
            <a:r>
              <a:rPr lang="en-US" dirty="0"/>
              <a:t>focus on communicative </a:t>
            </a:r>
            <a:r>
              <a:rPr lang="en-US" b="1" i="1" dirty="0"/>
              <a:t>contexts &amp; functions</a:t>
            </a:r>
          </a:p>
          <a:p>
            <a:endParaRPr lang="en-US" dirty="0"/>
          </a:p>
          <a:p>
            <a:r>
              <a:rPr lang="en-US" dirty="0"/>
              <a:t>But select (mainly) high frequency words, from small semantically-related sets</a:t>
            </a:r>
          </a:p>
          <a:p>
            <a:endParaRPr lang="en-US" dirty="0"/>
          </a:p>
          <a:p>
            <a:r>
              <a:rPr lang="en-US" dirty="0"/>
              <a:t>Mixed parts of speech </a:t>
            </a:r>
            <a:r>
              <a:rPr lang="en-US" sz="2000" dirty="0"/>
              <a:t>(v, n, </a:t>
            </a:r>
            <a:r>
              <a:rPr lang="en-US" sz="2000" dirty="0" err="1"/>
              <a:t>adj</a:t>
            </a:r>
            <a:r>
              <a:rPr lang="en-US" sz="2000" dirty="0"/>
              <a:t>, …) </a:t>
            </a:r>
            <a:r>
              <a:rPr lang="en-US" dirty="0"/>
              <a:t>-&gt; create sentences from lesson 1</a:t>
            </a:r>
          </a:p>
          <a:p>
            <a:endParaRPr lang="en-US" dirty="0"/>
          </a:p>
          <a:p>
            <a:r>
              <a:rPr lang="en-US" dirty="0"/>
              <a:t>Challenges of the specific language drives curriculum choices</a:t>
            </a:r>
          </a:p>
          <a:p>
            <a:pPr lvl="1"/>
            <a:r>
              <a:rPr lang="en-US" dirty="0"/>
              <a:t>Reduce language content that can mislead learners who need to ‘crack the code’ </a:t>
            </a:r>
          </a:p>
          <a:p>
            <a:pPr marL="914400" lvl="2" indent="0" algn="r">
              <a:buNone/>
            </a:pPr>
            <a:r>
              <a:rPr lang="en-US" sz="1200" dirty="0"/>
              <a:t>(VanPatten, Marsden &amp; Chen/Kasprowicz/McManus)</a:t>
            </a:r>
          </a:p>
          <a:p>
            <a:pPr marL="342900"/>
            <a:r>
              <a:rPr lang="en-US" dirty="0"/>
              <a:t>Themes and context of use emerge from the language</a:t>
            </a:r>
          </a:p>
        </p:txBody>
      </p:sp>
    </p:spTree>
    <p:extLst>
      <p:ext uri="{BB962C8B-B14F-4D97-AF65-F5344CB8AC3E}">
        <p14:creationId xmlns:p14="http://schemas.microsoft.com/office/powerpoint/2010/main" val="2325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638651" y="1175860"/>
            <a:ext cx="11119884" cy="1019386"/>
          </a:xfrm>
        </p:spPr>
        <p:txBody>
          <a:bodyPr>
            <a:normAutofit/>
          </a:bodyPr>
          <a:lstStyle/>
          <a:p>
            <a:r>
              <a:rPr lang="en-GB" sz="2800" b="1" dirty="0">
                <a:latin typeface="Calibri" panose="020F0502020204030204" pitchFamily="34" charset="0"/>
                <a:cs typeface="Calibri" panose="020F0502020204030204" pitchFamily="34" charset="0"/>
              </a:rPr>
              <a:t>And yet space 1750 words out, across varied, interesting contexts?</a:t>
            </a:r>
          </a:p>
        </p:txBody>
      </p:sp>
      <p:sp>
        <p:nvSpPr>
          <p:cNvPr id="4" name="Content Placeholder 2">
            <a:extLst>
              <a:ext uri="{FF2B5EF4-FFF2-40B4-BE49-F238E27FC236}">
                <a16:creationId xmlns:a16="http://schemas.microsoft.com/office/drawing/2014/main" id="{4AE4D239-0214-584E-A4E1-6683B736CEB1}"/>
              </a:ext>
            </a:extLst>
          </p:cNvPr>
          <p:cNvSpPr>
            <a:spLocks noGrp="1"/>
          </p:cNvSpPr>
          <p:nvPr>
            <p:ph idx="1"/>
          </p:nvPr>
        </p:nvSpPr>
        <p:spPr>
          <a:xfrm>
            <a:off x="374754" y="2534442"/>
            <a:ext cx="11383781" cy="3203195"/>
          </a:xfrm>
        </p:spPr>
        <p:txBody>
          <a:bodyPr>
            <a:noAutofit/>
          </a:bodyPr>
          <a:lstStyle/>
          <a:p>
            <a:pPr marL="114300" indent="0">
              <a:buNone/>
            </a:pPr>
            <a:r>
              <a:rPr lang="en-GB" sz="3200" dirty="0">
                <a:latin typeface="Century Gothic" panose="020B0502020202020204" pitchFamily="34" charset="0"/>
                <a:cs typeface="Calibri" panose="020F0502020204030204" pitchFamily="34" charset="0"/>
              </a:rPr>
              <a:t>-&gt; “</a:t>
            </a:r>
            <a:r>
              <a:rPr lang="en-GB" sz="3200" b="1" u="sng" dirty="0">
                <a:latin typeface="Century Gothic" panose="020B0502020202020204" pitchFamily="34" charset="0"/>
                <a:cs typeface="Calibri" panose="020F0502020204030204" pitchFamily="34" charset="0"/>
              </a:rPr>
              <a:t>expanding</a:t>
            </a:r>
            <a:r>
              <a:rPr lang="en-GB" sz="3200" dirty="0">
                <a:latin typeface="Century Gothic" panose="020B0502020202020204" pitchFamily="34" charset="0"/>
                <a:cs typeface="Calibri" panose="020F0502020204030204" pitchFamily="34" charset="0"/>
              </a:rPr>
              <a:t> practice schedules” </a:t>
            </a:r>
            <a:r>
              <a:rPr lang="en-GB" dirty="0">
                <a:latin typeface="Century Gothic" panose="020B0502020202020204" pitchFamily="34" charset="0"/>
                <a:cs typeface="Calibri" panose="020F0502020204030204" pitchFamily="34" charset="0"/>
              </a:rPr>
              <a:t>(see </a:t>
            </a:r>
            <a:r>
              <a:rPr lang="en-GB" dirty="0">
                <a:latin typeface="Century Gothic" panose="020B0502020202020204" pitchFamily="34" charset="0"/>
              </a:rPr>
              <a:t>Nakata, 2015)</a:t>
            </a:r>
            <a:endParaRPr lang="en-GB" sz="3200" dirty="0">
              <a:latin typeface="Century Gothic" panose="020B0502020202020204" pitchFamily="34" charset="0"/>
              <a:cs typeface="Calibri" panose="020F0502020204030204" pitchFamily="34" charset="0"/>
            </a:endParaRPr>
          </a:p>
          <a:p>
            <a:pPr lvl="1"/>
            <a:endParaRPr lang="en-GB" sz="2800" dirty="0">
              <a:latin typeface="Century Gothic" panose="020B0502020202020204" pitchFamily="34" charset="0"/>
              <a:cs typeface="Calibri" panose="020F0502020204030204" pitchFamily="34" charset="0"/>
            </a:endParaRPr>
          </a:p>
          <a:p>
            <a:pPr lvl="1"/>
            <a:r>
              <a:rPr lang="en-GB" sz="2800" dirty="0">
                <a:latin typeface="Century Gothic" panose="020B0502020202020204" pitchFamily="34" charset="0"/>
                <a:cs typeface="Calibri" panose="020F0502020204030204" pitchFamily="34" charset="0"/>
              </a:rPr>
              <a:t>revisit the same language, less and less frequently over time</a:t>
            </a:r>
          </a:p>
          <a:p>
            <a:pPr lvl="1"/>
            <a:r>
              <a:rPr lang="en-GB" sz="2800" dirty="0">
                <a:latin typeface="Century Gothic" panose="020B0502020202020204" pitchFamily="34" charset="0"/>
                <a:cs typeface="Calibri" panose="020F0502020204030204" pitchFamily="34" charset="0"/>
              </a:rPr>
              <a:t>so you can introduce </a:t>
            </a:r>
            <a:r>
              <a:rPr lang="en-GB" sz="2800" i="1" dirty="0">
                <a:latin typeface="Century Gothic" panose="020B0502020202020204" pitchFamily="34" charset="0"/>
                <a:cs typeface="Calibri" panose="020F0502020204030204" pitchFamily="34" charset="0"/>
              </a:rPr>
              <a:t>new</a:t>
            </a:r>
            <a:r>
              <a:rPr lang="en-GB" sz="2800" dirty="0">
                <a:latin typeface="Century Gothic" panose="020B0502020202020204" pitchFamily="34" charset="0"/>
                <a:cs typeface="Calibri" panose="020F0502020204030204" pitchFamily="34" charset="0"/>
              </a:rPr>
              <a:t> language </a:t>
            </a:r>
          </a:p>
        </p:txBody>
      </p:sp>
      <p:sp>
        <p:nvSpPr>
          <p:cNvPr id="3" name="Rectangle 2">
            <a:extLst>
              <a:ext uri="{FF2B5EF4-FFF2-40B4-BE49-F238E27FC236}">
                <a16:creationId xmlns:a16="http://schemas.microsoft.com/office/drawing/2014/main" id="{0905CE34-A2D6-6D4D-A990-12E329C5B74E}"/>
              </a:ext>
            </a:extLst>
          </p:cNvPr>
          <p:cNvSpPr/>
          <p:nvPr/>
        </p:nvSpPr>
        <p:spPr>
          <a:xfrm>
            <a:off x="519079" y="344863"/>
            <a:ext cx="10843815" cy="830997"/>
          </a:xfrm>
          <a:prstGeom prst="rect">
            <a:avLst/>
          </a:prstGeom>
        </p:spPr>
        <p:txBody>
          <a:bodyPr wrap="square">
            <a:spAutoFit/>
          </a:bodyPr>
          <a:lstStyle/>
          <a:p>
            <a:r>
              <a:rPr lang="en-US" sz="2400" dirty="0"/>
              <a:t>When we are “gardening in a gale” of English </a:t>
            </a:r>
            <a:r>
              <a:rPr lang="en-US" dirty="0"/>
              <a:t>(Hawkins, 1996),</a:t>
            </a:r>
            <a:r>
              <a:rPr lang="en-US" sz="2400" dirty="0"/>
              <a:t> how do you ensure there is enough revisiting of language? </a:t>
            </a:r>
          </a:p>
        </p:txBody>
      </p:sp>
    </p:spTree>
    <p:extLst>
      <p:ext uri="{BB962C8B-B14F-4D97-AF65-F5344CB8AC3E}">
        <p14:creationId xmlns:p14="http://schemas.microsoft.com/office/powerpoint/2010/main" val="25249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1C4BCE-47BD-E342-BD47-1FF5DC1D6AED}"/>
              </a:ext>
            </a:extLst>
          </p:cNvPr>
          <p:cNvSpPr/>
          <p:nvPr/>
        </p:nvSpPr>
        <p:spPr>
          <a:xfrm>
            <a:off x="118142" y="5350680"/>
            <a:ext cx="5195407" cy="1015663"/>
          </a:xfrm>
          <a:prstGeom prst="rect">
            <a:avLst/>
          </a:prstGeom>
        </p:spPr>
        <p:txBody>
          <a:bodyPr wrap="square">
            <a:spAutoFit/>
          </a:bodyPr>
          <a:lstStyle/>
          <a:p>
            <a:r>
              <a:rPr lang="en-GB" sz="2000" b="1" dirty="0">
                <a:latin typeface="Calibri" panose="020F0502020204030204" pitchFamily="34" charset="0"/>
                <a:cs typeface="Calibri" panose="020F0502020204030204" pitchFamily="34" charset="0"/>
              </a:rPr>
              <a:t>Week 20: </a:t>
            </a:r>
            <a:r>
              <a:rPr lang="en-GB" sz="2000" dirty="0">
                <a:latin typeface="Calibri" panose="020F0502020204030204" pitchFamily="34" charset="0"/>
                <a:cs typeface="Calibri" panose="020F0502020204030204" pitchFamily="34" charset="0"/>
              </a:rPr>
              <a:t>tested</a:t>
            </a:r>
          </a:p>
          <a:p>
            <a:r>
              <a:rPr lang="en-GB" sz="2000" b="1" dirty="0">
                <a:latin typeface="Calibri" panose="020F0502020204030204" pitchFamily="34" charset="0"/>
                <a:cs typeface="Calibri" panose="020F0502020204030204" pitchFamily="34" charset="0"/>
              </a:rPr>
              <a:t>Week 33: </a:t>
            </a:r>
            <a:r>
              <a:rPr lang="en-GB" sz="2000" dirty="0">
                <a:latin typeface="Calibri" panose="020F0502020204030204" pitchFamily="34" charset="0"/>
                <a:cs typeface="Calibri" panose="020F0502020204030204" pitchFamily="34" charset="0"/>
              </a:rPr>
              <a:t>tested </a:t>
            </a:r>
          </a:p>
          <a:p>
            <a:r>
              <a:rPr lang="en-GB" sz="2000" b="1" dirty="0">
                <a:latin typeface="Calibri" panose="020F0502020204030204" pitchFamily="34" charset="0"/>
                <a:cs typeface="Calibri" panose="020F0502020204030204" pitchFamily="34" charset="0"/>
              </a:rPr>
              <a:t>Each of following years: </a:t>
            </a:r>
            <a:r>
              <a:rPr lang="en-GB" sz="2000" dirty="0">
                <a:latin typeface="Calibri" panose="020F0502020204030204" pitchFamily="34" charset="0"/>
                <a:cs typeface="Calibri" panose="020F0502020204030204" pitchFamily="34" charset="0"/>
              </a:rPr>
              <a:t>practised and tested</a:t>
            </a:r>
          </a:p>
        </p:txBody>
      </p:sp>
      <p:sp>
        <p:nvSpPr>
          <p:cNvPr id="4" name="Rectangle 3">
            <a:extLst>
              <a:ext uri="{FF2B5EF4-FFF2-40B4-BE49-F238E27FC236}">
                <a16:creationId xmlns:a16="http://schemas.microsoft.com/office/drawing/2014/main" id="{5F0961E4-399C-A948-8039-09901EC634EC}"/>
              </a:ext>
            </a:extLst>
          </p:cNvPr>
          <p:cNvSpPr/>
          <p:nvPr/>
        </p:nvSpPr>
        <p:spPr>
          <a:xfrm>
            <a:off x="1361320" y="971136"/>
            <a:ext cx="5414234" cy="307777"/>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Week 1: a set of words learnt for pre-lesson homework – e.g., Quizlet </a:t>
            </a:r>
          </a:p>
        </p:txBody>
      </p:sp>
      <p:grpSp>
        <p:nvGrpSpPr>
          <p:cNvPr id="25" name="Group 24">
            <a:extLst>
              <a:ext uri="{FF2B5EF4-FFF2-40B4-BE49-F238E27FC236}">
                <a16:creationId xmlns:a16="http://schemas.microsoft.com/office/drawing/2014/main" id="{DAD91EB9-945B-3C4A-869D-5C2800E1261E}"/>
              </a:ext>
            </a:extLst>
          </p:cNvPr>
          <p:cNvGrpSpPr/>
          <p:nvPr/>
        </p:nvGrpSpPr>
        <p:grpSpPr>
          <a:xfrm>
            <a:off x="1670737" y="1523313"/>
            <a:ext cx="7001542" cy="3844441"/>
            <a:chOff x="1655747" y="1721680"/>
            <a:chExt cx="7001542" cy="3844441"/>
          </a:xfrm>
        </p:grpSpPr>
        <p:grpSp>
          <p:nvGrpSpPr>
            <p:cNvPr id="16" name="Group 15">
              <a:extLst>
                <a:ext uri="{FF2B5EF4-FFF2-40B4-BE49-F238E27FC236}">
                  <a16:creationId xmlns:a16="http://schemas.microsoft.com/office/drawing/2014/main" id="{F9D6BAD7-68C6-44A6-86A5-13ECA2DE7124}"/>
                </a:ext>
              </a:extLst>
            </p:cNvPr>
            <p:cNvGrpSpPr/>
            <p:nvPr/>
          </p:nvGrpSpPr>
          <p:grpSpPr>
            <a:xfrm>
              <a:off x="1655747" y="4350872"/>
              <a:ext cx="7001538" cy="1215249"/>
              <a:chOff x="148857" y="4665483"/>
              <a:chExt cx="9335384" cy="1620332"/>
            </a:xfrm>
          </p:grpSpPr>
          <p:grpSp>
            <p:nvGrpSpPr>
              <p:cNvPr id="17" name="Group 16">
                <a:extLst>
                  <a:ext uri="{FF2B5EF4-FFF2-40B4-BE49-F238E27FC236}">
                    <a16:creationId xmlns:a16="http://schemas.microsoft.com/office/drawing/2014/main" id="{6C531F09-A4D5-4C38-97C0-A2331FC060CE}"/>
                  </a:ext>
                </a:extLst>
              </p:cNvPr>
              <p:cNvGrpSpPr/>
              <p:nvPr/>
            </p:nvGrpSpPr>
            <p:grpSpPr>
              <a:xfrm>
                <a:off x="527640" y="4665483"/>
                <a:ext cx="8956601" cy="1620332"/>
                <a:chOff x="112970" y="4665483"/>
                <a:chExt cx="8956601" cy="1620332"/>
              </a:xfrm>
            </p:grpSpPr>
            <p:pic>
              <p:nvPicPr>
                <p:cNvPr id="19" name="Picture 18">
                  <a:extLst>
                    <a:ext uri="{FF2B5EF4-FFF2-40B4-BE49-F238E27FC236}">
                      <a16:creationId xmlns:a16="http://schemas.microsoft.com/office/drawing/2014/main" id="{4EDF09B4-1F51-4367-AD88-73663AD474B5}"/>
                    </a:ext>
                  </a:extLst>
                </p:cNvPr>
                <p:cNvPicPr>
                  <a:picLocks noChangeAspect="1"/>
                </p:cNvPicPr>
                <p:nvPr/>
              </p:nvPicPr>
              <p:blipFill>
                <a:blip r:embed="rId3"/>
                <a:stretch>
                  <a:fillRect/>
                </a:stretch>
              </p:blipFill>
              <p:spPr>
                <a:xfrm>
                  <a:off x="112970" y="4665484"/>
                  <a:ext cx="8956601" cy="1620331"/>
                </a:xfrm>
                <a:prstGeom prst="rect">
                  <a:avLst/>
                </a:prstGeom>
              </p:spPr>
            </p:pic>
            <p:sp>
              <p:nvSpPr>
                <p:cNvPr id="20" name="Rectangle: Rounded Corners 19">
                  <a:extLst>
                    <a:ext uri="{FF2B5EF4-FFF2-40B4-BE49-F238E27FC236}">
                      <a16:creationId xmlns:a16="http://schemas.microsoft.com/office/drawing/2014/main" id="{2C3EF54C-040B-4ED8-9DAD-A1ED2CDED028}"/>
                    </a:ext>
                  </a:extLst>
                </p:cNvPr>
                <p:cNvSpPr/>
                <p:nvPr/>
              </p:nvSpPr>
              <p:spPr>
                <a:xfrm>
                  <a:off x="7400260" y="4665483"/>
                  <a:ext cx="1669311" cy="1620332"/>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8" name="TextBox 17">
                <a:extLst>
                  <a:ext uri="{FF2B5EF4-FFF2-40B4-BE49-F238E27FC236}">
                    <a16:creationId xmlns:a16="http://schemas.microsoft.com/office/drawing/2014/main" id="{8CEECFEB-6838-46D6-A0FE-B3F05A899176}"/>
                  </a:ext>
                </a:extLst>
              </p:cNvPr>
              <p:cNvSpPr txBox="1"/>
              <p:nvPr/>
            </p:nvSpPr>
            <p:spPr>
              <a:xfrm>
                <a:off x="148857" y="5121706"/>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10</a:t>
                </a:r>
                <a:endParaRPr lang="fr-FR" sz="1500" b="1" dirty="0">
                  <a:solidFill>
                    <a:schemeClr val="bg1"/>
                  </a:solidFill>
                  <a:latin typeface="Century Gothic" panose="020B0502020202020204" pitchFamily="34" charset="0"/>
                </a:endParaRPr>
              </a:p>
            </p:txBody>
          </p:sp>
        </p:grpSp>
        <p:grpSp>
          <p:nvGrpSpPr>
            <p:cNvPr id="6" name="Group 5">
              <a:extLst>
                <a:ext uri="{FF2B5EF4-FFF2-40B4-BE49-F238E27FC236}">
                  <a16:creationId xmlns:a16="http://schemas.microsoft.com/office/drawing/2014/main" id="{18A8B701-DC5E-4974-AB0E-D4098E48E060}"/>
                </a:ext>
              </a:extLst>
            </p:cNvPr>
            <p:cNvGrpSpPr/>
            <p:nvPr/>
          </p:nvGrpSpPr>
          <p:grpSpPr>
            <a:xfrm>
              <a:off x="1655747" y="1721680"/>
              <a:ext cx="7001539" cy="1190822"/>
              <a:chOff x="148857" y="1244778"/>
              <a:chExt cx="9335385" cy="1587762"/>
            </a:xfrm>
          </p:grpSpPr>
          <p:grpSp>
            <p:nvGrpSpPr>
              <p:cNvPr id="7" name="Group 6">
                <a:extLst>
                  <a:ext uri="{FF2B5EF4-FFF2-40B4-BE49-F238E27FC236}">
                    <a16:creationId xmlns:a16="http://schemas.microsoft.com/office/drawing/2014/main" id="{D3A799C9-7412-4160-9279-D35175E6C9EB}"/>
                  </a:ext>
                </a:extLst>
              </p:cNvPr>
              <p:cNvGrpSpPr/>
              <p:nvPr/>
            </p:nvGrpSpPr>
            <p:grpSpPr>
              <a:xfrm>
                <a:off x="527641" y="1244778"/>
                <a:ext cx="8956601" cy="1587762"/>
                <a:chOff x="112971" y="1244778"/>
                <a:chExt cx="8956601" cy="1587762"/>
              </a:xfrm>
            </p:grpSpPr>
            <p:pic>
              <p:nvPicPr>
                <p:cNvPr id="9" name="Picture 8">
                  <a:extLst>
                    <a:ext uri="{FF2B5EF4-FFF2-40B4-BE49-F238E27FC236}">
                      <a16:creationId xmlns:a16="http://schemas.microsoft.com/office/drawing/2014/main" id="{FB49DA16-B715-4542-9EB3-621D1293B2C9}"/>
                    </a:ext>
                  </a:extLst>
                </p:cNvPr>
                <p:cNvPicPr>
                  <a:picLocks noChangeAspect="1"/>
                </p:cNvPicPr>
                <p:nvPr/>
              </p:nvPicPr>
              <p:blipFill>
                <a:blip r:embed="rId4"/>
                <a:stretch>
                  <a:fillRect/>
                </a:stretch>
              </p:blipFill>
              <p:spPr>
                <a:xfrm>
                  <a:off x="112971" y="1244778"/>
                  <a:ext cx="8956601" cy="1587762"/>
                </a:xfrm>
                <a:prstGeom prst="rect">
                  <a:avLst/>
                </a:prstGeom>
              </p:spPr>
            </p:pic>
            <p:sp>
              <p:nvSpPr>
                <p:cNvPr id="10" name="Rectangle: Rounded Corners 9">
                  <a:extLst>
                    <a:ext uri="{FF2B5EF4-FFF2-40B4-BE49-F238E27FC236}">
                      <a16:creationId xmlns:a16="http://schemas.microsoft.com/office/drawing/2014/main" id="{684DA8B2-F8EC-4D1C-85AF-12E6B134B66B}"/>
                    </a:ext>
                  </a:extLst>
                </p:cNvPr>
                <p:cNvSpPr/>
                <p:nvPr/>
              </p:nvSpPr>
              <p:spPr>
                <a:xfrm>
                  <a:off x="2647507" y="1284131"/>
                  <a:ext cx="3072809" cy="1509055"/>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8" name="TextBox 7">
                <a:extLst>
                  <a:ext uri="{FF2B5EF4-FFF2-40B4-BE49-F238E27FC236}">
                    <a16:creationId xmlns:a16="http://schemas.microsoft.com/office/drawing/2014/main" id="{28B3D379-04E4-4344-A57D-49A4E1A9C8A9}"/>
                  </a:ext>
                </a:extLst>
              </p:cNvPr>
              <p:cNvSpPr txBox="1"/>
              <p:nvPr/>
            </p:nvSpPr>
            <p:spPr>
              <a:xfrm>
                <a:off x="148857" y="1684715"/>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2</a:t>
                </a:r>
                <a:endParaRPr lang="fr-FR" sz="1500" b="1" dirty="0">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060BE785-96AF-41A4-97BE-470EAF4BF822}"/>
                </a:ext>
              </a:extLst>
            </p:cNvPr>
            <p:cNvGrpSpPr/>
            <p:nvPr/>
          </p:nvGrpSpPr>
          <p:grpSpPr>
            <a:xfrm>
              <a:off x="1655750" y="2936983"/>
              <a:ext cx="7001539" cy="1315513"/>
              <a:chOff x="148857" y="2871893"/>
              <a:chExt cx="9335385" cy="1754017"/>
            </a:xfrm>
          </p:grpSpPr>
          <p:grpSp>
            <p:nvGrpSpPr>
              <p:cNvPr id="12" name="Group 11">
                <a:extLst>
                  <a:ext uri="{FF2B5EF4-FFF2-40B4-BE49-F238E27FC236}">
                    <a16:creationId xmlns:a16="http://schemas.microsoft.com/office/drawing/2014/main" id="{6AF687E4-9154-4196-9FB2-97B1EA026321}"/>
                  </a:ext>
                </a:extLst>
              </p:cNvPr>
              <p:cNvGrpSpPr/>
              <p:nvPr/>
            </p:nvGrpSpPr>
            <p:grpSpPr>
              <a:xfrm>
                <a:off x="527641" y="2871893"/>
                <a:ext cx="8956601" cy="1754017"/>
                <a:chOff x="112971" y="2871893"/>
                <a:chExt cx="8956601" cy="1754017"/>
              </a:xfrm>
            </p:grpSpPr>
            <p:pic>
              <p:nvPicPr>
                <p:cNvPr id="14" name="Picture 13">
                  <a:extLst>
                    <a:ext uri="{FF2B5EF4-FFF2-40B4-BE49-F238E27FC236}">
                      <a16:creationId xmlns:a16="http://schemas.microsoft.com/office/drawing/2014/main" id="{75AD77CB-CD51-4747-85C4-E533CD040BCD}"/>
                    </a:ext>
                  </a:extLst>
                </p:cNvPr>
                <p:cNvPicPr>
                  <a:picLocks noChangeAspect="1"/>
                </p:cNvPicPr>
                <p:nvPr/>
              </p:nvPicPr>
              <p:blipFill>
                <a:blip r:embed="rId5"/>
                <a:stretch>
                  <a:fillRect/>
                </a:stretch>
              </p:blipFill>
              <p:spPr>
                <a:xfrm>
                  <a:off x="112971" y="2872113"/>
                  <a:ext cx="8956601" cy="1753797"/>
                </a:xfrm>
                <a:prstGeom prst="rect">
                  <a:avLst/>
                </a:prstGeom>
              </p:spPr>
            </p:pic>
            <p:sp>
              <p:nvSpPr>
                <p:cNvPr id="15" name="Rectangle: Rounded Corners 14">
                  <a:extLst>
                    <a:ext uri="{FF2B5EF4-FFF2-40B4-BE49-F238E27FC236}">
                      <a16:creationId xmlns:a16="http://schemas.microsoft.com/office/drawing/2014/main" id="{CCBFFAF4-509F-408A-BBF6-0AA04F6D4515}"/>
                    </a:ext>
                  </a:extLst>
                </p:cNvPr>
                <p:cNvSpPr/>
                <p:nvPr/>
              </p:nvSpPr>
              <p:spPr>
                <a:xfrm>
                  <a:off x="5720317" y="2871893"/>
                  <a:ext cx="1637414" cy="1753797"/>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3" name="TextBox 12">
                <a:extLst>
                  <a:ext uri="{FF2B5EF4-FFF2-40B4-BE49-F238E27FC236}">
                    <a16:creationId xmlns:a16="http://schemas.microsoft.com/office/drawing/2014/main" id="{F65D1386-8BF4-4403-AFA7-2AD2B83765A1}"/>
                  </a:ext>
                </a:extLst>
              </p:cNvPr>
              <p:cNvSpPr txBox="1"/>
              <p:nvPr/>
            </p:nvSpPr>
            <p:spPr>
              <a:xfrm>
                <a:off x="148857" y="3394848"/>
                <a:ext cx="457200" cy="738664"/>
              </a:xfrm>
              <a:prstGeom prst="rect">
                <a:avLst/>
              </a:prstGeom>
              <a:solidFill>
                <a:srgbClr val="E56700"/>
              </a:solidFill>
            </p:spPr>
            <p:txBody>
              <a:bodyPr wrap="square" lIns="0" rIns="0" rtlCol="0">
                <a:spAutoFit/>
              </a:bodyPr>
              <a:lstStyle/>
              <a:p>
                <a:pPr algn="ctr"/>
                <a:r>
                  <a:rPr lang="en-GB" sz="1500" b="1" dirty="0" err="1">
                    <a:solidFill>
                      <a:schemeClr val="bg1"/>
                    </a:solidFill>
                    <a:latin typeface="Century Gothic" panose="020B0502020202020204" pitchFamily="34" charset="0"/>
                  </a:rPr>
                  <a:t>wk</a:t>
                </a:r>
                <a:endParaRPr lang="en-GB" sz="1500" b="1" dirty="0">
                  <a:solidFill>
                    <a:schemeClr val="bg1"/>
                  </a:solidFill>
                  <a:latin typeface="Century Gothic" panose="020B0502020202020204" pitchFamily="34" charset="0"/>
                </a:endParaRPr>
              </a:p>
              <a:p>
                <a:pPr algn="ctr"/>
                <a:r>
                  <a:rPr lang="en-GB" sz="1500" b="1" dirty="0">
                    <a:solidFill>
                      <a:schemeClr val="bg1"/>
                    </a:solidFill>
                    <a:latin typeface="Century Gothic" panose="020B0502020202020204" pitchFamily="34" charset="0"/>
                  </a:rPr>
                  <a:t>5</a:t>
                </a:r>
                <a:endParaRPr lang="fr-FR" sz="1500" b="1" dirty="0">
                  <a:solidFill>
                    <a:schemeClr val="bg1"/>
                  </a:solidFill>
                  <a:latin typeface="Century Gothic" panose="020B0502020202020204" pitchFamily="34" charset="0"/>
                </a:endParaRPr>
              </a:p>
            </p:txBody>
          </p:sp>
        </p:grpSp>
      </p:grpSp>
      <p:sp>
        <p:nvSpPr>
          <p:cNvPr id="23" name="Oval Callout 22">
            <a:extLst>
              <a:ext uri="{FF2B5EF4-FFF2-40B4-BE49-F238E27FC236}">
                <a16:creationId xmlns:a16="http://schemas.microsoft.com/office/drawing/2014/main" id="{BCC17742-7634-5043-B228-341686BDE61A}"/>
              </a:ext>
            </a:extLst>
          </p:cNvPr>
          <p:cNvSpPr/>
          <p:nvPr/>
        </p:nvSpPr>
        <p:spPr>
          <a:xfrm>
            <a:off x="1990907" y="3904335"/>
            <a:ext cx="5054686" cy="1552933"/>
          </a:xfrm>
          <a:prstGeom prst="wedgeEllipseCallout">
            <a:avLst>
              <a:gd name="adj1" fmla="val 66983"/>
              <a:gd name="adj2" fmla="val 5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10: relearnt before lesson and included in classroom activities</a:t>
            </a:r>
          </a:p>
        </p:txBody>
      </p:sp>
      <p:sp>
        <p:nvSpPr>
          <p:cNvPr id="22" name="Oval Callout 21">
            <a:extLst>
              <a:ext uri="{FF2B5EF4-FFF2-40B4-BE49-F238E27FC236}">
                <a16:creationId xmlns:a16="http://schemas.microsoft.com/office/drawing/2014/main" id="{E59E8E32-582B-D54E-B95B-357D8F643474}"/>
              </a:ext>
            </a:extLst>
          </p:cNvPr>
          <p:cNvSpPr/>
          <p:nvPr/>
        </p:nvSpPr>
        <p:spPr>
          <a:xfrm>
            <a:off x="8296236" y="2570845"/>
            <a:ext cx="3396092" cy="1938642"/>
          </a:xfrm>
          <a:prstGeom prst="wedgeEllipseCallout">
            <a:avLst>
              <a:gd name="adj1" fmla="val -89813"/>
              <a:gd name="adj2" fmla="val 154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5: relearnt before lesson and included in classroom activities</a:t>
            </a:r>
          </a:p>
        </p:txBody>
      </p:sp>
      <p:sp>
        <p:nvSpPr>
          <p:cNvPr id="26" name="Title 1">
            <a:extLst>
              <a:ext uri="{FF2B5EF4-FFF2-40B4-BE49-F238E27FC236}">
                <a16:creationId xmlns:a16="http://schemas.microsoft.com/office/drawing/2014/main" id="{28E595BC-0E42-0042-9127-5EDC7B6AF0B8}"/>
              </a:ext>
            </a:extLst>
          </p:cNvPr>
          <p:cNvSpPr>
            <a:spLocks noGrp="1"/>
          </p:cNvSpPr>
          <p:nvPr>
            <p:ph type="title"/>
          </p:nvPr>
        </p:nvSpPr>
        <p:spPr>
          <a:xfrm>
            <a:off x="653143" y="113415"/>
            <a:ext cx="10750004" cy="613867"/>
          </a:xfrm>
        </p:spPr>
        <p:txBody>
          <a:bodyPr>
            <a:noAutofit/>
          </a:bodyPr>
          <a:lstStyle/>
          <a:p>
            <a:pPr algn="ctr"/>
            <a:r>
              <a:rPr lang="en-US" sz="2400" b="1" dirty="0"/>
              <a:t>An expanding practice schedule</a:t>
            </a:r>
          </a:p>
        </p:txBody>
      </p:sp>
      <p:sp>
        <p:nvSpPr>
          <p:cNvPr id="2" name="Rectangle 1">
            <a:extLst>
              <a:ext uri="{FF2B5EF4-FFF2-40B4-BE49-F238E27FC236}">
                <a16:creationId xmlns:a16="http://schemas.microsoft.com/office/drawing/2014/main" id="{80223362-12F0-014C-A5E5-37C3FF2BEBD9}"/>
              </a:ext>
            </a:extLst>
          </p:cNvPr>
          <p:cNvSpPr/>
          <p:nvPr/>
        </p:nvSpPr>
        <p:spPr>
          <a:xfrm>
            <a:off x="5519668" y="5645452"/>
            <a:ext cx="6672332" cy="646331"/>
          </a:xfrm>
          <a:prstGeom prst="rect">
            <a:avLst/>
          </a:prstGeom>
        </p:spPr>
        <p:txBody>
          <a:bodyPr wrap="square">
            <a:spAutoFit/>
          </a:bodyPr>
          <a:lstStyle/>
          <a:p>
            <a:r>
              <a:rPr lang="en-GB" sz="1200" dirty="0"/>
              <a:t>Nakata, T. et al. (2020). The long-term benefits of making the simple change from non-cumulative to cumulative weekly vocabulary quizzes . </a:t>
            </a:r>
            <a:r>
              <a:rPr lang="en-GB" sz="1200" i="1" dirty="0">
                <a:hlinkClick r:id="rId6"/>
              </a:rPr>
              <a:t>OASIS Summary</a:t>
            </a:r>
            <a:r>
              <a:rPr lang="en-GB" sz="1200" dirty="0"/>
              <a:t> of Nakata, T. et al. (2020) in </a:t>
            </a:r>
            <a:r>
              <a:rPr lang="en-GB" sz="1200" i="1" dirty="0">
                <a:hlinkClick r:id="rId7"/>
              </a:rPr>
              <a:t>TESOL Quarterly</a:t>
            </a:r>
            <a:r>
              <a:rPr lang="en-GB" sz="1200" dirty="0"/>
              <a:t>. https://oasis-</a:t>
            </a:r>
            <a:r>
              <a:rPr lang="en-GB" sz="1200" dirty="0" err="1"/>
              <a:t>database.org</a:t>
            </a:r>
            <a:endParaRPr lang="en-US" sz="1200" dirty="0"/>
          </a:p>
        </p:txBody>
      </p:sp>
      <p:sp>
        <p:nvSpPr>
          <p:cNvPr id="21" name="Oval Callout 20">
            <a:extLst>
              <a:ext uri="{FF2B5EF4-FFF2-40B4-BE49-F238E27FC236}">
                <a16:creationId xmlns:a16="http://schemas.microsoft.com/office/drawing/2014/main" id="{1721B0DA-8B9E-6849-A30B-E3552A657D14}"/>
              </a:ext>
            </a:extLst>
          </p:cNvPr>
          <p:cNvSpPr/>
          <p:nvPr/>
        </p:nvSpPr>
        <p:spPr>
          <a:xfrm>
            <a:off x="6427555" y="1170049"/>
            <a:ext cx="3570884" cy="1299686"/>
          </a:xfrm>
          <a:prstGeom prst="wedgeEllipseCallout">
            <a:avLst>
              <a:gd name="adj1" fmla="val -63432"/>
              <a:gd name="adj2" fmla="val 58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2: taught &amp; practised in lesson</a:t>
            </a:r>
          </a:p>
        </p:txBody>
      </p:sp>
    </p:spTree>
    <p:extLst>
      <p:ext uri="{BB962C8B-B14F-4D97-AF65-F5344CB8AC3E}">
        <p14:creationId xmlns:p14="http://schemas.microsoft.com/office/powerpoint/2010/main" val="17550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22" grpId="0" animBg="1"/>
      <p:bldP spid="2"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836" y="385332"/>
            <a:ext cx="10460391" cy="823739"/>
          </a:xfrm>
          <a:prstGeom prst="rect">
            <a:avLst/>
          </a:prstGeom>
        </p:spPr>
      </p:pic>
      <p:sp>
        <p:nvSpPr>
          <p:cNvPr id="2" name="Title 1"/>
          <p:cNvSpPr>
            <a:spLocks noGrp="1"/>
          </p:cNvSpPr>
          <p:nvPr>
            <p:ph type="title"/>
          </p:nvPr>
        </p:nvSpPr>
        <p:spPr>
          <a:xfrm>
            <a:off x="238203" y="257412"/>
            <a:ext cx="8111318" cy="994172"/>
          </a:xfrm>
        </p:spPr>
        <p:txBody>
          <a:bodyPr>
            <a:normAutofit/>
          </a:bodyPr>
          <a:lstStyle/>
          <a:p>
            <a:r>
              <a:rPr lang="en-GB" sz="2400" b="1" dirty="0">
                <a:solidFill>
                  <a:schemeClr val="bg1"/>
                </a:solidFill>
              </a:rPr>
              <a:t>Revisiting vocabulary in different semantic contexts</a:t>
            </a:r>
          </a:p>
        </p:txBody>
      </p:sp>
      <p:grpSp>
        <p:nvGrpSpPr>
          <p:cNvPr id="3" name="Group 2">
            <a:extLst>
              <a:ext uri="{FF2B5EF4-FFF2-40B4-BE49-F238E27FC236}">
                <a16:creationId xmlns:a16="http://schemas.microsoft.com/office/drawing/2014/main" id="{B9C0ED7A-0B9F-F948-A425-A63CFB36BD5F}"/>
              </a:ext>
            </a:extLst>
          </p:cNvPr>
          <p:cNvGrpSpPr/>
          <p:nvPr/>
        </p:nvGrpSpPr>
        <p:grpSpPr>
          <a:xfrm>
            <a:off x="533201" y="1787081"/>
            <a:ext cx="9517936" cy="4072189"/>
            <a:chOff x="1620194" y="3089063"/>
            <a:chExt cx="8977033" cy="3340616"/>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620194" y="3089063"/>
              <a:ext cx="8787809" cy="961782"/>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4"/>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49" name="Group 48">
              <a:extLst>
                <a:ext uri="{FF2B5EF4-FFF2-40B4-BE49-F238E27FC236}">
                  <a16:creationId xmlns:a16="http://schemas.microsoft.com/office/drawing/2014/main" id="{6EC325FC-2844-4A86-AD96-3514EEBEFB71}"/>
                </a:ext>
              </a:extLst>
            </p:cNvPr>
            <p:cNvGrpSpPr/>
            <p:nvPr/>
          </p:nvGrpSpPr>
          <p:grpSpPr>
            <a:xfrm>
              <a:off x="1714806" y="4098388"/>
              <a:ext cx="8787809" cy="900113"/>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1809418" y="4983221"/>
              <a:ext cx="8787809" cy="1446458"/>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sp>
        <p:nvSpPr>
          <p:cNvPr id="14" name="Oval Callout 13">
            <a:extLst>
              <a:ext uri="{FF2B5EF4-FFF2-40B4-BE49-F238E27FC236}">
                <a16:creationId xmlns:a16="http://schemas.microsoft.com/office/drawing/2014/main" id="{61527889-E694-E74D-A488-4CB8BDFF6401}"/>
              </a:ext>
            </a:extLst>
          </p:cNvPr>
          <p:cNvSpPr/>
          <p:nvPr/>
        </p:nvSpPr>
        <p:spPr>
          <a:xfrm>
            <a:off x="4796640" y="611695"/>
            <a:ext cx="3552881" cy="1299686"/>
          </a:xfrm>
          <a:prstGeom prst="wedgeEllipseCallout">
            <a:avLst>
              <a:gd name="adj1" fmla="val 80290"/>
              <a:gd name="adj2" fmla="val 679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7802074" y="2450359"/>
            <a:ext cx="4329497" cy="1299686"/>
          </a:xfrm>
          <a:prstGeom prst="wedgeEllipseCallout">
            <a:avLst>
              <a:gd name="adj1" fmla="val -11470"/>
              <a:gd name="adj2" fmla="val 637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4796640" y="3903718"/>
            <a:ext cx="4431993" cy="1934912"/>
          </a:xfrm>
          <a:prstGeom prst="wedgeEllipseCallout">
            <a:avLst>
              <a:gd name="adj1" fmla="val 62142"/>
              <a:gd name="adj2" fmla="val 40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latin typeface="Calibri" panose="020F0502020204030204" pitchFamily="34" charset="0"/>
                <a:cs typeface="Calibri" panose="020F0502020204030204" pitchFamily="34" charset="0"/>
              </a:rPr>
              <a:t>Talking about the environment</a:t>
            </a:r>
          </a:p>
        </p:txBody>
      </p:sp>
    </p:spTree>
    <p:extLst>
      <p:ext uri="{BB962C8B-B14F-4D97-AF65-F5344CB8AC3E}">
        <p14:creationId xmlns:p14="http://schemas.microsoft.com/office/powerpoint/2010/main" val="2379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E261F-A76C-AA4A-B74D-D0427F95D11C}"/>
              </a:ext>
            </a:extLst>
          </p:cNvPr>
          <p:cNvSpPr txBox="1"/>
          <p:nvPr/>
        </p:nvSpPr>
        <p:spPr>
          <a:xfrm>
            <a:off x="8139955" y="5787646"/>
            <a:ext cx="3747246" cy="535531"/>
          </a:xfrm>
          <a:prstGeom prst="rect">
            <a:avLst/>
          </a:prstGeom>
          <a:noFill/>
        </p:spPr>
        <p:txBody>
          <a:bodyPr wrap="square" rtlCol="0">
            <a:spAutoFit/>
          </a:bodyPr>
          <a:lstStyle/>
          <a:p>
            <a:pPr>
              <a:lnSpc>
                <a:spcPct val="80000"/>
              </a:lnSpc>
              <a:buFontTx/>
              <a:buNone/>
            </a:pPr>
            <a:r>
              <a:rPr lang="en-GB" altLang="en-US" sz="1800" dirty="0"/>
              <a:t>Bachman (1990)</a:t>
            </a:r>
          </a:p>
          <a:p>
            <a:pPr>
              <a:lnSpc>
                <a:spcPct val="80000"/>
              </a:lnSpc>
              <a:buFontTx/>
              <a:buNone/>
            </a:pPr>
            <a:r>
              <a:rPr lang="en-GB" altLang="en-US" sz="1800" dirty="0" err="1"/>
              <a:t>Canale</a:t>
            </a:r>
            <a:r>
              <a:rPr lang="en-GB" altLang="en-US" sz="1800" dirty="0"/>
              <a:t>  &amp; Swain (1980)</a:t>
            </a:r>
          </a:p>
        </p:txBody>
      </p:sp>
      <p:graphicFrame>
        <p:nvGraphicFramePr>
          <p:cNvPr id="8" name="Content Placeholder 7">
            <a:extLst>
              <a:ext uri="{FF2B5EF4-FFF2-40B4-BE49-F238E27FC236}">
                <a16:creationId xmlns:a16="http://schemas.microsoft.com/office/drawing/2014/main" id="{03D25963-4F48-BA4A-BAD9-5CCB131754DF}"/>
              </a:ext>
            </a:extLst>
          </p:cNvPr>
          <p:cNvGraphicFramePr>
            <a:graphicFrameLocks noGrp="1"/>
          </p:cNvGraphicFramePr>
          <p:nvPr>
            <p:ph idx="1"/>
            <p:extLst>
              <p:ext uri="{D42A27DB-BD31-4B8C-83A1-F6EECF244321}">
                <p14:modId xmlns:p14="http://schemas.microsoft.com/office/powerpoint/2010/main" val="2078510860"/>
              </p:ext>
            </p:extLst>
          </p:nvPr>
        </p:nvGraphicFramePr>
        <p:xfrm>
          <a:off x="240222" y="1095017"/>
          <a:ext cx="11951778" cy="5178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76EF9D88-BBE9-8849-BD57-90A2B2624918}"/>
              </a:ext>
            </a:extLst>
          </p:cNvPr>
          <p:cNvSpPr/>
          <p:nvPr/>
        </p:nvSpPr>
        <p:spPr>
          <a:xfrm>
            <a:off x="240223" y="2746310"/>
            <a:ext cx="5665156" cy="333724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D325E-78B2-174D-B11E-A2B07DEFBCA1}"/>
              </a:ext>
            </a:extLst>
          </p:cNvPr>
          <p:cNvSpPr txBox="1"/>
          <p:nvPr/>
        </p:nvSpPr>
        <p:spPr>
          <a:xfrm>
            <a:off x="2623825" y="352849"/>
            <a:ext cx="7184572" cy="1384995"/>
          </a:xfrm>
          <a:prstGeom prst="rect">
            <a:avLst/>
          </a:prstGeom>
          <a:noFill/>
        </p:spPr>
        <p:txBody>
          <a:bodyPr wrap="square" rtlCol="0">
            <a:spAutoFit/>
          </a:bodyPr>
          <a:lstStyle/>
          <a:p>
            <a:pPr algn="ctr"/>
            <a:r>
              <a:rPr lang="en-US" sz="2800" b="1" dirty="0"/>
              <a:t>What does it mean to ‘know a language’?</a:t>
            </a:r>
          </a:p>
          <a:p>
            <a:pPr algn="ctr"/>
            <a:r>
              <a:rPr lang="en-US" sz="2800" b="1" dirty="0"/>
              <a:t>What can be taught and learnt in the early stages?</a:t>
            </a:r>
          </a:p>
        </p:txBody>
      </p:sp>
      <p:sp>
        <p:nvSpPr>
          <p:cNvPr id="11" name="Oval 10">
            <a:extLst>
              <a:ext uri="{FF2B5EF4-FFF2-40B4-BE49-F238E27FC236}">
                <a16:creationId xmlns:a16="http://schemas.microsoft.com/office/drawing/2014/main" id="{65066801-7FC8-2C4B-ABD7-DDF5CCA5D687}"/>
              </a:ext>
            </a:extLst>
          </p:cNvPr>
          <p:cNvSpPr/>
          <p:nvPr/>
        </p:nvSpPr>
        <p:spPr>
          <a:xfrm>
            <a:off x="5905378" y="2841284"/>
            <a:ext cx="6286622" cy="274389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3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4584" cy="1325563"/>
          </a:xfrm>
        </p:spPr>
        <p:txBody>
          <a:bodyPr>
            <a:normAutofit/>
          </a:bodyPr>
          <a:lstStyle/>
          <a:p>
            <a:r>
              <a:rPr lang="en-GB" sz="3600" b="1" dirty="0">
                <a:solidFill>
                  <a:schemeClr val="bg1"/>
                </a:solidFill>
              </a:rPr>
              <a:t>2. Design</a:t>
            </a:r>
          </a:p>
        </p:txBody>
      </p:sp>
      <p:sp>
        <p:nvSpPr>
          <p:cNvPr id="14" name="Rectangle: Rounded Corners 13">
            <a:extLst>
              <a:ext uri="{FF2B5EF4-FFF2-40B4-BE49-F238E27FC236}">
                <a16:creationId xmlns:a16="http://schemas.microsoft.com/office/drawing/2014/main" id="{DB0E2841-D092-4E1B-A9D8-EA2BC9CBB926}"/>
              </a:ext>
            </a:extLst>
          </p:cNvPr>
          <p:cNvSpPr/>
          <p:nvPr/>
        </p:nvSpPr>
        <p:spPr>
          <a:xfrm>
            <a:off x="206464" y="1643743"/>
            <a:ext cx="4488366" cy="4582511"/>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a:defRPr/>
            </a:pPr>
            <a:endParaRPr lang="en-GB" sz="2400" dirty="0">
              <a:solidFill>
                <a:srgbClr val="002060"/>
              </a:solidFill>
              <a:latin typeface="Century Gothic" panose="020B0502020202020204" pitchFamily="34" charset="0"/>
            </a:endParaRPr>
          </a:p>
          <a:p>
            <a:pPr>
              <a:defRPr/>
            </a:pPr>
            <a:r>
              <a:rPr lang="en-GB" sz="2400" b="1" dirty="0">
                <a:solidFill>
                  <a:srgbClr val="002060"/>
                </a:solidFill>
                <a:latin typeface="Century Gothic" panose="020B0502020202020204" pitchFamily="34" charset="0"/>
              </a:rPr>
              <a:t>grammatical growth: </a:t>
            </a:r>
            <a:r>
              <a:rPr lang="en-GB" sz="2400" dirty="0">
                <a:solidFill>
                  <a:srgbClr val="002060"/>
                </a:solidFill>
                <a:latin typeface="Century Gothic" panose="020B0502020202020204" pitchFamily="34" charset="0"/>
              </a:rPr>
              <a:t> word families gradually get larger as new features are introduced </a:t>
            </a:r>
          </a:p>
          <a:p>
            <a:pPr>
              <a:defRPr/>
            </a:pP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05795F4-3084-43F8-873D-464D4E29ACB1}"/>
              </a:ext>
            </a:extLst>
          </p:cNvPr>
          <p:cNvSpPr txBox="1"/>
          <p:nvPr/>
        </p:nvSpPr>
        <p:spPr>
          <a:xfrm>
            <a:off x="323851" y="662781"/>
            <a:ext cx="1154430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entury Gothic" panose="020B0502020202020204" pitchFamily="34" charset="0"/>
              </a:rPr>
              <a:t>Planning systematic vocabulary and grammatical growth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273AC953-5591-B34A-80B3-72682F3475C1}"/>
              </a:ext>
            </a:extLst>
          </p:cNvPr>
          <p:cNvGraphicFramePr>
            <a:graphicFrameLocks noGrp="1"/>
          </p:cNvGraphicFramePr>
          <p:nvPr>
            <p:extLst/>
          </p:nvPr>
        </p:nvGraphicFramePr>
        <p:xfrm>
          <a:off x="4694831" y="1428031"/>
          <a:ext cx="7030445" cy="370840"/>
        </p:xfrm>
        <a:graphic>
          <a:graphicData uri="http://schemas.openxmlformats.org/drawingml/2006/table">
            <a:tbl>
              <a:tblPr firstRow="1" bandRow="1">
                <a:tableStyleId>{5C22544A-7EE6-4342-B048-85BDC9FD1C3A}</a:tableStyleId>
              </a:tblPr>
              <a:tblGrid>
                <a:gridCol w="791569">
                  <a:extLst>
                    <a:ext uri="{9D8B030D-6E8A-4147-A177-3AD203B41FA5}">
                      <a16:colId xmlns:a16="http://schemas.microsoft.com/office/drawing/2014/main" val="4149412059"/>
                    </a:ext>
                  </a:extLst>
                </a:gridCol>
                <a:gridCol w="2359050">
                  <a:extLst>
                    <a:ext uri="{9D8B030D-6E8A-4147-A177-3AD203B41FA5}">
                      <a16:colId xmlns:a16="http://schemas.microsoft.com/office/drawing/2014/main" val="1952625706"/>
                    </a:ext>
                  </a:extLst>
                </a:gridCol>
                <a:gridCol w="3879826">
                  <a:extLst>
                    <a:ext uri="{9D8B030D-6E8A-4147-A177-3AD203B41FA5}">
                      <a16:colId xmlns:a16="http://schemas.microsoft.com/office/drawing/2014/main" val="1095449038"/>
                    </a:ext>
                  </a:extLst>
                </a:gridCol>
              </a:tblGrid>
              <a:tr h="370840">
                <a:tc>
                  <a:txBody>
                    <a:bodyPr/>
                    <a:lstStyle/>
                    <a:p>
                      <a:r>
                        <a:rPr lang="en-US" dirty="0"/>
                        <a:t>lesson</a:t>
                      </a:r>
                    </a:p>
                  </a:txBody>
                  <a:tcPr/>
                </a:tc>
                <a:tc>
                  <a:txBody>
                    <a:bodyPr/>
                    <a:lstStyle/>
                    <a:p>
                      <a:r>
                        <a:rPr lang="en-US" dirty="0"/>
                        <a:t>word families grow</a:t>
                      </a:r>
                    </a:p>
                  </a:txBody>
                  <a:tcPr/>
                </a:tc>
                <a:tc>
                  <a:txBody>
                    <a:bodyPr/>
                    <a:lstStyle/>
                    <a:p>
                      <a:r>
                        <a:rPr lang="en-US" dirty="0"/>
                        <a:t>number of words grows</a:t>
                      </a:r>
                    </a:p>
                  </a:txBody>
                  <a:tcPr/>
                </a:tc>
                <a:extLst>
                  <a:ext uri="{0D108BD9-81ED-4DB2-BD59-A6C34878D82A}">
                    <a16:rowId xmlns:a16="http://schemas.microsoft.com/office/drawing/2014/main" val="1638249850"/>
                  </a:ext>
                </a:extLst>
              </a:tr>
            </a:tbl>
          </a:graphicData>
        </a:graphic>
      </p:graphicFrame>
      <p:pic>
        <p:nvPicPr>
          <p:cNvPr id="11" name="Picture 10">
            <a:extLst>
              <a:ext uri="{FF2B5EF4-FFF2-40B4-BE49-F238E27FC236}">
                <a16:creationId xmlns:a16="http://schemas.microsoft.com/office/drawing/2014/main" id="{5CD11958-FA8A-1548-836D-CB2C9F1F3138}"/>
              </a:ext>
            </a:extLst>
          </p:cNvPr>
          <p:cNvPicPr>
            <a:picLocks noChangeAspect="1"/>
          </p:cNvPicPr>
          <p:nvPr/>
        </p:nvPicPr>
        <p:blipFill rotWithShape="1">
          <a:blip r:embed="rId3"/>
          <a:srcRect l="9107"/>
          <a:stretch/>
        </p:blipFill>
        <p:spPr>
          <a:xfrm>
            <a:off x="5041902" y="1910953"/>
            <a:ext cx="6826250" cy="4339478"/>
          </a:xfrm>
          <a:prstGeom prst="rect">
            <a:avLst/>
          </a:prstGeom>
        </p:spPr>
      </p:pic>
      <p:sp>
        <p:nvSpPr>
          <p:cNvPr id="7" name="Oval 6">
            <a:extLst>
              <a:ext uri="{FF2B5EF4-FFF2-40B4-BE49-F238E27FC236}">
                <a16:creationId xmlns:a16="http://schemas.microsoft.com/office/drawing/2014/main" id="{11CCEBDD-D3A9-064F-8B20-7361854D0935}"/>
              </a:ext>
              <a:ext uri="{C183D7F6-B498-43B3-948B-1728B52AA6E4}">
                <adec:decorative xmlns:adec="http://schemas.microsoft.com/office/drawing/2017/decorative" val="1"/>
              </a:ext>
            </a:extLst>
          </p:cNvPr>
          <p:cNvSpPr/>
          <p:nvPr/>
        </p:nvSpPr>
        <p:spPr>
          <a:xfrm>
            <a:off x="6699640" y="2558891"/>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C3B6A5-B1F4-C94F-8BBB-CF13F67E083E}"/>
              </a:ext>
              <a:ext uri="{C183D7F6-B498-43B3-948B-1728B52AA6E4}">
                <adec:decorative xmlns:adec="http://schemas.microsoft.com/office/drawing/2017/decorative" val="1"/>
              </a:ext>
            </a:extLst>
          </p:cNvPr>
          <p:cNvSpPr/>
          <p:nvPr/>
        </p:nvSpPr>
        <p:spPr>
          <a:xfrm>
            <a:off x="6880615" y="3982878"/>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2FF73-11F7-BD4A-90FF-4B6C2F917AD0}"/>
              </a:ext>
              <a:ext uri="{C183D7F6-B498-43B3-948B-1728B52AA6E4}">
                <adec:decorative xmlns:adec="http://schemas.microsoft.com/office/drawing/2017/decorative" val="1"/>
              </a:ext>
            </a:extLst>
          </p:cNvPr>
          <p:cNvSpPr/>
          <p:nvPr/>
        </p:nvSpPr>
        <p:spPr>
          <a:xfrm>
            <a:off x="6699640" y="5406866"/>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6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1434-9C78-4847-A7D7-D1119EE7462F}"/>
              </a:ext>
            </a:extLst>
          </p:cNvPr>
          <p:cNvSpPr>
            <a:spLocks noGrp="1"/>
          </p:cNvSpPr>
          <p:nvPr>
            <p:ph type="title"/>
          </p:nvPr>
        </p:nvSpPr>
        <p:spPr>
          <a:xfrm>
            <a:off x="482758" y="795130"/>
            <a:ext cx="10920186" cy="4810540"/>
          </a:xfrm>
        </p:spPr>
        <p:txBody>
          <a:bodyPr>
            <a:normAutofit/>
          </a:bodyPr>
          <a:lstStyle/>
          <a:p>
            <a:r>
              <a:rPr lang="en-US" sz="5300" dirty="0"/>
              <a:t>But won’t this lead to a dull diet? </a:t>
            </a:r>
            <a:br>
              <a:rPr lang="en-US" dirty="0"/>
            </a:br>
            <a:br>
              <a:rPr lang="en-US" dirty="0"/>
            </a:br>
            <a:r>
              <a:rPr lang="en-US" sz="4000" dirty="0"/>
              <a:t>What about the country/ people / culture?</a:t>
            </a:r>
            <a:br>
              <a:rPr lang="en-US" sz="4400" dirty="0"/>
            </a:br>
            <a:endParaRPr lang="en-US" dirty="0"/>
          </a:p>
        </p:txBody>
      </p:sp>
    </p:spTree>
    <p:extLst>
      <p:ext uri="{BB962C8B-B14F-4D97-AF65-F5344CB8AC3E}">
        <p14:creationId xmlns:p14="http://schemas.microsoft.com/office/powerpoint/2010/main" val="292537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EC9C-334B-814A-8DFE-2FBCB803AE3F}"/>
              </a:ext>
            </a:extLst>
          </p:cNvPr>
          <p:cNvSpPr>
            <a:spLocks noGrp="1"/>
          </p:cNvSpPr>
          <p:nvPr>
            <p:ph type="title"/>
          </p:nvPr>
        </p:nvSpPr>
        <p:spPr>
          <a:xfrm>
            <a:off x="448392" y="4159045"/>
            <a:ext cx="11055349" cy="1671793"/>
          </a:xfrm>
        </p:spPr>
        <p:txBody>
          <a:bodyPr>
            <a:normAutofit fontScale="90000"/>
          </a:bodyPr>
          <a:lstStyle/>
          <a:p>
            <a:r>
              <a:rPr lang="en-US" dirty="0"/>
              <a:t>Be wary of ‘false dichotomies’</a:t>
            </a:r>
          </a:p>
        </p:txBody>
      </p:sp>
      <p:sp>
        <p:nvSpPr>
          <p:cNvPr id="4" name="Oval Callout 3">
            <a:extLst>
              <a:ext uri="{FF2B5EF4-FFF2-40B4-BE49-F238E27FC236}">
                <a16:creationId xmlns:a16="http://schemas.microsoft.com/office/drawing/2014/main" id="{DB4515F9-BF4A-BD42-839A-A75BC82F58BF}"/>
              </a:ext>
            </a:extLst>
          </p:cNvPr>
          <p:cNvSpPr/>
          <p:nvPr/>
        </p:nvSpPr>
        <p:spPr>
          <a:xfrm>
            <a:off x="6577780" y="767043"/>
            <a:ext cx="4925961" cy="29791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“Focusing on grammar means culture has been forgotten!”</a:t>
            </a:r>
            <a:endParaRPr lang="en-US" dirty="0"/>
          </a:p>
        </p:txBody>
      </p:sp>
      <p:sp>
        <p:nvSpPr>
          <p:cNvPr id="10" name="Oval Callout 9">
            <a:extLst>
              <a:ext uri="{FF2B5EF4-FFF2-40B4-BE49-F238E27FC236}">
                <a16:creationId xmlns:a16="http://schemas.microsoft.com/office/drawing/2014/main" id="{53131966-7FCC-4944-9D24-19C9FD859E9A}"/>
              </a:ext>
            </a:extLst>
          </p:cNvPr>
          <p:cNvSpPr/>
          <p:nvPr/>
        </p:nvSpPr>
        <p:spPr>
          <a:xfrm>
            <a:off x="781876" y="354217"/>
            <a:ext cx="4925961" cy="29791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“Focus on words means there is not enough interesting material!”</a:t>
            </a:r>
            <a:endParaRPr lang="en-US" dirty="0"/>
          </a:p>
        </p:txBody>
      </p:sp>
    </p:spTree>
    <p:extLst>
      <p:ext uri="{BB962C8B-B14F-4D97-AF65-F5344CB8AC3E}">
        <p14:creationId xmlns:p14="http://schemas.microsoft.com/office/powerpoint/2010/main" val="198812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158409" cy="867128"/>
          </a:xfrm>
          <a:prstGeom prst="rect">
            <a:avLst/>
          </a:prstGeom>
        </p:spPr>
      </p:pic>
      <p:sp>
        <p:nvSpPr>
          <p:cNvPr id="2" name="Title 1"/>
          <p:cNvSpPr>
            <a:spLocks noGrp="1"/>
          </p:cNvSpPr>
          <p:nvPr>
            <p:ph type="title"/>
          </p:nvPr>
        </p:nvSpPr>
        <p:spPr>
          <a:xfrm>
            <a:off x="136742" y="0"/>
            <a:ext cx="4445197" cy="1325563"/>
          </a:xfrm>
        </p:spPr>
        <p:txBody>
          <a:bodyPr>
            <a:normAutofit/>
          </a:bodyPr>
          <a:lstStyle/>
          <a:p>
            <a:r>
              <a:rPr lang="en-GB" sz="2800" b="1">
                <a:solidFill>
                  <a:schemeClr val="bg1"/>
                </a:solidFill>
                <a:latin typeface="+mj-lt"/>
              </a:rPr>
              <a:t>El pasado de Medellín</a:t>
            </a:r>
          </a:p>
        </p:txBody>
      </p:sp>
      <p:sp>
        <p:nvSpPr>
          <p:cNvPr id="6" name="TextBox 5"/>
          <p:cNvSpPr txBox="1"/>
          <p:nvPr/>
        </p:nvSpPr>
        <p:spPr>
          <a:xfrm>
            <a:off x="349335" y="1106593"/>
            <a:ext cx="11198269" cy="4708981"/>
          </a:xfrm>
          <a:prstGeom prst="rect">
            <a:avLst/>
          </a:prstGeom>
          <a:noFill/>
        </p:spPr>
        <p:txBody>
          <a:bodyPr wrap="square" rtlCol="0">
            <a:spAutoFit/>
          </a:bodyPr>
          <a:lstStyle/>
          <a:p>
            <a:pPr>
              <a:lnSpc>
                <a:spcPct val="150000"/>
              </a:lnSpc>
            </a:pPr>
            <a:r>
              <a:rPr lang="en-GB" sz="2000" dirty="0">
                <a:solidFill>
                  <a:srgbClr val="002060"/>
                </a:solidFill>
                <a:latin typeface="+mj-lt"/>
              </a:rPr>
              <a:t>Medellín </a:t>
            </a:r>
            <a:r>
              <a:rPr lang="en-GB" sz="2000" dirty="0" err="1">
                <a:solidFill>
                  <a:srgbClr val="002060"/>
                </a:solidFill>
                <a:latin typeface="+mj-lt"/>
              </a:rPr>
              <a:t>es</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ciudad </a:t>
            </a:r>
            <a:r>
              <a:rPr lang="en-GB" sz="2000" dirty="0" err="1">
                <a:solidFill>
                  <a:srgbClr val="002060"/>
                </a:solidFill>
                <a:latin typeface="+mj-lt"/>
              </a:rPr>
              <a:t>en</a:t>
            </a:r>
            <a:r>
              <a:rPr lang="en-GB" sz="2000" dirty="0">
                <a:solidFill>
                  <a:srgbClr val="002060"/>
                </a:solidFill>
                <a:latin typeface="+mj-lt"/>
              </a:rPr>
              <a:t> Colombia que </a:t>
            </a:r>
            <a:r>
              <a:rPr lang="en-GB" sz="2000" dirty="0" err="1">
                <a:solidFill>
                  <a:srgbClr val="002060"/>
                </a:solidFill>
                <a:latin typeface="+mj-lt"/>
              </a:rPr>
              <a:t>hace</a:t>
            </a:r>
            <a:r>
              <a:rPr lang="en-GB" sz="2000" dirty="0">
                <a:solidFill>
                  <a:srgbClr val="002060"/>
                </a:solidFill>
                <a:latin typeface="+mj-lt"/>
              </a:rPr>
              <a:t> </a:t>
            </a:r>
            <a:r>
              <a:rPr lang="en-GB" sz="2000" dirty="0" err="1">
                <a:solidFill>
                  <a:srgbClr val="002060"/>
                </a:solidFill>
                <a:latin typeface="+mj-lt"/>
              </a:rPr>
              <a:t>veinte</a:t>
            </a:r>
            <a:r>
              <a:rPr lang="en-GB" sz="2000" dirty="0">
                <a:solidFill>
                  <a:srgbClr val="002060"/>
                </a:solidFill>
                <a:latin typeface="+mj-lt"/>
              </a:rPr>
              <a:t> </a:t>
            </a:r>
            <a:r>
              <a:rPr lang="en-GB" sz="2000" dirty="0" err="1">
                <a:solidFill>
                  <a:srgbClr val="002060"/>
                </a:solidFill>
                <a:latin typeface="+mj-lt"/>
              </a:rPr>
              <a:t>años</a:t>
            </a:r>
            <a:r>
              <a:rPr lang="en-GB" sz="2000" dirty="0">
                <a:solidFill>
                  <a:srgbClr val="002060"/>
                </a:solidFill>
                <a:latin typeface="+mj-lt"/>
              </a:rPr>
              <a:t> era </a:t>
            </a:r>
            <a:r>
              <a:rPr lang="en-GB" sz="2000" dirty="0" err="1">
                <a:solidFill>
                  <a:srgbClr val="002060"/>
                </a:solidFill>
                <a:latin typeface="+mj-lt"/>
              </a:rPr>
              <a:t>muy</a:t>
            </a:r>
            <a:r>
              <a:rPr lang="en-GB" sz="2000" dirty="0">
                <a:solidFill>
                  <a:srgbClr val="002060"/>
                </a:solidFill>
                <a:latin typeface="+mj-lt"/>
              </a:rPr>
              <a:t> </a:t>
            </a:r>
            <a:r>
              <a:rPr lang="en-GB" sz="2000" dirty="0" err="1">
                <a:solidFill>
                  <a:srgbClr val="002060"/>
                </a:solidFill>
                <a:latin typeface="+mj-lt"/>
              </a:rPr>
              <a:t>peligrosa</a:t>
            </a:r>
            <a:r>
              <a:rPr lang="en-GB" sz="2000" dirty="0">
                <a:solidFill>
                  <a:srgbClr val="002060"/>
                </a:solidFill>
                <a:latin typeface="+mj-lt"/>
              </a:rPr>
              <a:t>. Un </a:t>
            </a:r>
            <a:r>
              <a:rPr lang="en-GB" sz="2000" dirty="0" err="1">
                <a:solidFill>
                  <a:srgbClr val="002060"/>
                </a:solidFill>
                <a:latin typeface="+mj-lt"/>
              </a:rPr>
              <a:t>grupo</a:t>
            </a:r>
            <a:r>
              <a:rPr lang="en-GB" sz="2000" dirty="0">
                <a:solidFill>
                  <a:srgbClr val="002060"/>
                </a:solidFill>
                <a:latin typeface="+mj-lt"/>
              </a:rPr>
              <a:t> de </a:t>
            </a:r>
            <a:r>
              <a:rPr lang="en-GB" sz="2000" dirty="0" err="1">
                <a:solidFill>
                  <a:srgbClr val="002060"/>
                </a:solidFill>
                <a:latin typeface="+mj-lt"/>
              </a:rPr>
              <a:t>criminales</a:t>
            </a:r>
            <a:r>
              <a:rPr lang="en-GB" sz="2000" dirty="0">
                <a:solidFill>
                  <a:srgbClr val="002060"/>
                </a:solidFill>
                <a:latin typeface="+mj-lt"/>
              </a:rPr>
              <a:t>, el</a:t>
            </a:r>
            <a:r>
              <a:rPr lang="en-GB" sz="2000" i="1" dirty="0">
                <a:solidFill>
                  <a:srgbClr val="002060"/>
                </a:solidFill>
                <a:latin typeface="+mj-lt"/>
              </a:rPr>
              <a:t> Cartel de Medellín</a:t>
            </a:r>
            <a:r>
              <a:rPr lang="en-GB" sz="2000" dirty="0">
                <a:solidFill>
                  <a:srgbClr val="002060"/>
                </a:solidFill>
                <a:latin typeface="+mj-lt"/>
              </a:rPr>
              <a:t>, </a:t>
            </a:r>
            <a:r>
              <a:rPr lang="en-GB" sz="2000" dirty="0" err="1">
                <a:solidFill>
                  <a:srgbClr val="002060"/>
                </a:solidFill>
                <a:latin typeface="+mj-lt"/>
              </a:rPr>
              <a:t>organizaba</a:t>
            </a:r>
            <a:r>
              <a:rPr lang="en-GB" sz="2000" dirty="0">
                <a:solidFill>
                  <a:srgbClr val="002060"/>
                </a:solidFill>
                <a:latin typeface="+mj-lt"/>
              </a:rPr>
              <a:t> </a:t>
            </a:r>
            <a:r>
              <a:rPr lang="en-GB" sz="2000" dirty="0" err="1">
                <a:solidFill>
                  <a:srgbClr val="002060"/>
                </a:solidFill>
                <a:latin typeface="+mj-lt"/>
              </a:rPr>
              <a:t>redes</a:t>
            </a:r>
            <a:r>
              <a:rPr lang="en-GB" sz="2000" dirty="0">
                <a:solidFill>
                  <a:srgbClr val="002060"/>
                </a:solidFill>
                <a:latin typeface="+mj-lt"/>
              </a:rPr>
              <a:t> de </a:t>
            </a:r>
            <a:r>
              <a:rPr lang="en-GB" sz="2000" dirty="0" err="1">
                <a:solidFill>
                  <a:srgbClr val="002060"/>
                </a:solidFill>
                <a:latin typeface="+mj-lt"/>
              </a:rPr>
              <a:t>narcotráfico</a:t>
            </a:r>
            <a:r>
              <a:rPr lang="en-GB" sz="2000" dirty="0">
                <a:solidFill>
                  <a:srgbClr val="002060"/>
                </a:solidFill>
                <a:latin typeface="+mj-lt"/>
              </a:rPr>
              <a:t>* y </a:t>
            </a:r>
            <a:r>
              <a:rPr lang="en-GB" sz="2000" dirty="0" err="1">
                <a:solidFill>
                  <a:srgbClr val="002060"/>
                </a:solidFill>
                <a:latin typeface="+mj-lt"/>
              </a:rPr>
              <a:t>prácticamente</a:t>
            </a:r>
            <a:r>
              <a:rPr lang="en-GB" sz="2000" dirty="0">
                <a:solidFill>
                  <a:srgbClr val="002060"/>
                </a:solidFill>
                <a:latin typeface="+mj-lt"/>
              </a:rPr>
              <a:t> </a:t>
            </a:r>
            <a:r>
              <a:rPr lang="en-GB" sz="2000" dirty="0" err="1">
                <a:solidFill>
                  <a:srgbClr val="002060"/>
                </a:solidFill>
                <a:latin typeface="+mj-lt"/>
              </a:rPr>
              <a:t>controlaba</a:t>
            </a:r>
            <a:r>
              <a:rPr lang="en-GB" sz="2000" dirty="0">
                <a:solidFill>
                  <a:srgbClr val="002060"/>
                </a:solidFill>
                <a:latin typeface="+mj-lt"/>
              </a:rPr>
              <a:t> la ciudad. El </a:t>
            </a:r>
            <a:r>
              <a:rPr lang="en-GB" sz="2000" dirty="0" err="1">
                <a:solidFill>
                  <a:srgbClr val="002060"/>
                </a:solidFill>
                <a:latin typeface="+mj-lt"/>
              </a:rPr>
              <a:t>narcotráfico</a:t>
            </a:r>
            <a:r>
              <a:rPr lang="en-GB" sz="2000" dirty="0">
                <a:solidFill>
                  <a:srgbClr val="002060"/>
                </a:solidFill>
                <a:latin typeface="+mj-lt"/>
              </a:rPr>
              <a:t> era un </a:t>
            </a:r>
            <a:r>
              <a:rPr lang="en-GB" sz="2000" dirty="0" err="1">
                <a:solidFill>
                  <a:srgbClr val="002060"/>
                </a:solidFill>
                <a:latin typeface="+mj-lt"/>
              </a:rPr>
              <a:t>muy</a:t>
            </a:r>
            <a:r>
              <a:rPr lang="en-GB" sz="2000" dirty="0">
                <a:solidFill>
                  <a:srgbClr val="002060"/>
                </a:solidFill>
                <a:latin typeface="+mj-lt"/>
              </a:rPr>
              <a:t> _______  _________ (el Cartel </a:t>
            </a:r>
            <a:r>
              <a:rPr lang="en-GB" sz="2000" dirty="0" err="1">
                <a:solidFill>
                  <a:srgbClr val="002060"/>
                </a:solidFill>
                <a:latin typeface="+mj-lt"/>
              </a:rPr>
              <a:t>ganaba</a:t>
            </a:r>
            <a:r>
              <a:rPr lang="en-GB" sz="2000" dirty="0">
                <a:solidFill>
                  <a:srgbClr val="002060"/>
                </a:solidFill>
                <a:latin typeface="+mj-lt"/>
              </a:rPr>
              <a:t> hasta </a:t>
            </a:r>
            <a:r>
              <a:rPr lang="en-GB" sz="2000" dirty="0" err="1">
                <a:solidFill>
                  <a:srgbClr val="002060"/>
                </a:solidFill>
                <a:latin typeface="+mj-lt"/>
              </a:rPr>
              <a:t>sesenta</a:t>
            </a:r>
            <a:r>
              <a:rPr lang="en-GB" sz="2000" dirty="0">
                <a:solidFill>
                  <a:srgbClr val="002060"/>
                </a:solidFill>
                <a:latin typeface="+mj-lt"/>
              </a:rPr>
              <a:t> </a:t>
            </a:r>
            <a:r>
              <a:rPr lang="en-GB" sz="2000" dirty="0" err="1">
                <a:solidFill>
                  <a:srgbClr val="002060"/>
                </a:solidFill>
                <a:latin typeface="+mj-lt"/>
              </a:rPr>
              <a:t>millones</a:t>
            </a:r>
            <a:r>
              <a:rPr lang="en-GB" sz="2000" dirty="0">
                <a:solidFill>
                  <a:srgbClr val="002060"/>
                </a:solidFill>
                <a:latin typeface="+mj-lt"/>
              </a:rPr>
              <a:t> de </a:t>
            </a:r>
            <a:r>
              <a:rPr lang="en-GB" sz="2000" dirty="0" err="1">
                <a:solidFill>
                  <a:srgbClr val="002060"/>
                </a:solidFill>
                <a:latin typeface="+mj-lt"/>
              </a:rPr>
              <a:t>dólares</a:t>
            </a:r>
            <a:r>
              <a:rPr lang="en-GB" sz="2000" dirty="0">
                <a:solidFill>
                  <a:srgbClr val="002060"/>
                </a:solidFill>
                <a:latin typeface="+mj-lt"/>
              </a:rPr>
              <a:t> al </a:t>
            </a:r>
            <a:r>
              <a:rPr lang="en-GB" sz="2000" dirty="0" err="1">
                <a:solidFill>
                  <a:srgbClr val="002060"/>
                </a:solidFill>
                <a:latin typeface="+mj-lt"/>
              </a:rPr>
              <a:t>día</a:t>
            </a:r>
            <a:r>
              <a:rPr lang="en-GB" sz="2000" dirty="0">
                <a:solidFill>
                  <a:srgbClr val="002060"/>
                </a:solidFill>
                <a:latin typeface="+mj-lt"/>
              </a:rPr>
              <a:t>), </a:t>
            </a:r>
            <a:r>
              <a:rPr lang="en-GB" sz="2000" dirty="0" err="1">
                <a:solidFill>
                  <a:srgbClr val="002060"/>
                </a:solidFill>
                <a:latin typeface="+mj-lt"/>
              </a:rPr>
              <a:t>así</a:t>
            </a:r>
            <a:r>
              <a:rPr lang="en-GB" sz="2000" dirty="0">
                <a:solidFill>
                  <a:srgbClr val="002060"/>
                </a:solidFill>
                <a:latin typeface="+mj-lt"/>
              </a:rPr>
              <a:t> que era </a:t>
            </a:r>
            <a:r>
              <a:rPr lang="en-GB" sz="2000" dirty="0" err="1">
                <a:solidFill>
                  <a:srgbClr val="002060"/>
                </a:solidFill>
                <a:latin typeface="+mj-lt"/>
              </a:rPr>
              <a:t>posible</a:t>
            </a:r>
            <a:r>
              <a:rPr lang="en-GB" sz="2000" dirty="0">
                <a:solidFill>
                  <a:srgbClr val="002060"/>
                </a:solidFill>
                <a:latin typeface="+mj-lt"/>
              </a:rPr>
              <a:t> </a:t>
            </a:r>
            <a:r>
              <a:rPr lang="en-GB" sz="2000" dirty="0" err="1">
                <a:solidFill>
                  <a:srgbClr val="002060"/>
                </a:solidFill>
                <a:latin typeface="+mj-lt"/>
              </a:rPr>
              <a:t>ganar</a:t>
            </a:r>
            <a:r>
              <a:rPr lang="en-GB" sz="2000" dirty="0">
                <a:solidFill>
                  <a:srgbClr val="002060"/>
                </a:solidFill>
                <a:latin typeface="+mj-lt"/>
              </a:rPr>
              <a:t> </a:t>
            </a:r>
            <a:r>
              <a:rPr lang="en-GB" sz="2000" dirty="0" err="1">
                <a:solidFill>
                  <a:srgbClr val="002060"/>
                </a:solidFill>
                <a:latin typeface="+mj-lt"/>
              </a:rPr>
              <a:t>mucho</a:t>
            </a:r>
            <a:r>
              <a:rPr lang="en-GB" sz="2000" dirty="0">
                <a:solidFill>
                  <a:srgbClr val="002060"/>
                </a:solidFill>
                <a:latin typeface="+mj-lt"/>
              </a:rPr>
              <a:t> </a:t>
            </a:r>
            <a:r>
              <a:rPr lang="en-GB" sz="2000" dirty="0" err="1">
                <a:solidFill>
                  <a:srgbClr val="002060"/>
                </a:solidFill>
                <a:latin typeface="+mj-lt"/>
              </a:rPr>
              <a:t>dinero</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________  _________. Sin embargo, era </a:t>
            </a:r>
            <a:r>
              <a:rPr lang="en-GB" sz="2000" dirty="0" err="1">
                <a:solidFill>
                  <a:srgbClr val="002060"/>
                </a:solidFill>
                <a:latin typeface="+mj-lt"/>
              </a:rPr>
              <a:t>una</a:t>
            </a:r>
            <a:r>
              <a:rPr lang="en-GB" sz="2000" dirty="0">
                <a:solidFill>
                  <a:srgbClr val="002060"/>
                </a:solidFill>
                <a:latin typeface="+mj-lt"/>
              </a:rPr>
              <a:t> ___________  _________ y el </a:t>
            </a:r>
            <a:r>
              <a:rPr lang="en-GB" sz="2000" dirty="0" err="1">
                <a:solidFill>
                  <a:srgbClr val="002060"/>
                </a:solidFill>
                <a:latin typeface="+mj-lt"/>
              </a:rPr>
              <a:t>grupo</a:t>
            </a:r>
            <a:r>
              <a:rPr lang="en-GB" sz="2000" dirty="0">
                <a:solidFill>
                  <a:srgbClr val="002060"/>
                </a:solidFill>
                <a:latin typeface="+mj-lt"/>
              </a:rPr>
              <a:t> </a:t>
            </a:r>
            <a:r>
              <a:rPr lang="en-GB" sz="2000" dirty="0" err="1">
                <a:solidFill>
                  <a:srgbClr val="002060"/>
                </a:solidFill>
                <a:latin typeface="+mj-lt"/>
              </a:rPr>
              <a:t>usaba</a:t>
            </a:r>
            <a:r>
              <a:rPr lang="en-GB" sz="2000" dirty="0">
                <a:solidFill>
                  <a:srgbClr val="002060"/>
                </a:solidFill>
                <a:latin typeface="+mj-lt"/>
              </a:rPr>
              <a:t> la </a:t>
            </a:r>
            <a:r>
              <a:rPr lang="en-GB" sz="2000" dirty="0" err="1">
                <a:solidFill>
                  <a:srgbClr val="002060"/>
                </a:solidFill>
                <a:latin typeface="+mj-lt"/>
              </a:rPr>
              <a:t>violencia</a:t>
            </a:r>
            <a:r>
              <a:rPr lang="en-GB" sz="2000" dirty="0">
                <a:solidFill>
                  <a:srgbClr val="002060"/>
                </a:solidFill>
                <a:latin typeface="+mj-lt"/>
              </a:rPr>
              <a:t>* </a:t>
            </a:r>
            <a:r>
              <a:rPr lang="en-GB" sz="2000" dirty="0" err="1">
                <a:solidFill>
                  <a:srgbClr val="002060"/>
                </a:solidFill>
                <a:latin typeface="+mj-lt"/>
              </a:rPr>
              <a:t>muy</a:t>
            </a:r>
            <a:r>
              <a:rPr lang="en-GB" sz="2000" dirty="0">
                <a:solidFill>
                  <a:srgbClr val="002060"/>
                </a:solidFill>
                <a:latin typeface="+mj-lt"/>
              </a:rPr>
              <a:t> a menudo. </a:t>
            </a:r>
            <a:r>
              <a:rPr lang="en-GB" sz="2000" dirty="0" err="1">
                <a:solidFill>
                  <a:srgbClr val="002060"/>
                </a:solidFill>
                <a:latin typeface="+mj-lt"/>
              </a:rPr>
              <a:t>Mataba</a:t>
            </a:r>
            <a:r>
              <a:rPr lang="en-GB" sz="2000" dirty="0">
                <a:solidFill>
                  <a:srgbClr val="002060"/>
                </a:solidFill>
                <a:latin typeface="+mj-lt"/>
              </a:rPr>
              <a:t> a </a:t>
            </a:r>
            <a:r>
              <a:rPr lang="en-GB" sz="2000" dirty="0" err="1">
                <a:solidFill>
                  <a:srgbClr val="002060"/>
                </a:solidFill>
                <a:latin typeface="+mj-lt"/>
              </a:rPr>
              <a:t>policías</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la </a:t>
            </a:r>
            <a:r>
              <a:rPr lang="en-GB" sz="2000" dirty="0" err="1">
                <a:solidFill>
                  <a:srgbClr val="002060"/>
                </a:solidFill>
                <a:latin typeface="+mj-lt"/>
              </a:rPr>
              <a:t>calle</a:t>
            </a:r>
            <a:r>
              <a:rPr lang="en-GB" sz="2000" dirty="0">
                <a:solidFill>
                  <a:srgbClr val="002060"/>
                </a:solidFill>
                <a:latin typeface="+mj-lt"/>
              </a:rPr>
              <a:t> y </a:t>
            </a:r>
            <a:r>
              <a:rPr lang="en-GB" sz="2000" dirty="0" err="1">
                <a:solidFill>
                  <a:srgbClr val="002060"/>
                </a:solidFill>
                <a:latin typeface="+mj-lt"/>
              </a:rPr>
              <a:t>secuestraba</a:t>
            </a:r>
            <a:r>
              <a:rPr lang="en-GB" sz="2000" dirty="0">
                <a:solidFill>
                  <a:srgbClr val="002060"/>
                </a:solidFill>
                <a:latin typeface="+mj-lt"/>
              </a:rPr>
              <a:t>* a ___________  _____________. A </a:t>
            </a:r>
            <a:r>
              <a:rPr lang="en-GB" sz="2000" dirty="0" err="1">
                <a:solidFill>
                  <a:srgbClr val="002060"/>
                </a:solidFill>
                <a:latin typeface="+mj-lt"/>
              </a:rPr>
              <a:t>pesar</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acciones</a:t>
            </a:r>
            <a:r>
              <a:rPr lang="en-GB" sz="2000" dirty="0">
                <a:solidFill>
                  <a:srgbClr val="002060"/>
                </a:solidFill>
                <a:latin typeface="+mj-lt"/>
              </a:rPr>
              <a:t>, el jefe del cartel, Pablo Escobar, era </a:t>
            </a:r>
            <a:r>
              <a:rPr lang="en-GB" sz="2000" dirty="0" err="1">
                <a:solidFill>
                  <a:srgbClr val="002060"/>
                </a:solidFill>
                <a:latin typeface="+mj-lt"/>
              </a:rPr>
              <a:t>una</a:t>
            </a:r>
            <a:r>
              <a:rPr lang="en-GB" sz="2000" dirty="0">
                <a:solidFill>
                  <a:srgbClr val="002060"/>
                </a:solidFill>
                <a:latin typeface="+mj-lt"/>
              </a:rPr>
              <a:t> persona popular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los</a:t>
            </a:r>
            <a:r>
              <a:rPr lang="en-GB" sz="2000" dirty="0">
                <a:solidFill>
                  <a:srgbClr val="002060"/>
                </a:solidFill>
                <a:latin typeface="+mj-lt"/>
              </a:rPr>
              <a:t> _________  _________. </a:t>
            </a:r>
            <a:r>
              <a:rPr lang="en-GB" sz="2000" dirty="0" err="1">
                <a:solidFill>
                  <a:srgbClr val="002060"/>
                </a:solidFill>
                <a:latin typeface="+mj-lt"/>
              </a:rPr>
              <a:t>Él</a:t>
            </a:r>
            <a:r>
              <a:rPr lang="en-GB" sz="2000" dirty="0">
                <a:solidFill>
                  <a:srgbClr val="002060"/>
                </a:solidFill>
                <a:latin typeface="+mj-lt"/>
              </a:rPr>
              <a:t> </a:t>
            </a:r>
            <a:r>
              <a:rPr lang="en-GB" sz="2000" dirty="0" err="1">
                <a:solidFill>
                  <a:srgbClr val="002060"/>
                </a:solidFill>
                <a:latin typeface="+mj-lt"/>
              </a:rPr>
              <a:t>ayudaba</a:t>
            </a:r>
            <a:r>
              <a:rPr lang="en-GB" sz="2000" dirty="0">
                <a:solidFill>
                  <a:srgbClr val="002060"/>
                </a:solidFill>
                <a:latin typeface="+mj-lt"/>
              </a:rPr>
              <a:t> a la </a:t>
            </a:r>
            <a:r>
              <a:rPr lang="en-GB" sz="2000" dirty="0" err="1">
                <a:solidFill>
                  <a:srgbClr val="002060"/>
                </a:solidFill>
                <a:latin typeface="+mj-lt"/>
              </a:rPr>
              <a:t>población</a:t>
            </a:r>
            <a:r>
              <a:rPr lang="en-GB" sz="2000" dirty="0">
                <a:solidFill>
                  <a:srgbClr val="002060"/>
                </a:solidFill>
                <a:latin typeface="+mj-lt"/>
              </a:rPr>
              <a:t> </a:t>
            </a:r>
            <a:r>
              <a:rPr lang="en-GB" sz="2000" dirty="0" err="1">
                <a:solidFill>
                  <a:srgbClr val="002060"/>
                </a:solidFill>
                <a:latin typeface="+mj-lt"/>
              </a:rPr>
              <a:t>en</a:t>
            </a:r>
            <a:r>
              <a:rPr lang="en-GB" sz="2000" dirty="0">
                <a:solidFill>
                  <a:srgbClr val="002060"/>
                </a:solidFill>
                <a:latin typeface="+mj-lt"/>
              </a:rPr>
              <a:t> </a:t>
            </a:r>
            <a:r>
              <a:rPr lang="en-GB" sz="2000" dirty="0" err="1">
                <a:solidFill>
                  <a:srgbClr val="002060"/>
                </a:solidFill>
                <a:latin typeface="+mj-lt"/>
              </a:rPr>
              <a:t>lugares</a:t>
            </a:r>
            <a:r>
              <a:rPr lang="en-GB" sz="2000" dirty="0">
                <a:solidFill>
                  <a:srgbClr val="002060"/>
                </a:solidFill>
                <a:latin typeface="+mj-lt"/>
              </a:rPr>
              <a:t> </a:t>
            </a:r>
            <a:r>
              <a:rPr lang="en-GB" sz="2000" dirty="0" err="1">
                <a:solidFill>
                  <a:srgbClr val="002060"/>
                </a:solidFill>
                <a:latin typeface="+mj-lt"/>
              </a:rPr>
              <a:t>donde</a:t>
            </a:r>
            <a:r>
              <a:rPr lang="en-GB" sz="2000" dirty="0">
                <a:solidFill>
                  <a:srgbClr val="002060"/>
                </a:solidFill>
                <a:latin typeface="+mj-lt"/>
              </a:rPr>
              <a:t> el </a:t>
            </a:r>
            <a:r>
              <a:rPr lang="en-GB" sz="2000" dirty="0" err="1">
                <a:solidFill>
                  <a:srgbClr val="002060"/>
                </a:solidFill>
                <a:latin typeface="+mj-lt"/>
              </a:rPr>
              <a:t>gobierno</a:t>
            </a:r>
            <a:r>
              <a:rPr lang="en-GB" sz="2000" dirty="0">
                <a:solidFill>
                  <a:srgbClr val="002060"/>
                </a:solidFill>
                <a:latin typeface="+mj-lt"/>
              </a:rPr>
              <a:t> no </a:t>
            </a:r>
            <a:r>
              <a:rPr lang="en-GB" sz="2000" dirty="0" err="1">
                <a:solidFill>
                  <a:srgbClr val="002060"/>
                </a:solidFill>
                <a:latin typeface="+mj-lt"/>
              </a:rPr>
              <a:t>estaba</a:t>
            </a:r>
            <a:r>
              <a:rPr lang="en-GB" sz="2000" dirty="0">
                <a:solidFill>
                  <a:srgbClr val="002060"/>
                </a:solidFill>
                <a:latin typeface="+mj-lt"/>
              </a:rPr>
              <a:t>. Por </a:t>
            </a:r>
            <a:r>
              <a:rPr lang="en-GB" sz="2000" dirty="0" err="1">
                <a:solidFill>
                  <a:srgbClr val="002060"/>
                </a:solidFill>
                <a:latin typeface="+mj-lt"/>
              </a:rPr>
              <a:t>eso</a:t>
            </a:r>
            <a:r>
              <a:rPr lang="en-GB" sz="2000" dirty="0">
                <a:solidFill>
                  <a:srgbClr val="002060"/>
                </a:solidFill>
                <a:latin typeface="+mj-lt"/>
              </a:rPr>
              <a:t> </a:t>
            </a:r>
            <a:r>
              <a:rPr lang="en-GB" sz="2000" dirty="0" err="1">
                <a:solidFill>
                  <a:srgbClr val="002060"/>
                </a:solidFill>
                <a:latin typeface="+mj-lt"/>
              </a:rPr>
              <a:t>mucha</a:t>
            </a:r>
            <a:r>
              <a:rPr lang="en-GB" sz="2000" dirty="0">
                <a:solidFill>
                  <a:srgbClr val="002060"/>
                </a:solidFill>
                <a:latin typeface="+mj-lt"/>
              </a:rPr>
              <a:t> </a:t>
            </a:r>
            <a:r>
              <a:rPr lang="en-GB" sz="2000" dirty="0" err="1">
                <a:solidFill>
                  <a:srgbClr val="002060"/>
                </a:solidFill>
                <a:latin typeface="+mj-lt"/>
              </a:rPr>
              <a:t>gente</a:t>
            </a:r>
            <a:r>
              <a:rPr lang="en-GB" sz="2000" dirty="0">
                <a:solidFill>
                  <a:srgbClr val="002060"/>
                </a:solidFill>
                <a:latin typeface="+mj-lt"/>
              </a:rPr>
              <a:t> de </a:t>
            </a:r>
            <a:r>
              <a:rPr lang="en-GB" sz="2000" dirty="0" err="1">
                <a:solidFill>
                  <a:srgbClr val="002060"/>
                </a:solidFill>
                <a:latin typeface="+mj-lt"/>
              </a:rPr>
              <a:t>estas</a:t>
            </a:r>
            <a:r>
              <a:rPr lang="en-GB" sz="2000" dirty="0">
                <a:solidFill>
                  <a:srgbClr val="002060"/>
                </a:solidFill>
                <a:latin typeface="+mj-lt"/>
              </a:rPr>
              <a:t> </a:t>
            </a:r>
            <a:r>
              <a:rPr lang="en-GB" sz="2000" dirty="0" err="1">
                <a:solidFill>
                  <a:srgbClr val="002060"/>
                </a:solidFill>
                <a:latin typeface="+mj-lt"/>
              </a:rPr>
              <a:t>comunidades</a:t>
            </a:r>
            <a:r>
              <a:rPr lang="en-GB" sz="2000" dirty="0">
                <a:solidFill>
                  <a:srgbClr val="002060"/>
                </a:solidFill>
                <a:latin typeface="+mj-lt"/>
              </a:rPr>
              <a:t> lo </a:t>
            </a:r>
            <a:r>
              <a:rPr lang="en-GB" sz="2000" dirty="0" err="1">
                <a:solidFill>
                  <a:srgbClr val="002060"/>
                </a:solidFill>
                <a:latin typeface="+mj-lt"/>
              </a:rPr>
              <a:t>consideraba</a:t>
            </a:r>
            <a:r>
              <a:rPr lang="en-GB" sz="2000" dirty="0">
                <a:solidFill>
                  <a:srgbClr val="002060"/>
                </a:solidFill>
                <a:latin typeface="+mj-lt"/>
              </a:rPr>
              <a:t> </a:t>
            </a:r>
            <a:r>
              <a:rPr lang="en-GB" sz="2000" dirty="0" err="1">
                <a:solidFill>
                  <a:srgbClr val="002060"/>
                </a:solidFill>
                <a:latin typeface="+mj-lt"/>
              </a:rPr>
              <a:t>una</a:t>
            </a:r>
            <a:r>
              <a:rPr lang="en-GB" sz="2000" dirty="0">
                <a:solidFill>
                  <a:srgbClr val="002060"/>
                </a:solidFill>
                <a:latin typeface="+mj-lt"/>
              </a:rPr>
              <a:t> _______  _________.</a:t>
            </a:r>
          </a:p>
        </p:txBody>
      </p:sp>
      <p:sp>
        <p:nvSpPr>
          <p:cNvPr id="9" name="Rounded Rectangle 11">
            <a:extLst>
              <a:ext uri="{FF2B5EF4-FFF2-40B4-BE49-F238E27FC236}">
                <a16:creationId xmlns:a16="http://schemas.microsoft.com/office/drawing/2014/main" id="{1CC71740-44FF-3A4C-801E-59B86A75BD62}"/>
              </a:ext>
            </a:extLst>
          </p:cNvPr>
          <p:cNvSpPr/>
          <p:nvPr/>
        </p:nvSpPr>
        <p:spPr>
          <a:xfrm>
            <a:off x="8613471" y="258166"/>
            <a:ext cx="33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ítulo 1">
            <a:extLst>
              <a:ext uri="{FF2B5EF4-FFF2-40B4-BE49-F238E27FC236}">
                <a16:creationId xmlns:a16="http://schemas.microsoft.com/office/drawing/2014/main" id="{699DE65B-5090-4A49-BDD4-4B31C4387100}"/>
              </a:ext>
            </a:extLst>
          </p:cNvPr>
          <p:cNvSpPr txBox="1">
            <a:spLocks/>
          </p:cNvSpPr>
          <p:nvPr/>
        </p:nvSpPr>
        <p:spPr>
          <a:xfrm>
            <a:off x="8613471" y="267016"/>
            <a:ext cx="3314672"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escuchar / escribir / leer</a:t>
            </a:r>
            <a:endParaRPr lang="es-GB" sz="2000" b="1" dirty="0">
              <a:solidFill>
                <a:schemeClr val="bg1"/>
              </a:solidFill>
            </a:endParaRPr>
          </a:p>
        </p:txBody>
      </p:sp>
      <p:sp>
        <p:nvSpPr>
          <p:cNvPr id="3" name="TextBox 2"/>
          <p:cNvSpPr txBox="1"/>
          <p:nvPr/>
        </p:nvSpPr>
        <p:spPr>
          <a:xfrm>
            <a:off x="4390422" y="2037031"/>
            <a:ext cx="887263" cy="400110"/>
          </a:xfrm>
          <a:prstGeom prst="rect">
            <a:avLst/>
          </a:prstGeom>
          <a:noFill/>
        </p:spPr>
        <p:txBody>
          <a:bodyPr wrap="square" rtlCol="0">
            <a:spAutoFit/>
          </a:bodyPr>
          <a:lstStyle/>
          <a:p>
            <a:pPr algn="l"/>
            <a:r>
              <a:rPr lang="en-GB" sz="2000" b="1" dirty="0" err="1">
                <a:solidFill>
                  <a:srgbClr val="002060"/>
                </a:solidFill>
                <a:latin typeface="+mj-lt"/>
              </a:rPr>
              <a:t>buen</a:t>
            </a:r>
            <a:endParaRPr lang="en-GB" sz="2000" b="1" dirty="0">
              <a:solidFill>
                <a:srgbClr val="002060"/>
              </a:solidFill>
              <a:latin typeface="+mj-lt"/>
            </a:endParaRPr>
          </a:p>
        </p:txBody>
      </p:sp>
      <p:sp>
        <p:nvSpPr>
          <p:cNvPr id="11" name="TextBox 10"/>
          <p:cNvSpPr txBox="1"/>
          <p:nvPr/>
        </p:nvSpPr>
        <p:spPr>
          <a:xfrm>
            <a:off x="5563598" y="2037031"/>
            <a:ext cx="1328278" cy="400110"/>
          </a:xfrm>
          <a:prstGeom prst="rect">
            <a:avLst/>
          </a:prstGeom>
          <a:noFill/>
        </p:spPr>
        <p:txBody>
          <a:bodyPr wrap="square" rtlCol="0">
            <a:spAutoFit/>
          </a:bodyPr>
          <a:lstStyle/>
          <a:p>
            <a:pPr algn="l"/>
            <a:r>
              <a:rPr lang="en-GB" sz="2000" b="1" dirty="0" err="1">
                <a:solidFill>
                  <a:srgbClr val="002060"/>
                </a:solidFill>
                <a:latin typeface="+mj-lt"/>
              </a:rPr>
              <a:t>negocio</a:t>
            </a:r>
            <a:endParaRPr lang="en-GB" sz="2000" b="1" dirty="0">
              <a:solidFill>
                <a:srgbClr val="002060"/>
              </a:solidFill>
              <a:latin typeface="+mj-lt"/>
            </a:endParaRPr>
          </a:p>
        </p:txBody>
      </p:sp>
      <p:sp>
        <p:nvSpPr>
          <p:cNvPr id="4" name="Rectangle 3"/>
          <p:cNvSpPr/>
          <p:nvPr/>
        </p:nvSpPr>
        <p:spPr>
          <a:xfrm>
            <a:off x="2499370" y="2974857"/>
            <a:ext cx="1385316" cy="400110"/>
          </a:xfrm>
          <a:prstGeom prst="rect">
            <a:avLst/>
          </a:prstGeom>
        </p:spPr>
        <p:txBody>
          <a:bodyPr wrap="none">
            <a:spAutoFit/>
          </a:bodyPr>
          <a:lstStyle/>
          <a:p>
            <a:r>
              <a:rPr lang="en-GB" sz="2000" b="1" dirty="0" err="1">
                <a:solidFill>
                  <a:srgbClr val="002060"/>
                </a:solidFill>
                <a:latin typeface="+mj-lt"/>
              </a:rPr>
              <a:t>actividad</a:t>
            </a:r>
            <a:endParaRPr lang="en-GB" sz="2000" b="1" dirty="0">
              <a:latin typeface="+mj-lt"/>
            </a:endParaRPr>
          </a:p>
        </p:txBody>
      </p:sp>
      <p:sp>
        <p:nvSpPr>
          <p:cNvPr id="12" name="Rectangle 11"/>
          <p:cNvSpPr/>
          <p:nvPr/>
        </p:nvSpPr>
        <p:spPr>
          <a:xfrm>
            <a:off x="4328932" y="2974857"/>
            <a:ext cx="870751" cy="400110"/>
          </a:xfrm>
          <a:prstGeom prst="rect">
            <a:avLst/>
          </a:prstGeom>
        </p:spPr>
        <p:txBody>
          <a:bodyPr wrap="none">
            <a:spAutoFit/>
          </a:bodyPr>
          <a:lstStyle/>
          <a:p>
            <a:r>
              <a:rPr lang="en-GB" sz="2000" b="1" dirty="0" err="1">
                <a:solidFill>
                  <a:srgbClr val="002060"/>
                </a:solidFill>
                <a:latin typeface="+mj-lt"/>
              </a:rPr>
              <a:t>ilegal</a:t>
            </a:r>
            <a:endParaRPr lang="en-GB" sz="2000" b="1" dirty="0">
              <a:latin typeface="+mj-lt"/>
            </a:endParaRPr>
          </a:p>
        </p:txBody>
      </p:sp>
      <p:sp>
        <p:nvSpPr>
          <p:cNvPr id="13" name="Rectangle 12"/>
          <p:cNvSpPr/>
          <p:nvPr/>
        </p:nvSpPr>
        <p:spPr>
          <a:xfrm>
            <a:off x="8115242" y="2558023"/>
            <a:ext cx="845103" cy="400110"/>
          </a:xfrm>
          <a:prstGeom prst="rect">
            <a:avLst/>
          </a:prstGeom>
        </p:spPr>
        <p:txBody>
          <a:bodyPr wrap="none">
            <a:spAutoFit/>
          </a:bodyPr>
          <a:lstStyle/>
          <a:p>
            <a:r>
              <a:rPr lang="en-GB" sz="2000" b="1" dirty="0" err="1">
                <a:solidFill>
                  <a:srgbClr val="002060"/>
                </a:solidFill>
                <a:latin typeface="+mj-lt"/>
              </a:rPr>
              <a:t>poco</a:t>
            </a:r>
            <a:endParaRPr lang="en-GB" sz="2000" b="1" dirty="0">
              <a:latin typeface="+mj-lt"/>
            </a:endParaRPr>
          </a:p>
        </p:txBody>
      </p:sp>
      <p:sp>
        <p:nvSpPr>
          <p:cNvPr id="14" name="Rectangle 13"/>
          <p:cNvSpPr/>
          <p:nvPr/>
        </p:nvSpPr>
        <p:spPr>
          <a:xfrm>
            <a:off x="9274356" y="2494757"/>
            <a:ext cx="1059906" cy="400110"/>
          </a:xfrm>
          <a:prstGeom prst="rect">
            <a:avLst/>
          </a:prstGeom>
        </p:spPr>
        <p:txBody>
          <a:bodyPr wrap="none">
            <a:spAutoFit/>
          </a:bodyPr>
          <a:lstStyle/>
          <a:p>
            <a:r>
              <a:rPr lang="en-GB" sz="2000" b="1" dirty="0" err="1">
                <a:solidFill>
                  <a:srgbClr val="002060"/>
                </a:solidFill>
                <a:latin typeface="+mj-lt"/>
              </a:rPr>
              <a:t>tiempo</a:t>
            </a:r>
            <a:endParaRPr lang="en-GB" sz="2000" b="1" dirty="0">
              <a:latin typeface="+mj-lt"/>
            </a:endParaRPr>
          </a:p>
        </p:txBody>
      </p:sp>
      <p:sp>
        <p:nvSpPr>
          <p:cNvPr id="15" name="Rectangle 14"/>
          <p:cNvSpPr/>
          <p:nvPr/>
        </p:nvSpPr>
        <p:spPr>
          <a:xfrm>
            <a:off x="5740095" y="3455952"/>
            <a:ext cx="1311578" cy="400110"/>
          </a:xfrm>
          <a:prstGeom prst="rect">
            <a:avLst/>
          </a:prstGeom>
        </p:spPr>
        <p:txBody>
          <a:bodyPr wrap="none">
            <a:spAutoFit/>
          </a:bodyPr>
          <a:lstStyle/>
          <a:p>
            <a:r>
              <a:rPr lang="en-GB" sz="2000" b="1" dirty="0">
                <a:solidFill>
                  <a:srgbClr val="002060"/>
                </a:solidFill>
                <a:latin typeface="+mj-lt"/>
              </a:rPr>
              <a:t>personas</a:t>
            </a:r>
            <a:endParaRPr lang="en-GB" sz="2000" b="1" dirty="0">
              <a:latin typeface="+mj-lt"/>
            </a:endParaRPr>
          </a:p>
        </p:txBody>
      </p:sp>
      <p:sp>
        <p:nvSpPr>
          <p:cNvPr id="16" name="Rectangle 15"/>
          <p:cNvSpPr/>
          <p:nvPr/>
        </p:nvSpPr>
        <p:spPr>
          <a:xfrm>
            <a:off x="7385079" y="3477849"/>
            <a:ext cx="1654620" cy="400110"/>
          </a:xfrm>
          <a:prstGeom prst="rect">
            <a:avLst/>
          </a:prstGeom>
        </p:spPr>
        <p:txBody>
          <a:bodyPr wrap="none">
            <a:spAutoFit/>
          </a:bodyPr>
          <a:lstStyle/>
          <a:p>
            <a:r>
              <a:rPr lang="en-GB" sz="2000" b="1" dirty="0" err="1">
                <a:solidFill>
                  <a:srgbClr val="002060"/>
                </a:solidFill>
                <a:latin typeface="+mj-lt"/>
              </a:rPr>
              <a:t>importantes</a:t>
            </a:r>
            <a:endParaRPr lang="en-GB" sz="2000" b="1" dirty="0">
              <a:latin typeface="+mj-lt"/>
            </a:endParaRPr>
          </a:p>
        </p:txBody>
      </p:sp>
      <p:sp>
        <p:nvSpPr>
          <p:cNvPr id="17" name="Rectangle 16"/>
          <p:cNvSpPr/>
          <p:nvPr/>
        </p:nvSpPr>
        <p:spPr>
          <a:xfrm>
            <a:off x="8921151" y="3899557"/>
            <a:ext cx="1024639" cy="400110"/>
          </a:xfrm>
          <a:prstGeom prst="rect">
            <a:avLst/>
          </a:prstGeom>
        </p:spPr>
        <p:txBody>
          <a:bodyPr wrap="none">
            <a:spAutoFit/>
          </a:bodyPr>
          <a:lstStyle/>
          <a:p>
            <a:r>
              <a:rPr lang="en-GB" sz="2000" b="1" dirty="0">
                <a:solidFill>
                  <a:srgbClr val="002060"/>
                </a:solidFill>
                <a:latin typeface="+mj-lt"/>
              </a:rPr>
              <a:t>barrios</a:t>
            </a:r>
            <a:endParaRPr lang="en-GB" sz="2000" b="1" dirty="0">
              <a:latin typeface="+mj-lt"/>
            </a:endParaRPr>
          </a:p>
        </p:txBody>
      </p:sp>
      <p:sp>
        <p:nvSpPr>
          <p:cNvPr id="18" name="Rectangle 17"/>
          <p:cNvSpPr/>
          <p:nvPr/>
        </p:nvSpPr>
        <p:spPr>
          <a:xfrm>
            <a:off x="514558" y="4420448"/>
            <a:ext cx="1045479" cy="400110"/>
          </a:xfrm>
          <a:prstGeom prst="rect">
            <a:avLst/>
          </a:prstGeom>
        </p:spPr>
        <p:txBody>
          <a:bodyPr wrap="none">
            <a:spAutoFit/>
          </a:bodyPr>
          <a:lstStyle/>
          <a:p>
            <a:r>
              <a:rPr lang="en-GB" sz="2000" b="1" dirty="0" err="1">
                <a:solidFill>
                  <a:srgbClr val="002060"/>
                </a:solidFill>
                <a:latin typeface="+mj-lt"/>
              </a:rPr>
              <a:t>pobres</a:t>
            </a:r>
            <a:endParaRPr lang="en-GB" sz="2000" b="1" dirty="0">
              <a:latin typeface="+mj-lt"/>
            </a:endParaRPr>
          </a:p>
        </p:txBody>
      </p:sp>
      <p:sp>
        <p:nvSpPr>
          <p:cNvPr id="19" name="Rectangle 18"/>
          <p:cNvSpPr/>
          <p:nvPr/>
        </p:nvSpPr>
        <p:spPr>
          <a:xfrm>
            <a:off x="6009322" y="4820558"/>
            <a:ext cx="760144" cy="400110"/>
          </a:xfrm>
          <a:prstGeom prst="rect">
            <a:avLst/>
          </a:prstGeom>
        </p:spPr>
        <p:txBody>
          <a:bodyPr wrap="none">
            <a:spAutoFit/>
          </a:bodyPr>
          <a:lstStyle/>
          <a:p>
            <a:r>
              <a:rPr lang="en-GB" sz="2000" b="1" dirty="0">
                <a:solidFill>
                  <a:srgbClr val="002060"/>
                </a:solidFill>
                <a:latin typeface="+mj-lt"/>
              </a:rPr>
              <a:t>gran</a:t>
            </a:r>
            <a:endParaRPr lang="en-GB" sz="2000" b="1" dirty="0">
              <a:latin typeface="+mj-lt"/>
            </a:endParaRPr>
          </a:p>
        </p:txBody>
      </p:sp>
      <p:sp>
        <p:nvSpPr>
          <p:cNvPr id="20" name="Rectangle 19"/>
          <p:cNvSpPr/>
          <p:nvPr/>
        </p:nvSpPr>
        <p:spPr>
          <a:xfrm>
            <a:off x="7051673" y="4836662"/>
            <a:ext cx="1199367" cy="400110"/>
          </a:xfrm>
          <a:prstGeom prst="rect">
            <a:avLst/>
          </a:prstGeom>
        </p:spPr>
        <p:txBody>
          <a:bodyPr wrap="none">
            <a:spAutoFit/>
          </a:bodyPr>
          <a:lstStyle/>
          <a:p>
            <a:r>
              <a:rPr lang="en-GB" sz="2000" b="1" dirty="0">
                <a:solidFill>
                  <a:srgbClr val="002060"/>
                </a:solidFill>
                <a:latin typeface="+mj-lt"/>
              </a:rPr>
              <a:t>persona</a:t>
            </a:r>
            <a:endParaRPr lang="en-GB" sz="2000" b="1" dirty="0">
              <a:latin typeface="+mj-lt"/>
            </a:endParaRPr>
          </a:p>
        </p:txBody>
      </p:sp>
      <p:sp>
        <p:nvSpPr>
          <p:cNvPr id="22" name="Rounded Rectangle 11">
            <a:extLst>
              <a:ext uri="{FF2B5EF4-FFF2-40B4-BE49-F238E27FC236}">
                <a16:creationId xmlns:a16="http://schemas.microsoft.com/office/drawing/2014/main" id="{1CC71740-44FF-3A4C-801E-59B86A75BD62}"/>
              </a:ext>
            </a:extLst>
          </p:cNvPr>
          <p:cNvSpPr/>
          <p:nvPr/>
        </p:nvSpPr>
        <p:spPr>
          <a:xfrm>
            <a:off x="7536419" y="5432641"/>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3" name="Título 1">
            <a:extLst>
              <a:ext uri="{FF2B5EF4-FFF2-40B4-BE49-F238E27FC236}">
                <a16:creationId xmlns:a16="http://schemas.microsoft.com/office/drawing/2014/main" id="{699DE65B-5090-4A49-BDD4-4B31C4387100}"/>
              </a:ext>
            </a:extLst>
          </p:cNvPr>
          <p:cNvSpPr txBox="1">
            <a:spLocks/>
          </p:cNvSpPr>
          <p:nvPr/>
        </p:nvSpPr>
        <p:spPr>
          <a:xfrm>
            <a:off x="7536419" y="5441491"/>
            <a:ext cx="4544439"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*el narcotráfico = drug trafficking</a:t>
            </a:r>
            <a:endParaRPr lang="en-GB" sz="2000" b="1" dirty="0">
              <a:solidFill>
                <a:schemeClr val="bg1"/>
              </a:solidFill>
            </a:endParaRPr>
          </a:p>
        </p:txBody>
      </p:sp>
      <p:sp>
        <p:nvSpPr>
          <p:cNvPr id="24" name="Rounded Rectangle 11">
            <a:extLst>
              <a:ext uri="{FF2B5EF4-FFF2-40B4-BE49-F238E27FC236}">
                <a16:creationId xmlns:a16="http://schemas.microsoft.com/office/drawing/2014/main" id="{1CC71740-44FF-3A4C-801E-59B86A75BD62}"/>
              </a:ext>
            </a:extLst>
          </p:cNvPr>
          <p:cNvSpPr/>
          <p:nvPr/>
        </p:nvSpPr>
        <p:spPr>
          <a:xfrm>
            <a:off x="7536419" y="5919967"/>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5" name="Título 1">
            <a:extLst>
              <a:ext uri="{FF2B5EF4-FFF2-40B4-BE49-F238E27FC236}">
                <a16:creationId xmlns:a16="http://schemas.microsoft.com/office/drawing/2014/main" id="{699DE65B-5090-4A49-BDD4-4B31C4387100}"/>
              </a:ext>
            </a:extLst>
          </p:cNvPr>
          <p:cNvSpPr txBox="1">
            <a:spLocks/>
          </p:cNvSpPr>
          <p:nvPr/>
        </p:nvSpPr>
        <p:spPr>
          <a:xfrm>
            <a:off x="7536419" y="5928817"/>
            <a:ext cx="4818743"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*secuestrar = to kidnap, kidnapping</a:t>
            </a:r>
            <a:endParaRPr lang="en-GB" sz="2000" b="1" dirty="0">
              <a:solidFill>
                <a:schemeClr val="bg1"/>
              </a:solidFill>
            </a:endParaRPr>
          </a:p>
        </p:txBody>
      </p:sp>
      <p:sp>
        <p:nvSpPr>
          <p:cNvPr id="27" name="Rounded Rectangle 11">
            <a:extLst>
              <a:ext uri="{FF2B5EF4-FFF2-40B4-BE49-F238E27FC236}">
                <a16:creationId xmlns:a16="http://schemas.microsoft.com/office/drawing/2014/main" id="{1CC71740-44FF-3A4C-801E-59B86A75BD62}"/>
              </a:ext>
            </a:extLst>
          </p:cNvPr>
          <p:cNvSpPr/>
          <p:nvPr/>
        </p:nvSpPr>
        <p:spPr>
          <a:xfrm>
            <a:off x="4124709" y="5906375"/>
            <a:ext cx="32603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8" name="Título 1">
            <a:extLst>
              <a:ext uri="{FF2B5EF4-FFF2-40B4-BE49-F238E27FC236}">
                <a16:creationId xmlns:a16="http://schemas.microsoft.com/office/drawing/2014/main" id="{699DE65B-5090-4A49-BDD4-4B31C4387100}"/>
              </a:ext>
            </a:extLst>
          </p:cNvPr>
          <p:cNvSpPr txBox="1">
            <a:spLocks/>
          </p:cNvSpPr>
          <p:nvPr/>
        </p:nvSpPr>
        <p:spPr>
          <a:xfrm>
            <a:off x="4235271" y="5918698"/>
            <a:ext cx="3149808"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29" name="Picture 28"/>
          <p:cNvPicPr>
            <a:picLocks noChangeAspect="1"/>
          </p:cNvPicPr>
          <p:nvPr/>
        </p:nvPicPr>
        <p:blipFill rotWithShape="1">
          <a:blip r:embed="rId6"/>
          <a:srcRect l="16110" t="4805" r="9751"/>
          <a:stretch/>
        </p:blipFill>
        <p:spPr>
          <a:xfrm>
            <a:off x="2764469" y="5373718"/>
            <a:ext cx="1120217" cy="865803"/>
          </a:xfrm>
          <a:prstGeom prst="rect">
            <a:avLst/>
          </a:prstGeom>
        </p:spPr>
      </p:pic>
      <p:pic>
        <p:nvPicPr>
          <p:cNvPr id="1030" name="Picture 6" descr="Pablo Escobar Graphics Design - Free image o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b="31441"/>
          <a:stretch/>
        </p:blipFill>
        <p:spPr bwMode="auto">
          <a:xfrm>
            <a:off x="11093297" y="1866172"/>
            <a:ext cx="1162038" cy="114193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82542" y="606529"/>
            <a:ext cx="4307399" cy="400110"/>
          </a:xfrm>
          <a:prstGeom prst="rect">
            <a:avLst/>
          </a:prstGeom>
          <a:noFill/>
        </p:spPr>
        <p:txBody>
          <a:bodyPr wrap="square" rtlCol="0">
            <a:spAutoFit/>
          </a:bodyPr>
          <a:lstStyle/>
          <a:p>
            <a:pPr algn="l"/>
            <a:r>
              <a:rPr lang="en-GB" sz="2000" b="1">
                <a:solidFill>
                  <a:schemeClr val="accent5">
                    <a:lumMod val="50000"/>
                  </a:schemeClr>
                </a:solidFill>
                <a:latin typeface="+mj-lt"/>
              </a:rPr>
              <a:t>Escucha y completa el texto.</a:t>
            </a:r>
            <a:endParaRPr lang="en-GB" sz="2000" b="1" dirty="0">
              <a:solidFill>
                <a:schemeClr val="accent5">
                  <a:lumMod val="50000"/>
                </a:schemeClr>
              </a:solidFill>
              <a:latin typeface="+mj-lt"/>
            </a:endParaRPr>
          </a:p>
        </p:txBody>
      </p:sp>
      <p:pic>
        <p:nvPicPr>
          <p:cNvPr id="7" name="Texto medellín.wav" descr="Texto medellín.wav">
            <a:hlinkClick r:id="" action="ppaction://media"/>
            <a:extLst>
              <a:ext uri="{FF2B5EF4-FFF2-40B4-BE49-F238E27FC236}">
                <a16:creationId xmlns:a16="http://schemas.microsoft.com/office/drawing/2014/main" id="{1D1B849E-D8D0-6241-8218-AF431F531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407" y="3461083"/>
            <a:ext cx="812800" cy="812800"/>
          </a:xfrm>
          <a:prstGeom prst="rect">
            <a:avLst/>
          </a:prstGeom>
        </p:spPr>
      </p:pic>
    </p:spTree>
    <p:extLst>
      <p:ext uri="{BB962C8B-B14F-4D97-AF65-F5344CB8AC3E}">
        <p14:creationId xmlns:p14="http://schemas.microsoft.com/office/powerpoint/2010/main" val="29175089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1" y="1083234"/>
            <a:ext cx="10270270" cy="4752840"/>
          </a:xfrm>
          <a:prstGeom prst="rect">
            <a:avLst/>
          </a:prstGeom>
        </p:spPr>
        <p:txBody>
          <a:bodyPr wrap="square">
            <a:spAutoFit/>
          </a:bodyPr>
          <a:lstStyle/>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Escobar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año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1993. Hoy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día Medellín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mucho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más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general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puede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vivir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tranquilamente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zona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urbana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bastante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agradable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con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plazas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parques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Medellín es la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ciudad de Colombia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tiene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 metro y una red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metrocables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conecta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altas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ciudad con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bajas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2012,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incluso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ganó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premio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nivel</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____________ por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proyectos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público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Al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tiempo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ciudad no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olvida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2006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gobierno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abrió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“Casa de la Memoria”,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acordarse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violencia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promover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diálogo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idea: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aprender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crear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futuro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ítulo 1">
            <a:extLst>
              <a:ext uri="{FF2B5EF4-FFF2-40B4-BE49-F238E27FC236}">
                <a16:creationId xmlns:a16="http://schemas.microsoft.com/office/drawing/2014/main" id="{699DE65B-5090-4A49-BDD4-4B31C4387100}"/>
              </a:ext>
            </a:extLst>
          </p:cNvPr>
          <p:cNvSpPr txBox="1">
            <a:spLocks/>
          </p:cNvSpPr>
          <p:nvPr/>
        </p:nvSpPr>
        <p:spPr>
          <a:xfrm>
            <a:off x="10927422" y="296863"/>
            <a:ext cx="1243149"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leer</a:t>
            </a:r>
            <a:endParaRPr lang="es-GB" sz="2000" b="1" dirty="0">
              <a:solidFill>
                <a:schemeClr val="bg1"/>
              </a:solidFill>
            </a:endParaRPr>
          </a:p>
        </p:txBody>
      </p:sp>
      <p:sp>
        <p:nvSpPr>
          <p:cNvPr id="2" name="Title 1"/>
          <p:cNvSpPr>
            <a:spLocks noGrp="1"/>
          </p:cNvSpPr>
          <p:nvPr>
            <p:ph type="title"/>
          </p:nvPr>
        </p:nvSpPr>
        <p:spPr>
          <a:xfrm>
            <a:off x="0" y="406227"/>
            <a:ext cx="6878782" cy="505715"/>
          </a:xfrm>
        </p:spPr>
        <p:txBody>
          <a:bodyPr>
            <a:noAutofit/>
          </a:bodyPr>
          <a:lstStyle/>
          <a:p>
            <a:r>
              <a:rPr lang="en-GB" sz="2600" b="1">
                <a:solidFill>
                  <a:schemeClr val="bg1"/>
                </a:solidFill>
                <a:latin typeface="Century Gothic" panose="020B0502020202020204" pitchFamily="34" charset="0"/>
              </a:rPr>
              <a:t>El Medellín de hoy</a:t>
            </a:r>
            <a:endParaRPr lang="en-GB" sz="2600"/>
          </a:p>
        </p:txBody>
      </p:sp>
      <p:graphicFrame>
        <p:nvGraphicFramePr>
          <p:cNvPr id="10" name="Table 9"/>
          <p:cNvGraphicFramePr>
            <a:graphicFrameLocks noGrp="1"/>
          </p:cNvGraphicFramePr>
          <p:nvPr>
            <p:extLst/>
          </p:nvPr>
        </p:nvGraphicFramePr>
        <p:xfrm>
          <a:off x="1763294" y="5866082"/>
          <a:ext cx="7771574" cy="396240"/>
        </p:xfrm>
        <a:graphic>
          <a:graphicData uri="http://schemas.openxmlformats.org/drawingml/2006/table">
            <a:tbl>
              <a:tblPr firstRow="1" bandRow="1">
                <a:tableStyleId>{BC89EF96-8CEA-46FF-86C4-4CE0E7609802}</a:tableStyleId>
              </a:tblPr>
              <a:tblGrid>
                <a:gridCol w="1186530">
                  <a:extLst>
                    <a:ext uri="{9D8B030D-6E8A-4147-A177-3AD203B41FA5}">
                      <a16:colId xmlns:a16="http://schemas.microsoft.com/office/drawing/2014/main" val="12156107"/>
                    </a:ext>
                  </a:extLst>
                </a:gridCol>
                <a:gridCol w="1068720">
                  <a:extLst>
                    <a:ext uri="{9D8B030D-6E8A-4147-A177-3AD203B41FA5}">
                      <a16:colId xmlns:a16="http://schemas.microsoft.com/office/drawing/2014/main" val="3921093773"/>
                    </a:ext>
                  </a:extLst>
                </a:gridCol>
                <a:gridCol w="1632956">
                  <a:extLst>
                    <a:ext uri="{9D8B030D-6E8A-4147-A177-3AD203B41FA5}">
                      <a16:colId xmlns:a16="http://schemas.microsoft.com/office/drawing/2014/main" val="2837971992"/>
                    </a:ext>
                  </a:extLst>
                </a:gridCol>
                <a:gridCol w="1324916">
                  <a:extLst>
                    <a:ext uri="{9D8B030D-6E8A-4147-A177-3AD203B41FA5}">
                      <a16:colId xmlns:a16="http://schemas.microsoft.com/office/drawing/2014/main" val="4162247644"/>
                    </a:ext>
                  </a:extLst>
                </a:gridCol>
                <a:gridCol w="1426232">
                  <a:extLst>
                    <a:ext uri="{9D8B030D-6E8A-4147-A177-3AD203B41FA5}">
                      <a16:colId xmlns:a16="http://schemas.microsoft.com/office/drawing/2014/main" val="1455402995"/>
                    </a:ext>
                  </a:extLst>
                </a:gridCol>
                <a:gridCol w="1132220">
                  <a:extLst>
                    <a:ext uri="{9D8B030D-6E8A-4147-A177-3AD203B41FA5}">
                      <a16:colId xmlns:a16="http://schemas.microsoft.com/office/drawing/2014/main" val="1555851473"/>
                    </a:ext>
                  </a:extLst>
                </a:gridCol>
              </a:tblGrid>
              <a:tr h="370840">
                <a:tc>
                  <a:txBody>
                    <a:bodyPr/>
                    <a:lstStyle/>
                    <a:p>
                      <a:pPr algn="ctr"/>
                      <a:r>
                        <a:rPr lang="en-GB" sz="2000" b="0">
                          <a:solidFill>
                            <a:srgbClr val="002060"/>
                          </a:solidFill>
                          <a:latin typeface="Century Gothic" panose="020B0502020202020204" pitchFamily="34" charset="0"/>
                        </a:rPr>
                        <a:t>propio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única</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mundial</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oscuro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err="1">
                          <a:solidFill>
                            <a:srgbClr val="002060"/>
                          </a:solidFill>
                          <a:latin typeface="Century Gothic" panose="020B0502020202020204" pitchFamily="34" charset="0"/>
                        </a:rPr>
                        <a:t>seguro</a:t>
                      </a:r>
                      <a:endParaRPr lang="en-GB" sz="20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mismo</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64940124"/>
                  </a:ext>
                </a:extLst>
              </a:tr>
            </a:tbl>
          </a:graphicData>
        </a:graphic>
      </p:graphicFrame>
      <p:sp>
        <p:nvSpPr>
          <p:cNvPr id="11" name="TextBox 10"/>
          <p:cNvSpPr txBox="1"/>
          <p:nvPr/>
        </p:nvSpPr>
        <p:spPr>
          <a:xfrm>
            <a:off x="220256" y="5904660"/>
            <a:ext cx="1543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8414966" y="1175814"/>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seguro</a:t>
            </a:r>
          </a:p>
        </p:txBody>
      </p:sp>
      <p:pic>
        <p:nvPicPr>
          <p:cNvPr id="1028" name="Picture 4" descr="File:Metrocable and Comuna 1 in Medellín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870" y="1790615"/>
            <a:ext cx="1974329" cy="1312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9826" y="2079147"/>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única</a:t>
            </a:r>
          </a:p>
        </p:txBody>
      </p:sp>
      <p:sp>
        <p:nvSpPr>
          <p:cNvPr id="15" name="TextBox 14"/>
          <p:cNvSpPr txBox="1"/>
          <p:nvPr/>
        </p:nvSpPr>
        <p:spPr>
          <a:xfrm>
            <a:off x="3044664" y="2538197"/>
            <a:ext cx="106753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propio</a:t>
            </a:r>
            <a:endParaRPr lang="en-GB" sz="20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142022" y="3182666"/>
            <a:ext cx="2174543"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El metrocable</a:t>
            </a:r>
          </a:p>
        </p:txBody>
      </p:sp>
      <p:sp>
        <p:nvSpPr>
          <p:cNvPr id="18" name="TextBox 17"/>
          <p:cNvSpPr txBox="1"/>
          <p:nvPr/>
        </p:nvSpPr>
        <p:spPr>
          <a:xfrm>
            <a:off x="4819115" y="3459654"/>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mundial</a:t>
            </a:r>
            <a:endParaRPr lang="en-GB" sz="2000" b="1" dirty="0">
              <a:solidFill>
                <a:srgbClr val="002060"/>
              </a:solidFill>
              <a:latin typeface="Century Gothic" panose="020B0502020202020204" pitchFamily="34" charset="0"/>
            </a:endParaRPr>
          </a:p>
        </p:txBody>
      </p:sp>
      <p:sp>
        <p:nvSpPr>
          <p:cNvPr id="19" name="TextBox 18"/>
          <p:cNvSpPr txBox="1"/>
          <p:nvPr/>
        </p:nvSpPr>
        <p:spPr>
          <a:xfrm>
            <a:off x="486409" y="4460449"/>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mismo</a:t>
            </a:r>
          </a:p>
        </p:txBody>
      </p:sp>
      <p:sp>
        <p:nvSpPr>
          <p:cNvPr id="20" name="TextBox 19"/>
          <p:cNvSpPr txBox="1"/>
          <p:nvPr/>
        </p:nvSpPr>
        <p:spPr>
          <a:xfrm>
            <a:off x="6534143" y="4479983"/>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oscuro</a:t>
            </a:r>
          </a:p>
        </p:txBody>
      </p:sp>
      <p:sp>
        <p:nvSpPr>
          <p:cNvPr id="21" name="TextBox 20"/>
          <p:cNvSpPr txBox="1"/>
          <p:nvPr/>
        </p:nvSpPr>
        <p:spPr>
          <a:xfrm>
            <a:off x="9101455" y="5370273"/>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mejor</a:t>
            </a:r>
            <a:endParaRPr lang="en-GB" sz="2000" b="1" dirty="0">
              <a:solidFill>
                <a:srgbClr val="002060"/>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1CC71740-44FF-3A4C-801E-59B86A75BD62}"/>
              </a:ext>
            </a:extLst>
          </p:cNvPr>
          <p:cNvSpPr/>
          <p:nvPr/>
        </p:nvSpPr>
        <p:spPr>
          <a:xfrm>
            <a:off x="6757832" y="246696"/>
            <a:ext cx="32754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4" name="Título 1">
            <a:extLst>
              <a:ext uri="{FF2B5EF4-FFF2-40B4-BE49-F238E27FC236}">
                <a16:creationId xmlns:a16="http://schemas.microsoft.com/office/drawing/2014/main" id="{699DE65B-5090-4A49-BDD4-4B31C4387100}"/>
              </a:ext>
            </a:extLst>
          </p:cNvPr>
          <p:cNvSpPr txBox="1">
            <a:spLocks/>
          </p:cNvSpPr>
          <p:nvPr/>
        </p:nvSpPr>
        <p:spPr>
          <a:xfrm>
            <a:off x="6868394" y="259019"/>
            <a:ext cx="3164391"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1030" name="Picture 6" descr="https://www.museocasadelamemoria.gov.co/wp-content/uploads/2016/11/Museo-casa-de-la-Memoria-45-1024x6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70" y="3975047"/>
            <a:ext cx="2028549" cy="10836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215939" y="5111979"/>
            <a:ext cx="217454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 Casa de la Memoria</a:t>
            </a:r>
          </a:p>
        </p:txBody>
      </p:sp>
    </p:spTree>
    <p:extLst>
      <p:ext uri="{BB962C8B-B14F-4D97-AF65-F5344CB8AC3E}">
        <p14:creationId xmlns:p14="http://schemas.microsoft.com/office/powerpoint/2010/main" val="2433172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353675" y="249869"/>
            <a:ext cx="1556245"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écrire</a:t>
            </a: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96373" y="1385626"/>
            <a:ext cx="978485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sépare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la France et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peut traverser la Manche en bateau ou en train sous l’eau. Quand nous visitons l’Angleterre, nous aimons prendre le train – c’est plus rapide. Ils préfèrent prendre le bateau pour regarder la vue. Comment traversez-vous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tunnel sous la Manche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constitue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le plus long tunnel sous-</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du monde – on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trouve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38 de ses 50 kilomètres sont sous la mer*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On utilise le tunnel pour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1CAD9870-DE78-47E1-8A1A-DA64290BC53F}"/>
              </a:ext>
            </a:extLst>
          </p:cNvPr>
          <p:cNvCxnSpPr>
            <a:cxnSpLocks/>
          </p:cNvCxnSpPr>
          <p:nvPr/>
        </p:nvCxnSpPr>
        <p:spPr>
          <a:xfrm>
            <a:off x="1731648" y="2182114"/>
            <a:ext cx="3080085"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BBF30C-CE7B-40BA-81CB-9C48D5C2AAB9}"/>
              </a:ext>
            </a:extLst>
          </p:cNvPr>
          <p:cNvCxnSpPr>
            <a:cxnSpLocks/>
          </p:cNvCxnSpPr>
          <p:nvPr/>
        </p:nvCxnSpPr>
        <p:spPr>
          <a:xfrm>
            <a:off x="4992160" y="3890598"/>
            <a:ext cx="1711378"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63A21D-E0DE-44C5-BA09-0DFE9C1B7F86}"/>
              </a:ext>
            </a:extLst>
          </p:cNvPr>
          <p:cNvCxnSpPr>
            <a:cxnSpLocks/>
          </p:cNvCxnSpPr>
          <p:nvPr/>
        </p:nvCxnSpPr>
        <p:spPr>
          <a:xfrm>
            <a:off x="536599" y="4524261"/>
            <a:ext cx="5034861"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pic>
        <p:nvPicPr>
          <p:cNvPr id="27" name="Picture 26" descr="background rectangle">
            <a:extLst>
              <a:ext uri="{FF2B5EF4-FFF2-40B4-BE49-F238E27FC236}">
                <a16:creationId xmlns:a16="http://schemas.microsoft.com/office/drawing/2014/main" id="{D527553A-1412-483B-A230-A6BFF29925E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8" name="Title 3">
            <a:extLst>
              <a:ext uri="{FF2B5EF4-FFF2-40B4-BE49-F238E27FC236}">
                <a16:creationId xmlns:a16="http://schemas.microsoft.com/office/drawing/2014/main" id="{917CC5A5-2449-409E-8A27-404C095F6AD1}"/>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Manche</a:t>
            </a:r>
            <a:endParaRPr lang="en-GB" sz="3600" b="1" dirty="0">
              <a:solidFill>
                <a:schemeClr val="bg1"/>
              </a:solidFill>
            </a:endParaRPr>
          </a:p>
        </p:txBody>
      </p:sp>
      <p:sp>
        <p:nvSpPr>
          <p:cNvPr id="29" name="TextBox 28">
            <a:extLst>
              <a:ext uri="{FF2B5EF4-FFF2-40B4-BE49-F238E27FC236}">
                <a16:creationId xmlns:a16="http://schemas.microsoft.com/office/drawing/2014/main" id="{342CD185-D21C-40E9-AE31-16FD63EA7B22}"/>
              </a:ext>
            </a:extLst>
          </p:cNvPr>
          <p:cNvSpPr txBox="1"/>
          <p:nvPr/>
        </p:nvSpPr>
        <p:spPr>
          <a:xfrm>
            <a:off x="5265384" y="232425"/>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Écris des réponses aux questions en anglais.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5" name="Picture 34" descr="A picture containing toy&#10;&#10;Description automatically generated">
            <a:extLst>
              <a:ext uri="{FF2B5EF4-FFF2-40B4-BE49-F238E27FC236}">
                <a16:creationId xmlns:a16="http://schemas.microsoft.com/office/drawing/2014/main" id="{4FD49EAF-A582-4306-AE1F-7F841BCB5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
        <p:nvSpPr>
          <p:cNvPr id="2" name="TextBox 1">
            <a:extLst>
              <a:ext uri="{FF2B5EF4-FFF2-40B4-BE49-F238E27FC236}">
                <a16:creationId xmlns:a16="http://schemas.microsoft.com/office/drawing/2014/main" id="{E8EE9A63-93A7-4E91-A221-8137A06141E7}"/>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two</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cross the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boat / train</a:t>
            </a:r>
          </a:p>
        </p:txBody>
      </p:sp>
      <p:sp>
        <p:nvSpPr>
          <p:cNvPr id="19" name="TextBox 18">
            <a:extLst>
              <a:ext uri="{FF2B5EF4-FFF2-40B4-BE49-F238E27FC236}">
                <a16:creationId xmlns:a16="http://schemas.microsoft.com/office/drawing/2014/main" id="{1B95109B-535D-4BCC-8B60-2B3200A18058}"/>
              </a:ext>
            </a:extLst>
          </p:cNvPr>
          <p:cNvSpPr txBox="1"/>
          <p:nvPr/>
        </p:nvSpPr>
        <p:spPr>
          <a:xfrm>
            <a:off x="94972" y="515889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long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50km</a:t>
            </a:r>
          </a:p>
        </p:txBody>
      </p:sp>
      <p:sp>
        <p:nvSpPr>
          <p:cNvPr id="20" name="TextBox 19">
            <a:extLst>
              <a:ext uri="{FF2B5EF4-FFF2-40B4-BE49-F238E27FC236}">
                <a16:creationId xmlns:a16="http://schemas.microsoft.com/office/drawing/2014/main" id="{0A8A1A7D-D1B3-4656-A7A2-0CD4EC35BD14}"/>
              </a:ext>
            </a:extLst>
          </p:cNvPr>
          <p:cNvSpPr txBox="1"/>
          <p:nvPr/>
        </p:nvSpPr>
        <p:spPr>
          <a:xfrm>
            <a:off x="94972" y="5175686"/>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38km</a:t>
            </a:r>
          </a:p>
        </p:txBody>
      </p:sp>
      <p:sp>
        <p:nvSpPr>
          <p:cNvPr id="21" name="TextBox 20">
            <a:extLst>
              <a:ext uri="{FF2B5EF4-FFF2-40B4-BE49-F238E27FC236}">
                <a16:creationId xmlns:a16="http://schemas.microsoft.com/office/drawing/2014/main" id="{66BFA508-2DF5-4764-93AC-BFB2B42906AD}"/>
              </a:ext>
            </a:extLst>
          </p:cNvPr>
          <p:cNvSpPr txBox="1"/>
          <p:nvPr/>
        </p:nvSpPr>
        <p:spPr>
          <a:xfrm>
            <a:off x="187987" y="5157924"/>
            <a:ext cx="745829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tunnel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holidays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business</a:t>
            </a:r>
          </a:p>
        </p:txBody>
      </p:sp>
      <p:sp>
        <p:nvSpPr>
          <p:cNvPr id="45" name="Rectangle 44">
            <a:extLst>
              <a:ext uri="{FF2B5EF4-FFF2-40B4-BE49-F238E27FC236}">
                <a16:creationId xmlns:a16="http://schemas.microsoft.com/office/drawing/2014/main" id="{6EDF5E40-811D-488E-888C-5746442AD7A5}"/>
              </a:ext>
            </a:extLst>
          </p:cNvPr>
          <p:cNvSpPr/>
          <p:nvPr/>
        </p:nvSpPr>
        <p:spPr>
          <a:xfrm>
            <a:off x="2284800" y="5628972"/>
            <a:ext cx="3605326" cy="494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77A59612-A114-425D-B5A6-9829FDC53131}"/>
              </a:ext>
            </a:extLst>
          </p:cNvPr>
          <p:cNvCxnSpPr>
            <a:cxnSpLocks/>
          </p:cNvCxnSpPr>
          <p:nvPr/>
        </p:nvCxnSpPr>
        <p:spPr>
          <a:xfrm>
            <a:off x="3735187" y="3890598"/>
            <a:ext cx="5342079" cy="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E7D39F77-DFEE-4E49-80FD-13464C61CE62}"/>
              </a:ext>
            </a:extLst>
          </p:cNvPr>
          <p:cNvSpPr/>
          <p:nvPr/>
        </p:nvSpPr>
        <p:spPr>
          <a:xfrm>
            <a:off x="7564715" y="4312334"/>
            <a:ext cx="4613328"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5859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a:t>Una tradición mexicana: el Día de Muertos</a:t>
            </a:r>
            <a:endParaRPr lang="es-GB" sz="2800" b="1" dirty="0"/>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a:t>Lee y escucha el texto sobre el Día de Muertos:</a:t>
            </a:r>
            <a:endParaRPr lang="es-GB" sz="2500" dirty="0"/>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dirty="0"/>
              <a:t>México tiene muchas tradiciones, pero su</a:t>
            </a:r>
            <a:r>
              <a:rPr lang="es-GB" sz="2200" b="1" dirty="0"/>
              <a:t> </a:t>
            </a:r>
            <a:r>
              <a:rPr lang="es-GB" sz="2200" dirty="0"/>
              <a:t>tradición del Día de Muertos es especialmente conocida. Es una costumbre única y muy importante para su</a:t>
            </a:r>
            <a:r>
              <a:rPr lang="es-GB" sz="2200" b="1" dirty="0"/>
              <a:t> </a:t>
            </a:r>
            <a:r>
              <a:rPr lang="es-GB" sz="2200" dirty="0"/>
              <a:t>comunidad porque es una forma de pensar en los muertos. Para los mexicanos, los muertos vienen a </a:t>
            </a:r>
            <a:r>
              <a:rPr lang="es-GB" sz="2200"/>
              <a:t>la </a:t>
            </a:r>
            <a:r>
              <a:rPr lang="en-GB" sz="2200"/>
              <a:t>t</a:t>
            </a:r>
            <a:r>
              <a:rPr lang="es-GB" sz="2200"/>
              <a:t>ierra </a:t>
            </a:r>
            <a:r>
              <a:rPr lang="es-GB" sz="2200" dirty="0"/>
              <a:t>este día.</a:t>
            </a:r>
          </a:p>
          <a:p>
            <a:pPr marL="0" indent="0">
              <a:buNone/>
            </a:pPr>
            <a:r>
              <a:rPr lang="es-GB" sz="2200" dirty="0"/>
              <a:t>Nadia es mexicana y celebra el Día de Muertos con su</a:t>
            </a:r>
            <a:r>
              <a:rPr lang="es-GB" sz="2200" b="1" dirty="0"/>
              <a:t> </a:t>
            </a:r>
            <a:r>
              <a:rPr lang="es-GB" sz="2200" dirty="0"/>
              <a:t>familia. Por la mañana se levanta temprano para ayudar a su abuela: preparan pan* de muerto y un poco de fruta para el altar. Su altar </a:t>
            </a:r>
            <a:r>
              <a:rPr lang="es-GB" sz="2200"/>
              <a:t>tiene varios</a:t>
            </a:r>
            <a:r>
              <a:rPr lang="en-GB" sz="2200"/>
              <a:t>*</a:t>
            </a:r>
            <a:r>
              <a:rPr lang="es-GB" sz="2200"/>
              <a:t> </a:t>
            </a:r>
            <a:r>
              <a:rPr lang="es-GB" sz="2200" dirty="0"/>
              <a:t>niveles. L</a:t>
            </a:r>
            <a:r>
              <a:rPr lang="es-ES" sz="2200" dirty="0"/>
              <a:t>os niveles del altar son las diferentes partes del mundo: el primer nivel es la tierra y el segundo nivel es </a:t>
            </a:r>
            <a:r>
              <a:rPr lang="es-ES" sz="2200"/>
              <a:t>el cielo*. </a:t>
            </a:r>
            <a:r>
              <a:rPr lang="es-ES" sz="2200" dirty="0"/>
              <a:t>Nadia pone allí fotos de su abuelo y se sienta al lado de su</a:t>
            </a:r>
            <a:r>
              <a:rPr lang="es-ES" sz="2200" b="1" dirty="0"/>
              <a:t> </a:t>
            </a:r>
            <a:r>
              <a:rPr lang="es-ES" sz="2200" dirty="0"/>
              <a:t>abuela. Se queda unas horas en casa con su familia y se acuerda de su abuelo muerto. </a:t>
            </a:r>
          </a:p>
          <a:p>
            <a:pPr marL="0" indent="0">
              <a:buNone/>
            </a:pPr>
            <a:r>
              <a:rPr lang="es-ES" sz="2200" dirty="0"/>
              <a:t>Por la tarde se pone ropa divertida, se pinta de blanco y negro y va a la calle con su hermano. En su barrio hay un festival con música fuerte y luces de colores. ¡Es muy divertido!</a:t>
            </a:r>
            <a:endParaRPr lang="es-GB" sz="2200" dirty="0"/>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r>
              <a:rPr lang="en-GB" sz="2000" dirty="0">
                <a:solidFill>
                  <a:schemeClr val="accent5">
                    <a:lumMod val="50000"/>
                  </a:schemeClr>
                </a:solidFill>
              </a:rPr>
              <a:t>*el </a:t>
            </a:r>
            <a:r>
              <a:rPr lang="es-GB" sz="2000">
                <a:solidFill>
                  <a:schemeClr val="accent5">
                    <a:lumMod val="50000"/>
                  </a:schemeClr>
                </a:solidFill>
              </a:rPr>
              <a:t>pan = bread</a:t>
            </a:r>
            <a:r>
              <a:rPr lang="en-GB" sz="2000" dirty="0">
                <a:solidFill>
                  <a:schemeClr val="accent5">
                    <a:lumMod val="50000"/>
                  </a:schemeClr>
                </a:solidFill>
              </a:rPr>
              <a:t>; *el </a:t>
            </a:r>
            <a:r>
              <a:rPr lang="en-GB" sz="2000" dirty="0" err="1">
                <a:solidFill>
                  <a:schemeClr val="accent5">
                    <a:lumMod val="50000"/>
                  </a:schemeClr>
                </a:solidFill>
              </a:rPr>
              <a:t>cielo</a:t>
            </a:r>
            <a:r>
              <a:rPr lang="en-GB" sz="2000" dirty="0">
                <a:solidFill>
                  <a:schemeClr val="accent5">
                    <a:lumMod val="50000"/>
                  </a:schemeClr>
                </a:solidFill>
              </a:rPr>
              <a:t> = sky, heaven; *</a:t>
            </a:r>
            <a:r>
              <a:rPr lang="en-GB" sz="2000" dirty="0" err="1">
                <a:solidFill>
                  <a:schemeClr val="accent5">
                    <a:lumMod val="50000"/>
                  </a:schemeClr>
                </a:solidFill>
              </a:rPr>
              <a:t>varios</a:t>
            </a:r>
            <a:r>
              <a:rPr lang="en-GB" sz="2000" dirty="0">
                <a:solidFill>
                  <a:schemeClr val="accent5">
                    <a:lumMod val="50000"/>
                  </a:schemeClr>
                </a:solidFill>
              </a:rPr>
              <a:t> = various</a:t>
            </a:r>
            <a:endParaRPr lang="es-GB" sz="2000" dirty="0">
              <a:solidFill>
                <a:schemeClr val="accent5">
                  <a:lumMod val="50000"/>
                </a:schemeClr>
              </a:solidFill>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dirty="0">
                  <a:solidFill>
                    <a:schemeClr val="accent5">
                      <a:lumMod val="50000"/>
                    </a:schemeClr>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17236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B692-988C-3E4A-B4D4-98253103DD77}"/>
              </a:ext>
            </a:extLst>
          </p:cNvPr>
          <p:cNvSpPr>
            <a:spLocks noGrp="1"/>
          </p:cNvSpPr>
          <p:nvPr>
            <p:ph type="title"/>
          </p:nvPr>
        </p:nvSpPr>
        <p:spPr>
          <a:xfrm>
            <a:off x="582562" y="3440059"/>
            <a:ext cx="10515600" cy="1179871"/>
          </a:xfrm>
        </p:spPr>
        <p:txBody>
          <a:bodyPr>
            <a:normAutofit/>
          </a:bodyPr>
          <a:lstStyle/>
          <a:p>
            <a:r>
              <a:rPr lang="en-US" dirty="0"/>
              <a:t>Be wary of ‘straw men’ </a:t>
            </a:r>
          </a:p>
        </p:txBody>
      </p:sp>
      <p:sp>
        <p:nvSpPr>
          <p:cNvPr id="4" name="Oval Callout 3">
            <a:extLst>
              <a:ext uri="{FF2B5EF4-FFF2-40B4-BE49-F238E27FC236}">
                <a16:creationId xmlns:a16="http://schemas.microsoft.com/office/drawing/2014/main" id="{42EB9241-FD14-EC4F-ABBC-A7FD9FE097B0}"/>
              </a:ext>
            </a:extLst>
          </p:cNvPr>
          <p:cNvSpPr/>
          <p:nvPr/>
        </p:nvSpPr>
        <p:spPr>
          <a:xfrm>
            <a:off x="0" y="199100"/>
            <a:ext cx="7279762" cy="244823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Texts with ‘all familiar words’ are unchallenging!</a:t>
            </a:r>
            <a:endParaRPr lang="en-US" dirty="0"/>
          </a:p>
        </p:txBody>
      </p:sp>
      <p:sp>
        <p:nvSpPr>
          <p:cNvPr id="8" name="Cloud Callout 7">
            <a:extLst>
              <a:ext uri="{FF2B5EF4-FFF2-40B4-BE49-F238E27FC236}">
                <a16:creationId xmlns:a16="http://schemas.microsoft.com/office/drawing/2014/main" id="{7BDC00C6-03B6-4A4E-939E-819608971EDA}"/>
              </a:ext>
            </a:extLst>
          </p:cNvPr>
          <p:cNvSpPr/>
          <p:nvPr/>
        </p:nvSpPr>
        <p:spPr>
          <a:xfrm>
            <a:off x="361337" y="2492474"/>
            <a:ext cx="8576186" cy="3546991"/>
          </a:xfrm>
          <a:prstGeom prst="cloudCallout">
            <a:avLst>
              <a:gd name="adj1" fmla="val -28400"/>
              <a:gd name="adj2" fmla="val 550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Arguing against an idea that no one proposed in the first place! – Misrepresenting an idea in a way that is so flimsy that no one would </a:t>
            </a:r>
            <a:r>
              <a:rPr lang="en-US" sz="2400" i="1" dirty="0"/>
              <a:t>realisticall</a:t>
            </a:r>
            <a:r>
              <a:rPr lang="en-US" sz="2400" dirty="0"/>
              <a:t>y propose – and so, it’s easy to shoot it down!</a:t>
            </a:r>
          </a:p>
        </p:txBody>
      </p:sp>
      <p:sp>
        <p:nvSpPr>
          <p:cNvPr id="9" name="Oval Callout 8">
            <a:extLst>
              <a:ext uri="{FF2B5EF4-FFF2-40B4-BE49-F238E27FC236}">
                <a16:creationId xmlns:a16="http://schemas.microsoft.com/office/drawing/2014/main" id="{2B9043B7-F369-634D-9994-F107602CE4D6}"/>
              </a:ext>
            </a:extLst>
          </p:cNvPr>
          <p:cNvSpPr/>
          <p:nvPr/>
        </p:nvSpPr>
        <p:spPr>
          <a:xfrm>
            <a:off x="6076336" y="176978"/>
            <a:ext cx="6430297" cy="3392129"/>
          </a:xfrm>
          <a:prstGeom prst="wedgeEllipseCallout">
            <a:avLst>
              <a:gd name="adj1" fmla="val 35130"/>
              <a:gd name="adj2" fmla="val -44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Who would really propose to </a:t>
            </a:r>
            <a:r>
              <a:rPr lang="en-US" sz="3200" i="1" dirty="0"/>
              <a:t>always </a:t>
            </a:r>
            <a:r>
              <a:rPr lang="en-US" sz="3200" dirty="0"/>
              <a:t>use texts in which </a:t>
            </a:r>
            <a:r>
              <a:rPr lang="en-US" sz="3200" i="1" dirty="0"/>
              <a:t>all</a:t>
            </a:r>
            <a:r>
              <a:rPr lang="en-US" sz="3200" dirty="0"/>
              <a:t> the words are </a:t>
            </a:r>
            <a:r>
              <a:rPr lang="en-US" sz="3200" i="1" dirty="0"/>
              <a:t>completely</a:t>
            </a:r>
            <a:r>
              <a:rPr lang="en-US" sz="3200" dirty="0"/>
              <a:t> known to </a:t>
            </a:r>
            <a:r>
              <a:rPr lang="en-US" sz="3200" i="1" dirty="0"/>
              <a:t>all </a:t>
            </a:r>
            <a:r>
              <a:rPr lang="en-US" sz="3200" dirty="0"/>
              <a:t>learners? </a:t>
            </a:r>
          </a:p>
        </p:txBody>
      </p:sp>
      <p:sp>
        <p:nvSpPr>
          <p:cNvPr id="10" name="Oval Callout 9">
            <a:extLst>
              <a:ext uri="{FF2B5EF4-FFF2-40B4-BE49-F238E27FC236}">
                <a16:creationId xmlns:a16="http://schemas.microsoft.com/office/drawing/2014/main" id="{5D87D4D3-098D-7A4F-89C0-E9F968EE5282}"/>
              </a:ext>
            </a:extLst>
          </p:cNvPr>
          <p:cNvSpPr/>
          <p:nvPr/>
        </p:nvSpPr>
        <p:spPr>
          <a:xfrm>
            <a:off x="582562" y="2453760"/>
            <a:ext cx="10483850" cy="3779278"/>
          </a:xfrm>
          <a:prstGeom prst="wedgeEllipseCallout">
            <a:avLst>
              <a:gd name="adj1" fmla="val 35130"/>
              <a:gd name="adj2" fmla="val -44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And what do ‘familiar’ or ‘known words’ mean? </a:t>
            </a:r>
          </a:p>
          <a:p>
            <a:pPr algn="ctr"/>
            <a:r>
              <a:rPr lang="en-US" sz="3200" dirty="0"/>
              <a:t>Known </a:t>
            </a:r>
            <a:r>
              <a:rPr lang="en-US" sz="3200" i="1" dirty="0"/>
              <a:t>without fail</a:t>
            </a:r>
            <a:r>
              <a:rPr lang="en-US" sz="3200" dirty="0"/>
              <a:t>? </a:t>
            </a:r>
          </a:p>
          <a:p>
            <a:pPr algn="ctr"/>
            <a:r>
              <a:rPr lang="en-US" sz="3200" dirty="0"/>
              <a:t>Or … Introduced last week? </a:t>
            </a:r>
          </a:p>
          <a:p>
            <a:pPr algn="ctr"/>
            <a:r>
              <a:rPr lang="en-US" sz="3200" dirty="0"/>
              <a:t>Revisited last year?</a:t>
            </a:r>
          </a:p>
        </p:txBody>
      </p:sp>
      <p:sp>
        <p:nvSpPr>
          <p:cNvPr id="3" name="Rectangular Callout 2">
            <a:extLst>
              <a:ext uri="{FF2B5EF4-FFF2-40B4-BE49-F238E27FC236}">
                <a16:creationId xmlns:a16="http://schemas.microsoft.com/office/drawing/2014/main" id="{9683E770-981E-EF4A-BC67-CEC89BFA2DB5}"/>
              </a:ext>
            </a:extLst>
          </p:cNvPr>
          <p:cNvSpPr/>
          <p:nvPr/>
        </p:nvSpPr>
        <p:spPr>
          <a:xfrm>
            <a:off x="1552269" y="2453761"/>
            <a:ext cx="9133660" cy="3478000"/>
          </a:xfrm>
          <a:prstGeom prst="wedge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On average, year 11s know between 550-850 words, then out of a word list of </a:t>
            </a:r>
            <a:r>
              <a:rPr lang="en-US" sz="2800" b="1" i="1" dirty="0"/>
              <a:t>1750</a:t>
            </a:r>
            <a:r>
              <a:rPr lang="en-US" sz="2800" dirty="0"/>
              <a:t>, some words are still going to be ‘unfamiliar’ in their GCSEs -&gt; </a:t>
            </a:r>
          </a:p>
          <a:p>
            <a:pPr algn="ctr"/>
            <a:r>
              <a:rPr lang="en-US" sz="2800" dirty="0"/>
              <a:t>Inferencing </a:t>
            </a:r>
            <a:r>
              <a:rPr lang="en-US" sz="2800" b="1" dirty="0"/>
              <a:t>will</a:t>
            </a:r>
            <a:r>
              <a:rPr lang="en-US" sz="2800" dirty="0"/>
              <a:t> still be needed by most students for some words </a:t>
            </a:r>
          </a:p>
        </p:txBody>
      </p:sp>
    </p:spTree>
    <p:extLst>
      <p:ext uri="{BB962C8B-B14F-4D97-AF65-F5344CB8AC3E}">
        <p14:creationId xmlns:p14="http://schemas.microsoft.com/office/powerpoint/2010/main" val="19960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9" grpId="0" animBg="1"/>
      <p:bldP spid="10"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dirty="0">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34280" y="1716108"/>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like?</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What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5248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300" b="1" i="1" dirty="0" err="1">
                <a:solidFill>
                  <a:srgbClr val="4472C4">
                    <a:lumMod val="50000"/>
                  </a:srgbClr>
                </a:solidFill>
                <a:latin typeface="Century Gothic" panose="020F0302020204030204"/>
              </a:rPr>
              <a:t>Answer</a:t>
            </a:r>
            <a:r>
              <a:rPr lang="fr-FR" sz="2300" b="1" i="1" dirty="0">
                <a:solidFill>
                  <a:srgbClr val="4472C4">
                    <a:lumMod val="50000"/>
                  </a:srgbClr>
                </a:solidFill>
                <a:latin typeface="Century Gothic" panose="020F0302020204030204"/>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68592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E26B-25B4-9740-87C9-BEDB78E868CF}"/>
              </a:ext>
            </a:extLst>
          </p:cNvPr>
          <p:cNvSpPr>
            <a:spLocks noGrp="1"/>
          </p:cNvSpPr>
          <p:nvPr>
            <p:ph type="title"/>
          </p:nvPr>
        </p:nvSpPr>
        <p:spPr>
          <a:xfrm>
            <a:off x="838200" y="443074"/>
            <a:ext cx="10515600" cy="1651198"/>
          </a:xfrm>
        </p:spPr>
        <p:txBody>
          <a:bodyPr>
            <a:noAutofit/>
          </a:bodyPr>
          <a:lstStyle/>
          <a:p>
            <a:endParaRPr lang="en-US" sz="3200" dirty="0"/>
          </a:p>
        </p:txBody>
      </p:sp>
      <p:sp>
        <p:nvSpPr>
          <p:cNvPr id="5" name="Text Placeholder 4">
            <a:extLst>
              <a:ext uri="{FF2B5EF4-FFF2-40B4-BE49-F238E27FC236}">
                <a16:creationId xmlns:a16="http://schemas.microsoft.com/office/drawing/2014/main" id="{CDCC2E48-E2EC-9C4B-A14E-1A2397562BAD}"/>
              </a:ext>
            </a:extLst>
          </p:cNvPr>
          <p:cNvSpPr>
            <a:spLocks noGrp="1"/>
          </p:cNvSpPr>
          <p:nvPr>
            <p:ph type="body" idx="1"/>
          </p:nvPr>
        </p:nvSpPr>
        <p:spPr>
          <a:xfrm>
            <a:off x="838200" y="2094273"/>
            <a:ext cx="10515600" cy="3775586"/>
          </a:xfrm>
        </p:spPr>
        <p:txBody>
          <a:bodyPr>
            <a:normAutofit fontScale="92500" lnSpcReduction="20000"/>
          </a:bodyPr>
          <a:lstStyle/>
          <a:p>
            <a:pPr marL="114300" indent="0">
              <a:buNone/>
            </a:pPr>
            <a:r>
              <a:rPr lang="en-US" dirty="0"/>
              <a:t>Do we </a:t>
            </a:r>
            <a:r>
              <a:rPr lang="en-US" i="1" u="sng" dirty="0"/>
              <a:t>know</a:t>
            </a:r>
            <a:r>
              <a:rPr lang="en-US" i="1" dirty="0"/>
              <a:t> </a:t>
            </a:r>
            <a:r>
              <a:rPr lang="en-US" dirty="0"/>
              <a:t>this to be true? </a:t>
            </a:r>
          </a:p>
          <a:p>
            <a:pPr marL="114300" indent="0">
              <a:buNone/>
            </a:pPr>
            <a:r>
              <a:rPr lang="en-US" dirty="0"/>
              <a:t>If we keep both equally ‘interesting’, are “authentic” texts somehow superior for beginner/intermediate learners? </a:t>
            </a:r>
          </a:p>
          <a:p>
            <a:pPr marL="114300" indent="0">
              <a:buNone/>
            </a:pPr>
            <a:r>
              <a:rPr lang="en-US" dirty="0"/>
              <a:t>One </a:t>
            </a:r>
            <a:r>
              <a:rPr lang="en-US" i="1" dirty="0"/>
              <a:t>carefully controlled </a:t>
            </a:r>
            <a:r>
              <a:rPr lang="en-US" dirty="0"/>
              <a:t>study, with learners of German, found: </a:t>
            </a:r>
            <a:endParaRPr lang="en-US" i="1" dirty="0"/>
          </a:p>
          <a:p>
            <a:r>
              <a:rPr lang="en-GB" dirty="0">
                <a:solidFill>
                  <a:schemeClr val="dk1"/>
                </a:solidFill>
                <a:latin typeface="Calibri"/>
                <a:ea typeface="Calibri"/>
                <a:cs typeface="Calibri"/>
                <a:sym typeface="Calibri"/>
              </a:rPr>
              <a:t>the kind of text (literary vs non-literary) made no difference to the extent to which learners began to pick up new words</a:t>
            </a:r>
          </a:p>
          <a:p>
            <a:r>
              <a:rPr lang="en-GB" b="1" i="1" dirty="0">
                <a:solidFill>
                  <a:schemeClr val="dk1"/>
                </a:solidFill>
                <a:latin typeface="Calibri"/>
                <a:ea typeface="Calibri"/>
                <a:cs typeface="Calibri"/>
                <a:sym typeface="Calibri"/>
              </a:rPr>
              <a:t>In fact,</a:t>
            </a:r>
            <a:r>
              <a:rPr lang="en-GB" dirty="0">
                <a:solidFill>
                  <a:schemeClr val="dk1"/>
                </a:solidFill>
                <a:latin typeface="Calibri"/>
                <a:ea typeface="Calibri"/>
                <a:cs typeface="Calibri"/>
                <a:sym typeface="Calibri"/>
              </a:rPr>
              <a:t> when new words were embedded </a:t>
            </a:r>
            <a:r>
              <a:rPr lang="en-GB" i="1" dirty="0">
                <a:solidFill>
                  <a:schemeClr val="dk1"/>
                </a:solidFill>
                <a:latin typeface="Calibri"/>
                <a:ea typeface="Calibri"/>
                <a:cs typeface="Calibri"/>
                <a:sym typeface="Calibri"/>
              </a:rPr>
              <a:t>within </a:t>
            </a:r>
            <a:r>
              <a:rPr lang="en-GB" dirty="0">
                <a:solidFill>
                  <a:schemeClr val="dk1"/>
                </a:solidFill>
                <a:latin typeface="Calibri"/>
                <a:ea typeface="Calibri"/>
                <a:cs typeface="Calibri"/>
                <a:sym typeface="Calibri"/>
              </a:rPr>
              <a:t>literary devices (within alliteration, metaphor etc), they were 'less well learned’</a:t>
            </a:r>
          </a:p>
          <a:p>
            <a:pPr marL="114300" indent="0">
              <a:buNone/>
            </a:pPr>
            <a:endParaRPr lang="en-GB" sz="1800" dirty="0">
              <a:solidFill>
                <a:schemeClr val="dk1"/>
              </a:solidFill>
              <a:latin typeface="Calibri"/>
              <a:ea typeface="Calibri"/>
              <a:cs typeface="Calibri"/>
              <a:sym typeface="Calibri"/>
            </a:endParaRPr>
          </a:p>
          <a:p>
            <a:pPr marL="114300" indent="0">
              <a:buNone/>
            </a:pPr>
            <a:r>
              <a:rPr lang="en-GB" sz="1800" dirty="0">
                <a:solidFill>
                  <a:schemeClr val="dk1"/>
                </a:solidFill>
                <a:latin typeface="Calibri"/>
                <a:ea typeface="Calibri"/>
                <a:cs typeface="Calibri"/>
                <a:sym typeface="Calibri"/>
              </a:rPr>
              <a:t>BORDAG, D &amp; ROGAHN, M. (2019) The role of literariness in second language incidental vocabulary acquisition. </a:t>
            </a:r>
            <a:r>
              <a:rPr lang="en-GB" sz="1800" i="1" dirty="0">
                <a:solidFill>
                  <a:schemeClr val="dk1"/>
                </a:solidFill>
                <a:latin typeface="Calibri"/>
                <a:ea typeface="Calibri"/>
                <a:cs typeface="Calibri"/>
                <a:sym typeface="Calibri"/>
              </a:rPr>
              <a:t>Applied Psycholinguistics 40</a:t>
            </a:r>
            <a:r>
              <a:rPr lang="en-GB" sz="1800" dirty="0">
                <a:solidFill>
                  <a:schemeClr val="dk1"/>
                </a:solidFill>
                <a:latin typeface="Calibri"/>
                <a:ea typeface="Calibri"/>
                <a:cs typeface="Calibri"/>
                <a:sym typeface="Calibri"/>
              </a:rPr>
              <a:t>, 399–425 doi:10.1017/S0142716418000620</a:t>
            </a:r>
          </a:p>
        </p:txBody>
      </p:sp>
      <p:sp>
        <p:nvSpPr>
          <p:cNvPr id="6" name="Oval Callout 5">
            <a:extLst>
              <a:ext uri="{FF2B5EF4-FFF2-40B4-BE49-F238E27FC236}">
                <a16:creationId xmlns:a16="http://schemas.microsoft.com/office/drawing/2014/main" id="{2D344A3B-0968-C147-BA51-53BFE757ABDB}"/>
              </a:ext>
            </a:extLst>
          </p:cNvPr>
          <p:cNvSpPr/>
          <p:nvPr/>
        </p:nvSpPr>
        <p:spPr>
          <a:xfrm>
            <a:off x="167148" y="252888"/>
            <a:ext cx="11857704" cy="1688694"/>
          </a:xfrm>
          <a:prstGeom prst="wedgeEllipseCallout">
            <a:avLst>
              <a:gd name="adj1" fmla="val -44570"/>
              <a:gd name="adj2" fmla="val -39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3200" dirty="0"/>
              <a:t>”Students learn better if a text is authentic literature compared to if it is created for the classroom”</a:t>
            </a:r>
            <a:endParaRPr lang="en-US" dirty="0"/>
          </a:p>
        </p:txBody>
      </p:sp>
    </p:spTree>
    <p:extLst>
      <p:ext uri="{BB962C8B-B14F-4D97-AF65-F5344CB8AC3E}">
        <p14:creationId xmlns:p14="http://schemas.microsoft.com/office/powerpoint/2010/main" val="425896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482945" y="44605"/>
            <a:ext cx="10515600" cy="107976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F3864"/>
              </a:buClr>
              <a:buSzPts val="4400"/>
              <a:buFont typeface="Century Gothic"/>
              <a:buNone/>
            </a:pPr>
            <a:r>
              <a:rPr lang="en-GB" sz="2800" b="1" dirty="0"/>
              <a:t>How does MFL education in England define and operationalise “content”, at each layer of specification?</a:t>
            </a:r>
            <a:endParaRPr sz="2800" dirty="0"/>
          </a:p>
        </p:txBody>
      </p:sp>
      <p:sp>
        <p:nvSpPr>
          <p:cNvPr id="95" name="Google Shape;95;p3"/>
          <p:cNvSpPr txBox="1">
            <a:spLocks noGrp="1"/>
          </p:cNvSpPr>
          <p:nvPr>
            <p:ph type="body" idx="1"/>
          </p:nvPr>
        </p:nvSpPr>
        <p:spPr>
          <a:xfrm>
            <a:off x="6290831" y="1336562"/>
            <a:ext cx="5774788" cy="7148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000"/>
              <a:buNone/>
            </a:pPr>
            <a:r>
              <a:rPr lang="en-GB" sz="2000" dirty="0"/>
              <a:t>The Subject Content and Annexes: knowledge and how it can be used</a:t>
            </a:r>
            <a:endParaRPr dirty="0"/>
          </a:p>
        </p:txBody>
      </p:sp>
      <p:grpSp>
        <p:nvGrpSpPr>
          <p:cNvPr id="96" name="Google Shape;96;p3" descr="Pyramid"/>
          <p:cNvGrpSpPr/>
          <p:nvPr/>
        </p:nvGrpSpPr>
        <p:grpSpPr>
          <a:xfrm>
            <a:off x="2032000" y="1200150"/>
            <a:ext cx="7660640" cy="4938182"/>
            <a:chOff x="0" y="0"/>
            <a:chExt cx="8128000" cy="5418666"/>
          </a:xfrm>
        </p:grpSpPr>
        <p:sp>
          <p:nvSpPr>
            <p:cNvPr id="97" name="Google Shape;97;p3"/>
            <p:cNvSpPr/>
            <p:nvPr/>
          </p:nvSpPr>
          <p:spPr>
            <a:xfrm>
              <a:off x="3251199" y="0"/>
              <a:ext cx="1625599" cy="1083733"/>
            </a:xfrm>
            <a:prstGeom prst="trapezoid">
              <a:avLst>
                <a:gd name="adj" fmla="val 75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txBox="1"/>
            <p:nvPr/>
          </p:nvSpPr>
          <p:spPr>
            <a:xfrm>
              <a:off x="3251199" y="0"/>
              <a:ext cx="1625599"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DfE</a:t>
              </a:r>
              <a:endParaRPr dirty="0"/>
            </a:p>
          </p:txBody>
        </p:sp>
        <p:sp>
          <p:nvSpPr>
            <p:cNvPr id="99" name="Google Shape;99;p3"/>
            <p:cNvSpPr/>
            <p:nvPr/>
          </p:nvSpPr>
          <p:spPr>
            <a:xfrm>
              <a:off x="2438400" y="1083733"/>
              <a:ext cx="3251199" cy="1083733"/>
            </a:xfrm>
            <a:prstGeom prst="trapezoid">
              <a:avLst>
                <a:gd name="adj" fmla="val 75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txBox="1"/>
            <p:nvPr/>
          </p:nvSpPr>
          <p:spPr>
            <a:xfrm>
              <a:off x="3007360" y="1083733"/>
              <a:ext cx="211328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err="1">
                  <a:solidFill>
                    <a:srgbClr val="1F3864"/>
                  </a:solidFill>
                  <a:latin typeface="Century Gothic"/>
                  <a:ea typeface="Century Gothic"/>
                  <a:cs typeface="Century Gothic"/>
                  <a:sym typeface="Century Gothic"/>
                </a:rPr>
                <a:t>Ofqual</a:t>
              </a:r>
              <a:endParaRPr dirty="0"/>
            </a:p>
          </p:txBody>
        </p:sp>
        <p:sp>
          <p:nvSpPr>
            <p:cNvPr id="101" name="Google Shape;101;p3"/>
            <p:cNvSpPr/>
            <p:nvPr/>
          </p:nvSpPr>
          <p:spPr>
            <a:xfrm>
              <a:off x="1625600" y="2167466"/>
              <a:ext cx="4876799" cy="1083733"/>
            </a:xfrm>
            <a:prstGeom prst="trapezoid">
              <a:avLst>
                <a:gd name="adj" fmla="val 75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txBox="1"/>
            <p:nvPr/>
          </p:nvSpPr>
          <p:spPr>
            <a:xfrm>
              <a:off x="2479039" y="2167466"/>
              <a:ext cx="3169919"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Awarding body</a:t>
              </a:r>
              <a:endParaRPr dirty="0"/>
            </a:p>
          </p:txBody>
        </p:sp>
        <p:sp>
          <p:nvSpPr>
            <p:cNvPr id="103" name="Google Shape;103;p3"/>
            <p:cNvSpPr/>
            <p:nvPr/>
          </p:nvSpPr>
          <p:spPr>
            <a:xfrm>
              <a:off x="812800" y="3251200"/>
              <a:ext cx="6502399" cy="1083733"/>
            </a:xfrm>
            <a:prstGeom prst="trapezoid">
              <a:avLst>
                <a:gd name="adj" fmla="val 75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txBox="1"/>
            <p:nvPr/>
          </p:nvSpPr>
          <p:spPr>
            <a:xfrm>
              <a:off x="1950719" y="3251200"/>
              <a:ext cx="422656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Publisher</a:t>
              </a:r>
              <a:endParaRPr dirty="0"/>
            </a:p>
          </p:txBody>
        </p:sp>
        <p:sp>
          <p:nvSpPr>
            <p:cNvPr id="105" name="Google Shape;105;p3"/>
            <p:cNvSpPr/>
            <p:nvPr/>
          </p:nvSpPr>
          <p:spPr>
            <a:xfrm>
              <a:off x="0" y="4334933"/>
              <a:ext cx="8128000" cy="1083733"/>
            </a:xfrm>
            <a:prstGeom prst="trapezoid">
              <a:avLst>
                <a:gd name="adj" fmla="val 75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p:nvPr/>
          </p:nvSpPr>
          <p:spPr>
            <a:xfrm>
              <a:off x="1422399" y="4334933"/>
              <a:ext cx="5283200" cy="1083733"/>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1F3864"/>
                </a:buClr>
                <a:buSzPts val="2800"/>
                <a:buFont typeface="Century Gothic"/>
                <a:buNone/>
              </a:pPr>
              <a:r>
                <a:rPr lang="en-GB" sz="2800" b="1" dirty="0">
                  <a:solidFill>
                    <a:srgbClr val="1F3864"/>
                  </a:solidFill>
                  <a:latin typeface="Century Gothic"/>
                  <a:ea typeface="Century Gothic"/>
                  <a:cs typeface="Century Gothic"/>
                  <a:sym typeface="Century Gothic"/>
                </a:rPr>
                <a:t>Teacher</a:t>
              </a:r>
              <a:endParaRPr dirty="0"/>
            </a:p>
          </p:txBody>
        </p:sp>
      </p:grpSp>
      <p:sp>
        <p:nvSpPr>
          <p:cNvPr id="107" name="Google Shape;107;p3"/>
          <p:cNvSpPr txBox="1"/>
          <p:nvPr/>
        </p:nvSpPr>
        <p:spPr>
          <a:xfrm>
            <a:off x="85991" y="2223385"/>
            <a:ext cx="4459092" cy="1167710"/>
          </a:xfrm>
          <a:prstGeom prst="rect">
            <a:avLst/>
          </a:prstGeom>
          <a:noFill/>
          <a:ln>
            <a:noFill/>
          </a:ln>
        </p:spPr>
        <p:txBody>
          <a:bodyPr spcFirstLastPara="1" wrap="square" lIns="91425" tIns="45700" rIns="91425" bIns="45700" anchor="t" anchorCtr="0">
            <a:normAutofit lnSpcReduction="10000"/>
          </a:bodyPr>
          <a:lstStyle/>
          <a:p>
            <a:pPr>
              <a:lnSpc>
                <a:spcPct val="90000"/>
              </a:lnSpc>
              <a:buClr>
                <a:srgbClr val="1F3864"/>
              </a:buClr>
              <a:buSzPct val="100000"/>
            </a:pPr>
            <a:r>
              <a:rPr lang="en-GB" sz="2000" dirty="0">
                <a:solidFill>
                  <a:srgbClr val="1F3864"/>
                </a:solidFill>
                <a:latin typeface="Century Gothic"/>
                <a:sym typeface="Century Gothic"/>
              </a:rPr>
              <a:t>Checks exams test the content (not other things)</a:t>
            </a:r>
            <a:endParaRPr lang="en-GB" sz="2000" dirty="0"/>
          </a:p>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ea typeface="Century Gothic"/>
                <a:cs typeface="Century Gothic"/>
                <a:sym typeface="Century Gothic"/>
              </a:rPr>
              <a:t>Checks sampling of content, year on year</a:t>
            </a:r>
          </a:p>
        </p:txBody>
      </p:sp>
      <p:sp>
        <p:nvSpPr>
          <p:cNvPr id="108" name="Google Shape;108;p3"/>
          <p:cNvSpPr txBox="1"/>
          <p:nvPr/>
        </p:nvSpPr>
        <p:spPr>
          <a:xfrm>
            <a:off x="822240" y="4408046"/>
            <a:ext cx="3048313" cy="48610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ts val="2000"/>
              <a:buFont typeface="Arial"/>
              <a:buNone/>
            </a:pPr>
            <a:r>
              <a:rPr lang="en-GB" sz="2000" dirty="0">
                <a:solidFill>
                  <a:srgbClr val="1F3864"/>
                </a:solidFill>
                <a:latin typeface="Century Gothic"/>
                <a:ea typeface="Century Gothic"/>
                <a:cs typeface="Century Gothic"/>
                <a:sym typeface="Century Gothic"/>
              </a:rPr>
              <a:t>teaching materials</a:t>
            </a:r>
            <a:endParaRPr dirty="0"/>
          </a:p>
        </p:txBody>
      </p:sp>
      <p:sp>
        <p:nvSpPr>
          <p:cNvPr id="109" name="Google Shape;109;p3"/>
          <p:cNvSpPr txBox="1"/>
          <p:nvPr/>
        </p:nvSpPr>
        <p:spPr>
          <a:xfrm>
            <a:off x="7677497" y="3288074"/>
            <a:ext cx="4106888" cy="72281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ea typeface="Century Gothic"/>
                <a:cs typeface="Century Gothic"/>
                <a:sym typeface="Century Gothic"/>
              </a:rPr>
              <a:t>The specification = syllabus</a:t>
            </a:r>
          </a:p>
          <a:p>
            <a:pPr marL="0" marR="0" lvl="0" indent="0" algn="l" rtl="0">
              <a:lnSpc>
                <a:spcPct val="90000"/>
              </a:lnSpc>
              <a:spcBef>
                <a:spcPts val="0"/>
              </a:spcBef>
              <a:spcAft>
                <a:spcPts val="0"/>
              </a:spcAft>
              <a:buClr>
                <a:srgbClr val="1F3864"/>
              </a:buClr>
              <a:buSzPct val="100000"/>
              <a:buFont typeface="Arial"/>
              <a:buNone/>
            </a:pPr>
            <a:r>
              <a:rPr lang="en-GB" sz="2000" dirty="0">
                <a:solidFill>
                  <a:srgbClr val="1F3864"/>
                </a:solidFill>
                <a:latin typeface="Century Gothic"/>
                <a:sym typeface="Century Gothic"/>
              </a:rPr>
              <a:t>The exams</a:t>
            </a:r>
            <a:endParaRPr dirty="0"/>
          </a:p>
        </p:txBody>
      </p:sp>
      <p:sp>
        <p:nvSpPr>
          <p:cNvPr id="110" name="Google Shape;110;p3"/>
          <p:cNvSpPr txBox="1"/>
          <p:nvPr/>
        </p:nvSpPr>
        <p:spPr>
          <a:xfrm>
            <a:off x="9424516" y="5150696"/>
            <a:ext cx="2926596" cy="85994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F3864"/>
              </a:buClr>
              <a:buSzPct val="100000"/>
              <a:buFont typeface="Arial"/>
              <a:buNone/>
            </a:pPr>
            <a:r>
              <a:rPr lang="en-GB" sz="2000" dirty="0">
                <a:latin typeface="Century Gothic" panose="020B0502020202020204" pitchFamily="34" charset="0"/>
              </a:rPr>
              <a:t>450 hours of classroom experience &amp; materials </a:t>
            </a:r>
            <a:r>
              <a:rPr lang="en-GB" sz="1600" dirty="0">
                <a:latin typeface="Century Gothic" panose="020B0502020202020204" pitchFamily="34" charset="0"/>
              </a:rPr>
              <a:t>(KS3 &amp; 4)</a:t>
            </a:r>
            <a:endParaRPr lang="en-GB" sz="2000"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88CA2A31-5BB1-974C-A6B0-E41DFC3478D7}"/>
              </a:ext>
            </a:extLst>
          </p:cNvPr>
          <p:cNvSpPr/>
          <p:nvPr/>
        </p:nvSpPr>
        <p:spPr>
          <a:xfrm>
            <a:off x="838200" y="336037"/>
            <a:ext cx="4925961" cy="29791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3200" dirty="0"/>
              <a:t>“Too much focus on language – not enough on communication”</a:t>
            </a:r>
            <a:endParaRPr lang="en-US" dirty="0"/>
          </a:p>
        </p:txBody>
      </p:sp>
      <p:sp>
        <p:nvSpPr>
          <p:cNvPr id="5" name="Oval Callout 4">
            <a:extLst>
              <a:ext uri="{FF2B5EF4-FFF2-40B4-BE49-F238E27FC236}">
                <a16:creationId xmlns:a16="http://schemas.microsoft.com/office/drawing/2014/main" id="{BAE23F9F-264C-944D-A276-A51E2B165FEC}"/>
              </a:ext>
            </a:extLst>
          </p:cNvPr>
          <p:cNvSpPr/>
          <p:nvPr/>
        </p:nvSpPr>
        <p:spPr>
          <a:xfrm>
            <a:off x="6230326" y="336037"/>
            <a:ext cx="4925961" cy="2979175"/>
          </a:xfrm>
          <a:prstGeom prst="wedgeEllipseCallout">
            <a:avLst>
              <a:gd name="adj1" fmla="val 60698"/>
              <a:gd name="adj2" fmla="val -205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“They won’t be able to say anything useful with just high frequency words!”</a:t>
            </a:r>
            <a:endParaRPr lang="en-US" dirty="0"/>
          </a:p>
        </p:txBody>
      </p:sp>
      <p:sp>
        <p:nvSpPr>
          <p:cNvPr id="6" name="Oval Callout 5">
            <a:extLst>
              <a:ext uri="{FF2B5EF4-FFF2-40B4-BE49-F238E27FC236}">
                <a16:creationId xmlns:a16="http://schemas.microsoft.com/office/drawing/2014/main" id="{776043C3-2D34-5E4A-9A90-F8713D69DE34}"/>
              </a:ext>
            </a:extLst>
          </p:cNvPr>
          <p:cNvSpPr/>
          <p:nvPr/>
        </p:nvSpPr>
        <p:spPr>
          <a:xfrm>
            <a:off x="2907890" y="3286337"/>
            <a:ext cx="6324600" cy="29791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3200" dirty="0"/>
              <a:t>“What about basic interactional skills?”</a:t>
            </a:r>
            <a:endParaRPr lang="en-US" dirty="0"/>
          </a:p>
        </p:txBody>
      </p:sp>
    </p:spTree>
    <p:extLst>
      <p:ext uri="{BB962C8B-B14F-4D97-AF65-F5344CB8AC3E}">
        <p14:creationId xmlns:p14="http://schemas.microsoft.com/office/powerpoint/2010/main" val="3810244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717B-6B7D-F24F-B2F7-B1F4B98633DA}"/>
              </a:ext>
            </a:extLst>
          </p:cNvPr>
          <p:cNvSpPr>
            <a:spLocks noGrp="1"/>
          </p:cNvSpPr>
          <p:nvPr>
            <p:ph type="title"/>
          </p:nvPr>
        </p:nvSpPr>
        <p:spPr>
          <a:xfrm>
            <a:off x="403123" y="291793"/>
            <a:ext cx="11385754" cy="1017054"/>
          </a:xfrm>
        </p:spPr>
        <p:txBody>
          <a:bodyPr>
            <a:normAutofit/>
          </a:bodyPr>
          <a:lstStyle/>
          <a:p>
            <a:r>
              <a:rPr lang="en-US" sz="2800" b="1" dirty="0"/>
              <a:t>What about everyday communication and interactions for learners about this age, if they were abroad? </a:t>
            </a:r>
          </a:p>
        </p:txBody>
      </p:sp>
      <p:sp>
        <p:nvSpPr>
          <p:cNvPr id="3" name="Text Placeholder 2">
            <a:extLst>
              <a:ext uri="{FF2B5EF4-FFF2-40B4-BE49-F238E27FC236}">
                <a16:creationId xmlns:a16="http://schemas.microsoft.com/office/drawing/2014/main" id="{29F372C9-2BFC-CD4A-AECE-CC68DCB71CF2}"/>
              </a:ext>
            </a:extLst>
          </p:cNvPr>
          <p:cNvSpPr>
            <a:spLocks noGrp="1"/>
          </p:cNvSpPr>
          <p:nvPr>
            <p:ph type="body" idx="1"/>
          </p:nvPr>
        </p:nvSpPr>
        <p:spPr>
          <a:xfrm>
            <a:off x="190354" y="1613649"/>
            <a:ext cx="11858211" cy="4464422"/>
          </a:xfrm>
        </p:spPr>
        <p:txBody>
          <a:bodyPr>
            <a:noAutofit/>
          </a:bodyPr>
          <a:lstStyle/>
          <a:p>
            <a:pPr marL="114300" indent="0">
              <a:buNone/>
            </a:pPr>
            <a:r>
              <a:rPr lang="en-GB" sz="2500" dirty="0">
                <a:hlinkClick r:id="rId3"/>
              </a:rPr>
              <a:t>9.1.1.4</a:t>
            </a:r>
            <a:r>
              <a:rPr lang="en-GB" sz="2500" dirty="0"/>
              <a:t> - </a:t>
            </a:r>
            <a:r>
              <a:rPr lang="en-GB" sz="2500" b="1" dirty="0"/>
              <a:t>interview about work experience </a:t>
            </a:r>
            <a:r>
              <a:rPr lang="en-GB" sz="1600" dirty="0"/>
              <a:t>(modal verbs: what you can, must, and want to do)</a:t>
            </a:r>
            <a:endParaRPr lang="en-GB" sz="2500" dirty="0"/>
          </a:p>
          <a:p>
            <a:pPr marL="114300" indent="0">
              <a:buNone/>
            </a:pPr>
            <a:r>
              <a:rPr lang="en-GB" sz="2500" dirty="0">
                <a:hlinkClick r:id="rId4"/>
              </a:rPr>
              <a:t>9.1.2.3</a:t>
            </a:r>
            <a:r>
              <a:rPr lang="en-GB" sz="2500" dirty="0"/>
              <a:t> - listening comprehension: </a:t>
            </a:r>
            <a:r>
              <a:rPr lang="en-GB" sz="2500" b="1" dirty="0"/>
              <a:t>asking about a hotel</a:t>
            </a:r>
          </a:p>
          <a:p>
            <a:pPr marL="114300" indent="0">
              <a:buNone/>
            </a:pPr>
            <a:r>
              <a:rPr lang="en-GB" sz="2500" dirty="0"/>
              <a:t>            - writing and listening/reading gap-fills: </a:t>
            </a:r>
            <a:r>
              <a:rPr lang="en-GB" sz="2500" b="1" dirty="0"/>
              <a:t>booking table in restaurant</a:t>
            </a:r>
            <a:endParaRPr lang="en-GB" sz="2500" dirty="0"/>
          </a:p>
          <a:p>
            <a:pPr marL="114300" indent="0">
              <a:buNone/>
            </a:pPr>
            <a:r>
              <a:rPr lang="en-GB" sz="2500" dirty="0"/>
              <a:t>            - </a:t>
            </a:r>
            <a:r>
              <a:rPr lang="en-GB" sz="2500" b="1" dirty="0"/>
              <a:t>asking about things in a restaurant</a:t>
            </a:r>
          </a:p>
          <a:p>
            <a:pPr marL="114300" indent="0">
              <a:buNone/>
            </a:pPr>
            <a:r>
              <a:rPr lang="en-GB" sz="2500" dirty="0">
                <a:hlinkClick r:id="rId5"/>
              </a:rPr>
              <a:t>9.1.2.4 </a:t>
            </a:r>
            <a:r>
              <a:rPr lang="en-GB" sz="2500" dirty="0"/>
              <a:t>- </a:t>
            </a:r>
            <a:r>
              <a:rPr lang="en-GB" sz="2500" b="1" dirty="0"/>
              <a:t>speaking to find out about a school - role play</a:t>
            </a:r>
          </a:p>
          <a:p>
            <a:pPr marL="114300" indent="0">
              <a:buNone/>
            </a:pPr>
            <a:r>
              <a:rPr lang="en-GB" sz="2500" dirty="0">
                <a:hlinkClick r:id="rId6"/>
              </a:rPr>
              <a:t>9.1.2.6</a:t>
            </a:r>
            <a:r>
              <a:rPr lang="en-GB" sz="2500" dirty="0"/>
              <a:t> - </a:t>
            </a:r>
            <a:r>
              <a:rPr lang="en-GB" sz="2500" b="1" dirty="0"/>
              <a:t>asking what time things are happening</a:t>
            </a:r>
          </a:p>
          <a:p>
            <a:pPr marL="114300" indent="0">
              <a:buNone/>
            </a:pPr>
            <a:r>
              <a:rPr lang="en-GB" sz="2500" dirty="0">
                <a:hlinkClick r:id="rId7"/>
              </a:rPr>
              <a:t>9.2.1.6</a:t>
            </a:r>
            <a:r>
              <a:rPr lang="en-GB" sz="2500" dirty="0"/>
              <a:t> - </a:t>
            </a:r>
            <a:r>
              <a:rPr lang="en-GB" sz="2500" b="1" dirty="0"/>
              <a:t>reporting a crime</a:t>
            </a:r>
          </a:p>
        </p:txBody>
      </p:sp>
    </p:spTree>
    <p:extLst>
      <p:ext uri="{BB962C8B-B14F-4D97-AF65-F5344CB8AC3E}">
        <p14:creationId xmlns:p14="http://schemas.microsoft.com/office/powerpoint/2010/main" val="3252461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54" y="149076"/>
            <a:ext cx="10041428" cy="641048"/>
          </a:xfrm>
        </p:spPr>
        <p:txBody>
          <a:bodyPr>
            <a:normAutofit/>
          </a:bodyPr>
          <a:lstStyle/>
          <a:p>
            <a:r>
              <a:rPr lang="en-GB" sz="2000" b="1" dirty="0">
                <a:solidFill>
                  <a:srgbClr val="002060"/>
                </a:solidFill>
              </a:rPr>
              <a:t>¡Lucía y Nadia van de </a:t>
            </a:r>
            <a:r>
              <a:rPr lang="en-GB" sz="2000" b="1" dirty="0" err="1">
                <a:solidFill>
                  <a:srgbClr val="002060"/>
                </a:solidFill>
              </a:rPr>
              <a:t>compras</a:t>
            </a:r>
            <a:r>
              <a:rPr lang="en-GB" sz="2000" b="1" dirty="0">
                <a:solidFill>
                  <a:srgbClr val="002060"/>
                </a:solidFill>
              </a:rPr>
              <a:t>! </a:t>
            </a:r>
            <a:r>
              <a:rPr lang="en-GB" sz="2000" b="1" dirty="0" err="1">
                <a:solidFill>
                  <a:srgbClr val="002060"/>
                </a:solidFill>
              </a:rPr>
              <a:t>Están</a:t>
            </a:r>
            <a:r>
              <a:rPr lang="en-GB" sz="2000" b="1" dirty="0">
                <a:solidFill>
                  <a:srgbClr val="002060"/>
                </a:solidFill>
              </a:rPr>
              <a:t> </a:t>
            </a:r>
            <a:r>
              <a:rPr lang="en-GB" sz="2000" b="1" dirty="0" err="1">
                <a:solidFill>
                  <a:srgbClr val="002060"/>
                </a:solidFill>
              </a:rPr>
              <a:t>en</a:t>
            </a:r>
            <a:r>
              <a:rPr lang="en-GB" sz="2000" b="1" dirty="0">
                <a:solidFill>
                  <a:srgbClr val="002060"/>
                </a:solidFill>
              </a:rPr>
              <a:t> una tienda de </a:t>
            </a:r>
            <a:r>
              <a:rPr lang="en-GB" sz="2000" b="1" dirty="0" err="1">
                <a:solidFill>
                  <a:srgbClr val="002060"/>
                </a:solidFill>
              </a:rPr>
              <a:t>ropa</a:t>
            </a:r>
            <a:r>
              <a:rPr lang="en-GB" sz="2000" b="1" dirty="0">
                <a:solidFill>
                  <a:srgbClr val="002060"/>
                </a:solidFill>
              </a:rPr>
              <a:t>. </a:t>
            </a:r>
            <a:br>
              <a:rPr lang="en-GB" sz="2000" b="1" dirty="0">
                <a:solidFill>
                  <a:srgbClr val="002060"/>
                </a:solidFill>
              </a:rPr>
            </a:br>
            <a:r>
              <a:rPr lang="en-GB" sz="2000" b="1" dirty="0">
                <a:solidFill>
                  <a:srgbClr val="002060"/>
                </a:solidFill>
              </a:rPr>
              <a:t>Lee la </a:t>
            </a:r>
            <a:r>
              <a:rPr lang="en-GB" sz="2000" b="1" dirty="0" err="1">
                <a:solidFill>
                  <a:srgbClr val="002060"/>
                </a:solidFill>
              </a:rPr>
              <a:t>conversación</a:t>
            </a:r>
            <a:r>
              <a:rPr lang="en-GB" sz="2000" b="1" dirty="0">
                <a:solidFill>
                  <a:srgbClr val="002060"/>
                </a:solidFill>
              </a:rPr>
              <a:t>. Escribe 1-9 y ‘</a:t>
            </a:r>
            <a:r>
              <a:rPr lang="en-GB" sz="2000" b="1" dirty="0" err="1">
                <a:solidFill>
                  <a:srgbClr val="002060"/>
                </a:solidFill>
              </a:rPr>
              <a:t>este</a:t>
            </a:r>
            <a:r>
              <a:rPr lang="en-GB" sz="2000" b="1" dirty="0">
                <a:solidFill>
                  <a:srgbClr val="002060"/>
                </a:solidFill>
              </a:rPr>
              <a:t>’ o ‘</a:t>
            </a:r>
            <a:r>
              <a:rPr lang="en-GB" sz="2000" b="1" dirty="0" err="1">
                <a:solidFill>
                  <a:srgbClr val="002060"/>
                </a:solidFill>
              </a:rPr>
              <a:t>esta</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TextBox 6">
            <a:extLst>
              <a:ext uri="{FF2B5EF4-FFF2-40B4-BE49-F238E27FC236}">
                <a16:creationId xmlns:a16="http://schemas.microsoft.com/office/drawing/2014/main" id="{955C1F40-282D-9A45-ABA7-965FD9383203}"/>
              </a:ext>
            </a:extLst>
          </p:cNvPr>
          <p:cNvSpPr txBox="1"/>
          <p:nvPr/>
        </p:nvSpPr>
        <p:spPr>
          <a:xfrm>
            <a:off x="112469" y="790124"/>
            <a:ext cx="6493049" cy="5481244"/>
          </a:xfrm>
          <a:prstGeom prst="rect">
            <a:avLst/>
          </a:prstGeom>
          <a:noFill/>
        </p:spPr>
        <p:txBody>
          <a:bodyPr wrap="square" rtlCol="0">
            <a:spAutoFit/>
          </a:bodyPr>
          <a:lstStyle/>
          <a:p>
            <a:pPr>
              <a:lnSpc>
                <a:spcPct val="110000"/>
              </a:lnSpc>
            </a:pPr>
            <a:r>
              <a:rPr lang="en-US" sz="2000" b="1" dirty="0">
                <a:solidFill>
                  <a:srgbClr val="002060"/>
                </a:solidFill>
              </a:rPr>
              <a:t>Lucía</a:t>
            </a:r>
            <a:r>
              <a:rPr lang="en-US" sz="2000" dirty="0">
                <a:solidFill>
                  <a:srgbClr val="002060"/>
                </a:solidFill>
              </a:rPr>
              <a:t>:  </a:t>
            </a:r>
            <a:r>
              <a:rPr lang="en-US" sz="2000" b="1" dirty="0">
                <a:solidFill>
                  <a:srgbClr val="002060"/>
                </a:solidFill>
              </a:rPr>
              <a:t>(1) Este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muy</a:t>
            </a:r>
            <a:r>
              <a:rPr lang="en-US" sz="2000" dirty="0">
                <a:solidFill>
                  <a:srgbClr val="002060"/>
                </a:solidFill>
              </a:rPr>
              <a:t> </a:t>
            </a:r>
            <a:r>
              <a:rPr lang="en-US" sz="2000" dirty="0" err="1">
                <a:solidFill>
                  <a:srgbClr val="002060"/>
                </a:solidFill>
              </a:rPr>
              <a:t>buena</a:t>
            </a:r>
            <a:r>
              <a:rPr lang="en-US" sz="2000" dirty="0">
                <a:solidFill>
                  <a:srgbClr val="002060"/>
                </a:solidFill>
              </a:rPr>
              <a:t>. Creo que es </a:t>
            </a:r>
            <a:r>
              <a:rPr lang="en-US" sz="2000" dirty="0" err="1">
                <a:solidFill>
                  <a:srgbClr val="002060"/>
                </a:solidFill>
              </a:rPr>
              <a:t>mejor</a:t>
            </a:r>
            <a:r>
              <a:rPr lang="en-US" sz="2000" dirty="0">
                <a:solidFill>
                  <a:srgbClr val="002060"/>
                </a:solidFill>
              </a:rPr>
              <a:t> que la tienda </a:t>
            </a:r>
            <a:r>
              <a:rPr lang="en-US" sz="2000" dirty="0" err="1">
                <a:solidFill>
                  <a:srgbClr val="002060"/>
                </a:solidFill>
              </a:rPr>
              <a:t>en</a:t>
            </a:r>
            <a:r>
              <a:rPr lang="en-US" sz="2000" dirty="0">
                <a:solidFill>
                  <a:srgbClr val="002060"/>
                </a:solidFill>
              </a:rPr>
              <a:t> el </a:t>
            </a:r>
            <a:r>
              <a:rPr lang="en-US" sz="2000" dirty="0" err="1">
                <a:solidFill>
                  <a:srgbClr val="002060"/>
                </a:solidFill>
              </a:rPr>
              <a:t>centro</a:t>
            </a:r>
            <a:r>
              <a:rPr lang="en-US" sz="2000" dirty="0">
                <a:solidFill>
                  <a:srgbClr val="002060"/>
                </a:solidFill>
              </a:rPr>
              <a:t>.</a:t>
            </a:r>
          </a:p>
          <a:p>
            <a:pPr>
              <a:lnSpc>
                <a:spcPct val="110000"/>
              </a:lnSpc>
            </a:pPr>
            <a:r>
              <a:rPr lang="en-US" sz="2000" b="1" dirty="0">
                <a:solidFill>
                  <a:srgbClr val="002060"/>
                </a:solidFill>
              </a:rPr>
              <a:t>Nadia: </a:t>
            </a:r>
            <a:r>
              <a:rPr lang="en-US" sz="2000" dirty="0" err="1">
                <a:solidFill>
                  <a:srgbClr val="002060"/>
                </a:solidFill>
              </a:rPr>
              <a:t>Sí</a:t>
            </a:r>
            <a:r>
              <a:rPr lang="en-US" sz="2000" dirty="0">
                <a:solidFill>
                  <a:srgbClr val="002060"/>
                </a:solidFill>
              </a:rPr>
              <a:t>, es </a:t>
            </a:r>
            <a:r>
              <a:rPr lang="en-US" sz="2000" dirty="0" err="1">
                <a:solidFill>
                  <a:srgbClr val="002060"/>
                </a:solidFill>
              </a:rPr>
              <a:t>verdad</a:t>
            </a:r>
            <a:r>
              <a:rPr lang="en-US" sz="2000" dirty="0">
                <a:solidFill>
                  <a:srgbClr val="002060"/>
                </a:solidFill>
              </a:rPr>
              <a:t>. ¿</a:t>
            </a:r>
            <a:r>
              <a:rPr lang="en-US" sz="2000" dirty="0" err="1">
                <a:solidFill>
                  <a:srgbClr val="002060"/>
                </a:solidFill>
              </a:rPr>
              <a:t>Te</a:t>
            </a:r>
            <a:r>
              <a:rPr lang="en-US" sz="2000" dirty="0">
                <a:solidFill>
                  <a:srgbClr val="002060"/>
                </a:solidFill>
              </a:rPr>
              <a:t> </a:t>
            </a:r>
            <a:r>
              <a:rPr lang="en-US" sz="2000" dirty="0" err="1">
                <a:solidFill>
                  <a:srgbClr val="002060"/>
                </a:solidFill>
              </a:rPr>
              <a:t>gusta</a:t>
            </a:r>
            <a:r>
              <a:rPr lang="en-US" sz="2000" dirty="0">
                <a:solidFill>
                  <a:srgbClr val="002060"/>
                </a:solidFill>
              </a:rPr>
              <a:t>  </a:t>
            </a:r>
            <a:r>
              <a:rPr lang="en-US" sz="2000" b="1" dirty="0">
                <a:solidFill>
                  <a:srgbClr val="002060"/>
                </a:solidFill>
              </a:rPr>
              <a:t>(2)</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vestido</a:t>
            </a:r>
            <a:r>
              <a:rPr lang="en-US" sz="2000" dirty="0">
                <a:solidFill>
                  <a:srgbClr val="002060"/>
                </a:solidFill>
              </a:rPr>
              <a:t> </a:t>
            </a:r>
            <a:r>
              <a:rPr lang="en-US" sz="2000" dirty="0" err="1">
                <a:solidFill>
                  <a:srgbClr val="002060"/>
                </a:solidFill>
              </a:rPr>
              <a:t>azul</a:t>
            </a:r>
            <a:r>
              <a:rPr lang="en-US" sz="2000" dirty="0">
                <a:solidFill>
                  <a:srgbClr val="002060"/>
                </a:solidFill>
              </a:rPr>
              <a:t>? </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a:t>
            </a:r>
            <a:r>
              <a:rPr lang="en-US" sz="2000" dirty="0" err="1">
                <a:solidFill>
                  <a:srgbClr val="002060"/>
                </a:solidFill>
              </a:rPr>
              <a:t>Cuánto</a:t>
            </a:r>
            <a:r>
              <a:rPr lang="en-US" sz="2000" dirty="0">
                <a:solidFill>
                  <a:srgbClr val="002060"/>
                </a:solidFill>
              </a:rPr>
              <a:t> </a:t>
            </a:r>
            <a:r>
              <a:rPr lang="en-US" sz="2000" dirty="0" err="1">
                <a:solidFill>
                  <a:srgbClr val="002060"/>
                </a:solidFill>
              </a:rPr>
              <a:t>es</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30 euros. Es </a:t>
            </a:r>
            <a:r>
              <a:rPr lang="en-US" sz="2000" dirty="0" err="1">
                <a:solidFill>
                  <a:srgbClr val="002060"/>
                </a:solidFill>
              </a:rPr>
              <a:t>más</a:t>
            </a:r>
            <a:r>
              <a:rPr lang="en-US" sz="2000" dirty="0">
                <a:solidFill>
                  <a:srgbClr val="002060"/>
                </a:solidFill>
              </a:rPr>
              <a:t> bonito que el </a:t>
            </a:r>
            <a:r>
              <a:rPr lang="en-US" sz="2000" dirty="0" err="1">
                <a:solidFill>
                  <a:srgbClr val="002060"/>
                </a:solidFill>
              </a:rPr>
              <a:t>vestido</a:t>
            </a:r>
            <a:r>
              <a:rPr lang="en-US" sz="2000" dirty="0">
                <a:solidFill>
                  <a:srgbClr val="002060"/>
                </a:solidFill>
              </a:rPr>
              <a:t> </a:t>
            </a:r>
            <a:r>
              <a:rPr lang="en-US" sz="2000" dirty="0" err="1">
                <a:solidFill>
                  <a:srgbClr val="002060"/>
                </a:solidFill>
              </a:rPr>
              <a:t>rojo</a:t>
            </a:r>
            <a:r>
              <a:rPr lang="en-US" sz="2000" dirty="0">
                <a:solidFill>
                  <a:srgbClr val="002060"/>
                </a:solidFill>
              </a:rPr>
              <a:t> y </a:t>
            </a:r>
            <a:r>
              <a:rPr lang="en-US" sz="2000" dirty="0" err="1">
                <a:solidFill>
                  <a:srgbClr val="002060"/>
                </a:solidFill>
              </a:rPr>
              <a:t>menos</a:t>
            </a:r>
            <a:r>
              <a:rPr lang="en-US" sz="2000" dirty="0">
                <a:solidFill>
                  <a:srgbClr val="002060"/>
                </a:solidFill>
              </a:rPr>
              <a:t> </a:t>
            </a:r>
            <a:r>
              <a:rPr lang="en-US" sz="2000" dirty="0" err="1">
                <a:solidFill>
                  <a:srgbClr val="002060"/>
                </a:solidFill>
              </a:rPr>
              <a:t>caro</a:t>
            </a:r>
            <a:r>
              <a:rPr lang="en-US" sz="2000" dirty="0">
                <a:solidFill>
                  <a:srgbClr val="002060"/>
                </a:solidFill>
              </a:rPr>
              <a:t> que el </a:t>
            </a:r>
            <a:r>
              <a:rPr lang="en-US" sz="2000" dirty="0" err="1">
                <a:solidFill>
                  <a:srgbClr val="002060"/>
                </a:solidFill>
              </a:rPr>
              <a:t>vestido</a:t>
            </a:r>
            <a:r>
              <a:rPr lang="en-US" sz="2000" dirty="0">
                <a:solidFill>
                  <a:srgbClr val="002060"/>
                </a:solidFill>
              </a:rPr>
              <a:t> al </a:t>
            </a:r>
            <a:r>
              <a:rPr lang="en-US" sz="2000" dirty="0" err="1">
                <a:solidFill>
                  <a:srgbClr val="002060"/>
                </a:solidFill>
              </a:rPr>
              <a:t>lado</a:t>
            </a:r>
            <a:r>
              <a:rPr lang="en-US" sz="2000" dirty="0">
                <a:solidFill>
                  <a:srgbClr val="002060"/>
                </a:solidFill>
              </a:rPr>
              <a:t> de la </a:t>
            </a:r>
            <a:r>
              <a:rPr lang="en-US" sz="2000" dirty="0" err="1">
                <a:solidFill>
                  <a:srgbClr val="002060"/>
                </a:solidFill>
              </a:rPr>
              <a:t>puerta</a:t>
            </a:r>
            <a:r>
              <a:rPr lang="en-US" sz="2000" dirty="0">
                <a:solidFill>
                  <a:srgbClr val="002060"/>
                </a:solidFill>
              </a:rPr>
              <a:t>.</a:t>
            </a:r>
          </a:p>
          <a:p>
            <a:pPr>
              <a:lnSpc>
                <a:spcPct val="110000"/>
              </a:lnSpc>
            </a:pPr>
            <a:r>
              <a:rPr lang="en-US" sz="2000" b="1" dirty="0" err="1">
                <a:solidFill>
                  <a:srgbClr val="002060"/>
                </a:solidFill>
              </a:rPr>
              <a:t>Lucía</a:t>
            </a:r>
            <a:r>
              <a:rPr lang="en-US" sz="2000" b="1" dirty="0">
                <a:solidFill>
                  <a:srgbClr val="002060"/>
                </a:solidFill>
              </a:rPr>
              <a:t>: </a:t>
            </a:r>
            <a:r>
              <a:rPr lang="en-US" sz="2000" dirty="0">
                <a:solidFill>
                  <a:srgbClr val="002060"/>
                </a:solidFill>
              </a:rPr>
              <a:t>Me </a:t>
            </a:r>
            <a:r>
              <a:rPr lang="en-US" sz="2000" dirty="0" err="1">
                <a:solidFill>
                  <a:srgbClr val="002060"/>
                </a:solidFill>
              </a:rPr>
              <a:t>gusta</a:t>
            </a:r>
            <a:r>
              <a:rPr lang="en-US" sz="2000" dirty="0">
                <a:solidFill>
                  <a:srgbClr val="002060"/>
                </a:solidFill>
              </a:rPr>
              <a:t> mucho. Y </a:t>
            </a:r>
            <a:r>
              <a:rPr lang="en-US" sz="2000" b="1" dirty="0">
                <a:solidFill>
                  <a:srgbClr val="002060"/>
                </a:solidFill>
              </a:rPr>
              <a:t>(3)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b="1" dirty="0">
                <a:solidFill>
                  <a:srgbClr val="002060"/>
                </a:solidFill>
              </a:rPr>
              <a:t> </a:t>
            </a:r>
            <a:r>
              <a:rPr lang="en-US" sz="2000" dirty="0" err="1">
                <a:solidFill>
                  <a:srgbClr val="002060"/>
                </a:solidFill>
              </a:rPr>
              <a:t>marca</a:t>
            </a:r>
            <a:r>
              <a:rPr lang="en-US" sz="2000" dirty="0">
                <a:solidFill>
                  <a:srgbClr val="002060"/>
                </a:solidFill>
              </a:rPr>
              <a:t> es </a:t>
            </a:r>
            <a:r>
              <a:rPr lang="en-US" sz="2000" dirty="0" err="1">
                <a:solidFill>
                  <a:srgbClr val="002060"/>
                </a:solidFill>
              </a:rPr>
              <a:t>muy</a:t>
            </a:r>
            <a:r>
              <a:rPr lang="en-US" sz="2000" dirty="0">
                <a:solidFill>
                  <a:srgbClr val="002060"/>
                </a:solidFill>
              </a:rPr>
              <a:t> </a:t>
            </a:r>
            <a:r>
              <a:rPr lang="en-US" sz="2000" dirty="0" err="1">
                <a:solidFill>
                  <a:srgbClr val="002060"/>
                </a:solidFill>
              </a:rPr>
              <a:t>conocida</a:t>
            </a:r>
            <a:r>
              <a:rPr lang="en-US" sz="2000" dirty="0">
                <a:solidFill>
                  <a:srgbClr val="002060"/>
                </a:solidFill>
              </a:rPr>
              <a:t> </a:t>
            </a:r>
            <a:r>
              <a:rPr lang="en-US" sz="2000" dirty="0" err="1">
                <a:solidFill>
                  <a:srgbClr val="002060"/>
                </a:solidFill>
              </a:rPr>
              <a:t>también</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Claro. </a:t>
            </a:r>
            <a:r>
              <a:rPr lang="en-US" sz="2000" dirty="0" err="1">
                <a:solidFill>
                  <a:srgbClr val="002060"/>
                </a:solidFill>
              </a:rPr>
              <a:t>Además</a:t>
            </a:r>
            <a:r>
              <a:rPr lang="en-US" sz="2000" dirty="0">
                <a:solidFill>
                  <a:srgbClr val="002060"/>
                </a:solidFill>
              </a:rPr>
              <a:t>, </a:t>
            </a:r>
            <a:r>
              <a:rPr lang="en-US" sz="2000" dirty="0" err="1">
                <a:solidFill>
                  <a:srgbClr val="002060"/>
                </a:solidFill>
              </a:rPr>
              <a:t>según</a:t>
            </a:r>
            <a:r>
              <a:rPr lang="en-US" sz="2000" dirty="0">
                <a:solidFill>
                  <a:srgbClr val="002060"/>
                </a:solidFill>
              </a:rPr>
              <a:t> una amiga, </a:t>
            </a:r>
          </a:p>
          <a:p>
            <a:pPr>
              <a:lnSpc>
                <a:spcPct val="110000"/>
              </a:lnSpc>
            </a:pPr>
            <a:r>
              <a:rPr lang="en-US" sz="2000" dirty="0">
                <a:solidFill>
                  <a:srgbClr val="002060"/>
                </a:solidFill>
              </a:rPr>
              <a:t>el color </a:t>
            </a:r>
            <a:r>
              <a:rPr lang="en-US" sz="2000" dirty="0" err="1">
                <a:solidFill>
                  <a:srgbClr val="002060"/>
                </a:solidFill>
              </a:rPr>
              <a:t>azul</a:t>
            </a:r>
            <a:r>
              <a:rPr lang="en-US" sz="2000" dirty="0">
                <a:solidFill>
                  <a:srgbClr val="002060"/>
                </a:solidFill>
              </a:rPr>
              <a:t> es </a:t>
            </a:r>
            <a:r>
              <a:rPr lang="en-US" sz="2000" dirty="0" err="1">
                <a:solidFill>
                  <a:srgbClr val="002060"/>
                </a:solidFill>
              </a:rPr>
              <a:t>más</a:t>
            </a:r>
            <a:r>
              <a:rPr lang="en-US" sz="2000" dirty="0">
                <a:solidFill>
                  <a:srgbClr val="002060"/>
                </a:solidFill>
              </a:rPr>
              <a:t> popular que el </a:t>
            </a:r>
            <a:r>
              <a:rPr lang="en-US" sz="2000" dirty="0" err="1">
                <a:solidFill>
                  <a:srgbClr val="002060"/>
                </a:solidFill>
              </a:rPr>
              <a:t>amarillo</a:t>
            </a:r>
            <a:r>
              <a:rPr lang="en-US" sz="2000" dirty="0">
                <a:solidFill>
                  <a:srgbClr val="002060"/>
                </a:solidFill>
              </a:rPr>
              <a:t> o el </a:t>
            </a:r>
            <a:r>
              <a:rPr lang="en-US" sz="2000" dirty="0" err="1">
                <a:solidFill>
                  <a:srgbClr val="002060"/>
                </a:solidFill>
              </a:rPr>
              <a:t>rojo</a:t>
            </a:r>
            <a:r>
              <a:rPr lang="en-US" sz="2000" dirty="0">
                <a:solidFill>
                  <a:srgbClr val="002060"/>
                </a:solidFill>
              </a:rPr>
              <a:t> </a:t>
            </a:r>
            <a:r>
              <a:rPr lang="en-US" sz="2000" b="1" dirty="0">
                <a:solidFill>
                  <a:srgbClr val="002060"/>
                </a:solidFill>
              </a:rPr>
              <a:t>(4)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a:t>
            </a:r>
            <a:r>
              <a:rPr lang="en-US" sz="2000" dirty="0" err="1">
                <a:solidFill>
                  <a:srgbClr val="002060"/>
                </a:solidFill>
              </a:rPr>
              <a:t>año</a:t>
            </a:r>
            <a:r>
              <a:rPr lang="en-US" sz="2000" dirty="0">
                <a:solidFill>
                  <a:srgbClr val="002060"/>
                </a:solidFill>
              </a:rPr>
              <a:t>.</a:t>
            </a:r>
          </a:p>
          <a:p>
            <a:pPr>
              <a:lnSpc>
                <a:spcPct val="110000"/>
              </a:lnSpc>
            </a:pPr>
            <a:r>
              <a:rPr lang="en-US" sz="2000" b="1" dirty="0">
                <a:solidFill>
                  <a:srgbClr val="002060"/>
                </a:solidFill>
              </a:rPr>
              <a:t>Lucía: </a:t>
            </a:r>
            <a:r>
              <a:rPr lang="en-US" sz="2000" dirty="0">
                <a:solidFill>
                  <a:srgbClr val="002060"/>
                </a:solidFill>
              </a:rPr>
              <a:t>¡Mira!</a:t>
            </a:r>
            <a:r>
              <a:rPr lang="en-US" sz="2000" b="1" dirty="0">
                <a:solidFill>
                  <a:srgbClr val="002060"/>
                </a:solidFill>
              </a:rPr>
              <a:t> (5)</a:t>
            </a:r>
            <a:r>
              <a:rPr lang="en-US" sz="2000" dirty="0">
                <a:solidFill>
                  <a:srgbClr val="002060"/>
                </a:solidFill>
              </a:rPr>
              <a:t> </a:t>
            </a:r>
            <a:r>
              <a:rPr lang="en-US" sz="2000" b="1" dirty="0">
                <a:solidFill>
                  <a:srgbClr val="002060"/>
                </a:solidFill>
              </a:rPr>
              <a:t>Este / </a:t>
            </a:r>
            <a:r>
              <a:rPr lang="en-US" sz="2000" b="1" dirty="0" err="1">
                <a:solidFill>
                  <a:srgbClr val="002060"/>
                </a:solidFill>
              </a:rPr>
              <a:t>Esta</a:t>
            </a:r>
            <a:r>
              <a:rPr lang="en-US" sz="2000" dirty="0">
                <a:solidFill>
                  <a:srgbClr val="002060"/>
                </a:solidFill>
              </a:rPr>
              <a:t> </a:t>
            </a:r>
            <a:r>
              <a:rPr lang="en-US" sz="2000" dirty="0" err="1">
                <a:solidFill>
                  <a:srgbClr val="002060"/>
                </a:solidFill>
              </a:rPr>
              <a:t>falda</a:t>
            </a:r>
            <a:r>
              <a:rPr lang="en-US" sz="2000" dirty="0">
                <a:solidFill>
                  <a:srgbClr val="002060"/>
                </a:solidFill>
              </a:rPr>
              <a:t> es </a:t>
            </a:r>
            <a:r>
              <a:rPr lang="en-US" sz="2000" dirty="0" err="1">
                <a:solidFill>
                  <a:srgbClr val="002060"/>
                </a:solidFill>
              </a:rPr>
              <a:t>preciosa</a:t>
            </a:r>
            <a:r>
              <a:rPr lang="en-US" sz="2000" dirty="0">
                <a:solidFill>
                  <a:srgbClr val="002060"/>
                </a:solidFill>
              </a:rPr>
              <a:t> </a:t>
            </a:r>
            <a:r>
              <a:rPr lang="en-US" sz="2000" dirty="0" err="1">
                <a:solidFill>
                  <a:srgbClr val="002060"/>
                </a:solidFill>
              </a:rPr>
              <a:t>también</a:t>
            </a:r>
            <a:r>
              <a:rPr lang="en-US" sz="2000" dirty="0">
                <a:solidFill>
                  <a:srgbClr val="002060"/>
                </a:solidFill>
              </a:rPr>
              <a:t>, y ¡</a:t>
            </a:r>
            <a:r>
              <a:rPr lang="en-US" sz="2000" dirty="0" err="1">
                <a:solidFill>
                  <a:srgbClr val="002060"/>
                </a:solidFill>
              </a:rPr>
              <a:t>está</a:t>
            </a:r>
            <a:r>
              <a:rPr lang="en-US" sz="2000" dirty="0">
                <a:solidFill>
                  <a:srgbClr val="002060"/>
                </a:solidFill>
              </a:rPr>
              <a:t> a </a:t>
            </a:r>
            <a:r>
              <a:rPr lang="en-US" sz="2000" dirty="0" err="1">
                <a:solidFill>
                  <a:srgbClr val="002060"/>
                </a:solidFill>
              </a:rPr>
              <a:t>mitad</a:t>
            </a:r>
            <a:r>
              <a:rPr lang="en-US" sz="2000" dirty="0">
                <a:solidFill>
                  <a:srgbClr val="002060"/>
                </a:solidFill>
              </a:rPr>
              <a:t> de </a:t>
            </a:r>
            <a:r>
              <a:rPr lang="en-US" sz="2000" dirty="0" err="1">
                <a:solidFill>
                  <a:srgbClr val="002060"/>
                </a:solidFill>
              </a:rPr>
              <a:t>precio</a:t>
            </a:r>
            <a:r>
              <a:rPr lang="en-US" sz="2000" dirty="0">
                <a:solidFill>
                  <a:srgbClr val="002060"/>
                </a:solidFill>
              </a:rPr>
              <a:t>!</a:t>
            </a:r>
          </a:p>
          <a:p>
            <a:pPr>
              <a:lnSpc>
                <a:spcPct val="110000"/>
              </a:lnSpc>
            </a:pPr>
            <a:r>
              <a:rPr lang="en-US" sz="2000" b="1" dirty="0">
                <a:solidFill>
                  <a:srgbClr val="002060"/>
                </a:solidFill>
              </a:rPr>
              <a:t>Nadia: </a:t>
            </a:r>
            <a:r>
              <a:rPr lang="en-US" sz="2000" dirty="0">
                <a:solidFill>
                  <a:srgbClr val="002060"/>
                </a:solidFill>
              </a:rPr>
              <a:t>¡</a:t>
            </a:r>
            <a:r>
              <a:rPr lang="en-US" sz="2000" dirty="0" err="1">
                <a:solidFill>
                  <a:srgbClr val="002060"/>
                </a:solidFill>
              </a:rPr>
              <a:t>Qué</a:t>
            </a:r>
            <a:r>
              <a:rPr lang="en-US" sz="2000" dirty="0">
                <a:solidFill>
                  <a:srgbClr val="002060"/>
                </a:solidFill>
              </a:rPr>
              <a:t> bien!* El </a:t>
            </a:r>
            <a:r>
              <a:rPr lang="en-US" sz="2000" dirty="0" err="1">
                <a:solidFill>
                  <a:srgbClr val="002060"/>
                </a:solidFill>
              </a:rPr>
              <a:t>precio</a:t>
            </a:r>
            <a:r>
              <a:rPr lang="en-US" sz="2000" dirty="0">
                <a:solidFill>
                  <a:srgbClr val="002060"/>
                </a:solidFill>
              </a:rPr>
              <a:t> de la </a:t>
            </a:r>
            <a:r>
              <a:rPr lang="en-US" sz="2000" dirty="0" err="1">
                <a:solidFill>
                  <a:srgbClr val="002060"/>
                </a:solidFill>
              </a:rPr>
              <a:t>falda</a:t>
            </a:r>
            <a:r>
              <a:rPr lang="en-US" sz="2000" dirty="0">
                <a:solidFill>
                  <a:srgbClr val="002060"/>
                </a:solidFill>
              </a:rPr>
              <a:t> </a:t>
            </a:r>
            <a:r>
              <a:rPr lang="en-US" sz="2000" dirty="0" err="1">
                <a:solidFill>
                  <a:srgbClr val="002060"/>
                </a:solidFill>
              </a:rPr>
              <a:t>en</a:t>
            </a:r>
            <a:r>
              <a:rPr lang="en-US" sz="2000" dirty="0">
                <a:solidFill>
                  <a:srgbClr val="002060"/>
                </a:solidFill>
              </a:rPr>
              <a:t> </a:t>
            </a:r>
            <a:r>
              <a:rPr lang="en-US" sz="2000" b="1" dirty="0">
                <a:solidFill>
                  <a:srgbClr val="002060"/>
                </a:solidFill>
              </a:rPr>
              <a:t>(6)</a:t>
            </a:r>
            <a:r>
              <a:rPr lang="en-US" sz="2000" dirty="0">
                <a:solidFill>
                  <a:srgbClr val="002060"/>
                </a:solidFill>
              </a:rPr>
              <a:t> </a:t>
            </a:r>
            <a:r>
              <a:rPr lang="en-US" sz="2000" b="1" dirty="0" err="1">
                <a:solidFill>
                  <a:srgbClr val="002060"/>
                </a:solidFill>
              </a:rPr>
              <a:t>este</a:t>
            </a:r>
            <a:r>
              <a:rPr lang="en-US" sz="2000" b="1" dirty="0">
                <a:solidFill>
                  <a:srgbClr val="002060"/>
                </a:solidFill>
              </a:rPr>
              <a:t> / </a:t>
            </a:r>
            <a:r>
              <a:rPr lang="en-US" sz="2000" b="1" dirty="0" err="1">
                <a:solidFill>
                  <a:srgbClr val="002060"/>
                </a:solidFill>
              </a:rPr>
              <a:t>esta</a:t>
            </a:r>
            <a:r>
              <a:rPr lang="en-US" sz="2000" dirty="0">
                <a:solidFill>
                  <a:srgbClr val="002060"/>
                </a:solidFill>
              </a:rPr>
              <a:t> tienda es </a:t>
            </a:r>
            <a:r>
              <a:rPr lang="en-US" sz="2000" dirty="0" err="1">
                <a:solidFill>
                  <a:srgbClr val="002060"/>
                </a:solidFill>
              </a:rPr>
              <a:t>más</a:t>
            </a:r>
            <a:r>
              <a:rPr lang="en-US" sz="2000" dirty="0">
                <a:solidFill>
                  <a:srgbClr val="002060"/>
                </a:solidFill>
              </a:rPr>
              <a:t> bajo que </a:t>
            </a:r>
            <a:r>
              <a:rPr lang="en-US" sz="2000" dirty="0" err="1">
                <a:solidFill>
                  <a:srgbClr val="002060"/>
                </a:solidFill>
              </a:rPr>
              <a:t>en</a:t>
            </a:r>
            <a:r>
              <a:rPr lang="en-US" sz="2000" dirty="0">
                <a:solidFill>
                  <a:srgbClr val="002060"/>
                </a:solidFill>
              </a:rPr>
              <a:t> </a:t>
            </a:r>
            <a:r>
              <a:rPr lang="en-US" sz="2000" dirty="0" err="1">
                <a:solidFill>
                  <a:srgbClr val="002060"/>
                </a:solidFill>
              </a:rPr>
              <a:t>otros</a:t>
            </a:r>
            <a:r>
              <a:rPr lang="en-US" sz="2000" dirty="0">
                <a:solidFill>
                  <a:srgbClr val="002060"/>
                </a:solidFill>
              </a:rPr>
              <a:t> </a:t>
            </a:r>
            <a:r>
              <a:rPr lang="en-US" sz="2000" dirty="0" err="1">
                <a:solidFill>
                  <a:srgbClr val="002060"/>
                </a:solidFill>
              </a:rPr>
              <a:t>lugares</a:t>
            </a:r>
            <a:r>
              <a:rPr lang="en-US" sz="2000" dirty="0">
                <a:solidFill>
                  <a:srgbClr val="002060"/>
                </a:solidFill>
              </a:rPr>
              <a:t>.</a:t>
            </a:r>
            <a:endParaRPr lang="en-US" sz="2000" b="1" dirty="0">
              <a:solidFill>
                <a:srgbClr val="002060"/>
              </a:solidFill>
            </a:endParaRPr>
          </a:p>
        </p:txBody>
      </p:sp>
      <p:sp>
        <p:nvSpPr>
          <p:cNvPr id="21" name="Rounded Rectangle 20"/>
          <p:cNvSpPr/>
          <p:nvPr/>
        </p:nvSpPr>
        <p:spPr>
          <a:xfrm>
            <a:off x="10930904" y="1881645"/>
            <a:ext cx="690084" cy="30959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0597" y="1951206"/>
            <a:ext cx="5337546" cy="3002370"/>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42709" r="29079"/>
          <a:stretch/>
        </p:blipFill>
        <p:spPr>
          <a:xfrm>
            <a:off x="9894098" y="2878933"/>
            <a:ext cx="960900" cy="1915890"/>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26996" r="46311"/>
          <a:stretch/>
        </p:blipFill>
        <p:spPr>
          <a:xfrm>
            <a:off x="7962181" y="2782481"/>
            <a:ext cx="942817" cy="1986819"/>
          </a:xfrm>
          <a:prstGeom prst="rect">
            <a:avLst/>
          </a:prstGeom>
        </p:spPr>
      </p:pic>
      <p:sp>
        <p:nvSpPr>
          <p:cNvPr id="28" name="Cloud Callout 27"/>
          <p:cNvSpPr/>
          <p:nvPr/>
        </p:nvSpPr>
        <p:spPr>
          <a:xfrm>
            <a:off x="8152011" y="1951206"/>
            <a:ext cx="981101" cy="1054937"/>
          </a:xfrm>
          <a:prstGeom prst="cloudCallout">
            <a:avLst>
              <a:gd name="adj1" fmla="val -29153"/>
              <a:gd name="adj2" fmla="val 634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baby girl dress clipart&#10;"/>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8922" t="7802" r="7882" b="15368"/>
          <a:stretch/>
        </p:blipFill>
        <p:spPr bwMode="auto">
          <a:xfrm>
            <a:off x="8332971" y="2143726"/>
            <a:ext cx="619179" cy="596663"/>
          </a:xfrm>
          <a:prstGeom prst="rect">
            <a:avLst/>
          </a:prstGeom>
          <a:noFill/>
          <a:extLst>
            <a:ext uri="{909E8E84-426E-40DD-AFC4-6F175D3DCCD1}">
              <a14:hiddenFill xmlns:a14="http://schemas.microsoft.com/office/drawing/2010/main">
                <a:solidFill>
                  <a:srgbClr val="FFFFFF"/>
                </a:solidFill>
              </a14:hiddenFill>
            </a:ext>
          </a:extLst>
        </p:spPr>
      </p:pic>
      <p:sp>
        <p:nvSpPr>
          <p:cNvPr id="31" name="Cloud Callout 30"/>
          <p:cNvSpPr/>
          <p:nvPr/>
        </p:nvSpPr>
        <p:spPr>
          <a:xfrm>
            <a:off x="10466412" y="1951206"/>
            <a:ext cx="981101" cy="1054937"/>
          </a:xfrm>
          <a:prstGeom prst="cloudCallout">
            <a:avLst>
              <a:gd name="adj1" fmla="val -41444"/>
              <a:gd name="adj2" fmla="val 625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te skirts"/>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01350" y="2186109"/>
            <a:ext cx="585129" cy="58512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2090057" y="808002"/>
            <a:ext cx="673240"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p:nvSpPr>
        <p:spPr>
          <a:xfrm>
            <a:off x="4410528" y="1500380"/>
            <a:ext cx="673240"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4578208" y="3149480"/>
            <a:ext cx="655726" cy="381265"/>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1103523" y="4552022"/>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803184" y="4838394"/>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333662" y="5871472"/>
            <a:ext cx="626516" cy="337748"/>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GB"/>
          </a:p>
        </p:txBody>
      </p:sp>
      <p:pic>
        <p:nvPicPr>
          <p:cNvPr id="3" name="Lucía y Nadia van de compras.wav" descr="Lucía y Nadia van de compras.wav">
            <a:hlinkClick r:id="" action="ppaction://media"/>
            <a:extLst>
              <a:ext uri="{FF2B5EF4-FFF2-40B4-BE49-F238E27FC236}">
                <a16:creationId xmlns:a16="http://schemas.microsoft.com/office/drawing/2014/main" id="{BCAFAB0B-FB8E-0D4E-AE85-E07794699B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19883" y="258167"/>
            <a:ext cx="864174" cy="864174"/>
          </a:xfrm>
          <a:prstGeom prst="rect">
            <a:avLst/>
          </a:prstGeom>
        </p:spPr>
      </p:pic>
      <p:sp>
        <p:nvSpPr>
          <p:cNvPr id="6" name="Rectangle 5"/>
          <p:cNvSpPr/>
          <p:nvPr/>
        </p:nvSpPr>
        <p:spPr>
          <a:xfrm>
            <a:off x="8952150" y="5881303"/>
            <a:ext cx="3156963" cy="400110"/>
          </a:xfrm>
          <a:prstGeom prst="rect">
            <a:avLst/>
          </a:prstGeom>
        </p:spPr>
        <p:txBody>
          <a:bodyPr wrap="square">
            <a:spAutoFit/>
          </a:bodyPr>
          <a:lstStyle/>
          <a:p>
            <a:r>
              <a:rPr lang="en-US" sz="2000" b="1">
                <a:solidFill>
                  <a:srgbClr val="002060"/>
                </a:solidFill>
              </a:rPr>
              <a:t>¡Qué bien! </a:t>
            </a:r>
            <a:r>
              <a:rPr lang="en-US" sz="2000">
                <a:solidFill>
                  <a:srgbClr val="002060"/>
                </a:solidFill>
              </a:rPr>
              <a:t>That’s great! </a:t>
            </a:r>
            <a:endParaRPr lang="en-GB" sz="2000"/>
          </a:p>
        </p:txBody>
      </p:sp>
    </p:spTree>
    <p:extLst>
      <p:ext uri="{BB962C8B-B14F-4D97-AF65-F5344CB8AC3E}">
        <p14:creationId xmlns:p14="http://schemas.microsoft.com/office/powerpoint/2010/main" val="322701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9" grpId="0" animBg="1"/>
      <p:bldP spid="34" grpId="0" animBg="1"/>
      <p:bldP spid="35" grpId="0" animBg="1"/>
      <p:bldP spid="37" grpId="0" animBg="1"/>
      <p:bldP spid="38" grpId="0" animBg="1"/>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9626599" y="241212"/>
            <a:ext cx="2341061" cy="387596"/>
          </a:xfrm>
          <a:prstGeom prst="roundRect">
            <a:avLst/>
          </a:prstGeom>
          <a:solidFill>
            <a:srgbClr val="F66400"/>
          </a:solid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3340248410"/>
              </p:ext>
            </p:extLst>
          </p:nvPr>
        </p:nvGraphicFramePr>
        <p:xfrm>
          <a:off x="490159" y="1170931"/>
          <a:ext cx="7629950" cy="5015806"/>
        </p:xfrm>
        <a:graphic>
          <a:graphicData uri="http://schemas.openxmlformats.org/drawingml/2006/table">
            <a:tbl>
              <a:tblPr firstRow="1" bandRow="1">
                <a:noFill/>
              </a:tblPr>
              <a:tblGrid>
                <a:gridCol w="595355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379152">
                <a:tc>
                  <a:txBody>
                    <a:bodyPr/>
                    <a:lstStyle/>
                    <a:p>
                      <a:pPr marL="0" marR="0" lvl="0" indent="0" algn="l" rtl="0">
                        <a:spcBef>
                          <a:spcPts val="0"/>
                        </a:spcBef>
                        <a:spcAft>
                          <a:spcPts val="0"/>
                        </a:spcAft>
                        <a:buNone/>
                      </a:pPr>
                      <a:r>
                        <a:rPr lang="en-GB" sz="2000" b="1">
                          <a:solidFill>
                            <a:srgbClr val="002060"/>
                          </a:solidFill>
                        </a:rPr>
                        <a:t>La pregunta</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err="1">
                          <a:solidFill>
                            <a:srgbClr val="002060"/>
                          </a:solidFill>
                        </a:rPr>
                        <a:t>Objetos</a:t>
                      </a:r>
                      <a:endParaRPr sz="2000" b="1"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711561">
                <a:tc>
                  <a:txBody>
                    <a:bodyPr/>
                    <a:lstStyle/>
                    <a:p>
                      <a:pPr marL="0" marR="0" lvl="0" indent="0" algn="l" rtl="0">
                        <a:spcBef>
                          <a:spcPts val="0"/>
                        </a:spcBef>
                        <a:spcAft>
                          <a:spcPts val="0"/>
                        </a:spcAft>
                        <a:buNone/>
                      </a:pPr>
                      <a:r>
                        <a:rPr lang="es-ES" sz="2000" b="1" dirty="0">
                          <a:solidFill>
                            <a:srgbClr val="002060"/>
                          </a:solidFill>
                        </a:rPr>
                        <a:t>1. </a:t>
                      </a:r>
                      <a:r>
                        <a:rPr lang="es-ES" sz="2000" dirty="0">
                          <a:solidFill>
                            <a:srgbClr val="002060"/>
                          </a:solidFill>
                        </a:rPr>
                        <a:t>¿Por</a:t>
                      </a:r>
                      <a:r>
                        <a:rPr lang="es-ES" sz="2000" baseline="0" dirty="0">
                          <a:solidFill>
                            <a:srgbClr val="002060"/>
                          </a:solidFill>
                        </a:rPr>
                        <a:t> qué no compras 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zapatos</a:t>
                      </a:r>
                    </a:p>
                    <a:p>
                      <a:pPr marL="0" marR="0" lvl="0" indent="0" algn="l" rtl="0">
                        <a:lnSpc>
                          <a:spcPct val="100000"/>
                        </a:lnSpc>
                        <a:spcBef>
                          <a:spcPts val="0"/>
                        </a:spcBef>
                        <a:spcAft>
                          <a:spcPts val="0"/>
                        </a:spcAft>
                        <a:buNone/>
                      </a:pPr>
                      <a:r>
                        <a:rPr lang="en-GB" sz="2000">
                          <a:solidFill>
                            <a:srgbClr val="002060"/>
                          </a:solidFill>
                        </a:rPr>
                        <a:t>bicicletas</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794563">
                <a:tc>
                  <a:txBody>
                    <a:bodyPr/>
                    <a:lstStyle/>
                    <a:p>
                      <a:pPr marL="0" marR="0" lvl="0" indent="0" algn="l" rtl="0">
                        <a:spcBef>
                          <a:spcPts val="0"/>
                        </a:spcBef>
                        <a:spcAft>
                          <a:spcPts val="0"/>
                        </a:spcAft>
                        <a:buNone/>
                      </a:pPr>
                      <a:r>
                        <a:rPr lang="es-ES" sz="2000" b="1" dirty="0">
                          <a:solidFill>
                            <a:srgbClr val="002060"/>
                          </a:solidFill>
                        </a:rPr>
                        <a:t>2. </a:t>
                      </a:r>
                      <a:r>
                        <a:rPr lang="es-ES" sz="2000" dirty="0">
                          <a:solidFill>
                            <a:srgbClr val="002060"/>
                          </a:solidFill>
                        </a:rPr>
                        <a:t>¿Cuánto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bolsas </a:t>
                      </a:r>
                      <a:r>
                        <a:rPr lang="en-GB" sz="2000" dirty="0" err="1">
                          <a:solidFill>
                            <a:srgbClr val="002060"/>
                          </a:solidFill>
                        </a:rPr>
                        <a:t>espejos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798286">
                <a:tc>
                  <a:txBody>
                    <a:bodyPr/>
                    <a:lstStyle/>
                    <a:p>
                      <a:pPr marL="0" marR="0" lvl="0" indent="0" algn="l" rtl="0">
                        <a:spcBef>
                          <a:spcPts val="0"/>
                        </a:spcBef>
                        <a:spcAft>
                          <a:spcPts val="0"/>
                        </a:spcAft>
                        <a:buNone/>
                      </a:pPr>
                      <a:r>
                        <a:rPr lang="es-ES" sz="2000" b="1" dirty="0">
                          <a:solidFill>
                            <a:srgbClr val="002060"/>
                          </a:solidFill>
                        </a:rPr>
                        <a:t>3. </a:t>
                      </a:r>
                      <a:r>
                        <a:rPr lang="es-ES" sz="2000" dirty="0">
                          <a:solidFill>
                            <a:srgbClr val="002060"/>
                          </a:solidFill>
                        </a:rPr>
                        <a:t>¿Quién necesita </a:t>
                      </a:r>
                      <a:r>
                        <a:rPr lang="es-ES" sz="2000" baseline="0" dirty="0">
                          <a:solidFill>
                            <a:srgbClr val="002060"/>
                          </a:solidFill>
                        </a:rPr>
                        <a:t>estas ______</a:t>
                      </a:r>
                      <a:r>
                        <a:rPr lang="es-ES" sz="2000" dirty="0">
                          <a:solidFill>
                            <a:srgbClr val="002060"/>
                          </a:solidFill>
                        </a:rPr>
                        <a:t>?</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a:solidFill>
                            <a:srgbClr val="002060"/>
                          </a:solidFill>
                        </a:rPr>
                        <a:t>relojes</a:t>
                      </a:r>
                    </a:p>
                    <a:p>
                      <a:pPr marL="0" marR="0" lvl="0" indent="0" algn="l" rtl="0">
                        <a:lnSpc>
                          <a:spcPct val="100000"/>
                        </a:lnSpc>
                        <a:spcBef>
                          <a:spcPts val="0"/>
                        </a:spcBef>
                        <a:spcAft>
                          <a:spcPts val="0"/>
                        </a:spcAft>
                        <a:buNone/>
                      </a:pPr>
                      <a:r>
                        <a:rPr lang="en-GB" sz="2000">
                          <a:solidFill>
                            <a:srgbClr val="002060"/>
                          </a:solidFill>
                        </a:rPr>
                        <a:t>cosas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740228">
                <a:tc>
                  <a:txBody>
                    <a:bodyPr/>
                    <a:lstStyle/>
                    <a:p>
                      <a:pPr marL="0" marR="0" lvl="0" indent="0" algn="l" rtl="0">
                        <a:spcBef>
                          <a:spcPts val="0"/>
                        </a:spcBef>
                        <a:spcAft>
                          <a:spcPts val="0"/>
                        </a:spcAft>
                        <a:buNone/>
                      </a:pPr>
                      <a:r>
                        <a:rPr lang="es-ES" sz="2000" b="1" dirty="0">
                          <a:solidFill>
                            <a:srgbClr val="002060"/>
                          </a:solidFill>
                        </a:rPr>
                        <a:t>4. </a:t>
                      </a:r>
                      <a:r>
                        <a:rPr lang="es-ES" sz="2000" dirty="0">
                          <a:solidFill>
                            <a:srgbClr val="002060"/>
                          </a:solidFill>
                        </a:rPr>
                        <a:t>¿Cómo son estos 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pantalones</a:t>
                      </a:r>
                      <a:r>
                        <a:rPr lang="en-GB" sz="2000" dirty="0">
                          <a:solidFill>
                            <a:srgbClr val="002060"/>
                          </a:solidFill>
                        </a:rPr>
                        <a:t> </a:t>
                      </a:r>
                      <a:r>
                        <a:rPr lang="en-GB" sz="2000" dirty="0" err="1">
                          <a:solidFill>
                            <a:srgbClr val="002060"/>
                          </a:solidFill>
                        </a:rPr>
                        <a:t>cajas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787459">
                <a:tc>
                  <a:txBody>
                    <a:bodyPr/>
                    <a:lstStyle/>
                    <a:p>
                      <a:pPr marL="0" marR="0" lvl="0" indent="0" algn="l" rtl="0">
                        <a:spcBef>
                          <a:spcPts val="0"/>
                        </a:spcBef>
                        <a:spcAft>
                          <a:spcPts val="0"/>
                        </a:spcAft>
                        <a:buNone/>
                      </a:pPr>
                      <a:r>
                        <a:rPr lang="es-ES" sz="2000" b="1" dirty="0">
                          <a:solidFill>
                            <a:srgbClr val="002060"/>
                          </a:solidFill>
                        </a:rPr>
                        <a:t>5. </a:t>
                      </a:r>
                      <a:r>
                        <a:rPr lang="es-ES" sz="2000" dirty="0">
                          <a:solidFill>
                            <a:srgbClr val="002060"/>
                          </a:solidFill>
                        </a:rPr>
                        <a:t>¿</a:t>
                      </a:r>
                      <a:r>
                        <a:rPr lang="es-ES" sz="2000">
                          <a:solidFill>
                            <a:srgbClr val="002060"/>
                          </a:solidFill>
                        </a:rPr>
                        <a:t>Dónde guardas </a:t>
                      </a:r>
                      <a:r>
                        <a:rPr lang="es-ES" sz="2000" dirty="0">
                          <a:solidFill>
                            <a:srgbClr val="002060"/>
                          </a:solidFill>
                        </a:rPr>
                        <a:t>estas 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vestidos</a:t>
                      </a:r>
                      <a:r>
                        <a:rPr lang="en-GB" sz="2000" dirty="0">
                          <a:solidFill>
                            <a:srgbClr val="002060"/>
                          </a:solidFill>
                        </a:rPr>
                        <a:t> camisas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787459">
                <a:tc>
                  <a:txBody>
                    <a:bodyPr/>
                    <a:lstStyle/>
                    <a:p>
                      <a:pPr marL="0" marR="0" lvl="0" indent="0" algn="l" rtl="0">
                        <a:spcBef>
                          <a:spcPts val="0"/>
                        </a:spcBef>
                        <a:spcAft>
                          <a:spcPts val="0"/>
                        </a:spcAft>
                        <a:buNone/>
                      </a:pPr>
                      <a:r>
                        <a:rPr lang="es-ES" sz="2000" b="1" dirty="0">
                          <a:solidFill>
                            <a:srgbClr val="002060"/>
                          </a:solidFill>
                        </a:rPr>
                        <a:t>6. </a:t>
                      </a:r>
                      <a:r>
                        <a:rPr lang="es-ES" sz="2000">
                          <a:solidFill>
                            <a:srgbClr val="002060"/>
                          </a:solidFill>
                        </a:rPr>
                        <a:t>¿Cuáles son estas ________?</a:t>
                      </a:r>
                      <a:endParaRPr sz="2000" dirty="0">
                        <a:solidFill>
                          <a:srgbClr val="002060"/>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lnSpc>
                          <a:spcPct val="100000"/>
                        </a:lnSpc>
                        <a:spcBef>
                          <a:spcPts val="0"/>
                        </a:spcBef>
                        <a:spcAft>
                          <a:spcPts val="0"/>
                        </a:spcAft>
                        <a:buNone/>
                      </a:pPr>
                      <a:r>
                        <a:rPr lang="en-GB" sz="2000" dirty="0" err="1">
                          <a:solidFill>
                            <a:srgbClr val="002060"/>
                          </a:solidFill>
                        </a:rPr>
                        <a:t>marcas</a:t>
                      </a:r>
                      <a:r>
                        <a:rPr lang="en-GB" sz="2000" baseline="0" dirty="0">
                          <a:solidFill>
                            <a:srgbClr val="002060"/>
                          </a:solidFill>
                        </a:rPr>
                        <a:t> </a:t>
                      </a:r>
                      <a:r>
                        <a:rPr lang="en-GB" sz="2000" baseline="0" dirty="0" err="1">
                          <a:solidFill>
                            <a:srgbClr val="002060"/>
                          </a:solidFill>
                        </a:rPr>
                        <a:t>libros</a:t>
                      </a:r>
                      <a:endParaRPr sz="2000" dirty="0">
                        <a:solidFill>
                          <a:srgbClr val="002060"/>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361039" y="61680"/>
            <a:ext cx="9158581" cy="1384995"/>
          </a:xfrm>
          <a:prstGeom prst="rect">
            <a:avLst/>
          </a:prstGeom>
          <a:noFill/>
        </p:spPr>
        <p:txBody>
          <a:bodyPr wrap="square" rtlCol="0">
            <a:spAutoFit/>
          </a:bodyPr>
          <a:lstStyle/>
          <a:p>
            <a:pPr hangingPunct="0">
              <a:defRPr/>
            </a:pP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Hugo y Daniel van de </a:t>
            </a:r>
            <a:r>
              <a:rPr kumimoji="0" lang="en-US" sz="2100" i="0" u="none" strike="noStrike" kern="1200" cap="none" spc="0" normalizeH="0" noProof="0" dirty="0" err="1">
                <a:ln>
                  <a:noFill/>
                </a:ln>
                <a:solidFill>
                  <a:srgbClr val="002060"/>
                </a:solidFill>
                <a:effectLst/>
                <a:uLnTx/>
                <a:uFillTx/>
                <a:latin typeface="Century Gothic" panose="020B0502020202020204" pitchFamily="34" charset="0"/>
              </a:rPr>
              <a:t>compras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kumimoji="0" lang="en-US" sz="2100" b="1" i="0" u="none" strike="noStrike" kern="1200" cap="none" spc="0" normalizeH="0" noProof="0" dirty="0">
                <a:ln>
                  <a:noFill/>
                </a:ln>
                <a:solidFill>
                  <a:srgbClr val="002060"/>
                </a:solidFill>
                <a:effectLst/>
                <a:uLnTx/>
                <a:uFillTx/>
                <a:latin typeface="Century Gothic" panose="020B0502020202020204" pitchFamily="34" charset="0"/>
              </a:rPr>
              <a:t>Lee las </a:t>
            </a:r>
            <a:r>
              <a:rPr kumimoji="0" lang="en-US" sz="2100" b="1" i="0" u="none" strike="noStrike" kern="1200" cap="none" spc="0" normalizeH="0" noProof="0" dirty="0" err="1">
                <a:ln>
                  <a:noFill/>
                </a:ln>
                <a:solidFill>
                  <a:srgbClr val="002060"/>
                </a:solidFill>
                <a:effectLst/>
                <a:uLnTx/>
                <a:uFillTx/>
                <a:latin typeface="Century Gothic" panose="020B0502020202020204" pitchFamily="34" charset="0"/>
              </a:rPr>
              <a:t>preguntas</a:t>
            </a:r>
            <a:r>
              <a:rPr kumimoji="0" lang="en-US" sz="2100" i="0" u="none" strike="noStrike" kern="1200" cap="none" spc="0" normalizeH="0" noProof="0" dirty="0">
                <a:ln>
                  <a:noFill/>
                </a:ln>
                <a:solidFill>
                  <a:srgbClr val="002060"/>
                </a:solidFill>
                <a:effectLst/>
                <a:uLnTx/>
                <a:uFillTx/>
                <a:latin typeface="Century Gothic" panose="020B0502020202020204" pitchFamily="34" charset="0"/>
              </a:rPr>
              <a:t>. </a:t>
            </a:r>
            <a:r>
              <a:rPr lang="en-US" sz="2100" dirty="0" err="1">
                <a:solidFill>
                  <a:srgbClr val="002060"/>
                </a:solidFill>
                <a:latin typeface="Century Gothic" panose="020B0502020202020204" pitchFamily="34" charset="0"/>
              </a:rPr>
              <a:t>Completa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con la palabra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Luego</a:t>
            </a:r>
            <a:r>
              <a:rPr lang="en-US" sz="2100" dirty="0">
                <a:solidFill>
                  <a:srgbClr val="002060"/>
                </a:solidFill>
                <a:latin typeface="Century Gothic" panose="020B0502020202020204" pitchFamily="34" charset="0"/>
              </a:rPr>
              <a:t> </a:t>
            </a:r>
            <a:r>
              <a:rPr lang="en-US" sz="2100" b="1" dirty="0" err="1">
                <a:solidFill>
                  <a:srgbClr val="002060"/>
                </a:solidFill>
                <a:latin typeface="Century Gothic" panose="020B0502020202020204" pitchFamily="34" charset="0"/>
              </a:rPr>
              <a:t>escucha</a:t>
            </a:r>
            <a:r>
              <a:rPr lang="en-US" sz="2100" b="1" dirty="0">
                <a:solidFill>
                  <a:srgbClr val="002060"/>
                </a:solidFill>
                <a:latin typeface="Century Gothic" panose="020B0502020202020204" pitchFamily="34" charset="0"/>
              </a:rPr>
              <a:t> las </a:t>
            </a:r>
            <a:r>
              <a:rPr lang="en-US" sz="2100" b="1" dirty="0" err="1">
                <a:solidFill>
                  <a:srgbClr val="002060"/>
                </a:solidFill>
                <a:latin typeface="Century Gothic" panose="020B0502020202020204" pitchFamily="34" charset="0"/>
              </a:rPr>
              <a:t>respuestas</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Identifica</a:t>
            </a:r>
            <a:r>
              <a:rPr lang="en-US" sz="2100" dirty="0">
                <a:solidFill>
                  <a:srgbClr val="002060"/>
                </a:solidFill>
                <a:latin typeface="Century Gothic" panose="020B0502020202020204" pitchFamily="34" charset="0"/>
              </a:rPr>
              <a:t> la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a:t>
            </a:r>
            <a:r>
              <a:rPr lang="en-US" sz="2100" dirty="0" err="1">
                <a:solidFill>
                  <a:srgbClr val="002060"/>
                </a:solidFill>
                <a:latin typeface="Century Gothic" panose="020B0502020202020204" pitchFamily="34" charset="0"/>
              </a:rPr>
              <a:t>correcta</a:t>
            </a:r>
            <a:r>
              <a:rPr lang="en-US" sz="2100" dirty="0">
                <a:solidFill>
                  <a:srgbClr val="002060"/>
                </a:solidFill>
                <a:latin typeface="Century Gothic" panose="020B0502020202020204" pitchFamily="34" charset="0"/>
              </a:rPr>
              <a:t> (e.g. </a:t>
            </a:r>
            <a:r>
              <a:rPr lang="en-US" sz="2100" dirty="0" err="1">
                <a:solidFill>
                  <a:srgbClr val="002060"/>
                </a:solidFill>
                <a:latin typeface="Century Gothic" panose="020B0502020202020204" pitchFamily="34" charset="0"/>
              </a:rPr>
              <a:t>pregunta</a:t>
            </a:r>
            <a:r>
              <a:rPr lang="en-US" sz="2100" dirty="0">
                <a:solidFill>
                  <a:srgbClr val="002060"/>
                </a:solidFill>
                <a:latin typeface="Century Gothic" panose="020B0502020202020204" pitchFamily="34" charset="0"/>
              </a:rPr>
              <a:t> 3).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1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9412641" y="251216"/>
            <a:ext cx="2804077" cy="400919"/>
          </a:xfrm>
        </p:spPr>
        <p:txBody>
          <a:bodyPr>
            <a:noAutofit/>
          </a:bodyPr>
          <a:lstStyle/>
          <a:p>
            <a:pPr algn="ctr"/>
            <a:r>
              <a:rPr lang="en-GB" sz="2000" b="1" dirty="0">
                <a:solidFill>
                  <a:prstClr val="white"/>
                </a:solidFill>
              </a:rPr>
              <a:t>leer / escuchar</a:t>
            </a:r>
            <a:endParaRPr lang="en-US" sz="2000" dirty="0"/>
          </a:p>
        </p:txBody>
      </p:sp>
      <p:graphicFrame>
        <p:nvGraphicFramePr>
          <p:cNvPr id="34" name="Google Shape;92;p5" descr="Table for exercises">
            <a:extLst>
              <a:ext uri="{FF2B5EF4-FFF2-40B4-BE49-F238E27FC236}">
                <a16:creationId xmlns:a16="http://schemas.microsoft.com/office/drawing/2014/main" id="{2FD3ED96-54FB-9845-8245-57490A1C740E}"/>
              </a:ext>
            </a:extLst>
          </p:cNvPr>
          <p:cNvGraphicFramePr/>
          <p:nvPr>
            <p:extLst/>
          </p:nvPr>
        </p:nvGraphicFramePr>
        <p:xfrm>
          <a:off x="8515309" y="1170931"/>
          <a:ext cx="3260283" cy="5103910"/>
        </p:xfrm>
        <a:graphic>
          <a:graphicData uri="http://schemas.openxmlformats.org/drawingml/2006/table">
            <a:tbl>
              <a:tblPr firstRow="1" bandRow="1">
                <a:tableStyleId>{2D5ABB26-0587-4C30-8999-92F81FD0307C}</a:tableStyleId>
              </a:tblPr>
              <a:tblGrid>
                <a:gridCol w="3260283">
                  <a:extLst>
                    <a:ext uri="{9D8B030D-6E8A-4147-A177-3AD203B41FA5}">
                      <a16:colId xmlns:a16="http://schemas.microsoft.com/office/drawing/2014/main" val="20000"/>
                    </a:ext>
                  </a:extLst>
                </a:gridCol>
              </a:tblGrid>
              <a:tr h="439414">
                <a:tc>
                  <a:txBody>
                    <a:bodyPr/>
                    <a:lstStyle/>
                    <a:p>
                      <a:pPr marL="0" marR="0" lvl="0" indent="0" algn="l" rtl="0">
                        <a:spcBef>
                          <a:spcPts val="0"/>
                        </a:spcBef>
                        <a:spcAft>
                          <a:spcPts val="0"/>
                        </a:spcAft>
                        <a:buNone/>
                      </a:pPr>
                      <a:r>
                        <a:rPr lang="es-ES" sz="2000" b="1" dirty="0">
                          <a:solidFill>
                            <a:srgbClr val="002060"/>
                          </a:solidFill>
                        </a:rPr>
                        <a:t>Respuestas</a:t>
                      </a:r>
                      <a:endParaRPr sz="2000" b="1" dirty="0">
                        <a:solidFill>
                          <a:srgbClr val="002060"/>
                        </a:solidFill>
                      </a:endParaRPr>
                    </a:p>
                  </a:txBody>
                  <a:tcPr marL="91450" marR="91450" marT="45725" marB="45725" anchor="ctr"/>
                </a:tc>
                <a:extLst>
                  <a:ext uri="{0D108BD9-81ED-4DB2-BD59-A6C34878D82A}">
                    <a16:rowId xmlns:a16="http://schemas.microsoft.com/office/drawing/2014/main" val="10000"/>
                  </a:ext>
                </a:extLst>
              </a:tr>
              <a:tr h="777416">
                <a:tc>
                  <a:txBody>
                    <a:bodyPr/>
                    <a:lstStyle/>
                    <a:p>
                      <a:pPr marL="457200" marR="0" lvl="0" indent="-457200" algn="l" rtl="0">
                        <a:spcBef>
                          <a:spcPts val="0"/>
                        </a:spcBef>
                        <a:spcAft>
                          <a:spcPts val="0"/>
                        </a:spcAft>
                        <a:buAutoNum type="alphaLcParenR"/>
                      </a:pPr>
                      <a:endParaRPr lang="es-ES" sz="2000" dirty="0"/>
                    </a:p>
                  </a:txBody>
                  <a:tcPr marL="91450" marR="91450" marT="45725" marB="45725"/>
                </a:tc>
                <a:extLst>
                  <a:ext uri="{0D108BD9-81ED-4DB2-BD59-A6C34878D82A}">
                    <a16:rowId xmlns:a16="http://schemas.microsoft.com/office/drawing/2014/main" val="10001"/>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2"/>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3"/>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10004"/>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212571357"/>
                  </a:ext>
                </a:extLst>
              </a:tr>
              <a:tr h="777416">
                <a:tc>
                  <a:txBody>
                    <a:bodyPr/>
                    <a:lstStyle/>
                    <a:p>
                      <a:pPr marL="0" marR="0" lvl="0" indent="0" algn="l" rtl="0">
                        <a:spcBef>
                          <a:spcPts val="0"/>
                        </a:spcBef>
                        <a:spcAft>
                          <a:spcPts val="0"/>
                        </a:spcAft>
                        <a:buNone/>
                      </a:pPr>
                      <a:endParaRPr sz="2000" dirty="0"/>
                    </a:p>
                  </a:txBody>
                  <a:tcPr marL="91450" marR="91450" marT="45725" marB="45725" anchor="ctr"/>
                </a:tc>
                <a:extLst>
                  <a:ext uri="{0D108BD9-81ED-4DB2-BD59-A6C34878D82A}">
                    <a16:rowId xmlns:a16="http://schemas.microsoft.com/office/drawing/2014/main" val="2980988508"/>
                  </a:ext>
                </a:extLst>
              </a:tr>
            </a:tbl>
          </a:graphicData>
        </a:graphic>
      </p:graphicFrame>
      <p:sp>
        <p:nvSpPr>
          <p:cNvPr id="37" name="Action Button: Custom 20">
            <a:hlinkClick r:id="" action="ppaction://noaction" highlightClick="1">
              <a:snd r:embed="rId3" name="Adidas y Nike, Son muy conocidas.wav"/>
            </a:hlinkClick>
            <a:extLst>
              <a:ext uri="{FF2B5EF4-FFF2-40B4-BE49-F238E27FC236}">
                <a16:creationId xmlns:a16="http://schemas.microsoft.com/office/drawing/2014/main" id="{36601F64-B6B8-584C-93C6-63DFEC8EBB61}"/>
              </a:ext>
            </a:extLst>
          </p:cNvPr>
          <p:cNvSpPr/>
          <p:nvPr/>
        </p:nvSpPr>
        <p:spPr>
          <a:xfrm>
            <a:off x="8642932" y="181464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A</a:t>
            </a:r>
          </a:p>
        </p:txBody>
      </p:sp>
      <p:sp>
        <p:nvSpPr>
          <p:cNvPr id="38" name="Action Button: Custom 20">
            <a:hlinkClick r:id="" action="ppaction://noaction" highlightClick="1">
              <a:snd r:embed="rId4" name="Veinticinco euros cada uno..wav"/>
            </a:hlinkClick>
            <a:extLst>
              <a:ext uri="{FF2B5EF4-FFF2-40B4-BE49-F238E27FC236}">
                <a16:creationId xmlns:a16="http://schemas.microsoft.com/office/drawing/2014/main" id="{F046C8FF-D4CA-1340-A1AE-46559BABB860}"/>
              </a:ext>
            </a:extLst>
          </p:cNvPr>
          <p:cNvSpPr/>
          <p:nvPr/>
        </p:nvSpPr>
        <p:spPr>
          <a:xfrm>
            <a:off x="8642932" y="257641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B</a:t>
            </a:r>
          </a:p>
        </p:txBody>
      </p:sp>
      <p:sp>
        <p:nvSpPr>
          <p:cNvPr id="40" name="Action Button: Custom 20">
            <a:hlinkClick r:id="" action="ppaction://noaction" highlightClick="1">
              <a:snd r:embed="rId5" name="Muy pra%CC%81cticos, pero no son ligeros.wav"/>
            </a:hlinkClick>
            <a:extLst>
              <a:ext uri="{FF2B5EF4-FFF2-40B4-BE49-F238E27FC236}">
                <a16:creationId xmlns:a16="http://schemas.microsoft.com/office/drawing/2014/main" id="{0DB9168F-DADD-BB49-A9CE-D403533D0AEF}"/>
              </a:ext>
            </a:extLst>
          </p:cNvPr>
          <p:cNvSpPr/>
          <p:nvPr/>
        </p:nvSpPr>
        <p:spPr>
          <a:xfrm>
            <a:off x="8642932" y="334707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C</a:t>
            </a:r>
          </a:p>
        </p:txBody>
      </p:sp>
      <p:sp>
        <p:nvSpPr>
          <p:cNvPr id="42" name="Action Button: Custom 20">
            <a:hlinkClick r:id="" action="ppaction://noaction" highlightClick="1">
              <a:snd r:embed="rId6" name="Porque son demasiado caras..wav"/>
            </a:hlinkClick>
            <a:extLst>
              <a:ext uri="{FF2B5EF4-FFF2-40B4-BE49-F238E27FC236}">
                <a16:creationId xmlns:a16="http://schemas.microsoft.com/office/drawing/2014/main" id="{BA818435-CE8E-7C42-866B-7B82A25BD8A6}"/>
              </a:ext>
            </a:extLst>
          </p:cNvPr>
          <p:cNvSpPr/>
          <p:nvPr/>
        </p:nvSpPr>
        <p:spPr>
          <a:xfrm>
            <a:off x="8642932" y="412560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D</a:t>
            </a:r>
          </a:p>
        </p:txBody>
      </p:sp>
      <p:sp>
        <p:nvSpPr>
          <p:cNvPr id="43" name="Action Button: Custom 20">
            <a:hlinkClick r:id="" action="ppaction://noaction" highlightClick="1">
              <a:snd r:embed="rId7" name="Diego, para ir al trabajo..wav"/>
            </a:hlinkClick>
            <a:extLst>
              <a:ext uri="{FF2B5EF4-FFF2-40B4-BE49-F238E27FC236}">
                <a16:creationId xmlns:a16="http://schemas.microsoft.com/office/drawing/2014/main" id="{9BBA83EF-2C1C-7C45-9EF3-3BDCB8982439}"/>
              </a:ext>
            </a:extLst>
          </p:cNvPr>
          <p:cNvSpPr/>
          <p:nvPr/>
        </p:nvSpPr>
        <p:spPr>
          <a:xfrm>
            <a:off x="8642932" y="490413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a:t>
            </a:r>
          </a:p>
        </p:txBody>
      </p:sp>
      <p:sp>
        <p:nvSpPr>
          <p:cNvPr id="44" name="Action Button: Custom 20">
            <a:hlinkClick r:id="" action="ppaction://noaction" highlightClick="1">
              <a:snd r:embed="rId8" name="En casa, debajo de la cama..wav"/>
            </a:hlinkClick>
            <a:extLst>
              <a:ext uri="{FF2B5EF4-FFF2-40B4-BE49-F238E27FC236}">
                <a16:creationId xmlns:a16="http://schemas.microsoft.com/office/drawing/2014/main" id="{49D9CE96-FA2B-DB4A-B493-60E74B3BFFAC}"/>
              </a:ext>
            </a:extLst>
          </p:cNvPr>
          <p:cNvSpPr/>
          <p:nvPr/>
        </p:nvSpPr>
        <p:spPr>
          <a:xfrm>
            <a:off x="8642932" y="565049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F</a:t>
            </a:r>
          </a:p>
        </p:txBody>
      </p:sp>
      <p:sp>
        <p:nvSpPr>
          <p:cNvPr id="5" name="CuadroTexto 4">
            <a:extLst>
              <a:ext uri="{FF2B5EF4-FFF2-40B4-BE49-F238E27FC236}">
                <a16:creationId xmlns:a16="http://schemas.microsoft.com/office/drawing/2014/main" id="{57586D40-37D6-4E44-9CDE-FF97BB4880B2}"/>
              </a:ext>
            </a:extLst>
          </p:cNvPr>
          <p:cNvSpPr txBox="1"/>
          <p:nvPr/>
        </p:nvSpPr>
        <p:spPr>
          <a:xfrm>
            <a:off x="9244235" y="1843250"/>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6</a:t>
            </a:r>
            <a:endParaRPr lang="x-none" sz="2000" dirty="0">
              <a:solidFill>
                <a:srgbClr val="002060"/>
              </a:solidFill>
            </a:endParaRPr>
          </a:p>
        </p:txBody>
      </p:sp>
      <p:sp>
        <p:nvSpPr>
          <p:cNvPr id="45" name="CuadroTexto 44">
            <a:extLst>
              <a:ext uri="{FF2B5EF4-FFF2-40B4-BE49-F238E27FC236}">
                <a16:creationId xmlns:a16="http://schemas.microsoft.com/office/drawing/2014/main" id="{DEC42350-A8ED-8D4D-8965-0642A90570BD}"/>
              </a:ext>
            </a:extLst>
          </p:cNvPr>
          <p:cNvSpPr txBox="1"/>
          <p:nvPr/>
        </p:nvSpPr>
        <p:spPr>
          <a:xfrm>
            <a:off x="9244235" y="2596291"/>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2</a:t>
            </a:r>
            <a:endParaRPr lang="x-none" sz="2000" dirty="0">
              <a:solidFill>
                <a:srgbClr val="002060"/>
              </a:solidFill>
            </a:endParaRPr>
          </a:p>
        </p:txBody>
      </p:sp>
      <p:sp>
        <p:nvSpPr>
          <p:cNvPr id="46" name="CuadroTexto 45">
            <a:extLst>
              <a:ext uri="{FF2B5EF4-FFF2-40B4-BE49-F238E27FC236}">
                <a16:creationId xmlns:a16="http://schemas.microsoft.com/office/drawing/2014/main" id="{E3E05FA7-F10C-7D42-9081-C85392D6BBA0}"/>
              </a:ext>
            </a:extLst>
          </p:cNvPr>
          <p:cNvSpPr txBox="1"/>
          <p:nvPr/>
        </p:nvSpPr>
        <p:spPr>
          <a:xfrm>
            <a:off x="9262631" y="5670368"/>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5</a:t>
            </a:r>
            <a:endParaRPr lang="x-none" sz="2000" dirty="0">
              <a:solidFill>
                <a:srgbClr val="002060"/>
              </a:solidFill>
            </a:endParaRPr>
          </a:p>
        </p:txBody>
      </p:sp>
      <p:sp>
        <p:nvSpPr>
          <p:cNvPr id="47" name="CuadroTexto 46">
            <a:extLst>
              <a:ext uri="{FF2B5EF4-FFF2-40B4-BE49-F238E27FC236}">
                <a16:creationId xmlns:a16="http://schemas.microsoft.com/office/drawing/2014/main" id="{A05DF89F-B6A4-F54B-8F0E-EA80EAD59FF0}"/>
              </a:ext>
            </a:extLst>
          </p:cNvPr>
          <p:cNvSpPr txBox="1"/>
          <p:nvPr/>
        </p:nvSpPr>
        <p:spPr>
          <a:xfrm>
            <a:off x="9262631" y="4126139"/>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1</a:t>
            </a:r>
            <a:endParaRPr lang="x-none" sz="2000" dirty="0">
              <a:solidFill>
                <a:srgbClr val="002060"/>
              </a:solidFill>
            </a:endParaRPr>
          </a:p>
        </p:txBody>
      </p:sp>
      <p:sp>
        <p:nvSpPr>
          <p:cNvPr id="48" name="CuadroTexto 47">
            <a:extLst>
              <a:ext uri="{FF2B5EF4-FFF2-40B4-BE49-F238E27FC236}">
                <a16:creationId xmlns:a16="http://schemas.microsoft.com/office/drawing/2014/main" id="{78AAA952-8EC4-994E-B281-7EA2251ADE16}"/>
              </a:ext>
            </a:extLst>
          </p:cNvPr>
          <p:cNvSpPr txBox="1"/>
          <p:nvPr/>
        </p:nvSpPr>
        <p:spPr>
          <a:xfrm>
            <a:off x="9244235" y="4909426"/>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3</a:t>
            </a:r>
            <a:endParaRPr lang="x-none" sz="2000" dirty="0">
              <a:solidFill>
                <a:srgbClr val="002060"/>
              </a:solidFill>
            </a:endParaRPr>
          </a:p>
        </p:txBody>
      </p:sp>
      <p:sp>
        <p:nvSpPr>
          <p:cNvPr id="59" name="CuadroTexto 58">
            <a:extLst>
              <a:ext uri="{FF2B5EF4-FFF2-40B4-BE49-F238E27FC236}">
                <a16:creationId xmlns:a16="http://schemas.microsoft.com/office/drawing/2014/main" id="{AFC9C475-8FC2-034C-A952-49D52849FC68}"/>
              </a:ext>
            </a:extLst>
          </p:cNvPr>
          <p:cNvSpPr txBox="1"/>
          <p:nvPr/>
        </p:nvSpPr>
        <p:spPr>
          <a:xfrm>
            <a:off x="9262631" y="3371572"/>
            <a:ext cx="2147455" cy="400110"/>
          </a:xfrm>
          <a:prstGeom prst="rect">
            <a:avLst/>
          </a:prstGeom>
          <a:noFill/>
        </p:spPr>
        <p:txBody>
          <a:bodyPr wrap="square" rtlCol="0">
            <a:spAutoFit/>
          </a:bodyPr>
          <a:lstStyle/>
          <a:p>
            <a:pPr algn="l"/>
            <a:r>
              <a:rPr lang="en-US" sz="2000" dirty="0">
                <a:solidFill>
                  <a:srgbClr val="002060"/>
                </a:solidFill>
              </a:rPr>
              <a:t>P</a:t>
            </a:r>
            <a:r>
              <a:rPr lang="x-none" sz="2000" dirty="0">
                <a:solidFill>
                  <a:srgbClr val="002060"/>
                </a:solidFill>
              </a:rPr>
              <a:t>regunta </a:t>
            </a:r>
            <a:r>
              <a:rPr lang="en-GB" sz="2000" dirty="0">
                <a:solidFill>
                  <a:srgbClr val="002060"/>
                </a:solidFill>
              </a:rPr>
              <a:t>4</a:t>
            </a:r>
            <a:r>
              <a:rPr lang="x-none" sz="2000" dirty="0">
                <a:solidFill>
                  <a:srgbClr val="002060"/>
                </a:solidFill>
              </a:rPr>
              <a:t> </a:t>
            </a:r>
          </a:p>
        </p:txBody>
      </p:sp>
      <p:sp>
        <p:nvSpPr>
          <p:cNvPr id="31" name="Rounded Rectangle 30"/>
          <p:cNvSpPr/>
          <p:nvPr/>
        </p:nvSpPr>
        <p:spPr>
          <a:xfrm>
            <a:off x="6401528" y="1926411"/>
            <a:ext cx="1314286" cy="33866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Rounded Rectangle 31"/>
          <p:cNvSpPr/>
          <p:nvPr/>
        </p:nvSpPr>
        <p:spPr>
          <a:xfrm>
            <a:off x="6401528" y="2682672"/>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7" name="Rounded Rectangle 26"/>
          <p:cNvSpPr/>
          <p:nvPr/>
        </p:nvSpPr>
        <p:spPr>
          <a:xfrm>
            <a:off x="6388935" y="3470045"/>
            <a:ext cx="1007180"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Rounded Rectangle 27"/>
          <p:cNvSpPr/>
          <p:nvPr/>
        </p:nvSpPr>
        <p:spPr>
          <a:xfrm>
            <a:off x="6388935" y="3921573"/>
            <a:ext cx="1549333"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9" name="Rounded Rectangle 28"/>
          <p:cNvSpPr/>
          <p:nvPr/>
        </p:nvSpPr>
        <p:spPr>
          <a:xfrm>
            <a:off x="6388935" y="5020591"/>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0" name="Rounded Rectangle 29"/>
          <p:cNvSpPr/>
          <p:nvPr/>
        </p:nvSpPr>
        <p:spPr>
          <a:xfrm>
            <a:off x="6388936" y="5472119"/>
            <a:ext cx="1218217" cy="34557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pic>
        <p:nvPicPr>
          <p:cNvPr id="49" name="Picture 48"/>
          <p:cNvPicPr>
            <a:picLocks noChangeAspect="1"/>
          </p:cNvPicPr>
          <p:nvPr/>
        </p:nvPicPr>
        <p:blipFill rotWithShape="1">
          <a:blip r:embed="rId9" cstate="print">
            <a:extLst>
              <a:ext uri="{28A0092B-C50C-407E-A947-70E740481C1C}">
                <a14:useLocalDpi xmlns:a14="http://schemas.microsoft.com/office/drawing/2010/main" val="0"/>
              </a:ext>
            </a:extLst>
          </a:blip>
          <a:srcRect l="48106" r="25920"/>
          <a:stretch/>
        </p:blipFill>
        <p:spPr>
          <a:xfrm>
            <a:off x="11358575" y="604586"/>
            <a:ext cx="698918" cy="1513598"/>
          </a:xfrm>
          <a:prstGeom prst="rect">
            <a:avLst/>
          </a:prstGeom>
        </p:spPr>
      </p:pic>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l="23490" r="49187"/>
          <a:stretch/>
        </p:blipFill>
        <p:spPr>
          <a:xfrm>
            <a:off x="10643746" y="628808"/>
            <a:ext cx="711686" cy="1465155"/>
          </a:xfrm>
          <a:prstGeom prst="rect">
            <a:avLst/>
          </a:prstGeom>
        </p:spPr>
      </p:pic>
      <p:sp>
        <p:nvSpPr>
          <p:cNvPr id="6" name="Rounded Rectangular Callout 5"/>
          <p:cNvSpPr/>
          <p:nvPr/>
        </p:nvSpPr>
        <p:spPr>
          <a:xfrm>
            <a:off x="783770" y="2317011"/>
            <a:ext cx="3984173" cy="731323"/>
          </a:xfrm>
          <a:prstGeom prst="wedgeRoundRectCallout">
            <a:avLst>
              <a:gd name="adj1" fmla="val -21448"/>
              <a:gd name="adj2" fmla="val 68454"/>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Notice how the </a:t>
            </a:r>
            <a:r>
              <a:rPr lang="en-GB" sz="2000" b="1">
                <a:solidFill>
                  <a:srgbClr val="002060"/>
                </a:solidFill>
              </a:rPr>
              <a:t>–a</a:t>
            </a:r>
            <a:r>
              <a:rPr lang="en-GB" sz="2000">
                <a:solidFill>
                  <a:srgbClr val="002060"/>
                </a:solidFill>
              </a:rPr>
              <a:t> (‘s/he’) ending is used after ‘quién’.</a:t>
            </a:r>
          </a:p>
        </p:txBody>
      </p:sp>
      <p:sp>
        <p:nvSpPr>
          <p:cNvPr id="7" name="Oval 6"/>
          <p:cNvSpPr/>
          <p:nvPr/>
        </p:nvSpPr>
        <p:spPr>
          <a:xfrm>
            <a:off x="2483541" y="3319061"/>
            <a:ext cx="293915" cy="3317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623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2" grpId="0" animBg="1"/>
      <p:bldP spid="43" grpId="0" animBg="1"/>
      <p:bldP spid="44" grpId="0" animBg="1"/>
      <p:bldP spid="5" grpId="0"/>
      <p:bldP spid="45" grpId="0"/>
      <p:bldP spid="46" grpId="0"/>
      <p:bldP spid="31" grpId="0" animBg="1"/>
      <p:bldP spid="32" grpId="0" animBg="1"/>
      <p:bldP spid="27" grpId="0" animBg="1"/>
      <p:bldP spid="28" grpId="0" animBg="1"/>
      <p:bldP spid="29" grpId="0" animBg="1"/>
      <p:bldP spid="30"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A (</a:t>
            </a:r>
            <a:r>
              <a:rPr lang="en-GB" sz="2200" dirty="0" err="1">
                <a:solidFill>
                  <a:srgbClr val="002060"/>
                </a:solidFill>
                <a:latin typeface="Century Gothic" panose="020B0502020202020204" pitchFamily="34" charset="0"/>
              </a:rPr>
              <a:t>pregunta</a:t>
            </a:r>
            <a:r>
              <a:rPr lang="en-GB" sz="2200" dirty="0">
                <a:solidFill>
                  <a:srgbClr val="002060"/>
                </a:solidFill>
                <a:latin typeface="Century Gothic" panose="020B0502020202020204" pitchFamily="34" charset="0"/>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Persona B (</a:t>
            </a:r>
            <a:r>
              <a:rPr lang="en-GB" sz="2200" dirty="0" err="1">
                <a:solidFill>
                  <a:srgbClr val="002060"/>
                </a:solidFill>
                <a:latin typeface="Century Gothic" panose="020B0502020202020204" pitchFamily="34" charset="0"/>
              </a:rPr>
              <a:t>escucha</a:t>
            </a:r>
            <a:r>
              <a:rPr lang="en-GB" sz="2200" dirty="0">
                <a:solidFill>
                  <a:srgbClr val="002060"/>
                </a:solidFill>
                <a:latin typeface="Century Gothic" panose="020B0502020202020204" pitchFamily="34" charset="0"/>
              </a:rPr>
              <a:t> y </a:t>
            </a:r>
            <a:r>
              <a:rPr lang="en-GB" sz="2200" dirty="0" err="1">
                <a:solidFill>
                  <a:srgbClr val="002060"/>
                </a:solidFill>
                <a:latin typeface="Century Gothic" panose="020B0502020202020204" pitchFamily="34" charset="0"/>
              </a:rPr>
              <a:t>mira</a:t>
            </a:r>
            <a:r>
              <a:rPr lang="en-GB" sz="2200" dirty="0">
                <a:solidFill>
                  <a:srgbClr val="002060"/>
                </a:solidFill>
                <a:latin typeface="Century Gothic" panose="020B0502020202020204" pitchFamily="34" charset="0"/>
              </a:rPr>
              <a:t> las </a:t>
            </a:r>
            <a:r>
              <a:rPr lang="en-GB" sz="2200" dirty="0" err="1">
                <a:solidFill>
                  <a:srgbClr val="002060"/>
                </a:solidFill>
                <a:latin typeface="Century Gothic" panose="020B0502020202020204" pitchFamily="34" charset="0"/>
              </a:rPr>
              <a:t>tarjetas</a:t>
            </a:r>
            <a:r>
              <a:rPr lang="en-GB" sz="2200" dirty="0">
                <a:solidFill>
                  <a:srgbClr val="002060"/>
                </a:solidFill>
                <a:latin typeface="Century Gothic" panose="020B0502020202020204" pitchFamily="34" charset="0"/>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4" y="3644441"/>
            <a:ext cx="5706154" cy="430887"/>
          </a:xfrm>
          <a:prstGeom prst="rect">
            <a:avLst/>
          </a:prstGeom>
        </p:spPr>
        <p:txBody>
          <a:bodyPr wrap="square">
            <a:spAutoFit/>
          </a:bodyPr>
          <a:lstStyle/>
          <a:p>
            <a:r>
              <a:rPr lang="en-GB" sz="2200" dirty="0">
                <a:solidFill>
                  <a:srgbClr val="002060"/>
                </a:solidFill>
                <a:latin typeface="Century Gothic" panose="020B0502020202020204" pitchFamily="34" charset="0"/>
              </a:rPr>
              <a:t>When do you need these (</a:t>
            </a:r>
            <a:r>
              <a:rPr lang="en-GB" sz="2200" strike="sngStrike" dirty="0">
                <a:solidFill>
                  <a:srgbClr val="002060"/>
                </a:solidFill>
                <a:latin typeface="Century Gothic" panose="020B0502020202020204" pitchFamily="34" charset="0"/>
              </a:rPr>
              <a:t>skirts</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in Spanish but </a:t>
            </a:r>
            <a:r>
              <a:rPr lang="en-GB" sz="2200" b="1" dirty="0">
                <a:solidFill>
                  <a:srgbClr val="002060"/>
                </a:solidFill>
                <a:ea typeface="+mn-ea"/>
                <a:cs typeface="+mn-cs"/>
              </a:rPr>
              <a:t>don’t say the crossed out word</a:t>
            </a:r>
            <a:r>
              <a:rPr lang="en-GB" sz="2200" dirty="0">
                <a:solidFill>
                  <a:srgbClr val="002060"/>
                </a:solidFill>
                <a:ea typeface="+mn-ea"/>
                <a:cs typeface="+mn-cs"/>
              </a:rPr>
              <a:t>! </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boo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7037" y="4065589"/>
            <a:ext cx="1469294" cy="1191456"/>
          </a:xfrm>
          <a:prstGeom prst="rect">
            <a:avLst/>
          </a:prstGeom>
        </p:spPr>
      </p:pic>
      <p:sp>
        <p:nvSpPr>
          <p:cNvPr id="2" name="TextBox 1"/>
          <p:cNvSpPr txBox="1"/>
          <p:nvPr/>
        </p:nvSpPr>
        <p:spPr>
          <a:xfrm>
            <a:off x="288758" y="379679"/>
            <a:ext cx="7501468" cy="461665"/>
          </a:xfrm>
          <a:prstGeom prst="rect">
            <a:avLst/>
          </a:prstGeom>
          <a:noFill/>
        </p:spPr>
        <p:txBody>
          <a:bodyPr wrap="square" rtlCol="0">
            <a:spAutoFit/>
          </a:bodyPr>
          <a:lstStyle/>
          <a:p>
            <a:r>
              <a:rPr lang="en-US" sz="2400" b="1" dirty="0" err="1">
                <a:solidFill>
                  <a:srgbClr val="002060"/>
                </a:solidFill>
              </a:rPr>
              <a:t>Preguntas</a:t>
            </a:r>
            <a:r>
              <a:rPr lang="en-US" sz="2400" b="1" dirty="0">
                <a:solidFill>
                  <a:srgbClr val="002060"/>
                </a:solidFill>
              </a:rPr>
              <a:t> en </a:t>
            </a:r>
            <a:r>
              <a:rPr lang="en-US" sz="2400" b="1" dirty="0" err="1">
                <a:solidFill>
                  <a:srgbClr val="002060"/>
                </a:solidFill>
              </a:rPr>
              <a:t>las</a:t>
            </a:r>
            <a:r>
              <a:rPr lang="en-US" sz="2400" b="1" dirty="0">
                <a:solidFill>
                  <a:srgbClr val="002060"/>
                </a:solidFill>
              </a:rPr>
              <a:t> </a:t>
            </a:r>
            <a:r>
              <a:rPr lang="en-US" sz="2400" b="1" dirty="0" err="1">
                <a:solidFill>
                  <a:srgbClr val="002060"/>
                </a:solidFill>
              </a:rPr>
              <a:t>tiendas</a:t>
            </a:r>
            <a:endParaRPr lang="en-US" sz="2400" b="1" dirty="0">
              <a:solidFill>
                <a:srgbClr val="002060"/>
              </a:solidFill>
            </a:endParaRPr>
          </a:p>
        </p:txBody>
      </p:sp>
      <p:pic>
        <p:nvPicPr>
          <p:cNvPr id="21" name="Picture 20" descr="skir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3481" y="4306937"/>
            <a:ext cx="963525" cy="914534"/>
          </a:xfrm>
          <a:prstGeom prst="rect">
            <a:avLst/>
          </a:prstGeom>
        </p:spPr>
      </p:pic>
      <p:pic>
        <p:nvPicPr>
          <p:cNvPr id="22" name="Picture 21" descr="skirt 2.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006" y="4287421"/>
            <a:ext cx="844067" cy="934050"/>
          </a:xfrm>
          <a:prstGeom prst="rect">
            <a:avLst/>
          </a:prstGeom>
        </p:spPr>
      </p:pic>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 name="TextBox 2"/>
          <p:cNvSpPr txBox="1"/>
          <p:nvPr/>
        </p:nvSpPr>
        <p:spPr>
          <a:xfrm>
            <a:off x="6871136" y="5329020"/>
            <a:ext cx="2116666" cy="430887"/>
          </a:xfrm>
          <a:prstGeom prst="rect">
            <a:avLst/>
          </a:prstGeom>
          <a:noFill/>
        </p:spPr>
        <p:txBody>
          <a:bodyPr wrap="square" rtlCol="0">
            <a:spAutoFit/>
          </a:bodyPr>
          <a:lstStyle/>
          <a:p>
            <a:r>
              <a:rPr lang="en-US" sz="2200">
                <a:solidFill>
                  <a:schemeClr val="accent5">
                    <a:lumMod val="50000"/>
                  </a:schemeClr>
                </a:solidFill>
              </a:rPr>
              <a:t>This Monday.</a:t>
            </a:r>
            <a:endParaRPr lang="en-US" sz="2200" dirty="0">
              <a:solidFill>
                <a:schemeClr val="accent5">
                  <a:lumMod val="50000"/>
                </a:schemeClr>
              </a:solidFill>
            </a:endParaRPr>
          </a:p>
        </p:txBody>
      </p:sp>
      <p:sp>
        <p:nvSpPr>
          <p:cNvPr id="5" name="TextBox 4"/>
          <p:cNvSpPr txBox="1"/>
          <p:nvPr/>
        </p:nvSpPr>
        <p:spPr>
          <a:xfrm>
            <a:off x="9967966" y="5325448"/>
            <a:ext cx="2421466" cy="430887"/>
          </a:xfrm>
          <a:prstGeom prst="rect">
            <a:avLst/>
          </a:prstGeom>
          <a:noFill/>
        </p:spPr>
        <p:txBody>
          <a:bodyPr wrap="square" rtlCol="0">
            <a:spAutoFit/>
          </a:bodyPr>
          <a:lstStyle/>
          <a:p>
            <a:r>
              <a:rPr lang="en-US" sz="2200">
                <a:solidFill>
                  <a:schemeClr val="accent5">
                    <a:lumMod val="50000"/>
                  </a:schemeClr>
                </a:solidFill>
              </a:rPr>
              <a:t>This week.</a:t>
            </a:r>
            <a:endParaRPr lang="en-US" sz="2200" dirty="0">
              <a:solidFill>
                <a:schemeClr val="accent5">
                  <a:lumMod val="50000"/>
                </a:schemeClr>
              </a:solidFill>
            </a:endParaRPr>
          </a:p>
        </p:txBody>
      </p:sp>
      <p:sp>
        <p:nvSpPr>
          <p:cNvPr id="11" name="TextBox 10"/>
          <p:cNvSpPr txBox="1"/>
          <p:nvPr/>
        </p:nvSpPr>
        <p:spPr>
          <a:xfrm>
            <a:off x="7016650" y="3540126"/>
            <a:ext cx="708228"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25" name="TextBox 24"/>
          <p:cNvSpPr txBox="1"/>
          <p:nvPr/>
        </p:nvSpPr>
        <p:spPr>
          <a:xfrm>
            <a:off x="9622771" y="3558283"/>
            <a:ext cx="708228"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Un </a:t>
            </a:r>
            <a:r>
              <a:rPr lang="en-GB" sz="2200" b="1" dirty="0" err="1">
                <a:solidFill>
                  <a:srgbClr val="002060"/>
                </a:solidFill>
                <a:ea typeface="+mn-ea"/>
                <a:cs typeface="+mn-cs"/>
              </a:rPr>
              <a:t>ejemplo</a:t>
            </a:r>
            <a:endParaRPr lang="en-GB" sz="2200" b="1" dirty="0">
              <a:solidFill>
                <a:srgbClr val="002060"/>
              </a:solidFill>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8" y="1292463"/>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rgbClr val="002060"/>
                </a:solidFill>
                <a:ea typeface="+mn-ea"/>
                <a:cs typeface="+mn-cs"/>
              </a:rPr>
              <a:t>Persona B: </a:t>
            </a:r>
            <a:r>
              <a:rPr lang="en-GB" sz="2200" dirty="0">
                <a:solidFill>
                  <a:srgbClr val="002060"/>
                </a:solidFill>
                <a:ea typeface="+mn-ea"/>
                <a:cs typeface="+mn-cs"/>
              </a:rPr>
              <a:t>look at the cards. Is it ‘A’ or ‘B’? Say the words below the picture in Spanish.</a:t>
            </a:r>
            <a:endParaRPr lang="en-GB" sz="2200" dirty="0">
              <a:solidFill>
                <a:srgbClr val="002060"/>
              </a:solidFill>
            </a:endParaRPr>
          </a:p>
        </p:txBody>
      </p:sp>
      <p:sp>
        <p:nvSpPr>
          <p:cNvPr id="28" name="TextBox 27"/>
          <p:cNvSpPr txBox="1"/>
          <p:nvPr/>
        </p:nvSpPr>
        <p:spPr>
          <a:xfrm>
            <a:off x="6157112" y="5325448"/>
            <a:ext cx="789061" cy="400110"/>
          </a:xfrm>
          <a:prstGeom prst="rect">
            <a:avLst/>
          </a:prstGeom>
          <a:noFill/>
        </p:spPr>
        <p:txBody>
          <a:bodyPr wrap="square" rtlCol="0">
            <a:spAutoFit/>
          </a:bodyPr>
          <a:lstStyle/>
          <a:p>
            <a:r>
              <a:rPr lang="en-US" sz="2000" b="1">
                <a:solidFill>
                  <a:schemeClr val="accent5">
                    <a:lumMod val="50000"/>
                  </a:schemeClr>
                </a:solidFill>
              </a:rPr>
              <a:t>Say:</a:t>
            </a:r>
            <a:endParaRPr lang="en-US" sz="2000" b="1" dirty="0">
              <a:solidFill>
                <a:schemeClr val="accent5">
                  <a:lumMod val="50000"/>
                </a:schemeClr>
              </a:solidFill>
            </a:endParaRPr>
          </a:p>
        </p:txBody>
      </p:sp>
      <p:sp>
        <p:nvSpPr>
          <p:cNvPr id="13" name="TextBox 12"/>
          <p:cNvSpPr txBox="1"/>
          <p:nvPr/>
        </p:nvSpPr>
        <p:spPr>
          <a:xfrm>
            <a:off x="10743242" y="3564717"/>
            <a:ext cx="1245558" cy="430887"/>
          </a:xfrm>
          <a:prstGeom prst="rect">
            <a:avLst/>
          </a:prstGeom>
          <a:noFill/>
        </p:spPr>
        <p:txBody>
          <a:bodyPr wrap="square" rtlCol="0">
            <a:spAutoFit/>
          </a:bodyPr>
          <a:lstStyle/>
          <a:p>
            <a:r>
              <a:rPr lang="en-GB" sz="2200" b="1">
                <a:solidFill>
                  <a:schemeClr val="accent5">
                    <a:lumMod val="50000"/>
                  </a:schemeClr>
                </a:solidFill>
              </a:rPr>
              <a:t>(faldas)</a:t>
            </a:r>
            <a:endParaRPr lang="en-GB" sz="2200" b="1" dirty="0">
              <a:solidFill>
                <a:schemeClr val="accent5">
                  <a:lumMod val="50000"/>
                </a:schemeClr>
              </a:solidFill>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Cuándo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necesitas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estas</a:t>
            </a:r>
            <a:r>
              <a:rPr lang="is-I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p:txBody>
      </p:sp>
      <p:sp>
        <p:nvSpPr>
          <p:cNvPr id="30" name="Rounded Rectangular Callout 29"/>
          <p:cNvSpPr/>
          <p:nvPr/>
        </p:nvSpPr>
        <p:spPr>
          <a:xfrm>
            <a:off x="9091975" y="2051697"/>
            <a:ext cx="2560867"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Esta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semana</a:t>
            </a:r>
            <a:r>
              <a:rPr lang="en-GB" sz="2000" dirty="0">
                <a:solidFill>
                  <a:srgbClr val="002060"/>
                </a:solidFill>
                <a:latin typeface="Century Gothic" panose="020B0502020202020204" pitchFamily="34" charset="0"/>
              </a:rPr>
              <a:t>.</a:t>
            </a: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98129" y="4251899"/>
            <a:ext cx="1233251" cy="982254"/>
          </a:xfrm>
          <a:prstGeom prst="rect">
            <a:avLst/>
          </a:prstGeom>
        </p:spPr>
      </p:pic>
      <p:sp>
        <p:nvSpPr>
          <p:cNvPr id="14" name="TextBox 13"/>
          <p:cNvSpPr txBox="1"/>
          <p:nvPr/>
        </p:nvSpPr>
        <p:spPr>
          <a:xfrm>
            <a:off x="381814" y="4542971"/>
            <a:ext cx="2690181" cy="400110"/>
          </a:xfrm>
          <a:prstGeom prst="rect">
            <a:avLst/>
          </a:prstGeom>
          <a:noFill/>
        </p:spPr>
        <p:txBody>
          <a:bodyPr wrap="square" rtlCol="0">
            <a:spAutoFit/>
          </a:bodyPr>
          <a:lstStyle/>
          <a:p>
            <a:r>
              <a:rPr lang="en-GB" sz="2000">
                <a:solidFill>
                  <a:schemeClr val="accent5">
                    <a:lumMod val="50000"/>
                  </a:schemeClr>
                </a:solidFill>
              </a:rPr>
              <a:t>_______________</a:t>
            </a:r>
            <a:endParaRPr lang="en-GB" sz="2000" dirty="0">
              <a:solidFill>
                <a:schemeClr val="accent5">
                  <a:lumMod val="50000"/>
                </a:schemeClr>
              </a:solidFill>
            </a:endParaRPr>
          </a:p>
        </p:txBody>
      </p:sp>
      <p:sp>
        <p:nvSpPr>
          <p:cNvPr id="32" name="TextBox 31"/>
          <p:cNvSpPr txBox="1"/>
          <p:nvPr/>
        </p:nvSpPr>
        <p:spPr>
          <a:xfrm>
            <a:off x="390225" y="4461262"/>
            <a:ext cx="2007904" cy="430887"/>
          </a:xfrm>
          <a:prstGeom prst="rect">
            <a:avLst/>
          </a:prstGeom>
          <a:noFill/>
        </p:spPr>
        <p:txBody>
          <a:bodyPr wrap="square" rtlCol="0">
            <a:spAutoFit/>
          </a:bodyPr>
          <a:lstStyle/>
          <a:p>
            <a:r>
              <a:rPr lang="en-GB" sz="2200" dirty="0" err="1">
                <a:solidFill>
                  <a:srgbClr val="002060"/>
                </a:solidFill>
              </a:rPr>
              <a:t>Esta</a:t>
            </a:r>
            <a:r>
              <a:rPr lang="en-GB" sz="2200" dirty="0">
                <a:solidFill>
                  <a:srgbClr val="002060"/>
                </a:solidFill>
              </a:rPr>
              <a:t> </a:t>
            </a:r>
            <a:r>
              <a:rPr lang="en-GB" sz="2200" dirty="0" err="1">
                <a:solidFill>
                  <a:srgbClr val="002060"/>
                </a:solidFill>
              </a:rPr>
              <a:t>semana</a:t>
            </a:r>
            <a:r>
              <a:rPr lang="en-GB" sz="2200" dirty="0">
                <a:solidFill>
                  <a:srgbClr val="002060"/>
                </a:solidFill>
              </a:rPr>
              <a:t>.</a:t>
            </a:r>
          </a:p>
        </p:txBody>
      </p:sp>
      <p:sp>
        <p:nvSpPr>
          <p:cNvPr id="34" name="Oval 33"/>
          <p:cNvSpPr/>
          <p:nvPr/>
        </p:nvSpPr>
        <p:spPr>
          <a:xfrm>
            <a:off x="9608753" y="5274399"/>
            <a:ext cx="2145742" cy="5040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2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7" grpId="0"/>
      <p:bldP spid="28" grpId="0"/>
      <p:bldP spid="13" grpId="0"/>
      <p:bldP spid="29" grpId="0" animBg="1"/>
      <p:bldP spid="30" grpId="0" animBg="1"/>
      <p:bldP spid="14" grpId="0"/>
      <p:bldP spid="32" grpId="0"/>
      <p:bldP spid="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books</a:t>
            </a:r>
            <a:r>
              <a:rPr lang="en-GB" sz="2800" dirty="0">
                <a:solidFill>
                  <a:srgbClr val="002060"/>
                </a:solidFill>
                <a:latin typeface="Century Gothic" panose="020B0502020202020204" pitchFamily="34" charset="0"/>
              </a:rPr>
              <a:t>)</a:t>
            </a:r>
            <a:r>
              <a:rPr lang="is-IS" sz="2800" dirty="0">
                <a:solidFill>
                  <a:srgbClr val="002060"/>
                </a:solidFill>
                <a:latin typeface="Century Gothic" panose="020B0502020202020204" pitchFamily="34" charset="0"/>
              </a:rPr>
              <a:t>? </a:t>
            </a:r>
            <a:r>
              <a:rPr lang="is-IS" sz="2800" b="1" dirty="0">
                <a:solidFill>
                  <a:srgbClr val="002060"/>
                </a:solidFill>
                <a:latin typeface="Century Gothic" panose="020B0502020202020204" pitchFamily="34" charset="0"/>
              </a:rPr>
              <a:t>(m)</a:t>
            </a:r>
            <a:endParaRPr lang="en-GB" sz="2800" b="1" dirty="0">
              <a:solidFill>
                <a:srgbClr val="002060"/>
              </a:solidFill>
              <a:latin typeface="Century Gothic" panose="020B0502020202020204" pitchFamily="34" charset="0"/>
            </a:endParaRPr>
          </a:p>
          <a:p>
            <a:pPr marL="514350" indent="-514350">
              <a:buFont typeface="+mj-lt"/>
              <a:buAutoNum type="arabicPeriod"/>
            </a:pPr>
            <a:r>
              <a:rPr lang="en-GB" sz="2800" dirty="0">
                <a:solidFill>
                  <a:srgbClr val="002060"/>
                </a:solidFill>
                <a:latin typeface="Century Gothic" panose="020B0502020202020204" pitchFamily="34" charset="0"/>
              </a:rPr>
              <a:t>Why do you buy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these (m) (</a:t>
            </a:r>
            <a:r>
              <a:rPr lang="en-GB" sz="2800" strike="sngStrike" dirty="0">
                <a:solidFill>
                  <a:srgbClr val="002060"/>
                </a:solidFill>
                <a:latin typeface="Century Gothic" panose="020B0502020202020204" pitchFamily="34" charset="0"/>
              </a:rPr>
              <a:t>shoes</a:t>
            </a:r>
            <a:r>
              <a:rPr lang="en-GB" sz="2800" dirty="0">
                <a:solidFill>
                  <a:srgbClr val="002060"/>
                </a:solidFill>
                <a:latin typeface="Century Gothic" panose="020B0502020202020204" pitchFamily="34" charset="0"/>
              </a:rPr>
              <a:t>) like?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Where do you keep these (</a:t>
            </a:r>
            <a:r>
              <a:rPr lang="en-GB" sz="2800" strike="sngStrike" dirty="0">
                <a:solidFill>
                  <a:srgbClr val="002060"/>
                </a:solidFill>
                <a:latin typeface="Century Gothic" panose="020B0502020202020204" pitchFamily="34" charset="0"/>
              </a:rPr>
              <a:t>boxes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games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Who uses these (</a:t>
            </a:r>
            <a:r>
              <a:rPr lang="en-GB" sz="2800" strike="sngStrike" dirty="0">
                <a:solidFill>
                  <a:srgbClr val="002060"/>
                </a:solidFill>
                <a:latin typeface="Century Gothic" panose="020B0502020202020204" pitchFamily="34" charset="0"/>
              </a:rPr>
              <a:t>watches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8219661" cy="2677656"/>
          </a:xfrm>
          <a:prstGeom prst="rect">
            <a:avLst/>
          </a:prstGeom>
          <a:noFill/>
          <a:ln w="57150">
            <a:solidFill>
              <a:schemeClr val="accent5"/>
            </a:solidFill>
          </a:ln>
        </p:spPr>
        <p:txBody>
          <a:bodyPr wrap="square" rtlCol="0">
            <a:spAutoFit/>
          </a:bodyPr>
          <a:lstStyle/>
          <a:p>
            <a:pPr marL="514350" indent="-514350">
              <a:buFont typeface="+mj-lt"/>
              <a:buAutoNum type="arabicPeriod"/>
            </a:pPr>
            <a:r>
              <a:rPr lang="en-GB" sz="2800" dirty="0">
                <a:solidFill>
                  <a:srgbClr val="002060"/>
                </a:solidFill>
                <a:latin typeface="Century Gothic" panose="020B0502020202020204" pitchFamily="34" charset="0"/>
              </a:rPr>
              <a:t>Where do you buy these (</a:t>
            </a:r>
            <a:r>
              <a:rPr lang="en-GB" sz="2800" strike="sngStrike" dirty="0">
                <a:solidFill>
                  <a:srgbClr val="002060"/>
                </a:solidFill>
                <a:latin typeface="Century Gothic" panose="020B0502020202020204" pitchFamily="34" charset="0"/>
              </a:rPr>
              <a:t>trousers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When do you need these (</a:t>
            </a:r>
            <a:r>
              <a:rPr lang="en-GB" sz="2800" strike="sngStrike" dirty="0">
                <a:solidFill>
                  <a:srgbClr val="002060"/>
                </a:solidFill>
                <a:latin typeface="Century Gothic" panose="020B0502020202020204" pitchFamily="34" charset="0"/>
              </a:rPr>
              <a:t>bicycles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Who pays for these (</a:t>
            </a:r>
            <a:r>
              <a:rPr lang="en-GB" sz="2800" strike="sngStrike" dirty="0">
                <a:solidFill>
                  <a:srgbClr val="002060"/>
                </a:solidFill>
                <a:latin typeface="Century Gothic" panose="020B0502020202020204" pitchFamily="34" charset="0"/>
              </a:rPr>
              <a:t>cards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Why do you keep these (</a:t>
            </a:r>
            <a:r>
              <a:rPr lang="en-GB" sz="2800" strike="sngStrike" dirty="0">
                <a:solidFill>
                  <a:srgbClr val="002060"/>
                </a:solidFill>
                <a:latin typeface="Century Gothic" panose="020B0502020202020204" pitchFamily="34" charset="0"/>
              </a:rPr>
              <a:t>newspapers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(m)</a:t>
            </a:r>
          </a:p>
          <a:p>
            <a:pPr marL="514350" indent="-514350">
              <a:buFont typeface="+mj-lt"/>
              <a:buAutoNum type="arabicPeriod"/>
            </a:pPr>
            <a:r>
              <a:rPr lang="en-GB" sz="2800" dirty="0">
                <a:solidFill>
                  <a:srgbClr val="002060"/>
                </a:solidFill>
                <a:latin typeface="Century Gothic" panose="020B0502020202020204" pitchFamily="34" charset="0"/>
              </a:rPr>
              <a:t>How much are these (</a:t>
            </a:r>
            <a:r>
              <a:rPr lang="en-GB" sz="2800" strike="sngStrike" dirty="0">
                <a:solidFill>
                  <a:srgbClr val="002060"/>
                </a:solidFill>
                <a:latin typeface="Century Gothic" panose="020B0502020202020204" pitchFamily="34" charset="0"/>
              </a:rPr>
              <a:t>shirts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(f)</a:t>
            </a:r>
          </a:p>
          <a:p>
            <a:pPr marL="514350" indent="-514350">
              <a:buFont typeface="+mj-lt"/>
              <a:buAutoNum type="arabicPeriod"/>
            </a:pPr>
            <a:r>
              <a:rPr lang="en-GB" sz="2800" dirty="0">
                <a:solidFill>
                  <a:srgbClr val="002060"/>
                </a:solidFill>
                <a:latin typeface="Century Gothic" panose="020B0502020202020204" pitchFamily="34" charset="0"/>
              </a:rPr>
              <a:t>What are </a:t>
            </a:r>
            <a:r>
              <a:rPr lang="en-GB" sz="2800">
                <a:solidFill>
                  <a:srgbClr val="002060"/>
                </a:solidFill>
                <a:latin typeface="Century Gothic" panose="020B0502020202020204" pitchFamily="34" charset="0"/>
              </a:rPr>
              <a:t>these (</a:t>
            </a:r>
            <a:r>
              <a:rPr lang="en-GB" sz="2800" strike="sngStrike">
                <a:solidFill>
                  <a:srgbClr val="002060"/>
                </a:solidFill>
                <a:latin typeface="Century Gothic" panose="020B0502020202020204" pitchFamily="34" charset="0"/>
              </a:rPr>
              <a:t>dresses</a:t>
            </a:r>
            <a:r>
              <a:rPr lang="en-GB" sz="280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like? </a:t>
            </a:r>
            <a:r>
              <a:rPr lang="en-GB" sz="2800" b="1" dirty="0">
                <a:solidFill>
                  <a:srgbClr val="002060"/>
                </a:solidFill>
                <a:latin typeface="Century Gothic" panose="020B0502020202020204" pitchFamily="34" charset="0"/>
              </a:rPr>
              <a:t>(m)</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71481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pic>
        <p:nvPicPr>
          <p:cNvPr id="35" name="Picture 34" descr="trousers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319" y="326480"/>
            <a:ext cx="815662" cy="1226602"/>
          </a:xfrm>
          <a:prstGeom prst="rect">
            <a:avLst/>
          </a:prstGeom>
        </p:spPr>
      </p:pic>
      <p:pic>
        <p:nvPicPr>
          <p:cNvPr id="36" name="Picture 35" descr="trousers 1.jpeg"/>
          <p:cNvPicPr>
            <a:picLocks noChangeAspect="1"/>
          </p:cNvPicPr>
          <p:nvPr/>
        </p:nvPicPr>
        <p:blipFill rotWithShape="1">
          <a:blip r:embed="rId4">
            <a:extLst>
              <a:ext uri="{28A0092B-C50C-407E-A947-70E740481C1C}">
                <a14:useLocalDpi xmlns:a14="http://schemas.microsoft.com/office/drawing/2010/main" val="0"/>
              </a:ext>
            </a:extLst>
          </a:blip>
          <a:srcRect l="17989" r="15966"/>
          <a:stretch/>
        </p:blipFill>
        <p:spPr>
          <a:xfrm>
            <a:off x="2010654" y="331972"/>
            <a:ext cx="609600" cy="1277402"/>
          </a:xfrm>
          <a:prstGeom prst="rect">
            <a:avLst/>
          </a:prstGeom>
        </p:spPr>
      </p:pic>
      <p:sp>
        <p:nvSpPr>
          <p:cNvPr id="4" name="TextBox 3"/>
          <p:cNvSpPr txBox="1"/>
          <p:nvPr/>
        </p:nvSpPr>
        <p:spPr>
          <a:xfrm>
            <a:off x="779668" y="1662999"/>
            <a:ext cx="1862667" cy="400110"/>
          </a:xfrm>
          <a:prstGeom prst="rect">
            <a:avLst/>
          </a:prstGeom>
          <a:noFill/>
        </p:spPr>
        <p:txBody>
          <a:bodyPr wrap="square" rtlCol="0">
            <a:spAutoFit/>
          </a:bodyPr>
          <a:lstStyle/>
          <a:p>
            <a:r>
              <a:rPr lang="en-US" sz="2000" dirty="0">
                <a:solidFill>
                  <a:srgbClr val="002060"/>
                </a:solidFill>
              </a:rPr>
              <a:t>in the market</a:t>
            </a:r>
          </a:p>
        </p:txBody>
      </p:sp>
      <p:sp>
        <p:nvSpPr>
          <p:cNvPr id="37" name="TextBox 36"/>
          <p:cNvSpPr txBox="1"/>
          <p:nvPr/>
        </p:nvSpPr>
        <p:spPr>
          <a:xfrm>
            <a:off x="4030868" y="1656940"/>
            <a:ext cx="1591179" cy="400110"/>
          </a:xfrm>
          <a:prstGeom prst="rect">
            <a:avLst/>
          </a:prstGeom>
          <a:noFill/>
        </p:spPr>
        <p:txBody>
          <a:bodyPr wrap="square" rtlCol="0">
            <a:spAutoFit/>
          </a:bodyPr>
          <a:lstStyle/>
          <a:p>
            <a:r>
              <a:rPr lang="en-US" sz="2000" dirty="0">
                <a:solidFill>
                  <a:srgbClr val="002060"/>
                </a:solidFill>
              </a:rPr>
              <a:t>in the shop</a:t>
            </a:r>
          </a:p>
        </p:txBody>
      </p:sp>
      <p:pic>
        <p:nvPicPr>
          <p:cNvPr id="39" name="Picture 38" descr="sho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423" y="2481838"/>
            <a:ext cx="1797446" cy="1185334"/>
          </a:xfrm>
          <a:prstGeom prst="rect">
            <a:avLst/>
          </a:prstGeom>
        </p:spPr>
      </p:pic>
      <p:sp>
        <p:nvSpPr>
          <p:cNvPr id="40" name="TextBox 39"/>
          <p:cNvSpPr txBox="1"/>
          <p:nvPr/>
        </p:nvSpPr>
        <p:spPr>
          <a:xfrm>
            <a:off x="6496912" y="3764739"/>
            <a:ext cx="2404534" cy="400110"/>
          </a:xfrm>
          <a:prstGeom prst="rect">
            <a:avLst/>
          </a:prstGeom>
          <a:noFill/>
        </p:spPr>
        <p:txBody>
          <a:bodyPr wrap="square" rtlCol="0">
            <a:spAutoFit/>
          </a:bodyPr>
          <a:lstStyle/>
          <a:p>
            <a:r>
              <a:rPr lang="en-US" sz="2000" dirty="0">
                <a:solidFill>
                  <a:srgbClr val="002060"/>
                </a:solidFill>
              </a:rPr>
              <a:t>They are 30 euros.</a:t>
            </a:r>
          </a:p>
        </p:txBody>
      </p:sp>
      <p:sp>
        <p:nvSpPr>
          <p:cNvPr id="41" name="TextBox 40"/>
          <p:cNvSpPr txBox="1"/>
          <p:nvPr/>
        </p:nvSpPr>
        <p:spPr>
          <a:xfrm>
            <a:off x="9454811" y="3758873"/>
            <a:ext cx="2585246" cy="400110"/>
          </a:xfrm>
          <a:prstGeom prst="rect">
            <a:avLst/>
          </a:prstGeom>
          <a:noFill/>
        </p:spPr>
        <p:txBody>
          <a:bodyPr wrap="square" rtlCol="0">
            <a:spAutoFit/>
          </a:bodyPr>
          <a:lstStyle/>
          <a:p>
            <a:r>
              <a:rPr lang="en-US" sz="2000" dirty="0">
                <a:solidFill>
                  <a:srgbClr val="002060"/>
                </a:solidFill>
              </a:rPr>
              <a:t>They are 27 euros.</a:t>
            </a:r>
          </a:p>
        </p:txBody>
      </p:sp>
      <p:pic>
        <p:nvPicPr>
          <p:cNvPr id="42" name="Picture 41" descr="newspaper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202" y="233480"/>
            <a:ext cx="1437195" cy="1303219"/>
          </a:xfrm>
          <a:prstGeom prst="rect">
            <a:avLst/>
          </a:prstGeom>
        </p:spPr>
      </p:pic>
      <p:pic>
        <p:nvPicPr>
          <p:cNvPr id="43" name="Picture 42" descr="drinks.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035" y="357759"/>
            <a:ext cx="1746248" cy="1013841"/>
          </a:xfrm>
          <a:prstGeom prst="rect">
            <a:avLst/>
          </a:prstGeom>
        </p:spPr>
      </p:pic>
      <p:sp>
        <p:nvSpPr>
          <p:cNvPr id="44" name="TextBox 43"/>
          <p:cNvSpPr txBox="1"/>
          <p:nvPr/>
        </p:nvSpPr>
        <p:spPr>
          <a:xfrm>
            <a:off x="6614158" y="1410054"/>
            <a:ext cx="2709333" cy="707886"/>
          </a:xfrm>
          <a:prstGeom prst="rect">
            <a:avLst/>
          </a:prstGeom>
          <a:noFill/>
        </p:spPr>
        <p:txBody>
          <a:bodyPr wrap="square" rtlCol="0">
            <a:spAutoFit/>
          </a:bodyPr>
          <a:lstStyle/>
          <a:p>
            <a:r>
              <a:rPr lang="en-US" sz="2000" dirty="0">
                <a:solidFill>
                  <a:srgbClr val="002060"/>
                </a:solidFill>
              </a:rPr>
              <a:t>Because I want to drink something.</a:t>
            </a:r>
          </a:p>
        </p:txBody>
      </p:sp>
      <p:sp>
        <p:nvSpPr>
          <p:cNvPr id="45" name="TextBox 44"/>
          <p:cNvSpPr txBox="1"/>
          <p:nvPr/>
        </p:nvSpPr>
        <p:spPr>
          <a:xfrm>
            <a:off x="9725915" y="1410054"/>
            <a:ext cx="2449886" cy="707886"/>
          </a:xfrm>
          <a:prstGeom prst="rect">
            <a:avLst/>
          </a:prstGeom>
          <a:noFill/>
        </p:spPr>
        <p:txBody>
          <a:bodyPr wrap="square" rtlCol="0">
            <a:spAutoFit/>
          </a:bodyPr>
          <a:lstStyle/>
          <a:p>
            <a:r>
              <a:rPr lang="en-US" sz="2000" dirty="0">
                <a:solidFill>
                  <a:srgbClr val="002060"/>
                </a:solidFill>
              </a:rPr>
              <a:t>Because I want to read the news.</a:t>
            </a:r>
          </a:p>
        </p:txBody>
      </p:sp>
      <p:pic>
        <p:nvPicPr>
          <p:cNvPr id="46" name="Picture 45" descr="card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0868" y="4392358"/>
            <a:ext cx="1935467" cy="1502833"/>
          </a:xfrm>
          <a:prstGeom prst="rect">
            <a:avLst/>
          </a:prstGeom>
        </p:spPr>
      </p:pic>
      <p:pic>
        <p:nvPicPr>
          <p:cNvPr id="47" name="Picture 46" descr="bik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468" y="2587282"/>
            <a:ext cx="1549058" cy="1088786"/>
          </a:xfrm>
          <a:prstGeom prst="rect">
            <a:avLst/>
          </a:prstGeom>
        </p:spPr>
      </p:pic>
      <p:sp>
        <p:nvSpPr>
          <p:cNvPr id="48" name="TextBox 47"/>
          <p:cNvSpPr txBox="1"/>
          <p:nvPr/>
        </p:nvSpPr>
        <p:spPr>
          <a:xfrm>
            <a:off x="1038434" y="3758873"/>
            <a:ext cx="2319867" cy="400110"/>
          </a:xfrm>
          <a:prstGeom prst="rect">
            <a:avLst/>
          </a:prstGeom>
          <a:noFill/>
        </p:spPr>
        <p:txBody>
          <a:bodyPr wrap="square" rtlCol="0">
            <a:spAutoFit/>
          </a:bodyPr>
          <a:lstStyle/>
          <a:p>
            <a:r>
              <a:rPr lang="en-US" sz="2000" dirty="0">
                <a:solidFill>
                  <a:srgbClr val="002060"/>
                </a:solidFill>
              </a:rPr>
              <a:t>this week</a:t>
            </a:r>
          </a:p>
        </p:txBody>
      </p:sp>
      <p:pic>
        <p:nvPicPr>
          <p:cNvPr id="49" name="Picture 48" descr="skirt.jpe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3772" y="4730467"/>
            <a:ext cx="907955" cy="861789"/>
          </a:xfrm>
          <a:prstGeom prst="rect">
            <a:avLst/>
          </a:prstGeom>
        </p:spPr>
      </p:pic>
      <p:pic>
        <p:nvPicPr>
          <p:cNvPr id="50" name="Picture 49" descr="skirt 2.jpe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1855" y="4730467"/>
            <a:ext cx="844542" cy="934577"/>
          </a:xfrm>
          <a:prstGeom prst="rect">
            <a:avLst/>
          </a:prstGeom>
        </p:spPr>
      </p:pic>
      <p:pic>
        <p:nvPicPr>
          <p:cNvPr id="51" name="Picture 50" descr="dresses.png"/>
          <p:cNvPicPr>
            <a:picLocks noChangeAspect="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960334" y="4561691"/>
            <a:ext cx="2190629" cy="1405466"/>
          </a:xfrm>
          <a:prstGeom prst="rect">
            <a:avLst/>
          </a:prstGeom>
        </p:spPr>
      </p:pic>
      <p:sp>
        <p:nvSpPr>
          <p:cNvPr id="52" name="TextBox 51"/>
          <p:cNvSpPr txBox="1"/>
          <p:nvPr/>
        </p:nvSpPr>
        <p:spPr>
          <a:xfrm>
            <a:off x="7006841" y="5931224"/>
            <a:ext cx="2097613" cy="40640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pretty.</a:t>
            </a:r>
            <a:endParaRPr lang="en-US" sz="2000" dirty="0">
              <a:solidFill>
                <a:srgbClr val="002060"/>
              </a:solidFill>
            </a:endParaRPr>
          </a:p>
        </p:txBody>
      </p:sp>
      <p:sp>
        <p:nvSpPr>
          <p:cNvPr id="53" name="TextBox 52"/>
          <p:cNvSpPr txBox="1"/>
          <p:nvPr/>
        </p:nvSpPr>
        <p:spPr>
          <a:xfrm>
            <a:off x="9605663" y="5931224"/>
            <a:ext cx="2111222" cy="400110"/>
          </a:xfrm>
          <a:prstGeom prst="rect">
            <a:avLst/>
          </a:prstGeom>
          <a:noFill/>
        </p:spPr>
        <p:txBody>
          <a:bodyPr wrap="square" rtlCol="0">
            <a:spAutoFit/>
          </a:bodyPr>
          <a:lstStyle/>
          <a:p>
            <a:r>
              <a:rPr lang="en-US" sz="2000" dirty="0">
                <a:solidFill>
                  <a:srgbClr val="002060"/>
                </a:solidFill>
              </a:rPr>
              <a:t>They </a:t>
            </a:r>
            <a:r>
              <a:rPr lang="en-US" sz="2000">
                <a:solidFill>
                  <a:srgbClr val="002060"/>
                </a:solidFill>
              </a:rPr>
              <a:t>are short.</a:t>
            </a:r>
            <a:endParaRPr lang="en-US" sz="2000" dirty="0">
              <a:solidFill>
                <a:srgbClr val="002060"/>
              </a:solidFill>
            </a:endParaRPr>
          </a:p>
        </p:txBody>
      </p:sp>
      <p:sp>
        <p:nvSpPr>
          <p:cNvPr id="54" name="TextBox 53"/>
          <p:cNvSpPr txBox="1"/>
          <p:nvPr/>
        </p:nvSpPr>
        <p:spPr>
          <a:xfrm>
            <a:off x="4377561" y="5931224"/>
            <a:ext cx="1338006" cy="400110"/>
          </a:xfrm>
          <a:prstGeom prst="rect">
            <a:avLst/>
          </a:prstGeom>
          <a:noFill/>
        </p:spPr>
        <p:txBody>
          <a:bodyPr wrap="square" rtlCol="0">
            <a:spAutoFit/>
          </a:bodyPr>
          <a:lstStyle/>
          <a:p>
            <a:r>
              <a:rPr lang="en-US" sz="2000" dirty="0">
                <a:solidFill>
                  <a:srgbClr val="002060"/>
                </a:solidFill>
              </a:rPr>
              <a:t>my Mum</a:t>
            </a:r>
          </a:p>
        </p:txBody>
      </p:sp>
      <p:pic>
        <p:nvPicPr>
          <p:cNvPr id="55" name="Picture 54" descr="boxe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78300" y="282256"/>
            <a:ext cx="1837267" cy="1419763"/>
          </a:xfrm>
          <a:prstGeom prst="rect">
            <a:avLst/>
          </a:prstGeom>
        </p:spPr>
      </p:pic>
      <p:pic>
        <p:nvPicPr>
          <p:cNvPr id="56" name="Picture 55" descr="watch 2.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236" y="4699459"/>
            <a:ext cx="687542" cy="1183032"/>
          </a:xfrm>
          <a:prstGeom prst="rect">
            <a:avLst/>
          </a:prstGeom>
        </p:spPr>
      </p:pic>
      <p:pic>
        <p:nvPicPr>
          <p:cNvPr id="58" name="Picture 57" descr="watch 1.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91435" y="4698937"/>
            <a:ext cx="1017083" cy="1132753"/>
          </a:xfrm>
          <a:prstGeom prst="rect">
            <a:avLst/>
          </a:prstGeom>
        </p:spPr>
      </p:pic>
      <p:sp>
        <p:nvSpPr>
          <p:cNvPr id="59" name="TextBox 58"/>
          <p:cNvSpPr txBox="1"/>
          <p:nvPr/>
        </p:nvSpPr>
        <p:spPr>
          <a:xfrm>
            <a:off x="1312628" y="5954647"/>
            <a:ext cx="3064933" cy="400110"/>
          </a:xfrm>
          <a:prstGeom prst="rect">
            <a:avLst/>
          </a:prstGeom>
          <a:noFill/>
        </p:spPr>
        <p:txBody>
          <a:bodyPr wrap="square" rtlCol="0">
            <a:spAutoFit/>
          </a:bodyPr>
          <a:lstStyle/>
          <a:p>
            <a:r>
              <a:rPr lang="en-US" sz="2000" dirty="0">
                <a:solidFill>
                  <a:srgbClr val="002060"/>
                </a:solidFill>
              </a:rPr>
              <a:t>my Dad</a:t>
            </a:r>
          </a:p>
        </p:txBody>
      </p:sp>
      <p:pic>
        <p:nvPicPr>
          <p:cNvPr id="60" name="Picture 59" descr="book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8911" y="2481838"/>
            <a:ext cx="1631975" cy="1066801"/>
          </a:xfrm>
          <a:prstGeom prst="rect">
            <a:avLst/>
          </a:prstGeom>
        </p:spPr>
      </p:pic>
      <p:sp>
        <p:nvSpPr>
          <p:cNvPr id="61" name="TextBox 60"/>
          <p:cNvSpPr txBox="1"/>
          <p:nvPr/>
        </p:nvSpPr>
        <p:spPr>
          <a:xfrm>
            <a:off x="3782907" y="3762193"/>
            <a:ext cx="2167466" cy="400110"/>
          </a:xfrm>
          <a:prstGeom prst="rect">
            <a:avLst/>
          </a:prstGeom>
          <a:noFill/>
        </p:spPr>
        <p:txBody>
          <a:bodyPr wrap="square" rtlCol="0">
            <a:spAutoFit/>
          </a:bodyPr>
          <a:lstStyle/>
          <a:p>
            <a:r>
              <a:rPr lang="en-US" sz="2000" dirty="0">
                <a:solidFill>
                  <a:srgbClr val="002060"/>
                </a:solidFill>
              </a:rPr>
              <a:t>this Saturday</a:t>
            </a:r>
          </a:p>
        </p:txBody>
      </p:sp>
      <p:pic>
        <p:nvPicPr>
          <p:cNvPr id="57"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63283" y="2561113"/>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19801" y="2594543"/>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57344" y="16460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5" name="TextBox 64"/>
          <p:cNvSpPr txBox="1"/>
          <p:nvPr/>
        </p:nvSpPr>
        <p:spPr>
          <a:xfrm>
            <a:off x="3573262" y="157705"/>
            <a:ext cx="479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6" name="TextBox 65"/>
          <p:cNvSpPr txBox="1"/>
          <p:nvPr/>
        </p:nvSpPr>
        <p:spPr>
          <a:xfrm>
            <a:off x="805969" y="21859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7" name="TextBox 66"/>
          <p:cNvSpPr txBox="1"/>
          <p:nvPr/>
        </p:nvSpPr>
        <p:spPr>
          <a:xfrm>
            <a:off x="3547738" y="2177842"/>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8" name="TextBox 67"/>
          <p:cNvSpPr txBox="1"/>
          <p:nvPr/>
        </p:nvSpPr>
        <p:spPr>
          <a:xfrm>
            <a:off x="831493" y="4299580"/>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573262" y="429150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48308" y="153356"/>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90077" y="145279"/>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5606" y="216015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77375" y="2152077"/>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3894" y="4273828"/>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605663" y="4265751"/>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2620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effectLst>
                  <a:outerShdw blurRad="38100" dist="38100" dir="2700000" algn="tl">
                    <a:srgbClr val="000000">
                      <a:alpha val="43137"/>
                    </a:srgbClr>
                  </a:outerShdw>
                </a:effectLst>
                <a:latin typeface="Century Gothic" panose="020B0502020202020204" pitchFamily="34" charset="0"/>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pic>
        <p:nvPicPr>
          <p:cNvPr id="4" name="Picture 3" descr="skirt 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75" y="694015"/>
            <a:ext cx="859764" cy="1022778"/>
          </a:xfrm>
          <a:prstGeom prst="rect">
            <a:avLst/>
          </a:prstGeom>
        </p:spPr>
      </p:pic>
      <p:pic>
        <p:nvPicPr>
          <p:cNvPr id="35" name="Picture 34" descr="skir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36" y="694015"/>
            <a:ext cx="792775" cy="1029264"/>
          </a:xfrm>
          <a:prstGeom prst="rect">
            <a:avLst/>
          </a:prstGeom>
        </p:spPr>
      </p:pic>
      <p:pic>
        <p:nvPicPr>
          <p:cNvPr id="36" name="Picture 35" descr="boo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162" y="556233"/>
            <a:ext cx="1548029" cy="1255303"/>
          </a:xfrm>
          <a:prstGeom prst="rect">
            <a:avLst/>
          </a:prstGeom>
        </p:spPr>
      </p:pic>
      <p:sp>
        <p:nvSpPr>
          <p:cNvPr id="37" name="TextBox 36"/>
          <p:cNvSpPr txBox="1"/>
          <p:nvPr/>
        </p:nvSpPr>
        <p:spPr>
          <a:xfrm>
            <a:off x="558439" y="1783579"/>
            <a:ext cx="4402666" cy="400110"/>
          </a:xfrm>
          <a:prstGeom prst="rect">
            <a:avLst/>
          </a:prstGeom>
          <a:noFill/>
        </p:spPr>
        <p:txBody>
          <a:bodyPr wrap="square" rtlCol="0">
            <a:spAutoFit/>
          </a:bodyPr>
          <a:lstStyle/>
          <a:p>
            <a:r>
              <a:rPr lang="en-US" sz="2000" dirty="0">
                <a:solidFill>
                  <a:srgbClr val="002060"/>
                </a:solidFill>
              </a:rPr>
              <a:t>They are 29 euros.</a:t>
            </a:r>
          </a:p>
        </p:txBody>
      </p:sp>
      <p:sp>
        <p:nvSpPr>
          <p:cNvPr id="38" name="TextBox 37"/>
          <p:cNvSpPr txBox="1"/>
          <p:nvPr/>
        </p:nvSpPr>
        <p:spPr>
          <a:xfrm>
            <a:off x="3514957" y="1748383"/>
            <a:ext cx="2861733" cy="400110"/>
          </a:xfrm>
          <a:prstGeom prst="rect">
            <a:avLst/>
          </a:prstGeom>
          <a:noFill/>
        </p:spPr>
        <p:txBody>
          <a:bodyPr wrap="square" rtlCol="0">
            <a:spAutoFit/>
          </a:bodyPr>
          <a:lstStyle/>
          <a:p>
            <a:r>
              <a:rPr lang="en-US" sz="2000" dirty="0">
                <a:solidFill>
                  <a:srgbClr val="002060"/>
                </a:solidFill>
              </a:rPr>
              <a:t>They are 24 euros.</a:t>
            </a:r>
          </a:p>
        </p:txBody>
      </p:sp>
      <p:pic>
        <p:nvPicPr>
          <p:cNvPr id="40" name="Picture 39" descr="trousers 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09" y="2681267"/>
            <a:ext cx="1027778" cy="1164166"/>
          </a:xfrm>
          <a:prstGeom prst="rect">
            <a:avLst/>
          </a:prstGeom>
        </p:spPr>
      </p:pic>
      <p:pic>
        <p:nvPicPr>
          <p:cNvPr id="41" name="Picture 40" descr="trousers 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283" y="2630467"/>
            <a:ext cx="912082" cy="1164165"/>
          </a:xfrm>
          <a:prstGeom prst="rect">
            <a:avLst/>
          </a:prstGeom>
        </p:spPr>
      </p:pic>
      <p:sp>
        <p:nvSpPr>
          <p:cNvPr id="42" name="TextBox 41"/>
          <p:cNvSpPr txBox="1"/>
          <p:nvPr/>
        </p:nvSpPr>
        <p:spPr>
          <a:xfrm>
            <a:off x="239452" y="3847580"/>
            <a:ext cx="3318933" cy="400110"/>
          </a:xfrm>
          <a:prstGeom prst="rect">
            <a:avLst/>
          </a:prstGeom>
          <a:noFill/>
        </p:spPr>
        <p:txBody>
          <a:bodyPr wrap="square" rtlCol="0">
            <a:spAutoFit/>
          </a:bodyPr>
          <a:lstStyle/>
          <a:p>
            <a:r>
              <a:rPr lang="en-US" sz="2000" dirty="0">
                <a:solidFill>
                  <a:srgbClr val="002060"/>
                </a:solidFill>
              </a:rPr>
              <a:t>They are not expensive.</a:t>
            </a:r>
          </a:p>
        </p:txBody>
      </p:sp>
      <p:sp>
        <p:nvSpPr>
          <p:cNvPr id="43" name="TextBox 42"/>
          <p:cNvSpPr txBox="1"/>
          <p:nvPr/>
        </p:nvSpPr>
        <p:spPr>
          <a:xfrm>
            <a:off x="3700024" y="3853518"/>
            <a:ext cx="2861734" cy="400110"/>
          </a:xfrm>
          <a:prstGeom prst="rect">
            <a:avLst/>
          </a:prstGeom>
          <a:noFill/>
        </p:spPr>
        <p:txBody>
          <a:bodyPr wrap="square" rtlCol="0">
            <a:spAutoFit/>
          </a:bodyPr>
          <a:lstStyle/>
          <a:p>
            <a:r>
              <a:rPr lang="en-US" sz="2000" dirty="0">
                <a:solidFill>
                  <a:srgbClr val="002060"/>
                </a:solidFill>
              </a:rPr>
              <a:t>I like the </a:t>
            </a:r>
            <a:r>
              <a:rPr lang="en-US" sz="2000" dirty="0" err="1">
                <a:solidFill>
                  <a:srgbClr val="002060"/>
                </a:solidFill>
              </a:rPr>
              <a:t>colour</a:t>
            </a:r>
            <a:r>
              <a:rPr lang="en-US" sz="2000" dirty="0">
                <a:solidFill>
                  <a:srgbClr val="002060"/>
                </a:solidFill>
              </a:rPr>
              <a:t>.</a:t>
            </a:r>
          </a:p>
        </p:txBody>
      </p:sp>
      <p:pic>
        <p:nvPicPr>
          <p:cNvPr id="44" name="Picture 43" descr="shoes.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029" y="4542108"/>
            <a:ext cx="1797446" cy="1185334"/>
          </a:xfrm>
          <a:prstGeom prst="rect">
            <a:avLst/>
          </a:prstGeom>
        </p:spPr>
      </p:pic>
      <p:pic>
        <p:nvPicPr>
          <p:cNvPr id="45" name="Picture 44" descr="boxes.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5312" y="340064"/>
            <a:ext cx="1837267" cy="1419763"/>
          </a:xfrm>
          <a:prstGeom prst="rect">
            <a:avLst/>
          </a:prstGeom>
        </p:spPr>
      </p:pic>
      <p:pic>
        <p:nvPicPr>
          <p:cNvPr id="46" name="Picture 45" descr="board game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81986" y="2585220"/>
            <a:ext cx="1725255" cy="1152732"/>
          </a:xfrm>
          <a:prstGeom prst="rect">
            <a:avLst/>
          </a:prstGeom>
        </p:spPr>
      </p:pic>
      <p:pic>
        <p:nvPicPr>
          <p:cNvPr id="47" name="Picture 46" descr="watch 1.jpe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1" y="4770439"/>
            <a:ext cx="609844" cy="1032934"/>
          </a:xfrm>
          <a:prstGeom prst="rect">
            <a:avLst/>
          </a:prstGeom>
        </p:spPr>
      </p:pic>
      <p:pic>
        <p:nvPicPr>
          <p:cNvPr id="48" name="Picture 47"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86690" y="4782569"/>
            <a:ext cx="690412" cy="1056830"/>
          </a:xfrm>
          <a:prstGeom prst="rect">
            <a:avLst/>
          </a:prstGeom>
        </p:spPr>
      </p:pic>
      <p:pic>
        <p:nvPicPr>
          <p:cNvPr id="49" name="Picture 48" descr="drinks.jpe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8757" y="4649594"/>
            <a:ext cx="1434019" cy="1076237"/>
          </a:xfrm>
          <a:prstGeom prst="rect">
            <a:avLst/>
          </a:prstGeom>
        </p:spPr>
      </p:pic>
      <p:sp>
        <p:nvSpPr>
          <p:cNvPr id="50" name="TextBox 49"/>
          <p:cNvSpPr txBox="1"/>
          <p:nvPr/>
        </p:nvSpPr>
        <p:spPr>
          <a:xfrm>
            <a:off x="262619" y="5610011"/>
            <a:ext cx="3308815" cy="707886"/>
          </a:xfrm>
          <a:prstGeom prst="rect">
            <a:avLst/>
          </a:prstGeom>
          <a:noFill/>
        </p:spPr>
        <p:txBody>
          <a:bodyPr wrap="square" rtlCol="0">
            <a:spAutoFit/>
          </a:bodyPr>
          <a:lstStyle/>
          <a:p>
            <a:r>
              <a:rPr lang="en-US" sz="2000" dirty="0">
                <a:solidFill>
                  <a:srgbClr val="002060"/>
                </a:solidFill>
              </a:rPr>
              <a:t>They are very practical/ useful.</a:t>
            </a:r>
          </a:p>
        </p:txBody>
      </p:sp>
      <p:sp>
        <p:nvSpPr>
          <p:cNvPr id="51" name="TextBox 50"/>
          <p:cNvSpPr txBox="1"/>
          <p:nvPr/>
        </p:nvSpPr>
        <p:spPr>
          <a:xfrm>
            <a:off x="3876669" y="5858359"/>
            <a:ext cx="2019816" cy="400110"/>
          </a:xfrm>
          <a:prstGeom prst="rect">
            <a:avLst/>
          </a:prstGeom>
          <a:noFill/>
        </p:spPr>
        <p:txBody>
          <a:bodyPr wrap="square" rtlCol="0">
            <a:spAutoFit/>
          </a:bodyPr>
          <a:lstStyle/>
          <a:p>
            <a:r>
              <a:rPr lang="en-US" sz="2000" dirty="0">
                <a:solidFill>
                  <a:srgbClr val="002060"/>
                </a:solidFill>
              </a:rPr>
              <a:t>They are tasty.</a:t>
            </a:r>
          </a:p>
        </p:txBody>
      </p:sp>
      <p:pic>
        <p:nvPicPr>
          <p:cNvPr id="52" name="Picture 51" descr="newspapers.jpe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9447" y="340063"/>
            <a:ext cx="1430334" cy="1296997"/>
          </a:xfrm>
          <a:prstGeom prst="rect">
            <a:avLst/>
          </a:prstGeom>
        </p:spPr>
      </p:pic>
      <p:sp>
        <p:nvSpPr>
          <p:cNvPr id="53" name="TextBox 52"/>
          <p:cNvSpPr txBox="1"/>
          <p:nvPr/>
        </p:nvSpPr>
        <p:spPr>
          <a:xfrm>
            <a:off x="6784271" y="1739220"/>
            <a:ext cx="2556934" cy="400110"/>
          </a:xfrm>
          <a:prstGeom prst="rect">
            <a:avLst/>
          </a:prstGeom>
          <a:noFill/>
        </p:spPr>
        <p:txBody>
          <a:bodyPr wrap="square" rtlCol="0">
            <a:spAutoFit/>
          </a:bodyPr>
          <a:lstStyle/>
          <a:p>
            <a:r>
              <a:rPr lang="en-US" sz="2000" dirty="0">
                <a:solidFill>
                  <a:srgbClr val="002060"/>
                </a:solidFill>
              </a:rPr>
              <a:t>in the kitchen</a:t>
            </a:r>
          </a:p>
        </p:txBody>
      </p:sp>
      <p:sp>
        <p:nvSpPr>
          <p:cNvPr id="54" name="TextBox 53"/>
          <p:cNvSpPr txBox="1"/>
          <p:nvPr/>
        </p:nvSpPr>
        <p:spPr>
          <a:xfrm>
            <a:off x="9872626" y="1735131"/>
            <a:ext cx="1736141" cy="400110"/>
          </a:xfrm>
          <a:prstGeom prst="rect">
            <a:avLst/>
          </a:prstGeom>
          <a:noFill/>
        </p:spPr>
        <p:txBody>
          <a:bodyPr wrap="square" rtlCol="0">
            <a:spAutoFit/>
          </a:bodyPr>
          <a:lstStyle/>
          <a:p>
            <a:r>
              <a:rPr lang="en-US" sz="2000" dirty="0">
                <a:solidFill>
                  <a:srgbClr val="002060"/>
                </a:solidFill>
              </a:rPr>
              <a:t>in the shop</a:t>
            </a:r>
          </a:p>
        </p:txBody>
      </p:sp>
      <p:pic>
        <p:nvPicPr>
          <p:cNvPr id="55" name="Picture 54" descr="cards.jpe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22179" y="2369427"/>
            <a:ext cx="1935467" cy="1502833"/>
          </a:xfrm>
          <a:prstGeom prst="rect">
            <a:avLst/>
          </a:prstGeom>
        </p:spPr>
      </p:pic>
      <p:sp>
        <p:nvSpPr>
          <p:cNvPr id="56" name="TextBox 55"/>
          <p:cNvSpPr txBox="1"/>
          <p:nvPr/>
        </p:nvSpPr>
        <p:spPr>
          <a:xfrm>
            <a:off x="6918658" y="3809076"/>
            <a:ext cx="2347559" cy="400110"/>
          </a:xfrm>
          <a:prstGeom prst="rect">
            <a:avLst/>
          </a:prstGeom>
          <a:noFill/>
        </p:spPr>
        <p:txBody>
          <a:bodyPr wrap="square" rtlCol="0">
            <a:spAutoFit/>
          </a:bodyPr>
          <a:lstStyle/>
          <a:p>
            <a:r>
              <a:rPr lang="en-US" sz="2000" dirty="0">
                <a:solidFill>
                  <a:srgbClr val="002060"/>
                </a:solidFill>
              </a:rPr>
              <a:t>at the weekend</a:t>
            </a:r>
          </a:p>
        </p:txBody>
      </p:sp>
      <p:sp>
        <p:nvSpPr>
          <p:cNvPr id="57" name="TextBox 56"/>
          <p:cNvSpPr txBox="1"/>
          <p:nvPr/>
        </p:nvSpPr>
        <p:spPr>
          <a:xfrm>
            <a:off x="10099811" y="3809076"/>
            <a:ext cx="1671444" cy="400110"/>
          </a:xfrm>
          <a:prstGeom prst="rect">
            <a:avLst/>
          </a:prstGeom>
          <a:noFill/>
        </p:spPr>
        <p:txBody>
          <a:bodyPr wrap="square" rtlCol="0">
            <a:spAutoFit/>
          </a:bodyPr>
          <a:lstStyle/>
          <a:p>
            <a:r>
              <a:rPr lang="en-US" sz="2000" dirty="0">
                <a:solidFill>
                  <a:srgbClr val="002060"/>
                </a:solidFill>
              </a:rPr>
              <a:t>this Sunday</a:t>
            </a:r>
          </a:p>
        </p:txBody>
      </p:sp>
      <p:pic>
        <p:nvPicPr>
          <p:cNvPr id="58" name="Picture 57" descr="bikes.jpe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35560" y="4713397"/>
            <a:ext cx="1571682" cy="1104688"/>
          </a:xfrm>
          <a:prstGeom prst="rect">
            <a:avLst/>
          </a:prstGeom>
        </p:spPr>
      </p:pic>
      <p:sp>
        <p:nvSpPr>
          <p:cNvPr id="59" name="TextBox 58"/>
          <p:cNvSpPr txBox="1"/>
          <p:nvPr/>
        </p:nvSpPr>
        <p:spPr>
          <a:xfrm>
            <a:off x="9748445" y="5898115"/>
            <a:ext cx="2523067" cy="400110"/>
          </a:xfrm>
          <a:prstGeom prst="rect">
            <a:avLst/>
          </a:prstGeom>
          <a:noFill/>
        </p:spPr>
        <p:txBody>
          <a:bodyPr wrap="square" rtlCol="0">
            <a:spAutoFit/>
          </a:bodyPr>
          <a:lstStyle/>
          <a:p>
            <a:r>
              <a:rPr lang="en-US" sz="2000" dirty="0">
                <a:solidFill>
                  <a:srgbClr val="002060"/>
                </a:solidFill>
              </a:rPr>
              <a:t>my grandfather</a:t>
            </a:r>
          </a:p>
        </p:txBody>
      </p:sp>
      <p:sp>
        <p:nvSpPr>
          <p:cNvPr id="60" name="TextBox 59"/>
          <p:cNvSpPr txBox="1"/>
          <p:nvPr/>
        </p:nvSpPr>
        <p:spPr>
          <a:xfrm>
            <a:off x="7104657" y="5898115"/>
            <a:ext cx="1710267" cy="400110"/>
          </a:xfrm>
          <a:prstGeom prst="rect">
            <a:avLst/>
          </a:prstGeom>
          <a:noFill/>
        </p:spPr>
        <p:txBody>
          <a:bodyPr wrap="square" rtlCol="0">
            <a:spAutoFit/>
          </a:bodyPr>
          <a:lstStyle/>
          <a:p>
            <a:r>
              <a:rPr lang="en-US" sz="2000" dirty="0">
                <a:solidFill>
                  <a:srgbClr val="002060"/>
                </a:solidFill>
              </a:rPr>
              <a:t>my aunt</a:t>
            </a:r>
          </a:p>
        </p:txBody>
      </p:sp>
      <p:pic>
        <p:nvPicPr>
          <p:cNvPr id="61" name="Picture 60" descr="watch 2.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6846" y="4751032"/>
            <a:ext cx="679324" cy="1039857"/>
          </a:xfrm>
          <a:prstGeom prst="rect">
            <a:avLst/>
          </a:prstGeom>
        </p:spPr>
      </p:pic>
      <p:pic>
        <p:nvPicPr>
          <p:cNvPr id="62"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58284" y="2707166"/>
            <a:ext cx="1215851" cy="10547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shirt clipart png&#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14802" y="2740596"/>
            <a:ext cx="1215851" cy="105475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892583" y="151411"/>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5" name="TextBox 64"/>
          <p:cNvSpPr txBox="1"/>
          <p:nvPr/>
        </p:nvSpPr>
        <p:spPr>
          <a:xfrm>
            <a:off x="3625898" y="18256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6" name="TextBox 65"/>
          <p:cNvSpPr txBox="1"/>
          <p:nvPr/>
        </p:nvSpPr>
        <p:spPr>
          <a:xfrm>
            <a:off x="881487" y="2236765"/>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7" name="TextBox 66"/>
          <p:cNvSpPr txBox="1"/>
          <p:nvPr/>
        </p:nvSpPr>
        <p:spPr>
          <a:xfrm>
            <a:off x="3700261" y="2243269"/>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68" name="TextBox 67"/>
          <p:cNvSpPr txBox="1"/>
          <p:nvPr/>
        </p:nvSpPr>
        <p:spPr>
          <a:xfrm>
            <a:off x="893753" y="4280389"/>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69" name="TextBox 68"/>
          <p:cNvSpPr txBox="1"/>
          <p:nvPr/>
        </p:nvSpPr>
        <p:spPr>
          <a:xfrm>
            <a:off x="3712527" y="4286893"/>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0" name="TextBox 69"/>
          <p:cNvSpPr txBox="1"/>
          <p:nvPr/>
        </p:nvSpPr>
        <p:spPr>
          <a:xfrm>
            <a:off x="6805574" y="156419"/>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1" name="TextBox 70"/>
          <p:cNvSpPr txBox="1"/>
          <p:nvPr/>
        </p:nvSpPr>
        <p:spPr>
          <a:xfrm>
            <a:off x="9553210" y="162923"/>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2" name="TextBox 71"/>
          <p:cNvSpPr txBox="1"/>
          <p:nvPr/>
        </p:nvSpPr>
        <p:spPr>
          <a:xfrm>
            <a:off x="6832777" y="2201844"/>
            <a:ext cx="671272"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3" name="TextBox 72"/>
          <p:cNvSpPr txBox="1"/>
          <p:nvPr/>
        </p:nvSpPr>
        <p:spPr>
          <a:xfrm>
            <a:off x="9580413" y="2208348"/>
            <a:ext cx="738905"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4" name="TextBox 73"/>
          <p:cNvSpPr txBox="1"/>
          <p:nvPr/>
        </p:nvSpPr>
        <p:spPr>
          <a:xfrm>
            <a:off x="6864897" y="4327796"/>
            <a:ext cx="671272" cy="430887"/>
          </a:xfrm>
          <a:prstGeom prst="rect">
            <a:avLst/>
          </a:prstGeom>
          <a:noFill/>
        </p:spPr>
        <p:txBody>
          <a:bodyPr wrap="square" rtlCol="0">
            <a:spAutoFit/>
          </a:bodyPr>
          <a:lstStyle/>
          <a:p>
            <a:r>
              <a:rPr lang="en-GB" sz="2200" b="1">
                <a:solidFill>
                  <a:schemeClr val="accent5">
                    <a:lumMod val="50000"/>
                  </a:schemeClr>
                </a:solidFill>
              </a:rPr>
              <a:t>(m)</a:t>
            </a:r>
            <a:endParaRPr lang="en-GB" sz="2200" b="1" dirty="0">
              <a:solidFill>
                <a:schemeClr val="accent5">
                  <a:lumMod val="50000"/>
                </a:schemeClr>
              </a:solidFill>
            </a:endParaRPr>
          </a:p>
        </p:txBody>
      </p:sp>
      <p:sp>
        <p:nvSpPr>
          <p:cNvPr id="75" name="TextBox 74"/>
          <p:cNvSpPr txBox="1"/>
          <p:nvPr/>
        </p:nvSpPr>
        <p:spPr>
          <a:xfrm>
            <a:off x="9584462" y="4334486"/>
            <a:ext cx="738905" cy="430887"/>
          </a:xfrm>
          <a:prstGeom prst="rect">
            <a:avLst/>
          </a:prstGeom>
          <a:noFill/>
        </p:spPr>
        <p:txBody>
          <a:bodyPr wrap="square" rtlCol="0">
            <a:spAutoFit/>
          </a:bodyPr>
          <a:lstStyle/>
          <a:p>
            <a:r>
              <a:rPr lang="en-GB" sz="2200" b="1">
                <a:solidFill>
                  <a:schemeClr val="accent5">
                    <a:lumMod val="50000"/>
                  </a:schemeClr>
                </a:solidFill>
              </a:rPr>
              <a:t>(f)</a:t>
            </a:r>
            <a:endParaRPr lang="en-GB" sz="2200" b="1" dirty="0">
              <a:solidFill>
                <a:schemeClr val="accent5">
                  <a:lumMod val="50000"/>
                </a:schemeClr>
              </a:solidFill>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3890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700365" y="1236261"/>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7">
            <a:extLst>
              <a:ext uri="{FF2B5EF4-FFF2-40B4-BE49-F238E27FC236}">
                <a16:creationId xmlns:a16="http://schemas.microsoft.com/office/drawing/2014/main" id="{51C1BE4E-6907-1B4A-89E6-B13BD82AA7DA}"/>
              </a:ext>
            </a:extLst>
          </p:cNvPr>
          <p:cNvSpPr txBox="1"/>
          <p:nvPr/>
        </p:nvSpPr>
        <p:spPr>
          <a:xfrm>
            <a:off x="2424424" y="2370850"/>
            <a:ext cx="1673856" cy="400110"/>
          </a:xfrm>
          <a:prstGeom prst="rect">
            <a:avLst/>
          </a:prstGeom>
          <a:noFill/>
        </p:spPr>
        <p:txBody>
          <a:bodyPr wrap="none" rtlCol="0">
            <a:spAutoFit/>
          </a:bodyPr>
          <a:lstStyle/>
          <a:p>
            <a:r>
              <a:rPr lang="es-GB" sz="2000" b="1" dirty="0">
                <a:solidFill>
                  <a:schemeClr val="accent5">
                    <a:lumMod val="50000"/>
                  </a:schemeClr>
                </a:solidFill>
              </a:rPr>
              <a:t>B</a:t>
            </a:r>
            <a:r>
              <a:rPr lang="es-GB" sz="2000" dirty="0">
                <a:solidFill>
                  <a:schemeClr val="accent5">
                    <a:lumMod val="50000"/>
                  </a:schemeClr>
                </a:solidFill>
              </a:rPr>
              <a:t> </a:t>
            </a:r>
            <a:r>
              <a:rPr lang="en-GB" sz="2000" dirty="0">
                <a:solidFill>
                  <a:schemeClr val="accent5">
                    <a:lumMod val="50000"/>
                  </a:schemeClr>
                </a:solidFill>
              </a:rPr>
              <a:t>bread (m)</a:t>
            </a:r>
            <a:endParaRPr lang="es-GB" sz="2000" dirty="0">
              <a:solidFill>
                <a:schemeClr val="accent5">
                  <a:lumMod val="50000"/>
                </a:schemeClr>
              </a:solidFill>
            </a:endParaRPr>
          </a:p>
        </p:txBody>
      </p:sp>
      <p:pic>
        <p:nvPicPr>
          <p:cNvPr id="12" name="Picture 6" descr="Slice Of Bread Clipart Black And Whit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5205" y="1460994"/>
            <a:ext cx="1275993" cy="9569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5">
            <a:extLst>
              <a:ext uri="{FF2B5EF4-FFF2-40B4-BE49-F238E27FC236}">
                <a16:creationId xmlns:a16="http://schemas.microsoft.com/office/drawing/2014/main" id="{D0B255D7-DEA5-2C43-B112-7F3AC9DC7D51}"/>
              </a:ext>
            </a:extLst>
          </p:cNvPr>
          <p:cNvSpPr txBox="1"/>
          <p:nvPr/>
        </p:nvSpPr>
        <p:spPr>
          <a:xfrm>
            <a:off x="749235" y="2370396"/>
            <a:ext cx="1255472" cy="400110"/>
          </a:xfrm>
          <a:prstGeom prst="rect">
            <a:avLst/>
          </a:prstGeom>
          <a:noFill/>
        </p:spPr>
        <p:txBody>
          <a:bodyPr wrap="none" rtlCol="0">
            <a:spAutoFit/>
          </a:bodyPr>
          <a:lstStyle/>
          <a:p>
            <a:r>
              <a:rPr lang="es-GB" sz="2000" b="1" dirty="0">
                <a:solidFill>
                  <a:schemeClr val="accent5">
                    <a:lumMod val="50000"/>
                  </a:schemeClr>
                </a:solidFill>
              </a:rPr>
              <a:t>A</a:t>
            </a:r>
            <a:r>
              <a:rPr lang="es-GB" sz="2000" dirty="0">
                <a:solidFill>
                  <a:schemeClr val="accent5">
                    <a:lumMod val="50000"/>
                  </a:schemeClr>
                </a:solidFill>
              </a:rPr>
              <a:t> </a:t>
            </a:r>
            <a:r>
              <a:rPr lang="en-GB" sz="2000" dirty="0">
                <a:solidFill>
                  <a:schemeClr val="accent5">
                    <a:lumMod val="50000"/>
                  </a:schemeClr>
                </a:solidFill>
              </a:rPr>
              <a:t>milk (f)</a:t>
            </a:r>
            <a:endParaRPr lang="es-GB" sz="2000" dirty="0">
              <a:solidFill>
                <a:schemeClr val="accent5">
                  <a:lumMod val="50000"/>
                </a:schemeClr>
              </a:solidFill>
            </a:endParaRPr>
          </a:p>
        </p:txBody>
      </p:sp>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7831" y="202678"/>
            <a:ext cx="4790160" cy="1325563"/>
          </a:xfrm>
        </p:spPr>
        <p:txBody>
          <a:bodyPr>
            <a:normAutofit/>
          </a:bodyPr>
          <a:lstStyle/>
          <a:p>
            <a:r>
              <a:rPr lang="en-GB" sz="2800" b="1">
                <a:solidFill>
                  <a:schemeClr val="bg1"/>
                </a:solidFill>
              </a:rPr>
              <a:t>Y Daniel, ¿cómo ayuda?</a:t>
            </a:r>
            <a:br>
              <a:rPr lang="en-GB" sz="2800" b="1">
                <a:solidFill>
                  <a:schemeClr val="bg1"/>
                </a:solidFill>
              </a:rPr>
            </a:br>
            <a:endParaRPr lang="en-GB" sz="2800" dirty="0"/>
          </a:p>
        </p:txBody>
      </p:sp>
      <p:sp>
        <p:nvSpPr>
          <p:cNvPr id="21" name="Action Button: Custom 20">
            <a:hlinkClick r:id="" action="ppaction://noaction" highlightClick="1">
              <a:snd r:embed="rId5" name="Lo compra en el mercado.wav"/>
            </a:hlinkClick>
          </p:cNvPr>
          <p:cNvSpPr/>
          <p:nvPr/>
        </p:nvSpPr>
        <p:spPr>
          <a:xfrm>
            <a:off x="113640" y="17518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6" name="Lo deja al lado de la ventana.wav"/>
            </a:hlinkClick>
          </p:cNvPr>
          <p:cNvSpPr/>
          <p:nvPr/>
        </p:nvSpPr>
        <p:spPr>
          <a:xfrm>
            <a:off x="113640" y="35674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7" name="La coloca encima de la mesa.wav"/>
            </a:hlinkClick>
          </p:cNvPr>
          <p:cNvSpPr/>
          <p:nvPr/>
        </p:nvSpPr>
        <p:spPr>
          <a:xfrm>
            <a:off x="113640" y="53384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323723" y="1701876"/>
            <a:ext cx="1620383" cy="707886"/>
          </a:xfrm>
          <a:prstGeom prst="rect">
            <a:avLst/>
          </a:prstGeom>
          <a:noFill/>
        </p:spPr>
        <p:txBody>
          <a:bodyPr wrap="square" rtlCol="0">
            <a:spAutoFit/>
          </a:bodyPr>
          <a:lstStyle/>
          <a:p>
            <a:r>
              <a:rPr lang="en-GB" sz="2000" dirty="0">
                <a:solidFill>
                  <a:srgbClr val="002060"/>
                </a:solidFill>
              </a:rPr>
              <a:t>buys it at the market</a:t>
            </a:r>
          </a:p>
        </p:txBody>
      </p:sp>
      <p:sp>
        <p:nvSpPr>
          <p:cNvPr id="30" name="Oval 29"/>
          <p:cNvSpPr/>
          <p:nvPr/>
        </p:nvSpPr>
        <p:spPr>
          <a:xfrm>
            <a:off x="2309696" y="237921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ángulo 3">
            <a:extLst>
              <a:ext uri="{FF2B5EF4-FFF2-40B4-BE49-F238E27FC236}">
                <a16:creationId xmlns:a16="http://schemas.microsoft.com/office/drawing/2014/main" id="{FED29D64-FA66-7C45-8726-ADC7B5E4C621}"/>
              </a:ext>
            </a:extLst>
          </p:cNvPr>
          <p:cNvSpPr/>
          <p:nvPr/>
        </p:nvSpPr>
        <p:spPr>
          <a:xfrm>
            <a:off x="700365" y="300611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2" name="CuadroTexto 7">
            <a:extLst>
              <a:ext uri="{FF2B5EF4-FFF2-40B4-BE49-F238E27FC236}">
                <a16:creationId xmlns:a16="http://schemas.microsoft.com/office/drawing/2014/main" id="{51C1BE4E-6907-1B4A-89E6-B13BD82AA7DA}"/>
              </a:ext>
            </a:extLst>
          </p:cNvPr>
          <p:cNvSpPr txBox="1"/>
          <p:nvPr/>
        </p:nvSpPr>
        <p:spPr>
          <a:xfrm>
            <a:off x="2169039" y="4125293"/>
            <a:ext cx="2121093"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vegetable (f)</a:t>
            </a:r>
            <a:r>
              <a:rPr lang="es-GB" sz="2000" b="1" dirty="0">
                <a:solidFill>
                  <a:schemeClr val="accent5">
                    <a:lumMod val="50000"/>
                  </a:schemeClr>
                </a:solidFill>
              </a:rPr>
              <a:t> </a:t>
            </a:r>
            <a:endParaRPr lang="es-GB" sz="2000" dirty="0">
              <a:solidFill>
                <a:schemeClr val="accent5">
                  <a:lumMod val="50000"/>
                </a:schemeClr>
              </a:solidFill>
            </a:endParaRPr>
          </a:p>
        </p:txBody>
      </p:sp>
      <p:sp>
        <p:nvSpPr>
          <p:cNvPr id="35" name="CuadroTexto 5">
            <a:extLst>
              <a:ext uri="{FF2B5EF4-FFF2-40B4-BE49-F238E27FC236}">
                <a16:creationId xmlns:a16="http://schemas.microsoft.com/office/drawing/2014/main" id="{D0B255D7-DEA5-2C43-B112-7F3AC9DC7D51}"/>
              </a:ext>
            </a:extLst>
          </p:cNvPr>
          <p:cNvSpPr txBox="1"/>
          <p:nvPr/>
        </p:nvSpPr>
        <p:spPr>
          <a:xfrm>
            <a:off x="749568" y="4132314"/>
            <a:ext cx="153439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wine (m)</a:t>
            </a:r>
          </a:p>
        </p:txBody>
      </p:sp>
      <p:sp>
        <p:nvSpPr>
          <p:cNvPr id="36" name="TextBox 35"/>
          <p:cNvSpPr txBox="1"/>
          <p:nvPr/>
        </p:nvSpPr>
        <p:spPr>
          <a:xfrm>
            <a:off x="4323723" y="3309699"/>
            <a:ext cx="1578896" cy="1015663"/>
          </a:xfrm>
          <a:prstGeom prst="rect">
            <a:avLst/>
          </a:prstGeom>
          <a:noFill/>
        </p:spPr>
        <p:txBody>
          <a:bodyPr wrap="square" rtlCol="0">
            <a:spAutoFit/>
          </a:bodyPr>
          <a:lstStyle/>
          <a:p>
            <a:r>
              <a:rPr lang="en-GB" sz="2000">
                <a:solidFill>
                  <a:srgbClr val="002060"/>
                </a:solidFill>
              </a:rPr>
              <a:t>leaves it next </a:t>
            </a:r>
            <a:r>
              <a:rPr lang="en-GB" sz="2000" dirty="0">
                <a:solidFill>
                  <a:srgbClr val="002060"/>
                </a:solidFill>
              </a:rPr>
              <a:t>to the window</a:t>
            </a:r>
          </a:p>
        </p:txBody>
      </p:sp>
      <p:sp>
        <p:nvSpPr>
          <p:cNvPr id="45" name="Rectángulo 3">
            <a:extLst>
              <a:ext uri="{FF2B5EF4-FFF2-40B4-BE49-F238E27FC236}">
                <a16:creationId xmlns:a16="http://schemas.microsoft.com/office/drawing/2014/main" id="{FED29D64-FA66-7C45-8726-ADC7B5E4C621}"/>
              </a:ext>
            </a:extLst>
          </p:cNvPr>
          <p:cNvSpPr/>
          <p:nvPr/>
        </p:nvSpPr>
        <p:spPr>
          <a:xfrm>
            <a:off x="700365" y="4789618"/>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6" name="CuadroTexto 7">
            <a:extLst>
              <a:ext uri="{FF2B5EF4-FFF2-40B4-BE49-F238E27FC236}">
                <a16:creationId xmlns:a16="http://schemas.microsoft.com/office/drawing/2014/main" id="{51C1BE4E-6907-1B4A-89E6-B13BD82AA7DA}"/>
              </a:ext>
            </a:extLst>
          </p:cNvPr>
          <p:cNvSpPr txBox="1"/>
          <p:nvPr/>
        </p:nvSpPr>
        <p:spPr>
          <a:xfrm>
            <a:off x="2523700" y="5908792"/>
            <a:ext cx="141897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egg (m)</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749235" y="5903765"/>
            <a:ext cx="137890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food (f)</a:t>
            </a:r>
          </a:p>
        </p:txBody>
      </p:sp>
      <p:sp>
        <p:nvSpPr>
          <p:cNvPr id="51" name="TextBox 50"/>
          <p:cNvSpPr txBox="1"/>
          <p:nvPr/>
        </p:nvSpPr>
        <p:spPr>
          <a:xfrm>
            <a:off x="4323723" y="5149604"/>
            <a:ext cx="1620383" cy="707886"/>
          </a:xfrm>
          <a:prstGeom prst="rect">
            <a:avLst/>
          </a:prstGeom>
          <a:noFill/>
        </p:spPr>
        <p:txBody>
          <a:bodyPr wrap="square" rtlCol="0">
            <a:spAutoFit/>
          </a:bodyPr>
          <a:lstStyle/>
          <a:p>
            <a:r>
              <a:rPr lang="en-GB" sz="2000">
                <a:solidFill>
                  <a:srgbClr val="002060"/>
                </a:solidFill>
              </a:rPr>
              <a:t>places it on </a:t>
            </a:r>
            <a:r>
              <a:rPr lang="en-GB" sz="2000" dirty="0">
                <a:solidFill>
                  <a:srgbClr val="002060"/>
                </a:solidFill>
              </a:rPr>
              <a:t>the table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566870" y="1229752"/>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4" name="CuadroTexto 7">
            <a:extLst>
              <a:ext uri="{FF2B5EF4-FFF2-40B4-BE49-F238E27FC236}">
                <a16:creationId xmlns:a16="http://schemas.microsoft.com/office/drawing/2014/main" id="{51C1BE4E-6907-1B4A-89E6-B13BD82AA7DA}"/>
              </a:ext>
            </a:extLst>
          </p:cNvPr>
          <p:cNvSpPr txBox="1"/>
          <p:nvPr/>
        </p:nvSpPr>
        <p:spPr>
          <a:xfrm>
            <a:off x="8168414" y="2350763"/>
            <a:ext cx="1829347"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cheese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665635" y="2355260"/>
            <a:ext cx="1236236"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fruit (f)</a:t>
            </a:r>
          </a:p>
        </p:txBody>
      </p:sp>
      <p:sp>
        <p:nvSpPr>
          <p:cNvPr id="58" name="Action Button: Custom 57">
            <a:hlinkClick r:id="" action="ppaction://noaction" highlightClick="1">
              <a:snd r:embed="rId8" name="Lo corta en la cocina.wav"/>
            </a:hlinkClick>
          </p:cNvPr>
          <p:cNvSpPr/>
          <p:nvPr/>
        </p:nvSpPr>
        <p:spPr>
          <a:xfrm>
            <a:off x="5980145" y="17453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9" name="La mezcla en un vaso.wav"/>
            </a:hlinkClick>
          </p:cNvPr>
          <p:cNvSpPr/>
          <p:nvPr/>
        </p:nvSpPr>
        <p:spPr>
          <a:xfrm>
            <a:off x="5980145" y="356096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10" name="La saca de la bolsa.wav"/>
            </a:hlinkClick>
          </p:cNvPr>
          <p:cNvSpPr/>
          <p:nvPr/>
        </p:nvSpPr>
        <p:spPr>
          <a:xfrm>
            <a:off x="5980145" y="533191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207391" y="1702015"/>
            <a:ext cx="1713735" cy="707886"/>
          </a:xfrm>
          <a:prstGeom prst="rect">
            <a:avLst/>
          </a:prstGeom>
          <a:noFill/>
        </p:spPr>
        <p:txBody>
          <a:bodyPr wrap="square" rtlCol="0">
            <a:spAutoFit/>
          </a:bodyPr>
          <a:lstStyle/>
          <a:p>
            <a:r>
              <a:rPr lang="en-GB" sz="2000" dirty="0">
                <a:solidFill>
                  <a:srgbClr val="002060"/>
                </a:solidFill>
              </a:rPr>
              <a:t>cuts it in </a:t>
            </a:r>
          </a:p>
          <a:p>
            <a:r>
              <a:rPr lang="en-GB" sz="2000" dirty="0">
                <a:solidFill>
                  <a:srgbClr val="002060"/>
                </a:solidFill>
              </a:rPr>
              <a:t>the kitchen</a:t>
            </a:r>
          </a:p>
        </p:txBody>
      </p:sp>
      <p:sp>
        <p:nvSpPr>
          <p:cNvPr id="63" name="Rectángulo 3">
            <a:extLst>
              <a:ext uri="{FF2B5EF4-FFF2-40B4-BE49-F238E27FC236}">
                <a16:creationId xmlns:a16="http://schemas.microsoft.com/office/drawing/2014/main" id="{FED29D64-FA66-7C45-8726-ADC7B5E4C621}"/>
              </a:ext>
            </a:extLst>
          </p:cNvPr>
          <p:cNvSpPr/>
          <p:nvPr/>
        </p:nvSpPr>
        <p:spPr>
          <a:xfrm>
            <a:off x="6566870" y="2999610"/>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4" name="CuadroTexto 7">
            <a:extLst>
              <a:ext uri="{FF2B5EF4-FFF2-40B4-BE49-F238E27FC236}">
                <a16:creationId xmlns:a16="http://schemas.microsoft.com/office/drawing/2014/main" id="{51C1BE4E-6907-1B4A-89E6-B13BD82AA7DA}"/>
              </a:ext>
            </a:extLst>
          </p:cNvPr>
          <p:cNvSpPr txBox="1"/>
          <p:nvPr/>
        </p:nvSpPr>
        <p:spPr>
          <a:xfrm>
            <a:off x="8402348" y="4132664"/>
            <a:ext cx="149912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juice (m)</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588108" y="4125293"/>
            <a:ext cx="1569660"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honey (f)</a:t>
            </a:r>
          </a:p>
        </p:txBody>
      </p:sp>
      <p:sp>
        <p:nvSpPr>
          <p:cNvPr id="67" name="Rectángulo 3">
            <a:extLst>
              <a:ext uri="{FF2B5EF4-FFF2-40B4-BE49-F238E27FC236}">
                <a16:creationId xmlns:a16="http://schemas.microsoft.com/office/drawing/2014/main" id="{FED29D64-FA66-7C45-8726-ADC7B5E4C621}"/>
              </a:ext>
            </a:extLst>
          </p:cNvPr>
          <p:cNvSpPr/>
          <p:nvPr/>
        </p:nvSpPr>
        <p:spPr>
          <a:xfrm>
            <a:off x="6566870" y="478310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8" name="CuadroTexto 7">
            <a:extLst>
              <a:ext uri="{FF2B5EF4-FFF2-40B4-BE49-F238E27FC236}">
                <a16:creationId xmlns:a16="http://schemas.microsoft.com/office/drawing/2014/main" id="{51C1BE4E-6907-1B4A-89E6-B13BD82AA7DA}"/>
              </a:ext>
            </a:extLst>
          </p:cNvPr>
          <p:cNvSpPr txBox="1"/>
          <p:nvPr/>
        </p:nvSpPr>
        <p:spPr>
          <a:xfrm>
            <a:off x="8542298" y="5919888"/>
            <a:ext cx="148790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apple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656094" y="5908792"/>
            <a:ext cx="1959191"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banana (m)</a:t>
            </a:r>
          </a:p>
        </p:txBody>
      </p:sp>
      <p:pic>
        <p:nvPicPr>
          <p:cNvPr id="40" name="Imagen 39">
            <a:extLst>
              <a:ext uri="{FF2B5EF4-FFF2-40B4-BE49-F238E27FC236}">
                <a16:creationId xmlns:a16="http://schemas.microsoft.com/office/drawing/2014/main" id="{59503538-708E-6B4C-922D-23BD968A601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7414" y="1359909"/>
            <a:ext cx="986125" cy="986125"/>
          </a:xfrm>
          <a:prstGeom prst="rect">
            <a:avLst/>
          </a:prstGeom>
        </p:spPr>
      </p:pic>
      <p:sp>
        <p:nvSpPr>
          <p:cNvPr id="3" name="CuadroTexto 2">
            <a:extLst>
              <a:ext uri="{FF2B5EF4-FFF2-40B4-BE49-F238E27FC236}">
                <a16:creationId xmlns:a16="http://schemas.microsoft.com/office/drawing/2014/main" id="{BBBF4F0B-B43C-0748-9E12-1A838E30C071}"/>
              </a:ext>
            </a:extLst>
          </p:cNvPr>
          <p:cNvSpPr txBox="1"/>
          <p:nvPr/>
        </p:nvSpPr>
        <p:spPr>
          <a:xfrm>
            <a:off x="4375657" y="1233736"/>
            <a:ext cx="2008883" cy="400110"/>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dirty="0">
              <a:solidFill>
                <a:schemeClr val="accent5">
                  <a:lumMod val="50000"/>
                </a:schemeClr>
              </a:solidFill>
            </a:endParaRPr>
          </a:p>
        </p:txBody>
      </p:sp>
      <p:pic>
        <p:nvPicPr>
          <p:cNvPr id="42" name="Imagen 41">
            <a:extLst>
              <a:ext uri="{FF2B5EF4-FFF2-40B4-BE49-F238E27FC236}">
                <a16:creationId xmlns:a16="http://schemas.microsoft.com/office/drawing/2014/main" id="{9C3AE777-037B-C444-858F-136C53CA563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61512" y="3028212"/>
            <a:ext cx="566596" cy="1252744"/>
          </a:xfrm>
          <a:prstGeom prst="rect">
            <a:avLst/>
          </a:prstGeom>
        </p:spPr>
      </p:pic>
      <p:pic>
        <p:nvPicPr>
          <p:cNvPr id="43" name="Imagen 42">
            <a:extLst>
              <a:ext uri="{FF2B5EF4-FFF2-40B4-BE49-F238E27FC236}">
                <a16:creationId xmlns:a16="http://schemas.microsoft.com/office/drawing/2014/main" id="{AA650381-2FB8-2848-B9FC-5853557A60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39084" y="5083631"/>
            <a:ext cx="619452" cy="841239"/>
          </a:xfrm>
          <a:prstGeom prst="rect">
            <a:avLst/>
          </a:prstGeom>
        </p:spPr>
      </p:pic>
      <p:pic>
        <p:nvPicPr>
          <p:cNvPr id="5" name="Imagen 4">
            <a:extLst>
              <a:ext uri="{FF2B5EF4-FFF2-40B4-BE49-F238E27FC236}">
                <a16:creationId xmlns:a16="http://schemas.microsoft.com/office/drawing/2014/main" id="{D2C7F87C-D0A1-F04F-8030-9C6DDE047D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8471" y="4932475"/>
            <a:ext cx="1256626" cy="958799"/>
          </a:xfrm>
          <a:prstGeom prst="rect">
            <a:avLst/>
          </a:prstGeom>
        </p:spPr>
      </p:pic>
      <p:pic>
        <p:nvPicPr>
          <p:cNvPr id="6" name="Imagen 5">
            <a:extLst>
              <a:ext uri="{FF2B5EF4-FFF2-40B4-BE49-F238E27FC236}">
                <a16:creationId xmlns:a16="http://schemas.microsoft.com/office/drawing/2014/main" id="{02AFF320-32E3-4E4E-94B6-B87C4F4670B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64687" y="1433204"/>
            <a:ext cx="1087371" cy="946013"/>
          </a:xfrm>
          <a:prstGeom prst="rect">
            <a:avLst/>
          </a:prstGeom>
        </p:spPr>
      </p:pic>
      <p:pic>
        <p:nvPicPr>
          <p:cNvPr id="7" name="Imagen 6">
            <a:extLst>
              <a:ext uri="{FF2B5EF4-FFF2-40B4-BE49-F238E27FC236}">
                <a16:creationId xmlns:a16="http://schemas.microsoft.com/office/drawing/2014/main" id="{23D13E82-E8BB-CC43-B0E6-3AB854D9C81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11756" y="1291075"/>
            <a:ext cx="1063909" cy="1063909"/>
          </a:xfrm>
          <a:prstGeom prst="rect">
            <a:avLst/>
          </a:prstGeom>
        </p:spPr>
      </p:pic>
      <p:pic>
        <p:nvPicPr>
          <p:cNvPr id="8" name="Imagen 7">
            <a:extLst>
              <a:ext uri="{FF2B5EF4-FFF2-40B4-BE49-F238E27FC236}">
                <a16:creationId xmlns:a16="http://schemas.microsoft.com/office/drawing/2014/main" id="{FFCB619B-2D6B-9B4D-9AB0-EDB545BD282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62509" y="3162840"/>
            <a:ext cx="1017723" cy="1017723"/>
          </a:xfrm>
          <a:prstGeom prst="rect">
            <a:avLst/>
          </a:prstGeom>
        </p:spPr>
      </p:pic>
      <p:pic>
        <p:nvPicPr>
          <p:cNvPr id="16" name="Imagen 15">
            <a:extLst>
              <a:ext uri="{FF2B5EF4-FFF2-40B4-BE49-F238E27FC236}">
                <a16:creationId xmlns:a16="http://schemas.microsoft.com/office/drawing/2014/main" id="{61B1CFC0-6019-8D40-BA30-F6AB77DD44A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71791" y="4970416"/>
            <a:ext cx="930263" cy="985710"/>
          </a:xfrm>
          <a:prstGeom prst="rect">
            <a:avLst/>
          </a:prstGeom>
        </p:spPr>
      </p:pic>
      <p:pic>
        <p:nvPicPr>
          <p:cNvPr id="24" name="Imagen 23">
            <a:extLst>
              <a:ext uri="{FF2B5EF4-FFF2-40B4-BE49-F238E27FC236}">
                <a16:creationId xmlns:a16="http://schemas.microsoft.com/office/drawing/2014/main" id="{BD813ECF-3B8B-964E-B103-F59B195D38A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07928" y="4914345"/>
            <a:ext cx="1178376" cy="1178376"/>
          </a:xfrm>
          <a:prstGeom prst="rect">
            <a:avLst/>
          </a:prstGeom>
        </p:spPr>
      </p:pic>
      <p:sp>
        <p:nvSpPr>
          <p:cNvPr id="55" name="CuadroTexto 54">
            <a:extLst>
              <a:ext uri="{FF2B5EF4-FFF2-40B4-BE49-F238E27FC236}">
                <a16:creationId xmlns:a16="http://schemas.microsoft.com/office/drawing/2014/main" id="{FA961B83-37EA-B34D-B372-BD2186B4082C}"/>
              </a:ext>
            </a:extLst>
          </p:cNvPr>
          <p:cNvSpPr txBox="1"/>
          <p:nvPr/>
        </p:nvSpPr>
        <p:spPr>
          <a:xfrm>
            <a:off x="10066126" y="1163991"/>
            <a:ext cx="2008883" cy="707886"/>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a:solidFill>
                <a:schemeClr val="accent5">
                  <a:lumMod val="50000"/>
                </a:schemeClr>
              </a:solidFill>
            </a:endParaRPr>
          </a:p>
          <a:p>
            <a:endParaRPr lang="es-GB" sz="2000" b="1" dirty="0">
              <a:solidFill>
                <a:schemeClr val="accent5">
                  <a:lumMod val="50000"/>
                </a:schemeClr>
              </a:solidFill>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207391" y="3457458"/>
            <a:ext cx="1713735" cy="707886"/>
          </a:xfrm>
          <a:prstGeom prst="rect">
            <a:avLst/>
          </a:prstGeom>
          <a:noFill/>
        </p:spPr>
        <p:txBody>
          <a:bodyPr wrap="square" rtlCol="0">
            <a:spAutoFit/>
          </a:bodyPr>
          <a:lstStyle/>
          <a:p>
            <a:r>
              <a:rPr lang="en-GB" sz="2000" dirty="0">
                <a:solidFill>
                  <a:srgbClr val="002060"/>
                </a:solidFill>
              </a:rPr>
              <a:t>mixes it in </a:t>
            </a:r>
          </a:p>
          <a:p>
            <a:r>
              <a:rPr lang="en-GB" sz="2000" dirty="0">
                <a:solidFill>
                  <a:srgbClr val="002060"/>
                </a:solidFill>
              </a:rPr>
              <a:t>a glass</a:t>
            </a:r>
          </a:p>
        </p:txBody>
      </p:sp>
      <p:sp>
        <p:nvSpPr>
          <p:cNvPr id="71" name="TextBox 60">
            <a:extLst>
              <a:ext uri="{FF2B5EF4-FFF2-40B4-BE49-F238E27FC236}">
                <a16:creationId xmlns:a16="http://schemas.microsoft.com/office/drawing/2014/main" id="{B4A73CB2-94CD-8C4D-92F0-AF82EE4298CF}"/>
              </a:ext>
            </a:extLst>
          </p:cNvPr>
          <p:cNvSpPr txBox="1"/>
          <p:nvPr/>
        </p:nvSpPr>
        <p:spPr>
          <a:xfrm>
            <a:off x="10207391" y="5149590"/>
            <a:ext cx="1713735" cy="707886"/>
          </a:xfrm>
          <a:prstGeom prst="rect">
            <a:avLst/>
          </a:prstGeom>
          <a:noFill/>
        </p:spPr>
        <p:txBody>
          <a:bodyPr wrap="square" rtlCol="0">
            <a:spAutoFit/>
          </a:bodyPr>
          <a:lstStyle/>
          <a:p>
            <a:r>
              <a:rPr lang="en-GB" sz="2000">
                <a:solidFill>
                  <a:srgbClr val="002060"/>
                </a:solidFill>
              </a:rPr>
              <a:t>takes it out of the </a:t>
            </a:r>
            <a:r>
              <a:rPr lang="en-GB" sz="2000" dirty="0">
                <a:solidFill>
                  <a:srgbClr val="002060"/>
                </a:solidFill>
              </a:rPr>
              <a:t>bag</a:t>
            </a:r>
          </a:p>
        </p:txBody>
      </p:sp>
      <p:sp>
        <p:nvSpPr>
          <p:cNvPr id="72" name="Oval 29">
            <a:extLst>
              <a:ext uri="{FF2B5EF4-FFF2-40B4-BE49-F238E27FC236}">
                <a16:creationId xmlns:a16="http://schemas.microsoft.com/office/drawing/2014/main" id="{A46EC26C-C039-A24B-A3A5-BE1B670C35A7}"/>
              </a:ext>
            </a:extLst>
          </p:cNvPr>
          <p:cNvSpPr/>
          <p:nvPr/>
        </p:nvSpPr>
        <p:spPr>
          <a:xfrm>
            <a:off x="700365"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29">
            <a:extLst>
              <a:ext uri="{FF2B5EF4-FFF2-40B4-BE49-F238E27FC236}">
                <a16:creationId xmlns:a16="http://schemas.microsoft.com/office/drawing/2014/main" id="{E0FA1DCA-2BCA-6245-8142-BF8B889F0382}"/>
              </a:ext>
            </a:extLst>
          </p:cNvPr>
          <p:cNvSpPr/>
          <p:nvPr/>
        </p:nvSpPr>
        <p:spPr>
          <a:xfrm>
            <a:off x="667994" y="5889885"/>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29">
            <a:extLst>
              <a:ext uri="{FF2B5EF4-FFF2-40B4-BE49-F238E27FC236}">
                <a16:creationId xmlns:a16="http://schemas.microsoft.com/office/drawing/2014/main" id="{6BD8A462-A82D-8C4E-B97E-85D1923C2B20}"/>
              </a:ext>
            </a:extLst>
          </p:cNvPr>
          <p:cNvSpPr/>
          <p:nvPr/>
        </p:nvSpPr>
        <p:spPr>
          <a:xfrm>
            <a:off x="8077360" y="237307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29">
            <a:extLst>
              <a:ext uri="{FF2B5EF4-FFF2-40B4-BE49-F238E27FC236}">
                <a16:creationId xmlns:a16="http://schemas.microsoft.com/office/drawing/2014/main" id="{48E73DAE-EB24-4B4D-B065-9BDDE0B412BC}"/>
              </a:ext>
            </a:extLst>
          </p:cNvPr>
          <p:cNvSpPr/>
          <p:nvPr/>
        </p:nvSpPr>
        <p:spPr>
          <a:xfrm>
            <a:off x="6498207"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29">
            <a:extLst>
              <a:ext uri="{FF2B5EF4-FFF2-40B4-BE49-F238E27FC236}">
                <a16:creationId xmlns:a16="http://schemas.microsoft.com/office/drawing/2014/main" id="{B16567C7-94D5-8244-A351-E3B998637677}"/>
              </a:ext>
            </a:extLst>
          </p:cNvPr>
          <p:cNvSpPr/>
          <p:nvPr/>
        </p:nvSpPr>
        <p:spPr>
          <a:xfrm>
            <a:off x="8452578" y="5914771"/>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n 24">
            <a:extLst>
              <a:ext uri="{FF2B5EF4-FFF2-40B4-BE49-F238E27FC236}">
                <a16:creationId xmlns:a16="http://schemas.microsoft.com/office/drawing/2014/main" id="{AD373981-AA59-E248-BD55-3885C280E715}"/>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71791" y="3019009"/>
            <a:ext cx="698719" cy="1072781"/>
          </a:xfrm>
          <a:prstGeom prst="rect">
            <a:avLst/>
          </a:prstGeom>
        </p:spPr>
      </p:pic>
      <p:sp>
        <p:nvSpPr>
          <p:cNvPr id="56" name="TextBox 55"/>
          <p:cNvSpPr txBox="1"/>
          <p:nvPr/>
        </p:nvSpPr>
        <p:spPr>
          <a:xfrm>
            <a:off x="5764788" y="79239"/>
            <a:ext cx="1184585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Daniel </a:t>
            </a:r>
            <a:r>
              <a:rPr lang="en-GB" sz="2200" b="1" noProof="0" dirty="0" err="1">
                <a:solidFill>
                  <a:srgbClr val="4472C4">
                    <a:lumMod val="50000"/>
                  </a:srgbClr>
                </a:solidFill>
                <a:latin typeface="Century Gothic" panose="020F0302020204030204"/>
              </a:rPr>
              <a:t>también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ayuda</a:t>
            </a:r>
            <a:r>
              <a:rPr lang="en-GB" sz="2200" b="1"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dirty="0" err="1">
                <a:ln>
                  <a:noFill/>
                </a:ln>
                <a:solidFill>
                  <a:srgbClr val="4472C4">
                    <a:lumMod val="50000"/>
                  </a:srgbClr>
                </a:solidFill>
                <a:effectLst/>
                <a:uLnTx/>
                <a:uFillTx/>
                <a:latin typeface="Century Gothic" panose="020F0302020204030204"/>
              </a:rPr>
              <a:t>Escucha</a:t>
            </a:r>
            <a:r>
              <a:rPr kumimoji="0" lang="en-GB" sz="2200" b="1" i="0" u="none" strike="noStrike" kern="1200" cap="none" spc="0" normalizeH="0" baseline="0" dirty="0">
                <a:ln>
                  <a:noFill/>
                </a:ln>
                <a:solidFill>
                  <a:srgbClr val="4472C4">
                    <a:lumMod val="50000"/>
                  </a:srgbClr>
                </a:solidFill>
                <a:effectLst/>
                <a:uLnTx/>
                <a:uFillTx/>
                <a:latin typeface="Century Gothic" panose="020F0302020204030204"/>
              </a:rPr>
              <a:t>. ¿Es ‘A’ o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Escribe la </a:t>
            </a:r>
            <a:r>
              <a:rPr lang="en-GB" sz="2200" b="1" noProof="0" dirty="0" err="1">
                <a:solidFill>
                  <a:srgbClr val="4472C4">
                    <a:lumMod val="50000"/>
                  </a:srgbClr>
                </a:solidFill>
                <a:latin typeface="Century Gothic" panose="020F0302020204030204"/>
              </a:rPr>
              <a:t>acción</a:t>
            </a:r>
            <a:r>
              <a:rPr lang="en-GB" sz="2200" b="1" noProof="0" dirty="0">
                <a:solidFill>
                  <a:srgbClr val="4472C4">
                    <a:lumMod val="50000"/>
                  </a:srgbClr>
                </a:solidFill>
                <a:latin typeface="Century Gothic" panose="020F0302020204030204"/>
              </a:rPr>
              <a:t> y el </a:t>
            </a:r>
            <a:r>
              <a:rPr lang="en-GB" sz="2200" b="1" noProof="0" dirty="0" err="1">
                <a:solidFill>
                  <a:srgbClr val="4472C4">
                    <a:lumMod val="50000"/>
                  </a:srgbClr>
                </a:solidFill>
                <a:latin typeface="Century Gothic" panose="020F0302020204030204"/>
              </a:rPr>
              <a:t>lugar</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en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inglés</a:t>
            </a:r>
            <a:r>
              <a:rPr lang="en-GB" sz="2200" b="1" noProof="0" dirty="0">
                <a:solidFill>
                  <a:srgbClr val="4472C4">
                    <a:lumMod val="50000"/>
                  </a:srgbClr>
                </a:solidFill>
                <a:latin typeface="Century Gothic" panose="020F0302020204030204"/>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3" name="Picture 12"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04079" y="144891"/>
            <a:ext cx="903913" cy="903913"/>
          </a:xfrm>
          <a:prstGeom prst="rect">
            <a:avLst/>
          </a:prstGeom>
        </p:spPr>
      </p:pic>
      <p:pic>
        <p:nvPicPr>
          <p:cNvPr id="66" name="Picture 2" descr="carrot clipart png - Clip Art Library">
            <a:extLst>
              <a:ext uri="{FF2B5EF4-FFF2-40B4-BE49-F238E27FC236}">
                <a16:creationId xmlns:a16="http://schemas.microsoft.com/office/drawing/2014/main" id="{3732EBE0-FE4E-5349-A103-3F315860A1E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719731" y="3056306"/>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6" grpId="0"/>
      <p:bldP spid="51" grpId="0"/>
      <p:bldP spid="61" grpId="0"/>
      <p:bldP spid="62" grpId="0"/>
      <p:bldP spid="71" grpId="0"/>
      <p:bldP spid="72" grpId="0" animBg="1"/>
      <p:bldP spid="73" grpId="0" animBg="1"/>
      <p:bldP spid="74" grpId="0" animBg="1"/>
      <p:bldP spid="75" grpId="0" animBg="1"/>
      <p:bldP spid="7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4">
            <a:extLst>
              <a:ext uri="{FF2B5EF4-FFF2-40B4-BE49-F238E27FC236}">
                <a16:creationId xmlns:a16="http://schemas.microsoft.com/office/drawing/2014/main" id="{BDA92B55-68AC-9344-9219-CDF3A76083E8}"/>
              </a:ext>
            </a:extLst>
          </p:cNvPr>
          <p:cNvGraphicFramePr>
            <a:graphicFrameLocks noGrp="1"/>
          </p:cNvGraphicFramePr>
          <p:nvPr>
            <p:extLst/>
          </p:nvPr>
        </p:nvGraphicFramePr>
        <p:xfrm>
          <a:off x="8451782" y="792726"/>
          <a:ext cx="3626801" cy="5356252"/>
        </p:xfrm>
        <a:graphic>
          <a:graphicData uri="http://schemas.openxmlformats.org/drawingml/2006/table">
            <a:tbl>
              <a:tblPr firstRow="1" bandRow="1">
                <a:tableStyleId>{5DA37D80-6434-44D0-A028-1B22A696006F}</a:tableStyleId>
              </a:tblPr>
              <a:tblGrid>
                <a:gridCol w="2586332">
                  <a:extLst>
                    <a:ext uri="{9D8B030D-6E8A-4147-A177-3AD203B41FA5}">
                      <a16:colId xmlns:a16="http://schemas.microsoft.com/office/drawing/2014/main" val="2105712859"/>
                    </a:ext>
                  </a:extLst>
                </a:gridCol>
                <a:gridCol w="566057">
                  <a:extLst>
                    <a:ext uri="{9D8B030D-6E8A-4147-A177-3AD203B41FA5}">
                      <a16:colId xmlns:a16="http://schemas.microsoft.com/office/drawing/2014/main" val="2269526335"/>
                    </a:ext>
                  </a:extLst>
                </a:gridCol>
                <a:gridCol w="474412">
                  <a:extLst>
                    <a:ext uri="{9D8B030D-6E8A-4147-A177-3AD203B41FA5}">
                      <a16:colId xmlns:a16="http://schemas.microsoft.com/office/drawing/2014/main" val="125722898"/>
                    </a:ext>
                  </a:extLst>
                </a:gridCol>
              </a:tblGrid>
              <a:tr h="384787">
                <a:tc>
                  <a:txBody>
                    <a:bodyPr/>
                    <a:lstStyle/>
                    <a:p>
                      <a:pPr algn="ctr"/>
                      <a:endParaRPr lang="es-GB" sz="2000">
                        <a:solidFill>
                          <a:schemeClr val="accent5">
                            <a:lumMod val="50000"/>
                          </a:schemeClr>
                        </a:solidFill>
                      </a:endParaRPr>
                    </a:p>
                  </a:txBody>
                  <a:tcPr/>
                </a:tc>
                <a:tc>
                  <a:txBody>
                    <a:bodyPr/>
                    <a:lstStyle/>
                    <a:p>
                      <a:pPr algn="ctr"/>
                      <a:r>
                        <a:rPr lang="es-GB" sz="2000" dirty="0">
                          <a:solidFill>
                            <a:schemeClr val="accent5">
                              <a:lumMod val="50000"/>
                            </a:schemeClr>
                          </a:solidFill>
                        </a:rPr>
                        <a:t>V</a:t>
                      </a:r>
                    </a:p>
                  </a:txBody>
                  <a:tcPr/>
                </a:tc>
                <a:tc>
                  <a:txBody>
                    <a:bodyPr/>
                    <a:lstStyle/>
                    <a:p>
                      <a:pPr algn="ctr"/>
                      <a:r>
                        <a:rPr lang="es-GB" sz="2000" dirty="0">
                          <a:solidFill>
                            <a:schemeClr val="accent5">
                              <a:lumMod val="50000"/>
                            </a:schemeClr>
                          </a:solidFill>
                        </a:rPr>
                        <a:t>F</a:t>
                      </a:r>
                    </a:p>
                  </a:txBody>
                  <a:tcPr/>
                </a:tc>
                <a:extLst>
                  <a:ext uri="{0D108BD9-81ED-4DB2-BD59-A6C34878D82A}">
                    <a16:rowId xmlns:a16="http://schemas.microsoft.com/office/drawing/2014/main" val="2796849283"/>
                  </a:ext>
                </a:extLst>
              </a:tr>
              <a:tr h="976766">
                <a:tc>
                  <a:txBody>
                    <a:bodyPr/>
                    <a:lstStyle/>
                    <a:p>
                      <a:pPr algn="l"/>
                      <a:r>
                        <a:rPr lang="es-GB" sz="2000" dirty="0">
                          <a:solidFill>
                            <a:schemeClr val="accent5">
                              <a:lumMod val="50000"/>
                            </a:schemeClr>
                          </a:solidFill>
                        </a:rPr>
                        <a:t>1</a:t>
                      </a:r>
                      <a:r>
                        <a:rPr lang="es-GB" sz="2000">
                          <a:solidFill>
                            <a:schemeClr val="accent5">
                              <a:lumMod val="50000"/>
                            </a:schemeClr>
                          </a:solidFill>
                        </a:rPr>
                        <a:t>. </a:t>
                      </a:r>
                      <a:r>
                        <a:rPr lang="en-GB" sz="2000">
                          <a:solidFill>
                            <a:schemeClr val="accent5">
                              <a:lumMod val="50000"/>
                            </a:schemeClr>
                          </a:solidFill>
                        </a:rPr>
                        <a:t>Lucía</a:t>
                      </a:r>
                      <a:r>
                        <a:rPr lang="es-GB" sz="2000">
                          <a:solidFill>
                            <a:schemeClr val="accent5">
                              <a:lumMod val="50000"/>
                            </a:schemeClr>
                          </a:solidFill>
                        </a:rPr>
                        <a:t> </a:t>
                      </a:r>
                      <a:r>
                        <a:rPr lang="es-GB" sz="2000" dirty="0">
                          <a:solidFill>
                            <a:schemeClr val="accent5">
                              <a:lumMod val="50000"/>
                            </a:schemeClr>
                          </a:solidFill>
                        </a:rPr>
                        <a:t>only wants big loaves of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691673661"/>
                  </a:ext>
                </a:extLst>
              </a:tr>
              <a:tr h="680776">
                <a:tc>
                  <a:txBody>
                    <a:bodyPr/>
                    <a:lstStyle/>
                    <a:p>
                      <a:pPr algn="l"/>
                      <a:r>
                        <a:rPr lang="es-GB" sz="2000" dirty="0">
                          <a:solidFill>
                            <a:schemeClr val="accent5">
                              <a:lumMod val="50000"/>
                            </a:schemeClr>
                          </a:solidFill>
                        </a:rPr>
                        <a:t>2</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prefers hot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613643810"/>
                  </a:ext>
                </a:extLst>
              </a:tr>
              <a:tr h="976766">
                <a:tc>
                  <a:txBody>
                    <a:bodyPr/>
                    <a:lstStyle/>
                    <a:p>
                      <a:pPr algn="l"/>
                      <a:r>
                        <a:rPr lang="es-GB" sz="2000" dirty="0">
                          <a:solidFill>
                            <a:schemeClr val="accent5">
                              <a:lumMod val="50000"/>
                            </a:schemeClr>
                          </a:solidFill>
                        </a:rPr>
                        <a:t>3</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wants bread for the evening.</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3562550664"/>
                  </a:ext>
                </a:extLst>
              </a:tr>
              <a:tr h="1568745">
                <a:tc>
                  <a:txBody>
                    <a:bodyPr/>
                    <a:lstStyle/>
                    <a:p>
                      <a:pPr algn="l"/>
                      <a:r>
                        <a:rPr lang="es-GB" sz="2000" dirty="0">
                          <a:solidFill>
                            <a:schemeClr val="accent5">
                              <a:lumMod val="50000"/>
                            </a:schemeClr>
                          </a:solidFill>
                        </a:rPr>
                        <a:t>4</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puts the loaves of bread in the bag with the bottles of milk.</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746105640"/>
                  </a:ext>
                </a:extLst>
              </a:tr>
              <a:tr h="736695">
                <a:tc>
                  <a:txBody>
                    <a:bodyPr/>
                    <a:lstStyle/>
                    <a:p>
                      <a:pPr algn="l"/>
                      <a:r>
                        <a:rPr lang="es-GB" sz="2000" dirty="0">
                          <a:solidFill>
                            <a:schemeClr val="accent5">
                              <a:lumMod val="50000"/>
                            </a:schemeClr>
                          </a:solidFill>
                        </a:rPr>
                        <a:t>5. The vegetables are fresh.</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dirty="0">
                        <a:solidFill>
                          <a:schemeClr val="accent5">
                            <a:lumMod val="50000"/>
                          </a:schemeClr>
                        </a:solidFill>
                      </a:endParaRPr>
                    </a:p>
                  </a:txBody>
                  <a:tcPr/>
                </a:tc>
                <a:extLst>
                  <a:ext uri="{0D108BD9-81ED-4DB2-BD59-A6C34878D82A}">
                    <a16:rowId xmlns:a16="http://schemas.microsoft.com/office/drawing/2014/main" val="1640909145"/>
                  </a:ext>
                </a:extLst>
              </a:tr>
            </a:tbl>
          </a:graphicData>
        </a:graphic>
      </p:graphicFrame>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197946" y="232208"/>
            <a:ext cx="9540543" cy="649127"/>
          </a:xfrm>
          <a:noFill/>
        </p:spPr>
        <p:txBody>
          <a:bodyPr>
            <a:normAutofit fontScale="90000"/>
          </a:bodyPr>
          <a:lstStyle/>
          <a:p>
            <a:r>
              <a:rPr lang="en-GB" sz="2200" b="1"/>
              <a:t>Lucía</a:t>
            </a:r>
            <a:r>
              <a:rPr lang="es-GB" sz="2200" b="1"/>
              <a:t> </a:t>
            </a:r>
            <a:r>
              <a:rPr lang="es-GB" sz="2200" b="1" dirty="0"/>
              <a:t>compra en el mercado y habla con un dependiente. Lee y escucha el diálogo. Después, lee las frases en inglés. ¿Son verdaderas o falsas?</a:t>
            </a:r>
          </a:p>
        </p:txBody>
      </p:sp>
      <p:sp>
        <p:nvSpPr>
          <p:cNvPr id="4" name="CuadroTexto 3">
            <a:extLst>
              <a:ext uri="{FF2B5EF4-FFF2-40B4-BE49-F238E27FC236}">
                <a16:creationId xmlns:a16="http://schemas.microsoft.com/office/drawing/2014/main" id="{EB21A21F-CC69-774D-ADA3-C6711CB1A258}"/>
              </a:ext>
            </a:extLst>
          </p:cNvPr>
          <p:cNvSpPr txBox="1"/>
          <p:nvPr/>
        </p:nvSpPr>
        <p:spPr>
          <a:xfrm>
            <a:off x="259065" y="976693"/>
            <a:ext cx="7735757" cy="5324535"/>
          </a:xfrm>
          <a:prstGeom prst="rect">
            <a:avLst/>
          </a:prstGeom>
          <a:noFill/>
        </p:spPr>
        <p:txBody>
          <a:bodyPr wrap="square" rtlCol="0">
            <a:spAutoFit/>
          </a:bodyPr>
          <a:lstStyle/>
          <a:p>
            <a:pPr marL="285750" indent="-285750">
              <a:buFontTx/>
              <a:buChar char="-"/>
            </a:pPr>
            <a:r>
              <a:rPr lang="es-GB" sz="2000" dirty="0">
                <a:solidFill>
                  <a:schemeClr val="accent5">
                    <a:lumMod val="50000"/>
                  </a:schemeClr>
                </a:solidFill>
              </a:rPr>
              <a:t>Hola, buenos días</a:t>
            </a:r>
            <a:r>
              <a:rPr lang="es-GB" sz="2000">
                <a:solidFill>
                  <a:schemeClr val="accent5">
                    <a:lumMod val="50000"/>
                  </a:schemeClr>
                </a:solidFill>
              </a:rPr>
              <a:t>. </a:t>
            </a:r>
            <a:r>
              <a:rPr lang="es-GB" sz="2000">
                <a:solidFill>
                  <a:srgbClr val="4472C4">
                    <a:lumMod val="50000"/>
                  </a:srgbClr>
                </a:solidFill>
              </a:rPr>
              <a:t>¿Cuánto cuestan los panes? </a:t>
            </a:r>
            <a:endParaRPr lang="en-GB" sz="2000">
              <a:solidFill>
                <a:srgbClr val="4472C4">
                  <a:lumMod val="50000"/>
                </a:srgbClr>
              </a:solidFill>
            </a:endParaRPr>
          </a:p>
          <a:p>
            <a:pPr marL="285750" indent="-285750">
              <a:buFontTx/>
              <a:buChar char="-"/>
            </a:pPr>
            <a:r>
              <a:rPr lang="es-GB" sz="2000">
                <a:solidFill>
                  <a:schemeClr val="accent5">
                    <a:lumMod val="50000"/>
                  </a:schemeClr>
                </a:solidFill>
              </a:rPr>
              <a:t>Los </a:t>
            </a:r>
            <a:r>
              <a:rPr lang="es-GB" sz="2000" dirty="0">
                <a:solidFill>
                  <a:schemeClr val="accent5">
                    <a:lumMod val="50000"/>
                  </a:schemeClr>
                </a:solidFill>
              </a:rPr>
              <a:t>tengo grandes </a:t>
            </a:r>
            <a:r>
              <a:rPr lang="es-GB" sz="2000">
                <a:solidFill>
                  <a:schemeClr val="accent5">
                    <a:lumMod val="50000"/>
                  </a:schemeClr>
                </a:solidFill>
              </a:rPr>
              <a:t>y pequeños</a:t>
            </a:r>
            <a:r>
              <a:rPr lang="en-GB" sz="2000">
                <a:solidFill>
                  <a:schemeClr val="accent5">
                    <a:lumMod val="50000"/>
                  </a:schemeClr>
                </a:solidFill>
              </a:rPr>
              <a:t>. Los grandes cuestan un euro y los pequeños un euro con cincuenta céntimos.</a:t>
            </a:r>
            <a:endParaRPr lang="es-GB" sz="2000" dirty="0">
              <a:solidFill>
                <a:schemeClr val="accent5">
                  <a:lumMod val="50000"/>
                </a:schemeClr>
              </a:solidFill>
            </a:endParaRPr>
          </a:p>
          <a:p>
            <a:pPr marL="285750" indent="-285750">
              <a:buFontTx/>
              <a:buChar char="-"/>
            </a:pPr>
            <a:r>
              <a:rPr lang="en-GB" sz="2000">
                <a:solidFill>
                  <a:schemeClr val="accent5">
                    <a:lumMod val="50000"/>
                  </a:schemeClr>
                </a:solidFill>
              </a:rPr>
              <a:t>Vale. Entonces d</a:t>
            </a:r>
            <a:r>
              <a:rPr lang="es-GB" sz="2000">
                <a:solidFill>
                  <a:schemeClr val="accent5">
                    <a:lumMod val="50000"/>
                  </a:schemeClr>
                </a:solidFill>
              </a:rPr>
              <a:t>os </a:t>
            </a:r>
            <a:r>
              <a:rPr lang="es-GB" sz="2000" dirty="0">
                <a:solidFill>
                  <a:schemeClr val="accent5">
                    <a:lumMod val="50000"/>
                  </a:schemeClr>
                </a:solidFill>
              </a:rPr>
              <a:t>pequeños y </a:t>
            </a:r>
            <a:r>
              <a:rPr lang="es-GB" sz="2000">
                <a:solidFill>
                  <a:schemeClr val="accent5">
                    <a:lumMod val="50000"/>
                  </a:schemeClr>
                </a:solidFill>
              </a:rPr>
              <a:t>dos grandes.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¿Y los prefieres calientes o fríos?</a:t>
            </a:r>
          </a:p>
          <a:p>
            <a:pPr marL="285750" indent="-285750">
              <a:buFontTx/>
              <a:buChar char="-"/>
            </a:pPr>
            <a:r>
              <a:rPr lang="es-GB" sz="2000" dirty="0">
                <a:solidFill>
                  <a:schemeClr val="accent5">
                    <a:lumMod val="50000"/>
                  </a:schemeClr>
                </a:solidFill>
              </a:rPr>
              <a:t>Mmm</a:t>
            </a:r>
            <a:r>
              <a:rPr lang="es-GB" sz="2000">
                <a:solidFill>
                  <a:schemeClr val="accent5">
                    <a:lumMod val="50000"/>
                  </a:schemeClr>
                </a:solidFill>
              </a:rPr>
              <a:t>... calientes</a:t>
            </a:r>
            <a:r>
              <a:rPr lang="es-GB" sz="2000" dirty="0">
                <a:solidFill>
                  <a:schemeClr val="accent5">
                    <a:lumMod val="50000"/>
                  </a:schemeClr>
                </a:solidFill>
              </a:rPr>
              <a:t>, para desayunar. </a:t>
            </a:r>
            <a:r>
              <a:rPr lang="es-GB" sz="2000">
                <a:solidFill>
                  <a:schemeClr val="accent5">
                    <a:lumMod val="50000"/>
                  </a:schemeClr>
                </a:solidFill>
              </a:rPr>
              <a:t>¿Y cuánto cuestan </a:t>
            </a:r>
            <a:r>
              <a:rPr lang="en-GB" sz="2000">
                <a:solidFill>
                  <a:schemeClr val="accent5">
                    <a:lumMod val="50000"/>
                  </a:schemeClr>
                </a:solidFill>
              </a:rPr>
              <a:t>estas</a:t>
            </a:r>
            <a:r>
              <a:rPr lang="es-GB" sz="2000">
                <a:solidFill>
                  <a:schemeClr val="accent5">
                    <a:lumMod val="50000"/>
                  </a:schemeClr>
                </a:solidFill>
              </a:rPr>
              <a:t> </a:t>
            </a:r>
            <a:r>
              <a:rPr lang="es-GB" sz="2000" dirty="0">
                <a:solidFill>
                  <a:schemeClr val="accent5">
                    <a:lumMod val="50000"/>
                  </a:schemeClr>
                </a:solidFill>
              </a:rPr>
              <a:t>botellas de leche?</a:t>
            </a:r>
          </a:p>
          <a:p>
            <a:pPr marL="285750" indent="-285750">
              <a:buFontTx/>
              <a:buChar char="-"/>
            </a:pPr>
            <a:r>
              <a:rPr lang="en-GB" sz="2000">
                <a:solidFill>
                  <a:schemeClr val="accent5">
                    <a:lumMod val="50000"/>
                  </a:schemeClr>
                </a:solidFill>
              </a:rPr>
              <a:t>1 euro la botella, pero t</a:t>
            </a:r>
            <a:r>
              <a:rPr lang="es-GB" sz="2000">
                <a:solidFill>
                  <a:schemeClr val="accent5">
                    <a:lumMod val="50000"/>
                  </a:schemeClr>
                </a:solidFill>
              </a:rPr>
              <a:t>ambién </a:t>
            </a:r>
            <a:r>
              <a:rPr lang="en-GB" sz="2000">
                <a:solidFill>
                  <a:schemeClr val="accent5">
                    <a:lumMod val="50000"/>
                  </a:schemeClr>
                </a:solidFill>
              </a:rPr>
              <a:t>tenemos botellas </a:t>
            </a:r>
            <a:r>
              <a:rPr lang="es-GB" sz="2000">
                <a:solidFill>
                  <a:schemeClr val="accent5">
                    <a:lumMod val="50000"/>
                  </a:schemeClr>
                </a:solidFill>
              </a:rPr>
              <a:t>grandes. </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Pues</a:t>
            </a:r>
            <a:r>
              <a:rPr lang="es-GB" sz="2000">
                <a:solidFill>
                  <a:schemeClr val="accent5">
                    <a:lumMod val="50000"/>
                  </a:schemeClr>
                </a:solidFill>
              </a:rPr>
              <a:t>... dos pequeñas. ¡</a:t>
            </a:r>
            <a:r>
              <a:rPr lang="en-GB" sz="2000">
                <a:solidFill>
                  <a:schemeClr val="accent5">
                    <a:lumMod val="50000"/>
                  </a:schemeClr>
                </a:solidFill>
              </a:rPr>
              <a:t>Las necesito para hacer torrijas!</a:t>
            </a:r>
          </a:p>
          <a:p>
            <a:pPr marL="285750" indent="-285750">
              <a:buFontTx/>
              <a:buChar char="-"/>
            </a:pPr>
            <a:r>
              <a:rPr lang="en-GB" sz="2000">
                <a:solidFill>
                  <a:schemeClr val="accent5">
                    <a:lumMod val="50000"/>
                  </a:schemeClr>
                </a:solidFill>
              </a:rPr>
              <a:t>Perfecto</a:t>
            </a:r>
            <a:r>
              <a:rPr lang="es-GB" sz="2000">
                <a:solidFill>
                  <a:schemeClr val="accent5">
                    <a:lumMod val="50000"/>
                  </a:schemeClr>
                </a:solidFill>
              </a:rPr>
              <a:t>. </a:t>
            </a:r>
            <a:r>
              <a:rPr lang="es-GB" sz="2000" dirty="0">
                <a:solidFill>
                  <a:schemeClr val="accent5">
                    <a:lumMod val="50000"/>
                  </a:schemeClr>
                </a:solidFill>
              </a:rPr>
              <a:t>Los panes ya están calientes. ¿Los colocas en la </a:t>
            </a:r>
            <a:r>
              <a:rPr lang="es-GB" sz="2000">
                <a:solidFill>
                  <a:schemeClr val="accent5">
                    <a:lumMod val="50000"/>
                  </a:schemeClr>
                </a:solidFill>
              </a:rPr>
              <a:t>bolsa </a:t>
            </a:r>
            <a:r>
              <a:rPr lang="en-GB" sz="2000">
                <a:solidFill>
                  <a:schemeClr val="accent5">
                    <a:lumMod val="50000"/>
                  </a:schemeClr>
                </a:solidFill>
              </a:rPr>
              <a:t>con la leche</a:t>
            </a:r>
            <a:r>
              <a:rPr lang="es-GB" sz="2000">
                <a:solidFill>
                  <a:schemeClr val="accent5">
                    <a:lumMod val="50000"/>
                  </a:schemeClr>
                </a:solidFill>
              </a:rPr>
              <a:t>?</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No, </a:t>
            </a:r>
            <a:r>
              <a:rPr lang="es-GB" sz="2000">
                <a:solidFill>
                  <a:schemeClr val="accent5">
                    <a:lumMod val="50000"/>
                  </a:schemeClr>
                </a:solidFill>
              </a:rPr>
              <a:t>los </a:t>
            </a:r>
            <a:r>
              <a:rPr lang="en-GB" sz="2000">
                <a:solidFill>
                  <a:schemeClr val="accent5">
                    <a:lumMod val="50000"/>
                  </a:schemeClr>
                </a:solidFill>
              </a:rPr>
              <a:t>pongo </a:t>
            </a:r>
            <a:r>
              <a:rPr lang="es-GB" sz="2000">
                <a:solidFill>
                  <a:schemeClr val="accent5">
                    <a:lumMod val="50000"/>
                  </a:schemeClr>
                </a:solidFill>
              </a:rPr>
              <a:t>en </a:t>
            </a:r>
            <a:r>
              <a:rPr lang="es-GB" sz="2000" dirty="0">
                <a:solidFill>
                  <a:schemeClr val="accent5">
                    <a:lumMod val="50000"/>
                  </a:schemeClr>
                </a:solidFill>
              </a:rPr>
              <a:t>otra bolsa. Entonces, ¿cuánto cuesta todo?</a:t>
            </a:r>
          </a:p>
          <a:p>
            <a:pPr marL="285750" indent="-285750">
              <a:buFontTx/>
              <a:buChar char="-"/>
            </a:pPr>
            <a:r>
              <a:rPr lang="es-GB" sz="2000" dirty="0">
                <a:solidFill>
                  <a:schemeClr val="accent5">
                    <a:lumMod val="50000"/>
                  </a:schemeClr>
                </a:solidFill>
              </a:rPr>
              <a:t>A ver*... Todo </a:t>
            </a:r>
            <a:r>
              <a:rPr lang="es-GB" sz="2000">
                <a:solidFill>
                  <a:schemeClr val="accent5">
                    <a:lumMod val="50000"/>
                  </a:schemeClr>
                </a:solidFill>
              </a:rPr>
              <a:t>cuesta </a:t>
            </a:r>
            <a:r>
              <a:rPr lang="en-GB" sz="2000">
                <a:solidFill>
                  <a:schemeClr val="accent5">
                    <a:lumMod val="50000"/>
                  </a:schemeClr>
                </a:solidFill>
              </a:rPr>
              <a:t>nueve</a:t>
            </a:r>
            <a:r>
              <a:rPr lang="es-GB" sz="2000">
                <a:solidFill>
                  <a:schemeClr val="accent5">
                    <a:lumMod val="50000"/>
                  </a:schemeClr>
                </a:solidFill>
              </a:rPr>
              <a:t> euros.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Bien, gracias. ¡Ah! También necesito verduras</a:t>
            </a:r>
            <a:r>
              <a:rPr lang="es-GB" sz="2000">
                <a:solidFill>
                  <a:schemeClr val="accent5">
                    <a:lumMod val="50000"/>
                  </a:schemeClr>
                </a:solidFill>
              </a:rPr>
              <a:t>. ¿</a:t>
            </a:r>
            <a:r>
              <a:rPr lang="en-GB" sz="2000">
                <a:solidFill>
                  <a:schemeClr val="accent5">
                    <a:lumMod val="50000"/>
                  </a:schemeClr>
                </a:solidFill>
              </a:rPr>
              <a:t>L</a:t>
            </a:r>
            <a:r>
              <a:rPr lang="es-GB" sz="2000">
                <a:solidFill>
                  <a:schemeClr val="accent5">
                    <a:lumMod val="50000"/>
                  </a:schemeClr>
                </a:solidFill>
              </a:rPr>
              <a:t>as </a:t>
            </a:r>
            <a:r>
              <a:rPr lang="es-GB" sz="2000" dirty="0">
                <a:solidFill>
                  <a:schemeClr val="accent5">
                    <a:lumMod val="50000"/>
                  </a:schemeClr>
                </a:solidFill>
              </a:rPr>
              <a:t>tienes frescas?</a:t>
            </a:r>
          </a:p>
          <a:p>
            <a:pPr marL="285750" indent="-285750">
              <a:buFontTx/>
              <a:buChar char="-"/>
            </a:pPr>
            <a:r>
              <a:rPr lang="en-GB" sz="2000">
                <a:solidFill>
                  <a:schemeClr val="accent5">
                    <a:lumMod val="50000"/>
                  </a:schemeClr>
                </a:solidFill>
              </a:rPr>
              <a:t>Sí, </a:t>
            </a:r>
            <a:r>
              <a:rPr lang="es-GB" sz="2000">
                <a:solidFill>
                  <a:schemeClr val="accent5">
                    <a:lumMod val="50000"/>
                  </a:schemeClr>
                </a:solidFill>
              </a:rPr>
              <a:t>¡</a:t>
            </a:r>
            <a:r>
              <a:rPr lang="en-GB" sz="2000">
                <a:solidFill>
                  <a:schemeClr val="accent5">
                    <a:lumMod val="50000"/>
                  </a:schemeClr>
                </a:solidFill>
              </a:rPr>
              <a:t>c</a:t>
            </a:r>
            <a:r>
              <a:rPr lang="es-GB" sz="2000">
                <a:solidFill>
                  <a:schemeClr val="accent5">
                    <a:lumMod val="50000"/>
                  </a:schemeClr>
                </a:solidFill>
              </a:rPr>
              <a:t>laro</a:t>
            </a:r>
            <a:r>
              <a:rPr lang="en-GB" sz="2000">
                <a:solidFill>
                  <a:schemeClr val="accent5">
                    <a:lumMod val="50000"/>
                  </a:schemeClr>
                </a:solidFill>
              </a:rPr>
              <a:t>*</a:t>
            </a:r>
            <a:r>
              <a:rPr lang="es-GB" sz="2000">
                <a:solidFill>
                  <a:schemeClr val="accent5">
                    <a:lumMod val="50000"/>
                  </a:schemeClr>
                </a:solidFill>
              </a:rPr>
              <a:t>! </a:t>
            </a:r>
            <a:r>
              <a:rPr lang="es-GB" sz="2000" dirty="0">
                <a:solidFill>
                  <a:schemeClr val="accent5">
                    <a:lumMod val="50000"/>
                  </a:schemeClr>
                </a:solidFill>
              </a:rPr>
              <a:t>¿</a:t>
            </a:r>
            <a:r>
              <a:rPr lang="es-GB" sz="2000">
                <a:solidFill>
                  <a:schemeClr val="accent5">
                    <a:lumMod val="50000"/>
                  </a:schemeClr>
                </a:solidFill>
              </a:rPr>
              <a:t>Qué </a:t>
            </a:r>
            <a:r>
              <a:rPr lang="en-GB" sz="2000">
                <a:solidFill>
                  <a:schemeClr val="accent5">
                    <a:lumMod val="50000"/>
                  </a:schemeClr>
                </a:solidFill>
              </a:rPr>
              <a:t>tipo de verdura</a:t>
            </a:r>
            <a:r>
              <a:rPr lang="es-GB" sz="2000">
                <a:solidFill>
                  <a:schemeClr val="accent5">
                    <a:lumMod val="50000"/>
                  </a:schemeClr>
                </a:solidFill>
              </a:rPr>
              <a:t>?</a:t>
            </a:r>
            <a:endParaRPr lang="es-GB" sz="2000" dirty="0">
              <a:solidFill>
                <a:schemeClr val="accent5">
                  <a:lumMod val="50000"/>
                </a:schemeClr>
              </a:solidFill>
            </a:endParaRPr>
          </a:p>
        </p:txBody>
      </p:sp>
      <p:sp>
        <p:nvSpPr>
          <p:cNvPr id="7" name="Rounded Rectangle 11">
            <a:extLst>
              <a:ext uri="{FF2B5EF4-FFF2-40B4-BE49-F238E27FC236}">
                <a16:creationId xmlns:a16="http://schemas.microsoft.com/office/drawing/2014/main" id="{ABE69048-57BB-BF41-9A90-4BCE791812C5}"/>
              </a:ext>
            </a:extLst>
          </p:cNvPr>
          <p:cNvSpPr/>
          <p:nvPr/>
        </p:nvSpPr>
        <p:spPr>
          <a:xfrm>
            <a:off x="9804400" y="258166"/>
            <a:ext cx="2123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Imagen 31">
            <a:extLst>
              <a:ext uri="{FF2B5EF4-FFF2-40B4-BE49-F238E27FC236}">
                <a16:creationId xmlns:a16="http://schemas.microsoft.com/office/drawing/2014/main" id="{97E19F93-6245-334B-A8CF-5FDDABACB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0919" y="4501568"/>
            <a:ext cx="697796" cy="789741"/>
          </a:xfrm>
          <a:prstGeom prst="rect">
            <a:avLst/>
          </a:prstGeom>
        </p:spPr>
      </p:pic>
      <p:pic>
        <p:nvPicPr>
          <p:cNvPr id="34" name="Imagen 33">
            <a:extLst>
              <a:ext uri="{FF2B5EF4-FFF2-40B4-BE49-F238E27FC236}">
                <a16:creationId xmlns:a16="http://schemas.microsoft.com/office/drawing/2014/main" id="{5E6E7AC9-EB71-514C-9AC4-AA8181002AE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55986" y="2654074"/>
            <a:ext cx="721352" cy="682708"/>
          </a:xfrm>
          <a:prstGeom prst="rect">
            <a:avLst/>
          </a:prstGeom>
        </p:spPr>
      </p:pic>
      <p:pic>
        <p:nvPicPr>
          <p:cNvPr id="23" name="Picture 2" descr="http://www.clker.com/cliparts/h/n/L/q/t/u/bright-green-tick-md.png">
            <a:extLst>
              <a:ext uri="{FF2B5EF4-FFF2-40B4-BE49-F238E27FC236}">
                <a16:creationId xmlns:a16="http://schemas.microsoft.com/office/drawing/2014/main" id="{3560E788-2987-EE48-829B-BB6D143301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0" y="1585599"/>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D1E21DA7-BDF1-944E-83AE-0CF52C13EB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232734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13EBB95F-970B-F444-B0B4-5C87E1CF41D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1" y="3197137"/>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1649E208-D749-524E-9028-ADE231D262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40380" y="442755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37A49127-DDEC-8541-8AE3-AD5350756C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5690304"/>
            <a:ext cx="282367" cy="3811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B3AF809-8573-B346-BC58-B1CA71BBFA6F}"/>
              </a:ext>
            </a:extLst>
          </p:cNvPr>
          <p:cNvSpPr txBox="1"/>
          <p:nvPr/>
        </p:nvSpPr>
        <p:spPr>
          <a:xfrm>
            <a:off x="5847998" y="5688700"/>
            <a:ext cx="2468946" cy="707886"/>
          </a:xfrm>
          <a:prstGeom prst="rect">
            <a:avLst/>
          </a:prstGeom>
          <a:solidFill>
            <a:schemeClr val="accent4">
              <a:lumMod val="20000"/>
              <a:lumOff val="80000"/>
            </a:schemeClr>
          </a:solidFill>
        </p:spPr>
        <p:txBody>
          <a:bodyPr wrap="none" rtlCol="0">
            <a:spAutoFit/>
          </a:bodyPr>
          <a:lstStyle/>
          <a:p>
            <a:r>
              <a:rPr lang="en-GB" sz="2000">
                <a:solidFill>
                  <a:srgbClr val="002060"/>
                </a:solidFill>
              </a:rPr>
              <a:t>*a</a:t>
            </a:r>
            <a:r>
              <a:rPr lang="es-GB" sz="2000">
                <a:solidFill>
                  <a:srgbClr val="002060"/>
                </a:solidFill>
              </a:rPr>
              <a:t> ver = </a:t>
            </a:r>
            <a:r>
              <a:rPr lang="en-GB" sz="2000">
                <a:solidFill>
                  <a:srgbClr val="002060"/>
                </a:solidFill>
              </a:rPr>
              <a:t>l</a:t>
            </a:r>
            <a:r>
              <a:rPr lang="es-GB" sz="2000">
                <a:solidFill>
                  <a:srgbClr val="002060"/>
                </a:solidFill>
              </a:rPr>
              <a:t>et’s see</a:t>
            </a:r>
            <a:r>
              <a:rPr lang="en-GB" sz="2000">
                <a:solidFill>
                  <a:srgbClr val="002060"/>
                </a:solidFill>
              </a:rPr>
              <a:t> </a:t>
            </a:r>
          </a:p>
          <a:p>
            <a:r>
              <a:rPr lang="en-GB" sz="2000">
                <a:solidFill>
                  <a:srgbClr val="002060"/>
                </a:solidFill>
              </a:rPr>
              <a:t>*claro = of course</a:t>
            </a:r>
            <a:endParaRPr lang="es-GB" sz="2000" dirty="0">
              <a:solidFill>
                <a:srgbClr val="002060"/>
              </a:solidFill>
            </a:endParaRPr>
          </a:p>
        </p:txBody>
      </p:sp>
      <p:cxnSp>
        <p:nvCxnSpPr>
          <p:cNvPr id="8" name="Straight Connector 7">
            <a:extLst>
              <a:ext uri="{FF2B5EF4-FFF2-40B4-BE49-F238E27FC236}">
                <a16:creationId xmlns:a16="http://schemas.microsoft.com/office/drawing/2014/main" id="{8533E194-D713-504B-8F37-B2328BADF41D}"/>
              </a:ext>
            </a:extLst>
          </p:cNvPr>
          <p:cNvCxnSpPr>
            <a:cxnSpLocks/>
          </p:cNvCxnSpPr>
          <p:nvPr/>
        </p:nvCxnSpPr>
        <p:spPr>
          <a:xfrm>
            <a:off x="2511502" y="2257354"/>
            <a:ext cx="354530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F700C77-6273-5648-BC94-5D63A8FEF536}"/>
              </a:ext>
            </a:extLst>
          </p:cNvPr>
          <p:cNvCxnSpPr>
            <a:cxnSpLocks/>
          </p:cNvCxnSpPr>
          <p:nvPr/>
        </p:nvCxnSpPr>
        <p:spPr>
          <a:xfrm>
            <a:off x="625642" y="2879268"/>
            <a:ext cx="20154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B384E78-F868-054D-8E83-FB1B9B327194}"/>
              </a:ext>
            </a:extLst>
          </p:cNvPr>
          <p:cNvCxnSpPr>
            <a:cxnSpLocks/>
          </p:cNvCxnSpPr>
          <p:nvPr/>
        </p:nvCxnSpPr>
        <p:spPr>
          <a:xfrm>
            <a:off x="3612511" y="2879268"/>
            <a:ext cx="134328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D650EC60-CFEE-BA44-B575-0DB0B81C216A}"/>
              </a:ext>
            </a:extLst>
          </p:cNvPr>
          <p:cNvCxnSpPr>
            <a:cxnSpLocks/>
          </p:cNvCxnSpPr>
          <p:nvPr/>
        </p:nvCxnSpPr>
        <p:spPr>
          <a:xfrm>
            <a:off x="625642" y="4672019"/>
            <a:ext cx="3059777" cy="181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C1DE50D-1EFF-FD44-A83C-9AC2B4C291BB}"/>
              </a:ext>
            </a:extLst>
          </p:cNvPr>
          <p:cNvCxnSpPr>
            <a:cxnSpLocks/>
          </p:cNvCxnSpPr>
          <p:nvPr/>
        </p:nvCxnSpPr>
        <p:spPr>
          <a:xfrm>
            <a:off x="4028383" y="5580900"/>
            <a:ext cx="3589310" cy="1671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192088A-CCF3-AD4E-9D9B-7926923FE6E4}"/>
              </a:ext>
            </a:extLst>
          </p:cNvPr>
          <p:cNvCxnSpPr>
            <a:cxnSpLocks/>
          </p:cNvCxnSpPr>
          <p:nvPr/>
        </p:nvCxnSpPr>
        <p:spPr>
          <a:xfrm flipV="1">
            <a:off x="625642" y="6202355"/>
            <a:ext cx="1177433" cy="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C1DE50D-1EFF-FD44-A83C-9AC2B4C291BB}"/>
              </a:ext>
            </a:extLst>
          </p:cNvPr>
          <p:cNvCxnSpPr>
            <a:cxnSpLocks/>
          </p:cNvCxnSpPr>
          <p:nvPr/>
        </p:nvCxnSpPr>
        <p:spPr>
          <a:xfrm flipV="1">
            <a:off x="625642" y="5880866"/>
            <a:ext cx="1007708" cy="619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5" name="Picture 14"/>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2768" r="31724"/>
          <a:stretch/>
        </p:blipFill>
        <p:spPr>
          <a:xfrm>
            <a:off x="7302806" y="1321273"/>
            <a:ext cx="738130" cy="1169300"/>
          </a:xfrm>
          <a:prstGeom prst="rect">
            <a:avLst/>
          </a:prstGeom>
        </p:spPr>
      </p:pic>
      <p:pic>
        <p:nvPicPr>
          <p:cNvPr id="6" name="Dialogue market.wav" descr="Dialogue market.wav">
            <a:hlinkClick r:id="" action="ppaction://media"/>
            <a:extLst>
              <a:ext uri="{FF2B5EF4-FFF2-40B4-BE49-F238E27FC236}">
                <a16:creationId xmlns:a16="http://schemas.microsoft.com/office/drawing/2014/main" id="{F40F0A2A-AF9D-1347-8286-77D2BBC380B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7588422" y="709089"/>
            <a:ext cx="812800" cy="812800"/>
          </a:xfrm>
          <a:prstGeom prst="rect">
            <a:avLst/>
          </a:prstGeom>
        </p:spPr>
      </p:pic>
    </p:spTree>
    <p:extLst>
      <p:ext uri="{BB962C8B-B14F-4D97-AF65-F5344CB8AC3E}">
        <p14:creationId xmlns:p14="http://schemas.microsoft.com/office/powerpoint/2010/main" val="8697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a:t>Session overview</a:t>
            </a:r>
            <a:endParaRPr sz="3200" b="1"/>
          </a:p>
        </p:txBody>
      </p:sp>
      <p:sp>
        <p:nvSpPr>
          <p:cNvPr id="88" name="Google Shape;88;p2"/>
          <p:cNvSpPr txBox="1">
            <a:spLocks noGrp="1"/>
          </p:cNvSpPr>
          <p:nvPr>
            <p:ph type="body" idx="1"/>
          </p:nvPr>
        </p:nvSpPr>
        <p:spPr>
          <a:xfrm>
            <a:off x="644577" y="1321410"/>
            <a:ext cx="11197653" cy="4708088"/>
          </a:xfrm>
          <a:prstGeom prst="rect">
            <a:avLst/>
          </a:prstGeom>
          <a:noFill/>
          <a:ln>
            <a:noFill/>
          </a:ln>
        </p:spPr>
        <p:txBody>
          <a:bodyPr spcFirstLastPara="1" wrap="square" lIns="91425" tIns="45700" rIns="91425" bIns="45700" anchor="t" anchorCtr="0">
            <a:normAutofit/>
          </a:bodyPr>
          <a:lstStyle/>
          <a:p>
            <a:pPr marL="0" lvl="0" indent="0">
              <a:spcBef>
                <a:spcPts val="0"/>
              </a:spcBef>
              <a:buSzPts val="2800"/>
              <a:buNone/>
            </a:pPr>
            <a:r>
              <a:rPr lang="en-GB" dirty="0"/>
              <a:t>Part 1/ What are ‘Language Competence’ and the ‘Subject Content’?</a:t>
            </a:r>
          </a:p>
          <a:p>
            <a:pPr marL="0" lvl="0" indent="0" algn="l" rtl="0">
              <a:lnSpc>
                <a:spcPct val="90000"/>
              </a:lnSpc>
              <a:spcBef>
                <a:spcPts val="1000"/>
              </a:spcBef>
              <a:spcAft>
                <a:spcPts val="0"/>
              </a:spcAft>
              <a:buClr>
                <a:srgbClr val="1F3864"/>
              </a:buClr>
              <a:buSzPts val="2800"/>
              <a:buNone/>
            </a:pPr>
            <a:endParaRPr lang="en-GB" sz="3600" b="1" dirty="0"/>
          </a:p>
          <a:p>
            <a:pPr marL="0" lvl="0" indent="0" algn="l" rtl="0">
              <a:lnSpc>
                <a:spcPct val="90000"/>
              </a:lnSpc>
              <a:spcBef>
                <a:spcPts val="1000"/>
              </a:spcBef>
              <a:spcAft>
                <a:spcPts val="0"/>
              </a:spcAft>
              <a:buClr>
                <a:srgbClr val="1F3864"/>
              </a:buClr>
              <a:buSzPts val="2800"/>
              <a:buNone/>
            </a:pPr>
            <a:r>
              <a:rPr lang="en-GB" sz="3600" b="1" dirty="0"/>
              <a:t>Part 2/ Comparing 2015 and 2022: similarities and differences</a:t>
            </a:r>
          </a:p>
          <a:p>
            <a:pPr marL="0" lvl="0" indent="0" algn="l" rtl="0">
              <a:lnSpc>
                <a:spcPct val="90000"/>
              </a:lnSpc>
              <a:spcBef>
                <a:spcPts val="1000"/>
              </a:spcBef>
              <a:spcAft>
                <a:spcPts val="0"/>
              </a:spcAft>
              <a:buClr>
                <a:srgbClr val="1F3864"/>
              </a:buClr>
              <a:buSzPts val="2800"/>
              <a:buNone/>
            </a:pPr>
            <a:endParaRPr lang="en-GB" dirty="0"/>
          </a:p>
          <a:p>
            <a:pPr marL="0" lvl="0" indent="0" algn="l" rtl="0">
              <a:lnSpc>
                <a:spcPct val="90000"/>
              </a:lnSpc>
              <a:spcBef>
                <a:spcPts val="1000"/>
              </a:spcBef>
              <a:spcAft>
                <a:spcPts val="0"/>
              </a:spcAft>
              <a:buClr>
                <a:srgbClr val="1F3864"/>
              </a:buClr>
              <a:buSzPts val="2800"/>
              <a:buNone/>
            </a:pPr>
            <a:r>
              <a:rPr lang="en-GB" dirty="0"/>
              <a:t>Part 3/ The implications for teaching and assessment(s)</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84869" y="1348410"/>
            <a:ext cx="362196" cy="377289"/>
          </a:xfrm>
          <a:prstGeom prst="rect">
            <a:avLst/>
          </a:prstGeom>
          <a:noFill/>
          <a:ln>
            <a:noFill/>
          </a:ln>
        </p:spPr>
      </p:pic>
    </p:spTree>
    <p:extLst>
      <p:ext uri="{BB962C8B-B14F-4D97-AF65-F5344CB8AC3E}">
        <p14:creationId xmlns:p14="http://schemas.microsoft.com/office/powerpoint/2010/main" val="2796421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597276" cy="363751"/>
          </a:xfrm>
          <a:solidFill>
            <a:schemeClr val="bg1"/>
          </a:solidFill>
        </p:spPr>
        <p:txBody>
          <a:bodyPr>
            <a:noAutofit/>
          </a:bodyPr>
          <a:lstStyle/>
          <a:p>
            <a:r>
              <a:rPr lang="en-GB" sz="2400" b="1"/>
              <a:t>Ahora intenta completar este diálogo en español:</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41602"/>
              <a:gd name="adj2" fmla="val 1010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a:t>
            </a:r>
            <a:r>
              <a:rPr lang="es-GB" sz="2000" b="1" i="1" dirty="0">
                <a:solidFill>
                  <a:schemeClr val="accent5">
                    <a:lumMod val="50000"/>
                  </a:schemeClr>
                </a:solidFill>
              </a:rPr>
              <a:t>cost</a:t>
            </a:r>
            <a:r>
              <a:rPr lang="es-GB" sz="2000" dirty="0">
                <a:solidFill>
                  <a:schemeClr val="accent5">
                    <a:lumMod val="50000"/>
                  </a:schemeClr>
                </a:solidFill>
              </a:rPr>
              <a:t>?  </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i="1" dirty="0">
                <a:solidFill>
                  <a:schemeClr val="accent5">
                    <a:lumMod val="50000"/>
                  </a:schemeClr>
                </a:solidFill>
              </a:rPr>
              <a:t>Do </a:t>
            </a:r>
            <a:r>
              <a:rPr lang="es-GB" sz="2000" b="1" i="1">
                <a:solidFill>
                  <a:schemeClr val="accent5">
                    <a:lumMod val="50000"/>
                  </a:schemeClr>
                </a:solidFill>
              </a:rPr>
              <a:t>you </a:t>
            </a:r>
            <a:r>
              <a:rPr lang="es-ES" sz="2000" b="1" i="1" dirty="0" err="1">
                <a:solidFill>
                  <a:schemeClr val="accent5">
                    <a:lumMod val="50000"/>
                  </a:schemeClr>
                </a:solidFill>
              </a:rPr>
              <a:t>prefer</a:t>
            </a:r>
            <a:r>
              <a:rPr lang="es-GB" sz="2000" b="1" i="1">
                <a:solidFill>
                  <a:schemeClr val="accent5">
                    <a:lumMod val="50000"/>
                  </a:schemeClr>
                </a:solidFill>
              </a:rPr>
              <a:t> </a:t>
            </a:r>
            <a:r>
              <a:rPr lang="es-GB" sz="2000" b="1" i="1" dirty="0">
                <a:solidFill>
                  <a:schemeClr val="accent5">
                    <a:lumMod val="50000"/>
                  </a:schemeClr>
                </a:solidFill>
              </a:rPr>
              <a:t>them </a:t>
            </a:r>
            <a:r>
              <a:rPr lang="es-GB" sz="2000" dirty="0">
                <a:solidFill>
                  <a:schemeClr val="accent5">
                    <a:lumMod val="50000"/>
                  </a:schemeClr>
                </a:solidFill>
              </a:rPr>
              <a:t>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5333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a:t>
            </a:r>
            <a:r>
              <a:rPr lang="es-GB" sz="2000" dirty="0">
                <a:solidFill>
                  <a:schemeClr val="accent5">
                    <a:lumMod val="50000"/>
                  </a:schemeClr>
                </a:solidFill>
              </a:rPr>
              <a:t>. I also want to </a:t>
            </a:r>
            <a:r>
              <a:rPr lang="es-GB" sz="2000">
                <a:solidFill>
                  <a:schemeClr val="accent5">
                    <a:lumMod val="50000"/>
                  </a:schemeClr>
                </a:solidFill>
              </a:rPr>
              <a:t>buy </a:t>
            </a:r>
            <a:r>
              <a:rPr lang="en-GB" sz="2000" b="1">
                <a:solidFill>
                  <a:schemeClr val="accent5">
                    <a:lumMod val="50000"/>
                  </a:schemeClr>
                </a:solidFill>
              </a:rPr>
              <a:t>fruit and</a:t>
            </a:r>
            <a:r>
              <a:rPr lang="es-GB" sz="2000" b="1">
                <a:solidFill>
                  <a:schemeClr val="accent5">
                    <a:lumMod val="50000"/>
                  </a:schemeClr>
                </a:solidFill>
              </a:rPr>
              <a:t> </a:t>
            </a:r>
            <a:r>
              <a:rPr lang="es-ES" sz="2000" b="1" i="1">
                <a:solidFill>
                  <a:schemeClr val="accent5">
                    <a:lumMod val="50000"/>
                  </a:schemeClr>
                </a:solidFill>
              </a:rPr>
              <a:t>vegetables</a:t>
            </a:r>
            <a:r>
              <a:rPr lang="es-GB" sz="2000">
                <a:solidFill>
                  <a:schemeClr val="accent5">
                    <a:lumMod val="50000"/>
                  </a:schemeClr>
                </a:solidFill>
              </a:rPr>
              <a:t>. </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321926" y="3973722"/>
            <a:ext cx="3333005" cy="1234079"/>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Look – I have some fresh apples. </a:t>
            </a:r>
            <a:r>
              <a:rPr lang="en-GB" sz="2000" b="1" i="1">
                <a:solidFill>
                  <a:schemeClr val="accent5">
                    <a:lumMod val="50000"/>
                  </a:schemeClr>
                </a:solidFill>
              </a:rPr>
              <a:t>You can try </a:t>
            </a:r>
            <a:r>
              <a:rPr lang="en-GB" sz="2000">
                <a:solidFill>
                  <a:schemeClr val="accent5">
                    <a:lumMod val="50000"/>
                  </a:schemeClr>
                </a:solidFill>
              </a:rPr>
              <a:t>one if you like.</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thank you</a:t>
            </a:r>
            <a:r>
              <a:rPr lang="es-GB" sz="2000">
                <a:solidFill>
                  <a:schemeClr val="accent5">
                    <a:lumMod val="50000"/>
                  </a:schemeClr>
                </a:solidFill>
              </a:rPr>
              <a:t>! </a:t>
            </a:r>
            <a:r>
              <a:rPr lang="es-GB" sz="2000" b="1" i="1" dirty="0">
                <a:solidFill>
                  <a:schemeClr val="accent5">
                    <a:lumMod val="50000"/>
                  </a:schemeClr>
                </a:solidFill>
              </a:rPr>
              <a:t>I need them</a:t>
            </a:r>
            <a:r>
              <a:rPr lang="es-GB" sz="2000" dirty="0">
                <a:solidFill>
                  <a:schemeClr val="accent5">
                    <a:lumMod val="50000"/>
                  </a:schemeClr>
                </a:solidFill>
              </a:rPr>
              <a:t> for a traditional dish.</a:t>
            </a: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69462" y="156138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16165" y="252483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a:t>
            </a:r>
            <a:r>
              <a:rPr lang="es-GB" sz="2000">
                <a:solidFill>
                  <a:schemeClr val="accent5">
                    <a:lumMod val="50000"/>
                  </a:schemeClr>
                </a:solidFill>
              </a:rPr>
              <a:t>, ¿cuánto </a:t>
            </a:r>
            <a:r>
              <a:rPr lang="es-GB" sz="2000" dirty="0">
                <a:solidFill>
                  <a:schemeClr val="accent5">
                    <a:lumMod val="50000"/>
                  </a:schemeClr>
                </a:solidFill>
              </a:rPr>
              <a:t>_________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535861" y="1641179"/>
            <a:ext cx="3075329" cy="981456"/>
          </a:xfrm>
          <a:prstGeom prst="wedgeRoundRectCallout">
            <a:avLst>
              <a:gd name="adj1" fmla="val -62631"/>
              <a:gd name="adj2" fmla="val -2569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¿___ _______</a:t>
            </a:r>
            <a:r>
              <a:rPr lang="es-ES" sz="2000" dirty="0">
                <a:solidFill>
                  <a:schemeClr val="accent5">
                    <a:lumMod val="50000"/>
                  </a:schemeClr>
                </a:solidFill>
              </a:rPr>
              <a:t>_</a:t>
            </a:r>
            <a:r>
              <a:rPr lang="es-GB" sz="2000">
                <a:solidFill>
                  <a:schemeClr val="accent5">
                    <a:lumMod val="50000"/>
                  </a:schemeClr>
                </a:solidFill>
              </a:rPr>
              <a:t>_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04377" y="16411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535862" y="2573397"/>
            <a:ext cx="3331121" cy="143404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chemeClr val="accent5">
                    <a:lumMod val="50000"/>
                  </a:schemeClr>
                </a:solidFill>
              </a:rPr>
              <a:t>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s-ES" sz="2000">
                <a:solidFill>
                  <a:schemeClr val="accent5">
                    <a:lumMod val="50000"/>
                  </a:schemeClr>
                </a:solidFill>
              </a:rPr>
              <a:t>_________             __________</a:t>
            </a:r>
            <a:r>
              <a:rPr lang="es-GB" sz="2000">
                <a:solidFill>
                  <a:schemeClr val="accent5">
                    <a:lumMod val="50000"/>
                  </a:schemeClr>
                </a:solidFill>
              </a:rPr>
              <a:t>. </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46722" y="262960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719450" y="3978195"/>
            <a:ext cx="3210117" cy="1229606"/>
          </a:xfrm>
          <a:prstGeom prst="wedgeRoundRectCallout">
            <a:avLst>
              <a:gd name="adj1" fmla="val -71340"/>
              <a:gd name="adj2" fmla="val -433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______________ una si quieres.</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321926" y="4743701"/>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2818531" y="5530688"/>
            <a:ext cx="374822" cy="411706"/>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428548" y="2387582"/>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33313" y="404014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659939" y="5215274"/>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gracias</a:t>
            </a:r>
            <a:r>
              <a:rPr lang="es-GB" sz="2000">
                <a:solidFill>
                  <a:schemeClr val="accent5">
                    <a:lumMod val="50000"/>
                  </a:schemeClr>
                </a:solidFill>
              </a:rPr>
              <a:t>!</a:t>
            </a:r>
            <a:r>
              <a:rPr lang="es-ES" sz="2000">
                <a:solidFill>
                  <a:schemeClr val="accent5">
                    <a:lumMod val="50000"/>
                  </a:schemeClr>
                </a:solidFill>
              </a:rPr>
              <a:t> </a:t>
            </a:r>
            <a:r>
              <a:rPr lang="en-GB" sz="2000">
                <a:solidFill>
                  <a:schemeClr val="accent5">
                    <a:lumMod val="50000"/>
                  </a:schemeClr>
                </a:solidFill>
              </a:rPr>
              <a:t>________</a:t>
            </a:r>
            <a:r>
              <a:rPr lang="es-GB" sz="2000">
                <a:solidFill>
                  <a:schemeClr val="accent5">
                    <a:lumMod val="50000"/>
                  </a:schemeClr>
                </a:solidFill>
              </a:rPr>
              <a:t>___</a:t>
            </a:r>
            <a:r>
              <a:rPr lang="es-ES" sz="2000">
                <a:solidFill>
                  <a:schemeClr val="accent5">
                    <a:lumMod val="50000"/>
                  </a:schemeClr>
                </a:solidFill>
              </a:rPr>
              <a:t>__</a:t>
            </a:r>
            <a:r>
              <a:rPr lang="es-GB" sz="2000">
                <a:solidFill>
                  <a:schemeClr val="accent5">
                    <a:lumMod val="50000"/>
                  </a:schemeClr>
                </a:solidFill>
              </a:rPr>
              <a:t> </a:t>
            </a:r>
            <a:r>
              <a:rPr lang="en-GB" sz="2000">
                <a:solidFill>
                  <a:schemeClr val="accent5">
                    <a:lumMod val="50000"/>
                  </a:schemeClr>
                </a:solidFill>
              </a:rPr>
              <a:t>para un plato tradicional</a:t>
            </a:r>
            <a:r>
              <a:rPr lang="es-GB" sz="2000">
                <a:solidFill>
                  <a:schemeClr val="accent5">
                    <a:lumMod val="50000"/>
                  </a:schemeClr>
                </a:solidFill>
              </a:rPr>
              <a:t>.</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517372" y="546955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298630" y="931004"/>
            <a:ext cx="1178528" cy="400110"/>
          </a:xfrm>
          <a:prstGeom prst="rect">
            <a:avLst/>
          </a:prstGeom>
          <a:noFill/>
        </p:spPr>
        <p:txBody>
          <a:bodyPr wrap="none" rtlCol="0">
            <a:spAutoFit/>
          </a:bodyPr>
          <a:lstStyle/>
          <a:p>
            <a:r>
              <a:rPr lang="es-GB" sz="2000" b="1" dirty="0">
                <a:solidFill>
                  <a:srgbClr val="F66400"/>
                </a:solidFill>
              </a:rPr>
              <a:t>cuestan</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7261325" y="1752351"/>
            <a:ext cx="572593" cy="400110"/>
          </a:xfrm>
          <a:prstGeom prst="rect">
            <a:avLst/>
          </a:prstGeom>
          <a:noFill/>
        </p:spPr>
        <p:txBody>
          <a:bodyPr wrap="none" rtlCol="0">
            <a:spAutoFit/>
          </a:bodyPr>
          <a:lstStyle/>
          <a:p>
            <a:r>
              <a:rPr lang="es-GB" sz="2000" b="1" dirty="0">
                <a:solidFill>
                  <a:srgbClr val="F66400"/>
                </a:solidFill>
              </a:rPr>
              <a:t>Los</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192423" y="3243205"/>
            <a:ext cx="960519" cy="400110"/>
          </a:xfrm>
          <a:prstGeom prst="rect">
            <a:avLst/>
          </a:prstGeom>
          <a:noFill/>
        </p:spPr>
        <p:txBody>
          <a:bodyPr wrap="none" rtlCol="0">
            <a:spAutoFit/>
          </a:bodyPr>
          <a:lstStyle/>
          <a:p>
            <a:r>
              <a:rPr lang="es-ES" sz="2000" b="1">
                <a:solidFill>
                  <a:srgbClr val="F66400"/>
                </a:solidFill>
              </a:rPr>
              <a:t>fruta y</a:t>
            </a:r>
            <a:endParaRPr lang="es-GB" sz="2000" b="1" dirty="0">
              <a:solidFill>
                <a:srgbClr val="F66400"/>
              </a:solidFill>
            </a:endParaRPr>
          </a:p>
        </p:txBody>
      </p:sp>
      <p:sp>
        <p:nvSpPr>
          <p:cNvPr id="38" name="CuadroTexto 37">
            <a:extLst>
              <a:ext uri="{FF2B5EF4-FFF2-40B4-BE49-F238E27FC236}">
                <a16:creationId xmlns:a16="http://schemas.microsoft.com/office/drawing/2014/main" id="{22A382AA-B790-9846-989A-65417C547B5A}"/>
              </a:ext>
            </a:extLst>
          </p:cNvPr>
          <p:cNvSpPr txBox="1"/>
          <p:nvPr/>
        </p:nvSpPr>
        <p:spPr>
          <a:xfrm>
            <a:off x="6793462" y="5491087"/>
            <a:ext cx="1709122" cy="400110"/>
          </a:xfrm>
          <a:prstGeom prst="rect">
            <a:avLst/>
          </a:prstGeom>
          <a:noFill/>
        </p:spPr>
        <p:txBody>
          <a:bodyPr wrap="none" rtlCol="0">
            <a:spAutoFit/>
          </a:bodyPr>
          <a:lstStyle/>
          <a:p>
            <a:r>
              <a:rPr lang="es-ES" sz="2000" b="1">
                <a:solidFill>
                  <a:srgbClr val="F66400"/>
                </a:solidFill>
              </a:rPr>
              <a:t>Las necesito</a:t>
            </a:r>
            <a:endParaRPr lang="es-GB" sz="2000" b="1" dirty="0">
              <a:solidFill>
                <a:srgbClr val="F66400"/>
              </a:solidFill>
            </a:endParaRPr>
          </a:p>
        </p:txBody>
      </p:sp>
      <p:sp>
        <p:nvSpPr>
          <p:cNvPr id="41" name="CuadroTexto 40">
            <a:extLst>
              <a:ext uri="{FF2B5EF4-FFF2-40B4-BE49-F238E27FC236}">
                <a16:creationId xmlns:a16="http://schemas.microsoft.com/office/drawing/2014/main" id="{BDB750EB-E5F3-1747-BC01-1813523BD4D0}"/>
              </a:ext>
            </a:extLst>
          </p:cNvPr>
          <p:cNvSpPr txBox="1"/>
          <p:nvPr/>
        </p:nvSpPr>
        <p:spPr>
          <a:xfrm>
            <a:off x="7752510" y="1756462"/>
            <a:ext cx="1253869" cy="400110"/>
          </a:xfrm>
          <a:prstGeom prst="rect">
            <a:avLst/>
          </a:prstGeom>
          <a:noFill/>
        </p:spPr>
        <p:txBody>
          <a:bodyPr wrap="none" rtlCol="0">
            <a:spAutoFit/>
          </a:bodyPr>
          <a:lstStyle/>
          <a:p>
            <a:r>
              <a:rPr lang="es-ES" sz="2000" b="1" dirty="0" err="1">
                <a:solidFill>
                  <a:srgbClr val="F66400"/>
                </a:solidFill>
              </a:rPr>
              <a:t>prefier</a:t>
            </a:r>
            <a:r>
              <a:rPr lang="es-GB" sz="2000" b="1">
                <a:solidFill>
                  <a:srgbClr val="F66400"/>
                </a:solidFill>
              </a:rPr>
              <a:t>es</a:t>
            </a:r>
            <a:endParaRPr lang="es-GB" sz="2000" b="1" dirty="0">
              <a:solidFill>
                <a:srgbClr val="F66400"/>
              </a:solidFill>
            </a:endParaRPr>
          </a:p>
        </p:txBody>
      </p:sp>
      <p:sp>
        <p:nvSpPr>
          <p:cNvPr id="43" name="CuadroTexto 37">
            <a:extLst>
              <a:ext uri="{FF2B5EF4-FFF2-40B4-BE49-F238E27FC236}">
                <a16:creationId xmlns:a16="http://schemas.microsoft.com/office/drawing/2014/main" id="{22A382AA-B790-9846-989A-65417C547B5A}"/>
              </a:ext>
            </a:extLst>
          </p:cNvPr>
          <p:cNvSpPr txBox="1"/>
          <p:nvPr/>
        </p:nvSpPr>
        <p:spPr>
          <a:xfrm>
            <a:off x="6892158" y="4543646"/>
            <a:ext cx="2000869" cy="400110"/>
          </a:xfrm>
          <a:prstGeom prst="rect">
            <a:avLst/>
          </a:prstGeom>
          <a:noFill/>
        </p:spPr>
        <p:txBody>
          <a:bodyPr wrap="none" rtlCol="0">
            <a:spAutoFit/>
          </a:bodyPr>
          <a:lstStyle/>
          <a:p>
            <a:r>
              <a:rPr lang="es-ES" sz="2000" b="1">
                <a:solidFill>
                  <a:srgbClr val="F66400"/>
                </a:solidFill>
              </a:rPr>
              <a:t>Puedes probar</a:t>
            </a:r>
            <a:endParaRPr lang="es-GB" sz="2000" b="1" dirty="0">
              <a:solidFill>
                <a:srgbClr val="F66400"/>
              </a:solidFill>
            </a:endParaRPr>
          </a:p>
        </p:txBody>
      </p:sp>
      <p:sp>
        <p:nvSpPr>
          <p:cNvPr id="4" name="Rectangle 3"/>
          <p:cNvSpPr/>
          <p:nvPr/>
        </p:nvSpPr>
        <p:spPr>
          <a:xfrm>
            <a:off x="7498897" y="3554002"/>
            <a:ext cx="1261884" cy="400110"/>
          </a:xfrm>
          <a:prstGeom prst="rect">
            <a:avLst/>
          </a:prstGeom>
        </p:spPr>
        <p:txBody>
          <a:bodyPr wrap="none">
            <a:spAutoFit/>
          </a:bodyPr>
          <a:lstStyle/>
          <a:p>
            <a:r>
              <a:rPr lang="es-ES" sz="2000" b="1">
                <a:solidFill>
                  <a:srgbClr val="F66400"/>
                </a:solidFill>
              </a:rPr>
              <a:t>verduras</a:t>
            </a:r>
            <a:endParaRPr lang="es-GB" sz="2000" b="1" dirty="0">
              <a:solidFill>
                <a:srgbClr val="F66400"/>
              </a:solidFill>
            </a:endParaRPr>
          </a:p>
        </p:txBody>
      </p:sp>
    </p:spTree>
    <p:extLst>
      <p:ext uri="{BB962C8B-B14F-4D97-AF65-F5344CB8AC3E}">
        <p14:creationId xmlns:p14="http://schemas.microsoft.com/office/powerpoint/2010/main" val="38390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38" grpId="0"/>
      <p:bldP spid="41" grpId="0"/>
      <p:bldP spid="4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332657" cy="363751"/>
          </a:xfrm>
          <a:solidFill>
            <a:schemeClr val="bg1"/>
          </a:solidFill>
        </p:spPr>
        <p:txBody>
          <a:bodyPr>
            <a:noAutofit/>
          </a:bodyPr>
          <a:lstStyle/>
          <a:p>
            <a:r>
              <a:rPr lang="es-GB" sz="2400" b="1" dirty="0"/>
              <a:t>Mira las respuestas. ¿Tu traducción es correcta?</a:t>
            </a:r>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39674"/>
              <a:gd name="adj2" fmla="val 1217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cost?</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43547" y="1700230"/>
            <a:ext cx="3400957" cy="87302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Do </a:t>
            </a:r>
            <a:r>
              <a:rPr lang="es-GB" sz="2000">
                <a:solidFill>
                  <a:schemeClr val="accent5">
                    <a:lumMod val="50000"/>
                  </a:schemeClr>
                </a:solidFill>
              </a:rPr>
              <a:t>you </a:t>
            </a:r>
            <a:r>
              <a:rPr lang="en-GB" sz="2000" dirty="0">
                <a:solidFill>
                  <a:schemeClr val="accent5">
                    <a:lumMod val="50000"/>
                  </a:schemeClr>
                </a:solidFill>
              </a:rPr>
              <a:t>prefer</a:t>
            </a:r>
            <a:r>
              <a:rPr lang="es-GB" sz="2000">
                <a:solidFill>
                  <a:schemeClr val="accent5">
                    <a:lumMod val="50000"/>
                  </a:schemeClr>
                </a:solidFill>
              </a:rPr>
              <a:t> </a:t>
            </a:r>
            <a:r>
              <a:rPr lang="es-GB" sz="2000" dirty="0">
                <a:solidFill>
                  <a:schemeClr val="accent5">
                    <a:lumMod val="50000"/>
                  </a:schemeClr>
                </a:solidFill>
              </a:rPr>
              <a:t>them 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83312" y="2586066"/>
            <a:ext cx="2847910" cy="12770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 I also want to buy </a:t>
            </a:r>
            <a:r>
              <a:rPr lang="en-GB" sz="2000">
                <a:solidFill>
                  <a:schemeClr val="accent5">
                    <a:lumMod val="50000"/>
                  </a:schemeClr>
                </a:solidFill>
              </a:rPr>
              <a:t>fruit and vegetables.</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759527" y="3863111"/>
            <a:ext cx="3207885" cy="764948"/>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  Look - I have some fresh apples*! </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3138724" y="4628059"/>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a:t>
            </a:r>
            <a:r>
              <a:rPr lang="es-GB" sz="2000">
                <a:solidFill>
                  <a:schemeClr val="accent5">
                    <a:lumMod val="50000"/>
                  </a:schemeClr>
                </a:solidFill>
              </a:rPr>
              <a:t>thank you! I need them for a traditional dish.</a:t>
            </a:r>
            <a:endParaRPr lang="es-GB" sz="2000" dirty="0">
              <a:solidFill>
                <a:schemeClr val="accent5">
                  <a:lumMod val="50000"/>
                </a:schemeClr>
              </a:solidFill>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43547" y="1688106"/>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45664" y="26089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 ¿cuánto cuestan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628310" y="1658540"/>
            <a:ext cx="3075329" cy="981456"/>
          </a:xfrm>
          <a:prstGeom prst="wedgeRoundRectCallout">
            <a:avLst>
              <a:gd name="adj1" fmla="val -58914"/>
              <a:gd name="adj2" fmla="val -231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
            </a:r>
            <a:r>
              <a:rPr lang="es-GB" sz="2000">
                <a:solidFill>
                  <a:schemeClr val="accent5">
                    <a:lumMod val="50000"/>
                  </a:schemeClr>
                </a:solidFill>
              </a:rPr>
              <a:t>Los </a:t>
            </a:r>
            <a:r>
              <a:rPr lang="en-GB" sz="2000">
                <a:solidFill>
                  <a:schemeClr val="accent5">
                    <a:lumMod val="50000"/>
                  </a:schemeClr>
                </a:solidFill>
              </a:rPr>
              <a:t>prefieres</a:t>
            </a:r>
            <a:r>
              <a:rPr lang="es-GB" sz="2000">
                <a:solidFill>
                  <a:schemeClr val="accent5">
                    <a:lumMod val="50000"/>
                  </a:schemeClr>
                </a:solidFill>
              </a:rPr>
              <a:t>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96826" y="165854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496934" y="2647182"/>
            <a:ext cx="3331121" cy="130979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n-GB" sz="2000">
                <a:solidFill>
                  <a:schemeClr val="accent5">
                    <a:lumMod val="50000"/>
                  </a:schemeClr>
                </a:solidFill>
              </a:rPr>
              <a:t>fruta y verduras.</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71936" y="269088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859803" y="3964164"/>
            <a:ext cx="3147532" cy="923108"/>
          </a:xfrm>
          <a:prstGeom prst="wedgeRoundRectCallout">
            <a:avLst>
              <a:gd name="adj1" fmla="val -60849"/>
              <a:gd name="adj2" fmla="val -571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759527" y="383805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3104563" y="4972183"/>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557348" y="2491609"/>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78399" y="396416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888379" y="4895885"/>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a:t>
            </a:r>
            <a:r>
              <a:rPr lang="es-GB" sz="2000">
                <a:solidFill>
                  <a:schemeClr val="accent5">
                    <a:lumMod val="50000"/>
                  </a:schemeClr>
                </a:solidFill>
              </a:rPr>
              <a:t>gracias</a:t>
            </a:r>
            <a:r>
              <a:rPr lang="es-GB" sz="2000" dirty="0">
                <a:solidFill>
                  <a:schemeClr val="accent5">
                    <a:lumMod val="50000"/>
                  </a:schemeClr>
                </a:solidFill>
              </a:rPr>
              <a:t>! Las necesito para un plato tradicional.</a:t>
            </a: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675657" y="547832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Rectangle 2"/>
          <p:cNvSpPr/>
          <p:nvPr/>
        </p:nvSpPr>
        <p:spPr>
          <a:xfrm>
            <a:off x="9631098" y="6001322"/>
            <a:ext cx="2553904" cy="369332"/>
          </a:xfrm>
          <a:prstGeom prst="rect">
            <a:avLst/>
          </a:prstGeom>
          <a:solidFill>
            <a:schemeClr val="accent2">
              <a:lumMod val="20000"/>
              <a:lumOff val="80000"/>
            </a:schemeClr>
          </a:solidFill>
        </p:spPr>
        <p:txBody>
          <a:bodyPr wrap="none">
            <a:spAutoFit/>
          </a:bodyPr>
          <a:lstStyle/>
          <a:p>
            <a:r>
              <a:rPr lang="en-GB">
                <a:solidFill>
                  <a:schemeClr val="accent5">
                    <a:lumMod val="50000"/>
                  </a:schemeClr>
                </a:solidFill>
              </a:rPr>
              <a:t>*apple = la manzana</a:t>
            </a:r>
            <a:endParaRPr lang="en-GB"/>
          </a:p>
        </p:txBody>
      </p:sp>
    </p:spTree>
    <p:extLst>
      <p:ext uri="{BB962C8B-B14F-4D97-AF65-F5344CB8AC3E}">
        <p14:creationId xmlns:p14="http://schemas.microsoft.com/office/powerpoint/2010/main" val="605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P spid="27" grpId="0" animBg="1"/>
      <p:bldP spid="31" grpId="0"/>
      <p:bldP spid="29" grpId="0" animBg="1"/>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644577" y="10101"/>
            <a:ext cx="11435806" cy="886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Further resources from NCELP</a:t>
            </a:r>
            <a:endParaRPr sz="3200" b="1" dirty="0"/>
          </a:p>
        </p:txBody>
      </p:sp>
      <p:sp>
        <p:nvSpPr>
          <p:cNvPr id="336" name="Google Shape;336;p22"/>
          <p:cNvSpPr txBox="1">
            <a:spLocks noGrp="1"/>
          </p:cNvSpPr>
          <p:nvPr>
            <p:ph type="body" idx="1"/>
          </p:nvPr>
        </p:nvSpPr>
        <p:spPr>
          <a:xfrm>
            <a:off x="519071" y="1543987"/>
            <a:ext cx="11197653" cy="4708088"/>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rgbClr val="1F3864"/>
              </a:buClr>
              <a:buSzPts val="2800"/>
              <a:buChar char="•"/>
            </a:pPr>
            <a:endParaRPr lang="en-GB" dirty="0"/>
          </a:p>
          <a:p>
            <a:pPr marL="228600" indent="-228600">
              <a:spcBef>
                <a:spcPts val="0"/>
              </a:spcBef>
              <a:buSzPts val="2800"/>
            </a:pPr>
            <a:r>
              <a:rPr lang="en-US" b="1" dirty="0"/>
              <a:t>‘</a:t>
            </a:r>
            <a:r>
              <a:rPr lang="en-US" b="1" dirty="0">
                <a:hlinkClick r:id="rId3"/>
              </a:rPr>
              <a:t>The culture collection</a:t>
            </a:r>
            <a:r>
              <a:rPr lang="en-US" b="1" dirty="0"/>
              <a:t>’ </a:t>
            </a:r>
            <a:r>
              <a:rPr lang="en-US" dirty="0"/>
              <a:t>(year 7 &amp; 8 only currently; many year 9 resources)</a:t>
            </a:r>
          </a:p>
          <a:p>
            <a:pPr marL="228600" lvl="0" indent="-228600" algn="l" rtl="0">
              <a:lnSpc>
                <a:spcPct val="90000"/>
              </a:lnSpc>
              <a:spcBef>
                <a:spcPts val="0"/>
              </a:spcBef>
              <a:spcAft>
                <a:spcPts val="0"/>
              </a:spcAft>
              <a:buClr>
                <a:srgbClr val="1F3864"/>
              </a:buClr>
              <a:buSzPts val="2800"/>
              <a:buChar char="•"/>
            </a:pPr>
            <a:endParaRPr lang="en-GB" dirty="0"/>
          </a:p>
          <a:p>
            <a:pPr marL="228600" lvl="0" indent="-228600" algn="l" rtl="0">
              <a:lnSpc>
                <a:spcPct val="90000"/>
              </a:lnSpc>
              <a:spcBef>
                <a:spcPts val="0"/>
              </a:spcBef>
              <a:spcAft>
                <a:spcPts val="0"/>
              </a:spcAft>
              <a:buClr>
                <a:srgbClr val="1F3864"/>
              </a:buClr>
              <a:buSzPts val="2800"/>
              <a:buChar char="•"/>
            </a:pPr>
            <a:r>
              <a:rPr lang="en-GB" dirty="0"/>
              <a:t>Sound-symbol correspondences are systematically taught and revisited from Y7-Y9, with frequent read aloud and transcription opportunities </a:t>
            </a:r>
            <a:r>
              <a:rPr lang="en-GB" dirty="0">
                <a:sym typeface="Wingdings" panose="05000000000000000000" pitchFamily="2" charset="2"/>
              </a:rPr>
              <a:t> </a:t>
            </a:r>
            <a:r>
              <a:rPr lang="en-GB" b="1" dirty="0">
                <a:sym typeface="Wingdings" panose="05000000000000000000" pitchFamily="2" charset="2"/>
                <a:hlinkClick r:id="rId4"/>
              </a:rPr>
              <a:t>phonics collection</a:t>
            </a:r>
            <a:endParaRPr b="1" dirty="0"/>
          </a:p>
          <a:p>
            <a:pPr marL="228600" lvl="0" indent="-228600" algn="l" rtl="0">
              <a:lnSpc>
                <a:spcPct val="90000"/>
              </a:lnSpc>
              <a:spcBef>
                <a:spcPts val="1000"/>
              </a:spcBef>
              <a:spcAft>
                <a:spcPts val="0"/>
              </a:spcAft>
              <a:buClr>
                <a:srgbClr val="1F3864"/>
              </a:buClr>
              <a:buSzPts val="2800"/>
              <a:buChar char="•"/>
            </a:pPr>
            <a:r>
              <a:rPr lang="en-GB" dirty="0"/>
              <a:t>Vocabulary selection for the fully resourced SOW is frequency-informed, comprises at least 85% words from a list of the most frequent 2,000, and is systematically revisited </a:t>
            </a:r>
            <a:r>
              <a:rPr lang="en-GB" dirty="0">
                <a:sym typeface="Wingdings" panose="05000000000000000000" pitchFamily="2" charset="2"/>
              </a:rPr>
              <a:t> </a:t>
            </a:r>
            <a:r>
              <a:rPr lang="en-GB" b="1" dirty="0">
                <a:sym typeface="Wingdings" panose="05000000000000000000" pitchFamily="2" charset="2"/>
                <a:hlinkClick r:id="rId5"/>
              </a:rPr>
              <a:t>SOW</a:t>
            </a:r>
            <a:endParaRPr lang="en-GB" b="1" dirty="0"/>
          </a:p>
          <a:p>
            <a:pPr marL="228600" lvl="0" indent="-228600" algn="l" rtl="0">
              <a:lnSpc>
                <a:spcPct val="90000"/>
              </a:lnSpc>
              <a:spcBef>
                <a:spcPts val="1000"/>
              </a:spcBef>
              <a:spcAft>
                <a:spcPts val="0"/>
              </a:spcAft>
              <a:buClr>
                <a:srgbClr val="1F3864"/>
              </a:buClr>
              <a:buSzPts val="2800"/>
              <a:buChar char="•"/>
            </a:pPr>
            <a:r>
              <a:rPr lang="en-GB" dirty="0"/>
              <a:t>Grammar is thoroughly practised in listening, reading, speaking and writing </a:t>
            </a:r>
            <a:r>
              <a:rPr lang="en-GB" b="1" dirty="0">
                <a:hlinkClick r:id="rId6"/>
              </a:rPr>
              <a:t>activities</a:t>
            </a:r>
            <a:r>
              <a:rPr lang="en-GB" dirty="0"/>
              <a:t>, and regularly revisited</a:t>
            </a:r>
            <a:endParaRPr dirty="0"/>
          </a:p>
          <a:p>
            <a:pPr marL="228600" lvl="0" indent="-228600" algn="l" rtl="0">
              <a:lnSpc>
                <a:spcPct val="90000"/>
              </a:lnSpc>
              <a:spcBef>
                <a:spcPts val="1000"/>
              </a:spcBef>
              <a:spcAft>
                <a:spcPts val="0"/>
              </a:spcAft>
              <a:buClr>
                <a:srgbClr val="1F3864"/>
              </a:buClr>
              <a:buSzPts val="2800"/>
              <a:buChar char="•"/>
            </a:pPr>
            <a:r>
              <a:rPr lang="en-GB" dirty="0"/>
              <a:t>Texts and listening extracts – including interactions, culture, geography, personal communicative functions - are designed for high ‘readability’, with unknown words glossed, explained, or set as inferencing tasks </a:t>
            </a:r>
          </a:p>
          <a:p>
            <a:pPr marL="228600" lvl="0" indent="-228600" algn="l" rtl="0">
              <a:lnSpc>
                <a:spcPct val="90000"/>
              </a:lnSpc>
              <a:spcBef>
                <a:spcPts val="1000"/>
              </a:spcBef>
              <a:spcAft>
                <a:spcPts val="0"/>
              </a:spcAft>
              <a:buClr>
                <a:srgbClr val="1F3864"/>
              </a:buClr>
              <a:buSzPts val="2800"/>
              <a:buChar char="•"/>
            </a:pPr>
            <a:r>
              <a:rPr lang="en-GB" b="1" dirty="0">
                <a:hlinkClick r:id="rId7"/>
              </a:rPr>
              <a:t>Sample GCSE word lists </a:t>
            </a:r>
            <a:r>
              <a:rPr lang="en-GB" dirty="0"/>
              <a:t>available</a:t>
            </a:r>
            <a:endParaRPr dirty="0"/>
          </a:p>
        </p:txBody>
      </p:sp>
      <p:sp>
        <p:nvSpPr>
          <p:cNvPr id="337" name="Google Shape;337;p22"/>
          <p:cNvSpPr txBox="1"/>
          <p:nvPr/>
        </p:nvSpPr>
        <p:spPr>
          <a:xfrm>
            <a:off x="7538221" y="5965017"/>
            <a:ext cx="52410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002060"/>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Link to all resource collections</a:t>
            </a:r>
            <a:endParaRPr sz="2400" dirty="0">
              <a:solidFill>
                <a:srgbClr val="002060"/>
              </a:solidFill>
              <a:latin typeface="Century Gothic"/>
              <a:ea typeface="Century Gothic"/>
              <a:cs typeface="Century Gothic"/>
              <a:sym typeface="Century Gothic"/>
            </a:endParaRPr>
          </a:p>
        </p:txBody>
      </p:sp>
      <p:sp>
        <p:nvSpPr>
          <p:cNvPr id="5" name="Text Placeholder 4">
            <a:extLst>
              <a:ext uri="{FF2B5EF4-FFF2-40B4-BE49-F238E27FC236}">
                <a16:creationId xmlns:a16="http://schemas.microsoft.com/office/drawing/2014/main" id="{8A638472-5744-8C40-A774-1EBB8AB4C236}"/>
              </a:ext>
            </a:extLst>
          </p:cNvPr>
          <p:cNvSpPr txBox="1">
            <a:spLocks/>
          </p:cNvSpPr>
          <p:nvPr/>
        </p:nvSpPr>
        <p:spPr>
          <a:xfrm>
            <a:off x="644577" y="672882"/>
            <a:ext cx="10515600" cy="871105"/>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rgbClr val="1F3864"/>
              </a:buClr>
              <a:buSzPts val="1600"/>
              <a:buFont typeface="Arial"/>
              <a:buChar char="•"/>
              <a:defRPr sz="16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pPr marL="114300" indent="0" algn="ctr">
              <a:buNone/>
            </a:pPr>
            <a:r>
              <a:rPr lang="en-US" sz="5400" dirty="0"/>
              <a:t>https://</a:t>
            </a:r>
            <a:r>
              <a:rPr lang="en-US" sz="5400" dirty="0" err="1"/>
              <a:t>resources.ncelp.org</a:t>
            </a:r>
            <a:r>
              <a:rPr lang="en-US" sz="54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2670048" cy="867128"/>
          </a:xfrm>
          <a:prstGeom prst="rect">
            <a:avLst/>
          </a:prstGeom>
        </p:spPr>
      </p:pic>
      <p:sp>
        <p:nvSpPr>
          <p:cNvPr id="2" name="Title 1"/>
          <p:cNvSpPr>
            <a:spLocks noGrp="1"/>
          </p:cNvSpPr>
          <p:nvPr>
            <p:ph type="title"/>
          </p:nvPr>
        </p:nvSpPr>
        <p:spPr>
          <a:xfrm>
            <a:off x="0" y="0"/>
            <a:ext cx="3449053" cy="1325563"/>
          </a:xfrm>
        </p:spPr>
        <p:txBody>
          <a:bodyPr>
            <a:normAutofit/>
          </a:bodyPr>
          <a:lstStyle/>
          <a:p>
            <a:r>
              <a:rPr lang="en-GB" sz="3200" b="1" dirty="0">
                <a:solidFill>
                  <a:schemeClr val="bg1"/>
                </a:solidFill>
              </a:rPr>
              <a:t>CPD offer</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09810" y="2855259"/>
            <a:ext cx="6908167" cy="3551159"/>
          </a:xfrm>
        </p:spPr>
        <p:txBody>
          <a:bodyPr>
            <a:normAutofit/>
          </a:bodyPr>
          <a:lstStyle/>
          <a:p>
            <a:pPr marL="0" indent="0">
              <a:buNone/>
            </a:pPr>
            <a:r>
              <a:rPr lang="en-GB" sz="2400" dirty="0"/>
              <a:t>CPD course </a:t>
            </a:r>
            <a:r>
              <a:rPr lang="en-GB" sz="2400" b="1" dirty="0"/>
              <a:t>free </a:t>
            </a:r>
            <a:r>
              <a:rPr lang="en-GB" sz="2400" dirty="0"/>
              <a:t>to teachers in state schools</a:t>
            </a:r>
            <a:endParaRPr lang="en-GB" sz="2400" b="1" dirty="0"/>
          </a:p>
          <a:p>
            <a:r>
              <a:rPr lang="en-GB" sz="2400" dirty="0"/>
              <a:t>Content: research-informed languages teaching at KS3 and KS4</a:t>
            </a:r>
          </a:p>
          <a:p>
            <a:r>
              <a:rPr lang="en-GB" sz="2400" dirty="0"/>
              <a:t>5 remote learning sessions of 2.5 hours</a:t>
            </a:r>
          </a:p>
          <a:p>
            <a:r>
              <a:rPr lang="en-GB" sz="2400" dirty="0"/>
              <a:t>Additional online peer and instructor support</a:t>
            </a:r>
          </a:p>
          <a:p>
            <a:r>
              <a:rPr lang="en-GB" sz="2400" dirty="0"/>
              <a:t>Link to register: </a:t>
            </a:r>
            <a:r>
              <a:rPr lang="en-GB" sz="2400" u="sng" dirty="0">
                <a:solidFill>
                  <a:schemeClr val="tx1"/>
                </a:solidFill>
                <a:hlinkClick r:id="rId4"/>
              </a:rPr>
              <a:t>www.ncelp.org/cpd</a:t>
            </a:r>
            <a:endParaRPr lang="en-GB" sz="2400" dirty="0"/>
          </a:p>
          <a:p>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933842" y="296863"/>
            <a:ext cx="4953861" cy="5694009"/>
          </a:xfrm>
          <a:prstGeom prst="rect">
            <a:avLst/>
          </a:prstGeom>
        </p:spPr>
      </p:pic>
      <p:pic>
        <p:nvPicPr>
          <p:cNvPr id="3" name="Picture 2">
            <a:extLst>
              <a:ext uri="{FF2B5EF4-FFF2-40B4-BE49-F238E27FC236}">
                <a16:creationId xmlns:a16="http://schemas.microsoft.com/office/drawing/2014/main" id="{DC4CB318-8CC5-7542-801A-5CB3843EEAF0}"/>
              </a:ext>
            </a:extLst>
          </p:cNvPr>
          <p:cNvPicPr>
            <a:picLocks noChangeAspect="1"/>
          </p:cNvPicPr>
          <p:nvPr/>
        </p:nvPicPr>
        <p:blipFill>
          <a:blip r:embed="rId6"/>
          <a:stretch>
            <a:fillRect/>
          </a:stretch>
        </p:blipFill>
        <p:spPr>
          <a:xfrm>
            <a:off x="3238500" y="320490"/>
            <a:ext cx="2355476" cy="2355476"/>
          </a:xfrm>
          <a:prstGeom prst="rect">
            <a:avLst/>
          </a:prstGeom>
        </p:spPr>
      </p:pic>
    </p:spTree>
    <p:extLst>
      <p:ext uri="{BB962C8B-B14F-4D97-AF65-F5344CB8AC3E}">
        <p14:creationId xmlns:p14="http://schemas.microsoft.com/office/powerpoint/2010/main" val="3350225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7C10-CD8D-084F-9FF3-5C822232D47F}"/>
              </a:ext>
            </a:extLst>
          </p:cNvPr>
          <p:cNvSpPr>
            <a:spLocks noGrp="1"/>
          </p:cNvSpPr>
          <p:nvPr>
            <p:ph type="title"/>
          </p:nvPr>
        </p:nvSpPr>
        <p:spPr>
          <a:xfrm>
            <a:off x="838200" y="443073"/>
            <a:ext cx="10515600" cy="2228409"/>
          </a:xfrm>
        </p:spPr>
        <p:txBody>
          <a:bodyPr>
            <a:normAutofit fontScale="90000"/>
          </a:bodyPr>
          <a:lstStyle/>
          <a:p>
            <a:r>
              <a:rPr lang="en-US" dirty="0"/>
              <a:t>Briefings from NCELP </a:t>
            </a:r>
            <a:r>
              <a:rPr lang="en-GB" b="1" cap="all" dirty="0"/>
              <a:t>UNDERSTANDING THE NEW SUBJECT CONTENT FOR GCSE FRENCH, GERMAN AND SPANISH</a:t>
            </a:r>
            <a:br>
              <a:rPr lang="en-GB" cap="all" dirty="0"/>
            </a:br>
            <a:endParaRPr lang="en-US" dirty="0"/>
          </a:p>
        </p:txBody>
      </p:sp>
      <p:sp>
        <p:nvSpPr>
          <p:cNvPr id="3" name="Content Placeholder 2">
            <a:extLst>
              <a:ext uri="{FF2B5EF4-FFF2-40B4-BE49-F238E27FC236}">
                <a16:creationId xmlns:a16="http://schemas.microsoft.com/office/drawing/2014/main" id="{62ADEF12-F9B5-6044-AC1E-1B2A68890A57}"/>
              </a:ext>
            </a:extLst>
          </p:cNvPr>
          <p:cNvSpPr>
            <a:spLocks noGrp="1"/>
          </p:cNvSpPr>
          <p:nvPr>
            <p:ph sz="half" idx="1"/>
          </p:nvPr>
        </p:nvSpPr>
        <p:spPr>
          <a:xfrm>
            <a:off x="838200" y="2671482"/>
            <a:ext cx="8108576" cy="3505481"/>
          </a:xfrm>
        </p:spPr>
        <p:txBody>
          <a:bodyPr>
            <a:normAutofit lnSpcReduction="10000"/>
          </a:bodyPr>
          <a:lstStyle/>
          <a:p>
            <a:pPr marL="0" indent="0">
              <a:buNone/>
            </a:pPr>
            <a:r>
              <a:rPr lang="en-GB" b="1" dirty="0"/>
              <a:t>Format:</a:t>
            </a:r>
            <a:r>
              <a:rPr lang="en-GB" dirty="0"/>
              <a:t> online</a:t>
            </a:r>
          </a:p>
          <a:p>
            <a:pPr marL="0" indent="0">
              <a:buNone/>
            </a:pPr>
            <a:r>
              <a:rPr lang="en-GB" b="1" dirty="0"/>
              <a:t>Timings:</a:t>
            </a:r>
            <a:r>
              <a:rPr lang="en-GB" dirty="0"/>
              <a:t> 3.30-4.30pm / 4.00-5.00pm / 7.00-8.00pm</a:t>
            </a:r>
          </a:p>
          <a:p>
            <a:pPr marL="0" indent="0">
              <a:buNone/>
            </a:pPr>
            <a:r>
              <a:rPr lang="en-GB" b="1" dirty="0"/>
              <a:t>Dates:</a:t>
            </a:r>
            <a:r>
              <a:rPr lang="en-GB" dirty="0"/>
              <a:t> various dates throughout March – see schedule below for more information.</a:t>
            </a:r>
          </a:p>
          <a:p>
            <a:pPr marL="0" indent="0">
              <a:buNone/>
            </a:pPr>
            <a:r>
              <a:rPr lang="en-GB" b="1" dirty="0"/>
              <a:t>Audience:</a:t>
            </a:r>
            <a:r>
              <a:rPr lang="en-GB" dirty="0"/>
              <a:t> MFL Heads of Department, Subject Leaders or MFL teachers.</a:t>
            </a:r>
          </a:p>
          <a:p>
            <a:pPr marL="0" indent="0">
              <a:buNone/>
            </a:pPr>
            <a:r>
              <a:rPr lang="en-GB" b="1" dirty="0"/>
              <a:t>Cost</a:t>
            </a:r>
            <a:r>
              <a:rPr lang="en-GB" dirty="0"/>
              <a:t>: free</a:t>
            </a:r>
          </a:p>
          <a:p>
            <a:endParaRPr lang="en-US" dirty="0"/>
          </a:p>
        </p:txBody>
      </p:sp>
      <p:pic>
        <p:nvPicPr>
          <p:cNvPr id="5" name="Content Placeholder 4">
            <a:extLst>
              <a:ext uri="{FF2B5EF4-FFF2-40B4-BE49-F238E27FC236}">
                <a16:creationId xmlns:a16="http://schemas.microsoft.com/office/drawing/2014/main" id="{BC2713AC-F8A1-124B-A6D9-EBA6F33701AA}"/>
              </a:ext>
            </a:extLst>
          </p:cNvPr>
          <p:cNvPicPr>
            <a:picLocks noGrp="1" noChangeAspect="1"/>
          </p:cNvPicPr>
          <p:nvPr>
            <p:ph sz="half" idx="2"/>
          </p:nvPr>
        </p:nvPicPr>
        <p:blipFill>
          <a:blip r:embed="rId2"/>
          <a:stretch>
            <a:fillRect/>
          </a:stretch>
        </p:blipFill>
        <p:spPr>
          <a:xfrm>
            <a:off x="9592234" y="3059554"/>
            <a:ext cx="1920175" cy="1920175"/>
          </a:xfrm>
          <a:prstGeom prst="rect">
            <a:avLst/>
          </a:prstGeom>
        </p:spPr>
      </p:pic>
      <p:sp>
        <p:nvSpPr>
          <p:cNvPr id="6" name="Rectangle 5">
            <a:extLst>
              <a:ext uri="{FF2B5EF4-FFF2-40B4-BE49-F238E27FC236}">
                <a16:creationId xmlns:a16="http://schemas.microsoft.com/office/drawing/2014/main" id="{037B2A57-54D2-1E43-AE9C-26B6B3D73CB6}"/>
              </a:ext>
            </a:extLst>
          </p:cNvPr>
          <p:cNvSpPr/>
          <p:nvPr/>
        </p:nvSpPr>
        <p:spPr>
          <a:xfrm>
            <a:off x="7817224" y="5605936"/>
            <a:ext cx="3695185" cy="307777"/>
          </a:xfrm>
          <a:prstGeom prst="rect">
            <a:avLst/>
          </a:prstGeom>
        </p:spPr>
        <p:txBody>
          <a:bodyPr wrap="square">
            <a:spAutoFit/>
          </a:bodyPr>
          <a:lstStyle/>
          <a:p>
            <a:r>
              <a:rPr lang="en-US" dirty="0"/>
              <a:t>https://</a:t>
            </a:r>
            <a:r>
              <a:rPr lang="en-US" dirty="0" err="1"/>
              <a:t>ncelp.org</a:t>
            </a:r>
            <a:r>
              <a:rPr lang="en-US" dirty="0"/>
              <a:t>/march-briefings-</a:t>
            </a:r>
            <a:r>
              <a:rPr lang="en-US" dirty="0" err="1"/>
              <a:t>gcse</a:t>
            </a:r>
            <a:r>
              <a:rPr lang="en-US" dirty="0"/>
              <a:t>/</a:t>
            </a:r>
          </a:p>
        </p:txBody>
      </p:sp>
    </p:spTree>
    <p:extLst>
      <p:ext uri="{BB962C8B-B14F-4D97-AF65-F5344CB8AC3E}">
        <p14:creationId xmlns:p14="http://schemas.microsoft.com/office/powerpoint/2010/main" val="1022950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B872-705E-7846-B27C-3550C6F84960}"/>
              </a:ext>
            </a:extLst>
          </p:cNvPr>
          <p:cNvSpPr>
            <a:spLocks noGrp="1"/>
          </p:cNvSpPr>
          <p:nvPr>
            <p:ph type="title"/>
          </p:nvPr>
        </p:nvSpPr>
        <p:spPr>
          <a:xfrm>
            <a:off x="694764" y="500062"/>
            <a:ext cx="4766469" cy="1325563"/>
          </a:xfrm>
        </p:spPr>
        <p:txBody>
          <a:bodyPr>
            <a:normAutofit fontScale="90000"/>
          </a:bodyPr>
          <a:lstStyle/>
          <a:p>
            <a:r>
              <a:rPr lang="en-US" dirty="0"/>
              <a:t>Please respond to 2 quick questions! </a:t>
            </a:r>
          </a:p>
        </p:txBody>
      </p:sp>
      <p:pic>
        <p:nvPicPr>
          <p:cNvPr id="5" name="Content Placeholder 4">
            <a:extLst>
              <a:ext uri="{FF2B5EF4-FFF2-40B4-BE49-F238E27FC236}">
                <a16:creationId xmlns:a16="http://schemas.microsoft.com/office/drawing/2014/main" id="{F1B8E749-ADAF-0A46-8A64-423C8330882A}"/>
              </a:ext>
            </a:extLst>
          </p:cNvPr>
          <p:cNvPicPr>
            <a:picLocks noGrp="1" noChangeAspect="1"/>
          </p:cNvPicPr>
          <p:nvPr>
            <p:ph sz="half" idx="1"/>
          </p:nvPr>
        </p:nvPicPr>
        <p:blipFill>
          <a:blip r:embed="rId2"/>
          <a:stretch>
            <a:fillRect/>
          </a:stretch>
        </p:blipFill>
        <p:spPr>
          <a:xfrm>
            <a:off x="902329" y="1825625"/>
            <a:ext cx="4351338" cy="4351338"/>
          </a:xfrm>
          <a:prstGeom prst="rect">
            <a:avLst/>
          </a:prstGeom>
        </p:spPr>
      </p:pic>
      <p:sp>
        <p:nvSpPr>
          <p:cNvPr id="6" name="Rectangle 5">
            <a:extLst>
              <a:ext uri="{FF2B5EF4-FFF2-40B4-BE49-F238E27FC236}">
                <a16:creationId xmlns:a16="http://schemas.microsoft.com/office/drawing/2014/main" id="{3B2C877C-B650-784A-B421-1B509A1E1D3D}"/>
              </a:ext>
            </a:extLst>
          </p:cNvPr>
          <p:cNvSpPr/>
          <p:nvPr/>
        </p:nvSpPr>
        <p:spPr>
          <a:xfrm>
            <a:off x="6359517" y="747344"/>
            <a:ext cx="5283819" cy="830997"/>
          </a:xfrm>
          <a:prstGeom prst="rect">
            <a:avLst/>
          </a:prstGeom>
        </p:spPr>
        <p:txBody>
          <a:bodyPr wrap="none">
            <a:spAutoFit/>
          </a:bodyPr>
          <a:lstStyle/>
          <a:p>
            <a:pPr marL="228600" lvl="0" indent="-228600">
              <a:buSzPts val="2800"/>
            </a:pPr>
            <a:r>
              <a:rPr lang="en-US" sz="2400" dirty="0"/>
              <a:t>Sign up to receive OASIS accessible </a:t>
            </a:r>
          </a:p>
          <a:p>
            <a:pPr marL="228600" lvl="0" indent="-228600">
              <a:buSzPts val="2800"/>
            </a:pPr>
            <a:r>
              <a:rPr lang="en-US" sz="2400" dirty="0"/>
              <a:t>summaries of research studies</a:t>
            </a:r>
          </a:p>
        </p:txBody>
      </p:sp>
      <p:pic>
        <p:nvPicPr>
          <p:cNvPr id="7" name="Content Placeholder 6" descr="Qr code&#10;&#10;Description automatically generated">
            <a:extLst>
              <a:ext uri="{FF2B5EF4-FFF2-40B4-BE49-F238E27FC236}">
                <a16:creationId xmlns:a16="http://schemas.microsoft.com/office/drawing/2014/main" id="{EDA4B6DE-40A3-DE41-B5B2-3F64026AD6BB}"/>
              </a:ext>
            </a:extLst>
          </p:cNvPr>
          <p:cNvPicPr>
            <a:picLocks noGrp="1" noChangeAspect="1"/>
          </p:cNvPicPr>
          <p:nvPr>
            <p:ph sz="half" idx="2"/>
          </p:nvPr>
        </p:nvPicPr>
        <p:blipFill>
          <a:blip r:embed="rId3"/>
          <a:stretch>
            <a:fillRect/>
          </a:stretch>
        </p:blipFill>
        <p:spPr>
          <a:xfrm>
            <a:off x="7064187" y="1825625"/>
            <a:ext cx="3874481" cy="3874481"/>
          </a:xfrm>
          <a:prstGeom prst="rect">
            <a:avLst/>
          </a:prstGeom>
        </p:spPr>
      </p:pic>
      <p:sp>
        <p:nvSpPr>
          <p:cNvPr id="8" name="Rectangle 7">
            <a:extLst>
              <a:ext uri="{FF2B5EF4-FFF2-40B4-BE49-F238E27FC236}">
                <a16:creationId xmlns:a16="http://schemas.microsoft.com/office/drawing/2014/main" id="{B1D3516F-B8B2-844F-8924-1720D1E0525C}"/>
              </a:ext>
            </a:extLst>
          </p:cNvPr>
          <p:cNvSpPr/>
          <p:nvPr/>
        </p:nvSpPr>
        <p:spPr>
          <a:xfrm>
            <a:off x="7064187" y="5757221"/>
            <a:ext cx="4762842" cy="369332"/>
          </a:xfrm>
          <a:prstGeom prst="rect">
            <a:avLst/>
          </a:prstGeom>
        </p:spPr>
        <p:txBody>
          <a:bodyPr wrap="none">
            <a:spAutoFit/>
          </a:bodyPr>
          <a:lstStyle/>
          <a:p>
            <a:r>
              <a:rPr lang="en-US" sz="1800" dirty="0"/>
              <a:t>https://</a:t>
            </a:r>
            <a:r>
              <a:rPr lang="en-US" sz="1800" dirty="0" err="1"/>
              <a:t>mailchi.mp</a:t>
            </a:r>
            <a:r>
              <a:rPr lang="en-US" sz="1800" dirty="0"/>
              <a:t>/481ba176f2d1/oasis-alerts</a:t>
            </a:r>
          </a:p>
        </p:txBody>
      </p:sp>
    </p:spTree>
    <p:extLst>
      <p:ext uri="{BB962C8B-B14F-4D97-AF65-F5344CB8AC3E}">
        <p14:creationId xmlns:p14="http://schemas.microsoft.com/office/powerpoint/2010/main" val="3320314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1132254" y="515714"/>
            <a:ext cx="7410564" cy="1325563"/>
          </a:xfrm>
        </p:spPr>
        <p:txBody>
          <a:bodyPr/>
          <a:lstStyle/>
          <a:p>
            <a:r>
              <a:rPr lang="en-US" dirty="0"/>
              <a:t>Want to hear more from NCELP?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1694006" y="1841277"/>
            <a:ext cx="8729938" cy="4351338"/>
          </a:xfrm>
        </p:spPr>
        <p:txBody>
          <a:bodyPr>
            <a:normAutofit/>
          </a:bodyPr>
          <a:lstStyle/>
          <a:p>
            <a:pPr marL="0" indent="0">
              <a:buNone/>
            </a:pPr>
            <a:endParaRPr lang="en-GB" dirty="0"/>
          </a:p>
          <a:p>
            <a:r>
              <a:rPr lang="en-GB" dirty="0"/>
              <a:t>Join the mailing list, email: </a:t>
            </a:r>
            <a:r>
              <a:rPr lang="en-GB" dirty="0">
                <a:hlinkClick r:id="rId3"/>
              </a:rPr>
              <a:t>enquiries@ncelp.org</a:t>
            </a:r>
            <a:r>
              <a:rPr lang="en-GB" dirty="0"/>
              <a:t> for regular bulletins about resources arriving on the portal</a:t>
            </a:r>
          </a:p>
          <a:p>
            <a:endParaRPr lang="en-GB" dirty="0"/>
          </a:p>
          <a:p>
            <a:r>
              <a:rPr lang="en-GB" dirty="0"/>
              <a:t>To get monthly alerts to </a:t>
            </a:r>
            <a:r>
              <a:rPr lang="en-GB" b="1" dirty="0"/>
              <a:t>summaries</a:t>
            </a:r>
            <a:r>
              <a:rPr lang="en-GB" dirty="0"/>
              <a:t> of new research,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9064584" y="1"/>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7987373" y="5038532"/>
            <a:ext cx="2958337" cy="799759"/>
          </a:xfrm>
          <a:prstGeom prst="rect">
            <a:avLst/>
          </a:prstGeom>
        </p:spPr>
      </p:pic>
    </p:spTree>
    <p:extLst>
      <p:ext uri="{BB962C8B-B14F-4D97-AF65-F5344CB8AC3E}">
        <p14:creationId xmlns:p14="http://schemas.microsoft.com/office/powerpoint/2010/main" val="103439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title"/>
          </p:nvPr>
        </p:nvSpPr>
        <p:spPr>
          <a:xfrm>
            <a:off x="644577" y="561781"/>
            <a:ext cx="10515600" cy="1123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a:t>Thanks for listening</a:t>
            </a:r>
            <a:endParaRPr sz="3200" b="1" dirty="0"/>
          </a:p>
        </p:txBody>
      </p:sp>
      <p:sp>
        <p:nvSpPr>
          <p:cNvPr id="88" name="Google Shape;88;p2"/>
          <p:cNvSpPr txBox="1">
            <a:spLocks noGrp="1"/>
          </p:cNvSpPr>
          <p:nvPr>
            <p:ph type="body" idx="1"/>
          </p:nvPr>
        </p:nvSpPr>
        <p:spPr>
          <a:xfrm>
            <a:off x="644577" y="2072475"/>
            <a:ext cx="11197653" cy="19464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GB" dirty="0"/>
              <a:t>What is language competence and GCSE Subject Content</a:t>
            </a:r>
            <a:endParaRPr dirty="0"/>
          </a:p>
          <a:p>
            <a:pPr marL="228600" lvl="0" indent="-228600" algn="l" rtl="0">
              <a:lnSpc>
                <a:spcPct val="90000"/>
              </a:lnSpc>
              <a:spcBef>
                <a:spcPts val="1000"/>
              </a:spcBef>
              <a:spcAft>
                <a:spcPts val="0"/>
              </a:spcAft>
              <a:buClr>
                <a:srgbClr val="1F3864"/>
              </a:buClr>
              <a:buSzPts val="2800"/>
              <a:buChar char="•"/>
            </a:pPr>
            <a:r>
              <a:rPr lang="en-GB" dirty="0"/>
              <a:t>Comparing 2015 and 2022: similarities and differences</a:t>
            </a:r>
            <a:endParaRPr dirty="0"/>
          </a:p>
          <a:p>
            <a:pPr marL="228600" lvl="0" indent="-228600" algn="l" rtl="0">
              <a:lnSpc>
                <a:spcPct val="90000"/>
              </a:lnSpc>
              <a:spcBef>
                <a:spcPts val="1000"/>
              </a:spcBef>
              <a:spcAft>
                <a:spcPts val="0"/>
              </a:spcAft>
              <a:buClr>
                <a:srgbClr val="1F3864"/>
              </a:buClr>
              <a:buSzPts val="2800"/>
              <a:buChar char="•"/>
            </a:pPr>
            <a:r>
              <a:rPr lang="en-GB" dirty="0"/>
              <a:t>Some implications for curriculum design</a:t>
            </a:r>
          </a:p>
        </p:txBody>
      </p:sp>
      <p:pic>
        <p:nvPicPr>
          <p:cNvPr id="4" name="Google Shape;345;p23" descr="green checkmark">
            <a:extLst>
              <a:ext uri="{FF2B5EF4-FFF2-40B4-BE49-F238E27FC236}">
                <a16:creationId xmlns:a16="http://schemas.microsoft.com/office/drawing/2014/main" id="{A6825A73-9853-4BF8-B414-3B5C86BCA9AA}"/>
              </a:ext>
            </a:extLst>
          </p:cNvPr>
          <p:cNvPicPr preferRelativeResize="0"/>
          <p:nvPr/>
        </p:nvPicPr>
        <p:blipFill rotWithShape="1">
          <a:blip r:embed="rId3">
            <a:alphaModFix/>
          </a:blip>
          <a:srcRect/>
          <a:stretch/>
        </p:blipFill>
        <p:spPr>
          <a:xfrm>
            <a:off x="11220363" y="2124373"/>
            <a:ext cx="362196" cy="377289"/>
          </a:xfrm>
          <a:prstGeom prst="rect">
            <a:avLst/>
          </a:prstGeom>
          <a:noFill/>
          <a:ln>
            <a:noFill/>
          </a:ln>
        </p:spPr>
      </p:pic>
      <p:pic>
        <p:nvPicPr>
          <p:cNvPr id="5" name="Google Shape;345;p23" descr="green checkmark">
            <a:extLst>
              <a:ext uri="{FF2B5EF4-FFF2-40B4-BE49-F238E27FC236}">
                <a16:creationId xmlns:a16="http://schemas.microsoft.com/office/drawing/2014/main" id="{FC73670D-3828-4269-A234-037337DC3F5D}"/>
              </a:ext>
            </a:extLst>
          </p:cNvPr>
          <p:cNvPicPr preferRelativeResize="0"/>
          <p:nvPr/>
        </p:nvPicPr>
        <p:blipFill rotWithShape="1">
          <a:blip r:embed="rId3">
            <a:alphaModFix/>
          </a:blip>
          <a:srcRect/>
          <a:stretch/>
        </p:blipFill>
        <p:spPr>
          <a:xfrm>
            <a:off x="10340259" y="2541124"/>
            <a:ext cx="362196" cy="377289"/>
          </a:xfrm>
          <a:prstGeom prst="rect">
            <a:avLst/>
          </a:prstGeom>
          <a:noFill/>
          <a:ln>
            <a:noFill/>
          </a:ln>
        </p:spPr>
      </p:pic>
      <p:pic>
        <p:nvPicPr>
          <p:cNvPr id="6" name="Google Shape;345;p23" descr="green checkmark">
            <a:extLst>
              <a:ext uri="{FF2B5EF4-FFF2-40B4-BE49-F238E27FC236}">
                <a16:creationId xmlns:a16="http://schemas.microsoft.com/office/drawing/2014/main" id="{63E3B8B9-7ECC-4F18-9048-D317A70B8050}"/>
              </a:ext>
            </a:extLst>
          </p:cNvPr>
          <p:cNvPicPr preferRelativeResize="0"/>
          <p:nvPr/>
        </p:nvPicPr>
        <p:blipFill rotWithShape="1">
          <a:blip r:embed="rId3">
            <a:alphaModFix/>
          </a:blip>
          <a:srcRect/>
          <a:stretch/>
        </p:blipFill>
        <p:spPr>
          <a:xfrm>
            <a:off x="8031774" y="3177855"/>
            <a:ext cx="362196" cy="377289"/>
          </a:xfrm>
          <a:prstGeom prst="rect">
            <a:avLst/>
          </a:prstGeom>
          <a:noFill/>
          <a:ln>
            <a:noFill/>
          </a:ln>
        </p:spPr>
      </p:pic>
    </p:spTree>
    <p:extLst>
      <p:ext uri="{BB962C8B-B14F-4D97-AF65-F5344CB8AC3E}">
        <p14:creationId xmlns:p14="http://schemas.microsoft.com/office/powerpoint/2010/main" val="140408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347472" y="0"/>
            <a:ext cx="117046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Century Gothic"/>
              <a:buNone/>
            </a:pPr>
            <a:r>
              <a:rPr lang="en-GB" sz="3600" b="1" dirty="0"/>
              <a:t>Similarities between Subject Content in 2015 &amp; 2022</a:t>
            </a:r>
            <a:endParaRPr dirty="0"/>
          </a:p>
        </p:txBody>
      </p:sp>
      <p:sp>
        <p:nvSpPr>
          <p:cNvPr id="145" name="Google Shape;145;p6"/>
          <p:cNvSpPr txBox="1">
            <a:spLocks noGrp="1"/>
          </p:cNvSpPr>
          <p:nvPr>
            <p:ph type="body" idx="1"/>
          </p:nvPr>
        </p:nvSpPr>
        <p:spPr>
          <a:xfrm>
            <a:off x="644576" y="1325563"/>
            <a:ext cx="11287594" cy="4764432"/>
          </a:xfrm>
          <a:prstGeom prst="rect">
            <a:avLst/>
          </a:prstGeom>
          <a:noFill/>
          <a:ln>
            <a:noFill/>
          </a:ln>
        </p:spPr>
        <p:txBody>
          <a:bodyPr spcFirstLastPara="1" wrap="square" lIns="91425" tIns="45700" rIns="91425" bIns="45700" anchor="t" anchorCtr="0">
            <a:normAutofit fontScale="85000" lnSpcReduction="20000"/>
          </a:bodyPr>
          <a:lstStyle/>
          <a:p>
            <a:pPr marL="514350" lvl="0" indent="-514350" algn="l" rtl="0">
              <a:lnSpc>
                <a:spcPct val="90000"/>
              </a:lnSpc>
              <a:spcBef>
                <a:spcPts val="0"/>
              </a:spcBef>
              <a:spcAft>
                <a:spcPts val="0"/>
              </a:spcAft>
              <a:buClr>
                <a:srgbClr val="1F3864"/>
              </a:buClr>
              <a:buSzPct val="100000"/>
              <a:buFont typeface="+mj-lt"/>
              <a:buAutoNum type="arabicPeriod"/>
            </a:pPr>
            <a:r>
              <a:rPr lang="en-GB" dirty="0"/>
              <a:t>Aims</a:t>
            </a:r>
            <a:endParaRPr dirty="0"/>
          </a:p>
          <a:p>
            <a:pPr marL="685800" lvl="1" indent="-228600" algn="l" rtl="0">
              <a:lnSpc>
                <a:spcPct val="90000"/>
              </a:lnSpc>
              <a:spcBef>
                <a:spcPts val="500"/>
              </a:spcBef>
              <a:spcAft>
                <a:spcPts val="0"/>
              </a:spcAft>
              <a:buClr>
                <a:srgbClr val="1F3864"/>
              </a:buClr>
              <a:buSzPct val="100000"/>
              <a:buChar char="•"/>
            </a:pPr>
            <a:r>
              <a:rPr lang="en-GB" dirty="0"/>
              <a:t>develop ability and ambition to communicate in speech and writing</a:t>
            </a:r>
            <a:endParaRPr dirty="0"/>
          </a:p>
          <a:p>
            <a:pPr marL="685800" lvl="1" indent="-228600">
              <a:buSzPct val="100000"/>
            </a:pPr>
            <a:r>
              <a:rPr lang="en-GB" dirty="0"/>
              <a:t>expand horizons, ways of seeing the world, cultural boundaries</a:t>
            </a:r>
            <a:endParaRPr dirty="0"/>
          </a:p>
          <a:p>
            <a:pPr marL="685800" lvl="1" indent="-228600" algn="l" rtl="0">
              <a:lnSpc>
                <a:spcPct val="90000"/>
              </a:lnSpc>
              <a:spcBef>
                <a:spcPts val="500"/>
              </a:spcBef>
              <a:spcAft>
                <a:spcPts val="0"/>
              </a:spcAft>
              <a:buClr>
                <a:srgbClr val="1F3864"/>
              </a:buClr>
              <a:buSzPct val="100000"/>
              <a:buChar char="•"/>
            </a:pPr>
            <a:r>
              <a:rPr lang="en-GB" dirty="0"/>
              <a:t>provide a strong foundation for further study</a:t>
            </a:r>
            <a:br>
              <a:rPr lang="en-GB" dirty="0"/>
            </a:b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Listening &amp; reading comprehension </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Spoken &amp; written production </a:t>
            </a:r>
          </a:p>
          <a:p>
            <a:pPr marL="514350" lvl="0" indent="-514350" algn="l" rtl="0">
              <a:lnSpc>
                <a:spcPct val="90000"/>
              </a:lnSpc>
              <a:spcBef>
                <a:spcPts val="1000"/>
              </a:spcBef>
              <a:spcAft>
                <a:spcPts val="0"/>
              </a:spcAft>
              <a:buClr>
                <a:srgbClr val="1F3864"/>
              </a:buClr>
              <a:buSzPct val="100000"/>
              <a:buFont typeface="+mj-lt"/>
              <a:buAutoNum type="arabicPeriod"/>
            </a:pPr>
            <a:r>
              <a:rPr lang="en-GB" dirty="0"/>
              <a:t>Language about contexts where language is spoken </a:t>
            </a:r>
            <a:r>
              <a:rPr lang="en-GB" sz="2600" dirty="0"/>
              <a:t>(e.g., culture, geography)</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Grammar and vocabulary are significant areas of knowledge</a:t>
            </a:r>
            <a:endParaRPr dirty="0"/>
          </a:p>
          <a:p>
            <a:pPr marL="514350" lvl="0" indent="-514350" algn="l" rtl="0">
              <a:lnSpc>
                <a:spcPct val="90000"/>
              </a:lnSpc>
              <a:spcBef>
                <a:spcPts val="1000"/>
              </a:spcBef>
              <a:spcAft>
                <a:spcPts val="0"/>
              </a:spcAft>
              <a:buClr>
                <a:srgbClr val="1F3864"/>
              </a:buClr>
              <a:buSzPct val="100000"/>
              <a:buFont typeface="+mj-lt"/>
              <a:buAutoNum type="arabicPeriod"/>
            </a:pPr>
            <a:r>
              <a:rPr lang="en-GB" dirty="0"/>
              <a:t>Speaking includes:</a:t>
            </a:r>
          </a:p>
          <a:p>
            <a:pPr marL="685800" lvl="1" indent="-228600">
              <a:spcBef>
                <a:spcPts val="1000"/>
              </a:spcBef>
              <a:buSzPct val="100000"/>
            </a:pPr>
            <a:r>
              <a:rPr lang="en-GB" sz="2400" dirty="0"/>
              <a:t>role play, </a:t>
            </a:r>
          </a:p>
          <a:p>
            <a:pPr marL="685800" lvl="1" indent="-228600">
              <a:spcBef>
                <a:spcPts val="1000"/>
              </a:spcBef>
              <a:buSzPct val="100000"/>
            </a:pPr>
            <a:r>
              <a:rPr lang="en-GB" sz="2400" dirty="0"/>
              <a:t>talk about visual stimulus/stimuli, </a:t>
            </a:r>
          </a:p>
          <a:p>
            <a:pPr marL="685800" lvl="1" indent="-228600">
              <a:spcBef>
                <a:spcPts val="1000"/>
              </a:spcBef>
              <a:buSzPct val="100000"/>
            </a:pPr>
            <a:r>
              <a:rPr lang="en-GB" sz="2400" dirty="0"/>
              <a:t>unprepared conversation elements</a:t>
            </a:r>
          </a:p>
        </p:txBody>
      </p:sp>
      <p:sp>
        <p:nvSpPr>
          <p:cNvPr id="2" name="Oval Callout 1">
            <a:extLst>
              <a:ext uri="{FF2B5EF4-FFF2-40B4-BE49-F238E27FC236}">
                <a16:creationId xmlns:a16="http://schemas.microsoft.com/office/drawing/2014/main" id="{737792E6-17F0-C64C-8E5E-5DAF4614B908}"/>
              </a:ext>
            </a:extLst>
          </p:cNvPr>
          <p:cNvSpPr/>
          <p:nvPr/>
        </p:nvSpPr>
        <p:spPr>
          <a:xfrm>
            <a:off x="3702570" y="4601980"/>
            <a:ext cx="8349521" cy="1978702"/>
          </a:xfrm>
          <a:prstGeom prst="wedgeEllipseCallout">
            <a:avLst>
              <a:gd name="adj1" fmla="val -46312"/>
              <a:gd name="adj2" fmla="val -19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SzPct val="100000"/>
              <a:buNone/>
            </a:pPr>
            <a:r>
              <a:rPr lang="en-GB" sz="2400" dirty="0"/>
              <a:t>BUT note the requirement for “</a:t>
            </a:r>
            <a:r>
              <a:rPr lang="en-GB" sz="2400" b="1" i="1" u="sng" dirty="0"/>
              <a:t>clear</a:t>
            </a:r>
            <a:r>
              <a:rPr lang="en-GB" sz="2400" b="1" u="sng" dirty="0"/>
              <a:t> and </a:t>
            </a:r>
            <a:r>
              <a:rPr lang="en-GB" sz="2400" b="1" i="1" u="sng" dirty="0"/>
              <a:t>comprehensible”</a:t>
            </a:r>
            <a:r>
              <a:rPr lang="en-GB" sz="2400" i="1" dirty="0"/>
              <a:t> speech</a:t>
            </a:r>
            <a:r>
              <a:rPr lang="en-GB" sz="2400" dirty="0"/>
              <a:t> </a:t>
            </a:r>
          </a:p>
          <a:p>
            <a:pPr marL="0" indent="0">
              <a:buSzPct val="100000"/>
              <a:buNone/>
            </a:pPr>
            <a:r>
              <a:rPr lang="en-GB" sz="2400" dirty="0"/>
              <a:t>(rather than spontaneity+ fluency+ polish!)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7;p2">
            <a:extLst>
              <a:ext uri="{FF2B5EF4-FFF2-40B4-BE49-F238E27FC236}">
                <a16:creationId xmlns:a16="http://schemas.microsoft.com/office/drawing/2014/main" id="{99951F5B-DB3D-2345-8FA4-2ABAB2BAD92A}"/>
              </a:ext>
            </a:extLst>
          </p:cNvPr>
          <p:cNvSpPr txBox="1">
            <a:spLocks noGrp="1"/>
          </p:cNvSpPr>
          <p:nvPr>
            <p:ph type="title"/>
          </p:nvPr>
        </p:nvSpPr>
        <p:spPr>
          <a:xfrm>
            <a:off x="838199" y="443073"/>
            <a:ext cx="1072627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sz="4200" b="1" dirty="0"/>
              <a:t>Changes to address what potential problems?</a:t>
            </a:r>
            <a:endParaRPr sz="4200" b="1" dirty="0"/>
          </a:p>
        </p:txBody>
      </p:sp>
      <p:sp>
        <p:nvSpPr>
          <p:cNvPr id="6" name="Text Placeholder 2">
            <a:extLst>
              <a:ext uri="{FF2B5EF4-FFF2-40B4-BE49-F238E27FC236}">
                <a16:creationId xmlns:a16="http://schemas.microsoft.com/office/drawing/2014/main" id="{A8876E4B-B575-0245-BF39-6DD7CC0CC335}"/>
              </a:ext>
            </a:extLst>
          </p:cNvPr>
          <p:cNvSpPr>
            <a:spLocks noGrp="1"/>
          </p:cNvSpPr>
          <p:nvPr>
            <p:ph type="body" idx="1"/>
          </p:nvPr>
        </p:nvSpPr>
        <p:spPr/>
        <p:txBody>
          <a:bodyPr>
            <a:normAutofit fontScale="92500" lnSpcReduction="10000"/>
          </a:bodyPr>
          <a:lstStyle/>
          <a:p>
            <a:pPr marL="228600" indent="-228600">
              <a:lnSpc>
                <a:spcPct val="150000"/>
              </a:lnSpc>
              <a:spcBef>
                <a:spcPts val="0"/>
              </a:spcBef>
              <a:buSzPts val="2800"/>
            </a:pPr>
            <a:r>
              <a:rPr lang="en-GB" dirty="0"/>
              <a:t>Awarding bodies can provide a word list as a guide, but </a:t>
            </a:r>
          </a:p>
          <a:p>
            <a:pPr marL="228600" indent="-228600">
              <a:lnSpc>
                <a:spcPct val="150000"/>
              </a:lnSpc>
              <a:spcBef>
                <a:spcPts val="0"/>
              </a:spcBef>
              <a:buSzPts val="2800"/>
            </a:pPr>
            <a:r>
              <a:rPr lang="en-GB" dirty="0"/>
              <a:t>required to test words ‘off list’ </a:t>
            </a:r>
          </a:p>
          <a:p>
            <a:pPr marL="228600" indent="-228600">
              <a:lnSpc>
                <a:spcPct val="150000"/>
              </a:lnSpc>
              <a:spcBef>
                <a:spcPts val="0"/>
              </a:spcBef>
              <a:buSzPts val="2800"/>
            </a:pPr>
            <a:r>
              <a:rPr lang="en-GB" dirty="0"/>
              <a:t>no specification about what kind of words </a:t>
            </a:r>
            <a:r>
              <a:rPr lang="en-GB" sz="1800" dirty="0"/>
              <a:t>(high vs low frequency)</a:t>
            </a:r>
            <a:endParaRPr lang="en-GB" dirty="0"/>
          </a:p>
          <a:p>
            <a:pPr marL="457200" lvl="1" indent="0">
              <a:lnSpc>
                <a:spcPct val="150000"/>
              </a:lnSpc>
              <a:spcBef>
                <a:spcPts val="0"/>
              </a:spcBef>
              <a:buSzPts val="2800"/>
              <a:buNone/>
            </a:pPr>
            <a:r>
              <a:rPr lang="en-GB" dirty="0"/>
              <a:t>-&gt; mismatch between the language content on specifications and the language used in exams</a:t>
            </a:r>
          </a:p>
          <a:p>
            <a:pPr marL="457200" lvl="1" indent="0">
              <a:lnSpc>
                <a:spcPct val="150000"/>
              </a:lnSpc>
              <a:spcBef>
                <a:spcPts val="0"/>
              </a:spcBef>
              <a:buSzPts val="2800"/>
              <a:buNone/>
            </a:pPr>
            <a:r>
              <a:rPr lang="en-GB" dirty="0"/>
              <a:t>-&gt; very heavy weighting on lexical inferencing</a:t>
            </a:r>
          </a:p>
          <a:p>
            <a:pPr indent="-457200">
              <a:lnSpc>
                <a:spcPct val="150000"/>
              </a:lnSpc>
              <a:spcBef>
                <a:spcPts val="0"/>
              </a:spcBef>
              <a:buSzPts val="2800"/>
            </a:pPr>
            <a:r>
              <a:rPr lang="en-GB" dirty="0"/>
              <a:t>consistent reports of students rote-learning large chunks of text for a heavily-prepared ‘conversation’</a:t>
            </a:r>
          </a:p>
        </p:txBody>
      </p:sp>
    </p:spTree>
    <p:extLst>
      <p:ext uri="{BB962C8B-B14F-4D97-AF65-F5344CB8AC3E}">
        <p14:creationId xmlns:p14="http://schemas.microsoft.com/office/powerpoint/2010/main" val="16906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C424-60BC-9648-ADCD-BA5F36192941}"/>
              </a:ext>
            </a:extLst>
          </p:cNvPr>
          <p:cNvSpPr>
            <a:spLocks noGrp="1"/>
          </p:cNvSpPr>
          <p:nvPr>
            <p:ph type="title"/>
          </p:nvPr>
        </p:nvSpPr>
        <p:spPr>
          <a:xfrm>
            <a:off x="584616" y="77313"/>
            <a:ext cx="10769184" cy="1271801"/>
          </a:xfrm>
        </p:spPr>
        <p:txBody>
          <a:bodyPr>
            <a:noAutofit/>
          </a:bodyPr>
          <a:lstStyle/>
          <a:p>
            <a:pPr algn="ctr"/>
            <a:r>
              <a:rPr lang="en-US" sz="3200" dirty="0"/>
              <a:t>Some consequences of having a lexical content that is not defined and not informed by frequency </a:t>
            </a:r>
          </a:p>
        </p:txBody>
      </p:sp>
      <p:sp>
        <p:nvSpPr>
          <p:cNvPr id="3" name="Text Placeholder 2">
            <a:extLst>
              <a:ext uri="{FF2B5EF4-FFF2-40B4-BE49-F238E27FC236}">
                <a16:creationId xmlns:a16="http://schemas.microsoft.com/office/drawing/2014/main" id="{26530353-DD69-8544-879D-75DF837F7B07}"/>
              </a:ext>
            </a:extLst>
          </p:cNvPr>
          <p:cNvSpPr>
            <a:spLocks noGrp="1"/>
          </p:cNvSpPr>
          <p:nvPr>
            <p:ph type="body" idx="1"/>
          </p:nvPr>
        </p:nvSpPr>
        <p:spPr>
          <a:xfrm>
            <a:off x="265239" y="1079140"/>
            <a:ext cx="11407937" cy="5017869"/>
          </a:xfrm>
        </p:spPr>
        <p:txBody>
          <a:bodyPr>
            <a:normAutofit fontScale="85000" lnSpcReduction="20000"/>
          </a:bodyPr>
          <a:lstStyle/>
          <a:p>
            <a:pPr>
              <a:lnSpc>
                <a:spcPct val="150000"/>
              </a:lnSpc>
            </a:pPr>
            <a:r>
              <a:rPr lang="en-US" b="1" dirty="0"/>
              <a:t>49%</a:t>
            </a:r>
            <a:r>
              <a:rPr lang="en-US" dirty="0"/>
              <a:t> of the words on awarding </a:t>
            </a:r>
            <a:r>
              <a:rPr lang="en-US" dirty="0" err="1"/>
              <a:t>organisations’</a:t>
            </a:r>
            <a:r>
              <a:rPr lang="en-US" dirty="0"/>
              <a:t> current  lists have </a:t>
            </a:r>
            <a:r>
              <a:rPr lang="en-US" b="1" u="sng" dirty="0"/>
              <a:t>never</a:t>
            </a:r>
            <a:r>
              <a:rPr lang="en-US" dirty="0"/>
              <a:t> been used in an exam </a:t>
            </a:r>
            <a:r>
              <a:rPr lang="en-US" sz="1600" dirty="0"/>
              <a:t>(averaged across AQA, </a:t>
            </a:r>
            <a:r>
              <a:rPr lang="en-US" sz="1600" dirty="0" err="1"/>
              <a:t>Edexcel</a:t>
            </a:r>
            <a:r>
              <a:rPr lang="en-US" sz="1600" dirty="0"/>
              <a:t>, 3 </a:t>
            </a:r>
            <a:r>
              <a:rPr lang="en-US" sz="1600" dirty="0" err="1"/>
              <a:t>langs</a:t>
            </a:r>
            <a:r>
              <a:rPr lang="en-US" sz="1600" dirty="0"/>
              <a:t>, F &amp; H, 4yrs)</a:t>
            </a:r>
          </a:p>
          <a:p>
            <a:pPr>
              <a:lnSpc>
                <a:spcPct val="150000"/>
              </a:lnSpc>
            </a:pPr>
            <a:r>
              <a:rPr lang="en-US" sz="2600" b="1" dirty="0"/>
              <a:t>20% </a:t>
            </a:r>
            <a:r>
              <a:rPr lang="en-US" sz="2600" dirty="0"/>
              <a:t>of the words on current lists have only ever been used </a:t>
            </a:r>
            <a:r>
              <a:rPr lang="en-US" sz="2600" b="1" u="sng" dirty="0"/>
              <a:t>once</a:t>
            </a:r>
          </a:p>
          <a:p>
            <a:pPr>
              <a:lnSpc>
                <a:spcPct val="150000"/>
              </a:lnSpc>
            </a:pPr>
            <a:r>
              <a:rPr lang="en-US" sz="2600" dirty="0"/>
              <a:t>Putting all exams together over 4 years, </a:t>
            </a:r>
            <a:r>
              <a:rPr lang="en-GB" sz="2600" dirty="0"/>
              <a:t>approximately </a:t>
            </a:r>
            <a:r>
              <a:rPr lang="en-GB" sz="2600" b="1" dirty="0"/>
              <a:t>44%</a:t>
            </a:r>
            <a:r>
              <a:rPr lang="en-GB" sz="2600" dirty="0"/>
              <a:t> of the word families used are </a:t>
            </a:r>
            <a:r>
              <a:rPr lang="en-GB" sz="2600" b="1" dirty="0"/>
              <a:t>low frequency </a:t>
            </a:r>
            <a:r>
              <a:rPr lang="en-GB" sz="2600" dirty="0"/>
              <a:t>words; many of these are </a:t>
            </a:r>
            <a:r>
              <a:rPr lang="en-US" sz="2600" dirty="0"/>
              <a:t>not on the word lists</a:t>
            </a:r>
          </a:p>
          <a:p>
            <a:pPr>
              <a:lnSpc>
                <a:spcPct val="150000"/>
              </a:lnSpc>
            </a:pPr>
            <a:r>
              <a:rPr lang="en-US" sz="2600" dirty="0"/>
              <a:t>Lower frequency words twice as </a:t>
            </a:r>
            <a:r>
              <a:rPr lang="en-US" sz="2600" b="1" i="1" dirty="0"/>
              <a:t>likely to change, year on year,</a:t>
            </a:r>
            <a:r>
              <a:rPr lang="en-US" sz="2600" dirty="0"/>
              <a:t> as high frequency words</a:t>
            </a:r>
          </a:p>
          <a:p>
            <a:pPr marL="114300" indent="0">
              <a:lnSpc>
                <a:spcPct val="150000"/>
              </a:lnSpc>
              <a:buNone/>
            </a:pPr>
            <a:r>
              <a:rPr lang="en-US" b="1" dirty="0"/>
              <a:t>-&gt; </a:t>
            </a:r>
            <a:r>
              <a:rPr lang="en-US" dirty="0"/>
              <a:t>Heavy reliance on </a:t>
            </a:r>
            <a:r>
              <a:rPr lang="en-US" b="1" dirty="0"/>
              <a:t>inferencing,</a:t>
            </a:r>
            <a:r>
              <a:rPr lang="en-US" dirty="0"/>
              <a:t> in early, vulnerable stages of learning</a:t>
            </a:r>
          </a:p>
          <a:p>
            <a:pPr marL="114300" indent="0">
              <a:lnSpc>
                <a:spcPct val="150000"/>
              </a:lnSpc>
              <a:buNone/>
            </a:pPr>
            <a:r>
              <a:rPr lang="en-US" dirty="0"/>
              <a:t>Inferencing = guessing meaning, using the context and own knowledge</a:t>
            </a:r>
          </a:p>
        </p:txBody>
      </p:sp>
      <p:sp>
        <p:nvSpPr>
          <p:cNvPr id="4" name="TextBox 3">
            <a:extLst>
              <a:ext uri="{FF2B5EF4-FFF2-40B4-BE49-F238E27FC236}">
                <a16:creationId xmlns:a16="http://schemas.microsoft.com/office/drawing/2014/main" id="{974B579F-1C04-BC4A-81FF-BDFA9BAE4130}"/>
              </a:ext>
            </a:extLst>
          </p:cNvPr>
          <p:cNvSpPr txBox="1"/>
          <p:nvPr/>
        </p:nvSpPr>
        <p:spPr>
          <a:xfrm>
            <a:off x="3012142" y="6097009"/>
            <a:ext cx="9829800" cy="307777"/>
          </a:xfrm>
          <a:prstGeom prst="rect">
            <a:avLst/>
          </a:prstGeom>
          <a:noFill/>
        </p:spPr>
        <p:txBody>
          <a:bodyPr wrap="square" rtlCol="0">
            <a:spAutoFit/>
          </a:bodyPr>
          <a:lstStyle/>
          <a:p>
            <a:r>
              <a:rPr lang="en-US" dirty="0"/>
              <a:t>Dudley &amp; Marsden (in progress). Using word lists for high-stakes exams: Topic-driven versus frequency-informed. </a:t>
            </a:r>
          </a:p>
        </p:txBody>
      </p:sp>
    </p:spTree>
    <p:extLst>
      <p:ext uri="{BB962C8B-B14F-4D97-AF65-F5344CB8AC3E}">
        <p14:creationId xmlns:p14="http://schemas.microsoft.com/office/powerpoint/2010/main" val="133517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2FEC5-58A3-1149-8FE5-16CC2999228A}"/>
              </a:ext>
            </a:extLst>
          </p:cNvPr>
          <p:cNvSpPr>
            <a:spLocks noGrp="1"/>
          </p:cNvSpPr>
          <p:nvPr>
            <p:ph type="title"/>
          </p:nvPr>
        </p:nvSpPr>
        <p:spPr>
          <a:xfrm>
            <a:off x="651576" y="124691"/>
            <a:ext cx="11110118" cy="886690"/>
          </a:xfrm>
        </p:spPr>
        <p:txBody>
          <a:bodyPr>
            <a:noAutofit/>
          </a:bodyPr>
          <a:lstStyle/>
          <a:p>
            <a:r>
              <a:rPr lang="en-US" sz="3200" b="1" dirty="0"/>
              <a:t>inferencing skills are of course important BUT difficult … </a:t>
            </a:r>
          </a:p>
        </p:txBody>
      </p:sp>
      <p:sp>
        <p:nvSpPr>
          <p:cNvPr id="3" name="Text Placeholder 2">
            <a:extLst>
              <a:ext uri="{FF2B5EF4-FFF2-40B4-BE49-F238E27FC236}">
                <a16:creationId xmlns:a16="http://schemas.microsoft.com/office/drawing/2014/main" id="{540F65E1-C8AB-4141-8F94-32BD9C0E8DEE}"/>
              </a:ext>
            </a:extLst>
          </p:cNvPr>
          <p:cNvSpPr>
            <a:spLocks noGrp="1"/>
          </p:cNvSpPr>
          <p:nvPr>
            <p:ph type="body" idx="1"/>
          </p:nvPr>
        </p:nvSpPr>
        <p:spPr>
          <a:xfrm>
            <a:off x="359230" y="1126671"/>
            <a:ext cx="11402464" cy="5130695"/>
          </a:xfrm>
        </p:spPr>
        <p:txBody>
          <a:bodyPr>
            <a:normAutofit/>
          </a:bodyPr>
          <a:lstStyle/>
          <a:p>
            <a:pPr marL="114300" indent="0">
              <a:buNone/>
            </a:pPr>
            <a:r>
              <a:rPr lang="en-GB" sz="2600" dirty="0"/>
              <a:t>Whether a student can </a:t>
            </a:r>
            <a:r>
              <a:rPr lang="en-GB" sz="2600" i="1" dirty="0"/>
              <a:t>successfully</a:t>
            </a:r>
            <a:r>
              <a:rPr lang="en-GB" sz="2600" dirty="0"/>
              <a:t> infer meaning is ‘hit and miss’: </a:t>
            </a:r>
          </a:p>
          <a:p>
            <a:r>
              <a:rPr lang="en-GB" sz="2600" dirty="0"/>
              <a:t>If there were 10 unknown words in a text, a learner can infer meaning of between 2 and 6 of them</a:t>
            </a:r>
          </a:p>
          <a:p>
            <a:pPr marL="114300" indent="0">
              <a:buNone/>
            </a:pPr>
            <a:r>
              <a:rPr lang="en-GB" sz="2600" b="1" dirty="0"/>
              <a:t>Successful inference can depend on … </a:t>
            </a:r>
          </a:p>
          <a:p>
            <a:r>
              <a:rPr lang="en-GB" sz="2600" b="1" dirty="0"/>
              <a:t>Context</a:t>
            </a:r>
            <a:r>
              <a:rPr lang="en-GB" sz="2600" dirty="0"/>
              <a:t> </a:t>
            </a:r>
            <a:r>
              <a:rPr lang="en-GB" sz="2000" dirty="0"/>
              <a:t>e.g., the proportion of unknown words in the text</a:t>
            </a:r>
            <a:endParaRPr lang="en-GB" sz="2600" dirty="0"/>
          </a:p>
          <a:p>
            <a:r>
              <a:rPr lang="en-GB" sz="2600" b="1" dirty="0"/>
              <a:t>Learner</a:t>
            </a:r>
            <a:r>
              <a:rPr lang="en-GB" sz="2600" dirty="0"/>
              <a:t> </a:t>
            </a:r>
            <a:r>
              <a:rPr lang="en-GB" sz="2000" dirty="0"/>
              <a:t>e.g., </a:t>
            </a:r>
            <a:r>
              <a:rPr lang="en-GB" sz="2000" dirty="0">
                <a:solidFill>
                  <a:schemeClr val="tx1"/>
                </a:solidFill>
              </a:rPr>
              <a:t>analytic ability</a:t>
            </a:r>
            <a:endParaRPr lang="en-GB" sz="2600" dirty="0">
              <a:solidFill>
                <a:schemeClr val="tx1"/>
              </a:solidFill>
            </a:endParaRPr>
          </a:p>
          <a:p>
            <a:r>
              <a:rPr lang="en-GB" sz="2600" b="1" dirty="0"/>
              <a:t>Proficiency: </a:t>
            </a:r>
            <a:r>
              <a:rPr lang="en-GB" sz="2600" dirty="0"/>
              <a:t>Teaching strategies to work out unknown words is more effective the </a:t>
            </a:r>
            <a:r>
              <a:rPr lang="en-GB" sz="2600" b="1" dirty="0"/>
              <a:t>more proficient </a:t>
            </a:r>
            <a:r>
              <a:rPr lang="en-GB" sz="2600" dirty="0"/>
              <a:t>learners are </a:t>
            </a:r>
            <a:r>
              <a:rPr lang="en-GB" sz="1800" dirty="0"/>
              <a:t>(</a:t>
            </a:r>
            <a:r>
              <a:rPr lang="en-GB" sz="1800" dirty="0">
                <a:hlinkClick r:id="rId3"/>
              </a:rPr>
              <a:t>Plonsky, 2011</a:t>
            </a:r>
            <a:r>
              <a:rPr lang="en-GB" sz="1800" dirty="0"/>
              <a:t>)</a:t>
            </a:r>
          </a:p>
          <a:p>
            <a:pPr marL="558800" lvl="1" indent="0">
              <a:buNone/>
            </a:pPr>
            <a:r>
              <a:rPr lang="en-GB" sz="2600" dirty="0"/>
              <a:t>-&gt; robust </a:t>
            </a:r>
            <a:r>
              <a:rPr lang="en-GB" sz="2600" b="1" i="1" dirty="0"/>
              <a:t>existing </a:t>
            </a:r>
            <a:r>
              <a:rPr lang="en-GB" sz="2600" dirty="0"/>
              <a:t>knowledge is helpful</a:t>
            </a:r>
          </a:p>
          <a:p>
            <a:pPr lvl="1"/>
            <a:endParaRPr lang="en-GB" dirty="0"/>
          </a:p>
          <a:p>
            <a:pPr marL="558800" lvl="1" indent="0">
              <a:buNone/>
            </a:pPr>
            <a:r>
              <a:rPr lang="en-GB" sz="1600" dirty="0"/>
              <a:t>(e.g., </a:t>
            </a:r>
            <a:r>
              <a:rPr lang="en-GB" sz="1600" dirty="0" err="1"/>
              <a:t>Albrechtsen</a:t>
            </a:r>
            <a:r>
              <a:rPr lang="en-GB" sz="1600" dirty="0"/>
              <a:t> et al., 2008; </a:t>
            </a:r>
            <a:r>
              <a:rPr lang="en-GB" sz="1600" dirty="0" err="1"/>
              <a:t>Bengeleil</a:t>
            </a:r>
            <a:r>
              <a:rPr lang="en-GB" sz="1600" dirty="0"/>
              <a:t> &amp; </a:t>
            </a:r>
            <a:r>
              <a:rPr lang="en-GB" sz="1600" dirty="0" err="1"/>
              <a:t>Paribakht</a:t>
            </a:r>
            <a:r>
              <a:rPr lang="en-GB" sz="1600" dirty="0"/>
              <a:t>, 2004; Fraser, 1999; H. C. M. Hu &amp; Nassaji, 2012; </a:t>
            </a:r>
            <a:r>
              <a:rPr lang="en-GB" sz="1600" dirty="0" err="1"/>
              <a:t>Huckin</a:t>
            </a:r>
            <a:r>
              <a:rPr lang="en-GB" sz="1600" dirty="0"/>
              <a:t> &amp; Bloch, 1993; Nassaji, 2003; Pulido, 2007; Qian, 2005; Sternberg, 1987; </a:t>
            </a:r>
            <a:r>
              <a:rPr lang="en-GB" sz="1600" dirty="0" err="1"/>
              <a:t>Wesche</a:t>
            </a:r>
            <a:r>
              <a:rPr lang="en-GB" sz="1600" dirty="0"/>
              <a:t> &amp; </a:t>
            </a:r>
            <a:r>
              <a:rPr lang="en-GB" sz="1600" dirty="0" err="1"/>
              <a:t>Paribakht</a:t>
            </a:r>
            <a:r>
              <a:rPr lang="en-GB" sz="1600" dirty="0"/>
              <a:t>, 2009).</a:t>
            </a:r>
          </a:p>
          <a:p>
            <a:pPr lvl="1"/>
            <a:endParaRPr lang="en-GB" dirty="0"/>
          </a:p>
        </p:txBody>
      </p:sp>
    </p:spTree>
    <p:extLst>
      <p:ext uri="{BB962C8B-B14F-4D97-AF65-F5344CB8AC3E}">
        <p14:creationId xmlns:p14="http://schemas.microsoft.com/office/powerpoint/2010/main" val="277289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6376</TotalTime>
  <Words>12222</Words>
  <Application>Microsoft Macintosh PowerPoint</Application>
  <PresentationFormat>Widescreen</PresentationFormat>
  <Paragraphs>1146</Paragraphs>
  <Slides>57</Slides>
  <Notes>52</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Twentieth Century</vt:lpstr>
      <vt:lpstr>Calibri</vt:lpstr>
      <vt:lpstr>Arial</vt:lpstr>
      <vt:lpstr>Wingdings</vt:lpstr>
      <vt:lpstr>Century Gothic</vt:lpstr>
      <vt:lpstr>Times New Roman</vt:lpstr>
      <vt:lpstr>1_Office Theme</vt:lpstr>
      <vt:lpstr>2_Office Theme</vt:lpstr>
      <vt:lpstr>Defining and Assessing the Language Content: Effects on Curriculum Design    </vt:lpstr>
      <vt:lpstr>Session overview</vt:lpstr>
      <vt:lpstr>PowerPoint Presentation</vt:lpstr>
      <vt:lpstr>How does MFL education in England define and operationalise “content”, at each layer of specification?</vt:lpstr>
      <vt:lpstr>Session overview</vt:lpstr>
      <vt:lpstr>Similarities between Subject Content in 2015 &amp; 2022</vt:lpstr>
      <vt:lpstr>Changes to address what potential problems?</vt:lpstr>
      <vt:lpstr>Some consequences of having a lexical content that is not defined and not informed by frequency </vt:lpstr>
      <vt:lpstr>inferencing skills are of course important BUT difficult … </vt:lpstr>
      <vt:lpstr>Key differences in 2022 Subject Content.  [1/4]</vt:lpstr>
      <vt:lpstr>Having a word list is not very unusual</vt:lpstr>
      <vt:lpstr>How many words is reasonable if we want to teach…</vt:lpstr>
      <vt:lpstr>What might inform decisions about how many words can be really learnt? </vt:lpstr>
      <vt:lpstr>Is the amount  (1,250 and 1,750) about right? </vt:lpstr>
      <vt:lpstr>Why should “85%” be high frequency words? </vt:lpstr>
      <vt:lpstr>Does this ‘constrained’ lexicon mean that students are less well prepared for an A level exam?</vt:lpstr>
      <vt:lpstr>Is a frequency-informed list useful for the current GCSEs? </vt:lpstr>
      <vt:lpstr>Is a frequency-informed list useful even for those words that have only ever been used once in current GCSEs? </vt:lpstr>
      <vt:lpstr>Key difference in 2022 Subject Content [2/4]</vt:lpstr>
      <vt:lpstr>Hanoucca</vt:lpstr>
      <vt:lpstr>PowerPoint Presentation</vt:lpstr>
      <vt:lpstr>PowerPoint Presentation</vt:lpstr>
      <vt:lpstr>Key difference in 2022 Subject Content [4/4]</vt:lpstr>
      <vt:lpstr>Session overview</vt:lpstr>
      <vt:lpstr>Implications for curriculum. The new content increases attention on …</vt:lpstr>
      <vt:lpstr>How to sequence a curriculum, if not with phrases from topics on ‘my routine’, ‘school’, ‘jobs’?</vt:lpstr>
      <vt:lpstr>And yet space 1750 words out, across varied, interesting contexts?</vt:lpstr>
      <vt:lpstr>An expanding practice schedule</vt:lpstr>
      <vt:lpstr>Revisiting vocabulary in different semantic contexts</vt:lpstr>
      <vt:lpstr>2. Design</vt:lpstr>
      <vt:lpstr>But won’t this lead to a dull diet?   What about the country/ people / culture? </vt:lpstr>
      <vt:lpstr>Be wary of ‘false dichotomies’</vt:lpstr>
      <vt:lpstr>El pasado de Medellín</vt:lpstr>
      <vt:lpstr>El Medellín de hoy</vt:lpstr>
      <vt:lpstr>La Manche</vt:lpstr>
      <vt:lpstr>Una tradición mexicana: el Día de Muertos</vt:lpstr>
      <vt:lpstr>Be wary of ‘straw men’ </vt:lpstr>
      <vt:lpstr>Le festival de Dieppe </vt:lpstr>
      <vt:lpstr>PowerPoint Presentation</vt:lpstr>
      <vt:lpstr>PowerPoint Presentation</vt:lpstr>
      <vt:lpstr>What about everyday communication and interactions for learners about this age, if they were abroad? </vt:lpstr>
      <vt:lpstr>¡Lucía y Nadia van de compras! Están en una tienda de ropa.  Lee la conversación. Escribe 1-9 y ‘este’ o ‘esta’.</vt:lpstr>
      <vt:lpstr>leer / escuchar</vt:lpstr>
      <vt:lpstr>Persona A: read the question in Spanish but don’t say the crossed out word! </vt:lpstr>
      <vt:lpstr>Persona A</vt:lpstr>
      <vt:lpstr>1.</vt:lpstr>
      <vt:lpstr>1.</vt:lpstr>
      <vt:lpstr>Y Daniel, ¿cómo ayuda? </vt:lpstr>
      <vt:lpstr>Lucía compra en el mercado y habla con un dependiente. Lee y escucha el diálogo. Después, lee las frases en inglés. ¿Son verdaderas o falsas?</vt:lpstr>
      <vt:lpstr>Ahora intenta completar este diálogo en español:</vt:lpstr>
      <vt:lpstr>Mira las respuestas. ¿Tu traducción es correcta?</vt:lpstr>
      <vt:lpstr>Further resources from NCELP</vt:lpstr>
      <vt:lpstr>CPD offer</vt:lpstr>
      <vt:lpstr>Briefings from NCELP UNDERSTANDING THE NEW SUBJECT CONTENT FOR GCSE FRENCH, GERMAN AND SPANISH </vt:lpstr>
      <vt:lpstr>Please respond to 2 quick questions! </vt:lpstr>
      <vt:lpstr>Want to hear more from NCELP? </vt:lpstr>
      <vt:lpstr>Thanks for listening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TRG 2 GCSE Consultation</dc:title>
  <dc:creator>Rachel Hawkes</dc:creator>
  <cp:lastModifiedBy>Microsoft Office User</cp:lastModifiedBy>
  <cp:revision>262</cp:revision>
  <dcterms:created xsi:type="dcterms:W3CDTF">2020-11-07T18:31:19Z</dcterms:created>
  <dcterms:modified xsi:type="dcterms:W3CDTF">2022-03-09T16:34:07Z</dcterms:modified>
</cp:coreProperties>
</file>