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</p:sldMasterIdLst>
  <p:notesMasterIdLst>
    <p:notesMasterId r:id="rId7"/>
  </p:notesMasterIdLst>
  <p:sldIdLst>
    <p:sldId id="268" r:id="rId3"/>
    <p:sldId id="520" r:id="rId4"/>
    <p:sldId id="543" r:id="rId5"/>
    <p:sldId id="52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AFD"/>
    <a:srgbClr val="115076"/>
    <a:srgbClr val="EE6000"/>
    <a:srgbClr val="FBF0D5"/>
    <a:srgbClr val="DAA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2689" autoAdjust="0"/>
  </p:normalViewPr>
  <p:slideViewPr>
    <p:cSldViewPr snapToGrid="0">
      <p:cViewPr varScale="1">
        <p:scale>
          <a:sx n="60" d="100"/>
          <a:sy n="60" d="100"/>
        </p:scale>
        <p:origin x="114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BAE9C-ACF2-4362-814B-1AB50972AD2E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212F4-EB5A-464B-92EC-DACFCB1CC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Learning outcomes (lesson 1)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/>
              <a:t>Introducing the first, second and third person singular forms of </a:t>
            </a:r>
            <a:r>
              <a:rPr lang="en-GB" b="0" i="1" dirty="0"/>
              <a:t>savoir </a:t>
            </a:r>
            <a:r>
              <a:rPr lang="en-GB" b="0" i="0" dirty="0"/>
              <a:t>meaning ‘to know how to’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637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GB" b="0" i="0" dirty="0"/>
              <a:t>The first three persons singular of the</a:t>
            </a:r>
            <a:r>
              <a:rPr lang="en-GB" b="0" i="0" baseline="0" dirty="0"/>
              <a:t> verb </a:t>
            </a:r>
            <a:r>
              <a:rPr lang="en-GB" b="0" i="1" baseline="0" dirty="0"/>
              <a:t>savoir</a:t>
            </a:r>
            <a:r>
              <a:rPr lang="en-GB" b="0" i="0" baseline="0" dirty="0"/>
              <a:t> are now presented. Make students aware of the fact that, like the verbs practised in the previous exercise, the three forms here all sound the same in French.</a:t>
            </a:r>
            <a:endParaRPr lang="en-GB" b="0" i="0" dirty="0"/>
          </a:p>
        </p:txBody>
      </p:sp>
      <p:sp>
        <p:nvSpPr>
          <p:cNvPr id="143" name="Google Shape;14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4064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GB" b="0" i="0" dirty="0"/>
          </a:p>
        </p:txBody>
      </p:sp>
      <p:sp>
        <p:nvSpPr>
          <p:cNvPr id="143" name="Google Shape;14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0582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GB" b="0" i="0" dirty="0"/>
              <a:t>In this reading activity, students identify the subject pronoun from the verb form.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GB" b="0" i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GB" b="0" i="0" dirty="0"/>
              <a:t>Students write 1-8 and either </a:t>
            </a:r>
            <a:r>
              <a:rPr lang="en-GB" b="0" i="0" dirty="0" err="1"/>
              <a:t>Léa</a:t>
            </a:r>
            <a:r>
              <a:rPr lang="en-GB" b="0" i="0" dirty="0"/>
              <a:t> or Sophie. Translations can also be elicited. Highlight that a present continuous translation of </a:t>
            </a:r>
            <a:r>
              <a:rPr lang="en-GB" b="0" i="1" dirty="0"/>
              <a:t>savoir</a:t>
            </a:r>
            <a:r>
              <a:rPr lang="en-GB" b="0" i="0" dirty="0"/>
              <a:t> is not appropriate, as it describes a state.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GB" b="0" i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GB" b="0" i="0" dirty="0"/>
              <a:t>The exercise includes previously taught vocabulary and two cognates, </a:t>
            </a:r>
            <a:r>
              <a:rPr lang="en-GB" b="0" i="1" dirty="0" err="1"/>
              <a:t>géographie</a:t>
            </a:r>
            <a:r>
              <a:rPr lang="en-GB" b="0" i="0" dirty="0"/>
              <a:t> [&gt;5000] and </a:t>
            </a:r>
            <a:r>
              <a:rPr lang="en-GB" b="0" i="1" dirty="0" err="1"/>
              <a:t>technologie</a:t>
            </a:r>
            <a:r>
              <a:rPr lang="en-GB" b="0" i="0" dirty="0"/>
              <a:t> [1388].</a:t>
            </a:r>
          </a:p>
        </p:txBody>
      </p:sp>
      <p:sp>
        <p:nvSpPr>
          <p:cNvPr id="143" name="Google Shape;14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4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6409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55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071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303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438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971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3987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348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5392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217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32411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910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9218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44249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859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7154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07/05/2020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60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5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234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31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06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07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936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427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070A8-75FF-4F63-93B6-8413D3C9B57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625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425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4345" y="0"/>
            <a:ext cx="12192000" cy="6858000"/>
            <a:chOff x="-56445" y="0"/>
            <a:chExt cx="12192000" cy="6858000"/>
          </a:xfrm>
        </p:grpSpPr>
        <p:grpSp>
          <p:nvGrpSpPr>
            <p:cNvPr id="8" name="Group 7"/>
            <p:cNvGrpSpPr/>
            <p:nvPr/>
          </p:nvGrpSpPr>
          <p:grpSpPr>
            <a:xfrm>
              <a:off x="-56445" y="0"/>
              <a:ext cx="12192000" cy="6858000"/>
              <a:chOff x="0" y="0"/>
              <a:chExt cx="12192000" cy="6858000"/>
            </a:xfrm>
            <a:solidFill>
              <a:srgbClr val="FBF0D5"/>
            </a:solidFill>
          </p:grpSpPr>
          <p:sp>
            <p:nvSpPr>
              <p:cNvPr id="9" name="Isosceles Triangle 8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 rot="5400000">
                <a:off x="4992512" y="-341488"/>
                <a:ext cx="6857998" cy="7540978"/>
              </a:xfrm>
              <a:prstGeom prst="triangle">
                <a:avLst>
                  <a:gd name="adj" fmla="val 0"/>
                </a:avLst>
              </a:prstGeom>
              <a:solidFill>
                <a:srgbClr val="E3EAF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0" y="0"/>
                <a:ext cx="4651022" cy="6858000"/>
              </a:xfrm>
              <a:prstGeom prst="rect">
                <a:avLst/>
              </a:prstGeom>
              <a:solidFill>
                <a:srgbClr val="E3EAF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" name="Isosceles Triangle 3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5400000">
              <a:off x="4636029" y="-341488"/>
              <a:ext cx="6857998" cy="7540978"/>
            </a:xfrm>
            <a:prstGeom prst="triangle">
              <a:avLst>
                <a:gd name="adj" fmla="val 0"/>
              </a:avLst>
            </a:prstGeom>
            <a:solidFill>
              <a:srgbClr val="1150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>
                <a:solidFill>
                  <a:prstClr val="white"/>
                </a:solidFill>
              </a:endParaRPr>
            </a:p>
          </p:txBody>
        </p:sp>
        <p:sp>
          <p:nvSpPr>
            <p:cNvPr id="5" name="Rectangle 4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-56445" y="0"/>
              <a:ext cx="4350984" cy="6858000"/>
            </a:xfrm>
            <a:prstGeom prst="rect">
              <a:avLst/>
            </a:prstGeom>
            <a:solidFill>
              <a:srgbClr val="1150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044CCBB-4163-804F-A894-CFAA691F0E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548" y="2033492"/>
            <a:ext cx="5545979" cy="1671669"/>
          </a:xfrm>
        </p:spPr>
        <p:txBody>
          <a:bodyPr>
            <a:normAutofit/>
          </a:bodyPr>
          <a:lstStyle/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en-GB" sz="4000" b="1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Grammar</a:t>
            </a:r>
            <a:br>
              <a:rPr lang="en-GB" sz="4000" b="1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04EEAAF6-8224-B84C-9791-2E52851ED7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7215" y="2877280"/>
            <a:ext cx="6799227" cy="827881"/>
          </a:xfrm>
        </p:spPr>
        <p:txBody>
          <a:bodyPr/>
          <a:lstStyle/>
          <a:p>
            <a:pPr lvl="0" algn="l"/>
            <a:r>
              <a:rPr lang="en-GB" b="1" dirty="0">
                <a:solidFill>
                  <a:prstClr val="white"/>
                </a:solidFill>
                <a:latin typeface="Century Gothic" panose="020B0502020202020204" pitchFamily="34" charset="0"/>
              </a:rPr>
              <a:t>SAVOIR</a:t>
            </a:r>
            <a:r>
              <a:rPr lang="en-GB" dirty="0">
                <a:solidFill>
                  <a:prstClr val="white"/>
                </a:solidFill>
                <a:latin typeface="Century Gothic" panose="020B0502020202020204" pitchFamily="34" charset="0"/>
              </a:rPr>
              <a:t> in the 1</a:t>
            </a:r>
            <a:r>
              <a:rPr lang="en-GB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st</a:t>
            </a:r>
            <a:r>
              <a:rPr lang="en-GB" dirty="0">
                <a:solidFill>
                  <a:prstClr val="white"/>
                </a:solidFill>
                <a:latin typeface="Century Gothic" panose="020B0502020202020204" pitchFamily="34" charset="0"/>
              </a:rPr>
              <a:t>, 2</a:t>
            </a:r>
            <a:r>
              <a:rPr lang="en-GB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nd</a:t>
            </a:r>
            <a:r>
              <a:rPr lang="en-GB" dirty="0">
                <a:solidFill>
                  <a:prstClr val="white"/>
                </a:solidFill>
                <a:latin typeface="Century Gothic" panose="020B0502020202020204" pitchFamily="34" charset="0"/>
              </a:rPr>
              <a:t>, 3</a:t>
            </a:r>
            <a:r>
              <a:rPr lang="en-GB" baseline="30000" dirty="0">
                <a:solidFill>
                  <a:prstClr val="white"/>
                </a:solidFill>
                <a:latin typeface="Century Gothic" panose="020B0502020202020204" pitchFamily="34" charset="0"/>
              </a:rPr>
              <a:t>rd</a:t>
            </a:r>
            <a:r>
              <a:rPr lang="en-GB" dirty="0">
                <a:solidFill>
                  <a:prstClr val="white"/>
                </a:solidFill>
                <a:latin typeface="Century Gothic" panose="020B0502020202020204" pitchFamily="34" charset="0"/>
              </a:rPr>
              <a:t> persons singular</a:t>
            </a:r>
          </a:p>
          <a:p>
            <a:endParaRPr lang="en-US" dirty="0"/>
          </a:p>
        </p:txBody>
      </p:sp>
      <p:sp>
        <p:nvSpPr>
          <p:cNvPr id="14" name="Title 3">
            <a:extLst>
              <a:ext uri="{FF2B5EF4-FFF2-40B4-BE49-F238E27FC236}">
                <a16:creationId xmlns:a16="http://schemas.microsoft.com/office/drawing/2014/main" id="{7B424077-B2D5-46AA-BDA8-6FF15DA500E8}"/>
              </a:ext>
            </a:extLst>
          </p:cNvPr>
          <p:cNvSpPr txBox="1">
            <a:spLocks/>
          </p:cNvSpPr>
          <p:nvPr/>
        </p:nvSpPr>
        <p:spPr>
          <a:xfrm>
            <a:off x="266807" y="5153439"/>
            <a:ext cx="5784972" cy="99889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Y7 French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Term 3.1 - Week 5</a:t>
            </a:r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C0508B9B-5891-4D3C-9F6E-ECDA43B43AC2}"/>
              </a:ext>
            </a:extLst>
          </p:cNvPr>
          <p:cNvSpPr txBox="1">
            <a:spLocks/>
          </p:cNvSpPr>
          <p:nvPr/>
        </p:nvSpPr>
        <p:spPr>
          <a:xfrm>
            <a:off x="294412" y="6008293"/>
            <a:ext cx="5784972" cy="594189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GB" sz="1400" dirty="0">
                <a:solidFill>
                  <a:prstClr val="white"/>
                </a:solidFill>
                <a:latin typeface="Century Gothic" panose="020B0502020202020204" pitchFamily="34" charset="0"/>
              </a:rPr>
              <a:t>Kirsten Somerville / St James’ Hub / Natalie Finlayson</a:t>
            </a:r>
          </a:p>
          <a:p>
            <a:pPr lvl="0">
              <a:defRPr/>
            </a:pPr>
            <a:endParaRPr lang="en-GB" sz="1600" dirty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 lvl="0">
              <a:defRPr/>
            </a:pPr>
            <a:r>
              <a:rPr lang="en-GB" sz="1400" dirty="0">
                <a:solidFill>
                  <a:prstClr val="white"/>
                </a:solidFill>
                <a:latin typeface="Century Gothic" panose="020B0502020202020204" pitchFamily="34" charset="0"/>
              </a:rPr>
              <a:t>Date updated: 07/05/20</a:t>
            </a:r>
          </a:p>
        </p:txBody>
      </p:sp>
      <p:pic>
        <p:nvPicPr>
          <p:cNvPr id="15" name="Picture 14" descr="NCELP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561" y="6458444"/>
            <a:ext cx="3077513" cy="28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06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A45B3FD-5539-4D9F-AF5F-438E11F004DA}"/>
              </a:ext>
            </a:extLst>
          </p:cNvPr>
          <p:cNvSpPr txBox="1"/>
          <p:nvPr/>
        </p:nvSpPr>
        <p:spPr>
          <a:xfrm>
            <a:off x="3108011" y="5125834"/>
            <a:ext cx="7088727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she knows how to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7AE412-E859-4B58-9311-A8F4A4DC56FC}"/>
              </a:ext>
            </a:extLst>
          </p:cNvPr>
          <p:cNvSpPr txBox="1"/>
          <p:nvPr/>
        </p:nvSpPr>
        <p:spPr>
          <a:xfrm>
            <a:off x="3108011" y="4284168"/>
            <a:ext cx="696996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he knows how to</a:t>
            </a:r>
          </a:p>
        </p:txBody>
      </p:sp>
      <p:sp>
        <p:nvSpPr>
          <p:cNvPr id="3" name="Oval Callout 2" hidden="1"/>
          <p:cNvSpPr/>
          <p:nvPr/>
        </p:nvSpPr>
        <p:spPr>
          <a:xfrm>
            <a:off x="4491788" y="4423556"/>
            <a:ext cx="6712299" cy="1749344"/>
          </a:xfrm>
          <a:prstGeom prst="wedgeEllipseCallout">
            <a:avLst>
              <a:gd name="adj1" fmla="val -51592"/>
              <a:gd name="adj2" fmla="val -47466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" name="TextBox 19" hidden="1"/>
          <p:cNvSpPr txBox="1"/>
          <p:nvPr/>
        </p:nvSpPr>
        <p:spPr>
          <a:xfrm>
            <a:off x="5036463" y="4734057"/>
            <a:ext cx="58782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These verb forms all sound the same!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The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–s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on the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je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and </a:t>
            </a:r>
            <a:r>
              <a:rPr kumimoji="0" lang="en-GB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tu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forms is a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</a:b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silent final consonant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(SFC)</a:t>
            </a:r>
          </a:p>
        </p:txBody>
      </p:sp>
      <p:pic>
        <p:nvPicPr>
          <p:cNvPr id="2" name="Picture 1" descr="background rectangle ">
            <a:extLst>
              <a:ext uri="{FF2B5EF4-FFF2-40B4-BE49-F238E27FC236}">
                <a16:creationId xmlns:a16="http://schemas.microsoft.com/office/drawing/2014/main" id="{30C7BAD3-E64C-4DA2-A293-193FDB2EF9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132F48A-915B-4E31-8C93-5D8BB29C529D}"/>
              </a:ext>
            </a:extLst>
          </p:cNvPr>
          <p:cNvSpPr/>
          <p:nvPr/>
        </p:nvSpPr>
        <p:spPr>
          <a:xfrm>
            <a:off x="145145" y="1437365"/>
            <a:ext cx="119017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This is the pattern of endings for the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first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,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second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and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third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person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singular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forms of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savoir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9ABE20-583E-4FFA-A34C-A512B8D2D5E2}"/>
              </a:ext>
            </a:extLst>
          </p:cNvPr>
          <p:cNvSpPr txBox="1"/>
          <p:nvPr/>
        </p:nvSpPr>
        <p:spPr>
          <a:xfrm>
            <a:off x="405567" y="2600836"/>
            <a:ext cx="215193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je </a:t>
            </a:r>
            <a:r>
              <a:rPr kumimoji="0" lang="en-GB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sai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0B19B6-3AF3-4C6B-BF9A-BFD1157B71F1}"/>
              </a:ext>
            </a:extLst>
          </p:cNvPr>
          <p:cNvSpPr txBox="1"/>
          <p:nvPr/>
        </p:nvSpPr>
        <p:spPr>
          <a:xfrm>
            <a:off x="3108011" y="2600836"/>
            <a:ext cx="644280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 know how to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D7264A-35DF-4C40-9411-9E88464091E4}"/>
              </a:ext>
            </a:extLst>
          </p:cNvPr>
          <p:cNvSpPr txBox="1"/>
          <p:nvPr/>
        </p:nvSpPr>
        <p:spPr>
          <a:xfrm>
            <a:off x="17311" y="4284168"/>
            <a:ext cx="254019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il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sai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8442BA-8AE7-4F81-8308-5BDF92A8A587}"/>
              </a:ext>
            </a:extLst>
          </p:cNvPr>
          <p:cNvSpPr/>
          <p:nvPr/>
        </p:nvSpPr>
        <p:spPr>
          <a:xfrm>
            <a:off x="107795" y="5125834"/>
            <a:ext cx="24497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elle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sai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785505-E840-45D2-8EFC-A07818020BB4}"/>
              </a:ext>
            </a:extLst>
          </p:cNvPr>
          <p:cNvSpPr txBox="1"/>
          <p:nvPr/>
        </p:nvSpPr>
        <p:spPr>
          <a:xfrm>
            <a:off x="-389135" y="3442502"/>
            <a:ext cx="2946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tu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sai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2CD311-430F-47DC-AB63-9F70C17F3870}"/>
              </a:ext>
            </a:extLst>
          </p:cNvPr>
          <p:cNvSpPr txBox="1"/>
          <p:nvPr/>
        </p:nvSpPr>
        <p:spPr>
          <a:xfrm>
            <a:off x="3108011" y="3442502"/>
            <a:ext cx="67306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you know how to</a:t>
            </a:r>
          </a:p>
        </p:txBody>
      </p:sp>
      <p:sp>
        <p:nvSpPr>
          <p:cNvPr id="13" name="Rounded Rectangle 46">
            <a:extLst>
              <a:ext uri="{FF2B5EF4-FFF2-40B4-BE49-F238E27FC236}">
                <a16:creationId xmlns:a16="http://schemas.microsoft.com/office/drawing/2014/main" id="{CBE14D19-A974-4F42-B0C5-30CC11627200}"/>
              </a:ext>
            </a:extLst>
          </p:cNvPr>
          <p:cNvSpPr/>
          <p:nvPr/>
        </p:nvSpPr>
        <p:spPr>
          <a:xfrm>
            <a:off x="10287000" y="177535"/>
            <a:ext cx="1654458" cy="461200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grammaire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-1" y="-24885"/>
            <a:ext cx="5705915" cy="1325563"/>
          </a:xfrm>
        </p:spPr>
        <p:txBody>
          <a:bodyPr>
            <a:normAutofit/>
          </a:bodyPr>
          <a:lstStyle/>
          <a:p>
            <a:pPr rtl="0" eaLnBrk="1" fontAlgn="auto" latinLnBrk="0" hangingPunct="1"/>
            <a:r>
              <a:rPr lang="en-GB" sz="2800" b="1" i="0" spc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Using the verb ‘</a:t>
            </a:r>
            <a:r>
              <a:rPr lang="en-GB" sz="2800" b="1" dirty="0">
                <a:solidFill>
                  <a:srgbClr val="FFFFFF"/>
                </a:solidFill>
                <a:ea typeface="+mn-ea"/>
                <a:cs typeface="+mn-cs"/>
              </a:rPr>
              <a:t>savoir</a:t>
            </a:r>
            <a:r>
              <a:rPr lang="en-GB" sz="2800" b="1" i="0" spc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’ – to</a:t>
            </a:r>
            <a:r>
              <a:rPr lang="en-GB" sz="2800" b="1" i="0" spc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 know</a:t>
            </a:r>
            <a:endParaRPr lang="en-GB" sz="3600" dirty="0">
              <a:effectLst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71DFE7-447A-4C1A-84BB-C5492C230E18}"/>
              </a:ext>
            </a:extLst>
          </p:cNvPr>
          <p:cNvSpPr txBox="1"/>
          <p:nvPr/>
        </p:nvSpPr>
        <p:spPr>
          <a:xfrm>
            <a:off x="5926536" y="17092"/>
            <a:ext cx="4360464" cy="2293799"/>
          </a:xfrm>
          <a:prstGeom prst="wedgeEllipseCallout">
            <a:avLst>
              <a:gd name="adj1" fmla="val -58404"/>
              <a:gd name="adj2" fmla="val 33433"/>
            </a:avLst>
          </a:prstGeom>
          <a:solidFill>
            <a:srgbClr val="115076"/>
          </a:solidFill>
          <a:ln>
            <a:solidFill>
              <a:srgbClr val="EE6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You have seen this pattern of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–s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-s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-t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-t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endings before: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dire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sortir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and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venir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also follow this pattern.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9FE82EF-4B77-495E-BFA3-358F5D1A00C8}"/>
              </a:ext>
            </a:extLst>
          </p:cNvPr>
          <p:cNvSpPr txBox="1"/>
          <p:nvPr/>
        </p:nvSpPr>
        <p:spPr>
          <a:xfrm>
            <a:off x="8336132" y="1931864"/>
            <a:ext cx="3710722" cy="4024967"/>
          </a:xfrm>
          <a:prstGeom prst="wedgeEllipseCallout">
            <a:avLst>
              <a:gd name="adj1" fmla="val -62188"/>
              <a:gd name="adj2" fmla="val -21747"/>
            </a:avLst>
          </a:prstGeom>
          <a:solidFill>
            <a:srgbClr val="115076"/>
          </a:solidFill>
          <a:ln>
            <a:solidFill>
              <a:srgbClr val="EE6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 can’t say </a:t>
            </a: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to know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in the present continuous. To ‘know how to’ do something is something that is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generally true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not an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action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you do at a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particular time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  <a:endParaRPr kumimoji="0" lang="en-GB" sz="2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650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6" grpId="0" animBg="1"/>
      <p:bldP spid="7" grpId="0" animBg="1"/>
      <p:bldP spid="10" grpId="0"/>
      <p:bldP spid="14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Callout 2" hidden="1"/>
          <p:cNvSpPr/>
          <p:nvPr/>
        </p:nvSpPr>
        <p:spPr>
          <a:xfrm>
            <a:off x="4491788" y="4423556"/>
            <a:ext cx="6712299" cy="1749344"/>
          </a:xfrm>
          <a:prstGeom prst="wedgeEllipseCallout">
            <a:avLst>
              <a:gd name="adj1" fmla="val -51592"/>
              <a:gd name="adj2" fmla="val -47466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" name="TextBox 19" hidden="1"/>
          <p:cNvSpPr txBox="1"/>
          <p:nvPr/>
        </p:nvSpPr>
        <p:spPr>
          <a:xfrm>
            <a:off x="5036463" y="4734057"/>
            <a:ext cx="58782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These verb forms all sound the same!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The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–s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on the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je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and </a:t>
            </a:r>
            <a:r>
              <a:rPr kumimoji="0" lang="en-GB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tu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forms is a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</a:b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silent final consonant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(SFC)</a:t>
            </a:r>
          </a:p>
        </p:txBody>
      </p:sp>
      <p:pic>
        <p:nvPicPr>
          <p:cNvPr id="2" name="Picture 1" descr="background rectangle ">
            <a:extLst>
              <a:ext uri="{FF2B5EF4-FFF2-40B4-BE49-F238E27FC236}">
                <a16:creationId xmlns:a16="http://schemas.microsoft.com/office/drawing/2014/main" id="{30C7BAD3-E64C-4DA2-A293-193FDB2EF9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13" name="Rounded Rectangle 46">
            <a:extLst>
              <a:ext uri="{FF2B5EF4-FFF2-40B4-BE49-F238E27FC236}">
                <a16:creationId xmlns:a16="http://schemas.microsoft.com/office/drawing/2014/main" id="{CBE14D19-A974-4F42-B0C5-30CC11627200}"/>
              </a:ext>
            </a:extLst>
          </p:cNvPr>
          <p:cNvSpPr/>
          <p:nvPr/>
        </p:nvSpPr>
        <p:spPr>
          <a:xfrm>
            <a:off x="10287000" y="177535"/>
            <a:ext cx="1654458" cy="461200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grammaire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  <a:sym typeface="Arial"/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0" y="0"/>
            <a:ext cx="5705915" cy="1325563"/>
          </a:xfrm>
        </p:spPr>
        <p:txBody>
          <a:bodyPr>
            <a:normAutofit/>
          </a:bodyPr>
          <a:lstStyle/>
          <a:p>
            <a:pPr rtl="0" eaLnBrk="1" fontAlgn="auto" latinLnBrk="0" hangingPunct="1"/>
            <a:r>
              <a:rPr lang="en-GB" sz="2800" b="1" i="0" spc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Using the verb ‘</a:t>
            </a:r>
            <a:r>
              <a:rPr lang="en-GB" sz="2800" b="1" dirty="0">
                <a:solidFill>
                  <a:srgbClr val="FFFFFF"/>
                </a:solidFill>
                <a:ea typeface="+mn-ea"/>
                <a:cs typeface="+mn-cs"/>
              </a:rPr>
              <a:t>savoir</a:t>
            </a:r>
            <a:r>
              <a:rPr lang="en-GB" sz="2800" b="1" i="0" spc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’ – to</a:t>
            </a:r>
            <a:r>
              <a:rPr lang="en-GB" sz="2800" b="1" i="0" spc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 know</a:t>
            </a:r>
            <a:endParaRPr lang="en-GB" sz="3600" dirty="0">
              <a:effectLst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D48950-AFC8-481A-8E78-88FB47023378}"/>
              </a:ext>
            </a:extLst>
          </p:cNvPr>
          <p:cNvSpPr txBox="1"/>
          <p:nvPr/>
        </p:nvSpPr>
        <p:spPr>
          <a:xfrm>
            <a:off x="147746" y="4394993"/>
            <a:ext cx="7409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This is also the case for </a:t>
            </a:r>
            <a:r>
              <a:rPr kumimoji="0" lang="en-GB" sz="2800" b="1" i="1" u="none" strike="noStrike" kern="120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savoir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:</a:t>
            </a:r>
          </a:p>
        </p:txBody>
      </p:sp>
      <p:sp>
        <p:nvSpPr>
          <p:cNvPr id="18" name="Google Shape;75;p13">
            <a:extLst>
              <a:ext uri="{FF2B5EF4-FFF2-40B4-BE49-F238E27FC236}">
                <a16:creationId xmlns:a16="http://schemas.microsoft.com/office/drawing/2014/main" id="{3D406AD4-4BE9-486B-944D-796C68CF529D}"/>
              </a:ext>
            </a:extLst>
          </p:cNvPr>
          <p:cNvSpPr txBox="1"/>
          <p:nvPr/>
        </p:nvSpPr>
        <p:spPr>
          <a:xfrm>
            <a:off x="138506" y="5172678"/>
            <a:ext cx="4599484" cy="43800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Il </a:t>
            </a:r>
            <a:r>
              <a:rPr kumimoji="0" lang="en-GB" sz="2800" b="1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sait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EEC1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GB" sz="2800" b="1" i="0" u="none" strike="noStrike" kern="0" cap="none" spc="0" normalizeH="0" baseline="0" noProof="0" dirty="0" err="1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parler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GB" sz="2800" b="1" i="0" u="none" strike="noStrike" kern="0" cap="none" spc="0" normalizeH="0" baseline="0" noProof="0" dirty="0" err="1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français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. </a:t>
            </a:r>
            <a:endParaRPr kumimoji="0" sz="2800" b="1" i="0" u="none" strike="noStrike" kern="0" cap="none" spc="0" normalizeH="0" baseline="0" noProof="0" dirty="0">
              <a:ln>
                <a:noFill/>
              </a:ln>
              <a:solidFill>
                <a:srgbClr val="EA5F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" name="Google Shape;75;p13">
            <a:extLst>
              <a:ext uri="{FF2B5EF4-FFF2-40B4-BE49-F238E27FC236}">
                <a16:creationId xmlns:a16="http://schemas.microsoft.com/office/drawing/2014/main" id="{03EE9135-BFB6-40CD-8FCB-69E683A40856}"/>
              </a:ext>
            </a:extLst>
          </p:cNvPr>
          <p:cNvSpPr txBox="1"/>
          <p:nvPr/>
        </p:nvSpPr>
        <p:spPr>
          <a:xfrm>
            <a:off x="147746" y="2409986"/>
            <a:ext cx="4762500" cy="506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Il </a:t>
            </a:r>
            <a:r>
              <a:rPr kumimoji="0" lang="en-GB" sz="2800" b="1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aime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EEC1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GB" sz="2800" b="1" i="0" u="none" strike="noStrike" kern="0" cap="none" spc="0" normalizeH="0" baseline="0" noProof="0" dirty="0" err="1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parler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GB" sz="2800" b="1" i="0" u="none" strike="noStrike" kern="0" cap="none" spc="0" normalizeH="0" baseline="0" noProof="0" dirty="0" err="1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français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. </a:t>
            </a:r>
            <a:endParaRPr kumimoji="0" sz="2800" b="1" i="0" u="none" strike="noStrike" kern="0" cap="none" spc="0" normalizeH="0" baseline="0" noProof="0" dirty="0">
              <a:ln>
                <a:noFill/>
              </a:ln>
              <a:solidFill>
                <a:srgbClr val="EA5F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" name="Google Shape;75;p13">
            <a:extLst>
              <a:ext uri="{FF2B5EF4-FFF2-40B4-BE49-F238E27FC236}">
                <a16:creationId xmlns:a16="http://schemas.microsoft.com/office/drawing/2014/main" id="{156E0860-5055-46CB-BB18-C48CC46610E2}"/>
              </a:ext>
            </a:extLst>
          </p:cNvPr>
          <p:cNvSpPr txBox="1"/>
          <p:nvPr/>
        </p:nvSpPr>
        <p:spPr>
          <a:xfrm>
            <a:off x="5565842" y="5172677"/>
            <a:ext cx="6186067" cy="5249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1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He knows how </a:t>
            </a:r>
            <a:r>
              <a:rPr kumimoji="0" lang="en-GB" sz="2800" b="0" i="1" u="none" strike="noStrike" kern="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to</a:t>
            </a:r>
            <a:r>
              <a:rPr kumimoji="0" lang="en-GB" sz="2800" b="0" i="1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GB" sz="2800" b="0" i="1" u="none" strike="noStrike" kern="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speak </a:t>
            </a:r>
            <a:r>
              <a:rPr kumimoji="0" lang="en-GB" sz="2800" b="0" i="1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French.</a:t>
            </a:r>
            <a:endParaRPr kumimoji="0" sz="2800" b="0" i="1" u="none" strike="noStrike" kern="0" cap="none" spc="0" normalizeH="0" baseline="0" noProof="0" dirty="0">
              <a:ln>
                <a:noFill/>
              </a:ln>
              <a:solidFill>
                <a:srgbClr val="EA5F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064B7EC-50AA-4AD5-9D41-EDE152A755BA}"/>
              </a:ext>
            </a:extLst>
          </p:cNvPr>
          <p:cNvSpPr txBox="1"/>
          <p:nvPr/>
        </p:nvSpPr>
        <p:spPr>
          <a:xfrm>
            <a:off x="138506" y="1241721"/>
            <a:ext cx="118861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As you know, when there are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two verbs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in a French sentence, the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second verb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is in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infinitive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: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5" name="Google Shape;75;p13">
            <a:extLst>
              <a:ext uri="{FF2B5EF4-FFF2-40B4-BE49-F238E27FC236}">
                <a16:creationId xmlns:a16="http://schemas.microsoft.com/office/drawing/2014/main" id="{BF1168EA-4FB2-4E13-BB5E-52636A2D48B9}"/>
              </a:ext>
            </a:extLst>
          </p:cNvPr>
          <p:cNvSpPr txBox="1"/>
          <p:nvPr/>
        </p:nvSpPr>
        <p:spPr>
          <a:xfrm>
            <a:off x="5556604" y="2858637"/>
            <a:ext cx="6086763" cy="5249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1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He likes </a:t>
            </a:r>
            <a:r>
              <a:rPr kumimoji="0" lang="en-GB" sz="2800" b="0" i="1" u="none" strike="noStrike" kern="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speaking</a:t>
            </a:r>
            <a:r>
              <a:rPr kumimoji="0" lang="en-GB" sz="2800" b="0" i="1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French.</a:t>
            </a:r>
            <a:endParaRPr kumimoji="0" sz="2800" b="0" i="1" u="none" strike="noStrike" kern="0" cap="none" spc="0" normalizeH="0" baseline="0" noProof="0" dirty="0">
              <a:ln>
                <a:noFill/>
              </a:ln>
              <a:solidFill>
                <a:srgbClr val="EA5F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6" name="Google Shape;75;p13">
            <a:extLst>
              <a:ext uri="{FF2B5EF4-FFF2-40B4-BE49-F238E27FC236}">
                <a16:creationId xmlns:a16="http://schemas.microsoft.com/office/drawing/2014/main" id="{A2C1BD72-B366-48FE-AD00-8262D7E6E485}"/>
              </a:ext>
            </a:extLst>
          </p:cNvPr>
          <p:cNvSpPr txBox="1"/>
          <p:nvPr/>
        </p:nvSpPr>
        <p:spPr>
          <a:xfrm>
            <a:off x="5565842" y="2405603"/>
            <a:ext cx="6086763" cy="5249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1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He likes </a:t>
            </a:r>
            <a:r>
              <a:rPr kumimoji="0" lang="en-GB" sz="2800" b="0" i="1" u="none" strike="noStrike" kern="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to speak</a:t>
            </a:r>
            <a:r>
              <a:rPr kumimoji="0" lang="en-GB" sz="2800" b="0" i="1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French.</a:t>
            </a:r>
            <a:endParaRPr kumimoji="0" sz="2800" b="0" i="1" u="none" strike="noStrike" kern="0" cap="none" spc="0" normalizeH="0" baseline="0" noProof="0" dirty="0">
              <a:ln>
                <a:noFill/>
              </a:ln>
              <a:solidFill>
                <a:srgbClr val="EA5F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" name="Google Shape;75;p13">
            <a:extLst>
              <a:ext uri="{FF2B5EF4-FFF2-40B4-BE49-F238E27FC236}">
                <a16:creationId xmlns:a16="http://schemas.microsoft.com/office/drawing/2014/main" id="{C4717624-3733-40A0-942A-378E15AA0841}"/>
              </a:ext>
            </a:extLst>
          </p:cNvPr>
          <p:cNvSpPr txBox="1"/>
          <p:nvPr/>
        </p:nvSpPr>
        <p:spPr>
          <a:xfrm>
            <a:off x="138506" y="5610683"/>
            <a:ext cx="4802676" cy="52322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Sais-</a:t>
            </a:r>
            <a:r>
              <a:rPr kumimoji="0" lang="en-GB" sz="2800" b="1" i="0" u="none" strike="noStrike" kern="0" cap="none" spc="0" normalizeH="0" baseline="0" noProof="0" dirty="0" err="1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tu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GB" sz="2800" b="1" i="0" u="none" strike="noStrike" kern="0" cap="none" spc="0" normalizeH="0" baseline="0" noProof="0" dirty="0" err="1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parler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GB" sz="2800" b="1" i="0" u="none" strike="noStrike" kern="0" cap="none" spc="0" normalizeH="0" baseline="0" noProof="0" dirty="0" err="1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français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?</a:t>
            </a:r>
            <a:endParaRPr kumimoji="0" sz="2800" b="1" i="0" u="none" strike="noStrike" kern="0" cap="none" spc="0" normalizeH="0" baseline="0" noProof="0" dirty="0">
              <a:ln>
                <a:noFill/>
              </a:ln>
              <a:solidFill>
                <a:srgbClr val="EA5F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" name="Google Shape;75;p13">
            <a:extLst>
              <a:ext uri="{FF2B5EF4-FFF2-40B4-BE49-F238E27FC236}">
                <a16:creationId xmlns:a16="http://schemas.microsoft.com/office/drawing/2014/main" id="{C3DD84D3-DDA7-4971-9AF9-21FCF7A5900A}"/>
              </a:ext>
            </a:extLst>
          </p:cNvPr>
          <p:cNvSpPr txBox="1"/>
          <p:nvPr/>
        </p:nvSpPr>
        <p:spPr>
          <a:xfrm>
            <a:off x="5565842" y="5625073"/>
            <a:ext cx="6592793" cy="5249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1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Do you know how </a:t>
            </a:r>
            <a:r>
              <a:rPr kumimoji="0" lang="en-GB" sz="2800" b="0" i="1" u="none" strike="noStrike" kern="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to</a:t>
            </a:r>
            <a:r>
              <a:rPr kumimoji="0" lang="en-GB" sz="2800" b="0" i="1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GB" sz="2800" b="0" i="1" u="none" strike="noStrike" kern="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speak </a:t>
            </a:r>
            <a:r>
              <a:rPr kumimoji="0" lang="en-GB" sz="2800" b="0" i="1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French?</a:t>
            </a:r>
            <a:endParaRPr kumimoji="0" sz="2800" b="0" i="1" u="none" strike="noStrike" kern="0" cap="none" spc="0" normalizeH="0" baseline="0" noProof="0" dirty="0">
              <a:ln>
                <a:noFill/>
              </a:ln>
              <a:solidFill>
                <a:srgbClr val="EA5F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" name="Google Shape;75;p13">
            <a:extLst>
              <a:ext uri="{FF2B5EF4-FFF2-40B4-BE49-F238E27FC236}">
                <a16:creationId xmlns:a16="http://schemas.microsoft.com/office/drawing/2014/main" id="{EF1F6140-8FE8-40ED-9D36-355805289526}"/>
              </a:ext>
            </a:extLst>
          </p:cNvPr>
          <p:cNvSpPr txBox="1"/>
          <p:nvPr/>
        </p:nvSpPr>
        <p:spPr>
          <a:xfrm>
            <a:off x="138506" y="3316181"/>
            <a:ext cx="5248562" cy="506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 err="1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Aimes-tu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GB" sz="2800" b="1" i="0" u="none" strike="noStrike" kern="0" cap="none" spc="0" normalizeH="0" baseline="0" noProof="0" dirty="0" err="1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parler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GB" sz="2800" b="1" i="0" u="none" strike="noStrike" kern="0" cap="none" spc="0" normalizeH="0" baseline="0" noProof="0" dirty="0" err="1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français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? </a:t>
            </a:r>
            <a:endParaRPr kumimoji="0" sz="2800" b="1" i="0" u="none" strike="noStrike" kern="0" cap="none" spc="0" normalizeH="0" baseline="0" noProof="0" dirty="0">
              <a:ln>
                <a:noFill/>
              </a:ln>
              <a:solidFill>
                <a:srgbClr val="EA5F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1" name="Google Shape;75;p13">
            <a:extLst>
              <a:ext uri="{FF2B5EF4-FFF2-40B4-BE49-F238E27FC236}">
                <a16:creationId xmlns:a16="http://schemas.microsoft.com/office/drawing/2014/main" id="{DBE8B7F9-7F64-454C-906C-17AF90BA4773}"/>
              </a:ext>
            </a:extLst>
          </p:cNvPr>
          <p:cNvSpPr txBox="1"/>
          <p:nvPr/>
        </p:nvSpPr>
        <p:spPr>
          <a:xfrm>
            <a:off x="5556602" y="3764706"/>
            <a:ext cx="6086763" cy="5249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1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Do you like </a:t>
            </a:r>
            <a:r>
              <a:rPr kumimoji="0" lang="en-GB" sz="2800" b="0" i="1" u="none" strike="noStrike" kern="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speaking</a:t>
            </a:r>
            <a:r>
              <a:rPr kumimoji="0" lang="en-GB" sz="2800" b="0" i="1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French?</a:t>
            </a:r>
            <a:endParaRPr kumimoji="0" sz="2800" b="0" i="1" u="none" strike="noStrike" kern="0" cap="none" spc="0" normalizeH="0" baseline="0" noProof="0" dirty="0">
              <a:ln>
                <a:noFill/>
              </a:ln>
              <a:solidFill>
                <a:srgbClr val="EA5F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" name="Google Shape;75;p13">
            <a:extLst>
              <a:ext uri="{FF2B5EF4-FFF2-40B4-BE49-F238E27FC236}">
                <a16:creationId xmlns:a16="http://schemas.microsoft.com/office/drawing/2014/main" id="{EC339157-4E2B-4D75-AB7F-11CC10903C32}"/>
              </a:ext>
            </a:extLst>
          </p:cNvPr>
          <p:cNvSpPr txBox="1"/>
          <p:nvPr/>
        </p:nvSpPr>
        <p:spPr>
          <a:xfrm>
            <a:off x="5556603" y="3311671"/>
            <a:ext cx="6086763" cy="5249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1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Do you like </a:t>
            </a:r>
            <a:r>
              <a:rPr kumimoji="0" lang="en-GB" sz="2800" b="0" i="1" u="none" strike="noStrike" kern="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to speak</a:t>
            </a:r>
            <a:r>
              <a:rPr kumimoji="0" lang="en-GB" sz="2800" b="0" i="1" u="none" strike="noStrike" kern="0" cap="none" spc="0" normalizeH="0" baseline="0" noProof="0" dirty="0">
                <a:ln>
                  <a:noFill/>
                </a:ln>
                <a:solidFill>
                  <a:srgbClr val="1E4E7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French?</a:t>
            </a:r>
            <a:endParaRPr kumimoji="0" sz="2800" b="0" i="1" u="none" strike="noStrike" kern="0" cap="none" spc="0" normalizeH="0" baseline="0" noProof="0" dirty="0">
              <a:ln>
                <a:noFill/>
              </a:ln>
              <a:solidFill>
                <a:srgbClr val="EA5F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FAA5FC7-73E8-4F03-808B-232BB42C3E97}"/>
              </a:ext>
            </a:extLst>
          </p:cNvPr>
          <p:cNvSpPr txBox="1"/>
          <p:nvPr/>
        </p:nvSpPr>
        <p:spPr>
          <a:xfrm>
            <a:off x="6186253" y="976388"/>
            <a:ext cx="5565656" cy="1428214"/>
          </a:xfrm>
          <a:prstGeom prst="wedgeEllipseCallout">
            <a:avLst>
              <a:gd name="adj1" fmla="val -45858"/>
              <a:gd name="adj2" fmla="val 43826"/>
            </a:avLst>
          </a:prstGeom>
          <a:solidFill>
            <a:srgbClr val="115076"/>
          </a:solidFill>
          <a:ln>
            <a:solidFill>
              <a:srgbClr val="EE6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Remember! The infinitive comes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after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the subject pronoun in inversion questions.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A408C4D-437A-4E46-B2BA-62DC1ABC9CAA}"/>
              </a:ext>
            </a:extLst>
          </p:cNvPr>
          <p:cNvSpPr txBox="1"/>
          <p:nvPr/>
        </p:nvSpPr>
        <p:spPr>
          <a:xfrm>
            <a:off x="6721079" y="3177588"/>
            <a:ext cx="5332415" cy="1861006"/>
          </a:xfrm>
          <a:prstGeom prst="wedgeEllipseCallout">
            <a:avLst>
              <a:gd name="adj1" fmla="val -47183"/>
              <a:gd name="adj2" fmla="val 43050"/>
            </a:avLst>
          </a:prstGeom>
          <a:solidFill>
            <a:srgbClr val="115076"/>
          </a:solidFill>
          <a:ln>
            <a:solidFill>
              <a:srgbClr val="EE6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With </a:t>
            </a: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aimer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we can translate the infinitive with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to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or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–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ing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 With </a:t>
            </a: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savoir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an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–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ing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translation is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not possible.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966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 animBg="1"/>
      <p:bldP spid="22" grpId="0" animBg="1"/>
      <p:bldP spid="23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D8834C4C-35DE-462C-A071-5D1B789853C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36000" y="2130423"/>
          <a:ext cx="11520000" cy="41148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1105717449"/>
                    </a:ext>
                  </a:extLst>
                </a:gridCol>
                <a:gridCol w="7200000">
                  <a:extLst>
                    <a:ext uri="{9D8B030D-6E8A-4147-A177-3AD203B41FA5}">
                      <a16:colId xmlns:a16="http://schemas.microsoft.com/office/drawing/2014/main" val="3591478862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367185526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6273680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115076"/>
                        </a:solidFill>
                        <a:latin typeface="Lucida Handwriting" panose="03010101010101010101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>
                          <a:solidFill>
                            <a:srgbClr val="115076"/>
                          </a:solidFill>
                        </a:rPr>
                        <a:t>Léa</a:t>
                      </a:r>
                      <a:r>
                        <a:rPr lang="en-GB" sz="2000" dirty="0">
                          <a:solidFill>
                            <a:srgbClr val="115076"/>
                          </a:solidFill>
                        </a:rPr>
                        <a:t> (je)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115076"/>
                          </a:solidFill>
                        </a:rPr>
                        <a:t>Sophie (</a:t>
                      </a:r>
                      <a:r>
                        <a:rPr lang="en-GB" sz="2000" dirty="0" err="1">
                          <a:solidFill>
                            <a:srgbClr val="115076"/>
                          </a:solidFill>
                        </a:rPr>
                        <a:t>elle</a:t>
                      </a:r>
                      <a:r>
                        <a:rPr lang="en-GB" sz="2000" dirty="0">
                          <a:solidFill>
                            <a:srgbClr val="115076"/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063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 sz="2400" b="1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Elle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aime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l’anglais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 !   Elle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sait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parler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 la langue.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6747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 sz="2400" b="1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Elle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aime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 la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technologie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 !   Elle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sait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 faire le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modèle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8563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 sz="2400" b="1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J’  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aime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 la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géographie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 !   Je 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sais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 donner la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réponse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2532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 sz="2400" b="1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J’   aime la musique !   Je  sais chanter.</a:t>
                      </a:r>
                      <a:endParaRPr lang="en-GB" sz="2400" dirty="0">
                        <a:solidFill>
                          <a:srgbClr val="115076"/>
                        </a:solidFill>
                        <a:latin typeface="Ink Free" panose="03080402000500000000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7523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 sz="2400" b="1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Elle aime les maths !  Elle sait trouver la solution.</a:t>
                      </a:r>
                      <a:endParaRPr lang="en-GB" sz="2400" dirty="0">
                        <a:solidFill>
                          <a:srgbClr val="115076"/>
                        </a:solidFill>
                        <a:latin typeface="Ink Free" panose="03080402000500000000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1504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 sz="2400" b="1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J’  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aime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 le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français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 !   Je 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sais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écrire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 les mots.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0111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 sz="2400" b="1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J’  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aime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l’histoire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 !   Je 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sais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apprendre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 les dates.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698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 sz="2400" b="1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solidFill>
                            <a:srgbClr val="115076"/>
                          </a:solidFill>
                          <a:latin typeface="Ink Free" panose="03080402000500000000" pitchFamily="66" charset="0"/>
                        </a:rPr>
                        <a:t>Elle aime les sciences !  Elle sait faire les devoirs.</a:t>
                      </a:r>
                      <a:endParaRPr lang="en-GB" sz="2400" dirty="0">
                        <a:solidFill>
                          <a:srgbClr val="115076"/>
                        </a:solidFill>
                        <a:latin typeface="Ink Free" panose="03080402000500000000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4100704"/>
                  </a:ext>
                </a:extLst>
              </a:tr>
            </a:tbl>
          </a:graphicData>
        </a:graphic>
      </p:graphicFrame>
      <p:sp>
        <p:nvSpPr>
          <p:cNvPr id="3" name="Oval Callout 2" hidden="1"/>
          <p:cNvSpPr/>
          <p:nvPr/>
        </p:nvSpPr>
        <p:spPr>
          <a:xfrm>
            <a:off x="4491788" y="4423556"/>
            <a:ext cx="6712299" cy="1749344"/>
          </a:xfrm>
          <a:prstGeom prst="wedgeEllipseCallout">
            <a:avLst>
              <a:gd name="adj1" fmla="val -51592"/>
              <a:gd name="adj2" fmla="val -47466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" name="TextBox 19" hidden="1"/>
          <p:cNvSpPr txBox="1"/>
          <p:nvPr/>
        </p:nvSpPr>
        <p:spPr>
          <a:xfrm>
            <a:off x="5036463" y="4734057"/>
            <a:ext cx="58782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These verb forms all sound the same!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The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–s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on the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je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and </a:t>
            </a:r>
            <a:r>
              <a:rPr kumimoji="0" lang="en-GB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tu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forms is a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</a:b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silent final consonant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(SFC)</a:t>
            </a:r>
          </a:p>
        </p:txBody>
      </p:sp>
      <p:pic>
        <p:nvPicPr>
          <p:cNvPr id="2" name="Picture 1" descr="background rectangle ">
            <a:extLst>
              <a:ext uri="{FF2B5EF4-FFF2-40B4-BE49-F238E27FC236}">
                <a16:creationId xmlns:a16="http://schemas.microsoft.com/office/drawing/2014/main" id="{30C7BAD3-E64C-4DA2-A293-193FDB2EF9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13" name="Rounded Rectangle 46">
            <a:extLst>
              <a:ext uri="{FF2B5EF4-FFF2-40B4-BE49-F238E27FC236}">
                <a16:creationId xmlns:a16="http://schemas.microsoft.com/office/drawing/2014/main" id="{CBE14D19-A974-4F42-B0C5-30CC11627200}"/>
              </a:ext>
            </a:extLst>
          </p:cNvPr>
          <p:cNvSpPr/>
          <p:nvPr/>
        </p:nvSpPr>
        <p:spPr>
          <a:xfrm>
            <a:off x="10953750" y="177535"/>
            <a:ext cx="987708" cy="461200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Arial"/>
              </a:rPr>
              <a:t>lire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0" y="65388"/>
            <a:ext cx="5705915" cy="1325563"/>
          </a:xfrm>
        </p:spPr>
        <p:txBody>
          <a:bodyPr>
            <a:normAutofit/>
          </a:bodyPr>
          <a:lstStyle/>
          <a:p>
            <a:pPr rtl="0" eaLnBrk="1" fontAlgn="auto" latinLnBrk="0" hangingPunct="1"/>
            <a:r>
              <a:rPr lang="en-GB" sz="3200" b="1" i="0" spc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Léa</a:t>
            </a:r>
            <a:r>
              <a:rPr lang="en-GB" sz="3200" b="1" i="0" spc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 et Sophie au </a:t>
            </a:r>
            <a:r>
              <a:rPr lang="en-GB" sz="3200" b="1" i="0" spc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collège</a:t>
            </a:r>
            <a:endParaRPr lang="en-GB" sz="4000" dirty="0">
              <a:effectLst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52A56E-FC2C-45B8-883B-633073FE7230}"/>
              </a:ext>
            </a:extLst>
          </p:cNvPr>
          <p:cNvSpPr txBox="1"/>
          <p:nvPr/>
        </p:nvSpPr>
        <p:spPr>
          <a:xfrm>
            <a:off x="0" y="1243446"/>
            <a:ext cx="8324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Léa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écrit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les matières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qu’elle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et Sophie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aiment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au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collège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Qui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sait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faire quoi ? Coche </a:t>
            </a:r>
            <a:r>
              <a:rPr kumimoji="0" lang="en-GB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Léa</a:t>
            </a: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(je)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ou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Sophie (</a:t>
            </a:r>
            <a:r>
              <a:rPr kumimoji="0" lang="en-GB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elle</a:t>
            </a: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).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A1A7381C-CCDA-4D46-83BD-85442159928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366" y="2664919"/>
            <a:ext cx="345600" cy="3600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ECCCF234-4916-4B45-884E-21B923BC4B7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66" y="5710304"/>
            <a:ext cx="720000" cy="68134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91ADD023-7B75-45E4-8966-1E64B060FAE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0663" y="3100422"/>
            <a:ext cx="345600" cy="3600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CDE3871-F0D0-4484-A262-146F5CC29BF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0564" y="3552429"/>
            <a:ext cx="345600" cy="36000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51358F2-8202-464F-A52A-C6A1E2BCFDE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0564" y="4005923"/>
            <a:ext cx="345600" cy="3600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E8E517E5-A9F7-401D-8C0B-CE2786700EB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0663" y="4454134"/>
            <a:ext cx="345600" cy="36000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F65B8491-1BE4-43F2-A55D-52BA72CE58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0564" y="4951680"/>
            <a:ext cx="345600" cy="3600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D0781AB8-A80F-4190-B502-8C30BC5615B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0564" y="5382503"/>
            <a:ext cx="345600" cy="360000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CA41F576-62DC-4C0B-8719-CA9CAAB97D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0663" y="5834766"/>
            <a:ext cx="345600" cy="360000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85D48D24-3C92-4A67-AB93-09F2DAA860AE}"/>
              </a:ext>
            </a:extLst>
          </p:cNvPr>
          <p:cNvSpPr txBox="1"/>
          <p:nvPr/>
        </p:nvSpPr>
        <p:spPr>
          <a:xfrm>
            <a:off x="510247" y="2648039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89D0EB0-7904-42D6-B83E-6B719818DA3B}"/>
              </a:ext>
            </a:extLst>
          </p:cNvPr>
          <p:cNvSpPr txBox="1"/>
          <p:nvPr/>
        </p:nvSpPr>
        <p:spPr>
          <a:xfrm>
            <a:off x="511760" y="3088535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D46946E-F266-4BB8-9FA8-5BDB7930EDEE}"/>
              </a:ext>
            </a:extLst>
          </p:cNvPr>
          <p:cNvSpPr txBox="1"/>
          <p:nvPr/>
        </p:nvSpPr>
        <p:spPr>
          <a:xfrm>
            <a:off x="524530" y="3567132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9B6FD94-F333-4E98-9E02-EFAFC59BC856}"/>
              </a:ext>
            </a:extLst>
          </p:cNvPr>
          <p:cNvSpPr txBox="1"/>
          <p:nvPr/>
        </p:nvSpPr>
        <p:spPr>
          <a:xfrm>
            <a:off x="510247" y="4031468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4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3183302-9E73-4C72-AFD7-8324F0238061}"/>
              </a:ext>
            </a:extLst>
          </p:cNvPr>
          <p:cNvSpPr txBox="1"/>
          <p:nvPr/>
        </p:nvSpPr>
        <p:spPr>
          <a:xfrm>
            <a:off x="510247" y="4462909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5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6893005-4E74-4EE0-9259-57F1614EAA7B}"/>
              </a:ext>
            </a:extLst>
          </p:cNvPr>
          <p:cNvSpPr txBox="1"/>
          <p:nvPr/>
        </p:nvSpPr>
        <p:spPr>
          <a:xfrm>
            <a:off x="510247" y="4934225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6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589B95E-E6C1-4944-82A9-DAD0FF6007BF}"/>
              </a:ext>
            </a:extLst>
          </p:cNvPr>
          <p:cNvSpPr txBox="1"/>
          <p:nvPr/>
        </p:nvSpPr>
        <p:spPr>
          <a:xfrm>
            <a:off x="513483" y="5391581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7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7F8B208-F17F-4CE6-A013-9FE32A7BD0C3}"/>
              </a:ext>
            </a:extLst>
          </p:cNvPr>
          <p:cNvSpPr txBox="1"/>
          <p:nvPr/>
        </p:nvSpPr>
        <p:spPr>
          <a:xfrm>
            <a:off x="513483" y="5836666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8</a:t>
            </a: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315966F7-7007-4620-9B65-062E2DD235F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6673" y="5711889"/>
            <a:ext cx="720000" cy="681343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0A884B57-D911-4FA3-B728-3366E32AF2F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66" y="5266655"/>
            <a:ext cx="720000" cy="681343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06602D65-623E-4DCC-B979-FBCB744547B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954" y="5271137"/>
            <a:ext cx="720000" cy="681343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61E1A1A2-3D47-43DC-AB73-81A9863CA3C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35" y="4810058"/>
            <a:ext cx="720000" cy="681343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79820F46-5A48-49B3-A344-346A055D878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526" y="4819695"/>
            <a:ext cx="720000" cy="681343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0AA6FB00-B9F5-4B38-9A8E-6725CFE61D4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35" y="4353368"/>
            <a:ext cx="720000" cy="681343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30F51351-846C-4B21-A2A3-F712513A28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395" y="4311964"/>
            <a:ext cx="720000" cy="681343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518339D2-B801-4849-BBC7-0ABDD3202B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35" y="3897365"/>
            <a:ext cx="720000" cy="681343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A7B7ED51-74BD-47BE-92A1-C456EFA3431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245" y="3875392"/>
            <a:ext cx="720000" cy="681343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830E7BC6-95B8-435A-AB6C-8299F0DD5A1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35" y="3437717"/>
            <a:ext cx="720000" cy="681343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72B5130-0393-456D-9118-88C11D5E8B2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750" y="3437717"/>
            <a:ext cx="720000" cy="681343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58779775-F5EE-4B18-BAAD-C82089D5083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35" y="2960946"/>
            <a:ext cx="720000" cy="681343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7B8248F9-DBA1-4081-AEEF-1EA4D501B7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245" y="2956161"/>
            <a:ext cx="720000" cy="681343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F158354A-9734-4CDD-9CD7-5B1C4B782D7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90" y="2504247"/>
            <a:ext cx="720000" cy="681343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E5ADF51C-9E29-455D-86A3-1C9B0A1340D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822" y="2493414"/>
            <a:ext cx="720000" cy="68134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6F2C5E-5BCD-45BF-A327-7FBBEB0DE98C}"/>
              </a:ext>
            </a:extLst>
          </p:cNvPr>
          <p:cNvSpPr txBox="1"/>
          <p:nvPr/>
        </p:nvSpPr>
        <p:spPr>
          <a:xfrm>
            <a:off x="5091580" y="157803"/>
            <a:ext cx="5699083" cy="783193"/>
          </a:xfrm>
          <a:prstGeom prst="wedgeRoundRectCallout">
            <a:avLst>
              <a:gd name="adj1" fmla="val -34538"/>
              <a:gd name="adj2" fmla="val 91688"/>
              <a:gd name="adj3" fmla="val 16667"/>
            </a:avLst>
          </a:prstGeom>
          <a:solidFill>
            <a:srgbClr val="115076"/>
          </a:solidFill>
          <a:ln>
            <a:solidFill>
              <a:srgbClr val="EE6000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The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je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and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elle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forms of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aimer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are the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same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The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je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and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elle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forms of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savoir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are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different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!</a:t>
            </a:r>
          </a:p>
        </p:txBody>
      </p:sp>
      <p:pic>
        <p:nvPicPr>
          <p:cNvPr id="6" name="Picture 5" descr="A picture containing toy, doll&#10;&#10;Description automatically generated">
            <a:extLst>
              <a:ext uri="{FF2B5EF4-FFF2-40B4-BE49-F238E27FC236}">
                <a16:creationId xmlns:a16="http://schemas.microsoft.com/office/drawing/2014/main" id="{9BAC656F-1164-4F31-9F33-15005EF66B4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699" y="727183"/>
            <a:ext cx="1397384" cy="1397384"/>
          </a:xfrm>
          <a:prstGeom prst="rect">
            <a:avLst/>
          </a:prstGeo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C98CF39A-8017-43EA-96B7-A1FFE0DB466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986" y="918739"/>
            <a:ext cx="1208756" cy="120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82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ench_template" id="{A584392A-2C27-EF4E-BE7A-23E569A15FEE}" vid="{0F4D3EAD-005C-D745-BD1E-0E7FB5CD2B5B}"/>
    </a:ext>
  </a:extLst>
</a:theme>
</file>

<file path=ppt/theme/theme2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ench_template.pptx" id="{C6FA6223-496B-403D-ACD0-789F32B252B9}" vid="{442AB7D5-C4CF-4067-8A8A-E291E1A5C05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French_template</Template>
  <TotalTime>26</TotalTime>
  <Words>657</Words>
  <Application>Microsoft Office PowerPoint</Application>
  <PresentationFormat>Widescreen</PresentationFormat>
  <Paragraphs>79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Ink Free</vt:lpstr>
      <vt:lpstr>Lucida Handwriting</vt:lpstr>
      <vt:lpstr>Office Theme</vt:lpstr>
      <vt:lpstr>5_Office Theme</vt:lpstr>
      <vt:lpstr>Grammar </vt:lpstr>
      <vt:lpstr>Using the verb ‘savoir’ – to know</vt:lpstr>
      <vt:lpstr>Using the verb ‘savoir’ – to know</vt:lpstr>
      <vt:lpstr>Léa et Sophie au collège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</dc:title>
  <dc:creator>Kirsten Somerville</dc:creator>
  <cp:lastModifiedBy>Kirsten Somerville</cp:lastModifiedBy>
  <cp:revision>2</cp:revision>
  <dcterms:created xsi:type="dcterms:W3CDTF">2020-05-05T12:07:50Z</dcterms:created>
  <dcterms:modified xsi:type="dcterms:W3CDTF">2020-05-07T10:41:11Z</dcterms:modified>
</cp:coreProperties>
</file>