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7" r:id="rId3"/>
    <p:sldMasterId id="2147483709" r:id="rId4"/>
  </p:sldMasterIdLst>
  <p:notesMasterIdLst>
    <p:notesMasterId r:id="rId17"/>
  </p:notesMasterIdLst>
  <p:sldIdLst>
    <p:sldId id="260" r:id="rId5"/>
    <p:sldId id="467" r:id="rId6"/>
    <p:sldId id="468" r:id="rId7"/>
    <p:sldId id="469" r:id="rId8"/>
    <p:sldId id="470" r:id="rId9"/>
    <p:sldId id="466" r:id="rId10"/>
    <p:sldId id="471" r:id="rId11"/>
    <p:sldId id="472" r:id="rId12"/>
    <p:sldId id="473" r:id="rId13"/>
    <p:sldId id="439" r:id="rId14"/>
    <p:sldId id="426" r:id="rId15"/>
    <p:sldId id="42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115076"/>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364" autoAdjust="0"/>
  </p:normalViewPr>
  <p:slideViewPr>
    <p:cSldViewPr snapToGrid="0">
      <p:cViewPr varScale="1">
        <p:scale>
          <a:sx n="93" d="100"/>
          <a:sy n="93" d="100"/>
        </p:scale>
        <p:origin x="232" y="2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28/11/2019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765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Phonics contrast activity</a:t>
            </a:r>
          </a:p>
          <a:p>
            <a:r>
              <a:rPr lang="en-US" b="0" dirty="0"/>
              <a:t>Click on the number to play the audio</a:t>
            </a:r>
          </a:p>
          <a:p>
            <a:endParaRPr lang="en-US" dirty="0"/>
          </a:p>
          <a:p>
            <a:r>
              <a:rPr lang="en-US" dirty="0"/>
              <a:t>1. der Zug</a:t>
            </a:r>
          </a:p>
          <a:p>
            <a:r>
              <a:rPr lang="en-US" dirty="0"/>
              <a:t>2. die </a:t>
            </a:r>
            <a:r>
              <a:rPr lang="en-US" dirty="0" err="1"/>
              <a:t>Nummer</a:t>
            </a:r>
            <a:endParaRPr lang="en-US" dirty="0"/>
          </a:p>
          <a:p>
            <a:r>
              <a:rPr lang="en-US" dirty="0"/>
              <a:t>3. die </a:t>
            </a:r>
            <a:r>
              <a:rPr lang="en-US" dirty="0" err="1"/>
              <a:t>Tür</a:t>
            </a:r>
            <a:endParaRPr lang="en-US" dirty="0"/>
          </a:p>
          <a:p>
            <a:r>
              <a:rPr lang="en-US" dirty="0"/>
              <a:t>4. </a:t>
            </a:r>
            <a:r>
              <a:rPr lang="en-US" dirty="0" err="1"/>
              <a:t>grün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a:t>
            </a:r>
            <a:r>
              <a:rPr lang="en-US" dirty="0" err="1"/>
              <a:t>putzen</a:t>
            </a:r>
            <a:endParaRPr lang="en-US" dirty="0"/>
          </a:p>
          <a:p>
            <a:r>
              <a:rPr lang="en-US" dirty="0"/>
              <a:t>6. </a:t>
            </a:r>
            <a:r>
              <a:rPr lang="en-US" dirty="0" err="1"/>
              <a:t>wünschen</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670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Practising phonics in a real text. Note: lesson two includes a more detailed Christmas song covering the same SSCs. Depending on available time and how the students are getting on with these particular SSCs this activity could be</a:t>
            </a:r>
            <a:r>
              <a:rPr lang="en-GB" sz="1200" b="0" i="0" u="none" strike="noStrike" kern="1200" baseline="0" dirty="0">
                <a:solidFill>
                  <a:schemeClr val="tx1"/>
                </a:solidFill>
                <a:effectLst/>
                <a:latin typeface="+mn-lt"/>
                <a:ea typeface="+mn-ea"/>
                <a:cs typeface="+mn-cs"/>
              </a:rPr>
              <a:t> left out</a:t>
            </a:r>
            <a:r>
              <a:rPr lang="en-GB" sz="1200" b="0" i="0" u="none" strike="noStrik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Phonics </a:t>
            </a:r>
            <a:r>
              <a:rPr lang="en-GB" sz="1200" b="0" i="0" u="none" strike="noStrike" kern="1200" dirty="0" err="1">
                <a:solidFill>
                  <a:schemeClr val="tx1"/>
                </a:solidFill>
                <a:effectLst/>
                <a:latin typeface="+mn-lt"/>
                <a:ea typeface="+mn-ea"/>
                <a:cs typeface="+mn-cs"/>
              </a:rPr>
              <a:t>ü</a:t>
            </a:r>
            <a:r>
              <a:rPr lang="en-GB" sz="1200" b="0" i="0" u="none" strike="noStrike" kern="1200" dirty="0">
                <a:solidFill>
                  <a:schemeClr val="tx1"/>
                </a:solidFill>
                <a:effectLst/>
                <a:latin typeface="+mn-lt"/>
                <a:ea typeface="+mn-ea"/>
                <a:cs typeface="+mn-cs"/>
              </a:rPr>
              <a:t> sound. Speak the first two lines out loud drawing attention to the </a:t>
            </a:r>
            <a:r>
              <a:rPr lang="en-GB" sz="1200" b="0" i="0" u="none" strike="noStrike" kern="1200" dirty="0" err="1">
                <a:solidFill>
                  <a:schemeClr val="tx1"/>
                </a:solidFill>
                <a:effectLst/>
                <a:latin typeface="+mn-lt"/>
                <a:ea typeface="+mn-ea"/>
                <a:cs typeface="+mn-cs"/>
              </a:rPr>
              <a:t>ü</a:t>
            </a:r>
            <a:r>
              <a:rPr lang="en-GB" sz="1200" b="0" i="0" u="none" strike="noStrike" kern="1200" dirty="0">
                <a:solidFill>
                  <a:schemeClr val="tx1"/>
                </a:solidFill>
                <a:effectLst/>
                <a:latin typeface="+mn-lt"/>
                <a:ea typeface="+mn-ea"/>
                <a:cs typeface="+mn-cs"/>
              </a:rPr>
              <a:t> introduced earlier in the lesson. Students repeat out loud. </a:t>
            </a:r>
            <a:br>
              <a:rPr lang="en-GB" sz="1200" b="0" i="0" u="none" strike="noStrike" kern="1200" dirty="0">
                <a:solidFill>
                  <a:schemeClr val="tx1"/>
                </a:solidFill>
                <a:effectLst/>
                <a:latin typeface="+mn-lt"/>
                <a:ea typeface="+mn-ea"/>
                <a:cs typeface="+mn-cs"/>
              </a:rPr>
            </a:b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In</a:t>
            </a:r>
            <a:r>
              <a:rPr lang="en-GB" sz="1200" b="0" i="0" u="none" strike="noStrike" kern="1200" baseline="0" dirty="0">
                <a:solidFill>
                  <a:schemeClr val="tx1"/>
                </a:solidFill>
                <a:effectLst/>
                <a:latin typeface="+mn-lt"/>
                <a:ea typeface="+mn-ea"/>
                <a:cs typeface="+mn-cs"/>
              </a:rPr>
              <a:t> case students are curious about the meaning of the words to this song, find English translations below).</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effectLst/>
              <a:latin typeface="+mn-lt"/>
              <a:ea typeface="+mn-ea"/>
              <a:cs typeface="+mn-cs"/>
            </a:endParaRPr>
          </a:p>
          <a:p>
            <a:r>
              <a:rPr lang="en-GB" sz="1200" b="0" i="0" u="none" strike="noStrike" kern="1200" dirty="0" err="1">
                <a:solidFill>
                  <a:schemeClr val="tx1"/>
                </a:solidFill>
                <a:effectLst/>
                <a:latin typeface="+mn-lt"/>
                <a:ea typeface="+mn-ea"/>
                <a:cs typeface="+mn-cs"/>
              </a:rPr>
              <a:t>Schmückt</a:t>
            </a:r>
            <a:r>
              <a:rPr lang="en-GB" sz="1200" b="0" i="0" u="none" strike="noStrike" kern="1200" dirty="0">
                <a:solidFill>
                  <a:schemeClr val="tx1"/>
                </a:solidFill>
                <a:effectLst/>
                <a:latin typeface="+mn-lt"/>
                <a:ea typeface="+mn-ea"/>
                <a:cs typeface="+mn-cs"/>
              </a:rPr>
              <a:t> den Saal </a:t>
            </a:r>
            <a:r>
              <a:rPr lang="en-GB" sz="1200" b="0" i="0" u="none" strike="noStrike" kern="1200" dirty="0" err="1">
                <a:solidFill>
                  <a:schemeClr val="tx1"/>
                </a:solidFill>
                <a:effectLst/>
                <a:latin typeface="+mn-lt"/>
                <a:ea typeface="+mn-ea"/>
                <a:cs typeface="+mn-cs"/>
              </a:rPr>
              <a:t>mit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grünen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Zweigen</a:t>
            </a:r>
            <a:r>
              <a:rPr lang="en-GB" sz="1200" b="0" i="0" u="none" strike="noStrike" kern="1200" dirty="0">
                <a:solidFill>
                  <a:schemeClr val="tx1"/>
                </a:solidFill>
                <a:effectLst/>
                <a:latin typeface="+mn-lt"/>
                <a:ea typeface="+mn-ea"/>
                <a:cs typeface="+mn-cs"/>
              </a:rPr>
              <a:t>! (Decorate the room with green boughs/branches)</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Fa-la-la-la-la-la-la-la-la!</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0" i="0" u="none" strike="noStrike" kern="1200" dirty="0" err="1">
                <a:solidFill>
                  <a:schemeClr val="tx1"/>
                </a:solidFill>
                <a:effectLst/>
                <a:latin typeface="+mn-lt"/>
                <a:ea typeface="+mn-ea"/>
                <a:cs typeface="+mn-cs"/>
              </a:rPr>
              <a:t>Tretet</a:t>
            </a:r>
            <a:r>
              <a:rPr lang="en-GB" sz="1200" b="0" i="0" u="none" strike="noStrike" kern="1200" dirty="0">
                <a:solidFill>
                  <a:schemeClr val="tx1"/>
                </a:solidFill>
                <a:effectLst/>
                <a:latin typeface="+mn-lt"/>
                <a:ea typeface="+mn-ea"/>
                <a:cs typeface="+mn-cs"/>
              </a:rPr>
              <a:t> an </a:t>
            </a:r>
            <a:r>
              <a:rPr lang="en-GB" sz="1200" b="0" i="0" u="none" strike="noStrike" kern="1200" dirty="0" err="1">
                <a:solidFill>
                  <a:schemeClr val="tx1"/>
                </a:solidFill>
                <a:effectLst/>
                <a:latin typeface="+mn-lt"/>
                <a:ea typeface="+mn-ea"/>
                <a:cs typeface="+mn-cs"/>
              </a:rPr>
              <a:t>zum</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bunten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Reigen</a:t>
            </a:r>
            <a:r>
              <a:rPr lang="en-GB" sz="1200" b="0" i="0" u="none" strike="noStrike" kern="1200" dirty="0">
                <a:solidFill>
                  <a:schemeClr val="tx1"/>
                </a:solidFill>
                <a:effectLst/>
                <a:latin typeface="+mn-lt"/>
                <a:ea typeface="+mn-ea"/>
                <a:cs typeface="+mn-cs"/>
              </a:rPr>
              <a:t>! (Step up to the varied melodies - i.e. an invitation</a:t>
            </a:r>
            <a:r>
              <a:rPr lang="en-GB" sz="1200" b="0" i="0" u="none" strike="noStrike" kern="1200" baseline="0" dirty="0">
                <a:solidFill>
                  <a:schemeClr val="tx1"/>
                </a:solidFill>
                <a:effectLst/>
                <a:latin typeface="+mn-lt"/>
                <a:ea typeface="+mn-ea"/>
                <a:cs typeface="+mn-cs"/>
              </a:rPr>
              <a:t> to dance</a:t>
            </a:r>
            <a:r>
              <a:rPr lang="en-GB" sz="1200" b="0" i="0" u="none" strike="noStrike" kern="1200" dirty="0">
                <a:solidFill>
                  <a:schemeClr val="tx1"/>
                </a:solidFill>
                <a:effectLst/>
                <a:latin typeface="+mn-lt"/>
                <a:ea typeface="+mn-ea"/>
                <a:cs typeface="+mn-cs"/>
              </a:rPr>
              <a:t>)</a:t>
            </a:r>
          </a:p>
          <a:p>
            <a:r>
              <a:rPr lang="en-GB" sz="1200" b="0" i="0" u="none" strike="noStrike" kern="1200" dirty="0">
                <a:solidFill>
                  <a:schemeClr val="tx1"/>
                </a:solidFill>
                <a:effectLst/>
                <a:latin typeface="+mn-lt"/>
                <a:ea typeface="+mn-ea"/>
                <a:cs typeface="+mn-cs"/>
              </a:rPr>
              <a:t>Fa-la-la-la-la-la-la-la-la!</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Auf und </a:t>
            </a:r>
            <a:r>
              <a:rPr lang="en-GB" sz="1200" b="0" i="0" u="none" strike="noStrike" kern="1200" dirty="0" err="1">
                <a:solidFill>
                  <a:schemeClr val="tx1"/>
                </a:solidFill>
                <a:effectLst/>
                <a:latin typeface="+mn-lt"/>
                <a:ea typeface="+mn-ea"/>
                <a:cs typeface="+mn-cs"/>
              </a:rPr>
              <a:t>nieder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immer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wieder</a:t>
            </a:r>
            <a:r>
              <a:rPr lang="en-GB" sz="1200" b="0" i="0" u="none" strike="noStrike" kern="1200" dirty="0">
                <a:solidFill>
                  <a:schemeClr val="tx1"/>
                </a:solidFill>
                <a:effectLst/>
                <a:latin typeface="+mn-lt"/>
                <a:ea typeface="+mn-ea"/>
                <a:cs typeface="+mn-cs"/>
              </a:rPr>
              <a:t>! (Up and down, over and over again)</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Fa-la-la-la-la-la-la-la-la!</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0" i="0" u="none" strike="noStrike" kern="1200" dirty="0" err="1">
                <a:solidFill>
                  <a:schemeClr val="tx1"/>
                </a:solidFill>
                <a:effectLst/>
                <a:latin typeface="+mn-lt"/>
                <a:ea typeface="+mn-ea"/>
                <a:cs typeface="+mn-cs"/>
              </a:rPr>
              <a:t>Singt</a:t>
            </a:r>
            <a:r>
              <a:rPr lang="en-GB" sz="1200" b="0" i="0" u="none" strike="noStrike" kern="1200" dirty="0">
                <a:solidFill>
                  <a:schemeClr val="tx1"/>
                </a:solidFill>
                <a:effectLst/>
                <a:latin typeface="+mn-lt"/>
                <a:ea typeface="+mn-ea"/>
                <a:cs typeface="+mn-cs"/>
              </a:rPr>
              <a:t> die </a:t>
            </a:r>
            <a:r>
              <a:rPr lang="en-GB" sz="1200" b="0" i="0" u="none" strike="noStrike" kern="1200" dirty="0" err="1">
                <a:solidFill>
                  <a:schemeClr val="tx1"/>
                </a:solidFill>
                <a:effectLst/>
                <a:latin typeface="+mn-lt"/>
                <a:ea typeface="+mn-ea"/>
                <a:cs typeface="+mn-cs"/>
              </a:rPr>
              <a:t>alten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Weihnachtslieder</a:t>
            </a:r>
            <a:r>
              <a:rPr lang="en-GB" sz="1200" b="0" i="0" u="none" strike="noStrike" kern="1200" dirty="0">
                <a:solidFill>
                  <a:schemeClr val="tx1"/>
                </a:solidFill>
                <a:effectLst/>
                <a:latin typeface="+mn-lt"/>
                <a:ea typeface="+mn-ea"/>
                <a:cs typeface="+mn-cs"/>
              </a:rPr>
              <a:t>! (Sing the old Christmas carols)</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Fa-la-la-la-la-la-la-la-la!</a:t>
            </a:r>
            <a:endParaRPr lang="en-GB"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112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Highlight the '</a:t>
            </a:r>
            <a:r>
              <a:rPr lang="en-GB" sz="1200" b="0" i="0" u="none" strike="noStrike" kern="1200" dirty="0" err="1">
                <a:solidFill>
                  <a:schemeClr val="tx1"/>
                </a:solidFill>
                <a:effectLst/>
                <a:latin typeface="+mn-lt"/>
                <a:ea typeface="+mn-ea"/>
                <a:cs typeface="+mn-cs"/>
              </a:rPr>
              <a:t>ei</a:t>
            </a:r>
            <a:r>
              <a:rPr lang="en-GB" sz="1200" b="0" i="0" u="none" strike="noStrike" kern="1200" dirty="0">
                <a:solidFill>
                  <a:schemeClr val="tx1"/>
                </a:solidFill>
                <a:effectLst/>
                <a:latin typeface="+mn-lt"/>
                <a:ea typeface="+mn-ea"/>
                <a:cs typeface="+mn-cs"/>
              </a:rPr>
              <a:t>’ /  '</a:t>
            </a:r>
            <a:r>
              <a:rPr lang="en-GB" sz="1200" b="0" i="0" u="none" strike="noStrike" kern="1200" dirty="0" err="1">
                <a:solidFill>
                  <a:schemeClr val="tx1"/>
                </a:solidFill>
                <a:effectLst/>
                <a:latin typeface="+mn-lt"/>
                <a:ea typeface="+mn-ea"/>
                <a:cs typeface="+mn-cs"/>
              </a:rPr>
              <a:t>ie</a:t>
            </a:r>
            <a:r>
              <a:rPr lang="en-GB" sz="1200" b="0" i="0" u="none" strike="noStrike" kern="1200" dirty="0">
                <a:solidFill>
                  <a:schemeClr val="tx1"/>
                </a:solidFill>
                <a:effectLst/>
                <a:latin typeface="+mn-lt"/>
                <a:ea typeface="+mn-ea"/>
                <a:cs typeface="+mn-cs"/>
              </a:rPr>
              <a:t>’ SSCs in the text lines by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Students repeat each line out loud. Repeat if necessary.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Now sing the song together (Melody is Deck the Halls).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effectLst/>
              <a:latin typeface="+mn-lt"/>
              <a:ea typeface="+mn-ea"/>
              <a:cs typeface="+mn-cs"/>
            </a:endParaRPr>
          </a:p>
          <a:p>
            <a:r>
              <a:rPr lang="en-GB" sz="1200" b="0" i="0" u="none" strike="noStrike" kern="1200" dirty="0" err="1">
                <a:solidFill>
                  <a:schemeClr val="tx1"/>
                </a:solidFill>
                <a:effectLst/>
                <a:latin typeface="+mn-lt"/>
                <a:ea typeface="+mn-ea"/>
                <a:cs typeface="+mn-cs"/>
              </a:rPr>
              <a:t>Schmückt</a:t>
            </a:r>
            <a:r>
              <a:rPr lang="en-GB" sz="1200" b="0" i="0" u="none" strike="noStrike" kern="1200" dirty="0">
                <a:solidFill>
                  <a:schemeClr val="tx1"/>
                </a:solidFill>
                <a:effectLst/>
                <a:latin typeface="+mn-lt"/>
                <a:ea typeface="+mn-ea"/>
                <a:cs typeface="+mn-cs"/>
              </a:rPr>
              <a:t> den Saal </a:t>
            </a:r>
            <a:r>
              <a:rPr lang="en-GB" sz="1200" b="0" i="0" u="none" strike="noStrike" kern="1200" dirty="0" err="1">
                <a:solidFill>
                  <a:schemeClr val="tx1"/>
                </a:solidFill>
                <a:effectLst/>
                <a:latin typeface="+mn-lt"/>
                <a:ea typeface="+mn-ea"/>
                <a:cs typeface="+mn-cs"/>
              </a:rPr>
              <a:t>mit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grünen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Zweigen</a:t>
            </a:r>
            <a:r>
              <a:rPr lang="en-GB" sz="1200" b="0" i="0" u="none" strike="noStrike" kern="1200" dirty="0">
                <a:solidFill>
                  <a:schemeClr val="tx1"/>
                </a:solidFill>
                <a:effectLst/>
                <a:latin typeface="+mn-lt"/>
                <a:ea typeface="+mn-ea"/>
                <a:cs typeface="+mn-cs"/>
              </a:rPr>
              <a:t>!</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Fa-la-la-la-la-la-la-la-la!</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0" i="0" u="none" strike="noStrike" kern="1200" dirty="0" err="1">
                <a:solidFill>
                  <a:schemeClr val="tx1"/>
                </a:solidFill>
                <a:effectLst/>
                <a:latin typeface="+mn-lt"/>
                <a:ea typeface="+mn-ea"/>
                <a:cs typeface="+mn-cs"/>
              </a:rPr>
              <a:t>Tretet</a:t>
            </a:r>
            <a:r>
              <a:rPr lang="en-GB" sz="1200" b="0" i="0" u="none" strike="noStrike" kern="1200" dirty="0">
                <a:solidFill>
                  <a:schemeClr val="tx1"/>
                </a:solidFill>
                <a:effectLst/>
                <a:latin typeface="+mn-lt"/>
                <a:ea typeface="+mn-ea"/>
                <a:cs typeface="+mn-cs"/>
              </a:rPr>
              <a:t> an </a:t>
            </a:r>
            <a:r>
              <a:rPr lang="en-GB" sz="1200" b="0" i="0" u="none" strike="noStrike" kern="1200" dirty="0" err="1">
                <a:solidFill>
                  <a:schemeClr val="tx1"/>
                </a:solidFill>
                <a:effectLst/>
                <a:latin typeface="+mn-lt"/>
                <a:ea typeface="+mn-ea"/>
                <a:cs typeface="+mn-cs"/>
              </a:rPr>
              <a:t>zum</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bunten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Reigen</a:t>
            </a:r>
            <a:r>
              <a:rPr lang="en-GB" sz="1200" b="0" i="0" u="none" strike="noStrike" kern="1200" dirty="0">
                <a:solidFill>
                  <a:schemeClr val="tx1"/>
                </a:solidFill>
                <a:effectLst/>
                <a:latin typeface="+mn-lt"/>
                <a:ea typeface="+mn-ea"/>
                <a:cs typeface="+mn-cs"/>
              </a:rPr>
              <a:t>!</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Fa-la-la-la-la-la-la-la-la!</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Auf und </a:t>
            </a:r>
            <a:r>
              <a:rPr lang="en-GB" sz="1200" b="0" i="0" u="none" strike="noStrike" kern="1200" dirty="0" err="1">
                <a:solidFill>
                  <a:schemeClr val="tx1"/>
                </a:solidFill>
                <a:effectLst/>
                <a:latin typeface="+mn-lt"/>
                <a:ea typeface="+mn-ea"/>
                <a:cs typeface="+mn-cs"/>
              </a:rPr>
              <a:t>nieder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immer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wieder</a:t>
            </a:r>
            <a:r>
              <a:rPr lang="en-GB" sz="1200" b="0" i="0" u="none" strike="noStrike" kern="1200" dirty="0">
                <a:solidFill>
                  <a:schemeClr val="tx1"/>
                </a:solidFill>
                <a:effectLst/>
                <a:latin typeface="+mn-lt"/>
                <a:ea typeface="+mn-ea"/>
                <a:cs typeface="+mn-cs"/>
              </a:rPr>
              <a:t>!</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Fa-la-la-la-la-la-la-la-la!</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0" i="0" u="none" strike="noStrike" kern="1200" dirty="0" err="1">
                <a:solidFill>
                  <a:schemeClr val="tx1"/>
                </a:solidFill>
                <a:effectLst/>
                <a:latin typeface="+mn-lt"/>
                <a:ea typeface="+mn-ea"/>
                <a:cs typeface="+mn-cs"/>
              </a:rPr>
              <a:t>Singt</a:t>
            </a:r>
            <a:r>
              <a:rPr lang="en-GB" sz="1200" b="0" i="0" u="none" strike="noStrike" kern="1200" dirty="0">
                <a:solidFill>
                  <a:schemeClr val="tx1"/>
                </a:solidFill>
                <a:effectLst/>
                <a:latin typeface="+mn-lt"/>
                <a:ea typeface="+mn-ea"/>
                <a:cs typeface="+mn-cs"/>
              </a:rPr>
              <a:t> die </a:t>
            </a:r>
            <a:r>
              <a:rPr lang="en-GB" sz="1200" b="0" i="0" u="none" strike="noStrike" kern="1200" dirty="0" err="1">
                <a:solidFill>
                  <a:schemeClr val="tx1"/>
                </a:solidFill>
                <a:effectLst/>
                <a:latin typeface="+mn-lt"/>
                <a:ea typeface="+mn-ea"/>
                <a:cs typeface="+mn-cs"/>
              </a:rPr>
              <a:t>alten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Weihnachtslieder</a:t>
            </a:r>
            <a:r>
              <a:rPr lang="en-GB" sz="1200" b="0" i="0" u="none" strike="noStrike" kern="1200" dirty="0">
                <a:solidFill>
                  <a:schemeClr val="tx1"/>
                </a:solidFill>
                <a:effectLst/>
                <a:latin typeface="+mn-lt"/>
                <a:ea typeface="+mn-ea"/>
                <a:cs typeface="+mn-cs"/>
              </a:rPr>
              <a:t>!</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Fa-la-la-la-la-la-la-la-la!</a:t>
            </a:r>
            <a:endParaRPr lang="en-GB"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10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dirty="0">
                <a:solidFill>
                  <a:srgbClr val="FFCC00"/>
                </a:solidFill>
                <a:latin typeface="Century Gothic" panose="020B0502020202020204" pitchFamily="34" charset="0"/>
              </a:rPr>
              <a:t>ü</a:t>
            </a:r>
            <a:r>
              <a:rPr lang="en-GB" b="0" baseline="0" dirty="0"/>
              <a:t>’</a:t>
            </a:r>
            <a:r>
              <a:rPr lang="en-GB" b="1" baseline="0" dirty="0"/>
              <a:t> </a:t>
            </a:r>
            <a:r>
              <a:rPr lang="en-GB" baseline="0" dirty="0"/>
              <a:t>and then present and practise the pronunciation of the </a:t>
            </a:r>
            <a:r>
              <a:rPr lang="en-GB" b="1" baseline="0" dirty="0"/>
              <a:t>source word ‘</a:t>
            </a:r>
            <a:r>
              <a:rPr lang="en-GB" sz="9600" b="1" dirty="0" err="1">
                <a:solidFill>
                  <a:srgbClr val="002060"/>
                </a:solidFill>
                <a:latin typeface="Century Gothic" panose="020B0502020202020204" pitchFamily="34" charset="0"/>
              </a:rPr>
              <a:t>T</a:t>
            </a:r>
            <a:r>
              <a:rPr lang="en-GB" sz="9600" b="1" dirty="0" err="1">
                <a:solidFill>
                  <a:srgbClr val="FFC000"/>
                </a:solidFill>
                <a:latin typeface="Century Gothic" panose="020B0502020202020204" pitchFamily="34" charset="0"/>
              </a:rPr>
              <a:t>ü</a:t>
            </a:r>
            <a:r>
              <a:rPr lang="en-GB" sz="9600" b="1" dirty="0" err="1">
                <a:solidFill>
                  <a:srgbClr val="002060"/>
                </a:solidFill>
                <a:latin typeface="Century Gothic" panose="020B0502020202020204" pitchFamily="34" charset="0"/>
              </a:rPr>
              <a:t>r</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hold both hands touching in front of your body, palms facing inward, thumbs to the ceiling. Then, with the right hand, mime a door opening by drawing it away from the left so that it finishes at a right angle, like a fully open door.</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28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sz="1200" b="1" dirty="0">
                <a:solidFill>
                  <a:srgbClr val="002060"/>
                </a:solidFill>
                <a:latin typeface="Century Gothic" panose="020B0502020202020204" pitchFamily="34" charset="0"/>
              </a:rPr>
              <a:t>ü</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Word frequency rankings (1 is the most common word in German): </a:t>
            </a:r>
            <a:br>
              <a:rPr lang="en-GB" sz="1200" baseline="0" dirty="0"/>
            </a:br>
            <a:r>
              <a:rPr lang="en-GB" sz="1200" b="1" baseline="0" dirty="0" err="1"/>
              <a:t>Tür</a:t>
            </a:r>
            <a:r>
              <a:rPr lang="en-GB" sz="1200" b="1" baseline="0" dirty="0"/>
              <a:t> </a:t>
            </a:r>
            <a:r>
              <a:rPr lang="en-GB" sz="1200" baseline="0" dirty="0"/>
              <a:t>[400]; </a:t>
            </a:r>
            <a:r>
              <a:rPr lang="en-GB" sz="1200" b="1" baseline="0" dirty="0" err="1"/>
              <a:t>fühlen</a:t>
            </a:r>
            <a:r>
              <a:rPr lang="en-GB" sz="1200" b="1" baseline="0" dirty="0"/>
              <a:t> </a:t>
            </a:r>
            <a:r>
              <a:rPr lang="en-GB" sz="1200" b="0" baseline="0" dirty="0"/>
              <a:t>[419] </a:t>
            </a:r>
            <a:r>
              <a:rPr lang="en-GB" sz="1200" b="1" baseline="0" dirty="0" err="1"/>
              <a:t>grün</a:t>
            </a:r>
            <a:r>
              <a:rPr lang="en-GB" sz="1200" b="1" baseline="0" dirty="0"/>
              <a:t> </a:t>
            </a:r>
            <a:r>
              <a:rPr lang="en-GB" sz="1200" baseline="0" dirty="0"/>
              <a:t>[556]; </a:t>
            </a:r>
            <a:r>
              <a:rPr lang="en-GB" sz="1200" b="1" baseline="0" dirty="0" err="1"/>
              <a:t>Küche</a:t>
            </a:r>
            <a:r>
              <a:rPr lang="en-GB" sz="1200" b="1" baseline="0" dirty="0"/>
              <a:t> </a:t>
            </a:r>
            <a:r>
              <a:rPr lang="en-GB" sz="1200" baseline="0" dirty="0"/>
              <a:t>[960]; </a:t>
            </a:r>
            <a:r>
              <a:rPr lang="en-GB" sz="1200" b="1" baseline="0" dirty="0" err="1"/>
              <a:t>früh</a:t>
            </a:r>
            <a:r>
              <a:rPr lang="en-GB" sz="1200" b="1" baseline="0" dirty="0"/>
              <a:t> </a:t>
            </a:r>
            <a:r>
              <a:rPr lang="en-GB" sz="1200" baseline="0" dirty="0"/>
              <a:t>[322]; </a:t>
            </a:r>
            <a:r>
              <a:rPr lang="en-GB" sz="1200" b="1" baseline="0" dirty="0" err="1"/>
              <a:t>über</a:t>
            </a:r>
            <a:r>
              <a:rPr lang="en-GB" sz="1200" b="1" baseline="0" dirty="0"/>
              <a:t> </a:t>
            </a:r>
            <a:r>
              <a:rPr lang="en-GB" sz="1200" baseline="0" dirty="0"/>
              <a:t>[48].</a:t>
            </a:r>
            <a:br>
              <a:rPr lang="en-GB" sz="1200" baseline="0" dirty="0"/>
            </a:br>
            <a:r>
              <a:rPr lang="en-GB" sz="1200" i="1" dirty="0"/>
              <a:t>Source:  Jones, R.L. &amp; </a:t>
            </a:r>
            <a:r>
              <a:rPr lang="en-GB" sz="1200" i="1" dirty="0" err="1"/>
              <a:t>Tschirner</a:t>
            </a:r>
            <a:r>
              <a:rPr lang="en-GB" sz="1200"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38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Audio but no</a:t>
            </a:r>
            <a:r>
              <a:rPr lang="en-GB" baseline="0" dirty="0"/>
              <a:t> pictures to focus on the sound-symbol relationship.</a:t>
            </a:r>
            <a:endParaRPr lang="en-GB" sz="1200" i="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643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 audio to elicit pronunciation from students.</a:t>
            </a:r>
            <a:endParaRPr lang="en-GB" sz="1200" i="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696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dirty="0">
                <a:solidFill>
                  <a:srgbClr val="FFCC00"/>
                </a:solidFill>
                <a:latin typeface="Century Gothic" panose="020B0502020202020204" pitchFamily="34" charset="0"/>
              </a:rPr>
              <a:t>ü</a:t>
            </a:r>
            <a:r>
              <a:rPr lang="en-GB" b="0" baseline="0" dirty="0"/>
              <a:t>’</a:t>
            </a:r>
            <a:r>
              <a:rPr lang="en-GB" b="1" baseline="0" dirty="0"/>
              <a:t> </a:t>
            </a:r>
            <a:r>
              <a:rPr lang="en-GB" baseline="0" dirty="0"/>
              <a:t>and then present and practise the pronunciation of the </a:t>
            </a:r>
            <a:r>
              <a:rPr lang="en-GB" b="1" baseline="0" dirty="0"/>
              <a:t>source word ‘</a:t>
            </a:r>
            <a:r>
              <a:rPr lang="en-GB" sz="9600" b="1" baseline="0" dirty="0" err="1">
                <a:solidFill>
                  <a:srgbClr val="002060"/>
                </a:solidFill>
                <a:latin typeface="Century Gothic" panose="020B0502020202020204" pitchFamily="34" charset="0"/>
              </a:rPr>
              <a:t>f</a:t>
            </a:r>
            <a:r>
              <a:rPr lang="en-GB" sz="9600" b="1" dirty="0" err="1">
                <a:solidFill>
                  <a:srgbClr val="FFC000"/>
                </a:solidFill>
                <a:latin typeface="Century Gothic" panose="020B0502020202020204" pitchFamily="34" charset="0"/>
              </a:rPr>
              <a:t>ü</a:t>
            </a:r>
            <a:r>
              <a:rPr lang="en-GB" sz="9600" b="1" dirty="0" err="1">
                <a:solidFill>
                  <a:srgbClr val="002060"/>
                </a:solidFill>
                <a:latin typeface="Century Gothic" panose="020B0502020202020204" pitchFamily="34" charset="0"/>
              </a:rPr>
              <a:t>nf</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hold up your right hand, five digits spread apart.</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65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sz="1200" b="1" dirty="0">
                <a:solidFill>
                  <a:srgbClr val="002060"/>
                </a:solidFill>
                <a:latin typeface="Century Gothic" panose="020B0502020202020204" pitchFamily="34" charset="0"/>
              </a:rPr>
              <a:t>ü</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Word frequency rankings (1 is the most common word in German): </a:t>
            </a:r>
            <a:br>
              <a:rPr lang="en-GB" sz="1200" baseline="0" dirty="0"/>
            </a:br>
            <a:r>
              <a:rPr lang="en-GB" sz="1200" b="1" baseline="0" dirty="0" err="1"/>
              <a:t>fünf</a:t>
            </a:r>
            <a:r>
              <a:rPr lang="en-GB" sz="1200" b="1" baseline="0" dirty="0"/>
              <a:t> </a:t>
            </a:r>
            <a:r>
              <a:rPr lang="en-GB" sz="1200" baseline="0" dirty="0"/>
              <a:t>[272]; </a:t>
            </a:r>
            <a:r>
              <a:rPr lang="en-GB" sz="1200" b="1" baseline="0" dirty="0" err="1"/>
              <a:t>Rücken</a:t>
            </a:r>
            <a:r>
              <a:rPr lang="en-GB" sz="1200" b="1" baseline="0" dirty="0"/>
              <a:t> </a:t>
            </a:r>
            <a:r>
              <a:rPr lang="en-GB" sz="1200" b="0" baseline="0" dirty="0"/>
              <a:t>[914] </a:t>
            </a:r>
            <a:r>
              <a:rPr lang="en-GB" sz="1200" b="1" baseline="0" dirty="0" err="1"/>
              <a:t>wünschen</a:t>
            </a:r>
            <a:r>
              <a:rPr lang="en-GB" sz="1200" b="1" baseline="0" dirty="0"/>
              <a:t> </a:t>
            </a:r>
            <a:r>
              <a:rPr lang="en-GB" sz="1200" baseline="0" dirty="0"/>
              <a:t>[684]; </a:t>
            </a:r>
            <a:r>
              <a:rPr lang="en-GB" sz="1200" b="1" baseline="0" dirty="0" err="1"/>
              <a:t>Glück</a:t>
            </a:r>
            <a:r>
              <a:rPr lang="en-GB" sz="1200" b="1" baseline="0" dirty="0"/>
              <a:t> </a:t>
            </a:r>
            <a:r>
              <a:rPr lang="en-GB" sz="1200" baseline="0" dirty="0"/>
              <a:t>[763]; </a:t>
            </a:r>
            <a:r>
              <a:rPr lang="en-GB" sz="1200" b="1" baseline="0" dirty="0" err="1"/>
              <a:t>müssen</a:t>
            </a:r>
            <a:r>
              <a:rPr lang="en-GB" sz="1200" b="1" baseline="0" dirty="0"/>
              <a:t> </a:t>
            </a:r>
            <a:r>
              <a:rPr lang="en-GB" sz="1200" baseline="0" dirty="0"/>
              <a:t>[45]; </a:t>
            </a:r>
            <a:r>
              <a:rPr lang="en-GB" sz="1200" b="1" baseline="0" dirty="0" err="1"/>
              <a:t>Stück</a:t>
            </a:r>
            <a:r>
              <a:rPr lang="en-GB" sz="1200" b="1" baseline="0" dirty="0"/>
              <a:t> </a:t>
            </a:r>
            <a:r>
              <a:rPr lang="en-GB" sz="1200" baseline="0" dirty="0"/>
              <a:t>[417].</a:t>
            </a:r>
            <a:br>
              <a:rPr lang="en-GB" sz="1200" baseline="0" dirty="0"/>
            </a:br>
            <a:r>
              <a:rPr lang="en-GB" sz="1200" i="1" dirty="0"/>
              <a:t>Source:  Jones, R.L. &amp; </a:t>
            </a:r>
            <a:r>
              <a:rPr lang="en-GB" sz="1200" i="1" dirty="0" err="1"/>
              <a:t>Tschirner</a:t>
            </a:r>
            <a:r>
              <a:rPr lang="en-GB" sz="1200"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28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Audio with text only to focus more closely on the sound-symbol</a:t>
            </a:r>
            <a:r>
              <a:rPr lang="en-GB" baseline="0" dirty="0"/>
              <a:t> relationship.</a:t>
            </a:r>
            <a:endParaRPr lang="en-GB" sz="1200" i="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035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 audio to elicit responses from students.</a:t>
            </a:r>
            <a:endParaRPr lang="en-GB" sz="1200" i="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86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7592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2843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5647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35044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4726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464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0111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4334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3569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9178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5565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56598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43515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53168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16637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04016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967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1803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4769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3656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49379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2375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68404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63672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70021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51034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2361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937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1492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40807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21672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1556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0227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882403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51113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53980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75142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28373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1221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28/11/2019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7876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28/11/2019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16506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28/11/2019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4528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93174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2291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28/11/2019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29329656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 / Images by Steve Clarke</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48331959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5" y="6572245"/>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3"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22102135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61487569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audio22.wav"/><Relationship Id="rId3" Type="http://schemas.openxmlformats.org/officeDocument/2006/relationships/image" Target="../media/image18.png"/><Relationship Id="rId7" Type="http://schemas.openxmlformats.org/officeDocument/2006/relationships/audio" Target="../media/audio21.wav"/><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audio" Target="../media/audio20.wav"/><Relationship Id="rId5" Type="http://schemas.openxmlformats.org/officeDocument/2006/relationships/audio" Target="../media/audio19.wav"/><Relationship Id="rId10" Type="http://schemas.openxmlformats.org/officeDocument/2006/relationships/audio" Target="../media/audio24.wav"/><Relationship Id="rId4" Type="http://schemas.openxmlformats.org/officeDocument/2006/relationships/image" Target="../media/image19.gif"/><Relationship Id="rId9" Type="http://schemas.openxmlformats.org/officeDocument/2006/relationships/audio" Target="../media/audio23.wav"/></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35.xml"/><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22.sv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9.png"/><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audio" Target="../media/audio6.wav"/><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image" Target="../media/image11.jpg"/><Relationship Id="rId10" Type="http://schemas.openxmlformats.org/officeDocument/2006/relationships/image" Target="../media/image6.jpeg"/><Relationship Id="rId4" Type="http://schemas.openxmlformats.org/officeDocument/2006/relationships/audio" Target="../media/audio4.wav"/><Relationship Id="rId9" Type="http://schemas.openxmlformats.org/officeDocument/2006/relationships/audio" Target="../media/audio9.wav"/><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3.wav"/><Relationship Id="rId7" Type="http://schemas.openxmlformats.org/officeDocument/2006/relationships/audio" Target="../media/audio7.wav"/><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audio" Target="../media/audio6.wav"/><Relationship Id="rId5" Type="http://schemas.openxmlformats.org/officeDocument/2006/relationships/audio" Target="../media/audio5.wav"/><Relationship Id="rId10" Type="http://schemas.openxmlformats.org/officeDocument/2006/relationships/image" Target="../media/image6.jpeg"/><Relationship Id="rId4" Type="http://schemas.openxmlformats.org/officeDocument/2006/relationships/audio" Target="../media/audio4.wav"/><Relationship Id="rId9" Type="http://schemas.openxmlformats.org/officeDocument/2006/relationships/audio" Target="../media/audio9.wav"/></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audio" Target="../media/audio11.wav"/></Relationships>
</file>

<file path=ppt/slides/_rels/slide7.xml.rels><?xml version="1.0" encoding="UTF-8" standalone="yes"?>
<Relationships xmlns="http://schemas.openxmlformats.org/package/2006/relationships"><Relationship Id="rId8" Type="http://schemas.openxmlformats.org/officeDocument/2006/relationships/audio" Target="../media/audio17.wav"/><Relationship Id="rId13" Type="http://schemas.openxmlformats.org/officeDocument/2006/relationships/image" Target="../media/image16.png"/><Relationship Id="rId3" Type="http://schemas.openxmlformats.org/officeDocument/2006/relationships/audio" Target="../media/audio12.wav"/><Relationship Id="rId7" Type="http://schemas.openxmlformats.org/officeDocument/2006/relationships/audio" Target="../media/audio16.wav"/><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audio" Target="../media/audio15.wav"/><Relationship Id="rId11" Type="http://schemas.openxmlformats.org/officeDocument/2006/relationships/image" Target="../media/image14.jpeg"/><Relationship Id="rId5" Type="http://schemas.openxmlformats.org/officeDocument/2006/relationships/audio" Target="../media/audio14.wav"/><Relationship Id="rId10" Type="http://schemas.openxmlformats.org/officeDocument/2006/relationships/image" Target="../media/image13.png"/><Relationship Id="rId4" Type="http://schemas.openxmlformats.org/officeDocument/2006/relationships/audio" Target="../media/audio13.wav"/><Relationship Id="rId9" Type="http://schemas.openxmlformats.org/officeDocument/2006/relationships/audio" Target="../media/audio18.wav"/><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12.wav"/><Relationship Id="rId7" Type="http://schemas.openxmlformats.org/officeDocument/2006/relationships/audio" Target="../media/audio16.wav"/><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audio" Target="../media/audio15.wav"/><Relationship Id="rId5" Type="http://schemas.openxmlformats.org/officeDocument/2006/relationships/audio" Target="../media/audio14.wav"/><Relationship Id="rId10" Type="http://schemas.openxmlformats.org/officeDocument/2006/relationships/image" Target="../media/image14.jpeg"/><Relationship Id="rId4" Type="http://schemas.openxmlformats.org/officeDocument/2006/relationships/audio" Target="../media/audio13.wav"/><Relationship Id="rId9" Type="http://schemas.openxmlformats.org/officeDocument/2006/relationships/audio" Target="../media/audio18.wav"/></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2" name="Title 1">
            <a:extLst>
              <a:ext uri="{FF2B5EF4-FFF2-40B4-BE49-F238E27FC236}">
                <a16:creationId xmlns:a16="http://schemas.microsoft.com/office/drawing/2014/main" id="{2A9254CA-1C9D-784A-8697-DD901F995502}"/>
              </a:ext>
            </a:extLst>
          </p:cNvPr>
          <p:cNvSpPr>
            <a:spLocks noGrp="1"/>
          </p:cNvSpPr>
          <p:nvPr>
            <p:ph type="ctrTitle"/>
          </p:nvPr>
        </p:nvSpPr>
        <p:spPr>
          <a:xfrm>
            <a:off x="172596" y="2281470"/>
            <a:ext cx="9144000" cy="651870"/>
          </a:xfrm>
        </p:spPr>
        <p:txBody>
          <a:bodyPr>
            <a:normAutofit fontScale="90000"/>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CBB8A00A-48D9-AB48-9CBA-CDB26E6210D8}"/>
              </a:ext>
            </a:extLst>
          </p:cNvPr>
          <p:cNvSpPr>
            <a:spLocks noGrp="1"/>
          </p:cNvSpPr>
          <p:nvPr>
            <p:ph type="subTitle" idx="1"/>
          </p:nvPr>
        </p:nvSpPr>
        <p:spPr>
          <a:xfrm>
            <a:off x="172596" y="3015420"/>
            <a:ext cx="5900928" cy="768794"/>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SSC /</a:t>
            </a:r>
            <a:r>
              <a:rPr lang="en-GB" sz="3200" dirty="0" err="1">
                <a:solidFill>
                  <a:prstClr val="white"/>
                </a:solidFill>
                <a:latin typeface="Century Gothic" panose="020B0502020202020204" pitchFamily="34" charset="0"/>
              </a:rPr>
              <a:t>ü</a:t>
            </a:r>
            <a:r>
              <a:rPr lang="en-GB" sz="3200" dirty="0">
                <a:solidFill>
                  <a:prstClr val="white"/>
                </a:solidFill>
                <a:latin typeface="Century Gothic" panose="020B0502020202020204" pitchFamily="34" charset="0"/>
              </a:rPr>
              <a:t>/</a:t>
            </a:r>
            <a:endParaRPr lang="en-GB" dirty="0">
              <a:solidFill>
                <a:prstClr val="white"/>
              </a:solidFill>
              <a:latin typeface="Century Gothic" panose="020B0502020202020204" pitchFamily="34" charset="0"/>
            </a:endParaRPr>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170955" y="5214808"/>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1.2 - Week 6</a:t>
            </a:r>
          </a:p>
        </p:txBody>
      </p:sp>
      <p:sp>
        <p:nvSpPr>
          <p:cNvPr id="11" name="TextBox 10"/>
          <p:cNvSpPr txBox="1"/>
          <p:nvPr/>
        </p:nvSpPr>
        <p:spPr>
          <a:xfrm>
            <a:off x="168926" y="6213701"/>
            <a:ext cx="4350983" cy="307777"/>
          </a:xfrm>
          <a:prstGeom prst="rect">
            <a:avLst/>
          </a:prstGeom>
          <a:noFill/>
        </p:spPr>
        <p:txBody>
          <a:bodyPr wrap="square" rtlCol="0">
            <a:spAutoFit/>
          </a:bodyPr>
          <a:lstStyle/>
          <a:p>
            <a:r>
              <a:rPr lang="en-GB" sz="1400" dirty="0">
                <a:solidFill>
                  <a:schemeClr val="bg1"/>
                </a:solidFill>
                <a:latin typeface="Century Gothic" panose="020B0502020202020204" pitchFamily="34" charset="0"/>
              </a:rPr>
              <a:t>Inge Alferink / Rachel Hawkes</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888370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830B-CD5C-204D-A795-95E5F96EB48C}"/>
              </a:ext>
            </a:extLst>
          </p:cNvPr>
          <p:cNvSpPr>
            <a:spLocks noGrp="1"/>
          </p:cNvSpPr>
          <p:nvPr>
            <p:ph type="title"/>
          </p:nvPr>
        </p:nvSpPr>
        <p:spPr>
          <a:xfrm>
            <a:off x="838200" y="443073"/>
            <a:ext cx="10515600" cy="1325563"/>
          </a:xfrm>
        </p:spPr>
        <p:txBody>
          <a:bodyPr/>
          <a:lstStyle/>
          <a:p>
            <a:r>
              <a:rPr lang="en-US" b="1" dirty="0"/>
              <a:t>U </a:t>
            </a:r>
            <a:r>
              <a:rPr lang="en-US" b="1" dirty="0" err="1"/>
              <a:t>oder</a:t>
            </a:r>
            <a:r>
              <a:rPr lang="en-US" b="1" dirty="0"/>
              <a:t> </a:t>
            </a:r>
            <a:r>
              <a:rPr lang="en-US" b="1" dirty="0" err="1"/>
              <a:t>Ü</a:t>
            </a:r>
            <a:r>
              <a:rPr lang="en-US" b="1" dirty="0"/>
              <a:t>?</a:t>
            </a:r>
          </a:p>
        </p:txBody>
      </p:sp>
      <p:graphicFrame>
        <p:nvGraphicFramePr>
          <p:cNvPr id="4" name="Content Placeholder 3">
            <a:extLst>
              <a:ext uri="{FF2B5EF4-FFF2-40B4-BE49-F238E27FC236}">
                <a16:creationId xmlns:a16="http://schemas.microsoft.com/office/drawing/2014/main" id="{16086862-CECF-7748-A204-AB3BB415ECEA}"/>
              </a:ext>
            </a:extLst>
          </p:cNvPr>
          <p:cNvGraphicFramePr>
            <a:graphicFrameLocks noGrp="1"/>
          </p:cNvGraphicFramePr>
          <p:nvPr>
            <p:ph idx="1"/>
          </p:nvPr>
        </p:nvGraphicFramePr>
        <p:xfrm>
          <a:off x="1162998" y="1858656"/>
          <a:ext cx="6550152" cy="4245990"/>
        </p:xfrm>
        <a:graphic>
          <a:graphicData uri="http://schemas.openxmlformats.org/drawingml/2006/table">
            <a:tbl>
              <a:tblPr firstRow="1" bandRow="1">
                <a:tableStyleId>{5940675A-B579-460E-94D1-54222C63F5DA}</a:tableStyleId>
              </a:tblPr>
              <a:tblGrid>
                <a:gridCol w="810700">
                  <a:extLst>
                    <a:ext uri="{9D8B030D-6E8A-4147-A177-3AD203B41FA5}">
                      <a16:colId xmlns:a16="http://schemas.microsoft.com/office/drawing/2014/main" val="3950126640"/>
                    </a:ext>
                  </a:extLst>
                </a:gridCol>
                <a:gridCol w="2685356">
                  <a:extLst>
                    <a:ext uri="{9D8B030D-6E8A-4147-A177-3AD203B41FA5}">
                      <a16:colId xmlns:a16="http://schemas.microsoft.com/office/drawing/2014/main" val="3344912302"/>
                    </a:ext>
                  </a:extLst>
                </a:gridCol>
                <a:gridCol w="3054096">
                  <a:extLst>
                    <a:ext uri="{9D8B030D-6E8A-4147-A177-3AD203B41FA5}">
                      <a16:colId xmlns:a16="http://schemas.microsoft.com/office/drawing/2014/main" val="1205356158"/>
                    </a:ext>
                  </a:extLst>
                </a:gridCol>
              </a:tblGrid>
              <a:tr h="606570">
                <a:tc>
                  <a:txBody>
                    <a:bodyPr/>
                    <a:lstStyle/>
                    <a:p>
                      <a:pPr algn="ctr"/>
                      <a:endParaRPr lang="en-US" sz="2800" dirty="0">
                        <a:solidFill>
                          <a:srgbClr val="1F4E79"/>
                        </a:solidFill>
                        <a:latin typeface="Century Gothic" panose="020B0502020202020204" pitchFamily="34" charset="0"/>
                      </a:endParaRPr>
                    </a:p>
                  </a:txBody>
                  <a:tcPr/>
                </a:tc>
                <a:tc>
                  <a:txBody>
                    <a:bodyPr/>
                    <a:lstStyle/>
                    <a:p>
                      <a:pPr algn="ctr"/>
                      <a:r>
                        <a:rPr lang="en-US" sz="2800" b="1" dirty="0">
                          <a:solidFill>
                            <a:srgbClr val="1F4E79"/>
                          </a:solidFill>
                          <a:latin typeface="Century Gothic" panose="020B0502020202020204" pitchFamily="34" charset="0"/>
                        </a:rPr>
                        <a:t>U</a:t>
                      </a:r>
                    </a:p>
                  </a:txBody>
                  <a:tcPr/>
                </a:tc>
                <a:tc>
                  <a:txBody>
                    <a:bodyPr/>
                    <a:lstStyle/>
                    <a:p>
                      <a:pPr algn="ctr"/>
                      <a:r>
                        <a:rPr lang="en-US" sz="2800" b="1" dirty="0" err="1">
                          <a:solidFill>
                            <a:srgbClr val="1F4E79"/>
                          </a:solidFill>
                          <a:latin typeface="Century Gothic" panose="020B0502020202020204" pitchFamily="34" charset="0"/>
                        </a:rPr>
                        <a:t>Ü</a:t>
                      </a:r>
                      <a:endParaRPr lang="en-US" sz="2800" b="1" dirty="0">
                        <a:solidFill>
                          <a:srgbClr val="1F4E79"/>
                        </a:solidFill>
                        <a:latin typeface="Century Gothic" panose="020B0502020202020204" pitchFamily="34" charset="0"/>
                      </a:endParaRPr>
                    </a:p>
                  </a:txBody>
                  <a:tcPr/>
                </a:tc>
                <a:extLst>
                  <a:ext uri="{0D108BD9-81ED-4DB2-BD59-A6C34878D82A}">
                    <a16:rowId xmlns:a16="http://schemas.microsoft.com/office/drawing/2014/main" val="2715129028"/>
                  </a:ext>
                </a:extLst>
              </a:tr>
              <a:tr h="606570">
                <a:tc>
                  <a:txBody>
                    <a:bodyPr/>
                    <a:lstStyle/>
                    <a:p>
                      <a:pPr algn="ctr"/>
                      <a:r>
                        <a:rPr lang="en-US" sz="2800" dirty="0">
                          <a:solidFill>
                            <a:srgbClr val="1F4E79"/>
                          </a:solidFill>
                          <a:latin typeface="Century Gothic" panose="020B0502020202020204" pitchFamily="34" charset="0"/>
                        </a:rPr>
                        <a:t>1</a:t>
                      </a:r>
                    </a:p>
                  </a:txBody>
                  <a:tcPr/>
                </a:tc>
                <a:tc>
                  <a:txBody>
                    <a:bodyPr/>
                    <a:lstStyle/>
                    <a:p>
                      <a:pPr algn="ctr"/>
                      <a:endParaRPr lang="en-US" sz="2800">
                        <a:solidFill>
                          <a:srgbClr val="1F4E79"/>
                        </a:solidFill>
                        <a:latin typeface="Century Gothic" panose="020B0502020202020204" pitchFamily="34" charset="0"/>
                      </a:endParaRPr>
                    </a:p>
                  </a:txBody>
                  <a:tcPr/>
                </a:tc>
                <a:tc>
                  <a:txBody>
                    <a:bodyPr/>
                    <a:lstStyle/>
                    <a:p>
                      <a:pPr algn="ctr"/>
                      <a:endParaRPr lang="en-US" sz="2800">
                        <a:solidFill>
                          <a:srgbClr val="1F4E79"/>
                        </a:solidFill>
                        <a:latin typeface="Century Gothic" panose="020B0502020202020204" pitchFamily="34" charset="0"/>
                      </a:endParaRPr>
                    </a:p>
                  </a:txBody>
                  <a:tcPr/>
                </a:tc>
                <a:extLst>
                  <a:ext uri="{0D108BD9-81ED-4DB2-BD59-A6C34878D82A}">
                    <a16:rowId xmlns:a16="http://schemas.microsoft.com/office/drawing/2014/main" val="4205066383"/>
                  </a:ext>
                </a:extLst>
              </a:tr>
              <a:tr h="606570">
                <a:tc>
                  <a:txBody>
                    <a:bodyPr/>
                    <a:lstStyle/>
                    <a:p>
                      <a:pPr algn="ctr"/>
                      <a:r>
                        <a:rPr lang="en-US" sz="2800" dirty="0">
                          <a:solidFill>
                            <a:srgbClr val="1F4E79"/>
                          </a:solidFill>
                          <a:latin typeface="Century Gothic" panose="020B0502020202020204" pitchFamily="34" charset="0"/>
                        </a:rPr>
                        <a:t>2</a:t>
                      </a:r>
                    </a:p>
                  </a:txBody>
                  <a:tcPr/>
                </a:tc>
                <a:tc>
                  <a:txBody>
                    <a:bodyPr/>
                    <a:lstStyle/>
                    <a:p>
                      <a:pPr algn="ctr"/>
                      <a:endParaRPr lang="en-US" sz="2800">
                        <a:solidFill>
                          <a:srgbClr val="1F4E79"/>
                        </a:solidFill>
                        <a:latin typeface="Century Gothic" panose="020B0502020202020204" pitchFamily="34" charset="0"/>
                      </a:endParaRPr>
                    </a:p>
                  </a:txBody>
                  <a:tcPr/>
                </a:tc>
                <a:tc>
                  <a:txBody>
                    <a:bodyPr/>
                    <a:lstStyle/>
                    <a:p>
                      <a:pPr algn="ctr"/>
                      <a:endParaRPr lang="en-US" sz="2800">
                        <a:solidFill>
                          <a:srgbClr val="1F4E79"/>
                        </a:solidFill>
                        <a:latin typeface="Century Gothic" panose="020B0502020202020204" pitchFamily="34" charset="0"/>
                      </a:endParaRPr>
                    </a:p>
                  </a:txBody>
                  <a:tcPr/>
                </a:tc>
                <a:extLst>
                  <a:ext uri="{0D108BD9-81ED-4DB2-BD59-A6C34878D82A}">
                    <a16:rowId xmlns:a16="http://schemas.microsoft.com/office/drawing/2014/main" val="1053432651"/>
                  </a:ext>
                </a:extLst>
              </a:tr>
              <a:tr h="606570">
                <a:tc>
                  <a:txBody>
                    <a:bodyPr/>
                    <a:lstStyle/>
                    <a:p>
                      <a:pPr algn="ctr"/>
                      <a:r>
                        <a:rPr lang="en-US" sz="2800" dirty="0">
                          <a:solidFill>
                            <a:srgbClr val="1F4E79"/>
                          </a:solidFill>
                          <a:latin typeface="Century Gothic" panose="020B0502020202020204" pitchFamily="34" charset="0"/>
                        </a:rPr>
                        <a:t>3</a:t>
                      </a:r>
                    </a:p>
                  </a:txBody>
                  <a:tcPr/>
                </a:tc>
                <a:tc>
                  <a:txBody>
                    <a:bodyPr/>
                    <a:lstStyle/>
                    <a:p>
                      <a:pPr algn="ctr"/>
                      <a:endParaRPr lang="en-US" sz="2800">
                        <a:solidFill>
                          <a:srgbClr val="1F4E79"/>
                        </a:solidFill>
                        <a:latin typeface="Century Gothic" panose="020B0502020202020204" pitchFamily="34" charset="0"/>
                      </a:endParaRPr>
                    </a:p>
                  </a:txBody>
                  <a:tcPr/>
                </a:tc>
                <a:tc>
                  <a:txBody>
                    <a:bodyPr/>
                    <a:lstStyle/>
                    <a:p>
                      <a:pPr algn="ctr"/>
                      <a:endParaRPr lang="en-US" sz="2800">
                        <a:solidFill>
                          <a:srgbClr val="1F4E79"/>
                        </a:solidFill>
                        <a:latin typeface="Century Gothic" panose="020B0502020202020204" pitchFamily="34" charset="0"/>
                      </a:endParaRPr>
                    </a:p>
                  </a:txBody>
                  <a:tcPr/>
                </a:tc>
                <a:extLst>
                  <a:ext uri="{0D108BD9-81ED-4DB2-BD59-A6C34878D82A}">
                    <a16:rowId xmlns:a16="http://schemas.microsoft.com/office/drawing/2014/main" val="491358385"/>
                  </a:ext>
                </a:extLst>
              </a:tr>
              <a:tr h="606570">
                <a:tc>
                  <a:txBody>
                    <a:bodyPr/>
                    <a:lstStyle/>
                    <a:p>
                      <a:pPr algn="ctr"/>
                      <a:r>
                        <a:rPr lang="en-US" sz="2800" dirty="0">
                          <a:solidFill>
                            <a:srgbClr val="1F4E79"/>
                          </a:solidFill>
                          <a:latin typeface="Century Gothic" panose="020B0502020202020204" pitchFamily="34" charset="0"/>
                        </a:rPr>
                        <a:t>4</a:t>
                      </a:r>
                    </a:p>
                  </a:txBody>
                  <a:tcPr/>
                </a:tc>
                <a:tc>
                  <a:txBody>
                    <a:bodyPr/>
                    <a:lstStyle/>
                    <a:p>
                      <a:pPr algn="ctr"/>
                      <a:endParaRPr lang="en-US" sz="2800" dirty="0">
                        <a:solidFill>
                          <a:srgbClr val="1F4E79"/>
                        </a:solidFill>
                        <a:latin typeface="Century Gothic" panose="020B0502020202020204" pitchFamily="34" charset="0"/>
                      </a:endParaRPr>
                    </a:p>
                  </a:txBody>
                  <a:tcPr/>
                </a:tc>
                <a:tc>
                  <a:txBody>
                    <a:bodyPr/>
                    <a:lstStyle/>
                    <a:p>
                      <a:pPr algn="ctr"/>
                      <a:endParaRPr lang="en-US" sz="2800">
                        <a:solidFill>
                          <a:srgbClr val="1F4E79"/>
                        </a:solidFill>
                        <a:latin typeface="Century Gothic" panose="020B0502020202020204" pitchFamily="34" charset="0"/>
                      </a:endParaRPr>
                    </a:p>
                  </a:txBody>
                  <a:tcPr/>
                </a:tc>
                <a:extLst>
                  <a:ext uri="{0D108BD9-81ED-4DB2-BD59-A6C34878D82A}">
                    <a16:rowId xmlns:a16="http://schemas.microsoft.com/office/drawing/2014/main" val="2284724033"/>
                  </a:ext>
                </a:extLst>
              </a:tr>
              <a:tr h="606570">
                <a:tc>
                  <a:txBody>
                    <a:bodyPr/>
                    <a:lstStyle/>
                    <a:p>
                      <a:pPr algn="ctr"/>
                      <a:r>
                        <a:rPr lang="en-US" sz="2800" dirty="0">
                          <a:solidFill>
                            <a:srgbClr val="1F4E79"/>
                          </a:solidFill>
                          <a:latin typeface="Century Gothic" panose="020B0502020202020204" pitchFamily="34" charset="0"/>
                        </a:rPr>
                        <a:t>5</a:t>
                      </a:r>
                    </a:p>
                  </a:txBody>
                  <a:tcPr/>
                </a:tc>
                <a:tc>
                  <a:txBody>
                    <a:bodyPr/>
                    <a:lstStyle/>
                    <a:p>
                      <a:pPr algn="ctr"/>
                      <a:endParaRPr lang="en-US" sz="2800">
                        <a:solidFill>
                          <a:srgbClr val="1F4E79"/>
                        </a:solidFill>
                        <a:latin typeface="Century Gothic" panose="020B0502020202020204" pitchFamily="34" charset="0"/>
                      </a:endParaRPr>
                    </a:p>
                  </a:txBody>
                  <a:tcPr/>
                </a:tc>
                <a:tc>
                  <a:txBody>
                    <a:bodyPr/>
                    <a:lstStyle/>
                    <a:p>
                      <a:pPr algn="ctr"/>
                      <a:endParaRPr lang="en-US" sz="2800">
                        <a:solidFill>
                          <a:srgbClr val="1F4E79"/>
                        </a:solidFill>
                        <a:latin typeface="Century Gothic" panose="020B0502020202020204" pitchFamily="34" charset="0"/>
                      </a:endParaRPr>
                    </a:p>
                  </a:txBody>
                  <a:tcPr/>
                </a:tc>
                <a:extLst>
                  <a:ext uri="{0D108BD9-81ED-4DB2-BD59-A6C34878D82A}">
                    <a16:rowId xmlns:a16="http://schemas.microsoft.com/office/drawing/2014/main" val="1228795362"/>
                  </a:ext>
                </a:extLst>
              </a:tr>
              <a:tr h="606570">
                <a:tc>
                  <a:txBody>
                    <a:bodyPr/>
                    <a:lstStyle/>
                    <a:p>
                      <a:pPr algn="ctr"/>
                      <a:r>
                        <a:rPr lang="en-US" sz="2800" dirty="0">
                          <a:solidFill>
                            <a:srgbClr val="1F4E79"/>
                          </a:solidFill>
                          <a:latin typeface="Century Gothic" panose="020B0502020202020204" pitchFamily="34" charset="0"/>
                        </a:rPr>
                        <a:t>6</a:t>
                      </a:r>
                    </a:p>
                  </a:txBody>
                  <a:tcPr/>
                </a:tc>
                <a:tc>
                  <a:txBody>
                    <a:bodyPr/>
                    <a:lstStyle/>
                    <a:p>
                      <a:pPr algn="ctr"/>
                      <a:endParaRPr lang="en-US" sz="2800">
                        <a:solidFill>
                          <a:srgbClr val="1F4E79"/>
                        </a:solidFill>
                        <a:latin typeface="Century Gothic" panose="020B0502020202020204" pitchFamily="34" charset="0"/>
                      </a:endParaRPr>
                    </a:p>
                  </a:txBody>
                  <a:tcPr/>
                </a:tc>
                <a:tc>
                  <a:txBody>
                    <a:bodyPr/>
                    <a:lstStyle/>
                    <a:p>
                      <a:pPr algn="ctr"/>
                      <a:endParaRPr lang="en-US" sz="2800" dirty="0">
                        <a:solidFill>
                          <a:srgbClr val="1F4E79"/>
                        </a:solidFill>
                        <a:latin typeface="Century Gothic" panose="020B0502020202020204" pitchFamily="34" charset="0"/>
                      </a:endParaRPr>
                    </a:p>
                  </a:txBody>
                  <a:tcPr/>
                </a:tc>
                <a:extLst>
                  <a:ext uri="{0D108BD9-81ED-4DB2-BD59-A6C34878D82A}">
                    <a16:rowId xmlns:a16="http://schemas.microsoft.com/office/drawing/2014/main" val="1194421421"/>
                  </a:ext>
                </a:extLst>
              </a:tr>
            </a:tbl>
          </a:graphicData>
        </a:graphic>
      </p:graphicFrame>
      <p:pic>
        <p:nvPicPr>
          <p:cNvPr id="5" name="Picture 4">
            <a:extLst>
              <a:ext uri="{FF2B5EF4-FFF2-40B4-BE49-F238E27FC236}">
                <a16:creationId xmlns:a16="http://schemas.microsoft.com/office/drawing/2014/main" id="{EB5B1F15-79EB-C541-B3E9-BE2744BD44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7183" y="2495359"/>
            <a:ext cx="493476" cy="514037"/>
          </a:xfrm>
          <a:prstGeom prst="rect">
            <a:avLst/>
          </a:prstGeom>
        </p:spPr>
      </p:pic>
      <p:pic>
        <p:nvPicPr>
          <p:cNvPr id="6" name="Picture 5">
            <a:extLst>
              <a:ext uri="{FF2B5EF4-FFF2-40B4-BE49-F238E27FC236}">
                <a16:creationId xmlns:a16="http://schemas.microsoft.com/office/drawing/2014/main" id="{940C4798-AAC8-0849-8D38-DC78E6C63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7183" y="3042726"/>
            <a:ext cx="493476" cy="514037"/>
          </a:xfrm>
          <a:prstGeom prst="rect">
            <a:avLst/>
          </a:prstGeom>
        </p:spPr>
      </p:pic>
      <p:pic>
        <p:nvPicPr>
          <p:cNvPr id="7" name="Picture 6">
            <a:extLst>
              <a:ext uri="{FF2B5EF4-FFF2-40B4-BE49-F238E27FC236}">
                <a16:creationId xmlns:a16="http://schemas.microsoft.com/office/drawing/2014/main" id="{537D209A-4C59-F34E-BCF7-09A08B2313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2524" y="3691600"/>
            <a:ext cx="493476" cy="514037"/>
          </a:xfrm>
          <a:prstGeom prst="rect">
            <a:avLst/>
          </a:prstGeom>
        </p:spPr>
      </p:pic>
      <p:pic>
        <p:nvPicPr>
          <p:cNvPr id="8" name="Picture 7">
            <a:extLst>
              <a:ext uri="{FF2B5EF4-FFF2-40B4-BE49-F238E27FC236}">
                <a16:creationId xmlns:a16="http://schemas.microsoft.com/office/drawing/2014/main" id="{F93AA097-1A96-634E-A074-0C36BA1F8C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2524" y="4262625"/>
            <a:ext cx="493476" cy="514037"/>
          </a:xfrm>
          <a:prstGeom prst="rect">
            <a:avLst/>
          </a:prstGeom>
        </p:spPr>
      </p:pic>
      <p:pic>
        <p:nvPicPr>
          <p:cNvPr id="9" name="Picture 8">
            <a:extLst>
              <a:ext uri="{FF2B5EF4-FFF2-40B4-BE49-F238E27FC236}">
                <a16:creationId xmlns:a16="http://schemas.microsoft.com/office/drawing/2014/main" id="{7EDB6123-E054-6347-86DB-BE7BEC56BA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7183" y="4870609"/>
            <a:ext cx="493476" cy="514037"/>
          </a:xfrm>
          <a:prstGeom prst="rect">
            <a:avLst/>
          </a:prstGeom>
        </p:spPr>
      </p:pic>
      <p:pic>
        <p:nvPicPr>
          <p:cNvPr id="10" name="Picture 9">
            <a:extLst>
              <a:ext uri="{FF2B5EF4-FFF2-40B4-BE49-F238E27FC236}">
                <a16:creationId xmlns:a16="http://schemas.microsoft.com/office/drawing/2014/main" id="{5E5D8AE3-5650-0240-B3A9-ECCF6E2DCC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2524" y="5488070"/>
            <a:ext cx="493476" cy="514037"/>
          </a:xfrm>
          <a:prstGeom prst="rect">
            <a:avLst/>
          </a:prstGeom>
        </p:spPr>
      </p:pic>
      <p:pic>
        <p:nvPicPr>
          <p:cNvPr id="11" name="Picture 10">
            <a:extLst>
              <a:ext uri="{FF2B5EF4-FFF2-40B4-BE49-F238E27FC236}">
                <a16:creationId xmlns:a16="http://schemas.microsoft.com/office/drawing/2014/main" id="{890E52A7-80B7-204A-876B-FA2260AE3D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2832" y="534515"/>
            <a:ext cx="2086170" cy="2154550"/>
          </a:xfrm>
          <a:prstGeom prst="rect">
            <a:avLst/>
          </a:prstGeom>
        </p:spPr>
      </p:pic>
      <p:sp>
        <p:nvSpPr>
          <p:cNvPr id="18" name="Action Button: Custom 17">
            <a:hlinkClick r:id="" action="ppaction://noaction" highlightClick="1">
              <a:snd r:embed="rId5" name="1. Der Zug.wav"/>
            </a:hlinkClick>
            <a:extLst>
              <a:ext uri="{FF2B5EF4-FFF2-40B4-BE49-F238E27FC236}">
                <a16:creationId xmlns:a16="http://schemas.microsoft.com/office/drawing/2014/main" id="{F07E3867-F7FA-2C4A-BC70-84310E19BCAB}"/>
              </a:ext>
            </a:extLst>
          </p:cNvPr>
          <p:cNvSpPr/>
          <p:nvPr/>
        </p:nvSpPr>
        <p:spPr>
          <a:xfrm>
            <a:off x="1355895" y="2516974"/>
            <a:ext cx="461473" cy="452927"/>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w Cen MT" panose="020B0602020104020603"/>
                <a:ea typeface="+mn-ea"/>
                <a:cs typeface="+mn-cs"/>
              </a:rPr>
              <a:t>1</a:t>
            </a:r>
          </a:p>
        </p:txBody>
      </p:sp>
      <p:sp>
        <p:nvSpPr>
          <p:cNvPr id="19" name="Action Button: Custom 18">
            <a:hlinkClick r:id="" action="ppaction://noaction" highlightClick="1">
              <a:snd r:embed="rId6" name="2. Die Nummer.wav"/>
            </a:hlinkClick>
            <a:extLst>
              <a:ext uri="{FF2B5EF4-FFF2-40B4-BE49-F238E27FC236}">
                <a16:creationId xmlns:a16="http://schemas.microsoft.com/office/drawing/2014/main" id="{C3E5AF3D-3994-4C43-8588-9E9CCEE761C0}"/>
              </a:ext>
            </a:extLst>
          </p:cNvPr>
          <p:cNvSpPr/>
          <p:nvPr/>
        </p:nvSpPr>
        <p:spPr>
          <a:xfrm>
            <a:off x="1355894" y="3137097"/>
            <a:ext cx="461473" cy="452927"/>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w Cen MT" panose="020B0602020104020603"/>
                <a:ea typeface="+mn-ea"/>
                <a:cs typeface="+mn-cs"/>
              </a:rPr>
              <a:t>2</a:t>
            </a:r>
          </a:p>
        </p:txBody>
      </p:sp>
      <p:sp>
        <p:nvSpPr>
          <p:cNvPr id="20" name="Action Button: Custom 19">
            <a:hlinkClick r:id="" action="ppaction://noaction" highlightClick="1">
              <a:snd r:embed="rId7" name="3. Die Tu%CC%88r.wav"/>
            </a:hlinkClick>
            <a:extLst>
              <a:ext uri="{FF2B5EF4-FFF2-40B4-BE49-F238E27FC236}">
                <a16:creationId xmlns:a16="http://schemas.microsoft.com/office/drawing/2014/main" id="{5FCCF282-087E-564A-BD93-369FFAFE68A5}"/>
              </a:ext>
            </a:extLst>
          </p:cNvPr>
          <p:cNvSpPr/>
          <p:nvPr/>
        </p:nvSpPr>
        <p:spPr>
          <a:xfrm>
            <a:off x="1369075" y="3742580"/>
            <a:ext cx="461473" cy="452927"/>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w Cen MT" panose="020B0602020104020603"/>
                <a:ea typeface="+mn-ea"/>
                <a:cs typeface="+mn-cs"/>
              </a:rPr>
              <a:t>3</a:t>
            </a:r>
          </a:p>
        </p:txBody>
      </p:sp>
      <p:sp>
        <p:nvSpPr>
          <p:cNvPr id="21" name="Action Button: Custom 20">
            <a:hlinkClick r:id="" action="ppaction://noaction" highlightClick="1">
              <a:snd r:embed="rId8" name="4. gru%CC%88n.wav"/>
            </a:hlinkClick>
            <a:extLst>
              <a:ext uri="{FF2B5EF4-FFF2-40B4-BE49-F238E27FC236}">
                <a16:creationId xmlns:a16="http://schemas.microsoft.com/office/drawing/2014/main" id="{8A35A801-A8D6-7D41-AD2C-8867498F7C77}"/>
              </a:ext>
            </a:extLst>
          </p:cNvPr>
          <p:cNvSpPr/>
          <p:nvPr/>
        </p:nvSpPr>
        <p:spPr>
          <a:xfrm>
            <a:off x="1370419" y="4323735"/>
            <a:ext cx="461473" cy="452927"/>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w Cen MT" panose="020B0602020104020603"/>
                <a:ea typeface="+mn-ea"/>
                <a:cs typeface="+mn-cs"/>
              </a:rPr>
              <a:t>4</a:t>
            </a:r>
          </a:p>
        </p:txBody>
      </p:sp>
      <p:sp>
        <p:nvSpPr>
          <p:cNvPr id="22" name="Action Button: Custom 21">
            <a:hlinkClick r:id="" action="ppaction://noaction" highlightClick="1">
              <a:snd r:embed="rId9" name="5. putzen.wav"/>
            </a:hlinkClick>
            <a:extLst>
              <a:ext uri="{FF2B5EF4-FFF2-40B4-BE49-F238E27FC236}">
                <a16:creationId xmlns:a16="http://schemas.microsoft.com/office/drawing/2014/main" id="{F59E8C6F-052D-3443-8EAA-F491A2406530}"/>
              </a:ext>
            </a:extLst>
          </p:cNvPr>
          <p:cNvSpPr/>
          <p:nvPr/>
        </p:nvSpPr>
        <p:spPr>
          <a:xfrm>
            <a:off x="1346764" y="4931719"/>
            <a:ext cx="461473" cy="452927"/>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w Cen MT" panose="020B0602020104020603"/>
                <a:ea typeface="+mn-ea"/>
                <a:cs typeface="+mn-cs"/>
              </a:rPr>
              <a:t>5</a:t>
            </a:r>
          </a:p>
        </p:txBody>
      </p:sp>
      <p:sp>
        <p:nvSpPr>
          <p:cNvPr id="23" name="Action Button: Custom 22">
            <a:hlinkClick r:id="" action="ppaction://noaction" highlightClick="1">
              <a:snd r:embed="rId10" name="6. wu%CC%88nschen.wav"/>
            </a:hlinkClick>
            <a:extLst>
              <a:ext uri="{FF2B5EF4-FFF2-40B4-BE49-F238E27FC236}">
                <a16:creationId xmlns:a16="http://schemas.microsoft.com/office/drawing/2014/main" id="{CEBFFF0E-EDCC-6C44-BF79-EBA3FC3667CD}"/>
              </a:ext>
            </a:extLst>
          </p:cNvPr>
          <p:cNvSpPr/>
          <p:nvPr/>
        </p:nvSpPr>
        <p:spPr>
          <a:xfrm>
            <a:off x="1355896" y="5549180"/>
            <a:ext cx="461473" cy="452927"/>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w Cen MT" panose="020B0602020104020603"/>
                <a:ea typeface="+mn-ea"/>
                <a:cs typeface="+mn-cs"/>
              </a:rPr>
              <a:t>6</a:t>
            </a:r>
          </a:p>
        </p:txBody>
      </p:sp>
      <p:sp>
        <p:nvSpPr>
          <p:cNvPr id="17" name="Rounded Rectangle 11">
            <a:extLst>
              <a:ext uri="{FF2B5EF4-FFF2-40B4-BE49-F238E27FC236}">
                <a16:creationId xmlns:a16="http://schemas.microsoft.com/office/drawing/2014/main" id="{43D6C921-ACBB-BA4A-BF2A-6EB41187AC84}"/>
              </a:ext>
            </a:extLst>
          </p:cNvPr>
          <p:cNvSpPr/>
          <p:nvPr/>
        </p:nvSpPr>
        <p:spPr>
          <a:xfrm>
            <a:off x="10501745" y="93581"/>
            <a:ext cx="1513947"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9660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FF4E5F-D451-A341-BF0F-73BDDC9CAF90}"/>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rot="-5400000">
            <a:off x="-1048547" y="1048547"/>
            <a:ext cx="6364224" cy="4267130"/>
          </a:xfrm>
          <a:prstGeom prst="rect">
            <a:avLst/>
          </a:prstGeom>
        </p:spPr>
      </p:pic>
      <p:sp>
        <p:nvSpPr>
          <p:cNvPr id="6" name="Content Placeholder 2">
            <a:extLst>
              <a:ext uri="{FF2B5EF4-FFF2-40B4-BE49-F238E27FC236}">
                <a16:creationId xmlns:a16="http://schemas.microsoft.com/office/drawing/2014/main" id="{45B13C68-825E-AE4E-A1B6-CD9AF7C7A364}"/>
              </a:ext>
            </a:extLst>
          </p:cNvPr>
          <p:cNvSpPr>
            <a:spLocks noGrp="1"/>
          </p:cNvSpPr>
          <p:nvPr>
            <p:ph idx="1"/>
          </p:nvPr>
        </p:nvSpPr>
        <p:spPr>
          <a:xfrm>
            <a:off x="4486656" y="347473"/>
            <a:ext cx="7705344" cy="5650992"/>
          </a:xfrm>
        </p:spPr>
        <p:txBody>
          <a:bodyPr>
            <a:normAutofit/>
          </a:bodyPr>
          <a:lstStyle/>
          <a:p>
            <a:pPr marL="0" indent="0">
              <a:lnSpc>
                <a:spcPct val="130000"/>
              </a:lnSpc>
              <a:buNone/>
            </a:pPr>
            <a:r>
              <a:rPr lang="en-US" dirty="0" err="1">
                <a:solidFill>
                  <a:srgbClr val="115076"/>
                </a:solidFill>
              </a:rPr>
              <a:t>Schm</a:t>
            </a:r>
            <a:r>
              <a:rPr lang="en-US" b="1" dirty="0" err="1">
                <a:solidFill>
                  <a:srgbClr val="DAA520"/>
                </a:solidFill>
              </a:rPr>
              <a:t>ü</a:t>
            </a:r>
            <a:r>
              <a:rPr lang="en-US" dirty="0" err="1">
                <a:solidFill>
                  <a:srgbClr val="115076"/>
                </a:solidFill>
              </a:rPr>
              <a:t>ckt</a:t>
            </a:r>
            <a:r>
              <a:rPr lang="en-US" dirty="0">
                <a:solidFill>
                  <a:srgbClr val="115076"/>
                </a:solidFill>
              </a:rPr>
              <a:t> den Saal </a:t>
            </a:r>
            <a:r>
              <a:rPr lang="en-US" dirty="0" err="1">
                <a:solidFill>
                  <a:srgbClr val="115076"/>
                </a:solidFill>
              </a:rPr>
              <a:t>mit</a:t>
            </a:r>
            <a:r>
              <a:rPr lang="en-US" dirty="0">
                <a:solidFill>
                  <a:srgbClr val="115076"/>
                </a:solidFill>
              </a:rPr>
              <a:t> </a:t>
            </a:r>
            <a:r>
              <a:rPr lang="en-US" dirty="0" err="1">
                <a:solidFill>
                  <a:srgbClr val="115076"/>
                </a:solidFill>
              </a:rPr>
              <a:t>gr</a:t>
            </a:r>
            <a:r>
              <a:rPr lang="en-US" b="1" dirty="0" err="1">
                <a:solidFill>
                  <a:srgbClr val="DAA520"/>
                </a:solidFill>
              </a:rPr>
              <a:t>ü</a:t>
            </a:r>
            <a:r>
              <a:rPr lang="en-US" dirty="0" err="1">
                <a:solidFill>
                  <a:srgbClr val="115076"/>
                </a:solidFill>
              </a:rPr>
              <a:t>nen</a:t>
            </a:r>
            <a:r>
              <a:rPr lang="en-US" dirty="0">
                <a:solidFill>
                  <a:srgbClr val="115076"/>
                </a:solidFill>
              </a:rPr>
              <a:t> </a:t>
            </a:r>
            <a:r>
              <a:rPr lang="en-US" dirty="0" err="1">
                <a:solidFill>
                  <a:srgbClr val="115076"/>
                </a:solidFill>
              </a:rPr>
              <a:t>Zweigen</a:t>
            </a:r>
            <a:r>
              <a:rPr lang="en-US" dirty="0">
                <a:solidFill>
                  <a:srgbClr val="115076"/>
                </a:solidFill>
              </a:rPr>
              <a:t>!</a:t>
            </a:r>
            <a:br>
              <a:rPr lang="en-US" dirty="0">
                <a:solidFill>
                  <a:srgbClr val="115076"/>
                </a:solidFill>
              </a:rPr>
            </a:br>
            <a:r>
              <a:rPr lang="en-US" dirty="0">
                <a:solidFill>
                  <a:srgbClr val="115076"/>
                </a:solidFill>
              </a:rPr>
              <a:t>Fa-la-la-la-la-la-la-la-la!</a:t>
            </a:r>
          </a:p>
          <a:p>
            <a:pPr marL="0" indent="0">
              <a:lnSpc>
                <a:spcPct val="130000"/>
              </a:lnSpc>
              <a:buNone/>
            </a:pPr>
            <a:r>
              <a:rPr lang="en-US" dirty="0" err="1">
                <a:solidFill>
                  <a:schemeClr val="accent5">
                    <a:lumMod val="20000"/>
                    <a:lumOff val="80000"/>
                  </a:schemeClr>
                </a:solidFill>
              </a:rPr>
              <a:t>Tretet</a:t>
            </a:r>
            <a:r>
              <a:rPr lang="en-US" dirty="0">
                <a:solidFill>
                  <a:schemeClr val="accent5">
                    <a:lumMod val="20000"/>
                    <a:lumOff val="80000"/>
                  </a:schemeClr>
                </a:solidFill>
              </a:rPr>
              <a:t> an </a:t>
            </a:r>
            <a:r>
              <a:rPr lang="en-US" dirty="0" err="1">
                <a:solidFill>
                  <a:schemeClr val="accent5">
                    <a:lumMod val="20000"/>
                    <a:lumOff val="80000"/>
                  </a:schemeClr>
                </a:solidFill>
              </a:rPr>
              <a:t>zum</a:t>
            </a:r>
            <a:r>
              <a:rPr lang="en-US" dirty="0">
                <a:solidFill>
                  <a:schemeClr val="accent5">
                    <a:lumMod val="20000"/>
                    <a:lumOff val="80000"/>
                  </a:schemeClr>
                </a:solidFill>
              </a:rPr>
              <a:t> </a:t>
            </a:r>
            <a:r>
              <a:rPr lang="en-US" dirty="0" err="1">
                <a:solidFill>
                  <a:schemeClr val="accent5">
                    <a:lumMod val="20000"/>
                    <a:lumOff val="80000"/>
                  </a:schemeClr>
                </a:solidFill>
              </a:rPr>
              <a:t>bunten</a:t>
            </a:r>
            <a:r>
              <a:rPr lang="en-US" dirty="0">
                <a:solidFill>
                  <a:schemeClr val="accent5">
                    <a:lumMod val="20000"/>
                    <a:lumOff val="80000"/>
                  </a:schemeClr>
                </a:solidFill>
              </a:rPr>
              <a:t> </a:t>
            </a:r>
            <a:r>
              <a:rPr lang="en-US" dirty="0" err="1">
                <a:solidFill>
                  <a:schemeClr val="accent5">
                    <a:lumMod val="20000"/>
                    <a:lumOff val="80000"/>
                  </a:schemeClr>
                </a:solidFill>
              </a:rPr>
              <a:t>Reigen</a:t>
            </a:r>
            <a:r>
              <a:rPr lang="en-US" dirty="0">
                <a:solidFill>
                  <a:schemeClr val="accent5">
                    <a:lumMod val="20000"/>
                    <a:lumOff val="80000"/>
                  </a:schemeClr>
                </a:solidFill>
              </a:rPr>
              <a:t>!</a:t>
            </a:r>
          </a:p>
          <a:p>
            <a:pPr marL="0" indent="0">
              <a:lnSpc>
                <a:spcPct val="130000"/>
              </a:lnSpc>
              <a:buNone/>
            </a:pPr>
            <a:r>
              <a:rPr lang="en-US" dirty="0">
                <a:solidFill>
                  <a:schemeClr val="accent5">
                    <a:lumMod val="20000"/>
                    <a:lumOff val="80000"/>
                  </a:schemeClr>
                </a:solidFill>
              </a:rPr>
              <a:t>Fa-la-la-la-la-la-la-la-la!</a:t>
            </a:r>
          </a:p>
          <a:p>
            <a:pPr marL="0" indent="0">
              <a:lnSpc>
                <a:spcPct val="130000"/>
              </a:lnSpc>
              <a:buNone/>
            </a:pPr>
            <a:r>
              <a:rPr lang="en-US" dirty="0">
                <a:solidFill>
                  <a:schemeClr val="accent5">
                    <a:lumMod val="20000"/>
                    <a:lumOff val="80000"/>
                  </a:schemeClr>
                </a:solidFill>
              </a:rPr>
              <a:t>Auf und </a:t>
            </a:r>
            <a:r>
              <a:rPr lang="en-US" dirty="0" err="1">
                <a:solidFill>
                  <a:schemeClr val="accent5">
                    <a:lumMod val="20000"/>
                    <a:lumOff val="80000"/>
                  </a:schemeClr>
                </a:solidFill>
              </a:rPr>
              <a:t>nieder</a:t>
            </a:r>
            <a:r>
              <a:rPr lang="en-US" dirty="0">
                <a:solidFill>
                  <a:schemeClr val="accent5">
                    <a:lumMod val="20000"/>
                    <a:lumOff val="80000"/>
                  </a:schemeClr>
                </a:solidFill>
              </a:rPr>
              <a:t>, </a:t>
            </a:r>
            <a:r>
              <a:rPr lang="en-US" dirty="0" err="1">
                <a:solidFill>
                  <a:schemeClr val="accent5">
                    <a:lumMod val="20000"/>
                    <a:lumOff val="80000"/>
                  </a:schemeClr>
                </a:solidFill>
              </a:rPr>
              <a:t>immer</a:t>
            </a:r>
            <a:r>
              <a:rPr lang="en-US" dirty="0">
                <a:solidFill>
                  <a:schemeClr val="accent5">
                    <a:lumMod val="20000"/>
                    <a:lumOff val="80000"/>
                  </a:schemeClr>
                </a:solidFill>
              </a:rPr>
              <a:t> </a:t>
            </a:r>
            <a:r>
              <a:rPr lang="en-US" dirty="0" err="1">
                <a:solidFill>
                  <a:schemeClr val="accent5">
                    <a:lumMod val="20000"/>
                    <a:lumOff val="80000"/>
                  </a:schemeClr>
                </a:solidFill>
              </a:rPr>
              <a:t>wieder</a:t>
            </a:r>
            <a:r>
              <a:rPr lang="en-US" dirty="0">
                <a:solidFill>
                  <a:schemeClr val="accent5">
                    <a:lumMod val="20000"/>
                    <a:lumOff val="80000"/>
                  </a:schemeClr>
                </a:solidFill>
              </a:rPr>
              <a:t>!</a:t>
            </a:r>
          </a:p>
          <a:p>
            <a:pPr marL="0" indent="0">
              <a:lnSpc>
                <a:spcPct val="130000"/>
              </a:lnSpc>
              <a:buNone/>
            </a:pPr>
            <a:r>
              <a:rPr lang="en-US" dirty="0">
                <a:solidFill>
                  <a:schemeClr val="accent5">
                    <a:lumMod val="20000"/>
                    <a:lumOff val="80000"/>
                  </a:schemeClr>
                </a:solidFill>
              </a:rPr>
              <a:t>Fa-la-la-la-la-la-la-la-la!</a:t>
            </a:r>
          </a:p>
          <a:p>
            <a:pPr marL="0" indent="0">
              <a:lnSpc>
                <a:spcPct val="130000"/>
              </a:lnSpc>
              <a:buNone/>
            </a:pPr>
            <a:r>
              <a:rPr lang="en-US" dirty="0" err="1">
                <a:solidFill>
                  <a:schemeClr val="accent5">
                    <a:lumMod val="20000"/>
                    <a:lumOff val="80000"/>
                  </a:schemeClr>
                </a:solidFill>
              </a:rPr>
              <a:t>Singt</a:t>
            </a:r>
            <a:r>
              <a:rPr lang="en-US" dirty="0">
                <a:solidFill>
                  <a:schemeClr val="accent5">
                    <a:lumMod val="20000"/>
                    <a:lumOff val="80000"/>
                  </a:schemeClr>
                </a:solidFill>
              </a:rPr>
              <a:t> die </a:t>
            </a:r>
            <a:r>
              <a:rPr lang="en-US" dirty="0" err="1">
                <a:solidFill>
                  <a:schemeClr val="accent5">
                    <a:lumMod val="20000"/>
                    <a:lumOff val="80000"/>
                  </a:schemeClr>
                </a:solidFill>
              </a:rPr>
              <a:t>alten</a:t>
            </a:r>
            <a:r>
              <a:rPr lang="en-US" dirty="0">
                <a:solidFill>
                  <a:schemeClr val="accent5">
                    <a:lumMod val="20000"/>
                    <a:lumOff val="80000"/>
                  </a:schemeClr>
                </a:solidFill>
              </a:rPr>
              <a:t> </a:t>
            </a:r>
            <a:r>
              <a:rPr lang="en-US" dirty="0" err="1">
                <a:solidFill>
                  <a:schemeClr val="accent5">
                    <a:lumMod val="20000"/>
                    <a:lumOff val="80000"/>
                  </a:schemeClr>
                </a:solidFill>
              </a:rPr>
              <a:t>Weihnachtslieder</a:t>
            </a:r>
            <a:r>
              <a:rPr lang="en-US" dirty="0">
                <a:solidFill>
                  <a:schemeClr val="accent5">
                    <a:lumMod val="20000"/>
                    <a:lumOff val="80000"/>
                  </a:schemeClr>
                </a:solidFill>
              </a:rPr>
              <a:t>!</a:t>
            </a:r>
          </a:p>
          <a:p>
            <a:pPr marL="0" indent="0">
              <a:lnSpc>
                <a:spcPct val="130000"/>
              </a:lnSpc>
              <a:buNone/>
            </a:pPr>
            <a:r>
              <a:rPr lang="en-US" dirty="0">
                <a:solidFill>
                  <a:schemeClr val="accent5">
                    <a:lumMod val="20000"/>
                    <a:lumOff val="80000"/>
                  </a:schemeClr>
                </a:solidFill>
              </a:rPr>
              <a:t>Fa-la-la-la-la-la-la-la-la!</a:t>
            </a:r>
          </a:p>
        </p:txBody>
      </p:sp>
      <p:pic>
        <p:nvPicPr>
          <p:cNvPr id="7" name="Graphic 6" descr="Music notes">
            <a:extLst>
              <a:ext uri="{FF2B5EF4-FFF2-40B4-BE49-F238E27FC236}">
                <a16:creationId xmlns:a16="http://schemas.microsoft.com/office/drawing/2014/main" id="{F0D4D339-1787-4E4C-92B2-FB10EE416D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3328" y="1176528"/>
            <a:ext cx="2005584" cy="2005584"/>
          </a:xfrm>
          <a:prstGeom prst="rect">
            <a:avLst/>
          </a:prstGeom>
        </p:spPr>
      </p:pic>
    </p:spTree>
    <p:extLst>
      <p:ext uri="{BB962C8B-B14F-4D97-AF65-F5344CB8AC3E}">
        <p14:creationId xmlns:p14="http://schemas.microsoft.com/office/powerpoint/2010/main" val="2053477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FF4E5F-D451-A341-BF0F-73BDDC9CAF90}"/>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rot="-5400000">
            <a:off x="-1048547" y="1048547"/>
            <a:ext cx="6364224" cy="4267130"/>
          </a:xfrm>
          <a:prstGeom prst="rect">
            <a:avLst/>
          </a:prstGeom>
        </p:spPr>
      </p:pic>
      <p:sp>
        <p:nvSpPr>
          <p:cNvPr id="6" name="Content Placeholder 2">
            <a:extLst>
              <a:ext uri="{FF2B5EF4-FFF2-40B4-BE49-F238E27FC236}">
                <a16:creationId xmlns:a16="http://schemas.microsoft.com/office/drawing/2014/main" id="{45B13C68-825E-AE4E-A1B6-CD9AF7C7A364}"/>
              </a:ext>
            </a:extLst>
          </p:cNvPr>
          <p:cNvSpPr>
            <a:spLocks noGrp="1"/>
          </p:cNvSpPr>
          <p:nvPr>
            <p:ph idx="1"/>
          </p:nvPr>
        </p:nvSpPr>
        <p:spPr>
          <a:xfrm>
            <a:off x="4486656" y="347473"/>
            <a:ext cx="7705344" cy="5650992"/>
          </a:xfrm>
        </p:spPr>
        <p:txBody>
          <a:bodyPr>
            <a:normAutofit/>
          </a:bodyPr>
          <a:lstStyle/>
          <a:p>
            <a:pPr marL="0" indent="0">
              <a:lnSpc>
                <a:spcPct val="130000"/>
              </a:lnSpc>
              <a:buNone/>
            </a:pPr>
            <a:r>
              <a:rPr lang="en-US" dirty="0" err="1">
                <a:solidFill>
                  <a:srgbClr val="115076"/>
                </a:solidFill>
              </a:rPr>
              <a:t>Schmückt</a:t>
            </a:r>
            <a:r>
              <a:rPr lang="en-US" dirty="0">
                <a:solidFill>
                  <a:srgbClr val="115076"/>
                </a:solidFill>
              </a:rPr>
              <a:t> den Saal </a:t>
            </a:r>
            <a:r>
              <a:rPr lang="en-US" dirty="0" err="1">
                <a:solidFill>
                  <a:srgbClr val="115076"/>
                </a:solidFill>
              </a:rPr>
              <a:t>mit</a:t>
            </a:r>
            <a:r>
              <a:rPr lang="en-US" dirty="0">
                <a:solidFill>
                  <a:srgbClr val="115076"/>
                </a:solidFill>
              </a:rPr>
              <a:t> </a:t>
            </a:r>
            <a:r>
              <a:rPr lang="en-US" dirty="0" err="1">
                <a:solidFill>
                  <a:srgbClr val="115076"/>
                </a:solidFill>
              </a:rPr>
              <a:t>grünen</a:t>
            </a:r>
            <a:r>
              <a:rPr lang="en-US" dirty="0">
                <a:solidFill>
                  <a:srgbClr val="115076"/>
                </a:solidFill>
              </a:rPr>
              <a:t> </a:t>
            </a:r>
            <a:r>
              <a:rPr lang="en-US" dirty="0" err="1">
                <a:solidFill>
                  <a:srgbClr val="115076"/>
                </a:solidFill>
              </a:rPr>
              <a:t>Zw</a:t>
            </a:r>
            <a:r>
              <a:rPr lang="en-US" b="1" dirty="0" err="1">
                <a:solidFill>
                  <a:srgbClr val="DAA520"/>
                </a:solidFill>
              </a:rPr>
              <a:t>ei</a:t>
            </a:r>
            <a:r>
              <a:rPr lang="en-US" dirty="0" err="1">
                <a:solidFill>
                  <a:srgbClr val="115076"/>
                </a:solidFill>
              </a:rPr>
              <a:t>gen</a:t>
            </a:r>
            <a:r>
              <a:rPr lang="en-US" dirty="0">
                <a:solidFill>
                  <a:srgbClr val="115076"/>
                </a:solidFill>
              </a:rPr>
              <a:t>!</a:t>
            </a:r>
            <a:br>
              <a:rPr lang="en-US" dirty="0">
                <a:solidFill>
                  <a:srgbClr val="115076"/>
                </a:solidFill>
              </a:rPr>
            </a:br>
            <a:r>
              <a:rPr lang="en-US" dirty="0">
                <a:solidFill>
                  <a:srgbClr val="115076"/>
                </a:solidFill>
              </a:rPr>
              <a:t>Fa-la-la-la-la-la-la-la-la!</a:t>
            </a:r>
          </a:p>
          <a:p>
            <a:pPr marL="0" indent="0">
              <a:lnSpc>
                <a:spcPct val="130000"/>
              </a:lnSpc>
              <a:buNone/>
            </a:pPr>
            <a:r>
              <a:rPr lang="en-US" dirty="0" err="1">
                <a:solidFill>
                  <a:srgbClr val="115076"/>
                </a:solidFill>
              </a:rPr>
              <a:t>Tretet</a:t>
            </a:r>
            <a:r>
              <a:rPr lang="en-US" dirty="0">
                <a:solidFill>
                  <a:srgbClr val="115076"/>
                </a:solidFill>
              </a:rPr>
              <a:t> an </a:t>
            </a:r>
            <a:r>
              <a:rPr lang="en-US" dirty="0" err="1">
                <a:solidFill>
                  <a:srgbClr val="115076"/>
                </a:solidFill>
              </a:rPr>
              <a:t>zum</a:t>
            </a:r>
            <a:r>
              <a:rPr lang="en-US" dirty="0">
                <a:solidFill>
                  <a:srgbClr val="115076"/>
                </a:solidFill>
              </a:rPr>
              <a:t> </a:t>
            </a:r>
            <a:r>
              <a:rPr lang="en-US" dirty="0" err="1">
                <a:solidFill>
                  <a:srgbClr val="115076"/>
                </a:solidFill>
              </a:rPr>
              <a:t>bunten</a:t>
            </a:r>
            <a:r>
              <a:rPr lang="en-US" dirty="0">
                <a:solidFill>
                  <a:srgbClr val="115076"/>
                </a:solidFill>
              </a:rPr>
              <a:t> </a:t>
            </a:r>
            <a:r>
              <a:rPr lang="en-US" dirty="0" err="1">
                <a:solidFill>
                  <a:srgbClr val="115076"/>
                </a:solidFill>
              </a:rPr>
              <a:t>R</a:t>
            </a:r>
            <a:r>
              <a:rPr lang="en-US" b="1" dirty="0" err="1">
                <a:solidFill>
                  <a:srgbClr val="DAA520"/>
                </a:solidFill>
              </a:rPr>
              <a:t>ei</a:t>
            </a:r>
            <a:r>
              <a:rPr lang="en-US" dirty="0" err="1">
                <a:solidFill>
                  <a:srgbClr val="115076"/>
                </a:solidFill>
              </a:rPr>
              <a:t>gen</a:t>
            </a:r>
            <a:r>
              <a:rPr lang="en-US" dirty="0">
                <a:solidFill>
                  <a:srgbClr val="115076"/>
                </a:solidFill>
              </a:rPr>
              <a:t>!</a:t>
            </a:r>
          </a:p>
          <a:p>
            <a:pPr marL="0" indent="0">
              <a:lnSpc>
                <a:spcPct val="130000"/>
              </a:lnSpc>
              <a:buNone/>
            </a:pPr>
            <a:r>
              <a:rPr lang="en-US" dirty="0">
                <a:solidFill>
                  <a:srgbClr val="115076"/>
                </a:solidFill>
              </a:rPr>
              <a:t>Fa-la-la-la-la-la-la-la-la!</a:t>
            </a:r>
          </a:p>
          <a:p>
            <a:pPr marL="0" indent="0">
              <a:lnSpc>
                <a:spcPct val="130000"/>
              </a:lnSpc>
              <a:buNone/>
            </a:pPr>
            <a:r>
              <a:rPr lang="en-US" dirty="0">
                <a:solidFill>
                  <a:srgbClr val="115076"/>
                </a:solidFill>
              </a:rPr>
              <a:t>Auf und </a:t>
            </a:r>
            <a:r>
              <a:rPr lang="en-US" dirty="0" err="1">
                <a:solidFill>
                  <a:srgbClr val="115076"/>
                </a:solidFill>
              </a:rPr>
              <a:t>n</a:t>
            </a:r>
            <a:r>
              <a:rPr lang="en-US" b="1" dirty="0" err="1">
                <a:solidFill>
                  <a:srgbClr val="DAA520"/>
                </a:solidFill>
              </a:rPr>
              <a:t>ie</a:t>
            </a:r>
            <a:r>
              <a:rPr lang="en-US" dirty="0" err="1">
                <a:solidFill>
                  <a:srgbClr val="115076"/>
                </a:solidFill>
              </a:rPr>
              <a:t>der</a:t>
            </a:r>
            <a:r>
              <a:rPr lang="en-US" dirty="0">
                <a:solidFill>
                  <a:srgbClr val="115076"/>
                </a:solidFill>
              </a:rPr>
              <a:t>, </a:t>
            </a:r>
            <a:r>
              <a:rPr lang="en-US" dirty="0" err="1">
                <a:solidFill>
                  <a:srgbClr val="115076"/>
                </a:solidFill>
              </a:rPr>
              <a:t>immer</a:t>
            </a:r>
            <a:r>
              <a:rPr lang="en-US" dirty="0">
                <a:solidFill>
                  <a:srgbClr val="115076"/>
                </a:solidFill>
              </a:rPr>
              <a:t> </a:t>
            </a:r>
            <a:r>
              <a:rPr lang="en-US" dirty="0" err="1">
                <a:solidFill>
                  <a:srgbClr val="115076"/>
                </a:solidFill>
              </a:rPr>
              <a:t>w</a:t>
            </a:r>
            <a:r>
              <a:rPr lang="en-US" b="1" dirty="0" err="1">
                <a:solidFill>
                  <a:srgbClr val="DAA520"/>
                </a:solidFill>
              </a:rPr>
              <a:t>ie</a:t>
            </a:r>
            <a:r>
              <a:rPr lang="en-US" dirty="0" err="1">
                <a:solidFill>
                  <a:srgbClr val="115076"/>
                </a:solidFill>
              </a:rPr>
              <a:t>der</a:t>
            </a:r>
            <a:r>
              <a:rPr lang="en-US" dirty="0">
                <a:solidFill>
                  <a:srgbClr val="115076"/>
                </a:solidFill>
              </a:rPr>
              <a:t>!</a:t>
            </a:r>
          </a:p>
          <a:p>
            <a:pPr marL="0" indent="0">
              <a:lnSpc>
                <a:spcPct val="130000"/>
              </a:lnSpc>
              <a:buNone/>
            </a:pPr>
            <a:r>
              <a:rPr lang="en-US" dirty="0">
                <a:solidFill>
                  <a:srgbClr val="115076"/>
                </a:solidFill>
              </a:rPr>
              <a:t>Fa-la-la-la-la-la-la-la-la!</a:t>
            </a:r>
          </a:p>
          <a:p>
            <a:pPr marL="0" indent="0">
              <a:lnSpc>
                <a:spcPct val="130000"/>
              </a:lnSpc>
              <a:buNone/>
            </a:pPr>
            <a:r>
              <a:rPr lang="en-US" dirty="0" err="1">
                <a:solidFill>
                  <a:srgbClr val="115076"/>
                </a:solidFill>
              </a:rPr>
              <a:t>Singt</a:t>
            </a:r>
            <a:r>
              <a:rPr lang="en-US" dirty="0">
                <a:solidFill>
                  <a:srgbClr val="115076"/>
                </a:solidFill>
              </a:rPr>
              <a:t> die </a:t>
            </a:r>
            <a:r>
              <a:rPr lang="en-US" dirty="0" err="1">
                <a:solidFill>
                  <a:srgbClr val="115076"/>
                </a:solidFill>
              </a:rPr>
              <a:t>alten</a:t>
            </a:r>
            <a:r>
              <a:rPr lang="en-US" dirty="0">
                <a:solidFill>
                  <a:srgbClr val="115076"/>
                </a:solidFill>
              </a:rPr>
              <a:t> </a:t>
            </a:r>
            <a:r>
              <a:rPr lang="en-US" dirty="0" err="1">
                <a:solidFill>
                  <a:srgbClr val="115076"/>
                </a:solidFill>
              </a:rPr>
              <a:t>W</a:t>
            </a:r>
            <a:r>
              <a:rPr lang="en-US" b="1" dirty="0" err="1">
                <a:solidFill>
                  <a:srgbClr val="DAA520"/>
                </a:solidFill>
              </a:rPr>
              <a:t>ei</a:t>
            </a:r>
            <a:r>
              <a:rPr lang="en-US" dirty="0" err="1">
                <a:solidFill>
                  <a:srgbClr val="115076"/>
                </a:solidFill>
              </a:rPr>
              <a:t>hnachtsl</a:t>
            </a:r>
            <a:r>
              <a:rPr lang="en-US" b="1" dirty="0" err="1">
                <a:solidFill>
                  <a:srgbClr val="DAA520"/>
                </a:solidFill>
              </a:rPr>
              <a:t>ie</a:t>
            </a:r>
            <a:r>
              <a:rPr lang="en-US" dirty="0" err="1">
                <a:solidFill>
                  <a:srgbClr val="115076"/>
                </a:solidFill>
              </a:rPr>
              <a:t>der</a:t>
            </a:r>
            <a:r>
              <a:rPr lang="en-US" dirty="0">
                <a:solidFill>
                  <a:srgbClr val="115076"/>
                </a:solidFill>
              </a:rPr>
              <a:t>!</a:t>
            </a:r>
          </a:p>
          <a:p>
            <a:pPr marL="0" indent="0">
              <a:lnSpc>
                <a:spcPct val="130000"/>
              </a:lnSpc>
              <a:buNone/>
            </a:pPr>
            <a:r>
              <a:rPr lang="en-US" dirty="0">
                <a:solidFill>
                  <a:srgbClr val="115076"/>
                </a:solidFill>
              </a:rPr>
              <a:t>Fa-la-la-la-la-la-la-la-la!</a:t>
            </a:r>
          </a:p>
        </p:txBody>
      </p:sp>
      <p:pic>
        <p:nvPicPr>
          <p:cNvPr id="7" name="Graphic 6" descr="Music notes">
            <a:extLst>
              <a:ext uri="{FF2B5EF4-FFF2-40B4-BE49-F238E27FC236}">
                <a16:creationId xmlns:a16="http://schemas.microsoft.com/office/drawing/2014/main" id="{F0D4D339-1787-4E4C-92B2-FB10EE416D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3328" y="1176528"/>
            <a:ext cx="2005584" cy="2005584"/>
          </a:xfrm>
          <a:prstGeom prst="rect">
            <a:avLst/>
          </a:prstGeom>
        </p:spPr>
      </p:pic>
    </p:spTree>
    <p:extLst>
      <p:ext uri="{BB962C8B-B14F-4D97-AF65-F5344CB8AC3E}">
        <p14:creationId xmlns:p14="http://schemas.microsoft.com/office/powerpoint/2010/main" val="282807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976142" y="4476204"/>
            <a:ext cx="2239716"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t>
            </a: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ü</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Rectangle 2"/>
          <p:cNvSpPr/>
          <p:nvPr/>
        </p:nvSpPr>
        <p:spPr>
          <a:xfrm>
            <a:off x="0" y="-454428"/>
            <a:ext cx="2055371" cy="378565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ü</a:t>
            </a:r>
            <a:endParaRPr kumimoji="0" lang="en-GB" sz="2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9892" y="410798"/>
            <a:ext cx="2372215" cy="3864668"/>
          </a:xfrm>
          <a:prstGeom prst="rect">
            <a:avLst/>
          </a:prstGeom>
        </p:spPr>
      </p:pic>
      <p:sp>
        <p:nvSpPr>
          <p:cNvPr id="6" name="Rectangle 5"/>
          <p:cNvSpPr/>
          <p:nvPr/>
        </p:nvSpPr>
        <p:spPr>
          <a:xfrm>
            <a:off x="507350" y="2561783"/>
            <a:ext cx="1040670"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[y:]</a:t>
            </a:r>
          </a:p>
        </p:txBody>
      </p:sp>
    </p:spTree>
    <p:extLst>
      <p:ext uri="{BB962C8B-B14F-4D97-AF65-F5344CB8AC3E}">
        <p14:creationId xmlns:p14="http://schemas.microsoft.com/office/powerpoint/2010/main" val="255129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u_umlaut_long.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4" name="Tür_sour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Tür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271110" y="1751463"/>
            <a:ext cx="3802879" cy="272653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t>
            </a:r>
            <a:r>
              <a:rPr kumimoji="0" lang="en-GB" sz="66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t>
            </a:r>
            <a:endPar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4"/>
          <p:cNvSpPr/>
          <p:nvPr/>
        </p:nvSpPr>
        <p:spPr>
          <a:xfrm>
            <a:off x="950631" y="515236"/>
            <a:ext cx="2255746"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hlen</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6" name="Rectangle 5"/>
          <p:cNvSpPr/>
          <p:nvPr/>
        </p:nvSpPr>
        <p:spPr>
          <a:xfrm>
            <a:off x="8443950" y="3233669"/>
            <a:ext cx="334556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ber</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8920578" y="500440"/>
            <a:ext cx="239230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284497" y="3233669"/>
            <a:ext cx="36166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ectangle 8"/>
          <p:cNvSpPr/>
          <p:nvPr/>
        </p:nvSpPr>
        <p:spPr>
          <a:xfrm>
            <a:off x="5355317" y="4564485"/>
            <a:ext cx="1454245"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11612" y="2129219"/>
            <a:ext cx="720461" cy="1173730"/>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7578" y="1565483"/>
            <a:ext cx="1890489" cy="1124840"/>
          </a:xfrm>
          <a:prstGeom prst="rect">
            <a:avLst/>
          </a:prstGeom>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66172" y="1355829"/>
            <a:ext cx="1633923" cy="1546780"/>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6257" y="4201815"/>
            <a:ext cx="2019915" cy="1417307"/>
          </a:xfrm>
          <a:prstGeom prst="rect">
            <a:avLst/>
          </a:prstGeom>
        </p:spPr>
      </p:pic>
      <p:pic>
        <p:nvPicPr>
          <p:cNvPr id="12" name="Picture 11"/>
          <p:cNvPicPr>
            <a:picLocks noChangeAspect="1"/>
          </p:cNvPicPr>
          <p:nvPr/>
        </p:nvPicPr>
        <p:blipFill>
          <a:blip r:embed="rId14"/>
          <a:stretch>
            <a:fillRect/>
          </a:stretch>
        </p:blipFill>
        <p:spPr>
          <a:xfrm>
            <a:off x="9106642" y="4222714"/>
            <a:ext cx="2042838" cy="1375510"/>
          </a:xfrm>
          <a:prstGeom prst="rect">
            <a:avLst/>
          </a:prstGeom>
        </p:spPr>
      </p:pic>
      <p:sp>
        <p:nvSpPr>
          <p:cNvPr id="13" name="TextBox 12"/>
          <p:cNvSpPr txBox="1"/>
          <p:nvPr/>
        </p:nvSpPr>
        <p:spPr>
          <a:xfrm>
            <a:off x="4689631" y="5547009"/>
            <a:ext cx="1693930" cy="584775"/>
          </a:xfrm>
          <a:prstGeom prst="rect">
            <a:avLst/>
          </a:prstGeom>
          <a:solidFill>
            <a:srgbClr val="FFCC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05:30!!!</a:t>
            </a:r>
          </a:p>
        </p:txBody>
      </p:sp>
      <p:pic>
        <p:nvPicPr>
          <p:cNvPr id="14" name="Pictur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32073" y="5520444"/>
            <a:ext cx="640752" cy="637904"/>
          </a:xfrm>
          <a:prstGeom prst="rect">
            <a:avLst/>
          </a:prstGeom>
        </p:spPr>
      </p:pic>
      <p:sp>
        <p:nvSpPr>
          <p:cNvPr id="15" name="TextBox 14"/>
          <p:cNvSpPr txBox="1"/>
          <p:nvPr/>
        </p:nvSpPr>
        <p:spPr>
          <a:xfrm>
            <a:off x="5425965" y="38335"/>
            <a:ext cx="134006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ü</a:t>
            </a:r>
            <a:endParaRPr kumimoji="0" lang="en-GB" sz="1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14775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uu_SSC.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4" name="Tuur.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fuhle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fuhle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6" name="gru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subTnLst>
                                    <p:audio>
                                      <p:cMediaNode>
                                        <p:cTn display="0" masterRel="sameClick">
                                          <p:stCondLst>
                                            <p:cond evt="begin" delay="0">
                                              <p:tn val="33"/>
                                            </p:cond>
                                          </p:stCondLst>
                                          <p:endCondLst>
                                            <p:cond evt="onStopAudio" delay="0">
                                              <p:tgtEl>
                                                <p:sldTgt/>
                                              </p:tgtEl>
                                            </p:cond>
                                          </p:endCondLst>
                                        </p:cTn>
                                        <p:tgtEl>
                                          <p:sndTgt r:embed="rId6" name="grun.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7" name="Kuche.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subTnLst>
                                    <p:audio>
                                      <p:cMediaNode>
                                        <p:cTn display="0" masterRel="sameClick">
                                          <p:stCondLst>
                                            <p:cond evt="begin" delay="0">
                                              <p:tn val="43"/>
                                            </p:cond>
                                          </p:stCondLst>
                                          <p:endCondLst>
                                            <p:cond evt="onStopAudio" delay="0">
                                              <p:tgtEl>
                                                <p:sldTgt/>
                                              </p:tgtEl>
                                            </p:cond>
                                          </p:endCondLst>
                                        </p:cTn>
                                        <p:tgtEl>
                                          <p:sndTgt r:embed="rId7" name="Kuche.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8" name="fruh.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subTnLst>
                                    <p:audio>
                                      <p:cMediaNode>
                                        <p:cTn display="0" masterRel="sameClick">
                                          <p:stCondLst>
                                            <p:cond evt="begin" delay="0">
                                              <p:tn val="53"/>
                                            </p:cond>
                                          </p:stCondLst>
                                          <p:endCondLst>
                                            <p:cond evt="onStopAudio" delay="0">
                                              <p:tgtEl>
                                                <p:sldTgt/>
                                              </p:tgtEl>
                                            </p:cond>
                                          </p:endCondLst>
                                        </p:cTn>
                                        <p:tgtEl>
                                          <p:sndTgt r:embed="rId8" name="fruh.wav"/>
                                        </p:tgtEl>
                                      </p:cMediaNode>
                                    </p:audio>
                                  </p:subTnLst>
                                </p:cTn>
                              </p:par>
                              <p:par>
                                <p:cTn id="56" presetID="10"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subTnLst>
                                    <p:audio>
                                      <p:cMediaNode>
                                        <p:cTn display="0" masterRel="sameClick">
                                          <p:stCondLst>
                                            <p:cond evt="begin" delay="0">
                                              <p:tn val="61"/>
                                            </p:cond>
                                          </p:stCondLst>
                                          <p:endCondLst>
                                            <p:cond evt="onStopAudio" delay="0">
                                              <p:tgtEl>
                                                <p:sldTgt/>
                                              </p:tgtEl>
                                            </p:cond>
                                          </p:endCondLst>
                                        </p:cTn>
                                        <p:tgtEl>
                                          <p:sndTgt r:embed="rId9" name="uber.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subTnLst>
                                    <p:audio>
                                      <p:cMediaNode>
                                        <p:cTn display="0" masterRel="sameClick">
                                          <p:stCondLst>
                                            <p:cond evt="begin" delay="0">
                                              <p:tn val="66"/>
                                            </p:cond>
                                          </p:stCondLst>
                                          <p:endCondLst>
                                            <p:cond evt="onStopAudio" delay="0">
                                              <p:tgtEl>
                                                <p:sldTgt/>
                                              </p:tgtEl>
                                            </p:cond>
                                          </p:endCondLst>
                                        </p:cTn>
                                        <p:tgtEl>
                                          <p:sndTgt r:embed="rId9" name="ub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3"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71110" y="1751463"/>
            <a:ext cx="3802879" cy="272653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t>
            </a:r>
            <a:r>
              <a:rPr kumimoji="0" lang="en-GB" sz="66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t>
            </a:r>
            <a:endPar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4"/>
          <p:cNvSpPr/>
          <p:nvPr/>
        </p:nvSpPr>
        <p:spPr>
          <a:xfrm>
            <a:off x="950631" y="515236"/>
            <a:ext cx="2255746"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hlen</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6" name="Rectangle 5"/>
          <p:cNvSpPr/>
          <p:nvPr/>
        </p:nvSpPr>
        <p:spPr>
          <a:xfrm>
            <a:off x="8443950" y="3233669"/>
            <a:ext cx="334556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ber</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8920578" y="500440"/>
            <a:ext cx="239230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284497" y="3233669"/>
            <a:ext cx="36166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ectangle 8"/>
          <p:cNvSpPr/>
          <p:nvPr/>
        </p:nvSpPr>
        <p:spPr>
          <a:xfrm>
            <a:off x="5355317" y="4564485"/>
            <a:ext cx="1454245"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11612" y="2129219"/>
            <a:ext cx="720461" cy="1173730"/>
          </a:xfrm>
          <a:prstGeom prst="rect">
            <a:avLst/>
          </a:prstGeom>
        </p:spPr>
      </p:pic>
      <p:sp>
        <p:nvSpPr>
          <p:cNvPr id="15" name="TextBox 14"/>
          <p:cNvSpPr txBox="1"/>
          <p:nvPr/>
        </p:nvSpPr>
        <p:spPr>
          <a:xfrm>
            <a:off x="5425965" y="38335"/>
            <a:ext cx="134006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ü</a:t>
            </a:r>
            <a:endParaRPr kumimoji="0" lang="en-GB" sz="1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69254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uu_SSC.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4" name="Tuur.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fuhle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6" name="gru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Kuch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8" name="fruh.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9" name="ub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71110" y="1751463"/>
            <a:ext cx="3802879" cy="272653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t>
            </a:r>
            <a:r>
              <a:rPr kumimoji="0" lang="en-GB" sz="66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t>
            </a:r>
            <a:endPar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4"/>
          <p:cNvSpPr/>
          <p:nvPr/>
        </p:nvSpPr>
        <p:spPr>
          <a:xfrm>
            <a:off x="950631" y="515236"/>
            <a:ext cx="2255746"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hlen</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6" name="Rectangle 5"/>
          <p:cNvSpPr/>
          <p:nvPr/>
        </p:nvSpPr>
        <p:spPr>
          <a:xfrm>
            <a:off x="8443950" y="3233669"/>
            <a:ext cx="334556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ber</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8920578" y="500440"/>
            <a:ext cx="239230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284497" y="3233669"/>
            <a:ext cx="36166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ectangle 8"/>
          <p:cNvSpPr/>
          <p:nvPr/>
        </p:nvSpPr>
        <p:spPr>
          <a:xfrm>
            <a:off x="5355317" y="4564485"/>
            <a:ext cx="1454245"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1612" y="2129219"/>
            <a:ext cx="720461" cy="1173730"/>
          </a:xfrm>
          <a:prstGeom prst="rect">
            <a:avLst/>
          </a:prstGeom>
        </p:spPr>
      </p:pic>
      <p:sp>
        <p:nvSpPr>
          <p:cNvPr id="15" name="TextBox 14"/>
          <p:cNvSpPr txBox="1"/>
          <p:nvPr/>
        </p:nvSpPr>
        <p:spPr>
          <a:xfrm>
            <a:off x="5425965" y="38335"/>
            <a:ext cx="134006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ü</a:t>
            </a:r>
            <a:endParaRPr kumimoji="0" lang="en-GB" sz="1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72609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84207" y="4387535"/>
            <a:ext cx="3023585"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t>
            </a: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ü</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nf</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Rectangle 2"/>
          <p:cNvSpPr/>
          <p:nvPr/>
        </p:nvSpPr>
        <p:spPr>
          <a:xfrm>
            <a:off x="0" y="-554181"/>
            <a:ext cx="2055371" cy="378565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ü</a:t>
            </a:r>
            <a:endParaRPr kumimoji="0" lang="en-GB" sz="2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84207" y="670079"/>
            <a:ext cx="2980073" cy="3556697"/>
          </a:xfrm>
          <a:prstGeom prst="rect">
            <a:avLst/>
          </a:prstGeom>
        </p:spPr>
      </p:pic>
      <p:sp>
        <p:nvSpPr>
          <p:cNvPr id="6" name="Rectangle 5"/>
          <p:cNvSpPr/>
          <p:nvPr/>
        </p:nvSpPr>
        <p:spPr>
          <a:xfrm>
            <a:off x="569867" y="2462030"/>
            <a:ext cx="915635"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[Y]</a:t>
            </a:r>
          </a:p>
        </p:txBody>
      </p:sp>
    </p:spTree>
    <p:extLst>
      <p:ext uri="{BB962C8B-B14F-4D97-AF65-F5344CB8AC3E}">
        <p14:creationId xmlns:p14="http://schemas.microsoft.com/office/powerpoint/2010/main" val="80818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u_umlaut_short.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4" name="fünf_sour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fünf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0">
            <a:clrChange>
              <a:clrFrom>
                <a:srgbClr val="91CCEC"/>
              </a:clrFrom>
              <a:clrTo>
                <a:srgbClr val="91CCEC">
                  <a:alpha val="0"/>
                </a:srgbClr>
              </a:clrTo>
            </a:clrChange>
            <a:extLst>
              <a:ext uri="{28A0092B-C50C-407E-A947-70E740481C1C}">
                <a14:useLocalDpi xmlns:a14="http://schemas.microsoft.com/office/drawing/2010/main" val="0"/>
              </a:ext>
            </a:extLst>
          </a:blip>
          <a:stretch>
            <a:fillRect/>
          </a:stretch>
        </p:blipFill>
        <p:spPr>
          <a:xfrm>
            <a:off x="7745280" y="1109375"/>
            <a:ext cx="4313682" cy="2310901"/>
          </a:xfrm>
          <a:prstGeom prst="rect">
            <a:avLst/>
          </a:prstGeom>
        </p:spPr>
      </p:pic>
      <p:sp>
        <p:nvSpPr>
          <p:cNvPr id="4" name="Rounded Rectangle 3"/>
          <p:cNvSpPr/>
          <p:nvPr/>
        </p:nvSpPr>
        <p:spPr>
          <a:xfrm>
            <a:off x="4271110" y="1756012"/>
            <a:ext cx="3802879" cy="2721983"/>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t>
            </a:r>
            <a:r>
              <a:rPr kumimoji="0" lang="en-GB" sz="66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nf</a:t>
            </a:r>
            <a:endPar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4"/>
          <p:cNvSpPr/>
          <p:nvPr/>
        </p:nvSpPr>
        <p:spPr>
          <a:xfrm>
            <a:off x="1000920" y="493391"/>
            <a:ext cx="2693366"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cken</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6" name="Rectangle 5"/>
          <p:cNvSpPr/>
          <p:nvPr/>
        </p:nvSpPr>
        <p:spPr>
          <a:xfrm>
            <a:off x="8171312" y="580433"/>
            <a:ext cx="3665883"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nschen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8883756" y="3465700"/>
            <a:ext cx="239230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St</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ck</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433172" y="4075132"/>
            <a:ext cx="36166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ck</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ectangle 8"/>
          <p:cNvSpPr/>
          <p:nvPr/>
        </p:nvSpPr>
        <p:spPr>
          <a:xfrm>
            <a:off x="4804990" y="4747844"/>
            <a:ext cx="266611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ssen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2881" y="1999628"/>
            <a:ext cx="1190328" cy="1420648"/>
          </a:xfrm>
          <a:prstGeom prst="rect">
            <a:avLst/>
          </a:prstGeom>
        </p:spPr>
      </p:pic>
      <p:pic>
        <p:nvPicPr>
          <p:cNvPr id="11" name="Picture 4" descr="http://www.clker.com/cliparts/d/8/7/0/11949845492025336273silhouette_female_2.svg.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67125" y="1503763"/>
            <a:ext cx="432351" cy="168040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flipV="1">
            <a:off x="2302333" y="1986250"/>
            <a:ext cx="791160" cy="502192"/>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93543" y="4479878"/>
            <a:ext cx="844652" cy="561694"/>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51606" y="4479878"/>
            <a:ext cx="1369185" cy="1316700"/>
          </a:xfrm>
          <a:prstGeom prst="rect">
            <a:avLst/>
          </a:prstGeom>
        </p:spPr>
      </p:pic>
      <p:cxnSp>
        <p:nvCxnSpPr>
          <p:cNvPr id="13" name="Straight Arrow Connector 12"/>
          <p:cNvCxnSpPr/>
          <p:nvPr/>
        </p:nvCxnSpPr>
        <p:spPr>
          <a:xfrm flipH="1" flipV="1">
            <a:off x="10842077" y="5079854"/>
            <a:ext cx="331138" cy="465011"/>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54427" y="5439905"/>
            <a:ext cx="2567237" cy="3692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have to/must]</a:t>
            </a:r>
          </a:p>
        </p:txBody>
      </p:sp>
      <p:sp>
        <p:nvSpPr>
          <p:cNvPr id="18" name="TextBox 17"/>
          <p:cNvSpPr txBox="1"/>
          <p:nvPr/>
        </p:nvSpPr>
        <p:spPr>
          <a:xfrm>
            <a:off x="957882" y="4788516"/>
            <a:ext cx="2567237" cy="3692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[luck/happiness]</a:t>
            </a:r>
          </a:p>
        </p:txBody>
      </p:sp>
      <p:sp>
        <p:nvSpPr>
          <p:cNvPr id="23" name="TextBox 22"/>
          <p:cNvSpPr txBox="1"/>
          <p:nvPr/>
        </p:nvSpPr>
        <p:spPr>
          <a:xfrm>
            <a:off x="5425965" y="38335"/>
            <a:ext cx="134006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ü</a:t>
            </a:r>
            <a:endParaRPr kumimoji="0" lang="en-GB" sz="1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16" name="TextBox 15"/>
          <p:cNvSpPr txBox="1"/>
          <p:nvPr/>
        </p:nvSpPr>
        <p:spPr>
          <a:xfrm>
            <a:off x="8605978" y="1319124"/>
            <a:ext cx="2567237" cy="3692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wish]</a:t>
            </a:r>
          </a:p>
        </p:txBody>
      </p:sp>
    </p:spTree>
    <p:extLst>
      <p:ext uri="{BB962C8B-B14F-4D97-AF65-F5344CB8AC3E}">
        <p14:creationId xmlns:p14="http://schemas.microsoft.com/office/powerpoint/2010/main" val="14311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3" name="uu_SSC.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funf.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rucke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subTnLst>
                                    <p:audio>
                                      <p:cMediaNode>
                                        <p:cTn display="0" masterRel="sameClick">
                                          <p:stCondLst>
                                            <p:cond evt="begin" delay="0">
                                              <p:tn val="26"/>
                                            </p:cond>
                                          </p:stCondLst>
                                          <p:endCondLst>
                                            <p:cond evt="onStopAudio" delay="0">
                                              <p:tgtEl>
                                                <p:sldTgt/>
                                              </p:tgtEl>
                                            </p:cond>
                                          </p:endCondLst>
                                        </p:cTn>
                                        <p:tgtEl>
                                          <p:sndTgt r:embed="rId5" name="rucken.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subTnLst>
                                    <p:audio>
                                      <p:cMediaNode>
                                        <p:cTn display="0" masterRel="sameClick">
                                          <p:stCondLst>
                                            <p:cond evt="begin" delay="0">
                                              <p:tn val="31"/>
                                            </p:cond>
                                          </p:stCondLst>
                                          <p:endCondLst>
                                            <p:cond evt="onStopAudio" delay="0">
                                              <p:tgtEl>
                                                <p:sldTgt/>
                                              </p:tgtEl>
                                            </p:cond>
                                          </p:endCondLst>
                                        </p:cTn>
                                        <p:tgtEl>
                                          <p:sndTgt r:embed="rId6" name="wunschen.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subTnLst>
                                    <p:audio>
                                      <p:cMediaNode>
                                        <p:cTn display="0" masterRel="sameClick">
                                          <p:stCondLst>
                                            <p:cond evt="begin" delay="0">
                                              <p:tn val="36"/>
                                            </p:cond>
                                          </p:stCondLst>
                                          <p:endCondLst>
                                            <p:cond evt="onStopAudio" delay="0">
                                              <p:tgtEl>
                                                <p:sldTgt/>
                                              </p:tgtEl>
                                            </p:cond>
                                          </p:endCondLst>
                                        </p:cTn>
                                        <p:tgtEl>
                                          <p:sndTgt r:embed="rId6" name="wunschen.wav"/>
                                        </p:tgtEl>
                                      </p:cMediaNode>
                                    </p:audio>
                                  </p:sub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subTnLst>
                                    <p:audio>
                                      <p:cMediaNode>
                                        <p:cTn display="0" masterRel="sameClick">
                                          <p:stCondLst>
                                            <p:cond evt="begin" delay="0">
                                              <p:tn val="44"/>
                                            </p:cond>
                                          </p:stCondLst>
                                          <p:endCondLst>
                                            <p:cond evt="onStopAudio" delay="0">
                                              <p:tgtEl>
                                                <p:sldTgt/>
                                              </p:tgtEl>
                                            </p:cond>
                                          </p:endCondLst>
                                        </p:cTn>
                                        <p:tgtEl>
                                          <p:sndTgt r:embed="rId7" name="Gluck.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subTnLst>
                                    <p:audio>
                                      <p:cMediaNode>
                                        <p:cTn display="0" masterRel="sameClick">
                                          <p:stCondLst>
                                            <p:cond evt="begin" delay="0">
                                              <p:tn val="49"/>
                                            </p:cond>
                                          </p:stCondLst>
                                          <p:endCondLst>
                                            <p:cond evt="onStopAudio" delay="0">
                                              <p:tgtEl>
                                                <p:sldTgt/>
                                              </p:tgtEl>
                                            </p:cond>
                                          </p:endCondLst>
                                        </p:cTn>
                                        <p:tgtEl>
                                          <p:sndTgt r:embed="rId7" name="Gluck.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subTnLst>
                                    <p:audio>
                                      <p:cMediaNode>
                                        <p:cTn display="0" masterRel="sameClick">
                                          <p:stCondLst>
                                            <p:cond evt="begin" delay="0">
                                              <p:tn val="54"/>
                                            </p:cond>
                                          </p:stCondLst>
                                          <p:endCondLst>
                                            <p:cond evt="onStopAudio" delay="0">
                                              <p:tgtEl>
                                                <p:sldTgt/>
                                              </p:tgtEl>
                                            </p:cond>
                                          </p:endCondLst>
                                        </p:cTn>
                                        <p:tgtEl>
                                          <p:sndTgt r:embed="rId8" name="mussen.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subTnLst>
                                    <p:audio>
                                      <p:cMediaNode>
                                        <p:cTn display="0" masterRel="sameClick">
                                          <p:stCondLst>
                                            <p:cond evt="begin" delay="0">
                                              <p:tn val="59"/>
                                            </p:cond>
                                          </p:stCondLst>
                                          <p:endCondLst>
                                            <p:cond evt="onStopAudio" delay="0">
                                              <p:tgtEl>
                                                <p:sldTgt/>
                                              </p:tgtEl>
                                            </p:cond>
                                          </p:endCondLst>
                                        </p:cTn>
                                        <p:tgtEl>
                                          <p:sndTgt r:embed="rId8" name="mussen.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subTnLst>
                                    <p:audio>
                                      <p:cMediaNode>
                                        <p:cTn display="0" masterRel="sameClick">
                                          <p:stCondLst>
                                            <p:cond evt="begin" delay="0">
                                              <p:tn val="64"/>
                                            </p:cond>
                                          </p:stCondLst>
                                          <p:endCondLst>
                                            <p:cond evt="onStopAudio" delay="0">
                                              <p:tgtEl>
                                                <p:sldTgt/>
                                              </p:tgtEl>
                                            </p:cond>
                                          </p:endCondLst>
                                        </p:cTn>
                                        <p:tgtEl>
                                          <p:sndTgt r:embed="rId9" name="Stuck.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childTnLst>
                                  <p:subTnLst>
                                    <p:audio>
                                      <p:cMediaNode>
                                        <p:cTn display="0" masterRel="sameClick">
                                          <p:stCondLst>
                                            <p:cond evt="begin" delay="0">
                                              <p:tn val="69"/>
                                            </p:cond>
                                          </p:stCondLst>
                                          <p:endCondLst>
                                            <p:cond evt="onStopAudio" delay="0">
                                              <p:tgtEl>
                                                <p:sldTgt/>
                                              </p:tgtEl>
                                            </p:cond>
                                          </p:endCondLst>
                                        </p:cTn>
                                        <p:tgtEl>
                                          <p:sndTgt r:embed="rId9" name="Stuck.wav"/>
                                        </p:tgtEl>
                                      </p:cMediaNode>
                                    </p:audio>
                                  </p:subTnLst>
                                </p:cTn>
                              </p:par>
                              <p:par>
                                <p:cTn id="72" presetID="10" presetClass="entr" presetSubtype="0" fill="hold" nodeType="with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fade">
                                      <p:cBhvr>
                                        <p:cTn id="74" dur="500"/>
                                        <p:tgtEl>
                                          <p:spTgt spid="2"/>
                                        </p:tgtEl>
                                      </p:cBhvr>
                                    </p:animEffect>
                                  </p:childTnLst>
                                </p:cTn>
                              </p:par>
                              <p:par>
                                <p:cTn id="75" presetID="10" presetClass="entr" presetSubtype="0" fill="hold"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5" grpId="0"/>
      <p:bldP spid="18" grpId="0"/>
      <p:bldP spid="2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71110" y="1756012"/>
            <a:ext cx="3802879" cy="2721983"/>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t>
            </a:r>
            <a:r>
              <a:rPr kumimoji="0" lang="en-GB" sz="66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nf</a:t>
            </a:r>
            <a:endPar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4"/>
          <p:cNvSpPr/>
          <p:nvPr/>
        </p:nvSpPr>
        <p:spPr>
          <a:xfrm>
            <a:off x="1000920" y="493391"/>
            <a:ext cx="2693366"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cken</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6" name="Rectangle 5"/>
          <p:cNvSpPr/>
          <p:nvPr/>
        </p:nvSpPr>
        <p:spPr>
          <a:xfrm>
            <a:off x="8171312" y="580433"/>
            <a:ext cx="3665883"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nschen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8883756" y="3465700"/>
            <a:ext cx="239230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St</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ck</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433172" y="4075132"/>
            <a:ext cx="36166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ck</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ectangle 8"/>
          <p:cNvSpPr/>
          <p:nvPr/>
        </p:nvSpPr>
        <p:spPr>
          <a:xfrm>
            <a:off x="4804990" y="4747844"/>
            <a:ext cx="266611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ssen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2881" y="1999628"/>
            <a:ext cx="1190328" cy="1420648"/>
          </a:xfrm>
          <a:prstGeom prst="rect">
            <a:avLst/>
          </a:prstGeom>
        </p:spPr>
      </p:pic>
      <p:sp>
        <p:nvSpPr>
          <p:cNvPr id="23" name="TextBox 22"/>
          <p:cNvSpPr txBox="1"/>
          <p:nvPr/>
        </p:nvSpPr>
        <p:spPr>
          <a:xfrm>
            <a:off x="5425965" y="38335"/>
            <a:ext cx="134006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ü</a:t>
            </a:r>
            <a:endParaRPr kumimoji="0" lang="en-GB" sz="1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11853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3" name="uu_SSC.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funf.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rucke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6" name="wunsche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Gluck.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8" name="mussen.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9" name="Stu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71110" y="1756012"/>
            <a:ext cx="3802879" cy="2721983"/>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t>
            </a:r>
            <a:r>
              <a:rPr kumimoji="0" lang="en-GB" sz="66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nf</a:t>
            </a:r>
            <a:endPar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4"/>
          <p:cNvSpPr/>
          <p:nvPr/>
        </p:nvSpPr>
        <p:spPr>
          <a:xfrm>
            <a:off x="1000920" y="493391"/>
            <a:ext cx="2693366"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cken</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6" name="Rectangle 5"/>
          <p:cNvSpPr/>
          <p:nvPr/>
        </p:nvSpPr>
        <p:spPr>
          <a:xfrm>
            <a:off x="8171312" y="580433"/>
            <a:ext cx="3665883"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nschen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8883756" y="3465700"/>
            <a:ext cx="239230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St</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ck</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433172" y="4075132"/>
            <a:ext cx="36166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ck</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ectangle 8"/>
          <p:cNvSpPr/>
          <p:nvPr/>
        </p:nvSpPr>
        <p:spPr>
          <a:xfrm>
            <a:off x="4804990" y="4747844"/>
            <a:ext cx="266611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ü</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ssen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2881" y="1999628"/>
            <a:ext cx="1190328" cy="1420648"/>
          </a:xfrm>
          <a:prstGeom prst="rect">
            <a:avLst/>
          </a:prstGeom>
        </p:spPr>
      </p:pic>
      <p:sp>
        <p:nvSpPr>
          <p:cNvPr id="23" name="TextBox 22"/>
          <p:cNvSpPr txBox="1"/>
          <p:nvPr/>
        </p:nvSpPr>
        <p:spPr>
          <a:xfrm>
            <a:off x="5425965" y="38335"/>
            <a:ext cx="134006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ü</a:t>
            </a:r>
            <a:endParaRPr kumimoji="0" lang="en-GB" sz="1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4425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837810C-A52C-4BD9-BBBC-023A87BF9F68}" vid="{68E3D2EB-E576-432B-A78F-B77A485C456F}"/>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TotalTime>
  <Words>1047</Words>
  <Application>Microsoft Macintosh PowerPoint</Application>
  <PresentationFormat>Widescreen</PresentationFormat>
  <Paragraphs>143</Paragraphs>
  <Slides>12</Slides>
  <Notes>12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Arial</vt:lpstr>
      <vt:lpstr>Calibri</vt:lpstr>
      <vt:lpstr>Calibri Light</vt:lpstr>
      <vt:lpstr>Century Gothic</vt:lpstr>
      <vt:lpstr>Tw Cen MT</vt:lpstr>
      <vt:lpstr>Office Theme</vt:lpstr>
      <vt:lpstr>2_Office Theme</vt:lpstr>
      <vt:lpstr>3_Office Theme</vt:lpstr>
      <vt:lpstr>1_Office Theme</vt:lpstr>
      <vt:lpstr>Phonics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 oder Ü?</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Inge Alferink</cp:lastModifiedBy>
  <cp:revision>27</cp:revision>
  <dcterms:created xsi:type="dcterms:W3CDTF">2019-03-27T07:30:03Z</dcterms:created>
  <dcterms:modified xsi:type="dcterms:W3CDTF">2019-11-28T10:15:53Z</dcterms:modified>
</cp:coreProperties>
</file>