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7" r:id="rId2"/>
    <p:sldId id="305" r:id="rId3"/>
    <p:sldId id="404" r:id="rId4"/>
    <p:sldId id="407" r:id="rId5"/>
    <p:sldId id="347" r:id="rId6"/>
    <p:sldId id="369" r:id="rId7"/>
    <p:sldId id="313" r:id="rId8"/>
    <p:sldId id="282" r:id="rId9"/>
    <p:sldId id="405" r:id="rId10"/>
    <p:sldId id="406" r:id="rId11"/>
    <p:sldId id="349" r:id="rId12"/>
    <p:sldId id="370" r:id="rId13"/>
    <p:sldId id="314" r:id="rId14"/>
    <p:sldId id="290" r:id="rId15"/>
    <p:sldId id="291" r:id="rId16"/>
    <p:sldId id="292" r:id="rId17"/>
    <p:sldId id="258" r:id="rId18"/>
    <p:sldId id="280" r:id="rId19"/>
    <p:sldId id="259" r:id="rId20"/>
    <p:sldId id="264" r:id="rId21"/>
    <p:sldId id="260" r:id="rId22"/>
    <p:sldId id="261" r:id="rId23"/>
    <p:sldId id="262" r:id="rId24"/>
    <p:sldId id="263" r:id="rId25"/>
    <p:sldId id="266" r:id="rId26"/>
    <p:sldId id="267" r:id="rId27"/>
    <p:sldId id="276" r:id="rId28"/>
    <p:sldId id="275" r:id="rId29"/>
    <p:sldId id="283" r:id="rId30"/>
    <p:sldId id="272" r:id="rId31"/>
    <p:sldId id="271" r:id="rId32"/>
    <p:sldId id="273" r:id="rId33"/>
    <p:sldId id="294" r:id="rId34"/>
    <p:sldId id="270" r:id="rId35"/>
    <p:sldId id="281" r:id="rId36"/>
    <p:sldId id="293" r:id="rId37"/>
    <p:sldId id="303" r:id="rId38"/>
    <p:sldId id="295" r:id="rId39"/>
    <p:sldId id="296" r:id="rId40"/>
    <p:sldId id="297" r:id="rId41"/>
    <p:sldId id="300" r:id="rId42"/>
    <p:sldId id="301" r:id="rId43"/>
    <p:sldId id="302" r:id="rId44"/>
    <p:sldId id="278" r:id="rId45"/>
    <p:sldId id="279" r:id="rId46"/>
    <p:sldId id="30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F9966"/>
    <a:srgbClr val="EA5F00"/>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05" autoAdjust="0"/>
    <p:restoredTop sz="64742" autoAdjust="0"/>
  </p:normalViewPr>
  <p:slideViewPr>
    <p:cSldViewPr snapToGrid="0">
      <p:cViewPr varScale="1">
        <p:scale>
          <a:sx n="67" d="100"/>
          <a:sy n="67" d="100"/>
        </p:scale>
        <p:origin x="1048" y="168"/>
      </p:cViewPr>
      <p:guideLst>
        <p:guide orient="horz" pos="2160"/>
        <p:guide pos="3840"/>
      </p:guideLst>
    </p:cSldViewPr>
  </p:slideViewPr>
  <p:outlineViewPr>
    <p:cViewPr>
      <p:scale>
        <a:sx n="33" d="100"/>
        <a:sy n="33" d="100"/>
      </p:scale>
      <p:origin x="0" y="-1314"/>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clipart-library.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clipart-library.co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clipart-library.com/"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Work</a:t>
            </a:r>
            <a:r>
              <a:rPr lang="en-GB" b="0" baseline="0" dirty="0"/>
              <a:t> with a challenging text</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 SSCs </a:t>
            </a:r>
            <a:r>
              <a:rPr lang="en-GB" b="0" dirty="0"/>
              <a:t>[v]</a:t>
            </a:r>
            <a:r>
              <a:rPr lang="en-GB" b="0" baseline="0" dirty="0"/>
              <a:t> and [b]</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Consolidation of ‘ser’ for traits and ‘</a:t>
            </a:r>
            <a:r>
              <a:rPr lang="en-GB" b="0" baseline="0" dirty="0" err="1"/>
              <a:t>estar</a:t>
            </a:r>
            <a:r>
              <a:rPr lang="en-GB" b="0" baseline="0" dirty="0"/>
              <a:t>’ for state</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7.2.1.1 (introduce) </a:t>
            </a:r>
            <a:r>
              <a:rPr lang="en-GB" sz="1200" b="0" i="0" dirty="0">
                <a:solidFill>
                  <a:schemeClr val="dk1"/>
                </a:solidFill>
                <a:latin typeface="+mn-lt"/>
                <a:ea typeface="Calibri"/>
                <a:cs typeface="Calibri"/>
                <a:sym typeface="Calibri"/>
              </a:rPr>
              <a:t>vocab set: </a:t>
            </a:r>
            <a:r>
              <a:rPr lang="es-ES_tradnl" sz="1200" b="0" i="0" dirty="0">
                <a:solidFill>
                  <a:schemeClr val="dk1"/>
                </a:solidFill>
                <a:latin typeface="+mn-lt"/>
                <a:ea typeface="Calibri"/>
                <a:cs typeface="Calibri"/>
                <a:sym typeface="Calibri"/>
              </a:rPr>
              <a:t>saber [44]; pasar [68]; torre [2138]; su [12]</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7.1.2.5 (revisit)</a:t>
            </a:r>
            <a:r>
              <a:rPr lang="es-ES_tradnl" sz="1200" b="1" i="0" u="none" strike="noStrike" kern="1200" cap="none" dirty="0">
                <a:solidFill>
                  <a:schemeClr val="tx1"/>
                </a:solidFill>
                <a:effectLst/>
                <a:latin typeface="+mn-lt"/>
                <a:ea typeface="Calibri"/>
                <a:cs typeface="Calibri"/>
                <a:sym typeface="Calibri"/>
              </a:rPr>
              <a:t> </a:t>
            </a:r>
            <a:r>
              <a:rPr lang="es-ES_tradnl" sz="1200" b="0" i="0" u="none" strike="noStrike" kern="1200" cap="none" dirty="0">
                <a:solidFill>
                  <a:schemeClr val="tx1"/>
                </a:solidFill>
                <a:effectLst/>
                <a:latin typeface="+mn-lt"/>
                <a:ea typeface="Calibri"/>
                <a:cs typeface="Calibri"/>
                <a:sym typeface="Calibri"/>
              </a:rPr>
              <a:t>museo [1114]; banco [728]; teatro [605]; centro [316]; mercado [487]; tienda [1515]; plaza [806]; iglesia [437]; escuela [424]; ciudad [178]; entre [63]; el, la [1]; lejos [833]; cerca [1042]; respuesta [488]</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7.1.1.7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s-ES_tradnl" sz="1200" b="0" i="0" dirty="0">
                <a:solidFill>
                  <a:schemeClr val="dk1"/>
                </a:solidFill>
                <a:latin typeface="+mn-lt"/>
                <a:ea typeface="Calibri"/>
                <a:cs typeface="Calibri"/>
                <a:sym typeface="Calibri"/>
              </a:rPr>
              <a:t>necesitar [276]; usar [317]; llevar¹ [75];  zapato [1477]; vaso [1609]; producto [394]; bolsa [1581]; camisa [1873]; cosa [69]; ayuda [784]; voluntario¹ [2732]; gracias [275]; de nada [nada-87]; luego¹ [150]</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a:t>
            </a:r>
            <a:r>
              <a:rPr lang="es-ES" i="1" baseline="0" dirty="0" err="1"/>
              <a:t>Core</a:t>
            </a:r>
            <a:r>
              <a:rPr lang="es-ES" i="1" baseline="0" dirty="0"/>
              <a:t>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612373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206566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1264452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3118742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3 minutes</a:t>
            </a:r>
          </a:p>
          <a:p>
            <a:endParaRPr lang="en-GB" b="0" baseline="0" dirty="0"/>
          </a:p>
          <a:p>
            <a:r>
              <a:rPr lang="en-GB" b="1" baseline="0" dirty="0"/>
              <a:t>Aim: </a:t>
            </a:r>
            <a:r>
              <a:rPr lang="en-GB" b="0" baseline="0" dirty="0"/>
              <a:t>Listening activity </a:t>
            </a:r>
            <a:r>
              <a:rPr lang="en-GB" baseline="0" dirty="0"/>
              <a:t>to provide input to help establish the sound-spelling connection. </a:t>
            </a:r>
          </a:p>
          <a:p>
            <a:r>
              <a:rPr lang="en-GB" baseline="0" dirty="0"/>
              <a:t>Note that the audio will not help students to distinguish ‘b’ from ‘v’; the audio is simply provided for reinforcement. Students need to recall the spelling of each word.</a:t>
            </a:r>
          </a:p>
          <a:p>
            <a:endParaRPr lang="en-GB" b="1" baseline="0" dirty="0"/>
          </a:p>
          <a:p>
            <a:r>
              <a:rPr lang="en-GB" b="1" baseline="0" dirty="0"/>
              <a:t>Procedure:</a:t>
            </a:r>
            <a:endParaRPr lang="en-GB" b="1" dirty="0"/>
          </a:p>
          <a:p>
            <a:pPr marL="228600" indent="-228600">
              <a:buAutoNum type="arabicPeriod"/>
            </a:pPr>
            <a:r>
              <a:rPr lang="en-GB" dirty="0"/>
              <a:t>Teachers click the letter button to play</a:t>
            </a:r>
            <a:r>
              <a:rPr lang="en-GB" baseline="0" dirty="0"/>
              <a:t> the recording of the word.</a:t>
            </a:r>
          </a:p>
          <a:p>
            <a:pPr marL="228600" indent="-228600">
              <a:buAutoNum type="arabicPeriod"/>
            </a:pPr>
            <a:r>
              <a:rPr lang="en-GB" dirty="0"/>
              <a:t>Students write the missing letter. </a:t>
            </a:r>
          </a:p>
          <a:p>
            <a:pPr marL="228600" indent="-228600">
              <a:buAutoNum type="arabicPeriod"/>
            </a:pPr>
            <a:r>
              <a:rPr lang="en-GB" baseline="0" dirty="0"/>
              <a:t>See next slide for a variation of this activity (where students have to write full word).</a:t>
            </a: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17030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Variation</a:t>
            </a:r>
            <a:r>
              <a:rPr lang="en-GB" b="1" baseline="0" dirty="0"/>
              <a:t> activity to the previous slide</a:t>
            </a:r>
          </a:p>
          <a:p>
            <a:endParaRPr lang="en-GB" b="1" baseline="0" dirty="0"/>
          </a:p>
          <a:p>
            <a:r>
              <a:rPr lang="en-GB" b="1" baseline="0" dirty="0"/>
              <a:t>Timing: </a:t>
            </a:r>
            <a:r>
              <a:rPr lang="en-GB" b="0" baseline="0" dirty="0"/>
              <a:t>3 minutes</a:t>
            </a:r>
          </a:p>
          <a:p>
            <a:endParaRPr lang="en-GB" b="0" baseline="0" dirty="0"/>
          </a:p>
          <a:p>
            <a:r>
              <a:rPr lang="en-GB" b="1" baseline="0" dirty="0"/>
              <a:t>Aim: </a:t>
            </a:r>
            <a:r>
              <a:rPr lang="en-GB" b="0" baseline="0" dirty="0"/>
              <a:t>Listening activity </a:t>
            </a:r>
            <a:r>
              <a:rPr lang="en-GB" baseline="0" dirty="0"/>
              <a:t>to provide input to help establish the sound-spelling connection. </a:t>
            </a:r>
          </a:p>
          <a:p>
            <a:r>
              <a:rPr lang="en-GB" baseline="0" dirty="0"/>
              <a:t>Note that the audio will not help students to distinguish ‘b’ from ‘v’; the audio is simply provided for reinforcement. Students need to recall the spelling of each word.</a:t>
            </a:r>
          </a:p>
          <a:p>
            <a:endParaRPr lang="en-GB" b="1" baseline="0" dirty="0"/>
          </a:p>
          <a:p>
            <a:r>
              <a:rPr lang="en-GB" b="1" baseline="0" dirty="0"/>
              <a:t>Procedure</a:t>
            </a:r>
          </a:p>
          <a:p>
            <a:r>
              <a:rPr lang="en-GB" b="0" dirty="0"/>
              <a:t>1.</a:t>
            </a:r>
            <a:r>
              <a:rPr lang="en-GB" b="0" baseline="0" dirty="0"/>
              <a:t> Teachers click the letter button to play the recording. </a:t>
            </a:r>
            <a:r>
              <a:rPr lang="en-GB" dirty="0"/>
              <a:t>Students listen and write the full word.</a:t>
            </a:r>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4123326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a:t>
            </a:r>
            <a:r>
              <a:rPr lang="en-GB" b="0" baseline="0" dirty="0"/>
              <a:t> minutes</a:t>
            </a:r>
          </a:p>
          <a:p>
            <a:endParaRPr lang="en-GB" b="0" baseline="0" dirty="0"/>
          </a:p>
          <a:p>
            <a:r>
              <a:rPr lang="en-GB" b="1" baseline="0" dirty="0"/>
              <a:t>Aim: </a:t>
            </a:r>
            <a:r>
              <a:rPr lang="en-GB" dirty="0"/>
              <a:t>Having</a:t>
            </a:r>
            <a:r>
              <a:rPr lang="en-GB" baseline="0" dirty="0"/>
              <a:t> focused on the sound-spelling correspondence, students now focus on the meaning of the words used for practice. </a:t>
            </a:r>
          </a:p>
          <a:p>
            <a:endParaRPr lang="en-GB" baseline="0" dirty="0"/>
          </a:p>
          <a:p>
            <a:r>
              <a:rPr lang="en-GB" b="1" dirty="0"/>
              <a:t>Procedure:</a:t>
            </a:r>
          </a:p>
          <a:p>
            <a:r>
              <a:rPr lang="en-GB" b="0" dirty="0"/>
              <a:t>1.</a:t>
            </a:r>
            <a:r>
              <a:rPr lang="en-GB" b="0" baseline="0" dirty="0"/>
              <a:t> </a:t>
            </a:r>
            <a:r>
              <a:rPr lang="en-GB" dirty="0"/>
              <a:t>The</a:t>
            </a:r>
            <a:r>
              <a:rPr lang="en-GB" baseline="0" dirty="0"/>
              <a:t> teacher says the number (either in numerical or random order, to challenge students more). Students have to search the options around the edge of the box to decide which is the corresponding word.  Teachers should pause for several seconds to allow students to search, then elicit the Spanish word from students in chorus.</a:t>
            </a:r>
          </a:p>
          <a:p>
            <a:endParaRPr lang="en-GB" baseline="0" dirty="0"/>
          </a:p>
          <a:p>
            <a:r>
              <a:rPr lang="en-GB" b="1" baseline="0" dirty="0"/>
              <a:t>Notes:</a:t>
            </a:r>
          </a:p>
          <a:p>
            <a:r>
              <a:rPr lang="en-GB" baseline="0" dirty="0"/>
              <a:t>To allow for flexibility in the order of numbers, the answers have not been animated.</a:t>
            </a:r>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605304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1 minute</a:t>
            </a:r>
            <a:endParaRPr lang="en-GB" sz="1200" b="1" kern="1200" noProof="0" dirty="0">
              <a:solidFill>
                <a:schemeClr val="tx1"/>
              </a:solidFill>
              <a:effectLst/>
              <a:latin typeface="+mn-lt"/>
              <a:ea typeface="+mn-ea"/>
              <a:cs typeface="+mn-cs"/>
            </a:endParaRP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Aim: </a:t>
            </a:r>
            <a:r>
              <a:rPr lang="en-GB" sz="1200" b="0" kern="1200" noProof="0" dirty="0">
                <a:solidFill>
                  <a:schemeClr val="tx1"/>
                </a:solidFill>
                <a:effectLst/>
                <a:latin typeface="+mn-lt"/>
                <a:ea typeface="+mn-ea"/>
                <a:cs typeface="+mn-cs"/>
              </a:rPr>
              <a:t>Introductory</a:t>
            </a:r>
            <a:r>
              <a:rPr lang="en-GB" sz="1200" b="0" kern="1200" baseline="0" noProof="0" dirty="0">
                <a:solidFill>
                  <a:schemeClr val="tx1"/>
                </a:solidFill>
                <a:effectLst/>
                <a:latin typeface="+mn-lt"/>
                <a:ea typeface="+mn-ea"/>
                <a:cs typeface="+mn-cs"/>
              </a:rPr>
              <a:t> slide to challenging text that is the focus of this lesson for students to anticipate what they might be about to work on.</a:t>
            </a:r>
            <a:endParaRPr lang="en-GB" sz="1200" b="1" kern="1200" noProof="0" dirty="0">
              <a:solidFill>
                <a:schemeClr val="tx1"/>
              </a:solidFill>
              <a:effectLst/>
              <a:latin typeface="+mn-lt"/>
              <a:ea typeface="+mn-ea"/>
              <a:cs typeface="+mn-cs"/>
            </a:endParaRP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Procedure:</a:t>
            </a:r>
          </a:p>
          <a:p>
            <a:pPr marL="228600" indent="-228600">
              <a:buAutoNum type="arabicPeriod"/>
            </a:pPr>
            <a:r>
              <a:rPr lang="en-GB" sz="1200" kern="1200" noProof="0" dirty="0">
                <a:solidFill>
                  <a:schemeClr val="tx1"/>
                </a:solidFill>
                <a:effectLst/>
                <a:latin typeface="+mn-lt"/>
                <a:ea typeface="+mn-ea"/>
                <a:cs typeface="+mn-cs"/>
              </a:rPr>
              <a:t>Ask students to read aloud the first four lines of the text and then identify its type.</a:t>
            </a:r>
            <a:r>
              <a:rPr lang="en-GB" sz="1200" kern="1200" baseline="0" noProof="0" dirty="0">
                <a:solidFill>
                  <a:schemeClr val="tx1"/>
                </a:solidFill>
                <a:effectLst/>
                <a:latin typeface="+mn-lt"/>
                <a:ea typeface="+mn-ea"/>
                <a:cs typeface="+mn-cs"/>
              </a:rPr>
              <a:t> ‘</a:t>
            </a:r>
            <a:r>
              <a:rPr lang="en-GB" sz="1200" kern="1200" baseline="0" noProof="0" dirty="0" err="1">
                <a:solidFill>
                  <a:schemeClr val="tx1"/>
                </a:solidFill>
                <a:effectLst/>
                <a:latin typeface="+mn-lt"/>
                <a:ea typeface="+mn-ea"/>
                <a:cs typeface="+mn-cs"/>
              </a:rPr>
              <a:t>Artículo</a:t>
            </a:r>
            <a:r>
              <a:rPr lang="en-GB" sz="1200" kern="1200" baseline="0" noProof="0" dirty="0">
                <a:solidFill>
                  <a:schemeClr val="tx1"/>
                </a:solidFill>
                <a:effectLst/>
                <a:latin typeface="+mn-lt"/>
                <a:ea typeface="+mn-ea"/>
                <a:cs typeface="+mn-cs"/>
              </a:rPr>
              <a:t>’, ‘</a:t>
            </a:r>
            <a:r>
              <a:rPr lang="en-GB" sz="1200" kern="1200" baseline="0" noProof="0" dirty="0" err="1">
                <a:solidFill>
                  <a:schemeClr val="tx1"/>
                </a:solidFill>
                <a:effectLst/>
                <a:latin typeface="+mn-lt"/>
                <a:ea typeface="+mn-ea"/>
                <a:cs typeface="+mn-cs"/>
              </a:rPr>
              <a:t>novela</a:t>
            </a:r>
            <a:r>
              <a:rPr lang="en-GB" sz="1200" kern="1200" baseline="0" noProof="0" dirty="0">
                <a:solidFill>
                  <a:schemeClr val="tx1"/>
                </a:solidFill>
                <a:effectLst/>
                <a:latin typeface="+mn-lt"/>
                <a:ea typeface="+mn-ea"/>
                <a:cs typeface="+mn-cs"/>
              </a:rPr>
              <a:t>’ and ‘</a:t>
            </a:r>
            <a:r>
              <a:rPr lang="en-GB" sz="1200" kern="1200" baseline="0" noProof="0" dirty="0" err="1">
                <a:solidFill>
                  <a:schemeClr val="tx1"/>
                </a:solidFill>
                <a:effectLst/>
                <a:latin typeface="+mn-lt"/>
                <a:ea typeface="+mn-ea"/>
                <a:cs typeface="+mn-cs"/>
              </a:rPr>
              <a:t>poema</a:t>
            </a:r>
            <a:r>
              <a:rPr lang="en-GB" sz="1200" kern="1200" baseline="0" noProof="0" dirty="0">
                <a:solidFill>
                  <a:schemeClr val="tx1"/>
                </a:solidFill>
                <a:effectLst/>
                <a:latin typeface="+mn-lt"/>
                <a:ea typeface="+mn-ea"/>
                <a:cs typeface="+mn-cs"/>
              </a:rPr>
              <a:t>’ haven’t been taught in the scheme of work but should be recognisable as cognates.</a:t>
            </a:r>
          </a:p>
          <a:p>
            <a:pPr marL="228600" indent="-228600">
              <a:buAutoNum type="arabicPeriod"/>
            </a:pPr>
            <a:r>
              <a:rPr lang="en-GB" sz="1200" kern="1200" baseline="0" noProof="0" dirty="0">
                <a:solidFill>
                  <a:schemeClr val="tx1"/>
                </a:solidFill>
                <a:effectLst/>
                <a:latin typeface="+mn-lt"/>
                <a:ea typeface="+mn-ea"/>
                <a:cs typeface="+mn-cs"/>
              </a:rPr>
              <a:t>Teachers could prompt certain r</a:t>
            </a:r>
            <a:r>
              <a:rPr lang="en-GB" sz="1200" kern="1200" noProof="0" dirty="0">
                <a:solidFill>
                  <a:schemeClr val="tx1"/>
                </a:solidFill>
                <a:effectLst/>
                <a:latin typeface="+mn-lt"/>
                <a:ea typeface="+mn-ea"/>
                <a:cs typeface="+mn-cs"/>
              </a:rPr>
              <a:t>easons why they may suggest</a:t>
            </a:r>
            <a:r>
              <a:rPr lang="en-GB" sz="1200" kern="1200" baseline="0" noProof="0" dirty="0">
                <a:solidFill>
                  <a:schemeClr val="tx1"/>
                </a:solidFill>
                <a:effectLst/>
                <a:latin typeface="+mn-lt"/>
                <a:ea typeface="+mn-ea"/>
                <a:cs typeface="+mn-cs"/>
              </a:rPr>
              <a:t> a poem: </a:t>
            </a:r>
            <a:r>
              <a:rPr lang="en-GB" sz="1200" kern="1200" baseline="0" noProof="0" dirty="0" err="1">
                <a:solidFill>
                  <a:schemeClr val="tx1"/>
                </a:solidFill>
                <a:effectLst/>
                <a:latin typeface="+mn-lt"/>
                <a:ea typeface="+mn-ea"/>
                <a:cs typeface="+mn-cs"/>
              </a:rPr>
              <a:t>frases</a:t>
            </a:r>
            <a:r>
              <a:rPr lang="en-GB" sz="1200" kern="1200" baseline="0" noProof="0" dirty="0">
                <a:solidFill>
                  <a:schemeClr val="tx1"/>
                </a:solidFill>
                <a:effectLst/>
                <a:latin typeface="+mn-lt"/>
                <a:ea typeface="+mn-ea"/>
                <a:cs typeface="+mn-cs"/>
              </a:rPr>
              <a:t> </a:t>
            </a:r>
            <a:r>
              <a:rPr lang="en-GB" sz="1200" kern="1200" baseline="0" noProof="0" dirty="0" err="1">
                <a:solidFill>
                  <a:schemeClr val="tx1"/>
                </a:solidFill>
                <a:effectLst/>
                <a:latin typeface="+mn-lt"/>
                <a:ea typeface="+mn-ea"/>
                <a:cs typeface="+mn-cs"/>
              </a:rPr>
              <a:t>cortas</a:t>
            </a:r>
            <a:r>
              <a:rPr lang="en-GB" sz="1200" kern="1200" baseline="0" noProof="0" dirty="0">
                <a:solidFill>
                  <a:schemeClr val="tx1"/>
                </a:solidFill>
                <a:effectLst/>
                <a:latin typeface="+mn-lt"/>
                <a:ea typeface="+mn-ea"/>
                <a:cs typeface="+mn-cs"/>
              </a:rPr>
              <a:t>, </a:t>
            </a:r>
            <a:r>
              <a:rPr lang="en-GB" sz="1200" kern="1200" baseline="0" noProof="0" dirty="0" err="1">
                <a:solidFill>
                  <a:schemeClr val="tx1"/>
                </a:solidFill>
                <a:effectLst/>
                <a:latin typeface="+mn-lt"/>
                <a:ea typeface="+mn-ea"/>
                <a:cs typeface="+mn-cs"/>
              </a:rPr>
              <a:t>repetición</a:t>
            </a:r>
            <a:endParaRPr lang="en-GB"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4093028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Timing: </a:t>
            </a:r>
            <a:r>
              <a:rPr lang="en-GB" sz="1200" b="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Aim:</a:t>
            </a:r>
            <a:r>
              <a:rPr lang="en-GB" sz="1200" b="1" baseline="0" dirty="0"/>
              <a:t> </a:t>
            </a:r>
            <a:r>
              <a:rPr lang="en-GB" sz="1200" b="0" baseline="0" dirty="0"/>
              <a:t>slide to remind students of the use of ‘tiene’ . This begins to foster an approach to challenging texts of searching for words that are familiar.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Procedure:</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1. Teachers elicit from students the meaning of ‘tiene’, which they first learnt in term 1.1 week 4.  Since it was introduced, there have been several opportunities to revisit parts of ‘TENER’ in the scheme of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2. Teachers ask students why they think ‘tiene’ is missing from line 4 of the poem (i.e. to maintain the rhythm/flow), and where it would have gone, if the writer had included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Notes</a:t>
            </a:r>
            <a:br>
              <a:rPr lang="en-GB" sz="1200" b="1" baseline="0" dirty="0"/>
            </a:br>
            <a:r>
              <a:rPr lang="en-GB" sz="1200" dirty="0"/>
              <a:t>Images</a:t>
            </a:r>
            <a:r>
              <a:rPr lang="en-GB" sz="1200" baseline="0" dirty="0"/>
              <a:t> are animated to support the meaning.</a:t>
            </a:r>
            <a:endParaRPr lang="en-GB" sz="1200"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793101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p>
          <a:p>
            <a:endParaRPr lang="en-GB" b="0" dirty="0"/>
          </a:p>
          <a:p>
            <a:r>
              <a:rPr lang="en-GB" b="1" dirty="0"/>
              <a:t>Aim: </a:t>
            </a:r>
            <a:r>
              <a:rPr lang="en-GB" b="0" dirty="0"/>
              <a:t>Introductory</a:t>
            </a:r>
            <a:r>
              <a:rPr lang="en-GB" b="0" baseline="0" dirty="0"/>
              <a:t> details of the author of the poem, using familiar language and some cognates.</a:t>
            </a:r>
          </a:p>
          <a:p>
            <a:endParaRPr lang="en-GB" b="0" baseline="0" dirty="0"/>
          </a:p>
          <a:p>
            <a:r>
              <a:rPr lang="en-GB" b="1" baseline="0" dirty="0"/>
              <a:t>Procedure:</a:t>
            </a:r>
            <a:endParaRPr lang="en-GB" b="1" dirty="0"/>
          </a:p>
          <a:p>
            <a:pPr marL="228600" indent="-228600">
              <a:buAutoNum type="arabicPeriod"/>
            </a:pPr>
            <a:r>
              <a:rPr lang="en-GB" baseline="0" dirty="0"/>
              <a:t>Teachers click to go through the slide. </a:t>
            </a:r>
            <a:r>
              <a:rPr lang="en-GB" dirty="0"/>
              <a:t>We can give details of his life in the present tense.</a:t>
            </a:r>
            <a:r>
              <a:rPr lang="en-GB" baseline="0" dirty="0"/>
              <a:t> Students can read aloud (whole class) to practise SSC knowledge.</a:t>
            </a:r>
          </a:p>
          <a:p>
            <a:pPr marL="228600" indent="-228600">
              <a:buAutoNum type="arabicPeriod"/>
            </a:pPr>
            <a:r>
              <a:rPr lang="en-GB" dirty="0"/>
              <a:t>Students could be asked to guess what ‘</a:t>
            </a:r>
            <a:r>
              <a:rPr lang="en-GB" dirty="0" err="1"/>
              <a:t>nace</a:t>
            </a:r>
            <a:r>
              <a:rPr lang="en-GB" dirty="0"/>
              <a:t>’ means. In the context of</a:t>
            </a:r>
            <a:r>
              <a:rPr lang="en-GB" baseline="0" dirty="0"/>
              <a:t> ‘</a:t>
            </a:r>
            <a:r>
              <a:rPr lang="en-GB" baseline="0" dirty="0" err="1"/>
              <a:t>biografía</a:t>
            </a:r>
            <a:r>
              <a:rPr lang="en-GB" baseline="0" dirty="0"/>
              <a:t>’</a:t>
            </a:r>
            <a:r>
              <a:rPr lang="en-GB" dirty="0"/>
              <a:t>, they may be able to guess</a:t>
            </a:r>
            <a:r>
              <a:rPr lang="en-GB" baseline="0" dirty="0"/>
              <a:t> this.</a:t>
            </a:r>
          </a:p>
          <a:p>
            <a:pPr marL="228600" indent="-228600">
              <a:buAutoNum type="arabicPeriod"/>
            </a:pPr>
            <a:r>
              <a:rPr lang="en-GB" dirty="0"/>
              <a:t>Students</a:t>
            </a:r>
            <a:r>
              <a:rPr lang="en-GB" baseline="0" dirty="0"/>
              <a:t> could also be asked: </a:t>
            </a:r>
          </a:p>
          <a:p>
            <a:r>
              <a:rPr lang="en-GB" baseline="0" dirty="0"/>
              <a:t>1/ where Valencia and Madrid are (‘¿</a:t>
            </a:r>
            <a:r>
              <a:rPr lang="en-GB" baseline="0" dirty="0" err="1"/>
              <a:t>Dónde</a:t>
            </a:r>
            <a:r>
              <a:rPr lang="en-GB" baseline="0" dirty="0"/>
              <a:t> </a:t>
            </a:r>
            <a:r>
              <a:rPr lang="en-GB" baseline="0" dirty="0" err="1"/>
              <a:t>está</a:t>
            </a:r>
            <a:r>
              <a:rPr lang="en-GB" baseline="0" dirty="0"/>
              <a:t>…?) to elicit ‘Está en el sur’ or ‘Está en el </a:t>
            </a:r>
            <a:r>
              <a:rPr lang="en-GB" baseline="0" dirty="0" err="1"/>
              <a:t>centro</a:t>
            </a:r>
            <a:r>
              <a:rPr lang="en-GB" baseline="0" dirty="0"/>
              <a:t>’. Note: ‘</a:t>
            </a:r>
            <a:r>
              <a:rPr lang="en-GB" baseline="0" dirty="0" err="1"/>
              <a:t>centro</a:t>
            </a:r>
            <a:r>
              <a:rPr lang="en-GB" baseline="0" dirty="0"/>
              <a:t>’ has been taught as a phonics word.</a:t>
            </a:r>
          </a:p>
          <a:p>
            <a:r>
              <a:rPr lang="en-GB" dirty="0"/>
              <a:t>2/ yes-no questions with raised intonation (e.g. ‘</a:t>
            </a:r>
            <a:r>
              <a:rPr lang="en-GB" baseline="0" dirty="0"/>
              <a:t>¿</a:t>
            </a:r>
            <a:r>
              <a:rPr lang="en-GB" dirty="0"/>
              <a:t>Valencia </a:t>
            </a:r>
            <a:r>
              <a:rPr lang="en-GB" dirty="0" err="1"/>
              <a:t>está</a:t>
            </a:r>
            <a:r>
              <a:rPr lang="en-GB" dirty="0"/>
              <a:t> en el </a:t>
            </a:r>
            <a:r>
              <a:rPr lang="en-GB" dirty="0" err="1"/>
              <a:t>norte</a:t>
            </a:r>
            <a:r>
              <a:rPr lang="en-GB" dirty="0"/>
              <a:t>?’). Encourage full answers here (‘No,</a:t>
            </a:r>
            <a:r>
              <a:rPr lang="en-GB" baseline="0" dirty="0"/>
              <a:t> </a:t>
            </a:r>
            <a:r>
              <a:rPr lang="en-GB" baseline="0" dirty="0" err="1"/>
              <a:t>está</a:t>
            </a:r>
            <a:r>
              <a:rPr lang="en-GB" baseline="0" dirty="0"/>
              <a:t> en el sur’).</a:t>
            </a:r>
            <a:r>
              <a:rPr lang="en-GB" dirty="0"/>
              <a:t> </a:t>
            </a:r>
          </a:p>
          <a:p>
            <a:endParaRPr lang="en-GB" dirty="0"/>
          </a:p>
          <a:p>
            <a:r>
              <a:rPr lang="en-GB" b="1" dirty="0"/>
              <a:t>Frequency of unknown words/cognates:</a:t>
            </a:r>
          </a:p>
          <a:p>
            <a:r>
              <a:rPr lang="en-GB" b="0" dirty="0" err="1"/>
              <a:t>nacer</a:t>
            </a:r>
            <a:r>
              <a:rPr lang="en-GB" b="0" dirty="0"/>
              <a:t> [426]; </a:t>
            </a:r>
            <a:r>
              <a:rPr lang="en-GB" b="0" dirty="0" err="1"/>
              <a:t>viajar</a:t>
            </a:r>
            <a:r>
              <a:rPr lang="en-GB" b="0" dirty="0"/>
              <a:t> [902];</a:t>
            </a:r>
            <a:r>
              <a:rPr lang="en-GB" b="0" baseline="0" dirty="0"/>
              <a:t> </a:t>
            </a:r>
            <a:r>
              <a:rPr lang="en-GB" b="0" baseline="0" dirty="0" err="1"/>
              <a:t>memoria</a:t>
            </a:r>
            <a:r>
              <a:rPr lang="en-GB" b="0" baseline="0" dirty="0"/>
              <a:t> [827]; </a:t>
            </a:r>
            <a:r>
              <a:rPr lang="en-GB" b="0" baseline="0" dirty="0" err="1"/>
              <a:t>reflexión</a:t>
            </a:r>
            <a:r>
              <a:rPr lang="en-GB" b="0" baseline="0" dirty="0"/>
              <a:t> [1909]; romance [4541]</a:t>
            </a:r>
            <a:endParaRPr lang="en-GB" b="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177551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sz="9600" b="1" baseline="0" dirty="0">
                <a:solidFill>
                  <a:srgbClr val="115076"/>
                </a:solidFill>
                <a:latin typeface="Century Gothic" panose="020B0502020202020204" pitchFamily="34" charset="0"/>
                <a:cs typeface="Calibri" panose="020F0502020204030204" pitchFamily="34" charset="0"/>
              </a:rPr>
              <a:t>V</a:t>
            </a:r>
            <a:r>
              <a:rPr lang="en-GB" b="1" baseline="0" dirty="0"/>
              <a:t>’ </a:t>
            </a:r>
            <a:r>
              <a:rPr lang="en-GB" baseline="0" dirty="0"/>
              <a:t>and then present and practise the pronunciation of the </a:t>
            </a:r>
            <a:r>
              <a:rPr lang="en-GB" b="1" baseline="0" dirty="0"/>
              <a:t>source word ‘</a:t>
            </a:r>
            <a:r>
              <a:rPr lang="en-GB" sz="9600" b="1" baseline="0" dirty="0" err="1">
                <a:solidFill>
                  <a:srgbClr val="115076"/>
                </a:solidFill>
                <a:latin typeface="Century Gothic" panose="020B0502020202020204" pitchFamily="34" charset="0"/>
                <a:cs typeface="Calibri" panose="020F0502020204030204" pitchFamily="34" charset="0"/>
              </a:rPr>
              <a:t>ver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pretend</a:t>
            </a:r>
            <a:r>
              <a:rPr lang="en-GB" baseline="0" dirty="0"/>
              <a:t> to look through binoculars, as in the picture above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56647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a:t>
            </a:r>
            <a:r>
              <a:rPr lang="en-GB" b="0" baseline="0" dirty="0"/>
              <a:t> minute</a:t>
            </a:r>
          </a:p>
          <a:p>
            <a:endParaRPr lang="en-GB" b="0" baseline="0" dirty="0"/>
          </a:p>
          <a:p>
            <a:r>
              <a:rPr lang="en-GB" b="1" baseline="0" dirty="0"/>
              <a:t>Aim: </a:t>
            </a:r>
            <a:r>
              <a:rPr lang="en-GB" b="0" baseline="0" dirty="0"/>
              <a:t>another short activity to whet the interest of the students in the text</a:t>
            </a:r>
            <a:endParaRPr lang="en-GB" b="1" dirty="0"/>
          </a:p>
          <a:p>
            <a:endParaRPr lang="en-GB" dirty="0"/>
          </a:p>
          <a:p>
            <a:r>
              <a:rPr lang="en-GB" b="1" dirty="0"/>
              <a:t>Procedure:</a:t>
            </a:r>
          </a:p>
          <a:p>
            <a:pPr marL="228600" indent="-228600">
              <a:buAutoNum type="arabicPeriod"/>
            </a:pPr>
            <a:r>
              <a:rPr lang="en-GB" dirty="0"/>
              <a:t>Ask students</a:t>
            </a:r>
            <a:r>
              <a:rPr lang="en-GB" baseline="0" dirty="0"/>
              <a:t>, e.g., ‘Es la persona en A?’. Elicit the correct answer (B).</a:t>
            </a:r>
          </a:p>
          <a:p>
            <a:pPr marL="228600" indent="-228600">
              <a:buAutoNum type="arabicPeriod"/>
            </a:pPr>
            <a:r>
              <a:rPr lang="en-GB" dirty="0"/>
              <a:t>Photo A too young, too recent (colour photo!). Photo</a:t>
            </a:r>
            <a:r>
              <a:rPr lang="en-GB" baseline="0" dirty="0"/>
              <a:t> B and C both black and white, so might be options. Students might look at their clothes to guess this.</a:t>
            </a:r>
          </a:p>
          <a:p>
            <a:pPr marL="228600" indent="-228600">
              <a:buAutoNum type="arabicPeriod"/>
            </a:pPr>
            <a:r>
              <a:rPr lang="en-GB" baseline="0" dirty="0"/>
              <a:t>In B (the correct photo) he also seems calm and composed, which is in tune with the interests mentioned on the last slide.</a:t>
            </a:r>
          </a:p>
          <a:p>
            <a:endParaRPr lang="en-GB" baseline="0" dirty="0"/>
          </a:p>
          <a:p>
            <a:r>
              <a:rPr lang="en-GB" dirty="0"/>
              <a:t>Image sources:</a:t>
            </a:r>
            <a:r>
              <a:rPr lang="en-GB" baseline="0" dirty="0"/>
              <a:t> </a:t>
            </a:r>
          </a:p>
          <a:p>
            <a:r>
              <a:rPr lang="en-GB" baseline="0" dirty="0"/>
              <a:t>A: </a:t>
            </a:r>
            <a:r>
              <a:rPr lang="en-GB" sz="1200" dirty="0"/>
              <a:t>Photo by Luis Angelis licensed under </a:t>
            </a:r>
            <a:r>
              <a:rPr lang="en-GB" sz="1200" u="sng" dirty="0">
                <a:hlinkClick r:id="rId3"/>
              </a:rPr>
              <a:t>CC BY-SA 4.0</a:t>
            </a:r>
            <a:r>
              <a:rPr lang="fr-FR" sz="1200" u="none" baseline="0" dirty="0"/>
              <a:t> and </a:t>
            </a:r>
            <a:r>
              <a:rPr lang="fr-FR" sz="1200" u="none" baseline="0" dirty="0" err="1"/>
              <a:t>retrieved</a:t>
            </a:r>
            <a:r>
              <a:rPr lang="fr-FR" sz="1200" u="none" baseline="0" dirty="0"/>
              <a:t> </a:t>
            </a:r>
            <a:r>
              <a:rPr lang="fr-FR" sz="1200" u="none" baseline="0" dirty="0" err="1"/>
              <a:t>from</a:t>
            </a:r>
            <a:r>
              <a:rPr lang="fr-FR" sz="1200" u="none" baseline="0" dirty="0"/>
              <a:t> </a:t>
            </a:r>
            <a:r>
              <a:rPr lang="en-GB" sz="1200" dirty="0">
                <a:hlinkClick r:id="rId4"/>
              </a:rPr>
              <a:t>https://www.worldliteraturetoday.org/blog/news-and-events/award-winning-argentinean-spanish-writer-speak-ou</a:t>
            </a:r>
            <a:endParaRPr lang="en-GB" sz="1200" dirty="0"/>
          </a:p>
          <a:p>
            <a:r>
              <a:rPr lang="en-GB" dirty="0"/>
              <a:t>B: </a:t>
            </a:r>
            <a:r>
              <a:rPr lang="en-GB" sz="1200" dirty="0"/>
              <a:t>Photo by EFE, is licensed under </a:t>
            </a:r>
            <a:r>
              <a:rPr lang="en-GB" sz="1200" u="sng" dirty="0">
                <a:hlinkClick r:id="rId3"/>
              </a:rPr>
              <a:t>CC BY-SA 4.0</a:t>
            </a:r>
            <a:r>
              <a:rPr lang="fr-FR" sz="1200" u="none" baseline="0" dirty="0"/>
              <a:t> and </a:t>
            </a:r>
            <a:r>
              <a:rPr lang="fr-FR" sz="1200" u="none" baseline="0" dirty="0" err="1"/>
              <a:t>retrieved</a:t>
            </a:r>
            <a:r>
              <a:rPr lang="fr-FR" sz="1200" u="none" baseline="0" dirty="0"/>
              <a:t> </a:t>
            </a:r>
            <a:r>
              <a:rPr lang="fr-FR" sz="1200" u="none" baseline="0" dirty="0" err="1"/>
              <a:t>from</a:t>
            </a:r>
            <a:r>
              <a:rPr lang="fr-FR" sz="1200" u="none" baseline="0" dirty="0"/>
              <a:t> </a:t>
            </a:r>
            <a:r>
              <a:rPr lang="en-GB" sz="1200" dirty="0">
                <a:hlinkClick r:id="rId4"/>
              </a:rPr>
              <a:t>http://www.spainisculture.com/en/artistas_creadores/antonio_machado.html</a:t>
            </a:r>
            <a:endParaRPr lang="en-GB" sz="1200" dirty="0"/>
          </a:p>
          <a:p>
            <a:r>
              <a:rPr lang="en-GB" sz="1200" dirty="0"/>
              <a:t>C: Photo by US library of Congress is licensed under </a:t>
            </a:r>
            <a:r>
              <a:rPr lang="en-GB" sz="1200" u="sng" dirty="0">
                <a:hlinkClick r:id="rId3"/>
              </a:rPr>
              <a:t>CC BY-SA 4.0</a:t>
            </a:r>
            <a:r>
              <a:rPr lang="fr-FR" sz="1200" u="none" baseline="0" dirty="0"/>
              <a:t> and </a:t>
            </a:r>
            <a:r>
              <a:rPr lang="fr-FR" sz="1200" u="none" baseline="0" dirty="0" err="1"/>
              <a:t>retrieved</a:t>
            </a:r>
            <a:r>
              <a:rPr lang="fr-FR" sz="1200" u="none" baseline="0" dirty="0"/>
              <a:t> </a:t>
            </a:r>
            <a:r>
              <a:rPr lang="fr-FR" sz="1200" u="none" baseline="0" dirty="0" err="1"/>
              <a:t>from</a:t>
            </a:r>
            <a:r>
              <a:rPr lang="fr-FR" sz="1200" u="none" baseline="0" dirty="0"/>
              <a:t> </a:t>
            </a:r>
            <a:r>
              <a:rPr lang="en-GB" sz="1200" dirty="0">
                <a:hlinkClick r:id="rId4"/>
              </a:rPr>
              <a:t>https://www.loc.gov/item/n79079153/mario-vargas-llosa-peru-1936/</a:t>
            </a:r>
            <a:endParaRPr lang="en-GB" sz="120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024062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Timing:</a:t>
            </a:r>
            <a:r>
              <a:rPr lang="en-GB" sz="1200" b="1" baseline="0" dirty="0"/>
              <a:t> </a:t>
            </a:r>
            <a:r>
              <a:rPr lang="en-GB" sz="1200"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Aim: </a:t>
            </a:r>
            <a:r>
              <a:rPr lang="en-GB" sz="1200" b="0" baseline="0" dirty="0"/>
              <a:t>to revisit some adjectives with ‘estar’ for temporary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t>Ask students to translate the 3 phrases. Ask for other potential descriptions of how he looks, or doesn’t look.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Other adjectives previously taught in the </a:t>
            </a:r>
            <a:r>
              <a:rPr lang="en-GB" baseline="0" dirty="0"/>
              <a:t>Spanish scheme of work could be revisited here: </a:t>
            </a:r>
            <a:r>
              <a:rPr lang="en-GB" baseline="0" dirty="0" err="1"/>
              <a:t>guapo</a:t>
            </a:r>
            <a:r>
              <a:rPr lang="en-GB" baseline="0" dirty="0"/>
              <a:t> [4192]; </a:t>
            </a:r>
            <a:r>
              <a:rPr lang="en-GB" baseline="0" dirty="0" err="1"/>
              <a:t>feo</a:t>
            </a:r>
            <a:r>
              <a:rPr lang="en-GB" baseline="0" dirty="0"/>
              <a:t> [2373]; bonito [891]; </a:t>
            </a:r>
            <a:r>
              <a:rPr lang="en-GB" baseline="0" dirty="0" err="1"/>
              <a:t>tranquilo</a:t>
            </a:r>
            <a:r>
              <a:rPr lang="en-GB" baseline="0" dirty="0"/>
              <a:t> [1073]; tonto [2379]; </a:t>
            </a:r>
            <a:r>
              <a:rPr lang="en-GB" baseline="0" dirty="0" err="1"/>
              <a:t>nervioso</a:t>
            </a:r>
            <a:r>
              <a:rPr lang="en-GB" baseline="0" dirty="0"/>
              <a:t> [1521].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Photo by EFE, is licensed under </a:t>
            </a:r>
            <a:r>
              <a:rPr lang="en-GB" sz="1200" u="sng" dirty="0">
                <a:hlinkClick r:id="rId3"/>
              </a:rPr>
              <a:t>CC BY-SA 4.0</a:t>
            </a:r>
            <a:r>
              <a:rPr lang="fr-FR" sz="1200" u="none" baseline="0" dirty="0"/>
              <a:t> and retrieved from </a:t>
            </a:r>
            <a:r>
              <a:rPr lang="en-GB" sz="1200" dirty="0">
                <a:hlinkClick r:id="rId4"/>
              </a:rPr>
              <a:t>http://www.spainisculture.com/en/artistas_creadores/antonio_machado.html</a:t>
            </a:r>
            <a:endParaRPr lang="en-GB" sz="1200"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738211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4 minutes</a:t>
            </a:r>
          </a:p>
          <a:p>
            <a:endParaRPr lang="en-GB" b="0" baseline="0" dirty="0"/>
          </a:p>
          <a:p>
            <a:r>
              <a:rPr lang="en-GB" b="1" baseline="0" dirty="0"/>
              <a:t>Aim: </a:t>
            </a:r>
            <a:r>
              <a:rPr lang="en-GB" b="0" baseline="0" dirty="0"/>
              <a:t>Introduce (and recap) vocabulary involved with the poem.</a:t>
            </a:r>
          </a:p>
          <a:p>
            <a:endParaRPr lang="en-GB" b="0" baseline="0" dirty="0"/>
          </a:p>
          <a:p>
            <a:r>
              <a:rPr lang="en-GB" b="1" baseline="0" dirty="0"/>
              <a:t>Procedure: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sym typeface="Wingdings" panose="05000000000000000000" pitchFamily="2" charset="2"/>
              </a:rPr>
              <a:t>Teachers click to reveal the English meanings of the words. First you could ask students what the words mean.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Ask students to familiarise themselves with these words, using a usual routine (read aloud, ask and answer L2 </a:t>
            </a:r>
            <a:r>
              <a:rPr lang="en-GB" sz="1200" kern="1200" baseline="0" dirty="0">
                <a:solidFill>
                  <a:schemeClr val="tx1"/>
                </a:solidFill>
                <a:effectLst/>
                <a:latin typeface="+mn-lt"/>
                <a:ea typeface="+mn-ea"/>
                <a:cs typeface="+mn-cs"/>
                <a:sym typeface="Wingdings" panose="05000000000000000000" pitchFamily="2" charset="2"/>
              </a:rPr>
              <a:t> L1 meanings in pairs etc..)</a:t>
            </a:r>
          </a:p>
          <a:p>
            <a:endParaRPr lang="en-GB" dirty="0"/>
          </a:p>
          <a:p>
            <a:r>
              <a:rPr lang="en-GB" b="1" dirty="0"/>
              <a:t>Notes:</a:t>
            </a:r>
            <a:r>
              <a:rPr lang="en-GB" baseline="0" dirty="0"/>
              <a:t> Students have been taught </a:t>
            </a:r>
            <a:r>
              <a:rPr lang="en-GB" sz="1200" kern="1200" dirty="0" err="1">
                <a:solidFill>
                  <a:schemeClr val="tx1"/>
                </a:solidFill>
                <a:effectLst/>
                <a:latin typeface="+mn-lt"/>
                <a:ea typeface="+mn-ea"/>
                <a:cs typeface="+mn-cs"/>
              </a:rPr>
              <a:t>blanco</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flor, </a:t>
            </a:r>
            <a:r>
              <a:rPr lang="en-GB" sz="1200" kern="1200" dirty="0" err="1">
                <a:solidFill>
                  <a:schemeClr val="tx1"/>
                </a:solidFill>
                <a:effectLst/>
                <a:latin typeface="+mn-lt"/>
                <a:ea typeface="+mn-ea"/>
                <a:cs typeface="+mn-cs"/>
              </a:rPr>
              <a:t>quién</a:t>
            </a:r>
            <a:r>
              <a:rPr lang="en-GB" sz="1200" kern="1200" dirty="0">
                <a:solidFill>
                  <a:schemeClr val="tx1"/>
                </a:solidFill>
                <a:effectLst/>
                <a:latin typeface="+mn-lt"/>
                <a:ea typeface="+mn-ea"/>
                <a:cs typeface="+mn-cs"/>
              </a:rPr>
              <a:t>, la plaza, and </a:t>
            </a:r>
            <a:r>
              <a:rPr lang="en-GB" sz="1200" kern="1200" dirty="0" err="1">
                <a:solidFill>
                  <a:schemeClr val="tx1"/>
                </a:solidFill>
                <a:effectLst/>
                <a:latin typeface="+mn-lt"/>
                <a:ea typeface="+mn-ea"/>
                <a:cs typeface="+mn-cs"/>
              </a:rPr>
              <a:t>llevar</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Revisiting them here within a new set of words will challenge their recall and deepen vocabulary knowledge.</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It’s encouraging for students to realise that a poem text contains words they have already learnt, as well as unfamiliar words.</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296470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a:t>
            </a:r>
            <a:r>
              <a:rPr lang="en-GB" b="0" baseline="0" dirty="0"/>
              <a:t> minutes</a:t>
            </a:r>
          </a:p>
          <a:p>
            <a:endParaRPr lang="en-GB" b="0" baseline="0" dirty="0"/>
          </a:p>
          <a:p>
            <a:r>
              <a:rPr lang="en-GB" b="1" baseline="0" dirty="0"/>
              <a:t>Aim: </a:t>
            </a:r>
            <a:r>
              <a:rPr lang="en-GB" b="0" baseline="0" dirty="0"/>
              <a:t>First listen of the poem (in two tones), potential dictogloss activity</a:t>
            </a:r>
          </a:p>
          <a:p>
            <a:endParaRPr lang="en-GB" b="0" baseline="0" dirty="0"/>
          </a:p>
          <a:p>
            <a:r>
              <a:rPr lang="en-GB" b="1" baseline="0" dirty="0"/>
              <a:t>Procedure:</a:t>
            </a:r>
          </a:p>
          <a:p>
            <a:pPr marL="228600" indent="-228600">
              <a:buAutoNum type="arabicPeriod"/>
            </a:pPr>
            <a:r>
              <a:rPr lang="en-GB" dirty="0"/>
              <a:t>There</a:t>
            </a:r>
            <a:r>
              <a:rPr lang="en-GB" baseline="0" dirty="0"/>
              <a:t> are two versions here – one in a happy-sounding voice (</a:t>
            </a:r>
            <a:r>
              <a:rPr lang="en-GB" baseline="0" dirty="0" err="1"/>
              <a:t>alegre</a:t>
            </a:r>
            <a:r>
              <a:rPr lang="en-GB" baseline="0" dirty="0"/>
              <a:t>) and one in a serious voice (</a:t>
            </a:r>
            <a:r>
              <a:rPr lang="en-GB" baseline="0" dirty="0" err="1"/>
              <a:t>seria</a:t>
            </a:r>
            <a:r>
              <a:rPr lang="en-GB" baseline="0" dirty="0"/>
              <a:t>).</a:t>
            </a:r>
          </a:p>
          <a:p>
            <a:pPr marL="228600" indent="-228600">
              <a:buAutoNum type="arabicPeriod"/>
            </a:pPr>
            <a:r>
              <a:rPr lang="en-GB" baseline="0" dirty="0"/>
              <a:t>Students could be encouraged to write down any words they hear and understand in the poem to practise their SSC knowledge. </a:t>
            </a:r>
          </a:p>
          <a:p>
            <a:pPr marL="228600" indent="-228600">
              <a:buAutoNum type="arabicPeriod"/>
            </a:pPr>
            <a:endParaRPr lang="en-GB" baseline="0" dirty="0"/>
          </a:p>
          <a:p>
            <a:pPr marL="0" indent="0">
              <a:buNone/>
            </a:pPr>
            <a:r>
              <a:rPr lang="en-GB" b="1" baseline="0" dirty="0"/>
              <a:t>Note: </a:t>
            </a:r>
            <a:r>
              <a:rPr lang="en-GB" baseline="0" dirty="0"/>
              <a:t>Later in the lesson, after students have had more receptive practice (reading and listening to the poem), they could listen to again and see if they can reform any </a:t>
            </a:r>
            <a:r>
              <a:rPr lang="en-GB" b="0" i="0" baseline="0" dirty="0"/>
              <a:t>full lines </a:t>
            </a:r>
            <a:r>
              <a:rPr lang="en-GB" baseline="0" dirty="0"/>
              <a:t>from the poem (in a dictogloss style task). </a:t>
            </a:r>
            <a:endParaRPr lang="en-GB" dirty="0"/>
          </a:p>
          <a:p>
            <a:endParaRPr lang="en-GB" dirty="0"/>
          </a:p>
          <a:p>
            <a:r>
              <a:rPr lang="en-GB" dirty="0"/>
              <a:t>Alternative, additional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https://www.youtube.com/watch?v=fgcyPadvZjA</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4249768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4</a:t>
            </a:r>
            <a:r>
              <a:rPr lang="en-GB" b="0" baseline="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listening activity to help students recognise SSCs and words.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have just heard</a:t>
            </a:r>
            <a:r>
              <a:rPr lang="en-GB" baseline="0" dirty="0"/>
              <a:t> the poem in full on the previous slide. This time, teachers click on the number buttons to play fragments of the poem. Students listen and write down the letter that the fragment corresponds to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answers can be checked item by item by clicking. This makes it less difficult than listening to all 5 parts and then checking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words/cognates:</a:t>
            </a:r>
            <a:br>
              <a:rPr lang="en-GB" b="1" baseline="0" dirty="0"/>
            </a:br>
            <a:r>
              <a:rPr lang="en-GB" dirty="0" err="1"/>
              <a:t>Organizar</a:t>
            </a:r>
            <a:r>
              <a:rPr lang="en-GB" dirty="0"/>
              <a:t> [1053] is</a:t>
            </a:r>
            <a:r>
              <a:rPr lang="en-GB" baseline="0" dirty="0"/>
              <a:t> a cognate that usefully includes the SSC ‘z’, which students practised in Term 1.2 Week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466480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reading</a:t>
            </a:r>
            <a:r>
              <a:rPr lang="en-GB" b="0" baseline="0" dirty="0"/>
              <a:t> activity to begin to think more closely about the meaning of each couplet of the poem</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Teachers click to reveal a couplet of</a:t>
            </a:r>
            <a:r>
              <a:rPr lang="en-GB" b="0" baseline="0" dirty="0"/>
              <a:t> the poem out of order. Students fill in the table with the letters of the couplet.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Answers are shown by clicking.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a:t>
            </a:r>
            <a:r>
              <a:rPr lang="en-GB" dirty="0"/>
              <a:t>he poem</a:t>
            </a:r>
            <a:r>
              <a:rPr lang="en-GB" baseline="0" dirty="0"/>
              <a:t> appears out of order so that students think more carefully about the meaning of different parts of the poem. This way, they can’t simply rely on a predictable order of events to complete the task.</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219588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a:t>
            </a:r>
            <a:r>
              <a:rPr lang="en-GB" b="0" baseline="0" dirty="0"/>
              <a:t> minutes</a:t>
            </a:r>
            <a:endParaRPr lang="en-GB" b="1" dirty="0"/>
          </a:p>
          <a:p>
            <a:endParaRPr lang="en-GB" b="1" dirty="0"/>
          </a:p>
          <a:p>
            <a:r>
              <a:rPr lang="en-GB" b="1" dirty="0"/>
              <a:t>Aim: </a:t>
            </a:r>
            <a:r>
              <a:rPr lang="en-GB" b="0" dirty="0"/>
              <a:t>activity to</a:t>
            </a:r>
            <a:r>
              <a:rPr lang="en-GB" b="0" baseline="0" dirty="0"/>
              <a:t> revisit SSCs [A], [CA] and [CO]</a:t>
            </a:r>
          </a:p>
          <a:p>
            <a:endParaRPr lang="en-GB" b="1" dirty="0"/>
          </a:p>
          <a:p>
            <a:r>
              <a:rPr lang="en-GB" b="1" dirty="0"/>
              <a:t>Procedure:</a:t>
            </a:r>
          </a:p>
          <a:p>
            <a:pPr marL="228600" indent="-228600">
              <a:buAutoNum type="arabicPeriod"/>
            </a:pPr>
            <a:r>
              <a:rPr lang="en-GB" b="0" baseline="0" dirty="0"/>
              <a:t>Go back to the previous slide and ask students to find words with the listed SSCs.</a:t>
            </a:r>
          </a:p>
          <a:p>
            <a:pPr marL="228600" indent="-228600">
              <a:buAutoNum type="arabicPeriod"/>
            </a:pPr>
            <a:r>
              <a:rPr lang="en-GB" b="0" baseline="0" dirty="0"/>
              <a:t>Once done, return to this slide and click on the boxes to reveal the words with the appropriate SSC.</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Ask them to find examples of other SSCs. For example, you could also ask them to find an example of RR (torre). What other words can they think of that have this SSC? (Inglaterra, </a:t>
            </a:r>
            <a:r>
              <a:rPr lang="en-GB" baseline="0" dirty="0" err="1"/>
              <a:t>correcto</a:t>
            </a:r>
            <a:r>
              <a:rPr lang="en-GB" baseline="0" dirty="0"/>
              <a:t> – which they’ve seen before in target language instructions). SSC ‘r’ and ‘</a:t>
            </a:r>
            <a:r>
              <a:rPr lang="en-GB" baseline="0" dirty="0" err="1"/>
              <a:t>rr</a:t>
            </a:r>
            <a:r>
              <a:rPr lang="en-GB" baseline="0" dirty="0"/>
              <a:t>’ will be the phonics focus next week.</a:t>
            </a:r>
          </a:p>
          <a:p>
            <a:endParaRPr lang="en-GB" dirty="0"/>
          </a:p>
          <a:p>
            <a:r>
              <a:rPr lang="en-GB" b="1" dirty="0"/>
              <a:t>Notes:</a:t>
            </a:r>
          </a:p>
          <a:p>
            <a:r>
              <a:rPr lang="en-GB" dirty="0"/>
              <a:t>Learners will be</a:t>
            </a:r>
            <a:r>
              <a:rPr lang="en-GB" baseline="0" dirty="0"/>
              <a:t> most familiar with [A], having seen it in Term 1.1, Week 1.</a:t>
            </a:r>
          </a:p>
          <a:p>
            <a:r>
              <a:rPr lang="en-GB" baseline="0" dirty="0"/>
              <a:t>They have also seen [CA]/[CO]/[CU] in Term 1.1, Week 5.</a:t>
            </a: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872630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p>
          <a:p>
            <a:endParaRPr lang="en-GB" b="0" dirty="0"/>
          </a:p>
          <a:p>
            <a:r>
              <a:rPr lang="en-GB" b="1" dirty="0"/>
              <a:t>Aim: </a:t>
            </a:r>
            <a:r>
              <a:rPr lang="en-GB" b="0" dirty="0"/>
              <a:t>Speaking and pronunciation practice, involving some ‘acting’ of tones </a:t>
            </a:r>
          </a:p>
          <a:p>
            <a:endParaRPr lang="en-GB" b="0" dirty="0"/>
          </a:p>
          <a:p>
            <a:r>
              <a:rPr lang="en-GB" b="1" dirty="0"/>
              <a:t>Procedure:</a:t>
            </a:r>
          </a:p>
          <a:p>
            <a:pPr marL="228600" indent="-228600">
              <a:buAutoNum type="arabicPeriod"/>
            </a:pPr>
            <a:r>
              <a:rPr lang="en-GB" dirty="0"/>
              <a:t>Check understanding of ‘</a:t>
            </a:r>
            <a:r>
              <a:rPr lang="en-GB" dirty="0" err="1"/>
              <a:t>pareja</a:t>
            </a:r>
            <a:r>
              <a:rPr lang="en-GB" dirty="0"/>
              <a:t>’ and ‘en alta voz’</a:t>
            </a:r>
            <a:r>
              <a:rPr lang="en-GB" baseline="0" dirty="0"/>
              <a:t> in the instructions.</a:t>
            </a:r>
          </a:p>
          <a:p>
            <a:pPr marL="228600" indent="-228600">
              <a:buAutoNum type="arabicPeriod"/>
            </a:pPr>
            <a:r>
              <a:rPr lang="en-GB" baseline="0" dirty="0"/>
              <a:t>Students take turns to read the text to each other in pairs and the speaker decides </a:t>
            </a:r>
            <a:r>
              <a:rPr lang="en-GB" i="0" baseline="0" dirty="0"/>
              <a:t>how (i.e. with what tone)</a:t>
            </a:r>
            <a:r>
              <a:rPr lang="en-GB" baseline="0" dirty="0"/>
              <a:t> they will narrate the text. The partner listens and then asks the partner, e.g., ‘¿</a:t>
            </a:r>
            <a:r>
              <a:rPr lang="en-GB" baseline="0" dirty="0" err="1"/>
              <a:t>Estás</a:t>
            </a:r>
            <a:r>
              <a:rPr lang="en-GB" baseline="0" dirty="0"/>
              <a:t> </a:t>
            </a:r>
            <a:r>
              <a:rPr lang="en-GB" baseline="0" dirty="0" err="1"/>
              <a:t>serio</a:t>
            </a:r>
            <a:r>
              <a:rPr lang="en-GB" baseline="0" dirty="0"/>
              <a:t>?’. Remind students of the need to use ‘</a:t>
            </a:r>
            <a:r>
              <a:rPr lang="en-GB" baseline="0" dirty="0" err="1"/>
              <a:t>estás</a:t>
            </a:r>
            <a:r>
              <a:rPr lang="en-GB" baseline="0" dirty="0"/>
              <a:t>’ to speak directly to ‘you’ (singular).</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037776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https://www.youtube.com/watch?v=Z6jD2xUiea4</a:t>
            </a:r>
            <a:endParaRPr lang="en-GB" dirty="0"/>
          </a:p>
          <a:p>
            <a:r>
              <a:rPr lang="en-GB" dirty="0"/>
              <a:t>Alternative</a:t>
            </a:r>
            <a:r>
              <a:rPr lang="en-GB" baseline="0" dirty="0"/>
              <a:t> version on YouTube (includes audio and text).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632033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Work</a:t>
            </a:r>
            <a:r>
              <a:rPr lang="en-GB" b="0" baseline="0" dirty="0"/>
              <a:t> with a challenging text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 definite vs indefinite articles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[v]</a:t>
            </a:r>
            <a:r>
              <a:rPr lang="en-GB" b="0" baseline="0" dirty="0"/>
              <a:t> and [b]</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7.2.1.1 (introduce) </a:t>
            </a:r>
            <a:r>
              <a:rPr lang="en-GB" sz="1200" b="0" i="0" dirty="0">
                <a:solidFill>
                  <a:schemeClr val="dk1"/>
                </a:solidFill>
                <a:latin typeface="+mn-lt"/>
                <a:ea typeface="Calibri"/>
                <a:cs typeface="Calibri"/>
                <a:sym typeface="Calibri"/>
              </a:rPr>
              <a:t>vocab set: </a:t>
            </a:r>
            <a:r>
              <a:rPr lang="es-ES_tradnl" sz="1200" b="0" i="0" dirty="0">
                <a:solidFill>
                  <a:schemeClr val="dk1"/>
                </a:solidFill>
                <a:latin typeface="+mn-lt"/>
                <a:ea typeface="Calibri"/>
                <a:cs typeface="Calibri"/>
                <a:sym typeface="Calibri"/>
              </a:rPr>
              <a:t>saber [44]; pasar [68]; torre [2138]; su [12]</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7.1.2.5 (revisit)</a:t>
            </a:r>
            <a:r>
              <a:rPr lang="es-ES_tradnl" sz="1200" b="1" i="0" u="none" strike="noStrike" kern="1200" cap="none" dirty="0">
                <a:solidFill>
                  <a:schemeClr val="tx1"/>
                </a:solidFill>
                <a:effectLst/>
                <a:latin typeface="+mn-lt"/>
                <a:ea typeface="Calibri"/>
                <a:cs typeface="Calibri"/>
                <a:sym typeface="Calibri"/>
              </a:rPr>
              <a:t> </a:t>
            </a:r>
            <a:r>
              <a:rPr lang="es-ES_tradnl" sz="1200" b="0" i="0" u="none" strike="noStrike" kern="1200" cap="none" dirty="0">
                <a:solidFill>
                  <a:schemeClr val="tx1"/>
                </a:solidFill>
                <a:effectLst/>
                <a:latin typeface="+mn-lt"/>
                <a:ea typeface="Calibri"/>
                <a:cs typeface="Calibri"/>
                <a:sym typeface="Calibri"/>
              </a:rPr>
              <a:t>museo [1114]; banco [728]; teatro [605]; centro [316]; mercado [487]; tienda [1515]; plaza [806]; iglesia [437]; escuela [424]; ciudad [178]; entre [63]; el, la [1]; lejos [833]; cerca [1042]; respuesta [488]</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7.1.1.7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s-ES_tradnl" sz="1200" b="0" i="0" dirty="0">
                <a:solidFill>
                  <a:schemeClr val="dk1"/>
                </a:solidFill>
                <a:latin typeface="+mn-lt"/>
                <a:ea typeface="Calibri"/>
                <a:cs typeface="Calibri"/>
                <a:sym typeface="Calibri"/>
              </a:rPr>
              <a:t>necesitar [276]; usar [317]; llevar¹ [75];  zapato [1477]; vaso [1609]; producto [394]; bolsa [1581]; camisa [1873]; cosa [69]; ayuda [784]; voluntario¹ [2732]; gracias [275]; de nada [nada-87]; luego¹ [150]</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a:t>
            </a:r>
            <a:r>
              <a:rPr lang="es-ES" i="1" baseline="0" dirty="0" err="1"/>
              <a:t>Core</a:t>
            </a:r>
            <a:r>
              <a:rPr lang="es-ES" i="1" baseline="0" dirty="0"/>
              <a:t>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52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24053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 (for slides 24-26)</a:t>
            </a:r>
          </a:p>
          <a:p>
            <a:endParaRPr lang="en-GB" b="0" dirty="0"/>
          </a:p>
          <a:p>
            <a:r>
              <a:rPr lang="en-GB" b="1" dirty="0"/>
              <a:t>Aim: </a:t>
            </a:r>
            <a:r>
              <a:rPr lang="en-GB" b="0" dirty="0"/>
              <a:t>Recap of</a:t>
            </a:r>
            <a:r>
              <a:rPr lang="en-GB" b="0" baseline="0" dirty="0"/>
              <a:t> meaning of definite and indefinite articles.</a:t>
            </a:r>
            <a:endParaRPr lang="en-GB" b="1" dirty="0"/>
          </a:p>
          <a:p>
            <a:endParaRPr lang="en-GB" dirty="0"/>
          </a:p>
          <a:p>
            <a:r>
              <a:rPr lang="en-GB" b="1" dirty="0"/>
              <a:t>Procedure: </a:t>
            </a:r>
          </a:p>
          <a:p>
            <a:pPr marL="228600" indent="-228600">
              <a:buAutoNum type="arabicPeriod"/>
            </a:pPr>
            <a:r>
              <a:rPr lang="en-GB" b="0" dirty="0"/>
              <a:t>Teachers</a:t>
            </a:r>
            <a:r>
              <a:rPr lang="en-GB" b="0" baseline="0" dirty="0"/>
              <a:t> d</a:t>
            </a:r>
            <a:r>
              <a:rPr lang="en-GB" dirty="0"/>
              <a:t>raw out and make explicit the difference in meaning between the definite and indefinite article ‘la’ and ‘una’, eliciting an English translation of each of the lines from this and the next two</a:t>
            </a:r>
            <a:r>
              <a:rPr lang="en-GB" baseline="0" dirty="0"/>
              <a:t> slides. Answers are revealed by clicking.</a:t>
            </a:r>
          </a:p>
          <a:p>
            <a:pPr marL="228600" indent="-228600">
              <a:buAutoNum type="arabicPeriod"/>
            </a:pPr>
            <a:r>
              <a:rPr lang="en-GB" baseline="0" dirty="0"/>
              <a:t>Repeat the procedure on slides 25 and 26.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An active</a:t>
            </a:r>
            <a:r>
              <a:rPr lang="en-GB" baseline="0" dirty="0"/>
              <a:t> choice between the definite and indefinite articles is needed in each instance. We have separated parts of the poem to ask for a choice between definite and indefinite (rather than between masculine and feminine) so that students only have to focus on article usage.</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49422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612034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p>
          <a:p>
            <a:endParaRPr lang="en-GB" b="1" dirty="0"/>
          </a:p>
          <a:p>
            <a:r>
              <a:rPr lang="en-GB" b="1" dirty="0"/>
              <a:t>Aim:</a:t>
            </a:r>
            <a:r>
              <a:rPr lang="en-GB" b="0" dirty="0"/>
              <a:t> vocabulary revision activity</a:t>
            </a:r>
            <a:r>
              <a:rPr lang="en-GB" b="0" baseline="0" dirty="0"/>
              <a:t> for vocabulary set 7.1.2.5.</a:t>
            </a:r>
            <a:endParaRPr lang="en-GB" b="1" dirty="0"/>
          </a:p>
          <a:p>
            <a:endParaRPr lang="en-GB" b="1" dirty="0"/>
          </a:p>
          <a:p>
            <a:r>
              <a:rPr lang="en-GB" b="1" dirty="0"/>
              <a:t>Procedure:</a:t>
            </a:r>
          </a:p>
          <a:p>
            <a:pPr marL="228600" indent="-228600">
              <a:buAutoNum type="arabicPeriod"/>
            </a:pPr>
            <a:r>
              <a:rPr lang="en-GB" b="0" dirty="0"/>
              <a:t>Teachers ask students</a:t>
            </a:r>
            <a:r>
              <a:rPr lang="en-GB" b="0" baseline="0" dirty="0"/>
              <a:t> for the missing words. A choral response can be sought, or teachers could ask students to work in pairs first to remember the vocabulary.</a:t>
            </a:r>
          </a:p>
          <a:p>
            <a:pPr marL="228600" indent="-228600">
              <a:buAutoNum type="arabicPeriod"/>
            </a:pPr>
            <a:r>
              <a:rPr lang="en-GB" b="0" baseline="0" dirty="0"/>
              <a:t>Teachers click to reveal the answers.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423718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a:t>
            </a:r>
            <a:r>
              <a:rPr lang="en-GB" b="0" baseline="0" dirty="0"/>
              <a:t> minutes</a:t>
            </a:r>
            <a:endParaRPr lang="en-GB" b="1" dirty="0"/>
          </a:p>
          <a:p>
            <a:endParaRPr lang="en-GB" b="1" dirty="0"/>
          </a:p>
          <a:p>
            <a:r>
              <a:rPr lang="en-GB" b="1" dirty="0"/>
              <a:t>Aim: </a:t>
            </a:r>
            <a:r>
              <a:rPr lang="en-GB" b="0" dirty="0"/>
              <a:t>Writing</a:t>
            </a:r>
            <a:r>
              <a:rPr lang="en-GB" b="0" baseline="0" dirty="0"/>
              <a:t> / speaking exercise using pictures to practice articles and nouns</a:t>
            </a:r>
            <a:endParaRPr lang="en-GB" b="1" dirty="0"/>
          </a:p>
          <a:p>
            <a:endParaRPr lang="en-GB" b="1" dirty="0"/>
          </a:p>
          <a:p>
            <a:r>
              <a:rPr lang="en-GB" b="1" dirty="0"/>
              <a:t>Procedure:</a:t>
            </a:r>
          </a:p>
          <a:p>
            <a:pPr marL="228600" indent="-228600">
              <a:buAutoNum type="arabicPeriod"/>
            </a:pPr>
            <a:r>
              <a:rPr lang="en-GB" dirty="0"/>
              <a:t>Two possible tasks: (1) Writing: students have to complete the text with both definite and indefinite</a:t>
            </a:r>
            <a:r>
              <a:rPr lang="en-GB" baseline="0" dirty="0"/>
              <a:t> articles, plus the nouns or (2) Speaking: students do a read aloud, aided by the picture prompts</a:t>
            </a:r>
          </a:p>
          <a:p>
            <a:pPr marL="228600" indent="-228600">
              <a:buAutoNum type="arabicPeriod"/>
            </a:pPr>
            <a:r>
              <a:rPr lang="en-GB" baseline="0" dirty="0"/>
              <a:t>The next slide shows the answers</a:t>
            </a:r>
          </a:p>
          <a:p>
            <a:endParaRPr lang="en-GB" baseline="0" dirty="0"/>
          </a:p>
          <a:p>
            <a:r>
              <a:rPr lang="en-GB" baseline="0" dirty="0"/>
              <a:t>Image attribution: </a:t>
            </a:r>
            <a:r>
              <a:rPr lang="en-GB" sz="1200" dirty="0"/>
              <a:t>Images by </a:t>
            </a:r>
            <a:r>
              <a:rPr lang="es-ES" sz="1200" dirty="0"/>
              <a:t>Colegio de Educación Infantil y Primaria Vista Alegre</a:t>
            </a:r>
          </a:p>
          <a:p>
            <a:r>
              <a:rPr lang="en-GB" sz="1200" dirty="0"/>
              <a:t>Licensed under </a:t>
            </a:r>
            <a:r>
              <a:rPr lang="en-GB" sz="1200" u="sng" dirty="0">
                <a:hlinkClick r:id="rId3"/>
              </a:rPr>
              <a:t>CC BY-SA 4.0</a:t>
            </a:r>
            <a:endParaRPr lang="en-GB" sz="1200" u="sng" dirty="0"/>
          </a:p>
          <a:p>
            <a:r>
              <a:rPr lang="en-GB" sz="1200" dirty="0">
                <a:hlinkClick r:id="rId3"/>
              </a:rPr>
              <a:t>http://literaturalunalunera.blogspot.com/2014/03/la-plaza-tiene-una-torre.html</a:t>
            </a:r>
            <a:endParaRPr lang="en-GB" sz="1200" u="sng"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943662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u="sng"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1469010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8 minutes</a:t>
            </a:r>
            <a:endParaRPr lang="en-GB" b="1" baseline="0" dirty="0"/>
          </a:p>
          <a:p>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This activity integrates grammar,</a:t>
            </a:r>
            <a:r>
              <a:rPr lang="en-GB" baseline="0" dirty="0"/>
              <a:t> vocabulary and phonics revision.</a:t>
            </a:r>
            <a:endParaRPr lang="en-GB" b="1" dirty="0"/>
          </a:p>
          <a:p>
            <a:endParaRPr lang="en-GB" b="1" dirty="0"/>
          </a:p>
          <a:p>
            <a:r>
              <a:rPr lang="en-GB" b="1" dirty="0"/>
              <a:t>Procedure:</a:t>
            </a:r>
          </a:p>
          <a:p>
            <a:pPr marL="228600" indent="-228600">
              <a:buAutoNum type="arabicPeriod"/>
            </a:pPr>
            <a:r>
              <a:rPr lang="en-GB" baseline="0" dirty="0"/>
              <a:t>Phonics: Students first have to listen and write the missing word, which contains either the ‘b’ or ‘v’ SSC. The 7 missing words were used for phonics practice in lesson 1. </a:t>
            </a:r>
          </a:p>
          <a:p>
            <a:pPr marL="228600" indent="-228600">
              <a:buAutoNum type="arabicPeriod"/>
            </a:pPr>
            <a:r>
              <a:rPr lang="en-GB" baseline="0" dirty="0"/>
              <a:t>Grammar and vocabulary: After writing the missing words, students have to translate the sentence. Each one contains DAR and QUERER in 1</a:t>
            </a:r>
            <a:r>
              <a:rPr lang="en-GB" baseline="30000" dirty="0"/>
              <a:t>st</a:t>
            </a:r>
            <a:r>
              <a:rPr lang="en-GB" baseline="0" dirty="0"/>
              <a:t>, 2</a:t>
            </a:r>
            <a:r>
              <a:rPr lang="en-GB" baseline="30000" dirty="0"/>
              <a:t>nd</a:t>
            </a:r>
            <a:r>
              <a:rPr lang="en-GB" baseline="0" dirty="0"/>
              <a:t> or 3</a:t>
            </a:r>
            <a:r>
              <a:rPr lang="en-GB" baseline="30000" dirty="0"/>
              <a:t>rd</a:t>
            </a:r>
            <a:r>
              <a:rPr lang="en-GB" baseline="0" dirty="0"/>
              <a:t> person singular. These two verbs are revisited in the current lesson, both for receptive and then productive practice. Vocabulary is also revisited from various earlier weeks. ‘Lejos’, ‘tienda’, ‘cosa’ and ‘bolsa’ are from the two vocabulary sets revisited this week (1.1.7 and 1.2.5) in the </a:t>
            </a:r>
            <a:r>
              <a:rPr lang="en-GB" baseline="0" dirty="0" err="1"/>
              <a:t>SoW.</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1138106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endParaRPr lang="en-GB" b="1" dirty="0"/>
          </a:p>
          <a:p>
            <a:endParaRPr lang="en-GB" b="1" dirty="0"/>
          </a:p>
          <a:p>
            <a:r>
              <a:rPr lang="en-GB" b="1" dirty="0"/>
              <a:t>Aim: </a:t>
            </a:r>
            <a:r>
              <a:rPr lang="en-GB" b="0" dirty="0"/>
              <a:t>recap</a:t>
            </a:r>
            <a:r>
              <a:rPr lang="en-GB" b="0" baseline="0" dirty="0"/>
              <a:t> of vocabulary used in forthcoming activities</a:t>
            </a:r>
            <a:endParaRPr lang="en-GB" b="1" dirty="0"/>
          </a:p>
          <a:p>
            <a:endParaRPr lang="en-GB" b="1" dirty="0"/>
          </a:p>
          <a:p>
            <a:r>
              <a:rPr lang="en-GB" b="1" dirty="0"/>
              <a:t>Procedure:</a:t>
            </a:r>
          </a:p>
          <a:p>
            <a:r>
              <a:rPr lang="en-GB" b="0" dirty="0"/>
              <a:t>1.</a:t>
            </a:r>
            <a:r>
              <a:rPr lang="en-GB" b="0" baseline="0" dirty="0"/>
              <a:t> </a:t>
            </a:r>
            <a:r>
              <a:rPr lang="en-GB" dirty="0"/>
              <a:t>This help slide </a:t>
            </a:r>
            <a:r>
              <a:rPr lang="en-GB" i="0" dirty="0"/>
              <a:t>can be looked at before</a:t>
            </a:r>
            <a:r>
              <a:rPr lang="en-GB" dirty="0"/>
              <a:t> the speaking/listening activity</a:t>
            </a:r>
            <a:r>
              <a:rPr lang="en-GB" baseline="0" dirty="0"/>
              <a:t> on slides 32-37 to give students a quick reminder of the vocabulary that will be needed. </a:t>
            </a:r>
          </a:p>
          <a:p>
            <a:r>
              <a:rPr lang="en-GB" baseline="0" dirty="0"/>
              <a:t>2. Clicking each box triggers the appearance of the word. </a:t>
            </a:r>
          </a:p>
          <a:p>
            <a:endParaRPr lang="en-GB" baseline="0" dirty="0"/>
          </a:p>
          <a:p>
            <a:r>
              <a:rPr lang="en-GB" b="1" baseline="0" dirty="0"/>
              <a:t>Notes:</a:t>
            </a:r>
          </a:p>
          <a:p>
            <a:r>
              <a:rPr lang="en-GB" baseline="0" dirty="0"/>
              <a:t>We recommend not displaying the words </a:t>
            </a:r>
            <a:r>
              <a:rPr lang="en-GB" i="0" baseline="0" dirty="0"/>
              <a:t>during</a:t>
            </a:r>
            <a:r>
              <a:rPr lang="en-GB" baseline="0" dirty="0"/>
              <a:t> the activity, as we want to encourage students to retrieve previously taught words.</a:t>
            </a:r>
          </a:p>
          <a:p>
            <a:r>
              <a:rPr lang="en-GB" baseline="0" dirty="0"/>
              <a:t>The SoW hasn’t yet taught the names of specific foods in Spanish, so ‘brócoli’ was chosen as a cognate.</a:t>
            </a:r>
          </a:p>
          <a:p>
            <a:endParaRPr lang="en-GB" baseline="0" dirty="0"/>
          </a:p>
          <a:p>
            <a:r>
              <a:rPr lang="en-GB" baseline="0" dirty="0"/>
              <a:t>Picture source: </a:t>
            </a:r>
            <a:r>
              <a:rPr lang="en-GB" dirty="0">
                <a:hlinkClick r:id="rId3"/>
              </a:rPr>
              <a:t>http://clipart-library.com/</a:t>
            </a:r>
            <a:r>
              <a:rPr lang="en-GB" dirty="0"/>
              <a:t> (free</a:t>
            </a:r>
            <a:r>
              <a:rPr lang="en-GB" baseline="0" dirty="0"/>
              <a:t> to use)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839760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 (for slides 32-34)</a:t>
            </a:r>
            <a:endParaRPr lang="en-GB" b="1" dirty="0"/>
          </a:p>
          <a:p>
            <a:endParaRPr lang="en-GB" b="1" dirty="0"/>
          </a:p>
          <a:p>
            <a:r>
              <a:rPr lang="en-GB" b="1" dirty="0"/>
              <a:t>Aim: </a:t>
            </a:r>
            <a:r>
              <a:rPr lang="en-GB" dirty="0"/>
              <a:t>This is a two-part speaking/listening</a:t>
            </a:r>
            <a:r>
              <a:rPr lang="en-GB" baseline="0" dirty="0"/>
              <a:t> activity to practise spoken production of DAR and QUERER in 1</a:t>
            </a:r>
            <a:r>
              <a:rPr lang="en-GB" baseline="30000" dirty="0"/>
              <a:t>st</a:t>
            </a:r>
            <a:r>
              <a:rPr lang="en-GB" baseline="0" dirty="0"/>
              <a:t> and 3</a:t>
            </a:r>
            <a:r>
              <a:rPr lang="en-GB" baseline="30000" dirty="0"/>
              <a:t>rd</a:t>
            </a:r>
            <a:r>
              <a:rPr lang="en-GB" baseline="0" dirty="0"/>
              <a:t> person singular.</a:t>
            </a:r>
            <a:endParaRPr lang="en-GB" b="1" dirty="0"/>
          </a:p>
          <a:p>
            <a:endParaRPr lang="en-GB" b="1" dirty="0"/>
          </a:p>
          <a:p>
            <a:r>
              <a:rPr lang="en-GB" b="1" dirty="0"/>
              <a:t>Procedure</a:t>
            </a:r>
          </a:p>
          <a:p>
            <a:pPr marL="228600" indent="-228600">
              <a:buAutoNum type="arabicPeriod"/>
            </a:pPr>
            <a:r>
              <a:rPr lang="en-GB" b="0" baseline="0" dirty="0"/>
              <a:t>Teachers click to go through the instructions. Teachers should e</a:t>
            </a:r>
            <a:r>
              <a:rPr lang="en-GB" dirty="0"/>
              <a:t>licit the meaning of ‘eres’ in the instructions.</a:t>
            </a:r>
          </a:p>
          <a:p>
            <a:pPr marL="228600" indent="-228600">
              <a:buAutoNum type="arabicPeriod"/>
            </a:pPr>
            <a:r>
              <a:rPr lang="en-GB" baseline="0" dirty="0"/>
              <a:t>One student uses the speaking cards to say sentences, while the other completes the grid. Students will swap roles half-way through.</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Picture source: </a:t>
            </a:r>
            <a:r>
              <a:rPr lang="en-GB" dirty="0">
                <a:hlinkClick r:id="rId3"/>
              </a:rPr>
              <a:t>http://clipart-library.com/</a:t>
            </a:r>
            <a:r>
              <a:rPr lang="en-GB" dirty="0"/>
              <a:t> (free</a:t>
            </a:r>
            <a:r>
              <a:rPr lang="en-GB" baseline="0" dirty="0"/>
              <a:t> to use)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1052866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a:t>
            </a:r>
            <a:r>
              <a:rPr lang="en-GB" b="1" baseline="0" dirty="0"/>
              <a:t> SHOW DURING THE ACTIVITY</a:t>
            </a:r>
          </a:p>
          <a:p>
            <a:endParaRPr lang="en-GB" b="1" dirty="0"/>
          </a:p>
          <a:p>
            <a:r>
              <a:rPr lang="en-GB" b="1" dirty="0"/>
              <a:t>Student</a:t>
            </a:r>
            <a:r>
              <a:rPr lang="en-GB" b="1" baseline="0" dirty="0"/>
              <a:t> A speaking card</a:t>
            </a:r>
          </a:p>
          <a:p>
            <a:endParaRPr lang="en-GB" b="1" dirty="0"/>
          </a:p>
          <a:p>
            <a:r>
              <a:rPr lang="en-GB" dirty="0"/>
              <a:t>‘Vaso’, ‘camisa’, ‘</a:t>
            </a:r>
            <a:r>
              <a:rPr lang="en-GB" dirty="0" err="1"/>
              <a:t>zapato</a:t>
            </a:r>
            <a:r>
              <a:rPr lang="en-GB" dirty="0"/>
              <a:t>’, ‘producto’ are words from the</a:t>
            </a:r>
            <a:r>
              <a:rPr lang="en-GB" baseline="0" dirty="0"/>
              <a:t> Term 1.1, Week 7 vocabulary set, which is revisited this week.</a:t>
            </a:r>
            <a:r>
              <a:rPr lang="en-GB" dirty="0"/>
              <a:t> </a:t>
            </a: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476601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copy</a:t>
            </a:r>
            <a:r>
              <a:rPr lang="en-GB" baseline="0" dirty="0"/>
              <a:t> the grid into their books.</a:t>
            </a:r>
          </a:p>
          <a:p>
            <a:endParaRPr lang="en-GB" baseline="0" dirty="0"/>
          </a:p>
          <a:p>
            <a:r>
              <a:rPr lang="en-GB" baseline="0" dirty="0"/>
              <a:t>Ask students if it’s normal for a horse to want those things (!)</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989961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03267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 (slides</a:t>
            </a:r>
            <a:r>
              <a:rPr lang="en-GB" b="0" baseline="0" dirty="0"/>
              <a:t> 35-37)</a:t>
            </a:r>
            <a:endParaRPr lang="en-GB" b="0" dirty="0"/>
          </a:p>
          <a:p>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This is a two-part speaking/listening</a:t>
            </a:r>
            <a:r>
              <a:rPr lang="en-GB" baseline="0" dirty="0"/>
              <a:t> activity to practice spoken production of </a:t>
            </a:r>
            <a:r>
              <a:rPr lang="en-GB" baseline="0" dirty="0" err="1"/>
              <a:t>dar</a:t>
            </a:r>
            <a:r>
              <a:rPr lang="en-GB" baseline="0" dirty="0"/>
              <a:t> and </a:t>
            </a:r>
            <a:r>
              <a:rPr lang="en-GB" baseline="0" dirty="0" err="1"/>
              <a:t>querer</a:t>
            </a:r>
            <a:r>
              <a:rPr lang="en-GB" baseline="0" dirty="0"/>
              <a:t> in 1</a:t>
            </a:r>
            <a:r>
              <a:rPr lang="en-GB" baseline="30000" dirty="0"/>
              <a:t>st</a:t>
            </a:r>
            <a:r>
              <a:rPr lang="en-GB" baseline="0" dirty="0"/>
              <a:t> and 3</a:t>
            </a:r>
            <a:r>
              <a:rPr lang="en-GB" baseline="30000" dirty="0"/>
              <a:t>rd</a:t>
            </a:r>
            <a:r>
              <a:rPr lang="en-GB" baseline="0" dirty="0"/>
              <a:t> person singular.</a:t>
            </a:r>
            <a:endParaRPr lang="en-GB" b="1" dirty="0"/>
          </a:p>
          <a:p>
            <a:endParaRPr lang="en-GB" b="1" dirty="0"/>
          </a:p>
          <a:p>
            <a:r>
              <a:rPr lang="en-GB" b="1" dirty="0"/>
              <a:t>Procedure:</a:t>
            </a:r>
          </a:p>
          <a:p>
            <a:r>
              <a:rPr lang="en-GB" dirty="0"/>
              <a:t>1. Students B and A now swap roles.</a:t>
            </a:r>
            <a:r>
              <a:rPr lang="en-GB" baseline="0" dirty="0"/>
              <a:t> Student B speaks, while Student A listens and completes the grid. </a:t>
            </a:r>
          </a:p>
          <a:p>
            <a:endParaRPr lang="en-GB" baseline="0" dirty="0"/>
          </a:p>
          <a:p>
            <a:r>
              <a:rPr lang="en-GB" baseline="0" dirty="0"/>
              <a:t>Image attribution: </a:t>
            </a:r>
            <a:r>
              <a:rPr lang="en-GB" dirty="0">
                <a:hlinkClick r:id="rId3"/>
              </a:rPr>
              <a:t>http://www.clker.com/</a:t>
            </a:r>
            <a:r>
              <a:rPr lang="en-GB" baseline="0" dirty="0"/>
              <a:t>and </a:t>
            </a:r>
            <a:r>
              <a:rPr lang="en-GB" dirty="0">
                <a:hlinkClick r:id="rId4"/>
              </a:rPr>
              <a:t>http://clipart-library.com/</a:t>
            </a:r>
            <a:r>
              <a:rPr lang="en-GB" dirty="0"/>
              <a:t> </a:t>
            </a:r>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1302059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SHOW DURING</a:t>
            </a:r>
            <a:r>
              <a:rPr lang="en-GB" b="1" baseline="0" dirty="0"/>
              <a:t> THE ACTIVITY</a:t>
            </a:r>
          </a:p>
          <a:p>
            <a:endParaRPr lang="en-GB" b="1" dirty="0"/>
          </a:p>
          <a:p>
            <a:r>
              <a:rPr lang="en-GB" b="1" dirty="0"/>
              <a:t>Student B speaking</a:t>
            </a:r>
            <a:r>
              <a:rPr lang="en-GB" b="1" baseline="0" dirty="0"/>
              <a:t> cards</a:t>
            </a:r>
          </a:p>
          <a:p>
            <a:endParaRPr lang="en-GB" b="1" dirty="0"/>
          </a:p>
          <a:p>
            <a:r>
              <a:rPr lang="en-GB" dirty="0"/>
              <a:t>‘Vaso’, ‘camisa’, ‘</a:t>
            </a:r>
            <a:r>
              <a:rPr lang="en-GB" dirty="0" err="1"/>
              <a:t>zapato</a:t>
            </a:r>
            <a:r>
              <a:rPr lang="en-GB" dirty="0"/>
              <a:t>’, ‘producto’ are words from the</a:t>
            </a:r>
            <a:r>
              <a:rPr lang="en-GB" baseline="0" dirty="0"/>
              <a:t> Term 1.1, Week 7 vocabulary set, which is revisited this week.</a:t>
            </a:r>
            <a:r>
              <a:rPr lang="en-GB" dirty="0"/>
              <a:t> </a:t>
            </a:r>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677060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copy</a:t>
            </a:r>
            <a:r>
              <a:rPr lang="en-GB" baseline="0" dirty="0"/>
              <a:t> the grid into their books.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3533048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https://www.youtube.com/watch?v=VpvQxBlKDRc</a:t>
            </a:r>
            <a:endParaRPr lang="en-GB" dirty="0"/>
          </a:p>
          <a:p>
            <a:r>
              <a:rPr lang="en-GB" dirty="0"/>
              <a:t>Additional material that</a:t>
            </a:r>
            <a:r>
              <a:rPr lang="en-GB" baseline="0" dirty="0"/>
              <a:t> teachers could exploit to work with ‘La plaza tiene una torre’.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727167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Two more ideas for production activities </a:t>
            </a:r>
            <a:r>
              <a:rPr lang="en-GB" baseline="0" dirty="0"/>
              <a:t>based on ‘La plaza tiene una torre’.</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2661305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208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gi</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98309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1679518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385474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‘b’ </a:t>
            </a:r>
            <a:r>
              <a:rPr lang="en-GB" baseline="0" dirty="0"/>
              <a:t>and then present and practise the pronunciation of the </a:t>
            </a:r>
            <a:r>
              <a:rPr lang="en-GB" b="1" baseline="0" dirty="0"/>
              <a:t>source word ‘</a:t>
            </a:r>
            <a:r>
              <a:rPr lang="en-GB" sz="9600" b="1" dirty="0" err="1">
                <a:solidFill>
                  <a:srgbClr val="115076"/>
                </a:solidFill>
                <a:latin typeface="Century Gothic" panose="020B0502020202020204" pitchFamily="34" charset="0"/>
                <a:cs typeface="Calibri" panose="020F0502020204030204" pitchFamily="34" charset="0"/>
              </a:rPr>
              <a:t>celebrar</a:t>
            </a:r>
            <a:r>
              <a:rPr lang="en-GB" b="1" baseline="0" dirty="0"/>
              <a:t>’.</a:t>
            </a:r>
          </a:p>
          <a:p>
            <a:endParaRPr lang="en-GB" dirty="0"/>
          </a:p>
          <a:p>
            <a:r>
              <a:rPr lang="en-GB" dirty="0"/>
              <a:t>A possible gesture for this source word would be to put your hands above your ahead and</a:t>
            </a:r>
            <a:r>
              <a:rPr lang="en-GB" baseline="0" dirty="0"/>
              <a:t> dance/jump</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551315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88963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about:blank"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4.png"/><Relationship Id="rId5" Type="http://schemas.openxmlformats.org/officeDocument/2006/relationships/audio" Target="../media/audio10.wav"/><Relationship Id="rId10" Type="http://schemas.openxmlformats.org/officeDocument/2006/relationships/image" Target="../media/image13.png"/><Relationship Id="rId4" Type="http://schemas.openxmlformats.org/officeDocument/2006/relationships/audio" Target="../media/audio9.wav"/><Relationship Id="rId9" Type="http://schemas.openxmlformats.org/officeDocument/2006/relationships/audio" Target="../media/audio14.wav"/></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5.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4.wav"/><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audio" Target="../media/audio27.wav"/><Relationship Id="rId5" Type="http://schemas.openxmlformats.org/officeDocument/2006/relationships/audio" Target="../media/audio26.wav"/><Relationship Id="rId4" Type="http://schemas.openxmlformats.org/officeDocument/2006/relationships/audio" Target="../media/audio25.wav"/><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audio" Target="../media/audio29.wav"/></Relationships>
</file>

<file path=ppt/slides/_rels/slide24.xml.rels><?xml version="1.0" encoding="UTF-8" standalone="yes"?>
<Relationships xmlns="http://schemas.openxmlformats.org/package/2006/relationships"><Relationship Id="rId3" Type="http://schemas.openxmlformats.org/officeDocument/2006/relationships/audio" Target="../media/audio30.wav"/><Relationship Id="rId7" Type="http://schemas.openxmlformats.org/officeDocument/2006/relationships/audio" Target="../media/audio34.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33.wav"/><Relationship Id="rId5" Type="http://schemas.openxmlformats.org/officeDocument/2006/relationships/audio" Target="../media/audio32.wav"/><Relationship Id="rId4" Type="http://schemas.openxmlformats.org/officeDocument/2006/relationships/audio" Target="../media/audio31.wav"/></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about:blank" TargetMode="External"/><Relationship Id="rId1" Type="http://schemas.openxmlformats.org/officeDocument/2006/relationships/video" Target="NULL" TargetMode="External"/><Relationship Id="rId5" Type="http://schemas.openxmlformats.org/officeDocument/2006/relationships/image" Target="../media/image27.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jp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jp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35.wav"/><Relationship Id="rId7" Type="http://schemas.openxmlformats.org/officeDocument/2006/relationships/audio" Target="../media/audio39.wav"/><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audio" Target="../media/audio38.wav"/><Relationship Id="rId5" Type="http://schemas.openxmlformats.org/officeDocument/2006/relationships/audio" Target="../media/audio37.wav"/><Relationship Id="rId4" Type="http://schemas.openxmlformats.org/officeDocument/2006/relationships/audio" Target="../media/audio36.wav"/></Relationships>
</file>

<file path=ppt/slides/_rels/slide3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about:blank" TargetMode="External"/><Relationship Id="rId1" Type="http://schemas.openxmlformats.org/officeDocument/2006/relationships/video" Target="NULL" TargetMode="External"/><Relationship Id="rId5" Type="http://schemas.openxmlformats.org/officeDocument/2006/relationships/image" Target="../media/image50.jpe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hyperlink" Target="https://quizlet.com/gb/440769438/year-7-spanish-term-12-week-1-flash-card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quizlet.com/gb/452380450/year-7-spanish-term-12-week-6-flash-cards/" TargetMode="External"/><Relationship Id="rId11" Type="http://schemas.openxmlformats.org/officeDocument/2006/relationships/image" Target="../media/image54.png"/><Relationship Id="rId5" Type="http://schemas.openxmlformats.org/officeDocument/2006/relationships/hyperlink" Target="https://quizlet.com/gb/459417312/year-7-spanish-term-21-week-2-flash-cards/" TargetMode="External"/><Relationship Id="rId10" Type="http://schemas.openxmlformats.org/officeDocument/2006/relationships/hyperlink" Target="https://resources.ncelp.org/concern/resources/2n49t201v?locale=en" TargetMode="External"/><Relationship Id="rId4" Type="http://schemas.openxmlformats.org/officeDocument/2006/relationships/image" Target="../media/image52.png"/><Relationship Id="rId9" Type="http://schemas.openxmlformats.org/officeDocument/2006/relationships/hyperlink" Target="https://drive.google.com/file/d/10Q0eyHyk-s18Xretul2sK_GeTF--ti8o/view?usp=sharing"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itle 3"/>
          <p:cNvSpPr txBox="1">
            <a:spLocks/>
          </p:cNvSpPr>
          <p:nvPr/>
        </p:nvSpPr>
        <p:spPr>
          <a:xfrm>
            <a:off x="384173" y="3627805"/>
            <a:ext cx="5320595" cy="52614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800" dirty="0">
                <a:solidFill>
                  <a:prstClr val="white"/>
                </a:solidFill>
                <a:latin typeface="Century Gothic" panose="020B0502020202020204" pitchFamily="34" charset="0"/>
              </a:rPr>
              <a:t>(Antonio Machado)</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itle 3">
            <a:extLst>
              <a:ext uri="{FF2B5EF4-FFF2-40B4-BE49-F238E27FC236}">
                <a16:creationId xmlns:a16="http://schemas.microsoft.com/office/drawing/2014/main" id="{C0508B9B-5891-4D3C-9F6E-ECDA43B43AC2}"/>
              </a:ext>
            </a:extLst>
          </p:cNvPr>
          <p:cNvSpPr txBox="1">
            <a:spLocks/>
          </p:cNvSpPr>
          <p:nvPr/>
        </p:nvSpPr>
        <p:spPr>
          <a:xfrm>
            <a:off x="267292" y="6152332"/>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Rachel Hawkes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16/08/2021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Rectangle 11">
            <a:extLst>
              <a:ext uri="{FF2B5EF4-FFF2-40B4-BE49-F238E27FC236}">
                <a16:creationId xmlns:a16="http://schemas.microsoft.com/office/drawing/2014/main" id="{CC87BED3-1F94-4685-B918-7B7ACC5E053C}"/>
              </a:ext>
            </a:extLst>
          </p:cNvPr>
          <p:cNvSpPr/>
          <p:nvPr/>
        </p:nvSpPr>
        <p:spPr>
          <a:xfrm>
            <a:off x="267292" y="5287652"/>
            <a:ext cx="374333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Y7 Spanish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2.1</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1 - Lesson 29</a:t>
            </a:r>
          </a:p>
        </p:txBody>
      </p:sp>
      <p:sp>
        <p:nvSpPr>
          <p:cNvPr id="2" name="Title 1"/>
          <p:cNvSpPr>
            <a:spLocks noGrp="1"/>
          </p:cNvSpPr>
          <p:nvPr>
            <p:ph type="title"/>
          </p:nvPr>
        </p:nvSpPr>
        <p:spPr>
          <a:xfrm>
            <a:off x="366622" y="2064796"/>
            <a:ext cx="10515600" cy="1325563"/>
          </a:xfrm>
        </p:spPr>
        <p:txBody>
          <a:bodyPr>
            <a:normAutofit/>
          </a:bodyPr>
          <a:lstStyle/>
          <a:p>
            <a:r>
              <a:rPr lang="en-GB" sz="4000" b="1" dirty="0">
                <a:solidFill>
                  <a:prstClr val="white"/>
                </a:solidFill>
              </a:rPr>
              <a:t>Work on a challenging text</a:t>
            </a:r>
            <a:br>
              <a:rPr lang="en-GB" sz="4000" b="1" dirty="0">
                <a:solidFill>
                  <a:prstClr val="white"/>
                </a:solidFill>
              </a:rPr>
            </a:br>
            <a:endParaRPr lang="en-GB" sz="4000" dirty="0"/>
          </a:p>
        </p:txBody>
      </p:sp>
      <p:sp>
        <p:nvSpPr>
          <p:cNvPr id="3" name="Rectangle 2"/>
          <p:cNvSpPr/>
          <p:nvPr/>
        </p:nvSpPr>
        <p:spPr>
          <a:xfrm>
            <a:off x="384173" y="2987086"/>
            <a:ext cx="5509842" cy="646331"/>
          </a:xfrm>
          <a:prstGeom prst="rect">
            <a:avLst/>
          </a:prstGeom>
        </p:spPr>
        <p:txBody>
          <a:bodyPr wrap="none">
            <a:spAutoFit/>
          </a:bodyPr>
          <a:lstStyle/>
          <a:p>
            <a:r>
              <a:rPr lang="en-GB" sz="3600" dirty="0">
                <a:solidFill>
                  <a:prstClr val="white"/>
                </a:solidFill>
                <a:latin typeface="Century Gothic" panose="020B0502020202020204" pitchFamily="34" charset="0"/>
              </a:rPr>
              <a:t>La plaza tiene una torre</a:t>
            </a:r>
            <a:endParaRPr lang="en-GB" sz="3600" dirty="0">
              <a:latin typeface="Century Gothic" panose="020B0502020202020204" pitchFamily="34" charset="0"/>
            </a:endParaRP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09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032608" y="1905860"/>
            <a:ext cx="6516528"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cele</a:t>
            </a:r>
            <a:r>
              <a:rPr lang="en-GB" sz="12000" dirty="0">
                <a:solidFill>
                  <a:srgbClr val="E56700"/>
                </a:solidFill>
                <a:latin typeface="Century Gothic" panose="020B0502020202020204" pitchFamily="34" charset="0"/>
                <a:cs typeface="Calibri" panose="020F0502020204030204" pitchFamily="34" charset="0"/>
              </a:rPr>
              <a:t>b</a:t>
            </a:r>
            <a:r>
              <a:rPr lang="en-GB" sz="12000" dirty="0">
                <a:solidFill>
                  <a:srgbClr val="115076"/>
                </a:solidFill>
                <a:latin typeface="Century Gothic" panose="020B0502020202020204" pitchFamily="34" charset="0"/>
                <a:cs typeface="Calibri" panose="020F0502020204030204" pitchFamily="34" charset="0"/>
              </a:rPr>
              <a:t>rar</a:t>
            </a:r>
            <a:endParaRPr lang="en-GB" sz="12000" dirty="0">
              <a:solidFill>
                <a:srgbClr val="115076"/>
              </a:solidFill>
            </a:endParaRPr>
          </a:p>
        </p:txBody>
      </p:sp>
    </p:spTree>
    <p:extLst>
      <p:ext uri="{BB962C8B-B14F-4D97-AF65-F5344CB8AC3E}">
        <p14:creationId xmlns:p14="http://schemas.microsoft.com/office/powerpoint/2010/main" val="19660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b</a:t>
            </a:r>
            <a:endParaRPr lang="en-GB" sz="12000" b="0"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2" name="Picture 2" descr="three ballo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13775">
            <a:off x="5479021" y="2187490"/>
            <a:ext cx="1327751" cy="14943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21503" y="3492917"/>
            <a:ext cx="334899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cele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uela</a:t>
            </a:r>
          </a:p>
        </p:txBody>
      </p:sp>
      <p:pic>
        <p:nvPicPr>
          <p:cNvPr id="2" name="Picture 1" descr="old woman in a rocking chair"/>
          <p:cNvPicPr>
            <a:picLocks noChangeAspect="1"/>
          </p:cNvPicPr>
          <p:nvPr/>
        </p:nvPicPr>
        <p:blipFill rotWithShape="1">
          <a:blip r:embed="rId11" cstate="print">
            <a:extLst>
              <a:ext uri="{28A0092B-C50C-407E-A947-70E740481C1C}">
                <a14:useLocalDpi xmlns:a14="http://schemas.microsoft.com/office/drawing/2010/main" val="0"/>
              </a:ext>
            </a:extLst>
          </a:blip>
          <a:srcRect b="20159"/>
          <a:stretch/>
        </p:blipFill>
        <p:spPr>
          <a:xfrm>
            <a:off x="1079681" y="1004224"/>
            <a:ext cx="2026206" cy="1837191"/>
          </a:xfrm>
          <a:prstGeom prst="rect">
            <a:avLst/>
          </a:prstGeom>
        </p:spPr>
      </p:pic>
      <p:sp>
        <p:nvSpPr>
          <p:cNvPr id="6" name="TextBox 5"/>
          <p:cNvSpPr txBox="1"/>
          <p:nvPr/>
        </p:nvSpPr>
        <p:spPr>
          <a:xfrm>
            <a:off x="1074322" y="3387724"/>
            <a:ext cx="237374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5" name="TextBox 14"/>
          <p:cNvSpPr txBox="1"/>
          <p:nvPr/>
        </p:nvSpPr>
        <p:spPr>
          <a:xfrm>
            <a:off x="807541" y="4185414"/>
            <a:ext cx="268745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know]</a:t>
            </a:r>
          </a:p>
        </p:txBody>
      </p:sp>
      <p:sp>
        <p:nvSpPr>
          <p:cNvPr id="7" name="TextBox 6"/>
          <p:cNvSpPr txBox="1"/>
          <p:nvPr/>
        </p:nvSpPr>
        <p:spPr>
          <a:xfrm>
            <a:off x="4034375" y="4800818"/>
            <a:ext cx="412324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astante</a:t>
            </a:r>
          </a:p>
        </p:txBody>
      </p:sp>
      <p:sp>
        <p:nvSpPr>
          <p:cNvPr id="17" name="TextBox 16"/>
          <p:cNvSpPr txBox="1"/>
          <p:nvPr/>
        </p:nvSpPr>
        <p:spPr>
          <a:xfrm>
            <a:off x="5008835" y="5548214"/>
            <a:ext cx="1986437"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[quite]</a:t>
            </a:r>
          </a:p>
        </p:txBody>
      </p:sp>
      <p:sp>
        <p:nvSpPr>
          <p:cNvPr id="9" name="Rectangle 8"/>
          <p:cNvSpPr/>
          <p:nvPr/>
        </p:nvSpPr>
        <p:spPr>
          <a:xfrm>
            <a:off x="8807688" y="158996"/>
            <a:ext cx="2600392" cy="1015663"/>
          </a:xfrm>
          <a:prstGeom prst="rect">
            <a:avLst/>
          </a:prstGeom>
        </p:spPr>
        <p:txBody>
          <a:bodyPr wrap="none">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onito</a:t>
            </a:r>
          </a:p>
        </p:txBody>
      </p:sp>
      <p:sp>
        <p:nvSpPr>
          <p:cNvPr id="19" name="TextBox 18"/>
          <p:cNvSpPr txBox="1"/>
          <p:nvPr/>
        </p:nvSpPr>
        <p:spPr>
          <a:xfrm>
            <a:off x="8719162" y="1014860"/>
            <a:ext cx="277744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[pretty]</a:t>
            </a:r>
          </a:p>
        </p:txBody>
      </p:sp>
      <p:sp>
        <p:nvSpPr>
          <p:cNvPr id="10" name="Rectangle 9"/>
          <p:cNvSpPr/>
          <p:nvPr/>
        </p:nvSpPr>
        <p:spPr>
          <a:xfrm>
            <a:off x="8874212" y="3334695"/>
            <a:ext cx="2467342"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18" name="Picture 17" descr="man shouting with an explanation mark"/>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9" r="-1"/>
          <a:stretch/>
        </p:blipFill>
        <p:spPr>
          <a:xfrm>
            <a:off x="9512365" y="4248778"/>
            <a:ext cx="1191036" cy="1352673"/>
          </a:xfrm>
          <a:prstGeom prst="rect">
            <a:avLst/>
          </a:prstGeom>
        </p:spPr>
      </p:pic>
    </p:spTree>
    <p:extLst>
      <p:ext uri="{BB962C8B-B14F-4D97-AF65-F5344CB8AC3E}">
        <p14:creationId xmlns:p14="http://schemas.microsoft.com/office/powerpoint/2010/main" val="35949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b_celebrar.wav"/>
                                        </p:tgtEl>
                                      </p:cMediaNode>
                                    </p:audio>
                                  </p:sub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b_abuel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b_abuel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b_bonit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6" name="b_bonit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b_sab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7" name="b_sab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b_bastan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b_bastan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b_de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9" name="b_de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6" grpId="0"/>
      <p:bldP spid="15" grpId="0"/>
      <p:bldP spid="7" grpId="0"/>
      <p:bldP spid="17" grpId="0"/>
      <p:bldP spid="9" grpId="0"/>
      <p:bldP spid="1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b</a:t>
            </a:r>
            <a:endParaRPr lang="en-GB" sz="12000" b="0"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421503" y="3492917"/>
            <a:ext cx="334899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cele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uela</a:t>
            </a:r>
          </a:p>
        </p:txBody>
      </p:sp>
      <p:sp>
        <p:nvSpPr>
          <p:cNvPr id="6" name="TextBox 5"/>
          <p:cNvSpPr txBox="1"/>
          <p:nvPr/>
        </p:nvSpPr>
        <p:spPr>
          <a:xfrm>
            <a:off x="1074322" y="3387724"/>
            <a:ext cx="237374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7" name="TextBox 6"/>
          <p:cNvSpPr txBox="1"/>
          <p:nvPr/>
        </p:nvSpPr>
        <p:spPr>
          <a:xfrm>
            <a:off x="4034375" y="4800818"/>
            <a:ext cx="412324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astante</a:t>
            </a:r>
          </a:p>
        </p:txBody>
      </p:sp>
      <p:sp>
        <p:nvSpPr>
          <p:cNvPr id="9" name="Rectangle 8"/>
          <p:cNvSpPr/>
          <p:nvPr/>
        </p:nvSpPr>
        <p:spPr>
          <a:xfrm>
            <a:off x="8807688" y="158996"/>
            <a:ext cx="2600392" cy="1015663"/>
          </a:xfrm>
          <a:prstGeom prst="rect">
            <a:avLst/>
          </a:prstGeom>
        </p:spPr>
        <p:txBody>
          <a:bodyPr wrap="none">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onito</a:t>
            </a:r>
          </a:p>
        </p:txBody>
      </p:sp>
      <p:sp>
        <p:nvSpPr>
          <p:cNvPr id="10" name="Rectangle 9"/>
          <p:cNvSpPr/>
          <p:nvPr/>
        </p:nvSpPr>
        <p:spPr>
          <a:xfrm>
            <a:off x="8874212" y="3334695"/>
            <a:ext cx="2467342"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Tree>
    <p:extLst>
      <p:ext uri="{BB962C8B-B14F-4D97-AF65-F5344CB8AC3E}">
        <p14:creationId xmlns:p14="http://schemas.microsoft.com/office/powerpoint/2010/main" val="277232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b_celebr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b_abuel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b_bonit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b_sabe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b_bastant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b_de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6" grpId="0"/>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b</a:t>
            </a:r>
            <a:endParaRPr lang="en-GB" sz="12000" b="0"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421503" y="3492917"/>
            <a:ext cx="334899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cele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uela</a:t>
            </a:r>
          </a:p>
        </p:txBody>
      </p:sp>
      <p:sp>
        <p:nvSpPr>
          <p:cNvPr id="6" name="TextBox 5"/>
          <p:cNvSpPr txBox="1"/>
          <p:nvPr/>
        </p:nvSpPr>
        <p:spPr>
          <a:xfrm>
            <a:off x="1074322" y="3387724"/>
            <a:ext cx="237374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7" name="TextBox 6"/>
          <p:cNvSpPr txBox="1"/>
          <p:nvPr/>
        </p:nvSpPr>
        <p:spPr>
          <a:xfrm>
            <a:off x="4034375" y="4800818"/>
            <a:ext cx="412324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astante</a:t>
            </a:r>
          </a:p>
        </p:txBody>
      </p:sp>
      <p:sp>
        <p:nvSpPr>
          <p:cNvPr id="9" name="Rectangle 8"/>
          <p:cNvSpPr/>
          <p:nvPr/>
        </p:nvSpPr>
        <p:spPr>
          <a:xfrm>
            <a:off x="8807688" y="158996"/>
            <a:ext cx="2600392" cy="1015663"/>
          </a:xfrm>
          <a:prstGeom prst="rect">
            <a:avLst/>
          </a:prstGeom>
        </p:spPr>
        <p:txBody>
          <a:bodyPr wrap="none">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onito</a:t>
            </a:r>
          </a:p>
        </p:txBody>
      </p:sp>
      <p:sp>
        <p:nvSpPr>
          <p:cNvPr id="10" name="Rectangle 9"/>
          <p:cNvSpPr/>
          <p:nvPr/>
        </p:nvSpPr>
        <p:spPr>
          <a:xfrm>
            <a:off x="8874212" y="3334695"/>
            <a:ext cx="2467342"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Tree>
    <p:extLst>
      <p:ext uri="{BB962C8B-B14F-4D97-AF65-F5344CB8AC3E}">
        <p14:creationId xmlns:p14="http://schemas.microsoft.com/office/powerpoint/2010/main" val="13315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8" grpId="0"/>
      <p:bldP spid="6"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9221375" y="5085331"/>
            <a:ext cx="2237281"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sa__er</a:t>
            </a:r>
            <a:endParaRPr lang="en-GB" sz="4800" dirty="0">
              <a:solidFill>
                <a:srgbClr val="002060"/>
              </a:solidFill>
              <a:latin typeface="Century Gothic" panose="020B0502020202020204" pitchFamily="34" charset="0"/>
            </a:endParaRPr>
          </a:p>
        </p:txBody>
      </p:sp>
      <p:sp>
        <p:nvSpPr>
          <p:cNvPr id="4" name="Title 3"/>
          <p:cNvSpPr>
            <a:spLocks noGrp="1"/>
          </p:cNvSpPr>
          <p:nvPr>
            <p:ph type="ctrTitle"/>
          </p:nvPr>
        </p:nvSpPr>
        <p:spPr>
          <a:xfrm>
            <a:off x="2408349" y="110507"/>
            <a:ext cx="6413953" cy="731726"/>
          </a:xfrm>
        </p:spPr>
        <p:txBody>
          <a:bodyPr>
            <a:normAutofit fontScale="90000"/>
          </a:bodyPr>
          <a:lstStyle/>
          <a:p>
            <a:r>
              <a:rPr lang="en-GB" sz="4000" b="1" dirty="0"/>
              <a:t>Escucha y lee. Es ¿‘v’ o ‘b’?</a:t>
            </a:r>
          </a:p>
        </p:txBody>
      </p:sp>
      <p:sp>
        <p:nvSpPr>
          <p:cNvPr id="6" name="TextBox 5"/>
          <p:cNvSpPr txBox="1"/>
          <p:nvPr/>
        </p:nvSpPr>
        <p:spPr>
          <a:xfrm>
            <a:off x="32496" y="1527516"/>
            <a:ext cx="4057019"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cele__rar</a:t>
            </a:r>
          </a:p>
        </p:txBody>
      </p:sp>
      <p:sp>
        <p:nvSpPr>
          <p:cNvPr id="7" name="TextBox 6"/>
          <p:cNvSpPr txBox="1"/>
          <p:nvPr/>
        </p:nvSpPr>
        <p:spPr>
          <a:xfrm>
            <a:off x="1433402" y="1527516"/>
            <a:ext cx="1654628" cy="830997"/>
          </a:xfrm>
          <a:prstGeom prst="rect">
            <a:avLst/>
          </a:prstGeom>
          <a:noFill/>
        </p:spPr>
        <p:txBody>
          <a:bodyPr wrap="square" rtlCol="0">
            <a:spAutoFit/>
          </a:bodyPr>
          <a:lstStyle/>
          <a:p>
            <a:r>
              <a:rPr lang="en-GB" sz="4800" dirty="0">
                <a:solidFill>
                  <a:schemeClr val="accent2">
                    <a:lumMod val="75000"/>
                  </a:schemeClr>
                </a:solidFill>
                <a:latin typeface="Century Gothic" panose="020B0502020202020204" pitchFamily="34" charset="0"/>
              </a:rPr>
              <a:t>b</a:t>
            </a:r>
          </a:p>
        </p:txBody>
      </p:sp>
      <p:sp>
        <p:nvSpPr>
          <p:cNvPr id="9" name="TextBox 8"/>
          <p:cNvSpPr txBox="1"/>
          <p:nvPr/>
        </p:nvSpPr>
        <p:spPr>
          <a:xfrm>
            <a:off x="4696919" y="1496798"/>
            <a:ext cx="2692921"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__erdad</a:t>
            </a:r>
          </a:p>
        </p:txBody>
      </p:sp>
      <p:sp>
        <p:nvSpPr>
          <p:cNvPr id="10" name="TextBox 9"/>
          <p:cNvSpPr txBox="1"/>
          <p:nvPr/>
        </p:nvSpPr>
        <p:spPr>
          <a:xfrm>
            <a:off x="4850926" y="1496797"/>
            <a:ext cx="757823" cy="830997"/>
          </a:xfrm>
          <a:prstGeom prst="rect">
            <a:avLst/>
          </a:prstGeom>
          <a:noFill/>
        </p:spPr>
        <p:txBody>
          <a:bodyPr wrap="square" rtlCol="0">
            <a:spAutoFit/>
          </a:bodyPr>
          <a:lstStyle/>
          <a:p>
            <a:r>
              <a:rPr lang="en-GB" sz="4800" dirty="0">
                <a:solidFill>
                  <a:schemeClr val="accent2">
                    <a:lumMod val="75000"/>
                  </a:schemeClr>
                </a:solidFill>
                <a:latin typeface="Century Gothic" panose="020B0502020202020204" pitchFamily="34" charset="0"/>
              </a:rPr>
              <a:t>v</a:t>
            </a:r>
          </a:p>
        </p:txBody>
      </p:sp>
      <p:sp>
        <p:nvSpPr>
          <p:cNvPr id="13" name="TextBox 12"/>
          <p:cNvSpPr txBox="1"/>
          <p:nvPr/>
        </p:nvSpPr>
        <p:spPr>
          <a:xfrm>
            <a:off x="9226675" y="1465715"/>
            <a:ext cx="2323910"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jo__en</a:t>
            </a:r>
            <a:endParaRPr lang="en-GB" sz="4800" dirty="0">
              <a:solidFill>
                <a:srgbClr val="002060"/>
              </a:solidFill>
              <a:latin typeface="Century Gothic" panose="020B0502020202020204" pitchFamily="34" charset="0"/>
            </a:endParaRPr>
          </a:p>
        </p:txBody>
      </p:sp>
      <p:sp>
        <p:nvSpPr>
          <p:cNvPr id="14" name="TextBox 13"/>
          <p:cNvSpPr txBox="1"/>
          <p:nvPr/>
        </p:nvSpPr>
        <p:spPr>
          <a:xfrm>
            <a:off x="9883745" y="1465715"/>
            <a:ext cx="748649" cy="830997"/>
          </a:xfrm>
          <a:prstGeom prst="rect">
            <a:avLst/>
          </a:prstGeom>
          <a:noFill/>
        </p:spPr>
        <p:txBody>
          <a:bodyPr wrap="square" rtlCol="0">
            <a:spAutoFit/>
          </a:bodyPr>
          <a:lstStyle/>
          <a:p>
            <a:r>
              <a:rPr lang="en-GB" sz="4800" dirty="0">
                <a:solidFill>
                  <a:schemeClr val="accent2">
                    <a:lumMod val="75000"/>
                  </a:schemeClr>
                </a:solidFill>
                <a:latin typeface="Century Gothic" panose="020B0502020202020204" pitchFamily="34" charset="0"/>
              </a:rPr>
              <a:t>v</a:t>
            </a:r>
          </a:p>
        </p:txBody>
      </p:sp>
      <p:sp>
        <p:nvSpPr>
          <p:cNvPr id="15" name="TextBox 14"/>
          <p:cNvSpPr txBox="1"/>
          <p:nvPr/>
        </p:nvSpPr>
        <p:spPr>
          <a:xfrm>
            <a:off x="7764" y="3160947"/>
            <a:ext cx="4057019"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__astante</a:t>
            </a:r>
          </a:p>
        </p:txBody>
      </p:sp>
      <p:sp>
        <p:nvSpPr>
          <p:cNvPr id="16" name="TextBox 15"/>
          <p:cNvSpPr txBox="1"/>
          <p:nvPr/>
        </p:nvSpPr>
        <p:spPr>
          <a:xfrm>
            <a:off x="118228" y="3160946"/>
            <a:ext cx="764274" cy="830997"/>
          </a:xfrm>
          <a:prstGeom prst="rect">
            <a:avLst/>
          </a:prstGeom>
          <a:noFill/>
        </p:spPr>
        <p:txBody>
          <a:bodyPr wrap="square" rtlCol="0">
            <a:spAutoFit/>
          </a:bodyPr>
          <a:lstStyle/>
          <a:p>
            <a:r>
              <a:rPr lang="en-GB" sz="4800" dirty="0">
                <a:solidFill>
                  <a:schemeClr val="accent2">
                    <a:lumMod val="75000"/>
                  </a:schemeClr>
                </a:solidFill>
                <a:latin typeface="Century Gothic" panose="020B0502020202020204" pitchFamily="34" charset="0"/>
              </a:rPr>
              <a:t>b</a:t>
            </a:r>
          </a:p>
        </p:txBody>
      </p:sp>
      <p:sp>
        <p:nvSpPr>
          <p:cNvPr id="18" name="TextBox 17"/>
          <p:cNvSpPr txBox="1"/>
          <p:nvPr/>
        </p:nvSpPr>
        <p:spPr>
          <a:xfrm>
            <a:off x="4696919" y="3163102"/>
            <a:ext cx="4057019"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de__er</a:t>
            </a:r>
          </a:p>
        </p:txBody>
      </p:sp>
      <p:sp>
        <p:nvSpPr>
          <p:cNvPr id="19" name="TextBox 18"/>
          <p:cNvSpPr txBox="1"/>
          <p:nvPr/>
        </p:nvSpPr>
        <p:spPr>
          <a:xfrm>
            <a:off x="5562845" y="3157518"/>
            <a:ext cx="689099" cy="830997"/>
          </a:xfrm>
          <a:prstGeom prst="rect">
            <a:avLst/>
          </a:prstGeom>
          <a:noFill/>
        </p:spPr>
        <p:txBody>
          <a:bodyPr wrap="square" rtlCol="0">
            <a:spAutoFit/>
          </a:bodyPr>
          <a:lstStyle/>
          <a:p>
            <a:r>
              <a:rPr lang="en-GB" sz="4800" dirty="0">
                <a:solidFill>
                  <a:schemeClr val="accent2">
                    <a:lumMod val="75000"/>
                  </a:schemeClr>
                </a:solidFill>
                <a:latin typeface="Century Gothic" panose="020B0502020202020204" pitchFamily="34" charset="0"/>
              </a:rPr>
              <a:t>b</a:t>
            </a:r>
          </a:p>
        </p:txBody>
      </p:sp>
      <p:sp>
        <p:nvSpPr>
          <p:cNvPr id="21" name="TextBox 20"/>
          <p:cNvSpPr txBox="1"/>
          <p:nvPr/>
        </p:nvSpPr>
        <p:spPr>
          <a:xfrm>
            <a:off x="9225734" y="3034153"/>
            <a:ext cx="2324851"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__erde</a:t>
            </a:r>
          </a:p>
        </p:txBody>
      </p:sp>
      <p:sp>
        <p:nvSpPr>
          <p:cNvPr id="22" name="TextBox 21"/>
          <p:cNvSpPr txBox="1"/>
          <p:nvPr/>
        </p:nvSpPr>
        <p:spPr>
          <a:xfrm>
            <a:off x="9398025" y="3034153"/>
            <a:ext cx="748649" cy="830997"/>
          </a:xfrm>
          <a:prstGeom prst="rect">
            <a:avLst/>
          </a:prstGeom>
          <a:noFill/>
        </p:spPr>
        <p:txBody>
          <a:bodyPr wrap="square" rtlCol="0">
            <a:spAutoFit/>
          </a:bodyPr>
          <a:lstStyle/>
          <a:p>
            <a:r>
              <a:rPr lang="en-GB" sz="4800" dirty="0">
                <a:solidFill>
                  <a:schemeClr val="accent2">
                    <a:lumMod val="75000"/>
                  </a:schemeClr>
                </a:solidFill>
                <a:latin typeface="Century Gothic" panose="020B0502020202020204" pitchFamily="34" charset="0"/>
              </a:rPr>
              <a:t>v</a:t>
            </a:r>
          </a:p>
        </p:txBody>
      </p:sp>
      <p:sp>
        <p:nvSpPr>
          <p:cNvPr id="32" name="TextBox 31"/>
          <p:cNvSpPr txBox="1"/>
          <p:nvPr/>
        </p:nvSpPr>
        <p:spPr>
          <a:xfrm>
            <a:off x="118228" y="5104047"/>
            <a:ext cx="4057019"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a__uela</a:t>
            </a:r>
          </a:p>
        </p:txBody>
      </p:sp>
      <p:sp>
        <p:nvSpPr>
          <p:cNvPr id="33" name="TextBox 32"/>
          <p:cNvSpPr txBox="1"/>
          <p:nvPr/>
        </p:nvSpPr>
        <p:spPr>
          <a:xfrm>
            <a:off x="644508" y="5128093"/>
            <a:ext cx="764162" cy="830997"/>
          </a:xfrm>
          <a:prstGeom prst="rect">
            <a:avLst/>
          </a:prstGeom>
          <a:noFill/>
        </p:spPr>
        <p:txBody>
          <a:bodyPr wrap="square" rtlCol="0">
            <a:spAutoFit/>
          </a:bodyPr>
          <a:lstStyle/>
          <a:p>
            <a:r>
              <a:rPr lang="en-GB" sz="4800" dirty="0">
                <a:solidFill>
                  <a:schemeClr val="accent2">
                    <a:lumMod val="75000"/>
                  </a:schemeClr>
                </a:solidFill>
                <a:latin typeface="Century Gothic" panose="020B0502020202020204" pitchFamily="34" charset="0"/>
              </a:rPr>
              <a:t>b</a:t>
            </a:r>
          </a:p>
        </p:txBody>
      </p:sp>
      <p:sp>
        <p:nvSpPr>
          <p:cNvPr id="34" name="TextBox 33"/>
          <p:cNvSpPr txBox="1"/>
          <p:nvPr/>
        </p:nvSpPr>
        <p:spPr>
          <a:xfrm>
            <a:off x="4696919" y="5104047"/>
            <a:ext cx="4057019"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_i_ir</a:t>
            </a:r>
          </a:p>
        </p:txBody>
      </p:sp>
      <p:sp>
        <p:nvSpPr>
          <p:cNvPr id="35" name="TextBox 34"/>
          <p:cNvSpPr txBox="1"/>
          <p:nvPr/>
        </p:nvSpPr>
        <p:spPr>
          <a:xfrm>
            <a:off x="4662814" y="5104047"/>
            <a:ext cx="580240" cy="830997"/>
          </a:xfrm>
          <a:prstGeom prst="rect">
            <a:avLst/>
          </a:prstGeom>
          <a:noFill/>
        </p:spPr>
        <p:txBody>
          <a:bodyPr wrap="square" rtlCol="0">
            <a:spAutoFit/>
          </a:bodyPr>
          <a:lstStyle/>
          <a:p>
            <a:r>
              <a:rPr lang="en-GB" sz="4800" dirty="0">
                <a:solidFill>
                  <a:schemeClr val="accent2">
                    <a:lumMod val="75000"/>
                  </a:schemeClr>
                </a:solidFill>
                <a:latin typeface="Century Gothic" panose="020B0502020202020204" pitchFamily="34" charset="0"/>
              </a:rPr>
              <a:t>v</a:t>
            </a:r>
          </a:p>
        </p:txBody>
      </p:sp>
      <p:sp>
        <p:nvSpPr>
          <p:cNvPr id="36" name="TextBox 35"/>
          <p:cNvSpPr txBox="1"/>
          <p:nvPr/>
        </p:nvSpPr>
        <p:spPr>
          <a:xfrm>
            <a:off x="5116610" y="5104047"/>
            <a:ext cx="580240" cy="830997"/>
          </a:xfrm>
          <a:prstGeom prst="rect">
            <a:avLst/>
          </a:prstGeom>
          <a:noFill/>
        </p:spPr>
        <p:txBody>
          <a:bodyPr wrap="square" rtlCol="0">
            <a:spAutoFit/>
          </a:bodyPr>
          <a:lstStyle/>
          <a:p>
            <a:r>
              <a:rPr lang="en-GB" sz="4800" dirty="0">
                <a:solidFill>
                  <a:schemeClr val="accent2">
                    <a:lumMod val="75000"/>
                  </a:schemeClr>
                </a:solidFill>
                <a:latin typeface="Century Gothic" panose="020B0502020202020204" pitchFamily="34" charset="0"/>
              </a:rPr>
              <a:t>v</a:t>
            </a:r>
          </a:p>
        </p:txBody>
      </p:sp>
      <p:sp>
        <p:nvSpPr>
          <p:cNvPr id="39" name="TextBox 38"/>
          <p:cNvSpPr txBox="1"/>
          <p:nvPr/>
        </p:nvSpPr>
        <p:spPr>
          <a:xfrm>
            <a:off x="9954452" y="5085330"/>
            <a:ext cx="1654628" cy="830997"/>
          </a:xfrm>
          <a:prstGeom prst="rect">
            <a:avLst/>
          </a:prstGeom>
          <a:noFill/>
        </p:spPr>
        <p:txBody>
          <a:bodyPr wrap="square" rtlCol="0">
            <a:spAutoFit/>
          </a:bodyPr>
          <a:lstStyle/>
          <a:p>
            <a:r>
              <a:rPr lang="en-GB" sz="4800" dirty="0">
                <a:solidFill>
                  <a:schemeClr val="accent2">
                    <a:lumMod val="75000"/>
                  </a:schemeClr>
                </a:solidFill>
                <a:latin typeface="Century Gothic" panose="020B0502020202020204" pitchFamily="34" charset="0"/>
              </a:rPr>
              <a:t>b</a:t>
            </a:r>
          </a:p>
        </p:txBody>
      </p:sp>
      <p:sp>
        <p:nvSpPr>
          <p:cNvPr id="41" name="Rounded Rectangle 38"/>
          <p:cNvSpPr/>
          <p:nvPr/>
        </p:nvSpPr>
        <p:spPr>
          <a:xfrm>
            <a:off x="10632394" y="83472"/>
            <a:ext cx="1516666"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42" name="TextBox 41"/>
          <p:cNvSpPr txBox="1"/>
          <p:nvPr/>
        </p:nvSpPr>
        <p:spPr>
          <a:xfrm>
            <a:off x="10760357" y="101181"/>
            <a:ext cx="1431643" cy="400110"/>
          </a:xfrm>
          <a:prstGeom prst="rect">
            <a:avLst/>
          </a:prstGeom>
          <a:noFill/>
        </p:spPr>
        <p:txBody>
          <a:bodyPr wrap="square" rtlCol="0">
            <a:spAutoFit/>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7" name="Action Button: Custom 16">
            <a:hlinkClick r:id="" action="ppaction://noaction" highlightClick="1">
              <a:snd r:embed="rId3" name="celebrar.wav"/>
            </a:hlinkClick>
            <a:extLst>
              <a:ext uri="{FF2B5EF4-FFF2-40B4-BE49-F238E27FC236}">
                <a16:creationId xmlns:a16="http://schemas.microsoft.com/office/drawing/2014/main" id="{30030AF8-564D-734B-84B9-DB4C7A3A6A53}"/>
              </a:ext>
            </a:extLst>
          </p:cNvPr>
          <p:cNvSpPr/>
          <p:nvPr/>
        </p:nvSpPr>
        <p:spPr>
          <a:xfrm>
            <a:off x="121925" y="107026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8" name="Action Button: Custom 16">
            <a:hlinkClick r:id="" action="ppaction://noaction" highlightClick="1">
              <a:snd r:embed="rId4" name="verdad.wav"/>
            </a:hlinkClick>
            <a:extLst>
              <a:ext uri="{FF2B5EF4-FFF2-40B4-BE49-F238E27FC236}">
                <a16:creationId xmlns:a16="http://schemas.microsoft.com/office/drawing/2014/main" id="{07BF8C7A-85C3-B348-9105-B6C7D7A99279}"/>
              </a:ext>
            </a:extLst>
          </p:cNvPr>
          <p:cNvSpPr/>
          <p:nvPr/>
        </p:nvSpPr>
        <p:spPr>
          <a:xfrm>
            <a:off x="4758140" y="109397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44" name="Action Button: Custom 16">
            <a:hlinkClick r:id="" action="ppaction://noaction" highlightClick="1">
              <a:snd r:embed="rId5" name="joven.wav"/>
            </a:hlinkClick>
            <a:extLst>
              <a:ext uri="{FF2B5EF4-FFF2-40B4-BE49-F238E27FC236}">
                <a16:creationId xmlns:a16="http://schemas.microsoft.com/office/drawing/2014/main" id="{38F5D3D6-70F2-C44A-BDEE-C35951A667F4}"/>
              </a:ext>
            </a:extLst>
          </p:cNvPr>
          <p:cNvSpPr/>
          <p:nvPr/>
        </p:nvSpPr>
        <p:spPr>
          <a:xfrm>
            <a:off x="9170232" y="109397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50" name="Action Button: Custom 16">
            <a:hlinkClick r:id="" action="ppaction://noaction" highlightClick="1">
              <a:snd r:embed="rId6" name="bastante.wav"/>
            </a:hlinkClick>
            <a:extLst>
              <a:ext uri="{FF2B5EF4-FFF2-40B4-BE49-F238E27FC236}">
                <a16:creationId xmlns:a16="http://schemas.microsoft.com/office/drawing/2014/main" id="{30030AF8-564D-734B-84B9-DB4C7A3A6A53}"/>
              </a:ext>
            </a:extLst>
          </p:cNvPr>
          <p:cNvSpPr/>
          <p:nvPr/>
        </p:nvSpPr>
        <p:spPr>
          <a:xfrm>
            <a:off x="198750" y="283336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51" name="Action Button: Custom 16">
            <a:hlinkClick r:id="" action="ppaction://noaction" highlightClick="1">
              <a:snd r:embed="rId7" name="deber.wav"/>
            </a:hlinkClick>
            <a:extLst>
              <a:ext uri="{FF2B5EF4-FFF2-40B4-BE49-F238E27FC236}">
                <a16:creationId xmlns:a16="http://schemas.microsoft.com/office/drawing/2014/main" id="{07BF8C7A-85C3-B348-9105-B6C7D7A99279}"/>
              </a:ext>
            </a:extLst>
          </p:cNvPr>
          <p:cNvSpPr/>
          <p:nvPr/>
        </p:nvSpPr>
        <p:spPr>
          <a:xfrm>
            <a:off x="4834965" y="285707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2" name="Action Button: Custom 16">
            <a:hlinkClick r:id="" action="ppaction://noaction" highlightClick="1">
              <a:snd r:embed="rId8" name="verde.wav"/>
            </a:hlinkClick>
            <a:extLst>
              <a:ext uri="{FF2B5EF4-FFF2-40B4-BE49-F238E27FC236}">
                <a16:creationId xmlns:a16="http://schemas.microsoft.com/office/drawing/2014/main" id="{38F5D3D6-70F2-C44A-BDEE-C35951A667F4}"/>
              </a:ext>
            </a:extLst>
          </p:cNvPr>
          <p:cNvSpPr/>
          <p:nvPr/>
        </p:nvSpPr>
        <p:spPr>
          <a:xfrm>
            <a:off x="9247057" y="285707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53" name="Action Button: Custom 16">
            <a:hlinkClick r:id="" action="ppaction://noaction" highlightClick="1">
              <a:snd r:embed="rId9" name="abuela.wav"/>
            </a:hlinkClick>
            <a:extLst>
              <a:ext uri="{FF2B5EF4-FFF2-40B4-BE49-F238E27FC236}">
                <a16:creationId xmlns:a16="http://schemas.microsoft.com/office/drawing/2014/main" id="{30030AF8-564D-734B-84B9-DB4C7A3A6A53}"/>
              </a:ext>
            </a:extLst>
          </p:cNvPr>
          <p:cNvSpPr/>
          <p:nvPr/>
        </p:nvSpPr>
        <p:spPr>
          <a:xfrm>
            <a:off x="173068" y="473286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54" name="Action Button: Custom 16">
            <a:hlinkClick r:id="" action="ppaction://noaction" highlightClick="1">
              <a:snd r:embed="rId10" name="vivir.wav"/>
            </a:hlinkClick>
            <a:extLst>
              <a:ext uri="{FF2B5EF4-FFF2-40B4-BE49-F238E27FC236}">
                <a16:creationId xmlns:a16="http://schemas.microsoft.com/office/drawing/2014/main" id="{07BF8C7A-85C3-B348-9105-B6C7D7A99279}"/>
              </a:ext>
            </a:extLst>
          </p:cNvPr>
          <p:cNvSpPr/>
          <p:nvPr/>
        </p:nvSpPr>
        <p:spPr>
          <a:xfrm>
            <a:off x="4809283" y="475657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55" name="Action Button: Custom 16">
            <a:hlinkClick r:id="" action="ppaction://noaction" highlightClick="1">
              <a:snd r:embed="rId11" name="saber.wav"/>
            </a:hlinkClick>
            <a:extLst>
              <a:ext uri="{FF2B5EF4-FFF2-40B4-BE49-F238E27FC236}">
                <a16:creationId xmlns:a16="http://schemas.microsoft.com/office/drawing/2014/main" id="{38F5D3D6-70F2-C44A-BDEE-C35951A667F4}"/>
              </a:ext>
            </a:extLst>
          </p:cNvPr>
          <p:cNvSpPr/>
          <p:nvPr/>
        </p:nvSpPr>
        <p:spPr>
          <a:xfrm>
            <a:off x="9221375" y="475657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417663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6" grpId="0"/>
      <p:bldP spid="19" grpId="0"/>
      <p:bldP spid="22" grpId="0"/>
      <p:bldP spid="33" grpId="0"/>
      <p:bldP spid="35" grpId="0"/>
      <p:bldP spid="36"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11511" y="248099"/>
            <a:ext cx="4202967" cy="731726"/>
          </a:xfrm>
        </p:spPr>
        <p:txBody>
          <a:bodyPr>
            <a:normAutofit/>
          </a:bodyPr>
          <a:lstStyle/>
          <a:p>
            <a:r>
              <a:rPr lang="en-GB" sz="4000" b="1" dirty="0"/>
              <a:t>¿‘v’ o ‘b’?</a:t>
            </a:r>
          </a:p>
        </p:txBody>
      </p:sp>
      <p:sp>
        <p:nvSpPr>
          <p:cNvPr id="6" name="TextBox 5"/>
          <p:cNvSpPr txBox="1"/>
          <p:nvPr/>
        </p:nvSpPr>
        <p:spPr>
          <a:xfrm>
            <a:off x="1057880" y="1157625"/>
            <a:ext cx="3002137"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cele</a:t>
            </a:r>
            <a:r>
              <a:rPr lang="en-GB" sz="4800" dirty="0">
                <a:solidFill>
                  <a:schemeClr val="accent2">
                    <a:lumMod val="75000"/>
                  </a:schemeClr>
                </a:solidFill>
                <a:latin typeface="Century Gothic" panose="020B0502020202020204" pitchFamily="34" charset="0"/>
              </a:rPr>
              <a:t>b</a:t>
            </a:r>
            <a:r>
              <a:rPr lang="en-GB" sz="4800" dirty="0">
                <a:solidFill>
                  <a:srgbClr val="002060"/>
                </a:solidFill>
                <a:latin typeface="Century Gothic" panose="020B0502020202020204" pitchFamily="34" charset="0"/>
              </a:rPr>
              <a:t>rar</a:t>
            </a:r>
          </a:p>
        </p:txBody>
      </p:sp>
      <p:sp>
        <p:nvSpPr>
          <p:cNvPr id="9" name="TextBox 8"/>
          <p:cNvSpPr txBox="1"/>
          <p:nvPr/>
        </p:nvSpPr>
        <p:spPr>
          <a:xfrm>
            <a:off x="5472499" y="1190149"/>
            <a:ext cx="2692921" cy="830997"/>
          </a:xfrm>
          <a:prstGeom prst="rect">
            <a:avLst/>
          </a:prstGeom>
          <a:noFill/>
        </p:spPr>
        <p:txBody>
          <a:bodyPr wrap="square" rtlCol="0">
            <a:spAutoFit/>
          </a:bodyPr>
          <a:lstStyle/>
          <a:p>
            <a:r>
              <a:rPr lang="en-GB" sz="4800" dirty="0">
                <a:solidFill>
                  <a:schemeClr val="accent2">
                    <a:lumMod val="75000"/>
                  </a:schemeClr>
                </a:solidFill>
                <a:latin typeface="Century Gothic" panose="020B0502020202020204" pitchFamily="34" charset="0"/>
              </a:rPr>
              <a:t>v</a:t>
            </a:r>
            <a:r>
              <a:rPr lang="en-GB" sz="4800" dirty="0">
                <a:solidFill>
                  <a:srgbClr val="002060"/>
                </a:solidFill>
                <a:latin typeface="Century Gothic" panose="020B0502020202020204" pitchFamily="34" charset="0"/>
              </a:rPr>
              <a:t>erdad</a:t>
            </a:r>
          </a:p>
        </p:txBody>
      </p:sp>
      <p:sp>
        <p:nvSpPr>
          <p:cNvPr id="13" name="TextBox 12"/>
          <p:cNvSpPr txBox="1"/>
          <p:nvPr/>
        </p:nvSpPr>
        <p:spPr>
          <a:xfrm>
            <a:off x="9534768" y="1175772"/>
            <a:ext cx="2146110"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jo</a:t>
            </a:r>
            <a:r>
              <a:rPr lang="en-GB" sz="4800" dirty="0" err="1">
                <a:solidFill>
                  <a:schemeClr val="accent2">
                    <a:lumMod val="75000"/>
                  </a:schemeClr>
                </a:solidFill>
                <a:latin typeface="Century Gothic" panose="020B0502020202020204" pitchFamily="34" charset="0"/>
              </a:rPr>
              <a:t>v</a:t>
            </a:r>
            <a:r>
              <a:rPr lang="en-GB" sz="4800" dirty="0" err="1">
                <a:solidFill>
                  <a:srgbClr val="002060"/>
                </a:solidFill>
                <a:latin typeface="Century Gothic" panose="020B0502020202020204" pitchFamily="34" charset="0"/>
              </a:rPr>
              <a:t>en</a:t>
            </a:r>
            <a:endParaRPr lang="en-GB" sz="4800" dirty="0">
              <a:solidFill>
                <a:srgbClr val="002060"/>
              </a:solidFill>
              <a:latin typeface="Century Gothic" panose="020B0502020202020204" pitchFamily="34" charset="0"/>
            </a:endParaRPr>
          </a:p>
        </p:txBody>
      </p:sp>
      <p:sp>
        <p:nvSpPr>
          <p:cNvPr id="15" name="TextBox 14"/>
          <p:cNvSpPr txBox="1"/>
          <p:nvPr/>
        </p:nvSpPr>
        <p:spPr>
          <a:xfrm>
            <a:off x="1125339" y="2724157"/>
            <a:ext cx="3002136" cy="830997"/>
          </a:xfrm>
          <a:prstGeom prst="rect">
            <a:avLst/>
          </a:prstGeom>
          <a:noFill/>
        </p:spPr>
        <p:txBody>
          <a:bodyPr wrap="square" rtlCol="0">
            <a:spAutoFit/>
          </a:bodyPr>
          <a:lstStyle/>
          <a:p>
            <a:r>
              <a:rPr lang="en-GB" sz="4800" dirty="0">
                <a:solidFill>
                  <a:schemeClr val="accent2">
                    <a:lumMod val="75000"/>
                  </a:schemeClr>
                </a:solidFill>
                <a:latin typeface="Century Gothic" panose="020B0502020202020204" pitchFamily="34" charset="0"/>
              </a:rPr>
              <a:t>b</a:t>
            </a:r>
            <a:r>
              <a:rPr lang="en-GB" sz="4800" dirty="0">
                <a:solidFill>
                  <a:srgbClr val="002060"/>
                </a:solidFill>
                <a:latin typeface="Century Gothic" panose="020B0502020202020204" pitchFamily="34" charset="0"/>
              </a:rPr>
              <a:t>astante</a:t>
            </a:r>
          </a:p>
        </p:txBody>
      </p:sp>
      <p:sp>
        <p:nvSpPr>
          <p:cNvPr id="18" name="TextBox 17"/>
          <p:cNvSpPr txBox="1"/>
          <p:nvPr/>
        </p:nvSpPr>
        <p:spPr>
          <a:xfrm>
            <a:off x="5356575" y="2724027"/>
            <a:ext cx="2288081"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de</a:t>
            </a:r>
            <a:r>
              <a:rPr lang="en-GB" sz="4800" dirty="0">
                <a:solidFill>
                  <a:schemeClr val="accent2">
                    <a:lumMod val="75000"/>
                  </a:schemeClr>
                </a:solidFill>
                <a:latin typeface="Century Gothic" panose="020B0502020202020204" pitchFamily="34" charset="0"/>
              </a:rPr>
              <a:t>b</a:t>
            </a:r>
            <a:r>
              <a:rPr lang="en-GB" sz="4800" dirty="0">
                <a:solidFill>
                  <a:srgbClr val="002060"/>
                </a:solidFill>
                <a:latin typeface="Century Gothic" panose="020B0502020202020204" pitchFamily="34" charset="0"/>
              </a:rPr>
              <a:t>er</a:t>
            </a:r>
          </a:p>
        </p:txBody>
      </p:sp>
      <p:sp>
        <p:nvSpPr>
          <p:cNvPr id="21" name="TextBox 20"/>
          <p:cNvSpPr txBox="1"/>
          <p:nvPr/>
        </p:nvSpPr>
        <p:spPr>
          <a:xfrm>
            <a:off x="9544588" y="2724026"/>
            <a:ext cx="2324851" cy="830997"/>
          </a:xfrm>
          <a:prstGeom prst="rect">
            <a:avLst/>
          </a:prstGeom>
          <a:noFill/>
        </p:spPr>
        <p:txBody>
          <a:bodyPr wrap="square" rtlCol="0">
            <a:spAutoFit/>
          </a:bodyPr>
          <a:lstStyle/>
          <a:p>
            <a:r>
              <a:rPr lang="en-GB" sz="4800" dirty="0">
                <a:solidFill>
                  <a:schemeClr val="accent2">
                    <a:lumMod val="75000"/>
                  </a:schemeClr>
                </a:solidFill>
                <a:latin typeface="Century Gothic" panose="020B0502020202020204" pitchFamily="34" charset="0"/>
              </a:rPr>
              <a:t>v</a:t>
            </a:r>
            <a:r>
              <a:rPr lang="en-GB" sz="4800" dirty="0">
                <a:solidFill>
                  <a:srgbClr val="002060"/>
                </a:solidFill>
                <a:latin typeface="Century Gothic" panose="020B0502020202020204" pitchFamily="34" charset="0"/>
              </a:rPr>
              <a:t>erde</a:t>
            </a:r>
          </a:p>
        </p:txBody>
      </p:sp>
      <p:sp>
        <p:nvSpPr>
          <p:cNvPr id="32" name="TextBox 31"/>
          <p:cNvSpPr txBox="1"/>
          <p:nvPr/>
        </p:nvSpPr>
        <p:spPr>
          <a:xfrm>
            <a:off x="1240885" y="4425191"/>
            <a:ext cx="2655765"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a</a:t>
            </a:r>
            <a:r>
              <a:rPr lang="en-GB" sz="4800" dirty="0">
                <a:solidFill>
                  <a:schemeClr val="accent2">
                    <a:lumMod val="75000"/>
                  </a:schemeClr>
                </a:solidFill>
                <a:latin typeface="Century Gothic" panose="020B0502020202020204" pitchFamily="34" charset="0"/>
              </a:rPr>
              <a:t>b</a:t>
            </a:r>
            <a:r>
              <a:rPr lang="en-GB" sz="4800" dirty="0">
                <a:solidFill>
                  <a:srgbClr val="002060"/>
                </a:solidFill>
                <a:latin typeface="Century Gothic" panose="020B0502020202020204" pitchFamily="34" charset="0"/>
              </a:rPr>
              <a:t>uela</a:t>
            </a:r>
          </a:p>
        </p:txBody>
      </p:sp>
      <p:sp>
        <p:nvSpPr>
          <p:cNvPr id="34" name="TextBox 33"/>
          <p:cNvSpPr txBox="1"/>
          <p:nvPr/>
        </p:nvSpPr>
        <p:spPr>
          <a:xfrm>
            <a:off x="5629807" y="4466955"/>
            <a:ext cx="1434591" cy="830997"/>
          </a:xfrm>
          <a:prstGeom prst="rect">
            <a:avLst/>
          </a:prstGeom>
          <a:noFill/>
        </p:spPr>
        <p:txBody>
          <a:bodyPr wrap="square" rtlCol="0">
            <a:spAutoFit/>
          </a:bodyPr>
          <a:lstStyle/>
          <a:p>
            <a:r>
              <a:rPr lang="en-GB" sz="4800" dirty="0" err="1">
                <a:solidFill>
                  <a:schemeClr val="accent2">
                    <a:lumMod val="75000"/>
                  </a:schemeClr>
                </a:solidFill>
                <a:latin typeface="Century Gothic" panose="020B0502020202020204" pitchFamily="34" charset="0"/>
              </a:rPr>
              <a:t>v</a:t>
            </a:r>
            <a:r>
              <a:rPr lang="en-GB" sz="4800" dirty="0" err="1">
                <a:solidFill>
                  <a:srgbClr val="002060"/>
                </a:solidFill>
                <a:latin typeface="Century Gothic" panose="020B0502020202020204" pitchFamily="34" charset="0"/>
              </a:rPr>
              <a:t>i</a:t>
            </a:r>
            <a:r>
              <a:rPr lang="en-GB" sz="4800" dirty="0" err="1">
                <a:solidFill>
                  <a:schemeClr val="accent2">
                    <a:lumMod val="75000"/>
                  </a:schemeClr>
                </a:solidFill>
                <a:latin typeface="Century Gothic" panose="020B0502020202020204" pitchFamily="34" charset="0"/>
              </a:rPr>
              <a:t>v</a:t>
            </a:r>
            <a:r>
              <a:rPr lang="en-GB" sz="4800" dirty="0" err="1">
                <a:solidFill>
                  <a:srgbClr val="002060"/>
                </a:solidFill>
                <a:latin typeface="Century Gothic" panose="020B0502020202020204" pitchFamily="34" charset="0"/>
              </a:rPr>
              <a:t>ir</a:t>
            </a:r>
            <a:endParaRPr lang="en-GB" sz="4800" dirty="0">
              <a:solidFill>
                <a:srgbClr val="002060"/>
              </a:solidFill>
              <a:latin typeface="Century Gothic" panose="020B0502020202020204" pitchFamily="34" charset="0"/>
            </a:endParaRPr>
          </a:p>
        </p:txBody>
      </p:sp>
      <p:sp>
        <p:nvSpPr>
          <p:cNvPr id="40" name="TextBox 39"/>
          <p:cNvSpPr txBox="1"/>
          <p:nvPr/>
        </p:nvSpPr>
        <p:spPr>
          <a:xfrm>
            <a:off x="9524948" y="4466954"/>
            <a:ext cx="2165750"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sa</a:t>
            </a:r>
            <a:r>
              <a:rPr lang="en-GB" sz="4800" dirty="0">
                <a:solidFill>
                  <a:schemeClr val="accent2">
                    <a:lumMod val="75000"/>
                  </a:schemeClr>
                </a:solidFill>
                <a:latin typeface="Century Gothic" panose="020B0502020202020204" pitchFamily="34" charset="0"/>
              </a:rPr>
              <a:t>b</a:t>
            </a:r>
            <a:r>
              <a:rPr lang="en-GB" sz="4800" dirty="0">
                <a:solidFill>
                  <a:srgbClr val="002060"/>
                </a:solidFill>
                <a:latin typeface="Century Gothic" panose="020B0502020202020204" pitchFamily="34" charset="0"/>
              </a:rPr>
              <a:t>er</a:t>
            </a:r>
          </a:p>
        </p:txBody>
      </p:sp>
      <p:sp>
        <p:nvSpPr>
          <p:cNvPr id="22" name="Rounded Rectangle 38"/>
          <p:cNvSpPr/>
          <p:nvPr/>
        </p:nvSpPr>
        <p:spPr>
          <a:xfrm>
            <a:off x="10632394" y="83472"/>
            <a:ext cx="1516666"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23" name="TextBox 22"/>
          <p:cNvSpPr txBox="1"/>
          <p:nvPr/>
        </p:nvSpPr>
        <p:spPr>
          <a:xfrm>
            <a:off x="10760357" y="101181"/>
            <a:ext cx="1431643" cy="400110"/>
          </a:xfrm>
          <a:prstGeom prst="rect">
            <a:avLst/>
          </a:prstGeom>
          <a:noFill/>
        </p:spPr>
        <p:txBody>
          <a:bodyPr wrap="square" rtlCol="0">
            <a:spAutoFit/>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5" name="Action Button: Custom 16">
            <a:hlinkClick r:id="" action="ppaction://noaction" highlightClick="1">
              <a:snd r:embed="rId3" name="celebrar.wav"/>
            </a:hlinkClick>
            <a:extLst>
              <a:ext uri="{FF2B5EF4-FFF2-40B4-BE49-F238E27FC236}">
                <a16:creationId xmlns:a16="http://schemas.microsoft.com/office/drawing/2014/main" id="{30030AF8-564D-734B-84B9-DB4C7A3A6A53}"/>
              </a:ext>
            </a:extLst>
          </p:cNvPr>
          <p:cNvSpPr/>
          <p:nvPr/>
        </p:nvSpPr>
        <p:spPr>
          <a:xfrm>
            <a:off x="484334" y="145533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6" name="Action Button: Custom 16">
            <a:hlinkClick r:id="" action="ppaction://noaction" highlightClick="1">
              <a:snd r:embed="rId4" name="verdad.wav"/>
            </a:hlinkClick>
            <a:extLst>
              <a:ext uri="{FF2B5EF4-FFF2-40B4-BE49-F238E27FC236}">
                <a16:creationId xmlns:a16="http://schemas.microsoft.com/office/drawing/2014/main" id="{07BF8C7A-85C3-B348-9105-B6C7D7A99279}"/>
              </a:ext>
            </a:extLst>
          </p:cNvPr>
          <p:cNvSpPr/>
          <p:nvPr/>
        </p:nvSpPr>
        <p:spPr>
          <a:xfrm>
            <a:off x="4894026" y="145592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27" name="Action Button: Custom 16">
            <a:hlinkClick r:id="" action="ppaction://noaction" highlightClick="1">
              <a:snd r:embed="rId5" name="joven.wav"/>
            </a:hlinkClick>
            <a:extLst>
              <a:ext uri="{FF2B5EF4-FFF2-40B4-BE49-F238E27FC236}">
                <a16:creationId xmlns:a16="http://schemas.microsoft.com/office/drawing/2014/main" id="{38F5D3D6-70F2-C44A-BDEE-C35951A667F4}"/>
              </a:ext>
            </a:extLst>
          </p:cNvPr>
          <p:cNvSpPr/>
          <p:nvPr/>
        </p:nvSpPr>
        <p:spPr>
          <a:xfrm>
            <a:off x="8919518" y="145533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8" name="Action Button: Custom 16">
            <a:hlinkClick r:id="" action="ppaction://noaction" highlightClick="1">
              <a:snd r:embed="rId6" name="bastante.wav"/>
            </a:hlinkClick>
            <a:extLst>
              <a:ext uri="{FF2B5EF4-FFF2-40B4-BE49-F238E27FC236}">
                <a16:creationId xmlns:a16="http://schemas.microsoft.com/office/drawing/2014/main" id="{30030AF8-564D-734B-84B9-DB4C7A3A6A53}"/>
              </a:ext>
            </a:extLst>
          </p:cNvPr>
          <p:cNvSpPr/>
          <p:nvPr/>
        </p:nvSpPr>
        <p:spPr>
          <a:xfrm>
            <a:off x="484334" y="303729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29" name="Action Button: Custom 16">
            <a:hlinkClick r:id="" action="ppaction://noaction" highlightClick="1">
              <a:snd r:embed="rId7" name="deber.wav"/>
            </a:hlinkClick>
            <a:extLst>
              <a:ext uri="{FF2B5EF4-FFF2-40B4-BE49-F238E27FC236}">
                <a16:creationId xmlns:a16="http://schemas.microsoft.com/office/drawing/2014/main" id="{07BF8C7A-85C3-B348-9105-B6C7D7A99279}"/>
              </a:ext>
            </a:extLst>
          </p:cNvPr>
          <p:cNvSpPr/>
          <p:nvPr/>
        </p:nvSpPr>
        <p:spPr>
          <a:xfrm>
            <a:off x="4894026" y="303788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0" name="Action Button: Custom 16">
            <a:hlinkClick r:id="" action="ppaction://noaction" highlightClick="1">
              <a:snd r:embed="rId8" name="verde.wav"/>
            </a:hlinkClick>
            <a:extLst>
              <a:ext uri="{FF2B5EF4-FFF2-40B4-BE49-F238E27FC236}">
                <a16:creationId xmlns:a16="http://schemas.microsoft.com/office/drawing/2014/main" id="{38F5D3D6-70F2-C44A-BDEE-C35951A667F4}"/>
              </a:ext>
            </a:extLst>
          </p:cNvPr>
          <p:cNvSpPr/>
          <p:nvPr/>
        </p:nvSpPr>
        <p:spPr>
          <a:xfrm>
            <a:off x="8919518" y="303729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31" name="Action Button: Custom 16">
            <a:hlinkClick r:id="" action="ppaction://noaction" highlightClick="1">
              <a:snd r:embed="rId9" name="abuela.wav"/>
            </a:hlinkClick>
            <a:extLst>
              <a:ext uri="{FF2B5EF4-FFF2-40B4-BE49-F238E27FC236}">
                <a16:creationId xmlns:a16="http://schemas.microsoft.com/office/drawing/2014/main" id="{30030AF8-564D-734B-84B9-DB4C7A3A6A53}"/>
              </a:ext>
            </a:extLst>
          </p:cNvPr>
          <p:cNvSpPr/>
          <p:nvPr/>
        </p:nvSpPr>
        <p:spPr>
          <a:xfrm>
            <a:off x="484334" y="474097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37" name="Action Button: Custom 16">
            <a:hlinkClick r:id="" action="ppaction://noaction" highlightClick="1">
              <a:snd r:embed="rId10" name="vivir.wav"/>
            </a:hlinkClick>
            <a:extLst>
              <a:ext uri="{FF2B5EF4-FFF2-40B4-BE49-F238E27FC236}">
                <a16:creationId xmlns:a16="http://schemas.microsoft.com/office/drawing/2014/main" id="{07BF8C7A-85C3-B348-9105-B6C7D7A99279}"/>
              </a:ext>
            </a:extLst>
          </p:cNvPr>
          <p:cNvSpPr/>
          <p:nvPr/>
        </p:nvSpPr>
        <p:spPr>
          <a:xfrm>
            <a:off x="4894026" y="474156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38" name="Action Button: Custom 16">
            <a:hlinkClick r:id="" action="ppaction://noaction" highlightClick="1">
              <a:snd r:embed="rId11" name="saber.wav"/>
            </a:hlinkClick>
            <a:extLst>
              <a:ext uri="{FF2B5EF4-FFF2-40B4-BE49-F238E27FC236}">
                <a16:creationId xmlns:a16="http://schemas.microsoft.com/office/drawing/2014/main" id="{38F5D3D6-70F2-C44A-BDEE-C35951A667F4}"/>
              </a:ext>
            </a:extLst>
          </p:cNvPr>
          <p:cNvSpPr/>
          <p:nvPr/>
        </p:nvSpPr>
        <p:spPr>
          <a:xfrm>
            <a:off x="8919518" y="474097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170099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P spid="15" grpId="0"/>
      <p:bldP spid="18" grpId="0"/>
      <p:bldP spid="21" grpId="0"/>
      <p:bldP spid="32" grpId="0"/>
      <p:bldP spid="34"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3909" y="992185"/>
            <a:ext cx="8238104" cy="45009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133637" y="1525634"/>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1</a:t>
            </a:r>
          </a:p>
        </p:txBody>
      </p:sp>
      <p:sp>
        <p:nvSpPr>
          <p:cNvPr id="26" name="Rectangle 25"/>
          <p:cNvSpPr/>
          <p:nvPr/>
        </p:nvSpPr>
        <p:spPr>
          <a:xfrm>
            <a:off x="8106927" y="4459811"/>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9</a:t>
            </a:r>
          </a:p>
        </p:txBody>
      </p:sp>
      <p:sp>
        <p:nvSpPr>
          <p:cNvPr id="27" name="Rectangle 26"/>
          <p:cNvSpPr/>
          <p:nvPr/>
        </p:nvSpPr>
        <p:spPr>
          <a:xfrm>
            <a:off x="2098531" y="4459811"/>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7</a:t>
            </a:r>
          </a:p>
        </p:txBody>
      </p:sp>
      <p:sp>
        <p:nvSpPr>
          <p:cNvPr id="28" name="Rectangle 27"/>
          <p:cNvSpPr/>
          <p:nvPr/>
        </p:nvSpPr>
        <p:spPr>
          <a:xfrm>
            <a:off x="2107018" y="2953638"/>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4</a:t>
            </a:r>
          </a:p>
        </p:txBody>
      </p:sp>
      <p:sp>
        <p:nvSpPr>
          <p:cNvPr id="29" name="Rectangle 28"/>
          <p:cNvSpPr/>
          <p:nvPr/>
        </p:nvSpPr>
        <p:spPr>
          <a:xfrm>
            <a:off x="5260912" y="2953637"/>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5</a:t>
            </a:r>
          </a:p>
        </p:txBody>
      </p:sp>
      <p:sp>
        <p:nvSpPr>
          <p:cNvPr id="30" name="Rectangle 29"/>
          <p:cNvSpPr/>
          <p:nvPr/>
        </p:nvSpPr>
        <p:spPr>
          <a:xfrm>
            <a:off x="8082027" y="2953636"/>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6</a:t>
            </a:r>
          </a:p>
        </p:txBody>
      </p:sp>
      <p:sp>
        <p:nvSpPr>
          <p:cNvPr id="31" name="Rectangle 30"/>
          <p:cNvSpPr/>
          <p:nvPr/>
        </p:nvSpPr>
        <p:spPr>
          <a:xfrm>
            <a:off x="8087927" y="1525634"/>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3</a:t>
            </a:r>
          </a:p>
        </p:txBody>
      </p:sp>
      <p:sp>
        <p:nvSpPr>
          <p:cNvPr id="37" name="Rectangle 36"/>
          <p:cNvSpPr/>
          <p:nvPr/>
        </p:nvSpPr>
        <p:spPr>
          <a:xfrm>
            <a:off x="5260912" y="4417641"/>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8</a:t>
            </a:r>
          </a:p>
        </p:txBody>
      </p:sp>
      <p:sp>
        <p:nvSpPr>
          <p:cNvPr id="38" name="Rectangle 37"/>
          <p:cNvSpPr/>
          <p:nvPr/>
        </p:nvSpPr>
        <p:spPr>
          <a:xfrm>
            <a:off x="5293679" y="1525634"/>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2</a:t>
            </a:r>
          </a:p>
        </p:txBody>
      </p:sp>
      <p:pic>
        <p:nvPicPr>
          <p:cNvPr id="41" name="Picture 40" descr="old woman in a rocking chair"/>
          <p:cNvPicPr>
            <a:picLocks noChangeAspect="1"/>
          </p:cNvPicPr>
          <p:nvPr/>
        </p:nvPicPr>
        <p:blipFill rotWithShape="1">
          <a:blip r:embed="rId3" cstate="print">
            <a:extLst>
              <a:ext uri="{28A0092B-C50C-407E-A947-70E740481C1C}">
                <a14:useLocalDpi xmlns:a14="http://schemas.microsoft.com/office/drawing/2010/main" val="0"/>
              </a:ext>
            </a:extLst>
          </a:blip>
          <a:srcRect b="20159"/>
          <a:stretch/>
        </p:blipFill>
        <p:spPr>
          <a:xfrm>
            <a:off x="5912530" y="992185"/>
            <a:ext cx="1608322" cy="1458289"/>
          </a:xfrm>
          <a:prstGeom prst="rect">
            <a:avLst/>
          </a:prstGeom>
        </p:spPr>
      </p:pic>
      <p:sp>
        <p:nvSpPr>
          <p:cNvPr id="43" name="TextBox 42"/>
          <p:cNvSpPr txBox="1"/>
          <p:nvPr/>
        </p:nvSpPr>
        <p:spPr>
          <a:xfrm>
            <a:off x="8393257" y="1473030"/>
            <a:ext cx="203041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cs typeface="Calibri" panose="020F0502020204030204" pitchFamily="34" charset="0"/>
              </a:rPr>
              <a:t>[to know]</a:t>
            </a:r>
          </a:p>
        </p:txBody>
      </p:sp>
      <p:sp>
        <p:nvSpPr>
          <p:cNvPr id="2" name="Title 1"/>
          <p:cNvSpPr>
            <a:spLocks noGrp="1"/>
          </p:cNvSpPr>
          <p:nvPr>
            <p:ph type="ctrTitle"/>
          </p:nvPr>
        </p:nvSpPr>
        <p:spPr>
          <a:xfrm>
            <a:off x="87834" y="221838"/>
            <a:ext cx="5463057" cy="601567"/>
          </a:xfrm>
        </p:spPr>
        <p:txBody>
          <a:bodyPr>
            <a:noAutofit/>
          </a:bodyPr>
          <a:lstStyle/>
          <a:p>
            <a:r>
              <a:rPr lang="en-GB" sz="2800" dirty="0"/>
              <a:t>Identifica la palabra correcta.</a:t>
            </a:r>
          </a:p>
        </p:txBody>
      </p:sp>
      <p:sp>
        <p:nvSpPr>
          <p:cNvPr id="45" name="TextBox 44"/>
          <p:cNvSpPr txBox="1"/>
          <p:nvPr/>
        </p:nvSpPr>
        <p:spPr>
          <a:xfrm>
            <a:off x="5798244" y="4393896"/>
            <a:ext cx="137377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cs typeface="Calibri" panose="020F0502020204030204" pitchFamily="34" charset="0"/>
              </a:rPr>
              <a:t>[quite]</a:t>
            </a:r>
          </a:p>
        </p:txBody>
      </p:sp>
      <p:sp>
        <p:nvSpPr>
          <p:cNvPr id="46" name="TextBox 45"/>
          <p:cNvSpPr txBox="1"/>
          <p:nvPr/>
        </p:nvSpPr>
        <p:spPr>
          <a:xfrm>
            <a:off x="8547117" y="2861181"/>
            <a:ext cx="147117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cs typeface="Calibri" panose="020F0502020204030204" pitchFamily="34" charset="0"/>
              </a:rPr>
              <a:t>[to live]</a:t>
            </a:r>
          </a:p>
        </p:txBody>
      </p:sp>
      <p:pic>
        <p:nvPicPr>
          <p:cNvPr id="49" name="Picture 48" descr="man shouting with an explanation mark"/>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9" r="-1"/>
          <a:stretch/>
        </p:blipFill>
        <p:spPr>
          <a:xfrm>
            <a:off x="2944451" y="3717559"/>
            <a:ext cx="1191036" cy="1352673"/>
          </a:xfrm>
          <a:prstGeom prst="rect">
            <a:avLst/>
          </a:prstGeom>
        </p:spPr>
      </p:pic>
      <p:pic>
        <p:nvPicPr>
          <p:cNvPr id="50" name="Picture 4" descr="green crayon"/>
          <p:cNvPicPr>
            <a:picLocks noChangeAspect="1" noChangeArrowheads="1"/>
          </p:cNvPicPr>
          <p:nvPr/>
        </p:nvPicPr>
        <p:blipFill rotWithShape="1">
          <a:blip r:embed="rId5">
            <a:extLst>
              <a:ext uri="{28A0092B-C50C-407E-A947-70E740481C1C}">
                <a14:useLocalDpi xmlns:a14="http://schemas.microsoft.com/office/drawing/2010/main" val="0"/>
              </a:ext>
            </a:extLst>
          </a:blip>
          <a:srcRect l="41866" r="50278"/>
          <a:stretch/>
        </p:blipFill>
        <p:spPr bwMode="auto">
          <a:xfrm rot="5400000">
            <a:off x="6509161" y="2476800"/>
            <a:ext cx="361822" cy="1453381"/>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51" name="Picture 2" descr="green check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51643">
            <a:off x="9002653" y="4240792"/>
            <a:ext cx="811618" cy="752099"/>
          </a:xfrm>
          <a:prstGeom prst="rect">
            <a:avLst/>
          </a:prstGeom>
          <a:noFill/>
          <a:extLst>
            <a:ext uri="{909E8E84-426E-40dd-AFC4-6F175D3DCCD1}">
              <a14:hiddenFill xmlns="" xmlns:a14="http://schemas.microsoft.com/office/drawing/2010/main">
                <a:solidFill>
                  <a:srgbClr val="FFFFFF"/>
                </a:solidFill>
              </a14:hiddenFill>
            </a:ext>
          </a:extLst>
        </p:spPr>
      </p:pic>
      <p:sp>
        <p:nvSpPr>
          <p:cNvPr id="78" name="TextBox 77"/>
          <p:cNvSpPr txBox="1"/>
          <p:nvPr/>
        </p:nvSpPr>
        <p:spPr>
          <a:xfrm>
            <a:off x="2683176" y="4969929"/>
            <a:ext cx="137377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cs typeface="Calibri" panose="020F0502020204030204" pitchFamily="34" charset="0"/>
              </a:rPr>
              <a:t>[must]</a:t>
            </a:r>
          </a:p>
        </p:txBody>
      </p:sp>
      <p:pic>
        <p:nvPicPr>
          <p:cNvPr id="79" name="Picture 2" descr="three ballo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3775">
            <a:off x="2793923" y="1258017"/>
            <a:ext cx="1071412" cy="1205840"/>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4" descr="cartoon kid wav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8018" y="2593528"/>
            <a:ext cx="622409" cy="1219923"/>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Rounded Rectangle 43"/>
          <p:cNvSpPr/>
          <p:nvPr/>
        </p:nvSpPr>
        <p:spPr>
          <a:xfrm rot="21210987">
            <a:off x="3408564" y="5696328"/>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cele</a:t>
            </a:r>
            <a:r>
              <a:rPr lang="en-GB" sz="2800" dirty="0" err="1">
                <a:solidFill>
                  <a:schemeClr val="accent2">
                    <a:lumMod val="75000"/>
                  </a:schemeClr>
                </a:solidFill>
                <a:latin typeface="Century Gothic" panose="020B0502020202020204" pitchFamily="34" charset="0"/>
              </a:rPr>
              <a:t>b</a:t>
            </a:r>
            <a:r>
              <a:rPr lang="en-GB" sz="2800" dirty="0" err="1">
                <a:solidFill>
                  <a:srgbClr val="002060"/>
                </a:solidFill>
                <a:latin typeface="Century Gothic" panose="020B0502020202020204" pitchFamily="34" charset="0"/>
              </a:rPr>
              <a:t>rar</a:t>
            </a:r>
            <a:endParaRPr lang="en-GB" sz="2800" dirty="0">
              <a:solidFill>
                <a:srgbClr val="002060"/>
              </a:solidFill>
              <a:latin typeface="Century Gothic" panose="020B0502020202020204" pitchFamily="34" charset="0"/>
            </a:endParaRPr>
          </a:p>
        </p:txBody>
      </p:sp>
      <p:sp>
        <p:nvSpPr>
          <p:cNvPr id="47" name="Rounded Rectangle 46"/>
          <p:cNvSpPr/>
          <p:nvPr/>
        </p:nvSpPr>
        <p:spPr>
          <a:xfrm rot="1351910">
            <a:off x="135331" y="5492054"/>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sa</a:t>
            </a:r>
            <a:r>
              <a:rPr lang="en-GB" sz="2800" dirty="0" err="1">
                <a:solidFill>
                  <a:schemeClr val="accent2">
                    <a:lumMod val="75000"/>
                  </a:schemeClr>
                </a:solidFill>
                <a:latin typeface="Century Gothic" panose="020B0502020202020204" pitchFamily="34" charset="0"/>
              </a:rPr>
              <a:t>b</a:t>
            </a:r>
            <a:r>
              <a:rPr lang="en-GB" sz="2800" dirty="0" err="1">
                <a:solidFill>
                  <a:srgbClr val="002060"/>
                </a:solidFill>
                <a:latin typeface="Century Gothic" panose="020B0502020202020204" pitchFamily="34" charset="0"/>
              </a:rPr>
              <a:t>er</a:t>
            </a:r>
            <a:endParaRPr lang="en-GB" sz="2800" dirty="0">
              <a:solidFill>
                <a:srgbClr val="002060"/>
              </a:solidFill>
              <a:latin typeface="Century Gothic" panose="020B0502020202020204" pitchFamily="34" charset="0"/>
            </a:endParaRPr>
          </a:p>
        </p:txBody>
      </p:sp>
      <p:sp>
        <p:nvSpPr>
          <p:cNvPr id="48" name="Rounded Rectangle 47"/>
          <p:cNvSpPr/>
          <p:nvPr/>
        </p:nvSpPr>
        <p:spPr>
          <a:xfrm rot="20874163">
            <a:off x="10230853" y="5571326"/>
            <a:ext cx="1803576"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2">
                    <a:lumMod val="75000"/>
                  </a:schemeClr>
                </a:solidFill>
                <a:latin typeface="Century Gothic" panose="020B0502020202020204" pitchFamily="34" charset="0"/>
              </a:rPr>
              <a:t>b</a:t>
            </a:r>
            <a:r>
              <a:rPr lang="en-GB" sz="2800" dirty="0" err="1">
                <a:solidFill>
                  <a:srgbClr val="002060"/>
                </a:solidFill>
                <a:latin typeface="Century Gothic" panose="020B0502020202020204" pitchFamily="34" charset="0"/>
              </a:rPr>
              <a:t>astante</a:t>
            </a:r>
            <a:endParaRPr lang="en-GB" sz="2800" dirty="0">
              <a:solidFill>
                <a:srgbClr val="002060"/>
              </a:solidFill>
              <a:latin typeface="Century Gothic" panose="020B0502020202020204" pitchFamily="34" charset="0"/>
            </a:endParaRPr>
          </a:p>
        </p:txBody>
      </p:sp>
      <p:sp>
        <p:nvSpPr>
          <p:cNvPr id="53" name="Rounded Rectangle 52"/>
          <p:cNvSpPr/>
          <p:nvPr/>
        </p:nvSpPr>
        <p:spPr>
          <a:xfrm rot="1011269">
            <a:off x="10510878" y="2992955"/>
            <a:ext cx="1296214"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jo</a:t>
            </a:r>
            <a:r>
              <a:rPr lang="en-GB" sz="2800" dirty="0" err="1">
                <a:solidFill>
                  <a:schemeClr val="accent2">
                    <a:lumMod val="75000"/>
                  </a:schemeClr>
                </a:solidFill>
                <a:latin typeface="Century Gothic" panose="020B0502020202020204" pitchFamily="34" charset="0"/>
              </a:rPr>
              <a:t>v</a:t>
            </a:r>
            <a:r>
              <a:rPr lang="en-GB" sz="2800" dirty="0" err="1">
                <a:solidFill>
                  <a:srgbClr val="002060"/>
                </a:solidFill>
                <a:latin typeface="Century Gothic" panose="020B0502020202020204" pitchFamily="34" charset="0"/>
              </a:rPr>
              <a:t>en</a:t>
            </a:r>
            <a:endParaRPr lang="en-GB" sz="2800" dirty="0">
              <a:solidFill>
                <a:srgbClr val="002060"/>
              </a:solidFill>
              <a:latin typeface="Century Gothic" panose="020B0502020202020204" pitchFamily="34" charset="0"/>
            </a:endParaRPr>
          </a:p>
        </p:txBody>
      </p:sp>
      <p:sp>
        <p:nvSpPr>
          <p:cNvPr id="54" name="Rounded Rectangle 53"/>
          <p:cNvSpPr/>
          <p:nvPr/>
        </p:nvSpPr>
        <p:spPr>
          <a:xfrm rot="266858">
            <a:off x="6961168" y="5675878"/>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a</a:t>
            </a:r>
            <a:r>
              <a:rPr lang="en-GB" sz="2800" dirty="0" err="1">
                <a:solidFill>
                  <a:schemeClr val="accent2">
                    <a:lumMod val="75000"/>
                  </a:schemeClr>
                </a:solidFill>
                <a:latin typeface="Century Gothic" panose="020B0502020202020204" pitchFamily="34" charset="0"/>
              </a:rPr>
              <a:t>b</a:t>
            </a:r>
            <a:r>
              <a:rPr lang="en-GB" sz="2800" dirty="0" err="1">
                <a:solidFill>
                  <a:srgbClr val="002060"/>
                </a:solidFill>
                <a:latin typeface="Century Gothic" panose="020B0502020202020204" pitchFamily="34" charset="0"/>
              </a:rPr>
              <a:t>uela</a:t>
            </a:r>
            <a:endParaRPr lang="en-GB" sz="2800" dirty="0">
              <a:solidFill>
                <a:srgbClr val="002060"/>
              </a:solidFill>
              <a:latin typeface="Century Gothic" panose="020B0502020202020204" pitchFamily="34" charset="0"/>
            </a:endParaRPr>
          </a:p>
        </p:txBody>
      </p:sp>
      <p:sp>
        <p:nvSpPr>
          <p:cNvPr id="56" name="Rounded Rectangle 55"/>
          <p:cNvSpPr/>
          <p:nvPr/>
        </p:nvSpPr>
        <p:spPr>
          <a:xfrm rot="21250116">
            <a:off x="10701767" y="710818"/>
            <a:ext cx="11258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2">
                    <a:lumMod val="75000"/>
                  </a:schemeClr>
                </a:solidFill>
                <a:latin typeface="Century Gothic" panose="020B0502020202020204" pitchFamily="34" charset="0"/>
              </a:rPr>
              <a:t>v</a:t>
            </a:r>
            <a:r>
              <a:rPr lang="en-GB" sz="2800" dirty="0" err="1">
                <a:solidFill>
                  <a:srgbClr val="002060"/>
                </a:solidFill>
                <a:latin typeface="Century Gothic" panose="020B0502020202020204" pitchFamily="34" charset="0"/>
              </a:rPr>
              <a:t>i</a:t>
            </a:r>
            <a:r>
              <a:rPr lang="en-GB" sz="2800" dirty="0" err="1">
                <a:solidFill>
                  <a:schemeClr val="accent2">
                    <a:lumMod val="75000"/>
                  </a:schemeClr>
                </a:solidFill>
                <a:latin typeface="Century Gothic" panose="020B0502020202020204" pitchFamily="34" charset="0"/>
              </a:rPr>
              <a:t>v</a:t>
            </a:r>
            <a:r>
              <a:rPr lang="en-GB" sz="2800" dirty="0" err="1">
                <a:solidFill>
                  <a:srgbClr val="002060"/>
                </a:solidFill>
                <a:latin typeface="Century Gothic" panose="020B0502020202020204" pitchFamily="34" charset="0"/>
              </a:rPr>
              <a:t>ir</a:t>
            </a:r>
            <a:endParaRPr lang="en-GB" sz="2800" dirty="0">
              <a:solidFill>
                <a:srgbClr val="002060"/>
              </a:solidFill>
              <a:latin typeface="Century Gothic" panose="020B0502020202020204" pitchFamily="34" charset="0"/>
            </a:endParaRPr>
          </a:p>
        </p:txBody>
      </p:sp>
      <p:sp>
        <p:nvSpPr>
          <p:cNvPr id="57" name="Rounded Rectangle 56"/>
          <p:cNvSpPr/>
          <p:nvPr/>
        </p:nvSpPr>
        <p:spPr>
          <a:xfrm rot="403865">
            <a:off x="161018" y="3290150"/>
            <a:ext cx="1566968"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2">
                    <a:lumMod val="75000"/>
                  </a:schemeClr>
                </a:solidFill>
                <a:latin typeface="Century Gothic" panose="020B0502020202020204" pitchFamily="34" charset="0"/>
              </a:rPr>
              <a:t>v</a:t>
            </a:r>
            <a:r>
              <a:rPr lang="en-GB" sz="2800" dirty="0" err="1">
                <a:solidFill>
                  <a:srgbClr val="002060"/>
                </a:solidFill>
                <a:latin typeface="Century Gothic" panose="020B0502020202020204" pitchFamily="34" charset="0"/>
              </a:rPr>
              <a:t>erdad</a:t>
            </a:r>
            <a:endParaRPr lang="en-GB" sz="2800" dirty="0">
              <a:solidFill>
                <a:srgbClr val="002060"/>
              </a:solidFill>
              <a:latin typeface="Century Gothic" panose="020B0502020202020204" pitchFamily="34" charset="0"/>
            </a:endParaRPr>
          </a:p>
        </p:txBody>
      </p:sp>
      <p:sp>
        <p:nvSpPr>
          <p:cNvPr id="58" name="Rounded Rectangle 57"/>
          <p:cNvSpPr/>
          <p:nvPr/>
        </p:nvSpPr>
        <p:spPr>
          <a:xfrm rot="565754">
            <a:off x="5850728" y="207570"/>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de</a:t>
            </a:r>
            <a:r>
              <a:rPr lang="en-GB" sz="2800" dirty="0">
                <a:solidFill>
                  <a:schemeClr val="accent2">
                    <a:lumMod val="75000"/>
                  </a:schemeClr>
                </a:solidFill>
                <a:latin typeface="Century Gothic" panose="020B0502020202020204" pitchFamily="34" charset="0"/>
              </a:rPr>
              <a:t>b</a:t>
            </a:r>
            <a:r>
              <a:rPr lang="en-GB" sz="2800" dirty="0">
                <a:solidFill>
                  <a:srgbClr val="002060"/>
                </a:solidFill>
                <a:latin typeface="Century Gothic" panose="020B0502020202020204" pitchFamily="34" charset="0"/>
              </a:rPr>
              <a:t>er</a:t>
            </a:r>
          </a:p>
        </p:txBody>
      </p:sp>
      <p:sp>
        <p:nvSpPr>
          <p:cNvPr id="59" name="Rounded Rectangle 38"/>
          <p:cNvSpPr/>
          <p:nvPr/>
        </p:nvSpPr>
        <p:spPr>
          <a:xfrm>
            <a:off x="10632394" y="83472"/>
            <a:ext cx="1516666" cy="400919"/>
          </a:xfrm>
          <a:prstGeom prst="roundRect">
            <a:avLst/>
          </a:prstGeom>
          <a:solidFill>
            <a:srgbClr val="FF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60" name="TextBox 59"/>
          <p:cNvSpPr txBox="1"/>
          <p:nvPr/>
        </p:nvSpPr>
        <p:spPr>
          <a:xfrm>
            <a:off x="10924306" y="98725"/>
            <a:ext cx="1201092"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hablar</a:t>
            </a:r>
          </a:p>
        </p:txBody>
      </p:sp>
      <p:sp>
        <p:nvSpPr>
          <p:cNvPr id="61" name="Rounded Rectangle 60"/>
          <p:cNvSpPr/>
          <p:nvPr/>
        </p:nvSpPr>
        <p:spPr>
          <a:xfrm rot="21014393">
            <a:off x="141326" y="1373898"/>
            <a:ext cx="1410002"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2">
                    <a:lumMod val="75000"/>
                  </a:schemeClr>
                </a:solidFill>
                <a:latin typeface="Century Gothic" panose="020B0502020202020204" pitchFamily="34" charset="0"/>
              </a:rPr>
              <a:t>v</a:t>
            </a:r>
            <a:r>
              <a:rPr lang="en-GB" sz="2800" dirty="0">
                <a:solidFill>
                  <a:srgbClr val="002060"/>
                </a:solidFill>
                <a:latin typeface="Century Gothic" panose="020B0502020202020204" pitchFamily="34" charset="0"/>
              </a:rPr>
              <a:t>erde</a:t>
            </a:r>
          </a:p>
        </p:txBody>
      </p:sp>
      <p:sp>
        <p:nvSpPr>
          <p:cNvPr id="62" name="TextBox 61"/>
          <p:cNvSpPr txBox="1"/>
          <p:nvPr/>
        </p:nvSpPr>
        <p:spPr>
          <a:xfrm>
            <a:off x="3149216" y="2953636"/>
            <a:ext cx="203041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cs typeface="Calibri" panose="020F0502020204030204" pitchFamily="34" charset="0"/>
              </a:rPr>
              <a:t>[young]</a:t>
            </a:r>
          </a:p>
        </p:txBody>
      </p:sp>
    </p:spTree>
    <p:extLst>
      <p:ext uri="{BB962C8B-B14F-4D97-AF65-F5344CB8AC3E}">
        <p14:creationId xmlns:p14="http://schemas.microsoft.com/office/powerpoint/2010/main" val="481115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laza Mayor, Madrid"/>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p:cNvSpPr/>
          <p:nvPr/>
        </p:nvSpPr>
        <p:spPr>
          <a:xfrm>
            <a:off x="1156309" y="2006378"/>
            <a:ext cx="5405982" cy="1077218"/>
          </a:xfrm>
          <a:prstGeom prst="rect">
            <a:avLst/>
          </a:prstGeom>
        </p:spPr>
        <p:txBody>
          <a:bodyPr wrap="square">
            <a:spAutoFit/>
          </a:bodyPr>
          <a:lstStyle/>
          <a:p>
            <a:r>
              <a:rPr lang="en-GB" sz="3200" b="1" dirty="0">
                <a:solidFill>
                  <a:srgbClr val="002060"/>
                </a:solidFill>
                <a:latin typeface="Century Gothic" panose="020B0502020202020204" pitchFamily="34" charset="0"/>
              </a:rPr>
              <a:t>La plaza tiene una torre, </a:t>
            </a:r>
          </a:p>
          <a:p>
            <a:r>
              <a:rPr lang="en-GB" sz="3200" b="1" dirty="0">
                <a:solidFill>
                  <a:srgbClr val="002060"/>
                </a:solidFill>
                <a:latin typeface="Century Gothic" panose="020B0502020202020204" pitchFamily="34" charset="0"/>
              </a:rPr>
              <a:t>la torre tiene un balcón, </a:t>
            </a:r>
          </a:p>
        </p:txBody>
      </p:sp>
      <p:sp>
        <p:nvSpPr>
          <p:cNvPr id="8" name="Rectangle 7"/>
          <p:cNvSpPr/>
          <p:nvPr/>
        </p:nvSpPr>
        <p:spPr>
          <a:xfrm>
            <a:off x="1156309" y="3312461"/>
            <a:ext cx="5581347" cy="1077218"/>
          </a:xfrm>
          <a:prstGeom prst="rect">
            <a:avLst/>
          </a:prstGeom>
        </p:spPr>
        <p:txBody>
          <a:bodyPr wrap="square">
            <a:spAutoFit/>
          </a:bodyPr>
          <a:lstStyle/>
          <a:p>
            <a:r>
              <a:rPr lang="en-GB" sz="3200" b="1" dirty="0">
                <a:solidFill>
                  <a:srgbClr val="002060"/>
                </a:solidFill>
                <a:latin typeface="Century Gothic" panose="020B0502020202020204" pitchFamily="34" charset="0"/>
              </a:rPr>
              <a:t>El balcón tiene una dama,</a:t>
            </a:r>
          </a:p>
          <a:p>
            <a:r>
              <a:rPr lang="en-GB" sz="3200" b="1" dirty="0">
                <a:solidFill>
                  <a:srgbClr val="002060"/>
                </a:solidFill>
                <a:latin typeface="Century Gothic" panose="020B0502020202020204" pitchFamily="34" charset="0"/>
              </a:rPr>
              <a:t>La dama una blanca flor…</a:t>
            </a:r>
          </a:p>
        </p:txBody>
      </p:sp>
      <p:sp>
        <p:nvSpPr>
          <p:cNvPr id="7" name="TextBox 6"/>
          <p:cNvSpPr txBox="1"/>
          <p:nvPr/>
        </p:nvSpPr>
        <p:spPr>
          <a:xfrm>
            <a:off x="1678336" y="524145"/>
            <a:ext cx="9194407"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Lee el texto. ¿Qué tipo de texto es?</a:t>
            </a:r>
          </a:p>
        </p:txBody>
      </p:sp>
      <p:sp>
        <p:nvSpPr>
          <p:cNvPr id="18" name="Rectangle 17"/>
          <p:cNvSpPr/>
          <p:nvPr/>
        </p:nvSpPr>
        <p:spPr>
          <a:xfrm>
            <a:off x="7676168" y="2298766"/>
            <a:ext cx="6096000" cy="1569660"/>
          </a:xfrm>
          <a:prstGeom prst="rect">
            <a:avLst/>
          </a:prstGeom>
        </p:spPr>
        <p:txBody>
          <a:bodyPr>
            <a:spAutoFit/>
          </a:bodyPr>
          <a:lstStyle/>
          <a:p>
            <a:r>
              <a:rPr lang="en-GB" sz="3200" dirty="0">
                <a:solidFill>
                  <a:srgbClr val="002060"/>
                </a:solidFill>
                <a:latin typeface="Century Gothic" panose="020B0502020202020204" pitchFamily="34" charset="0"/>
              </a:rPr>
              <a:t>¿Un artículo?</a:t>
            </a:r>
          </a:p>
          <a:p>
            <a:r>
              <a:rPr lang="en-GB" sz="3200" dirty="0">
                <a:solidFill>
                  <a:srgbClr val="002060"/>
                </a:solidFill>
                <a:latin typeface="Century Gothic" panose="020B0502020202020204" pitchFamily="34" charset="0"/>
              </a:rPr>
              <a:t>¿Una novela?</a:t>
            </a:r>
          </a:p>
          <a:p>
            <a:r>
              <a:rPr lang="en-GB" sz="3200" dirty="0">
                <a:solidFill>
                  <a:srgbClr val="002060"/>
                </a:solidFill>
                <a:latin typeface="Century Gothic" panose="020B0502020202020204" pitchFamily="34" charset="0"/>
              </a:rPr>
              <a:t>¿Un poema?</a:t>
            </a:r>
          </a:p>
        </p:txBody>
      </p:sp>
      <p:sp>
        <p:nvSpPr>
          <p:cNvPr id="10" name="Rounded Rectangle 38"/>
          <p:cNvSpPr/>
          <p:nvPr/>
        </p:nvSpPr>
        <p:spPr>
          <a:xfrm>
            <a:off x="11062952" y="83472"/>
            <a:ext cx="1086107"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2" name="TextBox 1"/>
          <p:cNvSpPr txBox="1"/>
          <p:nvPr/>
        </p:nvSpPr>
        <p:spPr>
          <a:xfrm>
            <a:off x="11386456" y="759457"/>
            <a:ext cx="708176"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leer</a:t>
            </a:r>
          </a:p>
        </p:txBody>
      </p:sp>
      <p:sp>
        <p:nvSpPr>
          <p:cNvPr id="3" name="Title 2"/>
          <p:cNvSpPr>
            <a:spLocks noGrp="1"/>
          </p:cNvSpPr>
          <p:nvPr>
            <p:ph type="title"/>
          </p:nvPr>
        </p:nvSpPr>
        <p:spPr>
          <a:xfrm>
            <a:off x="11289662" y="-366051"/>
            <a:ext cx="1409700" cy="1325563"/>
          </a:xfrm>
        </p:spPr>
        <p:txBody>
          <a:bodyPr>
            <a:normAutofit/>
          </a:bodyPr>
          <a:lstStyle/>
          <a:p>
            <a:r>
              <a:rPr lang="en-GB" sz="2000" b="1" dirty="0">
                <a:solidFill>
                  <a:schemeClr val="bg1"/>
                </a:solidFill>
              </a:rPr>
              <a:t>leer</a:t>
            </a:r>
          </a:p>
        </p:txBody>
      </p:sp>
    </p:spTree>
    <p:extLst>
      <p:ext uri="{BB962C8B-B14F-4D97-AF65-F5344CB8AC3E}">
        <p14:creationId xmlns:p14="http://schemas.microsoft.com/office/powerpoint/2010/main" val="138571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ecision 9"/>
          <p:cNvSpPr/>
          <p:nvPr/>
        </p:nvSpPr>
        <p:spPr>
          <a:xfrm>
            <a:off x="4683060" y="212741"/>
            <a:ext cx="4734838" cy="2748545"/>
          </a:xfrm>
          <a:prstGeom prst="flowChartDecision">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utoShape 2" descr="Plaza Mayor, Madrid"/>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p:cNvSpPr/>
          <p:nvPr/>
        </p:nvSpPr>
        <p:spPr>
          <a:xfrm>
            <a:off x="161775" y="1147349"/>
            <a:ext cx="4930775" cy="523220"/>
          </a:xfrm>
          <a:prstGeom prst="rect">
            <a:avLst/>
          </a:prstGeom>
        </p:spPr>
        <p:txBody>
          <a:bodyPr wrap="square">
            <a:spAutoFit/>
          </a:bodyPr>
          <a:lstStyle/>
          <a:p>
            <a:r>
              <a:rPr lang="en-GB" sz="2800" b="1" dirty="0">
                <a:solidFill>
                  <a:srgbClr val="002060"/>
                </a:solidFill>
                <a:latin typeface="Century Gothic" panose="020B0502020202020204" pitchFamily="34" charset="0"/>
              </a:rPr>
              <a:t>La plaza tiene una torre, </a:t>
            </a:r>
          </a:p>
        </p:txBody>
      </p:sp>
      <p:pic>
        <p:nvPicPr>
          <p:cNvPr id="1030" name="Picture 6" descr="http://www.clker.com/cliparts/2/e/b/c/1206570767847217711nicubunu_RPG_map_symbols_Round_Tower.svg.m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6257" y="124733"/>
            <a:ext cx="1446545" cy="205960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154451" y="3960930"/>
            <a:ext cx="5275849" cy="523220"/>
          </a:xfrm>
          <a:prstGeom prst="rect">
            <a:avLst/>
          </a:prstGeom>
        </p:spPr>
        <p:txBody>
          <a:bodyPr wrap="square">
            <a:spAutoFit/>
          </a:bodyPr>
          <a:lstStyle/>
          <a:p>
            <a:r>
              <a:rPr lang="en-GB" sz="2800" b="1" dirty="0">
                <a:solidFill>
                  <a:srgbClr val="002060"/>
                </a:solidFill>
                <a:latin typeface="Century Gothic" panose="020B0502020202020204" pitchFamily="34" charset="0"/>
              </a:rPr>
              <a:t>El balcón tiene una dama,</a:t>
            </a:r>
          </a:p>
        </p:txBody>
      </p:sp>
      <p:grpSp>
        <p:nvGrpSpPr>
          <p:cNvPr id="30" name="Group 29"/>
          <p:cNvGrpSpPr/>
          <p:nvPr/>
        </p:nvGrpSpPr>
        <p:grpSpPr>
          <a:xfrm rot="190464">
            <a:off x="5529426" y="1228457"/>
            <a:ext cx="427964" cy="344632"/>
            <a:chOff x="3211869" y="2150013"/>
            <a:chExt cx="712162" cy="551550"/>
          </a:xfrm>
          <a:effectLst>
            <a:outerShdw blurRad="50800" dist="38100" dir="5400000" algn="t" rotWithShape="0">
              <a:prstClr val="black">
                <a:alpha val="40000"/>
              </a:prstClr>
            </a:outerShdw>
          </a:effectLst>
        </p:grpSpPr>
        <p:sp>
          <p:nvSpPr>
            <p:cNvPr id="31" name="Flowchart: Delay 30"/>
            <p:cNvSpPr/>
            <p:nvPr/>
          </p:nvSpPr>
          <p:spPr>
            <a:xfrm rot="16200000">
              <a:off x="3364246" y="2205053"/>
              <a:ext cx="420831" cy="31075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211869" y="2570845"/>
              <a:ext cx="712162" cy="13071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3211869" y="2260093"/>
              <a:ext cx="712162" cy="45719"/>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a:off x="32534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3434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426615"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201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608456"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6863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774710"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868229"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154451" y="1665782"/>
            <a:ext cx="4442242" cy="523220"/>
          </a:xfrm>
          <a:prstGeom prst="rect">
            <a:avLst/>
          </a:prstGeom>
        </p:spPr>
        <p:txBody>
          <a:bodyPr wrap="none">
            <a:spAutoFit/>
          </a:bodyPr>
          <a:lstStyle/>
          <a:p>
            <a:pPr lvl="0"/>
            <a:r>
              <a:rPr lang="en-GB" sz="2800" b="1" dirty="0">
                <a:solidFill>
                  <a:srgbClr val="002060"/>
                </a:solidFill>
                <a:latin typeface="Century Gothic" panose="020B0502020202020204" pitchFamily="34" charset="0"/>
              </a:rPr>
              <a:t>la torre tiene un balcón, </a:t>
            </a:r>
          </a:p>
        </p:txBody>
      </p:sp>
      <p:sp>
        <p:nvSpPr>
          <p:cNvPr id="9" name="Rectangle 8"/>
          <p:cNvSpPr/>
          <p:nvPr/>
        </p:nvSpPr>
        <p:spPr>
          <a:xfrm>
            <a:off x="154451" y="4479363"/>
            <a:ext cx="4834978" cy="523220"/>
          </a:xfrm>
          <a:prstGeom prst="rect">
            <a:avLst/>
          </a:prstGeom>
        </p:spPr>
        <p:txBody>
          <a:bodyPr wrap="none">
            <a:spAutoFit/>
          </a:bodyPr>
          <a:lstStyle/>
          <a:p>
            <a:pPr lvl="0"/>
            <a:r>
              <a:rPr lang="en-GB" sz="2800" b="1" dirty="0">
                <a:solidFill>
                  <a:srgbClr val="002060"/>
                </a:solidFill>
                <a:latin typeface="Century Gothic" panose="020B0502020202020204" pitchFamily="34" charset="0"/>
              </a:rPr>
              <a:t>La dama una </a:t>
            </a:r>
            <a:r>
              <a:rPr lang="en-GB" sz="2800" b="1" dirty="0" err="1">
                <a:solidFill>
                  <a:srgbClr val="002060"/>
                </a:solidFill>
                <a:latin typeface="Century Gothic" panose="020B0502020202020204" pitchFamily="34" charset="0"/>
              </a:rPr>
              <a:t>blanca</a:t>
            </a:r>
            <a:r>
              <a:rPr lang="en-GB" sz="2800" b="1" dirty="0">
                <a:solidFill>
                  <a:srgbClr val="002060"/>
                </a:solidFill>
                <a:latin typeface="Century Gothic" panose="020B0502020202020204" pitchFamily="34" charset="0"/>
              </a:rPr>
              <a:t> flor…</a:t>
            </a:r>
          </a:p>
        </p:txBody>
      </p:sp>
      <p:sp>
        <p:nvSpPr>
          <p:cNvPr id="11" name="Flowchart: Delay 10"/>
          <p:cNvSpPr/>
          <p:nvPr/>
        </p:nvSpPr>
        <p:spPr>
          <a:xfrm rot="16200000">
            <a:off x="5822971" y="3000924"/>
            <a:ext cx="2013895" cy="147496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4577" y="2797909"/>
            <a:ext cx="1802380" cy="2296838"/>
          </a:xfrm>
          <a:prstGeom prst="rect">
            <a:avLst/>
          </a:prstGeom>
        </p:spPr>
      </p:pic>
      <p:pic>
        <p:nvPicPr>
          <p:cNvPr id="2" name="Picture 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99760">
            <a:off x="5832178" y="2842683"/>
            <a:ext cx="522689" cy="586168"/>
          </a:xfrm>
          <a:prstGeom prst="rect">
            <a:avLst/>
          </a:prstGeom>
        </p:spPr>
      </p:pic>
      <p:grpSp>
        <p:nvGrpSpPr>
          <p:cNvPr id="12" name="Group 11"/>
          <p:cNvGrpSpPr/>
          <p:nvPr/>
        </p:nvGrpSpPr>
        <p:grpSpPr>
          <a:xfrm>
            <a:off x="5259982" y="3237049"/>
            <a:ext cx="3260044" cy="2020905"/>
            <a:chOff x="11434548" y="2924076"/>
            <a:chExt cx="3380217" cy="2095400"/>
          </a:xfrm>
        </p:grpSpPr>
        <p:sp>
          <p:nvSpPr>
            <p:cNvPr id="15" name="Rectangle 14"/>
            <p:cNvSpPr/>
            <p:nvPr/>
          </p:nvSpPr>
          <p:spPr>
            <a:xfrm>
              <a:off x="11434548" y="4399034"/>
              <a:ext cx="3380217" cy="620442"/>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1434548" y="2924076"/>
              <a:ext cx="3380217" cy="217001"/>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a:off x="11631828"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059262"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453822"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897697"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3316915"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686808"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4106025"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549906"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47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La plaza tiene una torre - line 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La torre tiene un balcon - line 2.wav"/>
                                        </p:tgtEl>
                                      </p:cMediaNode>
                                    </p:audio>
                                  </p:sub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5" name="3. El balcon tiene una dama.wav"/>
                                        </p:tgtEl>
                                      </p:cMediaNode>
                                    </p:audio>
                                  </p:sub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6" name="4. La dama una blanca flor.wav"/>
                                        </p:tgtEl>
                                      </p:cMediaNode>
                                    </p:audio>
                                  </p:sub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8" grpId="0"/>
      <p:bldP spid="5" grpId="0"/>
      <p:bldP spid="9"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38" y="0"/>
            <a:ext cx="11435862" cy="1325563"/>
          </a:xfrm>
        </p:spPr>
        <p:txBody>
          <a:bodyPr/>
          <a:lstStyle/>
          <a:p>
            <a:r>
              <a:rPr lang="en-GB" dirty="0"/>
              <a:t>El autor: Antonio Machado (1875-1913)</a:t>
            </a:r>
          </a:p>
        </p:txBody>
      </p:sp>
      <p:pic>
        <p:nvPicPr>
          <p:cNvPr id="2050" name="Picture 2" descr="https://cdn.internationalliving.com/wp-content/uploads/2018/06/Spain-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138" y="1199889"/>
            <a:ext cx="5578249" cy="457182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6820266" y="1712685"/>
            <a:ext cx="5814646" cy="2062103"/>
          </a:xfrm>
          <a:prstGeom prst="rect">
            <a:avLst/>
          </a:prstGeom>
          <a:noFill/>
        </p:spPr>
        <p:txBody>
          <a:bodyPr wrap="square" rtlCol="0">
            <a:spAutoFit/>
          </a:bodyPr>
          <a:lstStyle/>
          <a:p>
            <a:pPr marL="285750" indent="-285750">
              <a:buFont typeface="Arial" panose="020B0604020202020204" pitchFamily="34" charset="0"/>
              <a:buChar char="•"/>
            </a:pPr>
            <a:r>
              <a:rPr lang="en-GB" sz="3200" dirty="0" err="1">
                <a:solidFill>
                  <a:srgbClr val="002060"/>
                </a:solidFill>
                <a:latin typeface="Century Gothic" panose="020B0502020202020204" pitchFamily="34" charset="0"/>
              </a:rPr>
              <a:t>Nace</a:t>
            </a:r>
            <a:r>
              <a:rPr lang="en-GB" sz="3200" dirty="0">
                <a:solidFill>
                  <a:srgbClr val="002060"/>
                </a:solidFill>
                <a:latin typeface="Century Gothic" panose="020B0502020202020204" pitchFamily="34" charset="0"/>
              </a:rPr>
              <a:t> en Valencia. </a:t>
            </a:r>
          </a:p>
          <a:p>
            <a:pPr marL="285750" indent="-285750">
              <a:buFont typeface="Arial" panose="020B0604020202020204" pitchFamily="34" charset="0"/>
              <a:buChar char="•"/>
            </a:pPr>
            <a:r>
              <a:rPr lang="en-GB" sz="3200" dirty="0" err="1">
                <a:solidFill>
                  <a:srgbClr val="002060"/>
                </a:solidFill>
                <a:latin typeface="Century Gothic" panose="020B0502020202020204" pitchFamily="34" charset="0"/>
              </a:rPr>
              <a:t>Estudia</a:t>
            </a:r>
            <a:r>
              <a:rPr lang="en-GB" sz="3200" dirty="0">
                <a:solidFill>
                  <a:srgbClr val="002060"/>
                </a:solidFill>
                <a:latin typeface="Century Gothic" panose="020B0502020202020204" pitchFamily="34" charset="0"/>
              </a:rPr>
              <a:t> en Madrid.</a:t>
            </a:r>
          </a:p>
          <a:p>
            <a:pPr marL="285750" indent="-285750">
              <a:buFont typeface="Arial" panose="020B0604020202020204" pitchFamily="34" charset="0"/>
              <a:buChar char="•"/>
            </a:pPr>
            <a:r>
              <a:rPr lang="en-GB" sz="3200" dirty="0" err="1">
                <a:solidFill>
                  <a:srgbClr val="002060"/>
                </a:solidFill>
                <a:latin typeface="Century Gothic" panose="020B0502020202020204" pitchFamily="34" charset="0"/>
              </a:rPr>
              <a:t>Viaja</a:t>
            </a:r>
            <a:r>
              <a:rPr lang="en-GB" sz="3200" dirty="0">
                <a:solidFill>
                  <a:srgbClr val="002060"/>
                </a:solidFill>
                <a:latin typeface="Century Gothic" panose="020B0502020202020204" pitchFamily="34" charset="0"/>
              </a:rPr>
              <a:t> mucho a Francia.</a:t>
            </a:r>
          </a:p>
          <a:p>
            <a:pPr marL="285750" indent="-285750">
              <a:buFont typeface="Arial" panose="020B0604020202020204" pitchFamily="34" charset="0"/>
              <a:buChar char="•"/>
            </a:pPr>
            <a:r>
              <a:rPr lang="en-GB" sz="3200" dirty="0" err="1">
                <a:solidFill>
                  <a:srgbClr val="002060"/>
                </a:solidFill>
                <a:latin typeface="Century Gothic" panose="020B0502020202020204" pitchFamily="34" charset="0"/>
              </a:rPr>
              <a:t>Habla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francés</a:t>
            </a:r>
            <a:r>
              <a:rPr lang="en-GB" sz="3200" dirty="0">
                <a:solidFill>
                  <a:srgbClr val="002060"/>
                </a:solidFill>
                <a:latin typeface="Century Gothic" panose="020B0502020202020204" pitchFamily="34" charset="0"/>
              </a:rPr>
              <a:t>.</a:t>
            </a:r>
          </a:p>
        </p:txBody>
      </p:sp>
      <p:sp>
        <p:nvSpPr>
          <p:cNvPr id="5" name="TextBox 4"/>
          <p:cNvSpPr txBox="1"/>
          <p:nvPr/>
        </p:nvSpPr>
        <p:spPr>
          <a:xfrm>
            <a:off x="7059168" y="4282459"/>
            <a:ext cx="4005072"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Intereses</a:t>
            </a:r>
          </a:p>
        </p:txBody>
      </p:sp>
      <p:sp>
        <p:nvSpPr>
          <p:cNvPr id="13" name="TextBox 12"/>
          <p:cNvSpPr txBox="1"/>
          <p:nvPr/>
        </p:nvSpPr>
        <p:spPr>
          <a:xfrm>
            <a:off x="7059168" y="1199889"/>
            <a:ext cx="4005072"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Biografía</a:t>
            </a:r>
          </a:p>
        </p:txBody>
      </p:sp>
      <p:sp>
        <p:nvSpPr>
          <p:cNvPr id="14" name="TextBox 13"/>
          <p:cNvSpPr txBox="1"/>
          <p:nvPr/>
        </p:nvSpPr>
        <p:spPr>
          <a:xfrm>
            <a:off x="6820266" y="4732593"/>
            <a:ext cx="4005072" cy="1569660"/>
          </a:xfrm>
          <a:prstGeom prst="rect">
            <a:avLst/>
          </a:prstGeom>
          <a:noFill/>
        </p:spPr>
        <p:txBody>
          <a:bodyPr wrap="square" rtlCol="0">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memoria</a:t>
            </a:r>
            <a:endParaRPr lang="en-GB" sz="3200" dirty="0">
              <a:solidFill>
                <a:srgbClr val="002060"/>
              </a:solidFill>
              <a:latin typeface="Century Gothic" panose="020B0502020202020204" pitchFamily="34" charset="0"/>
            </a:endParaRPr>
          </a:p>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reflexión</a:t>
            </a:r>
            <a:endParaRPr lang="en-GB" sz="3200" dirty="0">
              <a:solidFill>
                <a:srgbClr val="002060"/>
              </a:solidFill>
              <a:latin typeface="Century Gothic" panose="020B0502020202020204" pitchFamily="34" charset="0"/>
            </a:endParaRPr>
          </a:p>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El romance</a:t>
            </a:r>
          </a:p>
        </p:txBody>
      </p:sp>
      <p:sp>
        <p:nvSpPr>
          <p:cNvPr id="3" name="TextBox 2"/>
          <p:cNvSpPr txBox="1"/>
          <p:nvPr/>
        </p:nvSpPr>
        <p:spPr>
          <a:xfrm>
            <a:off x="7149015" y="3799800"/>
            <a:ext cx="3347574" cy="461665"/>
          </a:xfrm>
          <a:prstGeom prst="rect">
            <a:avLst/>
          </a:prstGeom>
          <a:noFill/>
        </p:spPr>
        <p:txBody>
          <a:bodyPr wrap="square" rtlCol="0">
            <a:spAutoFit/>
          </a:bodyPr>
          <a:lstStyle/>
          <a:p>
            <a:r>
              <a:rPr lang="en-GB" sz="2400" i="1" dirty="0" err="1">
                <a:solidFill>
                  <a:srgbClr val="002060"/>
                </a:solidFill>
                <a:latin typeface="Century Gothic" panose="020B0502020202020204" pitchFamily="34" charset="0"/>
              </a:rPr>
              <a:t>viajar</a:t>
            </a:r>
            <a:r>
              <a:rPr lang="en-GB" sz="2400" i="1" dirty="0">
                <a:solidFill>
                  <a:srgbClr val="002060"/>
                </a:solidFill>
                <a:latin typeface="Century Gothic" panose="020B0502020202020204" pitchFamily="34" charset="0"/>
              </a:rPr>
              <a:t> = to travel </a:t>
            </a:r>
          </a:p>
        </p:txBody>
      </p:sp>
    </p:spTree>
    <p:extLst>
      <p:ext uri="{BB962C8B-B14F-4D97-AF65-F5344CB8AC3E}">
        <p14:creationId xmlns:p14="http://schemas.microsoft.com/office/powerpoint/2010/main" val="17819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5632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6634" name="Picture 10" descr="man using binocul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848" y="822234"/>
            <a:ext cx="3104303" cy="36463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845497" y="4281036"/>
            <a:ext cx="2501006"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v</a:t>
            </a:r>
            <a:r>
              <a:rPr lang="en-GB" sz="12000" dirty="0">
                <a:solidFill>
                  <a:srgbClr val="115076"/>
                </a:solidFill>
                <a:latin typeface="Century Gothic" panose="020B0502020202020204" pitchFamily="34" charset="0"/>
                <a:cs typeface="Calibri" panose="020F0502020204030204" pitchFamily="34" charset="0"/>
              </a:rPr>
              <a:t>er</a:t>
            </a:r>
            <a:endParaRPr lang="en-GB" sz="12000" dirty="0">
              <a:solidFill>
                <a:srgbClr val="115076"/>
              </a:solidFill>
            </a:endParaRPr>
          </a:p>
        </p:txBody>
      </p:sp>
    </p:spTree>
    <p:extLst>
      <p:ext uri="{BB962C8B-B14F-4D97-AF65-F5344CB8AC3E}">
        <p14:creationId xmlns:p14="http://schemas.microsoft.com/office/powerpoint/2010/main" val="16810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34"/>
                                        </p:tgtEl>
                                        <p:attrNameLst>
                                          <p:attrName>style.visibility</p:attrName>
                                        </p:attrNameLst>
                                      </p:cBhvr>
                                      <p:to>
                                        <p:strVal val="visible"/>
                                      </p:to>
                                    </p:set>
                                    <p:animEffect transition="in" filter="fade">
                                      <p:cBhvr>
                                        <p:cTn id="17" dur="500"/>
                                        <p:tgtEl>
                                          <p:spTgt spid="26634"/>
                                        </p:tgtEl>
                                      </p:cBhvr>
                                    </p:animEffect>
                                  </p:childTnLst>
                                  <p:subTnLst>
                                    <p:audio>
                                      <p:cMediaNode>
                                        <p:cTn display="0" masterRel="sameClick">
                                          <p:stCondLst>
                                            <p:cond evt="begin" delay="0">
                                              <p:tn val="15"/>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408" y="218149"/>
            <a:ext cx="10515600" cy="1325563"/>
          </a:xfrm>
        </p:spPr>
        <p:txBody>
          <a:bodyPr/>
          <a:lstStyle/>
          <a:p>
            <a:r>
              <a:rPr lang="en-GB" dirty="0"/>
              <a:t>¿Quién es Antonio Machado?</a:t>
            </a:r>
          </a:p>
        </p:txBody>
      </p:sp>
      <p:pic>
        <p:nvPicPr>
          <p:cNvPr id="4" name="Picture 2" descr="Antonio Machado Â© E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484" y="2290869"/>
            <a:ext cx="4597191" cy="2542387"/>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Andres Neuman. Photo by Luis Ang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4" y="1485637"/>
            <a:ext cx="2587624" cy="3885321"/>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s://www.loc.gov/static/managed-content/uploads/sites/7/2015/08/Mario-Vargas-Llos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845" y="1361135"/>
            <a:ext cx="2909734" cy="372446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20486" y="1076127"/>
            <a:ext cx="592696" cy="369332"/>
          </a:xfrm>
          <a:prstGeom prst="rect">
            <a:avLst/>
          </a:prstGeom>
          <a:noFill/>
        </p:spPr>
        <p:txBody>
          <a:bodyPr wrap="square" rtlCol="0">
            <a:spAutoFit/>
          </a:bodyPr>
          <a:lstStyle/>
          <a:p>
            <a:r>
              <a:rPr lang="en-GB" b="1" dirty="0">
                <a:latin typeface="Century Gothic" panose="020B0502020202020204" pitchFamily="34" charset="0"/>
              </a:rPr>
              <a:t>A</a:t>
            </a:r>
          </a:p>
        </p:txBody>
      </p:sp>
      <p:sp>
        <p:nvSpPr>
          <p:cNvPr id="14" name="TextBox 13"/>
          <p:cNvSpPr txBox="1"/>
          <p:nvPr/>
        </p:nvSpPr>
        <p:spPr>
          <a:xfrm>
            <a:off x="3425078" y="1921537"/>
            <a:ext cx="592696" cy="369332"/>
          </a:xfrm>
          <a:prstGeom prst="rect">
            <a:avLst/>
          </a:prstGeom>
          <a:noFill/>
        </p:spPr>
        <p:txBody>
          <a:bodyPr wrap="square" rtlCol="0">
            <a:spAutoFit/>
          </a:bodyPr>
          <a:lstStyle/>
          <a:p>
            <a:r>
              <a:rPr lang="en-GB" b="1" dirty="0">
                <a:latin typeface="Century Gothic" panose="020B0502020202020204" pitchFamily="34" charset="0"/>
              </a:rPr>
              <a:t>B</a:t>
            </a:r>
          </a:p>
        </p:txBody>
      </p:sp>
      <p:sp>
        <p:nvSpPr>
          <p:cNvPr id="15" name="TextBox 14"/>
          <p:cNvSpPr txBox="1"/>
          <p:nvPr/>
        </p:nvSpPr>
        <p:spPr>
          <a:xfrm>
            <a:off x="8182068" y="1300971"/>
            <a:ext cx="592696" cy="369332"/>
          </a:xfrm>
          <a:prstGeom prst="rect">
            <a:avLst/>
          </a:prstGeom>
          <a:noFill/>
        </p:spPr>
        <p:txBody>
          <a:bodyPr wrap="square" rtlCol="0">
            <a:spAutoFit/>
          </a:bodyPr>
          <a:lstStyle/>
          <a:p>
            <a:r>
              <a:rPr lang="en-GB" b="1" dirty="0">
                <a:latin typeface="Century Gothic" panose="020B0502020202020204" pitchFamily="34" charset="0"/>
              </a:rPr>
              <a:t>C</a:t>
            </a:r>
          </a:p>
        </p:txBody>
      </p:sp>
    </p:spTree>
    <p:extLst>
      <p:ext uri="{BB962C8B-B14F-4D97-AF65-F5344CB8AC3E}">
        <p14:creationId xmlns:p14="http://schemas.microsoft.com/office/powerpoint/2010/main" val="4271796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tonio Machado Â© E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469268"/>
            <a:ext cx="5674009" cy="31379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6742558" y="2161055"/>
            <a:ext cx="5768368" cy="1754326"/>
          </a:xfrm>
          <a:prstGeom prst="rect">
            <a:avLst/>
          </a:prstGeom>
          <a:noFill/>
        </p:spPr>
        <p:txBody>
          <a:bodyPr wrap="square" rtlCol="0">
            <a:spAutoFit/>
          </a:bodyPr>
          <a:lstStyle/>
          <a:p>
            <a:pPr marL="342900" indent="-342900">
              <a:buFont typeface="Arial" panose="020B0604020202020204" pitchFamily="34" charset="0"/>
              <a:buChar char="•"/>
            </a:pPr>
            <a:r>
              <a:rPr lang="en-GB" sz="3600" dirty="0">
                <a:solidFill>
                  <a:srgbClr val="002060"/>
                </a:solidFill>
                <a:latin typeface="Century Gothic" panose="020B0502020202020204" pitchFamily="34" charset="0"/>
              </a:rPr>
              <a:t>Está </a:t>
            </a:r>
            <a:r>
              <a:rPr lang="en-GB" sz="3600" dirty="0" err="1">
                <a:solidFill>
                  <a:srgbClr val="002060"/>
                </a:solidFill>
                <a:latin typeface="Century Gothic" panose="020B0502020202020204" pitchFamily="34" charset="0"/>
              </a:rPr>
              <a:t>serio</a:t>
            </a:r>
            <a:r>
              <a:rPr lang="en-GB" sz="3600" dirty="0">
                <a:solidFill>
                  <a:srgbClr val="002060"/>
                </a:solidFill>
                <a:latin typeface="Century Gothic" panose="020B0502020202020204" pitchFamily="34" charset="0"/>
              </a:rPr>
              <a:t>.</a:t>
            </a:r>
          </a:p>
          <a:p>
            <a:pPr marL="342900" indent="-342900">
              <a:buFont typeface="Arial" panose="020B0604020202020204" pitchFamily="34" charset="0"/>
              <a:buChar char="•"/>
            </a:pPr>
            <a:r>
              <a:rPr lang="en-GB" sz="3600" dirty="0">
                <a:solidFill>
                  <a:srgbClr val="002060"/>
                </a:solidFill>
                <a:latin typeface="Century Gothic" panose="020B0502020202020204" pitchFamily="34" charset="0"/>
              </a:rPr>
              <a:t>Está </a:t>
            </a:r>
            <a:r>
              <a:rPr lang="en-GB" sz="3600" dirty="0" err="1">
                <a:solidFill>
                  <a:srgbClr val="002060"/>
                </a:solidFill>
                <a:latin typeface="Century Gothic" panose="020B0502020202020204" pitchFamily="34" charset="0"/>
              </a:rPr>
              <a:t>alegre</a:t>
            </a:r>
            <a:r>
              <a:rPr lang="en-GB" sz="3600" dirty="0">
                <a:solidFill>
                  <a:srgbClr val="002060"/>
                </a:solidFill>
                <a:latin typeface="Century Gothic" panose="020B0502020202020204" pitchFamily="34" charset="0"/>
              </a:rPr>
              <a:t>.</a:t>
            </a:r>
          </a:p>
          <a:p>
            <a:pPr marL="342900" indent="-342900">
              <a:buFont typeface="Arial" panose="020B0604020202020204" pitchFamily="34" charset="0"/>
              <a:buChar char="•"/>
            </a:pPr>
            <a:r>
              <a:rPr lang="en-GB" sz="3600" dirty="0">
                <a:solidFill>
                  <a:srgbClr val="002060"/>
                </a:solidFill>
                <a:latin typeface="Century Gothic" panose="020B0502020202020204" pitchFamily="34" charset="0"/>
              </a:rPr>
              <a:t>Está </a:t>
            </a:r>
            <a:r>
              <a:rPr lang="en-GB" sz="3600" dirty="0" err="1">
                <a:solidFill>
                  <a:srgbClr val="002060"/>
                </a:solidFill>
                <a:latin typeface="Century Gothic" panose="020B0502020202020204" pitchFamily="34" charset="0"/>
              </a:rPr>
              <a:t>raro</a:t>
            </a:r>
            <a:r>
              <a:rPr lang="en-GB" sz="3600" dirty="0">
                <a:solidFill>
                  <a:srgbClr val="002060"/>
                </a:solidFill>
                <a:latin typeface="Century Gothic" panose="020B0502020202020204" pitchFamily="34" charset="0"/>
              </a:rPr>
              <a:t>.</a:t>
            </a:r>
          </a:p>
        </p:txBody>
      </p:sp>
      <p:sp>
        <p:nvSpPr>
          <p:cNvPr id="2" name="Title 1"/>
          <p:cNvSpPr>
            <a:spLocks noGrp="1"/>
          </p:cNvSpPr>
          <p:nvPr>
            <p:ph type="title"/>
          </p:nvPr>
        </p:nvSpPr>
        <p:spPr>
          <a:xfrm>
            <a:off x="2451100" y="143705"/>
            <a:ext cx="10515600" cy="1325563"/>
          </a:xfrm>
        </p:spPr>
        <p:txBody>
          <a:bodyPr/>
          <a:lstStyle/>
          <a:p>
            <a:r>
              <a:rPr lang="en-GB" dirty="0">
                <a:solidFill>
                  <a:srgbClr val="002060"/>
                </a:solidFill>
              </a:rPr>
              <a:t>¿Cómo </a:t>
            </a:r>
            <a:r>
              <a:rPr lang="en-GB" dirty="0" err="1">
                <a:solidFill>
                  <a:srgbClr val="002060"/>
                </a:solidFill>
              </a:rPr>
              <a:t>está</a:t>
            </a:r>
            <a:r>
              <a:rPr lang="en-GB" dirty="0">
                <a:solidFill>
                  <a:srgbClr val="002060"/>
                </a:solidFill>
              </a:rPr>
              <a:t> en la </a:t>
            </a:r>
            <a:r>
              <a:rPr lang="en-GB" dirty="0" err="1">
                <a:solidFill>
                  <a:srgbClr val="002060"/>
                </a:solidFill>
              </a:rPr>
              <a:t>foto</a:t>
            </a:r>
            <a:r>
              <a:rPr lang="en-GB" dirty="0">
                <a:solidFill>
                  <a:srgbClr val="002060"/>
                </a:solidFill>
              </a:rPr>
              <a:t>?</a:t>
            </a:r>
            <a:endParaRPr lang="en-GB" dirty="0"/>
          </a:p>
        </p:txBody>
      </p:sp>
    </p:spTree>
    <p:extLst>
      <p:ext uri="{BB962C8B-B14F-4D97-AF65-F5344CB8AC3E}">
        <p14:creationId xmlns:p14="http://schemas.microsoft.com/office/powerpoint/2010/main" val="3666173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2373376"/>
              </p:ext>
            </p:extLst>
          </p:nvPr>
        </p:nvGraphicFramePr>
        <p:xfrm>
          <a:off x="2152687" y="646331"/>
          <a:ext cx="9033055" cy="5486400"/>
        </p:xfrm>
        <a:graphic>
          <a:graphicData uri="http://schemas.openxmlformats.org/drawingml/2006/table">
            <a:tbl>
              <a:tblPr firstRow="1" bandRow="1">
                <a:tableStyleId>{8A107856-5554-42FB-B03E-39F5DBC370BA}</a:tableStyleId>
              </a:tblPr>
              <a:tblGrid>
                <a:gridCol w="4064000">
                  <a:extLst>
                    <a:ext uri="{9D8B030D-6E8A-4147-A177-3AD203B41FA5}">
                      <a16:colId xmlns:a16="http://schemas.microsoft.com/office/drawing/2014/main" val="1153989214"/>
                    </a:ext>
                  </a:extLst>
                </a:gridCol>
                <a:gridCol w="4969055">
                  <a:extLst>
                    <a:ext uri="{9D8B030D-6E8A-4147-A177-3AD203B41FA5}">
                      <a16:colId xmlns:a16="http://schemas.microsoft.com/office/drawing/2014/main" val="3655561854"/>
                    </a:ext>
                  </a:extLst>
                </a:gridCol>
              </a:tblGrid>
              <a:tr h="365544">
                <a:tc>
                  <a:txBody>
                    <a:bodyPr/>
                    <a:lstStyle/>
                    <a:p>
                      <a:r>
                        <a:rPr lang="en-GB" sz="2400" b="0" dirty="0">
                          <a:solidFill>
                            <a:schemeClr val="accent5">
                              <a:lumMod val="75000"/>
                            </a:schemeClr>
                          </a:solidFill>
                          <a:latin typeface="Century Gothic" panose="020B0502020202020204" pitchFamily="34" charset="0"/>
                        </a:rPr>
                        <a:t>la plaza</a:t>
                      </a:r>
                    </a:p>
                  </a:txBody>
                  <a:tcPr/>
                </a:tc>
                <a:tc>
                  <a:txBody>
                    <a:bodyPr/>
                    <a:lstStyle/>
                    <a:p>
                      <a:r>
                        <a:rPr lang="en-GB" sz="2400" b="0" dirty="0">
                          <a:solidFill>
                            <a:schemeClr val="accent5">
                              <a:lumMod val="75000"/>
                            </a:schemeClr>
                          </a:solidFill>
                          <a:latin typeface="Century Gothic" panose="020B0502020202020204" pitchFamily="34" charset="0"/>
                        </a:rPr>
                        <a:t>square</a:t>
                      </a:r>
                    </a:p>
                  </a:txBody>
                  <a:tcPr/>
                </a:tc>
                <a:extLst>
                  <a:ext uri="{0D108BD9-81ED-4DB2-BD59-A6C34878D82A}">
                    <a16:rowId xmlns:a16="http://schemas.microsoft.com/office/drawing/2014/main" val="3944752111"/>
                  </a:ext>
                </a:extLst>
              </a:tr>
              <a:tr h="365544">
                <a:tc>
                  <a:txBody>
                    <a:bodyPr/>
                    <a:lstStyle/>
                    <a:p>
                      <a:r>
                        <a:rPr lang="en-GB" sz="2400" dirty="0">
                          <a:solidFill>
                            <a:schemeClr val="accent5">
                              <a:lumMod val="75000"/>
                            </a:schemeClr>
                          </a:solidFill>
                          <a:latin typeface="Century Gothic" panose="020B0502020202020204" pitchFamily="34" charset="0"/>
                        </a:rPr>
                        <a:t>el balcón</a:t>
                      </a:r>
                    </a:p>
                  </a:txBody>
                  <a:tcPr/>
                </a:tc>
                <a:tc>
                  <a:txBody>
                    <a:bodyPr/>
                    <a:lstStyle/>
                    <a:p>
                      <a:r>
                        <a:rPr lang="en-GB" sz="2400" dirty="0">
                          <a:solidFill>
                            <a:schemeClr val="accent5">
                              <a:lumMod val="75000"/>
                            </a:schemeClr>
                          </a:solidFill>
                          <a:latin typeface="Century Gothic" panose="020B0502020202020204" pitchFamily="34" charset="0"/>
                        </a:rPr>
                        <a:t>balcony</a:t>
                      </a:r>
                    </a:p>
                  </a:txBody>
                  <a:tcPr/>
                </a:tc>
                <a:extLst>
                  <a:ext uri="{0D108BD9-81ED-4DB2-BD59-A6C34878D82A}">
                    <a16:rowId xmlns:a16="http://schemas.microsoft.com/office/drawing/2014/main" val="1945088639"/>
                  </a:ext>
                </a:extLst>
              </a:tr>
              <a:tr h="365544">
                <a:tc>
                  <a:txBody>
                    <a:bodyPr/>
                    <a:lstStyle/>
                    <a:p>
                      <a:r>
                        <a:rPr lang="en-GB" sz="2400" dirty="0">
                          <a:solidFill>
                            <a:schemeClr val="accent5">
                              <a:lumMod val="75000"/>
                            </a:schemeClr>
                          </a:solidFill>
                          <a:latin typeface="Century Gothic" panose="020B0502020202020204" pitchFamily="34" charset="0"/>
                        </a:rPr>
                        <a:t>la dama</a:t>
                      </a:r>
                    </a:p>
                  </a:txBody>
                  <a:tcPr/>
                </a:tc>
                <a:tc>
                  <a:txBody>
                    <a:bodyPr/>
                    <a:lstStyle/>
                    <a:p>
                      <a:r>
                        <a:rPr lang="en-GB" sz="2400" dirty="0">
                          <a:solidFill>
                            <a:schemeClr val="accent5">
                              <a:lumMod val="75000"/>
                            </a:schemeClr>
                          </a:solidFill>
                          <a:latin typeface="Century Gothic" panose="020B0502020202020204" pitchFamily="34" charset="0"/>
                        </a:rPr>
                        <a:t>lady</a:t>
                      </a:r>
                    </a:p>
                  </a:txBody>
                  <a:tcPr/>
                </a:tc>
                <a:extLst>
                  <a:ext uri="{0D108BD9-81ED-4DB2-BD59-A6C34878D82A}">
                    <a16:rowId xmlns:a16="http://schemas.microsoft.com/office/drawing/2014/main" val="2015774055"/>
                  </a:ext>
                </a:extLst>
              </a:tr>
              <a:tr h="365544">
                <a:tc>
                  <a:txBody>
                    <a:bodyPr/>
                    <a:lstStyle/>
                    <a:p>
                      <a:r>
                        <a:rPr lang="en-GB" sz="2400" dirty="0" err="1">
                          <a:solidFill>
                            <a:schemeClr val="accent5">
                              <a:lumMod val="75000"/>
                            </a:schemeClr>
                          </a:solidFill>
                          <a:latin typeface="Century Gothic" panose="020B0502020202020204" pitchFamily="34" charset="0"/>
                        </a:rPr>
                        <a:t>blanco</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a:solidFill>
                            <a:schemeClr val="accent5">
                              <a:lumMod val="75000"/>
                            </a:schemeClr>
                          </a:solidFill>
                          <a:latin typeface="Century Gothic" panose="020B0502020202020204" pitchFamily="34" charset="0"/>
                        </a:rPr>
                        <a:t>white</a:t>
                      </a:r>
                    </a:p>
                  </a:txBody>
                  <a:tcPr/>
                </a:tc>
                <a:extLst>
                  <a:ext uri="{0D108BD9-81ED-4DB2-BD59-A6C34878D82A}">
                    <a16:rowId xmlns:a16="http://schemas.microsoft.com/office/drawing/2014/main" val="2932789739"/>
                  </a:ext>
                </a:extLst>
              </a:tr>
              <a:tr h="365544">
                <a:tc>
                  <a:txBody>
                    <a:bodyPr/>
                    <a:lstStyle/>
                    <a:p>
                      <a:r>
                        <a:rPr lang="en-GB" sz="2400" dirty="0">
                          <a:solidFill>
                            <a:schemeClr val="accent5">
                              <a:lumMod val="75000"/>
                            </a:schemeClr>
                          </a:solidFill>
                          <a:latin typeface="Century Gothic" panose="020B0502020202020204" pitchFamily="34" charset="0"/>
                        </a:rPr>
                        <a:t>la flor</a:t>
                      </a:r>
                    </a:p>
                  </a:txBody>
                  <a:tcPr/>
                </a:tc>
                <a:tc>
                  <a:txBody>
                    <a:bodyPr/>
                    <a:lstStyle/>
                    <a:p>
                      <a:r>
                        <a:rPr lang="en-GB" sz="2400" dirty="0">
                          <a:solidFill>
                            <a:schemeClr val="accent5">
                              <a:lumMod val="75000"/>
                            </a:schemeClr>
                          </a:solidFill>
                          <a:latin typeface="Century Gothic" panose="020B0502020202020204" pitchFamily="34" charset="0"/>
                        </a:rPr>
                        <a:t>flower</a:t>
                      </a:r>
                    </a:p>
                  </a:txBody>
                  <a:tcPr/>
                </a:tc>
                <a:extLst>
                  <a:ext uri="{0D108BD9-81ED-4DB2-BD59-A6C34878D82A}">
                    <a16:rowId xmlns:a16="http://schemas.microsoft.com/office/drawing/2014/main" val="820909637"/>
                  </a:ext>
                </a:extLst>
              </a:tr>
              <a:tr h="365544">
                <a:tc>
                  <a:txBody>
                    <a:bodyPr/>
                    <a:lstStyle/>
                    <a:p>
                      <a:r>
                        <a:rPr lang="en-GB" sz="2400" dirty="0">
                          <a:solidFill>
                            <a:schemeClr val="accent5">
                              <a:lumMod val="75000"/>
                            </a:schemeClr>
                          </a:solidFill>
                          <a:latin typeface="Century Gothic" panose="020B0502020202020204" pitchFamily="34" charset="0"/>
                        </a:rPr>
                        <a:t>torre</a:t>
                      </a:r>
                    </a:p>
                  </a:txBody>
                  <a:tcPr/>
                </a:tc>
                <a:tc>
                  <a:txBody>
                    <a:bodyPr/>
                    <a:lstStyle/>
                    <a:p>
                      <a:r>
                        <a:rPr lang="en-GB" sz="2400" dirty="0">
                          <a:solidFill>
                            <a:schemeClr val="accent5">
                              <a:lumMod val="75000"/>
                            </a:schemeClr>
                          </a:solidFill>
                          <a:latin typeface="Century Gothic" panose="020B0502020202020204" pitchFamily="34" charset="0"/>
                        </a:rPr>
                        <a:t>tower</a:t>
                      </a:r>
                    </a:p>
                  </a:txBody>
                  <a:tcPr/>
                </a:tc>
                <a:extLst>
                  <a:ext uri="{0D108BD9-81ED-4DB2-BD59-A6C34878D82A}">
                    <a16:rowId xmlns:a16="http://schemas.microsoft.com/office/drawing/2014/main" val="2376012837"/>
                  </a:ext>
                </a:extLst>
              </a:tr>
              <a:tr h="365544">
                <a:tc>
                  <a:txBody>
                    <a:bodyPr/>
                    <a:lstStyle/>
                    <a:p>
                      <a:r>
                        <a:rPr lang="en-GB" sz="2400" dirty="0">
                          <a:solidFill>
                            <a:schemeClr val="accent5">
                              <a:lumMod val="75000"/>
                            </a:schemeClr>
                          </a:solidFill>
                          <a:latin typeface="Century Gothic" panose="020B0502020202020204" pitchFamily="34" charset="0"/>
                        </a:rPr>
                        <a:t>el caballero</a:t>
                      </a:r>
                    </a:p>
                  </a:txBody>
                  <a:tcPr/>
                </a:tc>
                <a:tc>
                  <a:txBody>
                    <a:bodyPr/>
                    <a:lstStyle/>
                    <a:p>
                      <a:r>
                        <a:rPr lang="en-GB" sz="2400" dirty="0">
                          <a:solidFill>
                            <a:schemeClr val="accent5">
                              <a:lumMod val="75000"/>
                            </a:schemeClr>
                          </a:solidFill>
                          <a:latin typeface="Century Gothic" panose="020B0502020202020204" pitchFamily="34" charset="0"/>
                        </a:rPr>
                        <a:t>gentleman, knight</a:t>
                      </a:r>
                    </a:p>
                  </a:txBody>
                  <a:tcPr/>
                </a:tc>
                <a:extLst>
                  <a:ext uri="{0D108BD9-81ED-4DB2-BD59-A6C34878D82A}">
                    <a16:rowId xmlns:a16="http://schemas.microsoft.com/office/drawing/2014/main" val="2750566901"/>
                  </a:ext>
                </a:extLst>
              </a:tr>
              <a:tr h="365544">
                <a:tc>
                  <a:txBody>
                    <a:bodyPr/>
                    <a:lstStyle/>
                    <a:p>
                      <a:r>
                        <a:rPr lang="en-GB" sz="2400" dirty="0">
                          <a:solidFill>
                            <a:schemeClr val="accent5">
                              <a:lumMod val="75000"/>
                            </a:schemeClr>
                          </a:solidFill>
                          <a:latin typeface="Century Gothic" panose="020B0502020202020204" pitchFamily="34" charset="0"/>
                        </a:rPr>
                        <a:t>su</a:t>
                      </a:r>
                    </a:p>
                  </a:txBody>
                  <a:tcPr/>
                </a:tc>
                <a:tc>
                  <a:txBody>
                    <a:bodyPr/>
                    <a:lstStyle/>
                    <a:p>
                      <a:r>
                        <a:rPr lang="en-GB" sz="2400" dirty="0">
                          <a:solidFill>
                            <a:schemeClr val="accent5">
                              <a:lumMod val="75000"/>
                            </a:schemeClr>
                          </a:solidFill>
                          <a:latin typeface="Century Gothic" panose="020B0502020202020204" pitchFamily="34" charset="0"/>
                        </a:rPr>
                        <a:t>his/her/its</a:t>
                      </a:r>
                    </a:p>
                  </a:txBody>
                  <a:tcPr/>
                </a:tc>
                <a:extLst>
                  <a:ext uri="{0D108BD9-81ED-4DB2-BD59-A6C34878D82A}">
                    <a16:rowId xmlns:a16="http://schemas.microsoft.com/office/drawing/2014/main" val="1379272624"/>
                  </a:ext>
                </a:extLst>
              </a:tr>
              <a:tr h="365544">
                <a:tc>
                  <a:txBody>
                    <a:bodyPr/>
                    <a:lstStyle/>
                    <a:p>
                      <a:r>
                        <a:rPr lang="en-GB" sz="2400" dirty="0" err="1">
                          <a:solidFill>
                            <a:schemeClr val="accent5">
                              <a:lumMod val="75000"/>
                            </a:schemeClr>
                          </a:solidFill>
                          <a:latin typeface="Century Gothic" panose="020B0502020202020204" pitchFamily="34" charset="0"/>
                        </a:rPr>
                        <a:t>quién</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a:solidFill>
                            <a:schemeClr val="accent5">
                              <a:lumMod val="75000"/>
                            </a:schemeClr>
                          </a:solidFill>
                          <a:latin typeface="Century Gothic" panose="020B0502020202020204" pitchFamily="34" charset="0"/>
                        </a:rPr>
                        <a:t>who</a:t>
                      </a:r>
                    </a:p>
                  </a:txBody>
                  <a:tcPr/>
                </a:tc>
                <a:extLst>
                  <a:ext uri="{0D108BD9-81ED-4DB2-BD59-A6C34878D82A}">
                    <a16:rowId xmlns:a16="http://schemas.microsoft.com/office/drawing/2014/main" val="3754594698"/>
                  </a:ext>
                </a:extLst>
              </a:tr>
              <a:tr h="365544">
                <a:tc>
                  <a:txBody>
                    <a:bodyPr/>
                    <a:lstStyle/>
                    <a:p>
                      <a:r>
                        <a:rPr lang="en-GB" sz="2400" dirty="0">
                          <a:solidFill>
                            <a:schemeClr val="accent5">
                              <a:lumMod val="75000"/>
                            </a:schemeClr>
                          </a:solidFill>
                          <a:latin typeface="Century Gothic" panose="020B0502020202020204" pitchFamily="34" charset="0"/>
                        </a:rPr>
                        <a:t>saber</a:t>
                      </a:r>
                    </a:p>
                  </a:txBody>
                  <a:tcPr/>
                </a:tc>
                <a:tc>
                  <a:txBody>
                    <a:bodyPr/>
                    <a:lstStyle/>
                    <a:p>
                      <a:r>
                        <a:rPr lang="en-GB" sz="2400" dirty="0">
                          <a:solidFill>
                            <a:schemeClr val="accent5">
                              <a:lumMod val="75000"/>
                            </a:schemeClr>
                          </a:solidFill>
                          <a:latin typeface="Century Gothic" panose="020B0502020202020204" pitchFamily="34" charset="0"/>
                        </a:rPr>
                        <a:t>to know,</a:t>
                      </a:r>
                      <a:r>
                        <a:rPr lang="en-GB" sz="2400" baseline="0" dirty="0">
                          <a:solidFill>
                            <a:schemeClr val="accent5">
                              <a:lumMod val="75000"/>
                            </a:schemeClr>
                          </a:solidFill>
                          <a:latin typeface="Century Gothic" panose="020B0502020202020204" pitchFamily="34" charset="0"/>
                        </a:rPr>
                        <a:t> knowing</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val="505938447"/>
                  </a:ext>
                </a:extLst>
              </a:tr>
              <a:tr h="365544">
                <a:tc>
                  <a:txBody>
                    <a:bodyPr/>
                    <a:lstStyle/>
                    <a:p>
                      <a:r>
                        <a:rPr lang="en-GB" sz="2400" dirty="0" err="1">
                          <a:solidFill>
                            <a:schemeClr val="accent5">
                              <a:lumMod val="75000"/>
                            </a:schemeClr>
                          </a:solidFill>
                          <a:latin typeface="Century Gothic" panose="020B0502020202020204" pitchFamily="34" charset="0"/>
                        </a:rPr>
                        <a:t>pasar</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a:solidFill>
                            <a:schemeClr val="accent5">
                              <a:lumMod val="75000"/>
                            </a:schemeClr>
                          </a:solidFill>
                          <a:latin typeface="Century Gothic" panose="020B0502020202020204" pitchFamily="34" charset="0"/>
                        </a:rPr>
                        <a:t>to pass,</a:t>
                      </a:r>
                      <a:r>
                        <a:rPr lang="en-GB" sz="2400" baseline="0" dirty="0">
                          <a:solidFill>
                            <a:schemeClr val="accent5">
                              <a:lumMod val="75000"/>
                            </a:schemeClr>
                          </a:solidFill>
                          <a:latin typeface="Century Gothic" panose="020B0502020202020204" pitchFamily="34" charset="0"/>
                        </a:rPr>
                        <a:t> passing</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val="10010"/>
                  </a:ext>
                </a:extLst>
              </a:tr>
              <a:tr h="365544">
                <a:tc>
                  <a:txBody>
                    <a:bodyPr/>
                    <a:lstStyle/>
                    <a:p>
                      <a:r>
                        <a:rPr lang="en-GB" sz="2400" dirty="0" err="1">
                          <a:solidFill>
                            <a:schemeClr val="accent5">
                              <a:lumMod val="75000"/>
                            </a:schemeClr>
                          </a:solidFill>
                          <a:latin typeface="Century Gothic" panose="020B0502020202020204" pitchFamily="34" charset="0"/>
                        </a:rPr>
                        <a:t>llevar</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a:solidFill>
                            <a:schemeClr val="accent5">
                              <a:lumMod val="75000"/>
                            </a:schemeClr>
                          </a:solidFill>
                          <a:latin typeface="Century Gothic" panose="020B0502020202020204" pitchFamily="34" charset="0"/>
                        </a:rPr>
                        <a:t>to carry, to wear</a:t>
                      </a:r>
                    </a:p>
                  </a:txBody>
                  <a:tcPr/>
                </a:tc>
                <a:extLst>
                  <a:ext uri="{0D108BD9-81ED-4DB2-BD59-A6C34878D82A}">
                    <a16:rowId xmlns:a16="http://schemas.microsoft.com/office/drawing/2014/main" val="10011"/>
                  </a:ext>
                </a:extLst>
              </a:tr>
            </a:tbl>
          </a:graphicData>
        </a:graphic>
      </p:graphicFrame>
      <p:sp>
        <p:nvSpPr>
          <p:cNvPr id="2" name="Rectangle 1"/>
          <p:cNvSpPr/>
          <p:nvPr/>
        </p:nvSpPr>
        <p:spPr>
          <a:xfrm>
            <a:off x="6204607" y="646331"/>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212910" y="1114816"/>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212910" y="1570775"/>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212910" y="2026734"/>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212910" y="2482693"/>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212910" y="2938652"/>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204607" y="3391613"/>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212910" y="3855334"/>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212910" y="4309922"/>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212910" y="4772016"/>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204607" y="5191519"/>
            <a:ext cx="4972832" cy="467363"/>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204607" y="5668410"/>
            <a:ext cx="4972832" cy="453024"/>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0" y="98790"/>
            <a:ext cx="10515600" cy="448751"/>
          </a:xfrm>
        </p:spPr>
        <p:txBody>
          <a:bodyPr>
            <a:normAutofit fontScale="90000"/>
          </a:bodyPr>
          <a:lstStyle/>
          <a:p>
            <a:r>
              <a:rPr lang="en-GB" dirty="0">
                <a:solidFill>
                  <a:schemeClr val="accent5">
                    <a:lumMod val="75000"/>
                  </a:schemeClr>
                </a:solidFill>
              </a:rPr>
              <a:t>Palabras importantes</a:t>
            </a:r>
            <a:endParaRPr lang="en-GB" dirty="0"/>
          </a:p>
        </p:txBody>
      </p:sp>
    </p:spTree>
    <p:extLst>
      <p:ext uri="{BB962C8B-B14F-4D97-AF65-F5344CB8AC3E}">
        <p14:creationId xmlns:p14="http://schemas.microsoft.com/office/powerpoint/2010/main" val="426744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037"/>
            <a:ext cx="10515600" cy="789219"/>
          </a:xfrm>
        </p:spPr>
        <p:txBody>
          <a:bodyPr/>
          <a:lstStyle/>
          <a:p>
            <a:r>
              <a:rPr lang="en-GB" dirty="0">
                <a:solidFill>
                  <a:srgbClr val="002060"/>
                </a:solidFill>
              </a:rPr>
              <a:t>Escucha el poema.</a:t>
            </a:r>
          </a:p>
        </p:txBody>
      </p:sp>
      <p:sp>
        <p:nvSpPr>
          <p:cNvPr id="7" name="Title 1"/>
          <p:cNvSpPr txBox="1">
            <a:spLocks/>
          </p:cNvSpPr>
          <p:nvPr/>
        </p:nvSpPr>
        <p:spPr>
          <a:xfrm>
            <a:off x="838200" y="16549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solidFill>
                  <a:srgbClr val="002060"/>
                </a:solidFill>
              </a:rPr>
              <a:t>¿Cómo </a:t>
            </a:r>
            <a:r>
              <a:rPr lang="en-GB" dirty="0" err="1">
                <a:solidFill>
                  <a:srgbClr val="002060"/>
                </a:solidFill>
              </a:rPr>
              <a:t>está</a:t>
            </a:r>
            <a:r>
              <a:rPr lang="en-GB" dirty="0">
                <a:solidFill>
                  <a:srgbClr val="002060"/>
                </a:solidFill>
              </a:rPr>
              <a:t> la </a:t>
            </a:r>
            <a:r>
              <a:rPr lang="en-GB" dirty="0" err="1">
                <a:solidFill>
                  <a:srgbClr val="002060"/>
                </a:solidFill>
              </a:rPr>
              <a:t>narradora</a:t>
            </a:r>
            <a:r>
              <a:rPr lang="en-GB" dirty="0">
                <a:solidFill>
                  <a:srgbClr val="002060"/>
                </a:solidFill>
              </a:rPr>
              <a:t>? </a:t>
            </a:r>
          </a:p>
        </p:txBody>
      </p:sp>
      <p:sp>
        <p:nvSpPr>
          <p:cNvPr id="8" name="TextBox 7"/>
          <p:cNvSpPr txBox="1"/>
          <p:nvPr/>
        </p:nvSpPr>
        <p:spPr>
          <a:xfrm>
            <a:off x="986035" y="2688128"/>
            <a:ext cx="4919662" cy="3046988"/>
          </a:xfrm>
          <a:prstGeom prst="rect">
            <a:avLst/>
          </a:prstGeom>
          <a:noFill/>
        </p:spPr>
        <p:txBody>
          <a:bodyPr wrap="square" rtlCol="0">
            <a:spAutoFit/>
          </a:bodyPr>
          <a:lstStyle/>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tonta</a:t>
            </a:r>
            <a:endParaRPr lang="en-GB" sz="3200" dirty="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rara</a:t>
            </a:r>
            <a:endParaRPr lang="en-GB" sz="3200" dirty="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alegre</a:t>
            </a:r>
            <a:endParaRPr lang="en-GB" sz="3200" dirty="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nerviosa</a:t>
            </a:r>
            <a:endParaRPr lang="en-GB" sz="3200" dirty="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tranquila</a:t>
            </a:r>
            <a:endParaRPr lang="en-GB" sz="3200" dirty="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seria</a:t>
            </a:r>
            <a:endParaRPr lang="en-GB" sz="3200" dirty="0">
              <a:solidFill>
                <a:srgbClr val="002060"/>
              </a:solidFill>
              <a:latin typeface="Century Gothic" panose="020B0502020202020204" pitchFamily="34" charset="0"/>
            </a:endParaRPr>
          </a:p>
        </p:txBody>
      </p:sp>
      <p:sp>
        <p:nvSpPr>
          <p:cNvPr id="6" name="Rounded Rectangle 38"/>
          <p:cNvSpPr/>
          <p:nvPr/>
        </p:nvSpPr>
        <p:spPr>
          <a:xfrm>
            <a:off x="10641999" y="136037"/>
            <a:ext cx="1423602"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escuchar</a:t>
            </a:r>
          </a:p>
        </p:txBody>
      </p:sp>
      <p:sp>
        <p:nvSpPr>
          <p:cNvPr id="3" name="Action Button: Forward or Next 2">
            <a:hlinkClick r:id="" action="ppaction://noaction" highlightClick="1">
              <a:snd r:embed="rId3" name="Poesía de Antonio Machado - happy.wav"/>
            </a:hlinkClick>
          </p:cNvPr>
          <p:cNvSpPr/>
          <p:nvPr/>
        </p:nvSpPr>
        <p:spPr>
          <a:xfrm>
            <a:off x="986035" y="1082196"/>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Forward or Next 8">
            <a:hlinkClick r:id="" action="ppaction://noaction" highlightClick="1">
              <a:snd r:embed="rId4" name="Poesía de Antonio Machado - serious.wav"/>
            </a:hlinkClick>
          </p:cNvPr>
          <p:cNvSpPr/>
          <p:nvPr/>
        </p:nvSpPr>
        <p:spPr>
          <a:xfrm>
            <a:off x="986035" y="1542658"/>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7640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7038" y="1653939"/>
            <a:ext cx="7271657" cy="1077218"/>
          </a:xfrm>
          <a:prstGeom prst="rect">
            <a:avLst/>
          </a:prstGeom>
          <a:noFill/>
        </p:spPr>
        <p:txBody>
          <a:bodyPr wrap="square" rtlCol="0">
            <a:spAutoFit/>
          </a:bodyPr>
          <a:lstStyle/>
          <a:p>
            <a:r>
              <a:rPr lang="es-ES" sz="3200" dirty="0">
                <a:latin typeface="Century Gothic" panose="020B0502020202020204" pitchFamily="34" charset="0"/>
              </a:rPr>
              <a:t>    </a:t>
            </a:r>
            <a:br>
              <a:rPr lang="es-ES" sz="3200" dirty="0">
                <a:latin typeface="Century Gothic" panose="020B0502020202020204" pitchFamily="34" charset="0"/>
              </a:rPr>
            </a:br>
            <a:endParaRPr lang="en-GB" sz="3200" dirty="0">
              <a:latin typeface="Century Gothic" panose="020B0502020202020204" pitchFamily="34" charset="0"/>
            </a:endParaRPr>
          </a:p>
        </p:txBody>
      </p:sp>
      <p:sp>
        <p:nvSpPr>
          <p:cNvPr id="6" name="Right Bracket 5"/>
          <p:cNvSpPr/>
          <p:nvPr/>
        </p:nvSpPr>
        <p:spPr>
          <a:xfrm>
            <a:off x="7489368" y="1062800"/>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ket 6"/>
          <p:cNvSpPr/>
          <p:nvPr/>
        </p:nvSpPr>
        <p:spPr>
          <a:xfrm>
            <a:off x="7489368" y="1956789"/>
            <a:ext cx="232229" cy="78225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Right Bracket 7"/>
          <p:cNvSpPr/>
          <p:nvPr/>
        </p:nvSpPr>
        <p:spPr>
          <a:xfrm>
            <a:off x="7489371" y="2975246"/>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ight Bracket 8"/>
          <p:cNvSpPr/>
          <p:nvPr/>
        </p:nvSpPr>
        <p:spPr>
          <a:xfrm>
            <a:off x="7489368" y="3949713"/>
            <a:ext cx="232232" cy="757579"/>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Right Bracket 9"/>
          <p:cNvSpPr/>
          <p:nvPr/>
        </p:nvSpPr>
        <p:spPr>
          <a:xfrm>
            <a:off x="7489368" y="4854410"/>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2950024" y="1030089"/>
            <a:ext cx="3929748"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La plaza tiene una torre,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la torre tiene un balcón,</a:t>
            </a:r>
            <a:endParaRPr lang="en-GB" sz="2400" dirty="0">
              <a:solidFill>
                <a:srgbClr val="002060"/>
              </a:solidFill>
            </a:endParaRPr>
          </a:p>
        </p:txBody>
      </p:sp>
      <p:sp>
        <p:nvSpPr>
          <p:cNvPr id="20" name="TextBox 19"/>
          <p:cNvSpPr txBox="1"/>
          <p:nvPr/>
        </p:nvSpPr>
        <p:spPr>
          <a:xfrm>
            <a:off x="2888342" y="1952775"/>
            <a:ext cx="4717143"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el balcón tiene una dama,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la dama una blanca flor.</a:t>
            </a:r>
            <a:endParaRPr lang="en-GB" sz="2400" dirty="0">
              <a:solidFill>
                <a:srgbClr val="002060"/>
              </a:solidFill>
            </a:endParaRPr>
          </a:p>
        </p:txBody>
      </p:sp>
      <p:sp>
        <p:nvSpPr>
          <p:cNvPr id="21" name="TextBox 20"/>
          <p:cNvSpPr txBox="1"/>
          <p:nvPr/>
        </p:nvSpPr>
        <p:spPr>
          <a:xfrm>
            <a:off x="2931880" y="2914535"/>
            <a:ext cx="5050971"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ha pasado un caballero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 quién sabe por qué pasó !-,</a:t>
            </a:r>
            <a:endParaRPr lang="en-GB" sz="2400" dirty="0">
              <a:solidFill>
                <a:srgbClr val="002060"/>
              </a:solidFill>
            </a:endParaRPr>
          </a:p>
        </p:txBody>
      </p:sp>
      <p:sp>
        <p:nvSpPr>
          <p:cNvPr id="22" name="TextBox 21"/>
          <p:cNvSpPr txBox="1"/>
          <p:nvPr/>
        </p:nvSpPr>
        <p:spPr>
          <a:xfrm>
            <a:off x="2931881" y="3876295"/>
            <a:ext cx="5050971"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y se ha llevado la plaza,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con su torre y su balcón,</a:t>
            </a:r>
            <a:endParaRPr lang="en-GB" sz="2400" dirty="0">
              <a:solidFill>
                <a:srgbClr val="002060"/>
              </a:solidFill>
            </a:endParaRPr>
          </a:p>
        </p:txBody>
      </p:sp>
      <p:sp>
        <p:nvSpPr>
          <p:cNvPr id="23" name="TextBox 22"/>
          <p:cNvSpPr txBox="1"/>
          <p:nvPr/>
        </p:nvSpPr>
        <p:spPr>
          <a:xfrm>
            <a:off x="2950024" y="4838055"/>
            <a:ext cx="5050971"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con su balcón y su dama,</a:t>
            </a:r>
          </a:p>
          <a:p>
            <a:r>
              <a:rPr lang="es-ES" sz="2400" dirty="0">
                <a:solidFill>
                  <a:srgbClr val="002060"/>
                </a:solidFill>
                <a:latin typeface="Century Gothic" panose="020B0502020202020204" pitchFamily="34" charset="0"/>
              </a:rPr>
              <a:t>su dama y su blanca flor.</a:t>
            </a:r>
            <a:endParaRPr lang="en-GB" sz="2400" dirty="0">
              <a:solidFill>
                <a:srgbClr val="002060"/>
              </a:solidFill>
              <a:latin typeface="Century Gothic" panose="020B0502020202020204" pitchFamily="34" charset="0"/>
            </a:endParaRPr>
          </a:p>
        </p:txBody>
      </p:sp>
      <p:sp>
        <p:nvSpPr>
          <p:cNvPr id="24" name="Right Bracket 23"/>
          <p:cNvSpPr/>
          <p:nvPr/>
        </p:nvSpPr>
        <p:spPr>
          <a:xfrm flipH="1" flipV="1">
            <a:off x="2465610" y="1060868"/>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Right Bracket 24"/>
          <p:cNvSpPr/>
          <p:nvPr/>
        </p:nvSpPr>
        <p:spPr>
          <a:xfrm flipH="1" flipV="1">
            <a:off x="2462890" y="1983130"/>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Right Bracket 25"/>
          <p:cNvSpPr/>
          <p:nvPr/>
        </p:nvSpPr>
        <p:spPr>
          <a:xfrm flipH="1" flipV="1">
            <a:off x="2465609" y="2975246"/>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Right Bracket 26"/>
          <p:cNvSpPr/>
          <p:nvPr/>
        </p:nvSpPr>
        <p:spPr>
          <a:xfrm flipH="1" flipV="1">
            <a:off x="2465609" y="3949713"/>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Right Bracket 27"/>
          <p:cNvSpPr/>
          <p:nvPr/>
        </p:nvSpPr>
        <p:spPr>
          <a:xfrm flipH="1" flipV="1">
            <a:off x="2462890" y="4898766"/>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TextBox 28"/>
          <p:cNvSpPr txBox="1"/>
          <p:nvPr/>
        </p:nvSpPr>
        <p:spPr>
          <a:xfrm flipH="1">
            <a:off x="2060112" y="1270506"/>
            <a:ext cx="40640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a:t>
            </a:r>
          </a:p>
        </p:txBody>
      </p:sp>
      <p:sp>
        <p:nvSpPr>
          <p:cNvPr id="30" name="TextBox 29"/>
          <p:cNvSpPr txBox="1"/>
          <p:nvPr/>
        </p:nvSpPr>
        <p:spPr>
          <a:xfrm flipH="1">
            <a:off x="2088225" y="2179559"/>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a:t>
            </a:r>
          </a:p>
        </p:txBody>
      </p:sp>
      <p:sp>
        <p:nvSpPr>
          <p:cNvPr id="31" name="TextBox 30"/>
          <p:cNvSpPr txBox="1"/>
          <p:nvPr/>
        </p:nvSpPr>
        <p:spPr>
          <a:xfrm flipH="1">
            <a:off x="2111827" y="3129978"/>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C</a:t>
            </a:r>
          </a:p>
        </p:txBody>
      </p:sp>
      <p:sp>
        <p:nvSpPr>
          <p:cNvPr id="32" name="TextBox 31"/>
          <p:cNvSpPr txBox="1"/>
          <p:nvPr/>
        </p:nvSpPr>
        <p:spPr>
          <a:xfrm flipH="1">
            <a:off x="2088225" y="4091738"/>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D</a:t>
            </a:r>
          </a:p>
        </p:txBody>
      </p:sp>
      <p:sp>
        <p:nvSpPr>
          <p:cNvPr id="33" name="TextBox 32"/>
          <p:cNvSpPr txBox="1"/>
          <p:nvPr/>
        </p:nvSpPr>
        <p:spPr>
          <a:xfrm flipH="1">
            <a:off x="2086861" y="5053498"/>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E</a:t>
            </a:r>
          </a:p>
        </p:txBody>
      </p:sp>
      <p:graphicFrame>
        <p:nvGraphicFramePr>
          <p:cNvPr id="34" name="Table 33"/>
          <p:cNvGraphicFramePr>
            <a:graphicFrameLocks noGrp="1"/>
          </p:cNvGraphicFramePr>
          <p:nvPr>
            <p:extLst>
              <p:ext uri="{D42A27DB-BD31-4B8C-83A1-F6EECF244321}">
                <p14:modId xmlns:p14="http://schemas.microsoft.com/office/powerpoint/2010/main" val="3052416021"/>
              </p:ext>
            </p:extLst>
          </p:nvPr>
        </p:nvGraphicFramePr>
        <p:xfrm>
          <a:off x="8914390" y="1419262"/>
          <a:ext cx="2522869" cy="3821542"/>
        </p:xfrm>
        <a:graphic>
          <a:graphicData uri="http://schemas.openxmlformats.org/drawingml/2006/table">
            <a:tbl>
              <a:tblPr firstRow="1" bandRow="1">
                <a:tableStyleId>{8A107856-5554-42FB-B03E-39F5DBC370BA}</a:tableStyleId>
              </a:tblPr>
              <a:tblGrid>
                <a:gridCol w="1110956">
                  <a:extLst>
                    <a:ext uri="{9D8B030D-6E8A-4147-A177-3AD203B41FA5}">
                      <a16:colId xmlns:a16="http://schemas.microsoft.com/office/drawing/2014/main" val="2652974249"/>
                    </a:ext>
                  </a:extLst>
                </a:gridCol>
                <a:gridCol w="1411913">
                  <a:extLst>
                    <a:ext uri="{9D8B030D-6E8A-4147-A177-3AD203B41FA5}">
                      <a16:colId xmlns:a16="http://schemas.microsoft.com/office/drawing/2014/main" val="1933131547"/>
                    </a:ext>
                  </a:extLst>
                </a:gridCol>
              </a:tblGrid>
              <a:tr h="835962">
                <a:tc>
                  <a:txBody>
                    <a:bodyPr/>
                    <a:lstStyle/>
                    <a:p>
                      <a:pPr algn="ctr"/>
                      <a:endParaRPr lang="en-GB" dirty="0">
                        <a:latin typeface="Century Gothic" panose="020B0502020202020204" pitchFamily="34" charset="0"/>
                      </a:endParaRPr>
                    </a:p>
                  </a:txBody>
                  <a:tcPr anchor="ctr"/>
                </a:tc>
                <a:tc>
                  <a:txBody>
                    <a:bodyPr/>
                    <a:lstStyle/>
                    <a:p>
                      <a:pPr algn="ctr"/>
                      <a:endParaRPr lang="en-GB" dirty="0">
                        <a:latin typeface="Century Gothic" panose="020B0502020202020204" pitchFamily="34" charset="0"/>
                      </a:endParaRPr>
                    </a:p>
                  </a:txBody>
                  <a:tcPr anchor="ctr"/>
                </a:tc>
                <a:extLst>
                  <a:ext uri="{0D108BD9-81ED-4DB2-BD59-A6C34878D82A}">
                    <a16:rowId xmlns:a16="http://schemas.microsoft.com/office/drawing/2014/main" val="1288192833"/>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695314184"/>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41021108"/>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460794852"/>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13984169"/>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79815444"/>
                  </a:ext>
                </a:extLst>
              </a:tr>
            </a:tbl>
          </a:graphicData>
        </a:graphic>
      </p:graphicFrame>
      <p:sp>
        <p:nvSpPr>
          <p:cNvPr id="35" name="TextBox 34"/>
          <p:cNvSpPr txBox="1"/>
          <p:nvPr/>
        </p:nvSpPr>
        <p:spPr>
          <a:xfrm flipH="1">
            <a:off x="10494494" y="2291751"/>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a:t>
            </a:r>
          </a:p>
        </p:txBody>
      </p:sp>
      <p:sp>
        <p:nvSpPr>
          <p:cNvPr id="36" name="TextBox 35"/>
          <p:cNvSpPr txBox="1"/>
          <p:nvPr/>
        </p:nvSpPr>
        <p:spPr>
          <a:xfrm flipH="1">
            <a:off x="10543237" y="2895774"/>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a:t>
            </a:r>
          </a:p>
        </p:txBody>
      </p:sp>
      <p:sp>
        <p:nvSpPr>
          <p:cNvPr id="37" name="TextBox 36"/>
          <p:cNvSpPr txBox="1"/>
          <p:nvPr/>
        </p:nvSpPr>
        <p:spPr>
          <a:xfrm flipH="1">
            <a:off x="10546927" y="3483516"/>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a:t>
            </a:r>
          </a:p>
        </p:txBody>
      </p:sp>
      <p:sp>
        <p:nvSpPr>
          <p:cNvPr id="38" name="TextBox 37"/>
          <p:cNvSpPr txBox="1"/>
          <p:nvPr/>
        </p:nvSpPr>
        <p:spPr>
          <a:xfrm flipH="1">
            <a:off x="10546928" y="4119550"/>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a:t>
            </a:r>
          </a:p>
        </p:txBody>
      </p:sp>
      <p:sp>
        <p:nvSpPr>
          <p:cNvPr id="39" name="TextBox 38"/>
          <p:cNvSpPr txBox="1"/>
          <p:nvPr/>
        </p:nvSpPr>
        <p:spPr>
          <a:xfrm flipH="1">
            <a:off x="10543237" y="4707292"/>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B</a:t>
            </a:r>
          </a:p>
        </p:txBody>
      </p:sp>
      <p:sp>
        <p:nvSpPr>
          <p:cNvPr id="40" name="Title 1"/>
          <p:cNvSpPr>
            <a:spLocks noGrp="1"/>
          </p:cNvSpPr>
          <p:nvPr>
            <p:ph type="title"/>
          </p:nvPr>
        </p:nvSpPr>
        <p:spPr>
          <a:xfrm>
            <a:off x="148770" y="-126070"/>
            <a:ext cx="11687629" cy="1325563"/>
          </a:xfrm>
        </p:spPr>
        <p:txBody>
          <a:bodyPr>
            <a:normAutofit/>
          </a:bodyPr>
          <a:lstStyle/>
          <a:p>
            <a:r>
              <a:rPr lang="en-GB" sz="3600" dirty="0"/>
              <a:t>Escucha. </a:t>
            </a:r>
            <a:r>
              <a:rPr lang="en-GB" sz="3600" dirty="0" err="1"/>
              <a:t>Organiza</a:t>
            </a:r>
            <a:r>
              <a:rPr lang="en-GB" sz="3600" dirty="0"/>
              <a:t> las 5 partes del poema.</a:t>
            </a:r>
          </a:p>
        </p:txBody>
      </p:sp>
      <p:sp>
        <p:nvSpPr>
          <p:cNvPr id="42" name="Rounded Rectangle 38"/>
          <p:cNvSpPr/>
          <p:nvPr/>
        </p:nvSpPr>
        <p:spPr>
          <a:xfrm>
            <a:off x="10725458" y="83472"/>
            <a:ext cx="1423602"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escuchar</a:t>
            </a:r>
          </a:p>
        </p:txBody>
      </p:sp>
      <p:sp>
        <p:nvSpPr>
          <p:cNvPr id="43" name="Action Button: Forward or Next 42">
            <a:hlinkClick r:id="" action="ppaction://noaction" highlightClick="1">
              <a:snd r:embed="rId3" name="1. ha pasado un caballero.wav"/>
            </a:hlinkClick>
          </p:cNvPr>
          <p:cNvSpPr/>
          <p:nvPr/>
        </p:nvSpPr>
        <p:spPr>
          <a:xfrm>
            <a:off x="9480502" y="2368273"/>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ction Button: Forward or Next 43">
            <a:hlinkClick r:id="" action="ppaction://noaction" highlightClick="1">
              <a:snd r:embed="rId4" name="2. con su balcon y su dama.wav"/>
            </a:hlinkClick>
          </p:cNvPr>
          <p:cNvSpPr/>
          <p:nvPr/>
        </p:nvSpPr>
        <p:spPr>
          <a:xfrm>
            <a:off x="9480502" y="2943142"/>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ction Button: Forward or Next 44">
            <a:hlinkClick r:id="" action="ppaction://noaction" highlightClick="1">
              <a:snd r:embed="rId5" name="1. la plaza tiene una torre - 2 lines.wav"/>
            </a:hlinkClick>
          </p:cNvPr>
          <p:cNvSpPr/>
          <p:nvPr/>
        </p:nvSpPr>
        <p:spPr>
          <a:xfrm>
            <a:off x="9479897" y="3606927"/>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Forward or Next 45">
            <a:hlinkClick r:id="" action="ppaction://noaction" highlightClick="1">
              <a:snd r:embed="rId6" name="4. y se ha llevado la plaza.wav"/>
            </a:hlinkClick>
          </p:cNvPr>
          <p:cNvSpPr/>
          <p:nvPr/>
        </p:nvSpPr>
        <p:spPr>
          <a:xfrm>
            <a:off x="9479897" y="4181796"/>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Action Button: Forward or Next 46">
            <a:hlinkClick r:id="" action="ppaction://noaction" highlightClick="1">
              <a:snd r:embed="rId7" name="5. el balcon tiene una dama.wav"/>
            </a:hlinkClick>
          </p:cNvPr>
          <p:cNvSpPr/>
          <p:nvPr/>
        </p:nvSpPr>
        <p:spPr>
          <a:xfrm>
            <a:off x="9472981" y="4756665"/>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flipH="1">
            <a:off x="10326007" y="1602690"/>
            <a:ext cx="98914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Part</a:t>
            </a:r>
          </a:p>
        </p:txBody>
      </p:sp>
      <p:sp>
        <p:nvSpPr>
          <p:cNvPr id="48" name="TextBox 47"/>
          <p:cNvSpPr txBox="1"/>
          <p:nvPr/>
        </p:nvSpPr>
        <p:spPr>
          <a:xfrm flipH="1">
            <a:off x="8957223" y="1592480"/>
            <a:ext cx="110308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Order</a:t>
            </a:r>
          </a:p>
        </p:txBody>
      </p:sp>
      <p:sp>
        <p:nvSpPr>
          <p:cNvPr id="49" name="TextBox 48"/>
          <p:cNvSpPr txBox="1"/>
          <p:nvPr/>
        </p:nvSpPr>
        <p:spPr>
          <a:xfrm flipH="1">
            <a:off x="8935987" y="2314270"/>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a:t>
            </a:r>
          </a:p>
        </p:txBody>
      </p:sp>
      <p:sp>
        <p:nvSpPr>
          <p:cNvPr id="50" name="TextBox 49"/>
          <p:cNvSpPr txBox="1"/>
          <p:nvPr/>
        </p:nvSpPr>
        <p:spPr>
          <a:xfrm flipH="1">
            <a:off x="8934241" y="2928336"/>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a:t>
            </a:r>
          </a:p>
        </p:txBody>
      </p:sp>
      <p:sp>
        <p:nvSpPr>
          <p:cNvPr id="51" name="TextBox 50"/>
          <p:cNvSpPr txBox="1"/>
          <p:nvPr/>
        </p:nvSpPr>
        <p:spPr>
          <a:xfrm flipH="1">
            <a:off x="8949666" y="3498394"/>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#3</a:t>
            </a:r>
          </a:p>
        </p:txBody>
      </p:sp>
      <p:sp>
        <p:nvSpPr>
          <p:cNvPr id="52" name="TextBox 51"/>
          <p:cNvSpPr txBox="1"/>
          <p:nvPr/>
        </p:nvSpPr>
        <p:spPr>
          <a:xfrm flipH="1">
            <a:off x="8908612" y="4104023"/>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#4</a:t>
            </a:r>
          </a:p>
        </p:txBody>
      </p:sp>
      <p:sp>
        <p:nvSpPr>
          <p:cNvPr id="53" name="TextBox 52"/>
          <p:cNvSpPr txBox="1"/>
          <p:nvPr/>
        </p:nvSpPr>
        <p:spPr>
          <a:xfrm flipH="1">
            <a:off x="8908613" y="4716207"/>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#5</a:t>
            </a:r>
          </a:p>
        </p:txBody>
      </p:sp>
    </p:spTree>
    <p:extLst>
      <p:ext uri="{BB962C8B-B14F-4D97-AF65-F5344CB8AC3E}">
        <p14:creationId xmlns:p14="http://schemas.microsoft.com/office/powerpoint/2010/main" val="77792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6999" y="-158455"/>
            <a:ext cx="11687629" cy="1325563"/>
          </a:xfrm>
        </p:spPr>
        <p:txBody>
          <a:bodyPr>
            <a:normAutofit/>
          </a:bodyPr>
          <a:lstStyle/>
          <a:p>
            <a:r>
              <a:rPr lang="en-GB" sz="3200" dirty="0"/>
              <a:t>Lee el poema. Completa la tabla con la letra correcta.</a:t>
            </a:r>
          </a:p>
        </p:txBody>
      </p:sp>
      <p:sp>
        <p:nvSpPr>
          <p:cNvPr id="5" name="TextBox 4"/>
          <p:cNvSpPr txBox="1"/>
          <p:nvPr/>
        </p:nvSpPr>
        <p:spPr>
          <a:xfrm>
            <a:off x="1377038" y="1653939"/>
            <a:ext cx="7271657" cy="1077218"/>
          </a:xfrm>
          <a:prstGeom prst="rect">
            <a:avLst/>
          </a:prstGeom>
          <a:noFill/>
        </p:spPr>
        <p:txBody>
          <a:bodyPr wrap="square" rtlCol="0">
            <a:spAutoFit/>
          </a:bodyPr>
          <a:lstStyle/>
          <a:p>
            <a:r>
              <a:rPr lang="es-ES" sz="3200" dirty="0">
                <a:latin typeface="Century Gothic" panose="020B0502020202020204" pitchFamily="34" charset="0"/>
              </a:rPr>
              <a:t>    </a:t>
            </a:r>
            <a:br>
              <a:rPr lang="es-ES" sz="3200" dirty="0">
                <a:latin typeface="Century Gothic" panose="020B0502020202020204" pitchFamily="34" charset="0"/>
              </a:rPr>
            </a:br>
            <a:endParaRPr lang="en-GB" sz="3200" dirty="0">
              <a:latin typeface="Century Gothic" panose="020B0502020202020204" pitchFamily="34" charset="0"/>
            </a:endParaRPr>
          </a:p>
        </p:txBody>
      </p:sp>
      <p:sp>
        <p:nvSpPr>
          <p:cNvPr id="6" name="Right Bracket 5"/>
          <p:cNvSpPr/>
          <p:nvPr/>
        </p:nvSpPr>
        <p:spPr>
          <a:xfrm>
            <a:off x="5675082" y="1062800"/>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ket 6"/>
          <p:cNvSpPr/>
          <p:nvPr/>
        </p:nvSpPr>
        <p:spPr>
          <a:xfrm>
            <a:off x="5675082" y="1956789"/>
            <a:ext cx="232229" cy="78225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Right Bracket 7"/>
          <p:cNvSpPr/>
          <p:nvPr/>
        </p:nvSpPr>
        <p:spPr>
          <a:xfrm>
            <a:off x="5675085" y="2975246"/>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ight Bracket 8"/>
          <p:cNvSpPr/>
          <p:nvPr/>
        </p:nvSpPr>
        <p:spPr>
          <a:xfrm>
            <a:off x="5675082" y="3949713"/>
            <a:ext cx="232232" cy="757579"/>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Right Bracket 9"/>
          <p:cNvSpPr/>
          <p:nvPr/>
        </p:nvSpPr>
        <p:spPr>
          <a:xfrm>
            <a:off x="5675082" y="4854410"/>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1135738" y="1030089"/>
            <a:ext cx="3929748"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La plaza tiene una torre,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la torre tiene un balcón,</a:t>
            </a:r>
            <a:endParaRPr lang="en-GB" sz="2400" dirty="0">
              <a:solidFill>
                <a:srgbClr val="002060"/>
              </a:solidFill>
            </a:endParaRPr>
          </a:p>
        </p:txBody>
      </p:sp>
      <p:sp>
        <p:nvSpPr>
          <p:cNvPr id="20" name="TextBox 19"/>
          <p:cNvSpPr txBox="1"/>
          <p:nvPr/>
        </p:nvSpPr>
        <p:spPr>
          <a:xfrm>
            <a:off x="1074056" y="1952775"/>
            <a:ext cx="4717143"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el balcón tiene una dama,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la dama una blanca flor.</a:t>
            </a:r>
            <a:endParaRPr lang="en-GB" sz="2400" dirty="0">
              <a:solidFill>
                <a:srgbClr val="002060"/>
              </a:solidFill>
            </a:endParaRPr>
          </a:p>
        </p:txBody>
      </p:sp>
      <p:sp>
        <p:nvSpPr>
          <p:cNvPr id="21" name="TextBox 20"/>
          <p:cNvSpPr txBox="1"/>
          <p:nvPr/>
        </p:nvSpPr>
        <p:spPr>
          <a:xfrm>
            <a:off x="1117594" y="2914535"/>
            <a:ext cx="5050971"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ha pasado un caballero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 quién sabe por qué pasó !-,</a:t>
            </a:r>
            <a:endParaRPr lang="en-GB" sz="2400" dirty="0">
              <a:solidFill>
                <a:srgbClr val="002060"/>
              </a:solidFill>
            </a:endParaRPr>
          </a:p>
        </p:txBody>
      </p:sp>
      <p:sp>
        <p:nvSpPr>
          <p:cNvPr id="22" name="TextBox 21"/>
          <p:cNvSpPr txBox="1"/>
          <p:nvPr/>
        </p:nvSpPr>
        <p:spPr>
          <a:xfrm>
            <a:off x="1117595" y="3876295"/>
            <a:ext cx="5050971"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y se ha llevado la plaza,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con su torre y su balcón,</a:t>
            </a:r>
            <a:endParaRPr lang="en-GB" sz="2400" dirty="0">
              <a:solidFill>
                <a:srgbClr val="002060"/>
              </a:solidFill>
            </a:endParaRPr>
          </a:p>
        </p:txBody>
      </p:sp>
      <p:sp>
        <p:nvSpPr>
          <p:cNvPr id="23" name="TextBox 22"/>
          <p:cNvSpPr txBox="1"/>
          <p:nvPr/>
        </p:nvSpPr>
        <p:spPr>
          <a:xfrm>
            <a:off x="1135738" y="4838055"/>
            <a:ext cx="5050971"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con su balcón y su dama,</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su dama y su blanca flor.</a:t>
            </a:r>
            <a:endParaRPr lang="en-GB" sz="2400" dirty="0">
              <a:solidFill>
                <a:srgbClr val="002060"/>
              </a:solidFill>
              <a:latin typeface="Century Gothic" panose="020B0502020202020204" pitchFamily="34" charset="0"/>
            </a:endParaRPr>
          </a:p>
        </p:txBody>
      </p:sp>
      <p:sp>
        <p:nvSpPr>
          <p:cNvPr id="24" name="Right Bracket 23"/>
          <p:cNvSpPr/>
          <p:nvPr/>
        </p:nvSpPr>
        <p:spPr>
          <a:xfrm flipH="1" flipV="1">
            <a:off x="651324" y="1060868"/>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Right Bracket 24"/>
          <p:cNvSpPr/>
          <p:nvPr/>
        </p:nvSpPr>
        <p:spPr>
          <a:xfrm flipH="1" flipV="1">
            <a:off x="648604" y="1983130"/>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Right Bracket 25"/>
          <p:cNvSpPr/>
          <p:nvPr/>
        </p:nvSpPr>
        <p:spPr>
          <a:xfrm flipH="1" flipV="1">
            <a:off x="651323" y="2975246"/>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Right Bracket 26"/>
          <p:cNvSpPr/>
          <p:nvPr/>
        </p:nvSpPr>
        <p:spPr>
          <a:xfrm flipH="1" flipV="1">
            <a:off x="651323" y="3949713"/>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Right Bracket 27"/>
          <p:cNvSpPr/>
          <p:nvPr/>
        </p:nvSpPr>
        <p:spPr>
          <a:xfrm flipH="1" flipV="1">
            <a:off x="648604" y="4898766"/>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TextBox 28"/>
          <p:cNvSpPr txBox="1"/>
          <p:nvPr/>
        </p:nvSpPr>
        <p:spPr>
          <a:xfrm flipH="1">
            <a:off x="245826" y="1270506"/>
            <a:ext cx="40640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a:t>
            </a:r>
          </a:p>
        </p:txBody>
      </p:sp>
      <p:sp>
        <p:nvSpPr>
          <p:cNvPr id="30" name="TextBox 29"/>
          <p:cNvSpPr txBox="1"/>
          <p:nvPr/>
        </p:nvSpPr>
        <p:spPr>
          <a:xfrm flipH="1">
            <a:off x="273939" y="2179559"/>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a:t>
            </a:r>
          </a:p>
        </p:txBody>
      </p:sp>
      <p:sp>
        <p:nvSpPr>
          <p:cNvPr id="31" name="TextBox 30"/>
          <p:cNvSpPr txBox="1"/>
          <p:nvPr/>
        </p:nvSpPr>
        <p:spPr>
          <a:xfrm flipH="1">
            <a:off x="297541" y="3129978"/>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C</a:t>
            </a:r>
          </a:p>
        </p:txBody>
      </p:sp>
      <p:sp>
        <p:nvSpPr>
          <p:cNvPr id="32" name="TextBox 31"/>
          <p:cNvSpPr txBox="1"/>
          <p:nvPr/>
        </p:nvSpPr>
        <p:spPr>
          <a:xfrm flipH="1">
            <a:off x="273939" y="4091738"/>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D</a:t>
            </a:r>
          </a:p>
        </p:txBody>
      </p:sp>
      <p:sp>
        <p:nvSpPr>
          <p:cNvPr id="33" name="TextBox 32"/>
          <p:cNvSpPr txBox="1"/>
          <p:nvPr/>
        </p:nvSpPr>
        <p:spPr>
          <a:xfrm flipH="1">
            <a:off x="272575" y="5053498"/>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E</a:t>
            </a:r>
          </a:p>
        </p:txBody>
      </p:sp>
      <p:graphicFrame>
        <p:nvGraphicFramePr>
          <p:cNvPr id="37" name="Table 36"/>
          <p:cNvGraphicFramePr>
            <a:graphicFrameLocks noGrp="1"/>
          </p:cNvGraphicFramePr>
          <p:nvPr>
            <p:extLst>
              <p:ext uri="{D42A27DB-BD31-4B8C-83A1-F6EECF244321}">
                <p14:modId xmlns:p14="http://schemas.microsoft.com/office/powerpoint/2010/main" val="795385565"/>
              </p:ext>
            </p:extLst>
          </p:nvPr>
        </p:nvGraphicFramePr>
        <p:xfrm>
          <a:off x="6648450" y="1653937"/>
          <a:ext cx="5267779" cy="3013411"/>
        </p:xfrm>
        <a:graphic>
          <a:graphicData uri="http://schemas.openxmlformats.org/drawingml/2006/table">
            <a:tbl>
              <a:tblPr firstRow="1" bandRow="1">
                <a:tableStyleId>{8A107856-5554-42FB-B03E-39F5DBC370BA}</a:tableStyleId>
              </a:tblPr>
              <a:tblGrid>
                <a:gridCol w="4315140">
                  <a:extLst>
                    <a:ext uri="{9D8B030D-6E8A-4147-A177-3AD203B41FA5}">
                      <a16:colId xmlns:a16="http://schemas.microsoft.com/office/drawing/2014/main" val="2652974249"/>
                    </a:ext>
                  </a:extLst>
                </a:gridCol>
                <a:gridCol w="952639">
                  <a:extLst>
                    <a:ext uri="{9D8B030D-6E8A-4147-A177-3AD203B41FA5}">
                      <a16:colId xmlns:a16="http://schemas.microsoft.com/office/drawing/2014/main" val="1933131547"/>
                    </a:ext>
                  </a:extLst>
                </a:gridCol>
              </a:tblGrid>
              <a:tr h="455467">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1288192833"/>
                  </a:ext>
                </a:extLst>
              </a:tr>
              <a:tr h="525539">
                <a:tc>
                  <a:txBody>
                    <a:bodyPr/>
                    <a:lstStyle/>
                    <a:p>
                      <a:endParaRPr lang="en-GB" sz="2000" b="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695314184"/>
                  </a:ext>
                </a:extLst>
              </a:tr>
              <a:tr h="525539">
                <a:tc>
                  <a:txBody>
                    <a:bodyPr/>
                    <a:lstStyle/>
                    <a:p>
                      <a:endParaRPr lang="en-GB" sz="2000" b="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41021108"/>
                  </a:ext>
                </a:extLst>
              </a:tr>
              <a:tr h="525539">
                <a:tc>
                  <a:txBody>
                    <a:bodyPr/>
                    <a:lstStyle/>
                    <a:p>
                      <a:endParaRPr lang="en-GB" sz="2000" b="0" dirty="0">
                        <a:solidFill>
                          <a:srgbClr val="002060"/>
                        </a:solidFill>
                        <a:latin typeface="Century Gothic" panose="020B0502020202020204" pitchFamily="34" charset="0"/>
                      </a:endParaRPr>
                    </a:p>
                    <a:p>
                      <a:endParaRPr lang="en-GB" sz="2000" b="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460794852"/>
                  </a:ext>
                </a:extLst>
              </a:tr>
              <a:tr h="805826">
                <a:tc>
                  <a:txBody>
                    <a:bodyPr/>
                    <a:lstStyle/>
                    <a:p>
                      <a:endParaRPr lang="en-GB" sz="2000" b="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13984169"/>
                  </a:ext>
                </a:extLst>
              </a:tr>
            </a:tbl>
          </a:graphicData>
        </a:graphic>
      </p:graphicFrame>
      <p:sp>
        <p:nvSpPr>
          <p:cNvPr id="44" name="TextBox 43"/>
          <p:cNvSpPr txBox="1"/>
          <p:nvPr/>
        </p:nvSpPr>
        <p:spPr>
          <a:xfrm flipH="1">
            <a:off x="11286738" y="2147862"/>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a:t>
            </a:r>
          </a:p>
        </p:txBody>
      </p:sp>
      <p:sp>
        <p:nvSpPr>
          <p:cNvPr id="45" name="TextBox 44"/>
          <p:cNvSpPr txBox="1"/>
          <p:nvPr/>
        </p:nvSpPr>
        <p:spPr>
          <a:xfrm flipH="1">
            <a:off x="11314053" y="2684098"/>
            <a:ext cx="436759" cy="470822"/>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B</a:t>
            </a:r>
          </a:p>
        </p:txBody>
      </p:sp>
      <p:sp>
        <p:nvSpPr>
          <p:cNvPr id="46" name="TextBox 45"/>
          <p:cNvSpPr txBox="1"/>
          <p:nvPr/>
        </p:nvSpPr>
        <p:spPr>
          <a:xfrm flipH="1">
            <a:off x="11287873" y="3974078"/>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a:t>
            </a:r>
          </a:p>
        </p:txBody>
      </p:sp>
      <p:sp>
        <p:nvSpPr>
          <p:cNvPr id="47" name="TextBox 46"/>
          <p:cNvSpPr txBox="1"/>
          <p:nvPr/>
        </p:nvSpPr>
        <p:spPr>
          <a:xfrm flipH="1">
            <a:off x="11066724" y="3276133"/>
            <a:ext cx="77470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 E</a:t>
            </a:r>
          </a:p>
        </p:txBody>
      </p:sp>
      <p:sp>
        <p:nvSpPr>
          <p:cNvPr id="35" name="Rounded Rectangle 38"/>
          <p:cNvSpPr/>
          <p:nvPr/>
        </p:nvSpPr>
        <p:spPr>
          <a:xfrm>
            <a:off x="11405418" y="5882130"/>
            <a:ext cx="740661" cy="400919"/>
          </a:xfrm>
          <a:prstGeom prst="roundRect">
            <a:avLst/>
          </a:prstGeom>
          <a:solidFill>
            <a:srgbClr val="E87D1E"/>
          </a:solidFill>
          <a:ln>
            <a:solidFill>
              <a:srgbClr val="E5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leer</a:t>
            </a:r>
          </a:p>
        </p:txBody>
      </p:sp>
      <p:sp>
        <p:nvSpPr>
          <p:cNvPr id="36" name="Rounded Rectangle 38"/>
          <p:cNvSpPr/>
          <p:nvPr/>
        </p:nvSpPr>
        <p:spPr>
          <a:xfrm>
            <a:off x="11286738" y="83472"/>
            <a:ext cx="862322" cy="400919"/>
          </a:xfrm>
          <a:prstGeom prst="roundRect">
            <a:avLst/>
          </a:prstGeom>
          <a:solidFill>
            <a:srgbClr val="FF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leer</a:t>
            </a:r>
          </a:p>
        </p:txBody>
      </p:sp>
      <p:sp>
        <p:nvSpPr>
          <p:cNvPr id="2" name="TextBox 1"/>
          <p:cNvSpPr txBox="1"/>
          <p:nvPr/>
        </p:nvSpPr>
        <p:spPr>
          <a:xfrm>
            <a:off x="6661317" y="4004396"/>
            <a:ext cx="39116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Tells us what the square has.</a:t>
            </a:r>
          </a:p>
        </p:txBody>
      </p:sp>
      <p:sp>
        <p:nvSpPr>
          <p:cNvPr id="34" name="TextBox 33"/>
          <p:cNvSpPr txBox="1"/>
          <p:nvPr/>
        </p:nvSpPr>
        <p:spPr>
          <a:xfrm>
            <a:off x="6661317" y="3160642"/>
            <a:ext cx="391160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Tells us what happens as the man goes past.</a:t>
            </a:r>
          </a:p>
        </p:txBody>
      </p:sp>
      <p:sp>
        <p:nvSpPr>
          <p:cNvPr id="3" name="TextBox 2"/>
          <p:cNvSpPr txBox="1"/>
          <p:nvPr/>
        </p:nvSpPr>
        <p:spPr>
          <a:xfrm>
            <a:off x="6661317" y="2673538"/>
            <a:ext cx="404858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Tells us who is on the balcony</a:t>
            </a:r>
          </a:p>
        </p:txBody>
      </p:sp>
      <p:sp>
        <p:nvSpPr>
          <p:cNvPr id="11" name="TextBox 10"/>
          <p:cNvSpPr txBox="1"/>
          <p:nvPr/>
        </p:nvSpPr>
        <p:spPr>
          <a:xfrm>
            <a:off x="6645729" y="2147862"/>
            <a:ext cx="392611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Tells us that a man goes past</a:t>
            </a:r>
          </a:p>
        </p:txBody>
      </p:sp>
      <p:sp>
        <p:nvSpPr>
          <p:cNvPr id="12" name="TextBox 11"/>
          <p:cNvSpPr txBox="1"/>
          <p:nvPr/>
        </p:nvSpPr>
        <p:spPr>
          <a:xfrm>
            <a:off x="6661317" y="1682196"/>
            <a:ext cx="4251789" cy="400110"/>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What the pair of lines describes</a:t>
            </a:r>
          </a:p>
        </p:txBody>
      </p:sp>
    </p:spTree>
    <p:extLst>
      <p:ext uri="{BB962C8B-B14F-4D97-AF65-F5344CB8AC3E}">
        <p14:creationId xmlns:p14="http://schemas.microsoft.com/office/powerpoint/2010/main" val="359989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44" grpId="0"/>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0793704" y="313646"/>
            <a:ext cx="1061084" cy="926469"/>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2847377018"/>
              </p:ext>
            </p:extLst>
          </p:nvPr>
        </p:nvGraphicFramePr>
        <p:xfrm>
          <a:off x="1386701" y="4306949"/>
          <a:ext cx="10124832" cy="1280160"/>
        </p:xfrm>
        <a:graphic>
          <a:graphicData uri="http://schemas.openxmlformats.org/drawingml/2006/table">
            <a:tbl>
              <a:tblPr firstRow="1" bandRow="1">
                <a:tableStyleId>{8A107856-5554-42FB-B03E-39F5DBC370BA}</a:tableStyleId>
              </a:tblPr>
              <a:tblGrid>
                <a:gridCol w="2282095">
                  <a:extLst>
                    <a:ext uri="{9D8B030D-6E8A-4147-A177-3AD203B41FA5}">
                      <a16:colId xmlns:a16="http://schemas.microsoft.com/office/drawing/2014/main" val="3055555070"/>
                    </a:ext>
                  </a:extLst>
                </a:gridCol>
                <a:gridCol w="7842737">
                  <a:extLst>
                    <a:ext uri="{9D8B030D-6E8A-4147-A177-3AD203B41FA5}">
                      <a16:colId xmlns:a16="http://schemas.microsoft.com/office/drawing/2014/main" val="1853054451"/>
                    </a:ext>
                  </a:extLst>
                </a:gridCol>
              </a:tblGrid>
              <a:tr h="370840">
                <a:tc>
                  <a:txBody>
                    <a:bodyPr/>
                    <a:lstStyle/>
                    <a:p>
                      <a:endParaRPr lang="en-GB" sz="36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22785011"/>
                  </a:ext>
                </a:extLst>
              </a:tr>
              <a:tr h="370840">
                <a:tc>
                  <a:txBody>
                    <a:bodyPr/>
                    <a:lstStyle/>
                    <a:p>
                      <a:endParaRPr lang="en-GB" sz="3600" dirty="0">
                        <a:solidFill>
                          <a:srgbClr val="002060"/>
                        </a:solidFill>
                        <a:latin typeface="Century Gothic" panose="020B0502020202020204" pitchFamily="34" charset="0"/>
                      </a:endParaRPr>
                    </a:p>
                  </a:txBody>
                  <a:tcPr/>
                </a:tc>
                <a:tc>
                  <a:txBody>
                    <a:bodyPr/>
                    <a:lstStyle/>
                    <a:p>
                      <a:r>
                        <a:rPr lang="en-GB" sz="3600" u="sng" dirty="0">
                          <a:solidFill>
                            <a:srgbClr val="002060"/>
                          </a:solidFill>
                          <a:latin typeface="Century Gothic" panose="020B0502020202020204" pitchFamily="34" charset="0"/>
                        </a:rPr>
                        <a:t>co</a:t>
                      </a:r>
                      <a:r>
                        <a:rPr lang="en-GB" sz="3600" dirty="0">
                          <a:solidFill>
                            <a:srgbClr val="002060"/>
                          </a:solidFill>
                          <a:latin typeface="Century Gothic" panose="020B0502020202020204" pitchFamily="34" charset="0"/>
                        </a:rPr>
                        <a:t>n, blan</a:t>
                      </a:r>
                      <a:r>
                        <a:rPr lang="en-GB" sz="3600" u="sng" dirty="0">
                          <a:solidFill>
                            <a:srgbClr val="002060"/>
                          </a:solidFill>
                          <a:latin typeface="Century Gothic" panose="020B0502020202020204" pitchFamily="34" charset="0"/>
                        </a:rPr>
                        <a:t>ca</a:t>
                      </a:r>
                      <a:r>
                        <a:rPr lang="en-GB" sz="3600" u="none" dirty="0">
                          <a:solidFill>
                            <a:srgbClr val="002060"/>
                          </a:solidFill>
                          <a:latin typeface="Century Gothic" panose="020B0502020202020204" pitchFamily="34" charset="0"/>
                        </a:rPr>
                        <a:t>,</a:t>
                      </a:r>
                      <a:r>
                        <a:rPr lang="en-GB" sz="3600" u="none" baseline="0" dirty="0">
                          <a:solidFill>
                            <a:srgbClr val="002060"/>
                          </a:solidFill>
                          <a:latin typeface="Century Gothic" panose="020B0502020202020204" pitchFamily="34" charset="0"/>
                        </a:rPr>
                        <a:t> </a:t>
                      </a:r>
                      <a:r>
                        <a:rPr lang="en-GB" sz="3600" u="none" dirty="0">
                          <a:solidFill>
                            <a:srgbClr val="002060"/>
                          </a:solidFill>
                          <a:latin typeface="Century Gothic" panose="020B0502020202020204" pitchFamily="34" charset="0"/>
                        </a:rPr>
                        <a:t>bal</a:t>
                      </a:r>
                      <a:r>
                        <a:rPr lang="en-GB" sz="3600" u="sng" dirty="0">
                          <a:solidFill>
                            <a:srgbClr val="002060"/>
                          </a:solidFill>
                          <a:latin typeface="Century Gothic" panose="020B0502020202020204" pitchFamily="34" charset="0"/>
                        </a:rPr>
                        <a:t>có</a:t>
                      </a:r>
                      <a:r>
                        <a:rPr lang="en-GB" sz="3600" u="none" dirty="0">
                          <a:solidFill>
                            <a:srgbClr val="002060"/>
                          </a:solidFill>
                          <a:latin typeface="Century Gothic" panose="020B0502020202020204" pitchFamily="34" charset="0"/>
                        </a:rPr>
                        <a:t>n, </a:t>
                      </a:r>
                      <a:r>
                        <a:rPr lang="en-GB" sz="3600" u="sng" dirty="0">
                          <a:solidFill>
                            <a:srgbClr val="002060"/>
                          </a:solidFill>
                          <a:latin typeface="Century Gothic" panose="020B0502020202020204" pitchFamily="34" charset="0"/>
                        </a:rPr>
                        <a:t>ca</a:t>
                      </a:r>
                      <a:r>
                        <a:rPr lang="en-GB" sz="3600" u="none" dirty="0">
                          <a:solidFill>
                            <a:srgbClr val="002060"/>
                          </a:solidFill>
                          <a:latin typeface="Century Gothic" panose="020B0502020202020204" pitchFamily="34" charset="0"/>
                        </a:rPr>
                        <a:t>ballero</a:t>
                      </a:r>
                    </a:p>
                  </a:txBody>
                  <a:tcPr/>
                </a:tc>
                <a:extLst>
                  <a:ext uri="{0D108BD9-81ED-4DB2-BD59-A6C34878D82A}">
                    <a16:rowId xmlns:a16="http://schemas.microsoft.com/office/drawing/2014/main" val="4216387539"/>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225234006"/>
              </p:ext>
            </p:extLst>
          </p:nvPr>
        </p:nvGraphicFramePr>
        <p:xfrm>
          <a:off x="1386701" y="1659989"/>
          <a:ext cx="10124832" cy="2377440"/>
        </p:xfrm>
        <a:graphic>
          <a:graphicData uri="http://schemas.openxmlformats.org/drawingml/2006/table">
            <a:tbl>
              <a:tblPr firstRow="1" bandRow="1">
                <a:tableStyleId>{8A107856-5554-42FB-B03E-39F5DBC370BA}</a:tableStyleId>
              </a:tblPr>
              <a:tblGrid>
                <a:gridCol w="2282095">
                  <a:extLst>
                    <a:ext uri="{9D8B030D-6E8A-4147-A177-3AD203B41FA5}">
                      <a16:colId xmlns:a16="http://schemas.microsoft.com/office/drawing/2014/main" val="3055555070"/>
                    </a:ext>
                  </a:extLst>
                </a:gridCol>
                <a:gridCol w="7842737">
                  <a:extLst>
                    <a:ext uri="{9D8B030D-6E8A-4147-A177-3AD203B41FA5}">
                      <a16:colId xmlns:a16="http://schemas.microsoft.com/office/drawing/2014/main" val="1853054451"/>
                    </a:ext>
                  </a:extLst>
                </a:gridCol>
              </a:tblGrid>
              <a:tr h="370840">
                <a:tc>
                  <a:txBody>
                    <a:bodyPr/>
                    <a:lstStyle/>
                    <a:p>
                      <a:endParaRPr lang="en-GB" sz="3600" i="0" dirty="0">
                        <a:solidFill>
                          <a:srgbClr val="002060"/>
                        </a:solidFill>
                        <a:latin typeface="Century Gothic" panose="020B0502020202020204" pitchFamily="34" charset="0"/>
                      </a:endParaRPr>
                    </a:p>
                  </a:txBody>
                  <a:tcPr/>
                </a:tc>
                <a:tc>
                  <a:txBody>
                    <a:bodyPr/>
                    <a:lstStyle/>
                    <a:p>
                      <a:endParaRPr lang="en-GB" sz="3600" dirty="0">
                        <a:solidFill>
                          <a:srgbClr val="002060"/>
                        </a:solidFill>
                        <a:latin typeface="Century Gothic" panose="020B0502020202020204" pitchFamily="34" charset="0"/>
                      </a:endParaRPr>
                    </a:p>
                  </a:txBody>
                  <a:tcPr/>
                </a:tc>
                <a:extLst>
                  <a:ext uri="{0D108BD9-81ED-4DB2-BD59-A6C34878D82A}">
                    <a16:rowId xmlns:a16="http://schemas.microsoft.com/office/drawing/2014/main" val="1022785011"/>
                  </a:ext>
                </a:extLst>
              </a:tr>
              <a:tr h="370840">
                <a:tc>
                  <a:txBody>
                    <a:bodyPr/>
                    <a:lstStyle/>
                    <a:p>
                      <a:endParaRPr lang="en-GB" sz="3600" dirty="0">
                        <a:solidFill>
                          <a:srgbClr val="002060"/>
                        </a:solidFill>
                        <a:latin typeface="Century Gothic" panose="020B0502020202020204" pitchFamily="34" charset="0"/>
                      </a:endParaRPr>
                    </a:p>
                  </a:txBody>
                  <a:tcPr/>
                </a:tc>
                <a:tc>
                  <a:txBody>
                    <a:bodyPr/>
                    <a:lstStyle/>
                    <a:p>
                      <a:pPr>
                        <a:lnSpc>
                          <a:spcPct val="150000"/>
                        </a:lnSpc>
                      </a:pPr>
                      <a:r>
                        <a:rPr lang="en-GB" sz="3600" dirty="0">
                          <a:solidFill>
                            <a:srgbClr val="002060"/>
                          </a:solidFill>
                          <a:latin typeface="Century Gothic" panose="020B0502020202020204" pitchFamily="34" charset="0"/>
                        </a:rPr>
                        <a:t>pl</a:t>
                      </a:r>
                      <a:r>
                        <a:rPr lang="en-GB" sz="3600" u="sng" dirty="0">
                          <a:solidFill>
                            <a:srgbClr val="002060"/>
                          </a:solidFill>
                          <a:latin typeface="Century Gothic" panose="020B0502020202020204" pitchFamily="34" charset="0"/>
                        </a:rPr>
                        <a:t>a</a:t>
                      </a:r>
                      <a:r>
                        <a:rPr lang="en-GB" sz="3600" dirty="0">
                          <a:solidFill>
                            <a:srgbClr val="002060"/>
                          </a:solidFill>
                          <a:latin typeface="Century Gothic" panose="020B0502020202020204" pitchFamily="34" charset="0"/>
                        </a:rPr>
                        <a:t>za, un</a:t>
                      </a:r>
                      <a:r>
                        <a:rPr lang="en-GB" sz="3600" u="sng" dirty="0">
                          <a:solidFill>
                            <a:srgbClr val="002060"/>
                          </a:solidFill>
                          <a:latin typeface="Century Gothic" panose="020B0502020202020204" pitchFamily="34" charset="0"/>
                        </a:rPr>
                        <a:t>a</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bl</a:t>
                      </a:r>
                      <a:r>
                        <a:rPr lang="en-GB" sz="3600" u="sng" dirty="0" err="1">
                          <a:solidFill>
                            <a:srgbClr val="002060"/>
                          </a:solidFill>
                          <a:latin typeface="Century Gothic" panose="020B0502020202020204" pitchFamily="34" charset="0"/>
                        </a:rPr>
                        <a:t>a</a:t>
                      </a:r>
                      <a:r>
                        <a:rPr lang="en-GB" sz="3600" dirty="0" err="1">
                          <a:solidFill>
                            <a:srgbClr val="002060"/>
                          </a:solidFill>
                          <a:latin typeface="Century Gothic" panose="020B0502020202020204" pitchFamily="34" charset="0"/>
                        </a:rPr>
                        <a:t>nc</a:t>
                      </a:r>
                      <a:r>
                        <a:rPr lang="en-GB" sz="3600" u="sng" dirty="0" err="1">
                          <a:solidFill>
                            <a:srgbClr val="002060"/>
                          </a:solidFill>
                          <a:latin typeface="Century Gothic" panose="020B0502020202020204" pitchFamily="34" charset="0"/>
                        </a:rPr>
                        <a:t>a</a:t>
                      </a:r>
                      <a:r>
                        <a:rPr lang="en-GB" sz="3600" u="none" dirty="0">
                          <a:solidFill>
                            <a:srgbClr val="002060"/>
                          </a:solidFill>
                          <a:latin typeface="Century Gothic" panose="020B0502020202020204" pitchFamily="34" charset="0"/>
                        </a:rPr>
                        <a:t>,</a:t>
                      </a:r>
                      <a:r>
                        <a:rPr lang="en-GB" sz="3600" u="sng" dirty="0">
                          <a:solidFill>
                            <a:srgbClr val="002060"/>
                          </a:solidFill>
                          <a:latin typeface="Century Gothic" panose="020B0502020202020204" pitchFamily="34" charset="0"/>
                        </a:rPr>
                        <a:t> </a:t>
                      </a:r>
                      <a:r>
                        <a:rPr lang="en-GB" sz="3600" u="none" dirty="0">
                          <a:solidFill>
                            <a:srgbClr val="002060"/>
                          </a:solidFill>
                          <a:latin typeface="Century Gothic" panose="020B0502020202020204" pitchFamily="34" charset="0"/>
                        </a:rPr>
                        <a:t>d</a:t>
                      </a:r>
                      <a:r>
                        <a:rPr lang="en-GB" sz="3600" u="sng" dirty="0">
                          <a:solidFill>
                            <a:srgbClr val="002060"/>
                          </a:solidFill>
                          <a:latin typeface="Century Gothic" panose="020B0502020202020204" pitchFamily="34" charset="0"/>
                        </a:rPr>
                        <a:t>a</a:t>
                      </a:r>
                      <a:r>
                        <a:rPr lang="en-GB" sz="3600" u="none" dirty="0">
                          <a:solidFill>
                            <a:srgbClr val="002060"/>
                          </a:solidFill>
                          <a:latin typeface="Century Gothic" panose="020B0502020202020204" pitchFamily="34" charset="0"/>
                        </a:rPr>
                        <a:t>m</a:t>
                      </a:r>
                      <a:r>
                        <a:rPr lang="en-GB" sz="3600" u="sng" dirty="0">
                          <a:solidFill>
                            <a:srgbClr val="002060"/>
                          </a:solidFill>
                          <a:latin typeface="Century Gothic" panose="020B0502020202020204" pitchFamily="34" charset="0"/>
                        </a:rPr>
                        <a:t>a</a:t>
                      </a:r>
                      <a:r>
                        <a:rPr lang="en-GB" sz="3600" u="none" dirty="0">
                          <a:solidFill>
                            <a:srgbClr val="002060"/>
                          </a:solidFill>
                          <a:latin typeface="Century Gothic" panose="020B0502020202020204" pitchFamily="34" charset="0"/>
                        </a:rPr>
                        <a:t>, h</a:t>
                      </a:r>
                      <a:r>
                        <a:rPr lang="en-GB" sz="3600" u="sng" dirty="0">
                          <a:solidFill>
                            <a:srgbClr val="002060"/>
                          </a:solidFill>
                          <a:latin typeface="Century Gothic" panose="020B0502020202020204" pitchFamily="34" charset="0"/>
                        </a:rPr>
                        <a:t>a</a:t>
                      </a:r>
                      <a:r>
                        <a:rPr lang="en-GB" sz="3600" u="none" dirty="0">
                          <a:solidFill>
                            <a:srgbClr val="002060"/>
                          </a:solidFill>
                          <a:latin typeface="Century Gothic" panose="020B0502020202020204" pitchFamily="34" charset="0"/>
                        </a:rPr>
                        <a:t>, </a:t>
                      </a:r>
                      <a:r>
                        <a:rPr lang="en-GB" sz="3600" u="none" dirty="0" err="1">
                          <a:solidFill>
                            <a:srgbClr val="002060"/>
                          </a:solidFill>
                          <a:latin typeface="Century Gothic" panose="020B0502020202020204" pitchFamily="34" charset="0"/>
                        </a:rPr>
                        <a:t>p</a:t>
                      </a:r>
                      <a:r>
                        <a:rPr lang="en-GB" sz="3600" u="sng" dirty="0" err="1">
                          <a:solidFill>
                            <a:srgbClr val="002060"/>
                          </a:solidFill>
                          <a:latin typeface="Century Gothic" panose="020B0502020202020204" pitchFamily="34" charset="0"/>
                        </a:rPr>
                        <a:t>a</a:t>
                      </a:r>
                      <a:r>
                        <a:rPr lang="en-GB" sz="3600" u="none" dirty="0" err="1">
                          <a:solidFill>
                            <a:srgbClr val="002060"/>
                          </a:solidFill>
                          <a:latin typeface="Century Gothic" panose="020B0502020202020204" pitchFamily="34" charset="0"/>
                        </a:rPr>
                        <a:t>s</a:t>
                      </a:r>
                      <a:r>
                        <a:rPr lang="en-GB" sz="3600" u="sng" dirty="0" err="1">
                          <a:solidFill>
                            <a:srgbClr val="002060"/>
                          </a:solidFill>
                          <a:latin typeface="Century Gothic" panose="020B0502020202020204" pitchFamily="34" charset="0"/>
                        </a:rPr>
                        <a:t>a</a:t>
                      </a:r>
                      <a:r>
                        <a:rPr lang="en-GB" sz="3600" u="none" dirty="0" err="1">
                          <a:solidFill>
                            <a:srgbClr val="002060"/>
                          </a:solidFill>
                          <a:latin typeface="Century Gothic" panose="020B0502020202020204" pitchFamily="34" charset="0"/>
                        </a:rPr>
                        <a:t>do</a:t>
                      </a:r>
                      <a:r>
                        <a:rPr lang="en-GB" sz="3600" u="none" dirty="0">
                          <a:solidFill>
                            <a:srgbClr val="002060"/>
                          </a:solidFill>
                          <a:latin typeface="Century Gothic" panose="020B0502020202020204" pitchFamily="34" charset="0"/>
                        </a:rPr>
                        <a:t>, </a:t>
                      </a:r>
                      <a:r>
                        <a:rPr lang="en-GB" sz="3600" u="none" dirty="0" err="1">
                          <a:solidFill>
                            <a:srgbClr val="002060"/>
                          </a:solidFill>
                          <a:latin typeface="Century Gothic" panose="020B0502020202020204" pitchFamily="34" charset="0"/>
                        </a:rPr>
                        <a:t>s</a:t>
                      </a:r>
                      <a:r>
                        <a:rPr lang="en-GB" sz="3600" u="sng" dirty="0" err="1">
                          <a:solidFill>
                            <a:srgbClr val="002060"/>
                          </a:solidFill>
                          <a:latin typeface="Century Gothic" panose="020B0502020202020204" pitchFamily="34" charset="0"/>
                        </a:rPr>
                        <a:t>a</a:t>
                      </a:r>
                      <a:r>
                        <a:rPr lang="en-GB" sz="3600" u="none" dirty="0" err="1">
                          <a:solidFill>
                            <a:srgbClr val="002060"/>
                          </a:solidFill>
                          <a:latin typeface="Century Gothic" panose="020B0502020202020204" pitchFamily="34" charset="0"/>
                        </a:rPr>
                        <a:t>be</a:t>
                      </a:r>
                      <a:r>
                        <a:rPr lang="en-GB" sz="3600" u="none" dirty="0">
                          <a:solidFill>
                            <a:srgbClr val="002060"/>
                          </a:solidFill>
                          <a:latin typeface="Century Gothic" panose="020B0502020202020204" pitchFamily="34" charset="0"/>
                        </a:rPr>
                        <a:t>,</a:t>
                      </a:r>
                      <a:r>
                        <a:rPr lang="en-GB" sz="3600" u="none" baseline="0" dirty="0">
                          <a:solidFill>
                            <a:srgbClr val="002060"/>
                          </a:solidFill>
                          <a:latin typeface="Century Gothic" panose="020B0502020202020204" pitchFamily="34" charset="0"/>
                        </a:rPr>
                        <a:t> c</a:t>
                      </a:r>
                      <a:r>
                        <a:rPr lang="en-GB" sz="3600" u="sng" baseline="0" dirty="0">
                          <a:solidFill>
                            <a:srgbClr val="002060"/>
                          </a:solidFill>
                          <a:latin typeface="Century Gothic" panose="020B0502020202020204" pitchFamily="34" charset="0"/>
                        </a:rPr>
                        <a:t>a</a:t>
                      </a:r>
                      <a:r>
                        <a:rPr lang="en-GB" sz="3600" u="none" baseline="0" dirty="0">
                          <a:solidFill>
                            <a:srgbClr val="002060"/>
                          </a:solidFill>
                          <a:latin typeface="Century Gothic" panose="020B0502020202020204" pitchFamily="34" charset="0"/>
                        </a:rPr>
                        <a:t>b</a:t>
                      </a:r>
                      <a:r>
                        <a:rPr lang="en-GB" sz="3600" u="sng" baseline="0" dirty="0">
                          <a:solidFill>
                            <a:srgbClr val="002060"/>
                          </a:solidFill>
                          <a:latin typeface="Century Gothic" panose="020B0502020202020204" pitchFamily="34" charset="0"/>
                        </a:rPr>
                        <a:t>a</a:t>
                      </a:r>
                      <a:r>
                        <a:rPr lang="en-GB" sz="3600" u="none" baseline="0" dirty="0">
                          <a:solidFill>
                            <a:srgbClr val="002060"/>
                          </a:solidFill>
                          <a:latin typeface="Century Gothic" panose="020B0502020202020204" pitchFamily="34" charset="0"/>
                        </a:rPr>
                        <a:t>llero</a:t>
                      </a:r>
                      <a:endParaRPr lang="en-GB" sz="3600" u="none" dirty="0">
                        <a:solidFill>
                          <a:srgbClr val="002060"/>
                        </a:solidFill>
                        <a:latin typeface="Century Gothic" panose="020B0502020202020204" pitchFamily="34" charset="0"/>
                      </a:endParaRPr>
                    </a:p>
                  </a:txBody>
                  <a:tcPr/>
                </a:tc>
                <a:extLst>
                  <a:ext uri="{0D108BD9-81ED-4DB2-BD59-A6C34878D82A}">
                    <a16:rowId xmlns:a16="http://schemas.microsoft.com/office/drawing/2014/main" val="137663633"/>
                  </a:ext>
                </a:extLst>
              </a:tr>
            </a:tbl>
          </a:graphicData>
        </a:graphic>
      </p:graphicFrame>
      <p:sp>
        <p:nvSpPr>
          <p:cNvPr id="22" name="Rectangle 21"/>
          <p:cNvSpPr/>
          <p:nvPr/>
        </p:nvSpPr>
        <p:spPr>
          <a:xfrm>
            <a:off x="5187866" y="2426820"/>
            <a:ext cx="883750"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240280" y="2426820"/>
            <a:ext cx="1699034"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8107978" y="2426820"/>
            <a:ext cx="1456936"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733578" y="2426820"/>
            <a:ext cx="673165"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715658" y="3260189"/>
            <a:ext cx="1770742"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629741" y="3260189"/>
            <a:ext cx="1221002"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089797" y="3260189"/>
            <a:ext cx="2213860"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911413" y="4930138"/>
            <a:ext cx="1561958"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634138" y="4947029"/>
            <a:ext cx="1682548"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550816" y="4947029"/>
            <a:ext cx="2213860"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699471" y="1659989"/>
            <a:ext cx="765334"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a:t>
            </a:r>
          </a:p>
        </p:txBody>
      </p:sp>
      <p:sp>
        <p:nvSpPr>
          <p:cNvPr id="23" name="TextBox 22"/>
          <p:cNvSpPr txBox="1"/>
          <p:nvPr/>
        </p:nvSpPr>
        <p:spPr>
          <a:xfrm>
            <a:off x="3835694" y="4316827"/>
            <a:ext cx="2051587"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CA/CO</a:t>
            </a:r>
          </a:p>
        </p:txBody>
      </p:sp>
      <p:sp>
        <p:nvSpPr>
          <p:cNvPr id="24" name="TextBox 23"/>
          <p:cNvSpPr txBox="1"/>
          <p:nvPr/>
        </p:nvSpPr>
        <p:spPr>
          <a:xfrm>
            <a:off x="1549977" y="4963158"/>
            <a:ext cx="2051587"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CA/CO</a:t>
            </a:r>
          </a:p>
        </p:txBody>
      </p:sp>
      <p:sp>
        <p:nvSpPr>
          <p:cNvPr id="25" name="TextBox 24"/>
          <p:cNvSpPr txBox="1"/>
          <p:nvPr/>
        </p:nvSpPr>
        <p:spPr>
          <a:xfrm>
            <a:off x="1416222" y="2306320"/>
            <a:ext cx="765334"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A</a:t>
            </a:r>
          </a:p>
        </p:txBody>
      </p:sp>
      <p:sp>
        <p:nvSpPr>
          <p:cNvPr id="3" name="Title 2"/>
          <p:cNvSpPr>
            <a:spLocks noGrp="1"/>
          </p:cNvSpPr>
          <p:nvPr>
            <p:ph type="title"/>
          </p:nvPr>
        </p:nvSpPr>
        <p:spPr>
          <a:xfrm>
            <a:off x="4575629" y="237781"/>
            <a:ext cx="3363685" cy="1325563"/>
          </a:xfrm>
        </p:spPr>
        <p:txBody>
          <a:bodyPr/>
          <a:lstStyle/>
          <a:p>
            <a:r>
              <a:rPr lang="en-GB" dirty="0">
                <a:solidFill>
                  <a:srgbClr val="002060"/>
                </a:solidFill>
              </a:rPr>
              <a:t>Los </a:t>
            </a:r>
            <a:r>
              <a:rPr lang="en-GB" dirty="0" err="1">
                <a:solidFill>
                  <a:srgbClr val="002060"/>
                </a:solidFill>
              </a:rPr>
              <a:t>sonidos</a:t>
            </a:r>
            <a:endParaRPr lang="en-GB" dirty="0"/>
          </a:p>
        </p:txBody>
      </p:sp>
    </p:spTree>
    <p:extLst>
      <p:ext uri="{BB962C8B-B14F-4D97-AF65-F5344CB8AC3E}">
        <p14:creationId xmlns:p14="http://schemas.microsoft.com/office/powerpoint/2010/main" val="4193095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2" grpId="0" animBg="1"/>
      <p:bldP spid="10" grpId="0" animBg="1"/>
      <p:bldP spid="11" grpId="0" animBg="1"/>
      <p:bldP spid="14" grpId="0" animBg="1"/>
      <p:bldP spid="15" grpId="0" animBg="1"/>
      <p:bldP spid="16" grpId="0" animBg="1"/>
      <p:bldP spid="17" grpId="0" animBg="1"/>
      <p:bldP spid="18" grpId="0" animBg="1"/>
      <p:bldP spid="19"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437" y="197086"/>
            <a:ext cx="8479244" cy="745199"/>
          </a:xfrm>
        </p:spPr>
        <p:txBody>
          <a:bodyPr>
            <a:normAutofit fontScale="90000"/>
          </a:bodyPr>
          <a:lstStyle/>
          <a:p>
            <a:r>
              <a:rPr lang="en-GB" sz="3600" dirty="0" err="1"/>
              <a:t>En</a:t>
            </a:r>
            <a:r>
              <a:rPr lang="en-GB" sz="3600" dirty="0"/>
              <a:t> </a:t>
            </a:r>
            <a:r>
              <a:rPr lang="en-GB" sz="3600" dirty="0" err="1"/>
              <a:t>parejas</a:t>
            </a:r>
            <a:r>
              <a:rPr lang="en-GB" sz="3600" dirty="0"/>
              <a:t>. Lee el poema en alta voz.</a:t>
            </a:r>
          </a:p>
        </p:txBody>
      </p:sp>
      <p:sp>
        <p:nvSpPr>
          <p:cNvPr id="4" name="Title 1"/>
          <p:cNvSpPr txBox="1">
            <a:spLocks/>
          </p:cNvSpPr>
          <p:nvPr/>
        </p:nvSpPr>
        <p:spPr>
          <a:xfrm>
            <a:off x="6774875" y="1329399"/>
            <a:ext cx="49196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rgbClr val="EA5F00"/>
                </a:solidFill>
              </a:rPr>
              <a:t>¿Cómo </a:t>
            </a:r>
            <a:r>
              <a:rPr lang="en-GB" sz="2800" b="1" dirty="0" err="1">
                <a:solidFill>
                  <a:srgbClr val="EA5F00"/>
                </a:solidFill>
              </a:rPr>
              <a:t>está</a:t>
            </a:r>
            <a:r>
              <a:rPr lang="en-GB" sz="2800" b="1" dirty="0">
                <a:solidFill>
                  <a:srgbClr val="EA5F00"/>
                </a:solidFill>
              </a:rPr>
              <a:t> el </a:t>
            </a:r>
            <a:r>
              <a:rPr lang="en-GB" sz="2800" b="1" dirty="0" err="1">
                <a:solidFill>
                  <a:srgbClr val="EA5F00"/>
                </a:solidFill>
              </a:rPr>
              <a:t>narrador</a:t>
            </a:r>
            <a:r>
              <a:rPr lang="en-GB" sz="2800" b="1" dirty="0">
                <a:solidFill>
                  <a:srgbClr val="EA5F00"/>
                </a:solidFill>
              </a:rPr>
              <a:t> / </a:t>
            </a:r>
            <a:br>
              <a:rPr lang="en-GB" sz="2800" b="1" dirty="0">
                <a:solidFill>
                  <a:srgbClr val="EA5F00"/>
                </a:solidFill>
              </a:rPr>
            </a:br>
            <a:r>
              <a:rPr lang="en-GB" sz="2800" b="1" dirty="0">
                <a:solidFill>
                  <a:srgbClr val="EA5F00"/>
                </a:solidFill>
              </a:rPr>
              <a:t>la </a:t>
            </a:r>
            <a:r>
              <a:rPr lang="en-GB" sz="2800" b="1" dirty="0" err="1">
                <a:solidFill>
                  <a:srgbClr val="EA5F00"/>
                </a:solidFill>
              </a:rPr>
              <a:t>narradora</a:t>
            </a:r>
            <a:r>
              <a:rPr lang="en-GB" sz="2800" b="1" dirty="0">
                <a:solidFill>
                  <a:srgbClr val="EA5F00"/>
                </a:solidFill>
              </a:rPr>
              <a:t>? </a:t>
            </a:r>
          </a:p>
        </p:txBody>
      </p:sp>
      <p:sp>
        <p:nvSpPr>
          <p:cNvPr id="5" name="TextBox 4"/>
          <p:cNvSpPr txBox="1"/>
          <p:nvPr/>
        </p:nvSpPr>
        <p:spPr>
          <a:xfrm>
            <a:off x="6774875" y="2539456"/>
            <a:ext cx="4919662" cy="3046988"/>
          </a:xfrm>
          <a:prstGeom prst="rect">
            <a:avLst/>
          </a:prstGeom>
          <a:noFill/>
        </p:spPr>
        <p:txBody>
          <a:bodyPr wrap="square" rtlCol="0">
            <a:spAutoFit/>
          </a:bodyPr>
          <a:lstStyle/>
          <a:p>
            <a:pPr marL="514350" indent="-514350">
              <a:buFont typeface="Arial" panose="020B0604020202020204" pitchFamily="34" charset="0"/>
              <a:buChar char="•"/>
            </a:pPr>
            <a:r>
              <a:rPr lang="en-GB" sz="3200" dirty="0">
                <a:solidFill>
                  <a:srgbClr val="EA5F00"/>
                </a:solidFill>
                <a:latin typeface="Century Gothic" panose="020B0502020202020204" pitchFamily="34" charset="0"/>
              </a:rPr>
              <a:t>tonto/a</a:t>
            </a:r>
          </a:p>
          <a:p>
            <a:pPr marL="514350" indent="-514350">
              <a:buFont typeface="Arial" panose="020B0604020202020204" pitchFamily="34" charset="0"/>
              <a:buChar char="•"/>
            </a:pPr>
            <a:r>
              <a:rPr lang="en-GB" sz="3200" dirty="0" err="1">
                <a:solidFill>
                  <a:srgbClr val="EA5F00"/>
                </a:solidFill>
                <a:latin typeface="Century Gothic" panose="020B0502020202020204" pitchFamily="34" charset="0"/>
              </a:rPr>
              <a:t>raro</a:t>
            </a:r>
            <a:r>
              <a:rPr lang="en-GB" sz="3200" dirty="0">
                <a:solidFill>
                  <a:srgbClr val="EA5F00"/>
                </a:solidFill>
                <a:latin typeface="Century Gothic" panose="020B0502020202020204" pitchFamily="34" charset="0"/>
              </a:rPr>
              <a:t>/a</a:t>
            </a:r>
          </a:p>
          <a:p>
            <a:pPr marL="514350" indent="-514350">
              <a:buFont typeface="Arial" panose="020B0604020202020204" pitchFamily="34" charset="0"/>
              <a:buChar char="•"/>
            </a:pPr>
            <a:r>
              <a:rPr lang="en-GB" sz="3200" dirty="0" err="1">
                <a:solidFill>
                  <a:srgbClr val="EA5F00"/>
                </a:solidFill>
                <a:latin typeface="Century Gothic" panose="020B0502020202020204" pitchFamily="34" charset="0"/>
              </a:rPr>
              <a:t>alegre</a:t>
            </a:r>
            <a:endParaRPr lang="en-GB" sz="3200" dirty="0">
              <a:solidFill>
                <a:srgbClr val="EA5F0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EA5F00"/>
                </a:solidFill>
                <a:latin typeface="Century Gothic" panose="020B0502020202020204" pitchFamily="34" charset="0"/>
              </a:rPr>
              <a:t>nervioso</a:t>
            </a:r>
            <a:r>
              <a:rPr lang="en-GB" sz="3200" dirty="0">
                <a:solidFill>
                  <a:srgbClr val="EA5F00"/>
                </a:solidFill>
                <a:latin typeface="Century Gothic" panose="020B0502020202020204" pitchFamily="34" charset="0"/>
              </a:rPr>
              <a:t>/a</a:t>
            </a:r>
          </a:p>
          <a:p>
            <a:pPr marL="514350" indent="-514350">
              <a:buFont typeface="Arial" panose="020B0604020202020204" pitchFamily="34" charset="0"/>
              <a:buChar char="•"/>
            </a:pPr>
            <a:r>
              <a:rPr lang="en-GB" sz="3200" dirty="0" err="1">
                <a:solidFill>
                  <a:srgbClr val="EA5F00"/>
                </a:solidFill>
                <a:latin typeface="Century Gothic" panose="020B0502020202020204" pitchFamily="34" charset="0"/>
              </a:rPr>
              <a:t>tranquilo</a:t>
            </a:r>
            <a:r>
              <a:rPr lang="en-GB" sz="3200" dirty="0">
                <a:solidFill>
                  <a:srgbClr val="EA5F00"/>
                </a:solidFill>
                <a:latin typeface="Century Gothic" panose="020B0502020202020204" pitchFamily="34" charset="0"/>
              </a:rPr>
              <a:t>/a</a:t>
            </a:r>
          </a:p>
          <a:p>
            <a:pPr marL="514350" indent="-514350">
              <a:buFont typeface="Arial" panose="020B0604020202020204" pitchFamily="34" charset="0"/>
              <a:buChar char="•"/>
            </a:pPr>
            <a:r>
              <a:rPr lang="en-GB" sz="3200" dirty="0" err="1">
                <a:solidFill>
                  <a:srgbClr val="EA5F00"/>
                </a:solidFill>
                <a:latin typeface="Century Gothic" panose="020B0502020202020204" pitchFamily="34" charset="0"/>
              </a:rPr>
              <a:t>serio</a:t>
            </a:r>
            <a:r>
              <a:rPr lang="en-GB" sz="3200" dirty="0">
                <a:solidFill>
                  <a:srgbClr val="EA5F00"/>
                </a:solidFill>
                <a:latin typeface="Century Gothic" panose="020B0502020202020204" pitchFamily="34" charset="0"/>
              </a:rPr>
              <a:t>/a</a:t>
            </a:r>
          </a:p>
        </p:txBody>
      </p:sp>
      <p:sp>
        <p:nvSpPr>
          <p:cNvPr id="7" name="Rounded Rectangle 38"/>
          <p:cNvSpPr/>
          <p:nvPr/>
        </p:nvSpPr>
        <p:spPr>
          <a:xfrm>
            <a:off x="9668377" y="168766"/>
            <a:ext cx="2343319"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hablar / escuchar</a:t>
            </a:r>
          </a:p>
        </p:txBody>
      </p:sp>
      <p:sp>
        <p:nvSpPr>
          <p:cNvPr id="6" name="TextBox 5"/>
          <p:cNvSpPr txBox="1"/>
          <p:nvPr/>
        </p:nvSpPr>
        <p:spPr>
          <a:xfrm>
            <a:off x="695241" y="1189699"/>
            <a:ext cx="6883400" cy="5016758"/>
          </a:xfrm>
          <a:prstGeom prst="rect">
            <a:avLst/>
          </a:prstGeom>
          <a:noFill/>
        </p:spPr>
        <p:txBody>
          <a:bodyPr wrap="square" rtlCol="0">
            <a:spAutoFit/>
          </a:bodyPr>
          <a:lstStyle/>
          <a:p>
            <a:r>
              <a:rPr lang="es-ES" sz="3200" dirty="0">
                <a:solidFill>
                  <a:srgbClr val="002060"/>
                </a:solidFill>
                <a:latin typeface="Century Gothic" panose="020B0502020202020204" pitchFamily="34" charset="0"/>
              </a:rPr>
              <a:t>La plaza tiene una torre,</a:t>
            </a:r>
          </a:p>
          <a:p>
            <a:r>
              <a:rPr lang="es-ES" sz="3200" dirty="0">
                <a:solidFill>
                  <a:srgbClr val="002060"/>
                </a:solidFill>
                <a:latin typeface="Century Gothic" panose="020B0502020202020204" pitchFamily="34" charset="0"/>
              </a:rPr>
              <a:t>la torre tiene un balcón, </a:t>
            </a:r>
          </a:p>
          <a:p>
            <a:r>
              <a:rPr lang="es-ES" sz="3200" dirty="0">
                <a:solidFill>
                  <a:srgbClr val="002060"/>
                </a:solidFill>
                <a:latin typeface="Century Gothic" panose="020B0502020202020204" pitchFamily="34" charset="0"/>
              </a:rPr>
              <a:t>el balcón tiene una dama, </a:t>
            </a:r>
          </a:p>
          <a:p>
            <a:r>
              <a:rPr lang="es-ES" sz="3200" dirty="0">
                <a:solidFill>
                  <a:srgbClr val="002060"/>
                </a:solidFill>
                <a:latin typeface="Century Gothic" panose="020B0502020202020204" pitchFamily="34" charset="0"/>
              </a:rPr>
              <a:t>la dama una blanca flor. </a:t>
            </a:r>
          </a:p>
          <a:p>
            <a:r>
              <a:rPr lang="es-ES" sz="3200" dirty="0">
                <a:solidFill>
                  <a:srgbClr val="002060"/>
                </a:solidFill>
                <a:latin typeface="Century Gothic" panose="020B0502020202020204" pitchFamily="34" charset="0"/>
              </a:rPr>
              <a:t>Ha pasado un caballero </a:t>
            </a:r>
          </a:p>
          <a:p>
            <a:r>
              <a:rPr lang="es-ES" sz="3200" dirty="0">
                <a:solidFill>
                  <a:srgbClr val="002060"/>
                </a:solidFill>
                <a:latin typeface="Century Gothic" panose="020B0502020202020204" pitchFamily="34" charset="0"/>
              </a:rPr>
              <a:t>- ¡quién sabe por qué pasó! -, </a:t>
            </a:r>
          </a:p>
          <a:p>
            <a:r>
              <a:rPr lang="es-ES" sz="3200" dirty="0">
                <a:solidFill>
                  <a:srgbClr val="002060"/>
                </a:solidFill>
                <a:latin typeface="Century Gothic" panose="020B0502020202020204" pitchFamily="34" charset="0"/>
              </a:rPr>
              <a:t>y se ha llevado la plaza, </a:t>
            </a:r>
          </a:p>
          <a:p>
            <a:r>
              <a:rPr lang="es-ES" sz="3200" dirty="0">
                <a:solidFill>
                  <a:srgbClr val="002060"/>
                </a:solidFill>
                <a:latin typeface="Century Gothic" panose="020B0502020202020204" pitchFamily="34" charset="0"/>
              </a:rPr>
              <a:t>con su torre y su balcón, </a:t>
            </a:r>
          </a:p>
          <a:p>
            <a:r>
              <a:rPr lang="es-ES" sz="3200" dirty="0">
                <a:solidFill>
                  <a:srgbClr val="002060"/>
                </a:solidFill>
                <a:latin typeface="Century Gothic" panose="020B0502020202020204" pitchFamily="34" charset="0"/>
              </a:rPr>
              <a:t>con su balcón y su dama, </a:t>
            </a:r>
          </a:p>
          <a:p>
            <a:r>
              <a:rPr lang="es-ES" sz="3200" dirty="0">
                <a:solidFill>
                  <a:srgbClr val="002060"/>
                </a:solidFill>
                <a:latin typeface="Century Gothic" panose="020B0502020202020204" pitchFamily="34" charset="0"/>
              </a:rPr>
              <a:t>su dama y su blanca flor.</a:t>
            </a:r>
            <a:endParaRPr lang="en-GB" sz="3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324696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29923"/>
            <a:ext cx="10515600" cy="746900"/>
          </a:xfrm>
        </p:spPr>
        <p:txBody>
          <a:bodyPr/>
          <a:lstStyle/>
          <a:p>
            <a:pPr algn="ctr"/>
            <a:r>
              <a:rPr lang="en-GB" dirty="0"/>
              <a:t>La plaza tiene una torre</a:t>
            </a:r>
          </a:p>
        </p:txBody>
      </p:sp>
      <p:pic>
        <p:nvPicPr>
          <p:cNvPr id="6" name="Z6jD2xUiea4"/>
          <p:cNvPicPr>
            <a:picLocks noGrp="1" noRot="1" noChangeAspect="1"/>
          </p:cNvPicPr>
          <p:nvPr>
            <p:ph idx="1"/>
            <a:videoFile r:link="rId1"/>
            <p:extLst>
              <p:ext uri="{DAA4B4D4-6D71-4841-9C94-3DE7FCFB9230}">
                <p14:media xmlns:p14="http://schemas.microsoft.com/office/powerpoint/2010/main" r:link="rId2"/>
              </p:ext>
            </p:extLst>
          </p:nvPr>
        </p:nvPicPr>
        <p:blipFill>
          <a:blip r:embed="rId5"/>
          <a:stretch>
            <a:fillRect/>
          </a:stretch>
        </p:blipFill>
        <p:spPr>
          <a:xfrm>
            <a:off x="1652693" y="1270000"/>
            <a:ext cx="8019627" cy="4511040"/>
          </a:xfrm>
          <a:prstGeom prst="rect">
            <a:avLst/>
          </a:prstGeom>
        </p:spPr>
      </p:pic>
    </p:spTree>
    <p:extLst>
      <p:ext uri="{BB962C8B-B14F-4D97-AF65-F5344CB8AC3E}">
        <p14:creationId xmlns:p14="http://schemas.microsoft.com/office/powerpoint/2010/main" val="4079587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itle 3"/>
          <p:cNvSpPr txBox="1">
            <a:spLocks/>
          </p:cNvSpPr>
          <p:nvPr/>
        </p:nvSpPr>
        <p:spPr>
          <a:xfrm>
            <a:off x="366622" y="2839057"/>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Antonio Machado</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itle 3">
            <a:extLst>
              <a:ext uri="{FF2B5EF4-FFF2-40B4-BE49-F238E27FC236}">
                <a16:creationId xmlns:a16="http://schemas.microsoft.com/office/drawing/2014/main" id="{C0508B9B-5891-4D3C-9F6E-ECDA43B43AC2}"/>
              </a:ext>
            </a:extLst>
          </p:cNvPr>
          <p:cNvSpPr txBox="1">
            <a:spLocks/>
          </p:cNvSpPr>
          <p:nvPr/>
        </p:nvSpPr>
        <p:spPr>
          <a:xfrm>
            <a:off x="267292" y="6152332"/>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noProof="0">
                <a:solidFill>
                  <a:prstClr val="white"/>
                </a:solidFill>
                <a:latin typeface="Century Gothic" panose="020B0502020202020204" pitchFamily="34" charset="0"/>
              </a:rPr>
              <a:t>16</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/08/2021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365873" y="2064796"/>
            <a:ext cx="10515600" cy="1325563"/>
          </a:xfrm>
        </p:spPr>
        <p:txBody>
          <a:bodyPr>
            <a:normAutofit/>
          </a:bodyPr>
          <a:lstStyle/>
          <a:p>
            <a:r>
              <a:rPr lang="en-GB" sz="4000" b="1" dirty="0">
                <a:solidFill>
                  <a:prstClr val="white"/>
                </a:solidFill>
              </a:rPr>
              <a:t>La plaza tiene una torre [2]</a:t>
            </a:r>
            <a:endParaRPr lang="en-GB" sz="4000" dirty="0"/>
          </a:p>
        </p:txBody>
      </p:sp>
      <p:sp>
        <p:nvSpPr>
          <p:cNvPr id="13" name="Rectangle 12">
            <a:extLst>
              <a:ext uri="{FF2B5EF4-FFF2-40B4-BE49-F238E27FC236}">
                <a16:creationId xmlns:a16="http://schemas.microsoft.com/office/drawing/2014/main" id="{CC87BED3-1F94-4685-B918-7B7ACC5E053C}"/>
              </a:ext>
            </a:extLst>
          </p:cNvPr>
          <p:cNvSpPr/>
          <p:nvPr/>
        </p:nvSpPr>
        <p:spPr>
          <a:xfrm>
            <a:off x="267292" y="5287652"/>
            <a:ext cx="374333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Y7 Spanish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2.1</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1 - Lesson 30</a:t>
            </a:r>
          </a:p>
        </p:txBody>
      </p:sp>
    </p:spTree>
    <p:extLst>
      <p:ext uri="{BB962C8B-B14F-4D97-AF65-F5344CB8AC3E}">
        <p14:creationId xmlns:p14="http://schemas.microsoft.com/office/powerpoint/2010/main" val="1369396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6020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ectangle 10"/>
          <p:cNvSpPr/>
          <p:nvPr/>
        </p:nvSpPr>
        <p:spPr>
          <a:xfrm>
            <a:off x="4845497" y="1927581"/>
            <a:ext cx="2501006"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v</a:t>
            </a:r>
            <a:r>
              <a:rPr lang="en-GB" sz="12000" dirty="0">
                <a:solidFill>
                  <a:srgbClr val="115076"/>
                </a:solidFill>
                <a:latin typeface="Century Gothic" panose="020B0502020202020204" pitchFamily="34" charset="0"/>
                <a:cs typeface="Calibri" panose="020F0502020204030204" pitchFamily="34" charset="0"/>
              </a:rPr>
              <a:t>er</a:t>
            </a:r>
            <a:endParaRPr lang="en-GB" sz="12000" dirty="0">
              <a:solidFill>
                <a:srgbClr val="115076"/>
              </a:solidFill>
            </a:endParaRPr>
          </a:p>
        </p:txBody>
      </p:sp>
    </p:spTree>
    <p:extLst>
      <p:ext uri="{BB962C8B-B14F-4D97-AF65-F5344CB8AC3E}">
        <p14:creationId xmlns:p14="http://schemas.microsoft.com/office/powerpoint/2010/main" val="61639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76016" y="2034647"/>
            <a:ext cx="6096000" cy="3257815"/>
          </a:xfrm>
          <a:prstGeom prst="rect">
            <a:avLst/>
          </a:prstGeom>
        </p:spPr>
        <p:txBody>
          <a:bodyPr>
            <a:spAutoFit/>
          </a:bodyPr>
          <a:lstStyle/>
          <a:p>
            <a:pPr>
              <a:lnSpc>
                <a:spcPct val="200000"/>
              </a:lnSpc>
            </a:pPr>
            <a:r>
              <a:rPr lang="en-GB" sz="3600" i="1" dirty="0">
                <a:solidFill>
                  <a:schemeClr val="accent5">
                    <a:lumMod val="50000"/>
                  </a:schemeClr>
                </a:solidFill>
                <a:latin typeface="Century Gothic" panose="020B0502020202020204" pitchFamily="34" charset="0"/>
                <a:cs typeface="Arial" panose="020B0604020202020204" pitchFamily="34" charset="0"/>
              </a:rPr>
              <a:t>La plaza tiene ____ torre, </a:t>
            </a:r>
            <a:br>
              <a:rPr lang="en-GB" sz="3600" i="1" dirty="0">
                <a:solidFill>
                  <a:schemeClr val="accent5">
                    <a:lumMod val="50000"/>
                  </a:schemeClr>
                </a:solidFill>
                <a:latin typeface="Century Gothic" panose="020B0502020202020204" pitchFamily="34" charset="0"/>
                <a:cs typeface="Arial" panose="020B0604020202020204" pitchFamily="34" charset="0"/>
              </a:rPr>
            </a:br>
            <a:r>
              <a:rPr lang="en-GB" sz="3600" i="1" dirty="0">
                <a:solidFill>
                  <a:schemeClr val="accent5">
                    <a:lumMod val="50000"/>
                  </a:schemeClr>
                </a:solidFill>
                <a:latin typeface="Century Gothic" panose="020B0502020202020204" pitchFamily="34" charset="0"/>
                <a:cs typeface="Arial" panose="020B0604020202020204" pitchFamily="34" charset="0"/>
              </a:rPr>
              <a:t>____ torre tiene un balcón, </a:t>
            </a:r>
            <a:br>
              <a:rPr lang="en-GB" sz="3600" i="1" dirty="0">
                <a:solidFill>
                  <a:schemeClr val="accent5">
                    <a:lumMod val="50000"/>
                  </a:schemeClr>
                </a:solidFill>
                <a:latin typeface="Century Gothic" panose="020B0502020202020204" pitchFamily="34" charset="0"/>
                <a:cs typeface="Arial" panose="020B0604020202020204" pitchFamily="34" charset="0"/>
              </a:rPr>
            </a:br>
            <a:endParaRPr lang="en-GB" sz="3600" i="1" dirty="0"/>
          </a:p>
        </p:txBody>
      </p:sp>
      <p:sp>
        <p:nvSpPr>
          <p:cNvPr id="2" name="TextBox 1"/>
          <p:cNvSpPr txBox="1"/>
          <p:nvPr/>
        </p:nvSpPr>
        <p:spPr>
          <a:xfrm>
            <a:off x="6496449" y="2365829"/>
            <a:ext cx="1567542" cy="646331"/>
          </a:xfrm>
          <a:prstGeom prst="rect">
            <a:avLst/>
          </a:prstGeom>
          <a:noFill/>
        </p:spPr>
        <p:txBody>
          <a:bodyPr wrap="square" rtlCol="0">
            <a:spAutoFit/>
          </a:bodyPr>
          <a:lstStyle/>
          <a:p>
            <a:r>
              <a:rPr lang="en-GB" sz="3600" i="1" dirty="0">
                <a:solidFill>
                  <a:srgbClr val="EA5F00"/>
                </a:solidFill>
                <a:latin typeface="Century Gothic" panose="020B0502020202020204" pitchFamily="34" charset="0"/>
              </a:rPr>
              <a:t>una</a:t>
            </a:r>
          </a:p>
        </p:txBody>
      </p:sp>
      <p:sp>
        <p:nvSpPr>
          <p:cNvPr id="6" name="TextBox 5"/>
          <p:cNvSpPr txBox="1"/>
          <p:nvPr/>
        </p:nvSpPr>
        <p:spPr>
          <a:xfrm>
            <a:off x="3393730" y="3441988"/>
            <a:ext cx="858955" cy="646331"/>
          </a:xfrm>
          <a:prstGeom prst="rect">
            <a:avLst/>
          </a:prstGeom>
          <a:noFill/>
        </p:spPr>
        <p:txBody>
          <a:bodyPr wrap="square" rtlCol="0">
            <a:spAutoFit/>
          </a:bodyPr>
          <a:lstStyle/>
          <a:p>
            <a:r>
              <a:rPr lang="en-GB" sz="3600" i="1" dirty="0">
                <a:solidFill>
                  <a:srgbClr val="EA5F00"/>
                </a:solidFill>
                <a:latin typeface="Century Gothic" panose="020B0502020202020204" pitchFamily="34" charset="0"/>
              </a:rPr>
              <a:t>La</a:t>
            </a:r>
          </a:p>
        </p:txBody>
      </p:sp>
      <p:sp>
        <p:nvSpPr>
          <p:cNvPr id="8" name="Rounded Rectangle 38"/>
          <p:cNvSpPr/>
          <p:nvPr/>
        </p:nvSpPr>
        <p:spPr>
          <a:xfrm>
            <a:off x="10912906" y="116526"/>
            <a:ext cx="1133951"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escribir</a:t>
            </a:r>
            <a:endParaRPr lang="en-GB" b="1" dirty="0">
              <a:latin typeface="Century Gothic" panose="020B0502020202020204" pitchFamily="34" charset="0"/>
            </a:endParaRPr>
          </a:p>
        </p:txBody>
      </p:sp>
      <p:sp>
        <p:nvSpPr>
          <p:cNvPr id="3" name="Title 2"/>
          <p:cNvSpPr>
            <a:spLocks noGrp="1"/>
          </p:cNvSpPr>
          <p:nvPr>
            <p:ph type="title"/>
          </p:nvPr>
        </p:nvSpPr>
        <p:spPr>
          <a:xfrm>
            <a:off x="559816" y="332032"/>
            <a:ext cx="10515600" cy="1325563"/>
          </a:xfrm>
        </p:spPr>
        <p:txBody>
          <a:bodyPr/>
          <a:lstStyle/>
          <a:p>
            <a:r>
              <a:rPr lang="en-GB" dirty="0">
                <a:solidFill>
                  <a:srgbClr val="002060"/>
                </a:solidFill>
              </a:rPr>
              <a:t>Completa la </a:t>
            </a:r>
            <a:r>
              <a:rPr lang="en-GB" dirty="0" err="1">
                <a:solidFill>
                  <a:srgbClr val="002060"/>
                </a:solidFill>
              </a:rPr>
              <a:t>frase</a:t>
            </a:r>
            <a:r>
              <a:rPr lang="en-GB" dirty="0">
                <a:solidFill>
                  <a:srgbClr val="002060"/>
                </a:solidFill>
              </a:rPr>
              <a:t> con LA o UNA.</a:t>
            </a:r>
            <a:endParaRPr lang="en-GB" dirty="0"/>
          </a:p>
        </p:txBody>
      </p:sp>
    </p:spTree>
    <p:extLst>
      <p:ext uri="{BB962C8B-B14F-4D97-AF65-F5344CB8AC3E}">
        <p14:creationId xmlns:p14="http://schemas.microsoft.com/office/powerpoint/2010/main" val="325817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7661" y="1820180"/>
            <a:ext cx="7205603" cy="3708387"/>
          </a:xfrm>
          <a:prstGeom prst="rect">
            <a:avLst/>
          </a:prstGeom>
        </p:spPr>
        <p:txBody>
          <a:bodyPr wrap="square">
            <a:spAutoFit/>
          </a:bodyPr>
          <a:lstStyle/>
          <a:p>
            <a:pPr>
              <a:lnSpc>
                <a:spcPct val="200000"/>
              </a:lnSpc>
            </a:pPr>
            <a:r>
              <a:rPr lang="en-GB" sz="3600" i="1" dirty="0">
                <a:solidFill>
                  <a:schemeClr val="accent5">
                    <a:lumMod val="50000"/>
                  </a:schemeClr>
                </a:solidFill>
                <a:latin typeface="Century Gothic" panose="020B0502020202020204" pitchFamily="34" charset="0"/>
                <a:cs typeface="Arial" panose="020B0604020202020204" pitchFamily="34" charset="0"/>
              </a:rPr>
              <a:t>La torre tiene ___ balcón, </a:t>
            </a:r>
            <a:br>
              <a:rPr lang="en-GB" sz="3600" i="1" dirty="0">
                <a:solidFill>
                  <a:schemeClr val="accent5">
                    <a:lumMod val="50000"/>
                  </a:schemeClr>
                </a:solidFill>
                <a:latin typeface="Century Gothic" panose="020B0502020202020204" pitchFamily="34" charset="0"/>
                <a:cs typeface="Arial" panose="020B0604020202020204" pitchFamily="34" charset="0"/>
              </a:rPr>
            </a:br>
            <a:r>
              <a:rPr lang="en-GB" sz="3600" i="1" dirty="0">
                <a:solidFill>
                  <a:schemeClr val="accent5">
                    <a:lumMod val="50000"/>
                  </a:schemeClr>
                </a:solidFill>
                <a:latin typeface="Century Gothic" panose="020B0502020202020204" pitchFamily="34" charset="0"/>
                <a:cs typeface="Arial" panose="020B0604020202020204" pitchFamily="34" charset="0"/>
              </a:rPr>
              <a:t>___ balcón tiene una dama, </a:t>
            </a:r>
            <a:br>
              <a:rPr lang="en-GB" sz="3600" i="1" dirty="0">
                <a:solidFill>
                  <a:schemeClr val="accent5">
                    <a:lumMod val="50000"/>
                  </a:schemeClr>
                </a:solidFill>
                <a:latin typeface="Century Gothic" panose="020B0502020202020204" pitchFamily="34" charset="0"/>
                <a:cs typeface="Arial" panose="020B0604020202020204" pitchFamily="34" charset="0"/>
              </a:rPr>
            </a:br>
            <a:endParaRPr lang="en-US" altLang="en-US" sz="5400" i="1" dirty="0">
              <a:solidFill>
                <a:schemeClr val="accent5">
                  <a:lumMod val="50000"/>
                </a:schemeClr>
              </a:solidFill>
              <a:latin typeface="Century Gothic" panose="020B0502020202020204" pitchFamily="34" charset="0"/>
              <a:cs typeface="Arial" panose="020B0604020202020204" pitchFamily="34" charset="0"/>
            </a:endParaRPr>
          </a:p>
        </p:txBody>
      </p:sp>
      <p:sp>
        <p:nvSpPr>
          <p:cNvPr id="5" name="TextBox 4"/>
          <p:cNvSpPr txBox="1"/>
          <p:nvPr/>
        </p:nvSpPr>
        <p:spPr>
          <a:xfrm>
            <a:off x="6051007" y="2150071"/>
            <a:ext cx="815992" cy="646331"/>
          </a:xfrm>
          <a:prstGeom prst="rect">
            <a:avLst/>
          </a:prstGeom>
          <a:noFill/>
        </p:spPr>
        <p:txBody>
          <a:bodyPr wrap="square" rtlCol="0">
            <a:spAutoFit/>
          </a:bodyPr>
          <a:lstStyle/>
          <a:p>
            <a:r>
              <a:rPr lang="en-GB" sz="3600" i="1" dirty="0">
                <a:solidFill>
                  <a:srgbClr val="EA5F00"/>
                </a:solidFill>
                <a:latin typeface="Century Gothic" panose="020B0502020202020204" pitchFamily="34" charset="0"/>
              </a:rPr>
              <a:t>un</a:t>
            </a:r>
          </a:p>
        </p:txBody>
      </p:sp>
      <p:sp>
        <p:nvSpPr>
          <p:cNvPr id="7" name="TextBox 6"/>
          <p:cNvSpPr txBox="1"/>
          <p:nvPr/>
        </p:nvSpPr>
        <p:spPr>
          <a:xfrm>
            <a:off x="3106204" y="3211717"/>
            <a:ext cx="858955" cy="646331"/>
          </a:xfrm>
          <a:prstGeom prst="rect">
            <a:avLst/>
          </a:prstGeom>
          <a:noFill/>
        </p:spPr>
        <p:txBody>
          <a:bodyPr wrap="square" rtlCol="0">
            <a:spAutoFit/>
          </a:bodyPr>
          <a:lstStyle/>
          <a:p>
            <a:r>
              <a:rPr lang="en-GB" sz="3600" i="1" dirty="0">
                <a:solidFill>
                  <a:srgbClr val="EA5F00"/>
                </a:solidFill>
                <a:latin typeface="Century Gothic" panose="020B0502020202020204" pitchFamily="34" charset="0"/>
              </a:rPr>
              <a:t>El</a:t>
            </a:r>
          </a:p>
        </p:txBody>
      </p:sp>
      <p:sp>
        <p:nvSpPr>
          <p:cNvPr id="9" name="Rounded Rectangle 38"/>
          <p:cNvSpPr/>
          <p:nvPr/>
        </p:nvSpPr>
        <p:spPr>
          <a:xfrm>
            <a:off x="10929260" y="100759"/>
            <a:ext cx="1133951"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escribir</a:t>
            </a:r>
            <a:endParaRPr lang="en-GB" b="1" dirty="0">
              <a:latin typeface="Century Gothic" panose="020B0502020202020204" pitchFamily="34" charset="0"/>
            </a:endParaRPr>
          </a:p>
        </p:txBody>
      </p:sp>
      <p:sp>
        <p:nvSpPr>
          <p:cNvPr id="3" name="Title 2"/>
          <p:cNvSpPr>
            <a:spLocks noGrp="1"/>
          </p:cNvSpPr>
          <p:nvPr>
            <p:ph type="title"/>
          </p:nvPr>
        </p:nvSpPr>
        <p:spPr>
          <a:xfrm>
            <a:off x="673100" y="494617"/>
            <a:ext cx="10515600" cy="1325563"/>
          </a:xfrm>
        </p:spPr>
        <p:txBody>
          <a:bodyPr/>
          <a:lstStyle/>
          <a:p>
            <a:r>
              <a:rPr lang="en-GB" dirty="0">
                <a:solidFill>
                  <a:srgbClr val="002060"/>
                </a:solidFill>
              </a:rPr>
              <a:t>Completa la </a:t>
            </a:r>
            <a:r>
              <a:rPr lang="en-GB" dirty="0" err="1">
                <a:solidFill>
                  <a:srgbClr val="002060"/>
                </a:solidFill>
              </a:rPr>
              <a:t>frase</a:t>
            </a:r>
            <a:r>
              <a:rPr lang="en-GB" dirty="0">
                <a:solidFill>
                  <a:srgbClr val="002060"/>
                </a:solidFill>
              </a:rPr>
              <a:t> con LA o UNA.</a:t>
            </a:r>
            <a:br>
              <a:rPr lang="en-GB" dirty="0"/>
            </a:br>
            <a:endParaRPr lang="en-GB" dirty="0"/>
          </a:p>
        </p:txBody>
      </p:sp>
    </p:spTree>
    <p:extLst>
      <p:ext uri="{BB962C8B-B14F-4D97-AF65-F5344CB8AC3E}">
        <p14:creationId xmlns:p14="http://schemas.microsoft.com/office/powerpoint/2010/main" val="297229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76016" y="2034647"/>
            <a:ext cx="6809232" cy="2308324"/>
          </a:xfrm>
          <a:prstGeom prst="rect">
            <a:avLst/>
          </a:prstGeom>
        </p:spPr>
        <p:txBody>
          <a:bodyPr wrap="square">
            <a:spAutoFit/>
          </a:bodyPr>
          <a:lstStyle/>
          <a:p>
            <a:pPr>
              <a:lnSpc>
                <a:spcPct val="200000"/>
              </a:lnSpc>
            </a:pPr>
            <a:r>
              <a:rPr lang="es-ES" sz="3600" i="1" dirty="0">
                <a:solidFill>
                  <a:srgbClr val="002060"/>
                </a:solidFill>
                <a:latin typeface="Century Gothic" panose="020B0502020202020204" pitchFamily="34" charset="0"/>
              </a:rPr>
              <a:t>el balcón tiene ____ dama, </a:t>
            </a:r>
            <a:br>
              <a:rPr lang="es-ES" sz="3600" i="1" dirty="0">
                <a:solidFill>
                  <a:srgbClr val="002060"/>
                </a:solidFill>
                <a:latin typeface="Century Gothic" panose="020B0502020202020204" pitchFamily="34" charset="0"/>
              </a:rPr>
            </a:br>
            <a:r>
              <a:rPr lang="es-ES" sz="3600" i="1" dirty="0">
                <a:solidFill>
                  <a:srgbClr val="002060"/>
                </a:solidFill>
                <a:latin typeface="Century Gothic" panose="020B0502020202020204" pitchFamily="34" charset="0"/>
              </a:rPr>
              <a:t>____ dama una blanca flor.</a:t>
            </a:r>
            <a:endParaRPr lang="en-GB" sz="3600" i="1" dirty="0">
              <a:solidFill>
                <a:srgbClr val="002060"/>
              </a:solidFill>
            </a:endParaRPr>
          </a:p>
        </p:txBody>
      </p:sp>
      <p:sp>
        <p:nvSpPr>
          <p:cNvPr id="6" name="TextBox 5"/>
          <p:cNvSpPr txBox="1"/>
          <p:nvPr/>
        </p:nvSpPr>
        <p:spPr>
          <a:xfrm>
            <a:off x="6641592" y="2353271"/>
            <a:ext cx="1133565" cy="646331"/>
          </a:xfrm>
          <a:prstGeom prst="rect">
            <a:avLst/>
          </a:prstGeom>
          <a:noFill/>
        </p:spPr>
        <p:txBody>
          <a:bodyPr wrap="square" rtlCol="0">
            <a:spAutoFit/>
          </a:bodyPr>
          <a:lstStyle/>
          <a:p>
            <a:r>
              <a:rPr lang="en-GB" sz="3600" i="1" dirty="0">
                <a:solidFill>
                  <a:srgbClr val="EA5F00"/>
                </a:solidFill>
                <a:latin typeface="Century Gothic" panose="020B0502020202020204" pitchFamily="34" charset="0"/>
              </a:rPr>
              <a:t>una</a:t>
            </a:r>
          </a:p>
        </p:txBody>
      </p:sp>
      <p:sp>
        <p:nvSpPr>
          <p:cNvPr id="7" name="TextBox 6"/>
          <p:cNvSpPr txBox="1"/>
          <p:nvPr/>
        </p:nvSpPr>
        <p:spPr>
          <a:xfrm>
            <a:off x="3335673" y="3391043"/>
            <a:ext cx="1133565" cy="646331"/>
          </a:xfrm>
          <a:prstGeom prst="rect">
            <a:avLst/>
          </a:prstGeom>
          <a:noFill/>
        </p:spPr>
        <p:txBody>
          <a:bodyPr wrap="square" rtlCol="0">
            <a:spAutoFit/>
          </a:bodyPr>
          <a:lstStyle/>
          <a:p>
            <a:r>
              <a:rPr lang="en-GB" sz="3600" i="1" dirty="0">
                <a:solidFill>
                  <a:srgbClr val="EA5F00"/>
                </a:solidFill>
                <a:latin typeface="Century Gothic" panose="020B0502020202020204" pitchFamily="34" charset="0"/>
              </a:rPr>
              <a:t>La</a:t>
            </a:r>
          </a:p>
        </p:txBody>
      </p:sp>
      <p:sp>
        <p:nvSpPr>
          <p:cNvPr id="9" name="Rounded Rectangle 38"/>
          <p:cNvSpPr/>
          <p:nvPr/>
        </p:nvSpPr>
        <p:spPr>
          <a:xfrm>
            <a:off x="10929260" y="95665"/>
            <a:ext cx="1133951"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escribir</a:t>
            </a:r>
            <a:endParaRPr lang="en-GB" b="1" dirty="0">
              <a:latin typeface="Century Gothic" panose="020B0502020202020204" pitchFamily="34" charset="0"/>
            </a:endParaRPr>
          </a:p>
        </p:txBody>
      </p:sp>
      <p:sp>
        <p:nvSpPr>
          <p:cNvPr id="2" name="Title 1"/>
          <p:cNvSpPr>
            <a:spLocks noGrp="1"/>
          </p:cNvSpPr>
          <p:nvPr>
            <p:ph type="title"/>
          </p:nvPr>
        </p:nvSpPr>
        <p:spPr/>
        <p:txBody>
          <a:bodyPr/>
          <a:lstStyle/>
          <a:p>
            <a:r>
              <a:rPr lang="en-GB" dirty="0">
                <a:solidFill>
                  <a:srgbClr val="002060"/>
                </a:solidFill>
              </a:rPr>
              <a:t>Completa la </a:t>
            </a:r>
            <a:r>
              <a:rPr lang="en-GB" dirty="0" err="1">
                <a:solidFill>
                  <a:srgbClr val="002060"/>
                </a:solidFill>
              </a:rPr>
              <a:t>frase</a:t>
            </a:r>
            <a:r>
              <a:rPr lang="en-GB" dirty="0">
                <a:solidFill>
                  <a:srgbClr val="002060"/>
                </a:solidFill>
              </a:rPr>
              <a:t> con LA o UNA.</a:t>
            </a:r>
            <a:endParaRPr lang="en-GB" dirty="0"/>
          </a:p>
        </p:txBody>
      </p:sp>
    </p:spTree>
    <p:extLst>
      <p:ext uri="{BB962C8B-B14F-4D97-AF65-F5344CB8AC3E}">
        <p14:creationId xmlns:p14="http://schemas.microsoft.com/office/powerpoint/2010/main" val="303398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 name="Table 97" descr="Table for exercises"/>
          <p:cNvGraphicFramePr>
            <a:graphicFrameLocks noGrp="1"/>
          </p:cNvGraphicFramePr>
          <p:nvPr>
            <p:extLst>
              <p:ext uri="{D42A27DB-BD31-4B8C-83A1-F6EECF244321}">
                <p14:modId xmlns:p14="http://schemas.microsoft.com/office/powerpoint/2010/main" val="3854405178"/>
              </p:ext>
            </p:extLst>
          </p:nvPr>
        </p:nvGraphicFramePr>
        <p:xfrm>
          <a:off x="4339982" y="1108149"/>
          <a:ext cx="7274742" cy="5009589"/>
        </p:xfrm>
        <a:graphic>
          <a:graphicData uri="http://schemas.openxmlformats.org/drawingml/2006/table">
            <a:tbl>
              <a:tblPr firstRow="1" bandRow="1">
                <a:tableStyleId>{5940675A-B579-460E-94D1-54222C63F5DA}</a:tableStyleId>
              </a:tblPr>
              <a:tblGrid>
                <a:gridCol w="3903266">
                  <a:extLst>
                    <a:ext uri="{9D8B030D-6E8A-4147-A177-3AD203B41FA5}">
                      <a16:colId xmlns:a16="http://schemas.microsoft.com/office/drawing/2014/main" val="2718503455"/>
                    </a:ext>
                  </a:extLst>
                </a:gridCol>
                <a:gridCol w="3371476">
                  <a:extLst>
                    <a:ext uri="{9D8B030D-6E8A-4147-A177-3AD203B41FA5}">
                      <a16:colId xmlns:a16="http://schemas.microsoft.com/office/drawing/2014/main" val="20001"/>
                    </a:ext>
                  </a:extLst>
                </a:gridCol>
              </a:tblGrid>
              <a:tr h="5566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1113242">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Flowchart: Decision 2"/>
          <p:cNvSpPr/>
          <p:nvPr/>
        </p:nvSpPr>
        <p:spPr>
          <a:xfrm>
            <a:off x="174291" y="171749"/>
            <a:ext cx="2943425" cy="1556598"/>
          </a:xfrm>
          <a:prstGeom prst="flowChartDecision">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6" descr="http://www.clker.com/cliparts/2/e/b/c/1206570767847217711nicubunu_RPG_map_symbols_Round_Tower.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60" y="-145265"/>
            <a:ext cx="899249" cy="1280360"/>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Box 46"/>
          <p:cNvSpPr txBox="1"/>
          <p:nvPr/>
        </p:nvSpPr>
        <p:spPr>
          <a:xfrm>
            <a:off x="4367450" y="1145949"/>
            <a:ext cx="335643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m_ _ _ _ _ _</a:t>
            </a:r>
          </a:p>
        </p:txBody>
      </p:sp>
      <p:sp>
        <p:nvSpPr>
          <p:cNvPr id="49" name="TextBox 48"/>
          <p:cNvSpPr txBox="1"/>
          <p:nvPr/>
        </p:nvSpPr>
        <p:spPr>
          <a:xfrm>
            <a:off x="8278716" y="1168439"/>
            <a:ext cx="24112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market</a:t>
            </a:r>
          </a:p>
        </p:txBody>
      </p:sp>
      <p:sp>
        <p:nvSpPr>
          <p:cNvPr id="50" name="TextBox 49"/>
          <p:cNvSpPr txBox="1"/>
          <p:nvPr/>
        </p:nvSpPr>
        <p:spPr>
          <a:xfrm>
            <a:off x="4397538" y="1682109"/>
            <a:ext cx="338403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c_ _ _ _ _ de arte</a:t>
            </a:r>
          </a:p>
        </p:txBody>
      </p:sp>
      <p:sp>
        <p:nvSpPr>
          <p:cNvPr id="51" name="TextBox 50"/>
          <p:cNvSpPr txBox="1"/>
          <p:nvPr/>
        </p:nvSpPr>
        <p:spPr>
          <a:xfrm>
            <a:off x="8243166" y="1716034"/>
            <a:ext cx="290996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an art centre</a:t>
            </a:r>
          </a:p>
        </p:txBody>
      </p:sp>
      <p:sp>
        <p:nvSpPr>
          <p:cNvPr id="52" name="TextBox 51"/>
          <p:cNvSpPr txBox="1"/>
          <p:nvPr/>
        </p:nvSpPr>
        <p:spPr>
          <a:xfrm>
            <a:off x="4424186" y="2296252"/>
            <a:ext cx="22173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t_ _ _ _ _</a:t>
            </a:r>
          </a:p>
        </p:txBody>
      </p:sp>
      <p:sp>
        <p:nvSpPr>
          <p:cNvPr id="53" name="TextBox 52"/>
          <p:cNvSpPr txBox="1"/>
          <p:nvPr/>
        </p:nvSpPr>
        <p:spPr>
          <a:xfrm>
            <a:off x="8278716" y="2261582"/>
            <a:ext cx="290996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theatre</a:t>
            </a:r>
          </a:p>
        </p:txBody>
      </p:sp>
      <p:sp>
        <p:nvSpPr>
          <p:cNvPr id="54" name="TextBox 53"/>
          <p:cNvSpPr txBox="1"/>
          <p:nvPr/>
        </p:nvSpPr>
        <p:spPr>
          <a:xfrm>
            <a:off x="4397536" y="2849575"/>
            <a:ext cx="381920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b_ _ _ _. Está c_ _ _ _.</a:t>
            </a:r>
          </a:p>
        </p:txBody>
      </p:sp>
      <p:sp>
        <p:nvSpPr>
          <p:cNvPr id="55" name="TextBox 54"/>
          <p:cNvSpPr txBox="1"/>
          <p:nvPr/>
        </p:nvSpPr>
        <p:spPr>
          <a:xfrm>
            <a:off x="8255199" y="2806201"/>
            <a:ext cx="281171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bank. It’s near.</a:t>
            </a:r>
          </a:p>
        </p:txBody>
      </p:sp>
      <p:sp>
        <p:nvSpPr>
          <p:cNvPr id="56" name="TextBox 55"/>
          <p:cNvSpPr txBox="1"/>
          <p:nvPr/>
        </p:nvSpPr>
        <p:spPr>
          <a:xfrm>
            <a:off x="4424186" y="3382112"/>
            <a:ext cx="22173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m_ _ _ _</a:t>
            </a:r>
          </a:p>
        </p:txBody>
      </p:sp>
      <p:sp>
        <p:nvSpPr>
          <p:cNvPr id="57" name="TextBox 56"/>
          <p:cNvSpPr txBox="1"/>
          <p:nvPr/>
        </p:nvSpPr>
        <p:spPr>
          <a:xfrm>
            <a:off x="8285734" y="3341337"/>
            <a:ext cx="210640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museum</a:t>
            </a:r>
          </a:p>
        </p:txBody>
      </p:sp>
      <p:sp>
        <p:nvSpPr>
          <p:cNvPr id="58" name="TextBox 57"/>
          <p:cNvSpPr txBox="1"/>
          <p:nvPr/>
        </p:nvSpPr>
        <p:spPr>
          <a:xfrm>
            <a:off x="4367450" y="3944766"/>
            <a:ext cx="394265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una t_ _ _ _ _. Está l_ _ _ _.</a:t>
            </a:r>
          </a:p>
        </p:txBody>
      </p:sp>
      <p:sp>
        <p:nvSpPr>
          <p:cNvPr id="59" name="TextBox 58"/>
          <p:cNvSpPr txBox="1"/>
          <p:nvPr/>
        </p:nvSpPr>
        <p:spPr>
          <a:xfrm>
            <a:off x="8310101" y="3914649"/>
            <a:ext cx="251892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shop. It’s far.</a:t>
            </a:r>
          </a:p>
        </p:txBody>
      </p:sp>
      <p:sp>
        <p:nvSpPr>
          <p:cNvPr id="60" name="TextBox 59"/>
          <p:cNvSpPr txBox="1"/>
          <p:nvPr/>
        </p:nvSpPr>
        <p:spPr>
          <a:xfrm>
            <a:off x="4367450" y="4502999"/>
            <a:ext cx="281127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una </a:t>
            </a:r>
            <a:r>
              <a:rPr lang="en-GB" sz="2400" b="1" dirty="0" err="1">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_ _ _ _ _ _</a:t>
            </a:r>
          </a:p>
        </p:txBody>
      </p:sp>
      <p:sp>
        <p:nvSpPr>
          <p:cNvPr id="61" name="TextBox 60"/>
          <p:cNvSpPr txBox="1"/>
          <p:nvPr/>
        </p:nvSpPr>
        <p:spPr>
          <a:xfrm>
            <a:off x="8299302" y="4480926"/>
            <a:ext cx="24112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church</a:t>
            </a:r>
          </a:p>
        </p:txBody>
      </p:sp>
      <p:sp>
        <p:nvSpPr>
          <p:cNvPr id="62" name="TextBox 61"/>
          <p:cNvSpPr txBox="1"/>
          <p:nvPr/>
        </p:nvSpPr>
        <p:spPr>
          <a:xfrm>
            <a:off x="4397536" y="5010300"/>
            <a:ext cx="3326352"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una e_ _ _ _ _ _. Está e_ _ _ _ dos parques.</a:t>
            </a:r>
          </a:p>
        </p:txBody>
      </p:sp>
      <p:sp>
        <p:nvSpPr>
          <p:cNvPr id="63" name="TextBox 62"/>
          <p:cNvSpPr txBox="1"/>
          <p:nvPr/>
        </p:nvSpPr>
        <p:spPr>
          <a:xfrm>
            <a:off x="8216737" y="5036413"/>
            <a:ext cx="3261029"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school. It’s between two parks.</a:t>
            </a:r>
          </a:p>
        </p:txBody>
      </p:sp>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66" y="4207659"/>
            <a:ext cx="1214737" cy="1547983"/>
          </a:xfrm>
          <a:prstGeom prst="rect">
            <a:avLst/>
          </a:prstGeom>
        </p:spPr>
      </p:pic>
      <p:sp>
        <p:nvSpPr>
          <p:cNvPr id="68" name="Rectangular Callout 67"/>
          <p:cNvSpPr/>
          <p:nvPr/>
        </p:nvSpPr>
        <p:spPr>
          <a:xfrm>
            <a:off x="105767" y="1883291"/>
            <a:ext cx="4062656" cy="1656606"/>
          </a:xfrm>
          <a:prstGeom prst="wedgeRectCallout">
            <a:avLst>
              <a:gd name="adj1" fmla="val -36335"/>
              <a:gd name="adj2" fmla="val 812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2491573" y="1849566"/>
            <a:ext cx="1130455" cy="646331"/>
          </a:xfrm>
          <a:prstGeom prst="rect">
            <a:avLst/>
          </a:prstGeom>
          <a:noFill/>
        </p:spPr>
        <p:txBody>
          <a:bodyPr wrap="square" rtlCol="0">
            <a:spAutoFit/>
          </a:bodyPr>
          <a:lstStyle/>
          <a:p>
            <a:r>
              <a:rPr lang="en-GB" sz="3600" dirty="0" err="1">
                <a:solidFill>
                  <a:srgbClr val="002060"/>
                </a:solidFill>
                <a:latin typeface="Century Gothic" panose="020B0502020202020204" pitchFamily="34" charset="0"/>
              </a:rPr>
              <a:t>laza</a:t>
            </a:r>
            <a:endParaRPr lang="en-GB" sz="3600" dirty="0">
              <a:solidFill>
                <a:srgbClr val="002060"/>
              </a:solidFill>
              <a:latin typeface="Century Gothic" panose="020B0502020202020204" pitchFamily="34" charset="0"/>
            </a:endParaRPr>
          </a:p>
        </p:txBody>
      </p:sp>
      <p:sp>
        <p:nvSpPr>
          <p:cNvPr id="66" name="TextBox 65"/>
          <p:cNvSpPr txBox="1"/>
          <p:nvPr/>
        </p:nvSpPr>
        <p:spPr>
          <a:xfrm>
            <a:off x="1320503" y="2623590"/>
            <a:ext cx="1522168" cy="646331"/>
          </a:xfrm>
          <a:prstGeom prst="rect">
            <a:avLst/>
          </a:prstGeom>
          <a:noFill/>
        </p:spPr>
        <p:txBody>
          <a:bodyPr wrap="square" rtlCol="0">
            <a:spAutoFit/>
          </a:bodyPr>
          <a:lstStyle/>
          <a:p>
            <a:r>
              <a:rPr lang="en-GB" sz="3600" dirty="0" err="1">
                <a:solidFill>
                  <a:srgbClr val="002060"/>
                </a:solidFill>
                <a:latin typeface="Century Gothic" panose="020B0502020202020204" pitchFamily="34" charset="0"/>
              </a:rPr>
              <a:t>orre</a:t>
            </a:r>
            <a:endParaRPr lang="en-GB" sz="3600" dirty="0">
              <a:solidFill>
                <a:srgbClr val="002060"/>
              </a:solidFill>
              <a:latin typeface="Century Gothic" panose="020B0502020202020204" pitchFamily="34" charset="0"/>
            </a:endParaRPr>
          </a:p>
        </p:txBody>
      </p:sp>
      <p:sp>
        <p:nvSpPr>
          <p:cNvPr id="6" name="TextBox 5"/>
          <p:cNvSpPr txBox="1"/>
          <p:nvPr/>
        </p:nvSpPr>
        <p:spPr>
          <a:xfrm>
            <a:off x="147642" y="1869412"/>
            <a:ext cx="420802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Hay una p_____ ,</a:t>
            </a:r>
          </a:p>
        </p:txBody>
      </p:sp>
      <p:sp>
        <p:nvSpPr>
          <p:cNvPr id="48" name="TextBox 47"/>
          <p:cNvSpPr txBox="1"/>
          <p:nvPr/>
        </p:nvSpPr>
        <p:spPr>
          <a:xfrm>
            <a:off x="174291" y="2623590"/>
            <a:ext cx="420802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una t____ y…</a:t>
            </a:r>
          </a:p>
        </p:txBody>
      </p:sp>
      <p:sp>
        <p:nvSpPr>
          <p:cNvPr id="28" name="TextBox 27"/>
          <p:cNvSpPr txBox="1"/>
          <p:nvPr/>
        </p:nvSpPr>
        <p:spPr>
          <a:xfrm>
            <a:off x="4362948" y="1145949"/>
            <a:ext cx="335643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mercado</a:t>
            </a:r>
            <a:endParaRPr lang="en-GB" sz="2400" b="1" dirty="0">
              <a:solidFill>
                <a:srgbClr val="002060"/>
              </a:solidFill>
              <a:latin typeface="Century Gothic" panose="020B0502020202020204" pitchFamily="34" charset="0"/>
            </a:endParaRPr>
          </a:p>
        </p:txBody>
      </p:sp>
      <p:sp>
        <p:nvSpPr>
          <p:cNvPr id="29" name="TextBox 28"/>
          <p:cNvSpPr txBox="1"/>
          <p:nvPr/>
        </p:nvSpPr>
        <p:spPr>
          <a:xfrm>
            <a:off x="4397538" y="1685002"/>
            <a:ext cx="338403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centro</a:t>
            </a:r>
            <a:r>
              <a:rPr lang="en-GB" sz="2400" b="1" dirty="0">
                <a:solidFill>
                  <a:srgbClr val="002060"/>
                </a:solidFill>
                <a:latin typeface="Century Gothic" panose="020B0502020202020204" pitchFamily="34" charset="0"/>
              </a:rPr>
              <a:t> de arte</a:t>
            </a:r>
          </a:p>
        </p:txBody>
      </p:sp>
      <p:sp>
        <p:nvSpPr>
          <p:cNvPr id="30" name="TextBox 29"/>
          <p:cNvSpPr txBox="1"/>
          <p:nvPr/>
        </p:nvSpPr>
        <p:spPr>
          <a:xfrm>
            <a:off x="4424186" y="2306686"/>
            <a:ext cx="22173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teatro</a:t>
            </a:r>
            <a:endParaRPr lang="en-GB" sz="2400" b="1" dirty="0">
              <a:solidFill>
                <a:srgbClr val="002060"/>
              </a:solidFill>
              <a:latin typeface="Century Gothic" panose="020B0502020202020204" pitchFamily="34" charset="0"/>
            </a:endParaRPr>
          </a:p>
        </p:txBody>
      </p:sp>
      <p:sp>
        <p:nvSpPr>
          <p:cNvPr id="31" name="TextBox 30"/>
          <p:cNvSpPr txBox="1"/>
          <p:nvPr/>
        </p:nvSpPr>
        <p:spPr>
          <a:xfrm>
            <a:off x="4397535" y="2851739"/>
            <a:ext cx="381920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banco. Está </a:t>
            </a:r>
            <a:r>
              <a:rPr lang="en-GB" sz="2400" b="1" dirty="0" err="1">
                <a:solidFill>
                  <a:srgbClr val="002060"/>
                </a:solidFill>
                <a:latin typeface="Century Gothic" panose="020B0502020202020204" pitchFamily="34" charset="0"/>
              </a:rPr>
              <a:t>cerca</a:t>
            </a:r>
            <a:r>
              <a:rPr lang="en-GB" sz="2400" b="1" dirty="0">
                <a:solidFill>
                  <a:srgbClr val="002060"/>
                </a:solidFill>
                <a:latin typeface="Century Gothic" panose="020B0502020202020204" pitchFamily="34" charset="0"/>
              </a:rPr>
              <a:t>.</a:t>
            </a:r>
          </a:p>
        </p:txBody>
      </p:sp>
      <p:sp>
        <p:nvSpPr>
          <p:cNvPr id="32" name="TextBox 31"/>
          <p:cNvSpPr txBox="1"/>
          <p:nvPr/>
        </p:nvSpPr>
        <p:spPr>
          <a:xfrm>
            <a:off x="4424186" y="3387899"/>
            <a:ext cx="22173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museo</a:t>
            </a:r>
            <a:endParaRPr lang="en-GB" sz="2400" b="1" dirty="0">
              <a:solidFill>
                <a:srgbClr val="002060"/>
              </a:solidFill>
              <a:latin typeface="Century Gothic" panose="020B0502020202020204" pitchFamily="34" charset="0"/>
            </a:endParaRPr>
          </a:p>
        </p:txBody>
      </p:sp>
      <p:sp>
        <p:nvSpPr>
          <p:cNvPr id="33" name="TextBox 32"/>
          <p:cNvSpPr txBox="1"/>
          <p:nvPr/>
        </p:nvSpPr>
        <p:spPr>
          <a:xfrm>
            <a:off x="4367450" y="3937467"/>
            <a:ext cx="394265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una </a:t>
            </a:r>
            <a:r>
              <a:rPr lang="en-GB" sz="2400" b="1" dirty="0" err="1">
                <a:solidFill>
                  <a:srgbClr val="002060"/>
                </a:solidFill>
                <a:latin typeface="Century Gothic" panose="020B0502020202020204" pitchFamily="34" charset="0"/>
              </a:rPr>
              <a:t>tienda</a:t>
            </a:r>
            <a:r>
              <a:rPr lang="en-GB" sz="2400" b="1" dirty="0">
                <a:solidFill>
                  <a:srgbClr val="002060"/>
                </a:solidFill>
                <a:latin typeface="Century Gothic" panose="020B0502020202020204" pitchFamily="34" charset="0"/>
              </a:rPr>
              <a:t>. Está </a:t>
            </a:r>
            <a:r>
              <a:rPr lang="en-GB" sz="2400" b="1" dirty="0" err="1">
                <a:solidFill>
                  <a:srgbClr val="002060"/>
                </a:solidFill>
                <a:latin typeface="Century Gothic" panose="020B0502020202020204" pitchFamily="34" charset="0"/>
              </a:rPr>
              <a:t>lejos</a:t>
            </a:r>
            <a:r>
              <a:rPr lang="en-GB" sz="2400" b="1" dirty="0">
                <a:solidFill>
                  <a:srgbClr val="002060"/>
                </a:solidFill>
                <a:latin typeface="Century Gothic" panose="020B0502020202020204" pitchFamily="34" charset="0"/>
              </a:rPr>
              <a:t>.</a:t>
            </a:r>
          </a:p>
        </p:txBody>
      </p:sp>
      <p:sp>
        <p:nvSpPr>
          <p:cNvPr id="34" name="TextBox 33"/>
          <p:cNvSpPr txBox="1"/>
          <p:nvPr/>
        </p:nvSpPr>
        <p:spPr>
          <a:xfrm>
            <a:off x="4362948" y="4495221"/>
            <a:ext cx="281127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una </a:t>
            </a:r>
            <a:r>
              <a:rPr lang="en-GB" sz="2400" b="1" dirty="0" err="1">
                <a:solidFill>
                  <a:srgbClr val="002060"/>
                </a:solidFill>
                <a:latin typeface="Century Gothic" panose="020B0502020202020204" pitchFamily="34" charset="0"/>
              </a:rPr>
              <a:t>iglesia</a:t>
            </a:r>
            <a:endParaRPr lang="en-GB" sz="2400" b="1" dirty="0">
              <a:solidFill>
                <a:srgbClr val="002060"/>
              </a:solidFill>
              <a:latin typeface="Century Gothic" panose="020B0502020202020204" pitchFamily="34" charset="0"/>
            </a:endParaRPr>
          </a:p>
        </p:txBody>
      </p:sp>
      <p:sp>
        <p:nvSpPr>
          <p:cNvPr id="35" name="TextBox 34"/>
          <p:cNvSpPr txBox="1"/>
          <p:nvPr/>
        </p:nvSpPr>
        <p:spPr>
          <a:xfrm>
            <a:off x="4397536" y="5007451"/>
            <a:ext cx="3326352"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una escuela. Está entre dos parques.</a:t>
            </a:r>
          </a:p>
        </p:txBody>
      </p:sp>
      <p:sp>
        <p:nvSpPr>
          <p:cNvPr id="2" name="Title 1"/>
          <p:cNvSpPr>
            <a:spLocks noGrp="1"/>
          </p:cNvSpPr>
          <p:nvPr>
            <p:ph type="title"/>
          </p:nvPr>
        </p:nvSpPr>
        <p:spPr>
          <a:xfrm>
            <a:off x="2555073" y="-180720"/>
            <a:ext cx="11644987" cy="1325563"/>
          </a:xfrm>
        </p:spPr>
        <p:txBody>
          <a:bodyPr>
            <a:normAutofit/>
          </a:bodyPr>
          <a:lstStyle/>
          <a:p>
            <a:r>
              <a:rPr lang="en-GB" sz="3600" b="1" i="1" dirty="0">
                <a:solidFill>
                  <a:srgbClr val="002060"/>
                </a:solidFill>
              </a:rPr>
              <a:t>La dama describe una ciudad. ¿Qué hay?</a:t>
            </a:r>
            <a:endParaRPr lang="en-GB" sz="3600" dirty="0"/>
          </a:p>
        </p:txBody>
      </p:sp>
    </p:spTree>
    <p:extLst>
      <p:ext uri="{BB962C8B-B14F-4D97-AF65-F5344CB8AC3E}">
        <p14:creationId xmlns:p14="http://schemas.microsoft.com/office/powerpoint/2010/main" val="242317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47"/>
                                        </p:tgtEl>
                                      </p:cBhvr>
                                    </p:animEffect>
                                    <p:set>
                                      <p:cBhvr>
                                        <p:cTn id="26" dur="1" fill="hold">
                                          <p:stCondLst>
                                            <p:cond delay="499"/>
                                          </p:stCondLst>
                                        </p:cTn>
                                        <p:tgtEl>
                                          <p:spTgt spid="47"/>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2"/>
                                        </p:tgtEl>
                                      </p:cBhvr>
                                    </p:animEffect>
                                    <p:set>
                                      <p:cBhvr>
                                        <p:cTn id="42" dur="1" fill="hold">
                                          <p:stCondLst>
                                            <p:cond delay="499"/>
                                          </p:stCondLst>
                                        </p:cTn>
                                        <p:tgtEl>
                                          <p:spTgt spid="52"/>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54"/>
                                        </p:tgtEl>
                                      </p:cBhvr>
                                    </p:animEffect>
                                    <p:set>
                                      <p:cBhvr>
                                        <p:cTn id="50" dur="1" fill="hold">
                                          <p:stCondLst>
                                            <p:cond delay="499"/>
                                          </p:stCondLst>
                                        </p:cTn>
                                        <p:tgtEl>
                                          <p:spTgt spid="54"/>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56"/>
                                        </p:tgtEl>
                                      </p:cBhvr>
                                    </p:animEffect>
                                    <p:set>
                                      <p:cBhvr>
                                        <p:cTn id="58" dur="1" fill="hold">
                                          <p:stCondLst>
                                            <p:cond delay="499"/>
                                          </p:stCondLst>
                                        </p:cTn>
                                        <p:tgtEl>
                                          <p:spTgt spid="56"/>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58"/>
                                        </p:tgtEl>
                                      </p:cBhvr>
                                    </p:animEffect>
                                    <p:set>
                                      <p:cBhvr>
                                        <p:cTn id="66" dur="1" fill="hold">
                                          <p:stCondLst>
                                            <p:cond delay="499"/>
                                          </p:stCondLst>
                                        </p:cTn>
                                        <p:tgtEl>
                                          <p:spTgt spid="58"/>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60"/>
                                        </p:tgtEl>
                                      </p:cBhvr>
                                    </p:animEffect>
                                    <p:set>
                                      <p:cBhvr>
                                        <p:cTn id="74" dur="1" fill="hold">
                                          <p:stCondLst>
                                            <p:cond delay="499"/>
                                          </p:stCondLst>
                                        </p:cTn>
                                        <p:tgtEl>
                                          <p:spTgt spid="60"/>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cTn>
                              </p:par>
                              <p:par>
                                <p:cTn id="83" presetID="10"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p:bldP spid="50" grpId="0"/>
      <p:bldP spid="52" grpId="0"/>
      <p:bldP spid="54" grpId="0"/>
      <p:bldP spid="56" grpId="0"/>
      <p:bldP spid="58" grpId="0"/>
      <p:bldP spid="60" grpId="0"/>
      <p:bldP spid="62" grpId="0"/>
      <p:bldP spid="64" grpId="0"/>
      <p:bldP spid="66" grpId="0"/>
      <p:bldP spid="28" grpId="0"/>
      <p:bldP spid="29" grpId="0"/>
      <p:bldP spid="30" grpId="0"/>
      <p:bldP spid="31" grpId="0"/>
      <p:bldP spid="32" grpId="0"/>
      <p:bldP spid="33" grpId="0"/>
      <p:bldP spid="34"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0"/>
            <a:ext cx="6096000" cy="6247864"/>
          </a:xfrm>
          <a:prstGeom prst="rect">
            <a:avLst/>
          </a:prstGeom>
        </p:spPr>
        <p:txBody>
          <a:bodyPr>
            <a:spAutoFit/>
          </a:bodyPr>
          <a:lstStyle/>
          <a:p>
            <a:pPr>
              <a:lnSpc>
                <a:spcPct val="200000"/>
              </a:lnSpc>
            </a:pPr>
            <a:r>
              <a:rPr lang="en-GB" sz="2000" dirty="0">
                <a:solidFill>
                  <a:srgbClr val="002060"/>
                </a:solidFill>
                <a:latin typeface="Century Gothic" panose="020B0502020202020204" pitchFamily="34" charset="0"/>
                <a:cs typeface="Arial" panose="020B0604020202020204" pitchFamily="34" charset="0"/>
              </a:rPr>
              <a:t>__ _______ tiene ___ ______,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__ ______ tiene __ ______,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__ ______ tiene ___ 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__ ____ ___  blanca 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ha </a:t>
            </a:r>
            <a:r>
              <a:rPr lang="en-GB" sz="2000" dirty="0" err="1">
                <a:solidFill>
                  <a:srgbClr val="002060"/>
                </a:solidFill>
                <a:latin typeface="Century Gothic" panose="020B0502020202020204" pitchFamily="34" charset="0"/>
                <a:cs typeface="Arial" panose="020B0604020202020204" pitchFamily="34" charset="0"/>
              </a:rPr>
              <a:t>pasado</a:t>
            </a:r>
            <a:r>
              <a:rPr lang="en-GB" sz="2000" dirty="0">
                <a:solidFill>
                  <a:srgbClr val="002060"/>
                </a:solidFill>
                <a:latin typeface="Century Gothic" panose="020B0502020202020204" pitchFamily="34" charset="0"/>
                <a:cs typeface="Arial" panose="020B0604020202020204" pitchFamily="34" charset="0"/>
              </a:rPr>
              <a:t> un caballero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 </a:t>
            </a:r>
            <a:r>
              <a:rPr lang="en-GB" sz="2000" dirty="0" err="1">
                <a:solidFill>
                  <a:srgbClr val="002060"/>
                </a:solidFill>
                <a:latin typeface="Century Gothic" panose="020B0502020202020204" pitchFamily="34" charset="0"/>
                <a:cs typeface="Arial" panose="020B0604020202020204" pitchFamily="34" charset="0"/>
              </a:rPr>
              <a:t>quién</a:t>
            </a:r>
            <a:r>
              <a:rPr lang="en-GB" sz="2000" dirty="0">
                <a:solidFill>
                  <a:srgbClr val="002060"/>
                </a:solidFill>
                <a:latin typeface="Century Gothic" panose="020B0502020202020204" pitchFamily="34" charset="0"/>
                <a:cs typeface="Arial" panose="020B0604020202020204" pitchFamily="34" charset="0"/>
              </a:rPr>
              <a:t> sabe por </a:t>
            </a:r>
            <a:r>
              <a:rPr lang="en-GB" sz="2000" dirty="0" err="1">
                <a:solidFill>
                  <a:srgbClr val="002060"/>
                </a:solidFill>
                <a:latin typeface="Century Gothic" panose="020B0502020202020204" pitchFamily="34" charset="0"/>
                <a:cs typeface="Arial" panose="020B0604020202020204" pitchFamily="34" charset="0"/>
              </a:rPr>
              <a:t>qué</a:t>
            </a:r>
            <a:r>
              <a:rPr lang="en-GB" sz="2000" dirty="0">
                <a:solidFill>
                  <a:srgbClr val="002060"/>
                </a:solidFill>
                <a:latin typeface="Century Gothic" panose="020B0502020202020204" pitchFamily="34" charset="0"/>
                <a:cs typeface="Arial" panose="020B0604020202020204" pitchFamily="34" charset="0"/>
              </a:rPr>
              <a:t> </a:t>
            </a:r>
            <a:r>
              <a:rPr lang="en-GB" sz="2000" dirty="0" err="1">
                <a:solidFill>
                  <a:srgbClr val="002060"/>
                </a:solidFill>
                <a:latin typeface="Century Gothic" panose="020B0502020202020204" pitchFamily="34" charset="0"/>
                <a:cs typeface="Arial" panose="020B0604020202020204" pitchFamily="34" charset="0"/>
              </a:rPr>
              <a:t>pasó</a:t>
            </a:r>
            <a:r>
              <a:rPr lang="en-GB" sz="2000" dirty="0">
                <a:solidFill>
                  <a:srgbClr val="002060"/>
                </a:solidFill>
                <a:latin typeface="Century Gothic" panose="020B0502020202020204" pitchFamily="34" charset="0"/>
                <a:cs typeface="Arial" panose="020B0604020202020204" pitchFamily="34" charset="0"/>
              </a:rPr>
              <a:t> !-,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y se ha </a:t>
            </a:r>
            <a:r>
              <a:rPr lang="en-GB" sz="2000" dirty="0" err="1">
                <a:solidFill>
                  <a:srgbClr val="002060"/>
                </a:solidFill>
                <a:latin typeface="Century Gothic" panose="020B0502020202020204" pitchFamily="34" charset="0"/>
                <a:cs typeface="Arial" panose="020B0604020202020204" pitchFamily="34" charset="0"/>
              </a:rPr>
              <a:t>llevado</a:t>
            </a:r>
            <a:r>
              <a:rPr lang="en-GB" sz="2000" dirty="0">
                <a:solidFill>
                  <a:srgbClr val="002060"/>
                </a:solidFill>
                <a:latin typeface="Century Gothic" panose="020B0502020202020204" pitchFamily="34" charset="0"/>
                <a:cs typeface="Arial" panose="020B0604020202020204" pitchFamily="34" charset="0"/>
              </a:rPr>
              <a:t> __ 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con su _____ y su ______,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con su _____ y su ____</a:t>
            </a:r>
          </a:p>
          <a:p>
            <a:pPr>
              <a:lnSpc>
                <a:spcPct val="200000"/>
              </a:lnSpc>
            </a:pPr>
            <a:r>
              <a:rPr lang="en-GB" sz="2000" dirty="0">
                <a:solidFill>
                  <a:srgbClr val="002060"/>
                </a:solidFill>
                <a:latin typeface="Century Gothic" panose="020B0502020202020204" pitchFamily="34" charset="0"/>
                <a:cs typeface="Arial" panose="020B0604020202020204" pitchFamily="34" charset="0"/>
              </a:rPr>
              <a:t>su ____ y su _____ ____.</a:t>
            </a:r>
            <a:endParaRPr lang="en-US" altLang="en-US" sz="3600" dirty="0">
              <a:solidFill>
                <a:srgbClr val="002060"/>
              </a:solidFill>
              <a:latin typeface="Century Gothic" panose="020B0502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961826" y="109536"/>
            <a:ext cx="1128713" cy="1407319"/>
          </a:xfrm>
          <a:prstGeom prst="rect">
            <a:avLst/>
          </a:prstGeom>
        </p:spPr>
      </p:pic>
      <p:pic>
        <p:nvPicPr>
          <p:cNvPr id="6" name="Picture 5"/>
          <p:cNvPicPr>
            <a:picLocks noChangeAspect="1"/>
          </p:cNvPicPr>
          <p:nvPr/>
        </p:nvPicPr>
        <p:blipFill>
          <a:blip r:embed="rId4"/>
          <a:stretch>
            <a:fillRect/>
          </a:stretch>
        </p:blipFill>
        <p:spPr>
          <a:xfrm>
            <a:off x="8683554" y="3065257"/>
            <a:ext cx="1128713" cy="1385888"/>
          </a:xfrm>
          <a:prstGeom prst="rect">
            <a:avLst/>
          </a:prstGeom>
        </p:spPr>
      </p:pic>
      <p:pic>
        <p:nvPicPr>
          <p:cNvPr id="7" name="Picture 6"/>
          <p:cNvPicPr>
            <a:picLocks noChangeAspect="1"/>
          </p:cNvPicPr>
          <p:nvPr/>
        </p:nvPicPr>
        <p:blipFill>
          <a:blip r:embed="rId5"/>
          <a:stretch>
            <a:fillRect/>
          </a:stretch>
        </p:blipFill>
        <p:spPr>
          <a:xfrm>
            <a:off x="2996175" y="4889967"/>
            <a:ext cx="1107281" cy="1385888"/>
          </a:xfrm>
          <a:prstGeom prst="rect">
            <a:avLst/>
          </a:prstGeom>
        </p:spPr>
      </p:pic>
      <p:pic>
        <p:nvPicPr>
          <p:cNvPr id="8" name="Picture 7"/>
          <p:cNvPicPr>
            <a:picLocks noChangeAspect="1"/>
          </p:cNvPicPr>
          <p:nvPr/>
        </p:nvPicPr>
        <p:blipFill>
          <a:blip r:embed="rId6"/>
          <a:stretch>
            <a:fillRect/>
          </a:stretch>
        </p:blipFill>
        <p:spPr>
          <a:xfrm>
            <a:off x="8733561" y="1437440"/>
            <a:ext cx="1078706" cy="1421606"/>
          </a:xfrm>
          <a:prstGeom prst="rect">
            <a:avLst/>
          </a:prstGeom>
        </p:spPr>
      </p:pic>
      <p:pic>
        <p:nvPicPr>
          <p:cNvPr id="9" name="Picture 8"/>
          <p:cNvPicPr>
            <a:picLocks noChangeAspect="1"/>
          </p:cNvPicPr>
          <p:nvPr/>
        </p:nvPicPr>
        <p:blipFill>
          <a:blip r:embed="rId7"/>
          <a:stretch>
            <a:fillRect/>
          </a:stretch>
        </p:blipFill>
        <p:spPr>
          <a:xfrm>
            <a:off x="2999083" y="3404623"/>
            <a:ext cx="1114425" cy="1393031"/>
          </a:xfrm>
          <a:prstGeom prst="rect">
            <a:avLst/>
          </a:prstGeom>
        </p:spPr>
      </p:pic>
      <p:pic>
        <p:nvPicPr>
          <p:cNvPr id="10" name="Picture 9"/>
          <p:cNvPicPr>
            <a:picLocks noChangeAspect="1"/>
          </p:cNvPicPr>
          <p:nvPr/>
        </p:nvPicPr>
        <p:blipFill>
          <a:blip r:embed="rId8"/>
          <a:stretch>
            <a:fillRect/>
          </a:stretch>
        </p:blipFill>
        <p:spPr>
          <a:xfrm>
            <a:off x="8756530" y="0"/>
            <a:ext cx="1085850" cy="1385888"/>
          </a:xfrm>
          <a:prstGeom prst="rect">
            <a:avLst/>
          </a:prstGeom>
        </p:spPr>
      </p:pic>
      <p:pic>
        <p:nvPicPr>
          <p:cNvPr id="11" name="Picture 10"/>
          <p:cNvPicPr>
            <a:picLocks noChangeAspect="1"/>
          </p:cNvPicPr>
          <p:nvPr/>
        </p:nvPicPr>
        <p:blipFill>
          <a:blip r:embed="rId9"/>
          <a:stretch>
            <a:fillRect/>
          </a:stretch>
        </p:blipFill>
        <p:spPr>
          <a:xfrm>
            <a:off x="3002654" y="1830084"/>
            <a:ext cx="1107281" cy="1428750"/>
          </a:xfrm>
          <a:prstGeom prst="rect">
            <a:avLst/>
          </a:prstGeom>
        </p:spPr>
      </p:pic>
      <p:pic>
        <p:nvPicPr>
          <p:cNvPr id="12" name="Picture 11"/>
          <p:cNvPicPr>
            <a:picLocks noChangeAspect="1"/>
          </p:cNvPicPr>
          <p:nvPr/>
        </p:nvPicPr>
        <p:blipFill>
          <a:blip r:embed="rId10"/>
          <a:stretch>
            <a:fillRect/>
          </a:stretch>
        </p:blipFill>
        <p:spPr>
          <a:xfrm>
            <a:off x="8743613" y="4657356"/>
            <a:ext cx="1107281" cy="1400175"/>
          </a:xfrm>
          <a:prstGeom prst="rect">
            <a:avLst/>
          </a:prstGeom>
        </p:spPr>
      </p:pic>
      <p:pic>
        <p:nvPicPr>
          <p:cNvPr id="13" name="Picture 12"/>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0894" y="1751655"/>
            <a:ext cx="632400" cy="632400"/>
          </a:xfrm>
          <a:prstGeom prst="rect">
            <a:avLst/>
          </a:prstGeom>
        </p:spPr>
      </p:pic>
      <p:pic>
        <p:nvPicPr>
          <p:cNvPr id="14" name="Picture 1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83200" y="5035451"/>
            <a:ext cx="632400" cy="632400"/>
          </a:xfrm>
          <a:prstGeom prst="rect">
            <a:avLst/>
          </a:prstGeom>
        </p:spPr>
      </p:pic>
      <p:sp>
        <p:nvSpPr>
          <p:cNvPr id="16" name="Rounded Rectangle 38"/>
          <p:cNvSpPr/>
          <p:nvPr/>
        </p:nvSpPr>
        <p:spPr>
          <a:xfrm>
            <a:off x="9992139" y="109536"/>
            <a:ext cx="2036729" cy="38967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2" name="Title 1"/>
          <p:cNvSpPr>
            <a:spLocks noGrp="1"/>
          </p:cNvSpPr>
          <p:nvPr>
            <p:ph type="title"/>
          </p:nvPr>
        </p:nvSpPr>
        <p:spPr>
          <a:xfrm>
            <a:off x="9992139" y="-27016"/>
            <a:ext cx="10515600" cy="662781"/>
          </a:xfrm>
        </p:spPr>
        <p:txBody>
          <a:bodyPr>
            <a:normAutofit/>
          </a:bodyPr>
          <a:lstStyle/>
          <a:p>
            <a:r>
              <a:rPr lang="en-GB" sz="2000" b="1" dirty="0" err="1">
                <a:solidFill>
                  <a:schemeClr val="bg1"/>
                </a:solidFill>
              </a:rPr>
              <a:t>escribir</a:t>
            </a:r>
            <a:r>
              <a:rPr lang="en-GB" sz="2000" b="1" dirty="0">
                <a:solidFill>
                  <a:schemeClr val="bg1"/>
                </a:solidFill>
              </a:rPr>
              <a:t>/hablar</a:t>
            </a:r>
          </a:p>
        </p:txBody>
      </p:sp>
    </p:spTree>
    <p:extLst>
      <p:ext uri="{BB962C8B-B14F-4D97-AF65-F5344CB8AC3E}">
        <p14:creationId xmlns:p14="http://schemas.microsoft.com/office/powerpoint/2010/main" val="386645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0"/>
            <a:ext cx="6096000" cy="6247864"/>
          </a:xfrm>
          <a:prstGeom prst="rect">
            <a:avLst/>
          </a:prstGeom>
        </p:spPr>
        <p:txBody>
          <a:bodyPr>
            <a:spAutoFit/>
          </a:bodyPr>
          <a:lstStyle/>
          <a:p>
            <a:pPr>
              <a:lnSpc>
                <a:spcPct val="200000"/>
              </a:lnSpc>
            </a:pPr>
            <a:r>
              <a:rPr lang="en-GB" sz="2000" dirty="0">
                <a:solidFill>
                  <a:srgbClr val="002060"/>
                </a:solidFill>
                <a:latin typeface="Century Gothic" panose="020B0502020202020204" pitchFamily="34" charset="0"/>
                <a:cs typeface="Arial" panose="020B0604020202020204" pitchFamily="34" charset="0"/>
              </a:rPr>
              <a:t>__  ______ tiene ____  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__ _____ tiene ___  _______,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__  ______ tiene ____  ______,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__  _____  ____  blanca 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ha </a:t>
            </a:r>
            <a:r>
              <a:rPr lang="en-GB" sz="2000" dirty="0" err="1">
                <a:solidFill>
                  <a:srgbClr val="002060"/>
                </a:solidFill>
                <a:latin typeface="Century Gothic" panose="020B0502020202020204" pitchFamily="34" charset="0"/>
                <a:cs typeface="Arial" panose="020B0604020202020204" pitchFamily="34" charset="0"/>
              </a:rPr>
              <a:t>pasado</a:t>
            </a:r>
            <a:r>
              <a:rPr lang="en-GB" sz="2000" dirty="0">
                <a:solidFill>
                  <a:srgbClr val="002060"/>
                </a:solidFill>
                <a:latin typeface="Century Gothic" panose="020B0502020202020204" pitchFamily="34" charset="0"/>
                <a:cs typeface="Arial" panose="020B0604020202020204" pitchFamily="34" charset="0"/>
              </a:rPr>
              <a:t> un caballero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 </a:t>
            </a:r>
            <a:r>
              <a:rPr lang="en-GB" sz="2000" dirty="0" err="1">
                <a:solidFill>
                  <a:srgbClr val="002060"/>
                </a:solidFill>
                <a:latin typeface="Century Gothic" panose="020B0502020202020204" pitchFamily="34" charset="0"/>
                <a:cs typeface="Arial" panose="020B0604020202020204" pitchFamily="34" charset="0"/>
              </a:rPr>
              <a:t>quién</a:t>
            </a:r>
            <a:r>
              <a:rPr lang="en-GB" sz="2000" dirty="0">
                <a:solidFill>
                  <a:srgbClr val="002060"/>
                </a:solidFill>
                <a:latin typeface="Century Gothic" panose="020B0502020202020204" pitchFamily="34" charset="0"/>
                <a:cs typeface="Arial" panose="020B0604020202020204" pitchFamily="34" charset="0"/>
              </a:rPr>
              <a:t> sabe por </a:t>
            </a:r>
            <a:r>
              <a:rPr lang="en-GB" sz="2000" dirty="0" err="1">
                <a:solidFill>
                  <a:srgbClr val="002060"/>
                </a:solidFill>
                <a:latin typeface="Century Gothic" panose="020B0502020202020204" pitchFamily="34" charset="0"/>
                <a:cs typeface="Arial" panose="020B0604020202020204" pitchFamily="34" charset="0"/>
              </a:rPr>
              <a:t>qué</a:t>
            </a:r>
            <a:r>
              <a:rPr lang="en-GB" sz="2000" dirty="0">
                <a:solidFill>
                  <a:srgbClr val="002060"/>
                </a:solidFill>
                <a:latin typeface="Century Gothic" panose="020B0502020202020204" pitchFamily="34" charset="0"/>
                <a:cs typeface="Arial" panose="020B0604020202020204" pitchFamily="34" charset="0"/>
              </a:rPr>
              <a:t> </a:t>
            </a:r>
            <a:r>
              <a:rPr lang="en-GB" sz="2000" dirty="0" err="1">
                <a:solidFill>
                  <a:srgbClr val="002060"/>
                </a:solidFill>
                <a:latin typeface="Century Gothic" panose="020B0502020202020204" pitchFamily="34" charset="0"/>
                <a:cs typeface="Arial" panose="020B0604020202020204" pitchFamily="34" charset="0"/>
              </a:rPr>
              <a:t>pasó</a:t>
            </a:r>
            <a:r>
              <a:rPr lang="en-GB" sz="2000" dirty="0">
                <a:solidFill>
                  <a:srgbClr val="002060"/>
                </a:solidFill>
                <a:latin typeface="Century Gothic" panose="020B0502020202020204" pitchFamily="34" charset="0"/>
                <a:cs typeface="Arial" panose="020B0604020202020204" pitchFamily="34" charset="0"/>
              </a:rPr>
              <a:t> !-,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y se ha </a:t>
            </a:r>
            <a:r>
              <a:rPr lang="en-GB" sz="2000" dirty="0" err="1">
                <a:solidFill>
                  <a:srgbClr val="002060"/>
                </a:solidFill>
                <a:latin typeface="Century Gothic" panose="020B0502020202020204" pitchFamily="34" charset="0"/>
                <a:cs typeface="Arial" panose="020B0604020202020204" pitchFamily="34" charset="0"/>
              </a:rPr>
              <a:t>llevado</a:t>
            </a:r>
            <a:r>
              <a:rPr lang="en-GB" sz="2000" dirty="0">
                <a:solidFill>
                  <a:srgbClr val="002060"/>
                </a:solidFill>
                <a:latin typeface="Century Gothic" panose="020B0502020202020204" pitchFamily="34" charset="0"/>
                <a:cs typeface="Arial" panose="020B0604020202020204" pitchFamily="34" charset="0"/>
              </a:rPr>
              <a:t> __ 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con su _____ y su ________,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con su _______ y su _______</a:t>
            </a:r>
          </a:p>
          <a:p>
            <a:pPr>
              <a:lnSpc>
                <a:spcPct val="200000"/>
              </a:lnSpc>
            </a:pPr>
            <a:r>
              <a:rPr lang="en-GB" sz="2000" dirty="0">
                <a:solidFill>
                  <a:srgbClr val="002060"/>
                </a:solidFill>
                <a:latin typeface="Century Gothic" panose="020B0502020202020204" pitchFamily="34" charset="0"/>
                <a:cs typeface="Arial" panose="020B0604020202020204" pitchFamily="34" charset="0"/>
              </a:rPr>
              <a:t>su _______ y su _______  ___.</a:t>
            </a:r>
            <a:endParaRPr lang="en-US" altLang="en-US" sz="3600" dirty="0">
              <a:solidFill>
                <a:srgbClr val="002060"/>
              </a:solidFill>
              <a:latin typeface="Century Gothic" panose="020B0502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961826" y="109536"/>
            <a:ext cx="1128713" cy="1407319"/>
          </a:xfrm>
          <a:prstGeom prst="rect">
            <a:avLst/>
          </a:prstGeom>
        </p:spPr>
      </p:pic>
      <p:pic>
        <p:nvPicPr>
          <p:cNvPr id="6" name="Picture 5"/>
          <p:cNvPicPr>
            <a:picLocks noChangeAspect="1"/>
          </p:cNvPicPr>
          <p:nvPr/>
        </p:nvPicPr>
        <p:blipFill>
          <a:blip r:embed="rId4"/>
          <a:stretch>
            <a:fillRect/>
          </a:stretch>
        </p:blipFill>
        <p:spPr>
          <a:xfrm>
            <a:off x="8683554" y="3065257"/>
            <a:ext cx="1128713" cy="1385888"/>
          </a:xfrm>
          <a:prstGeom prst="rect">
            <a:avLst/>
          </a:prstGeom>
        </p:spPr>
      </p:pic>
      <p:pic>
        <p:nvPicPr>
          <p:cNvPr id="7" name="Picture 6"/>
          <p:cNvPicPr>
            <a:picLocks noChangeAspect="1"/>
          </p:cNvPicPr>
          <p:nvPr/>
        </p:nvPicPr>
        <p:blipFill>
          <a:blip r:embed="rId5"/>
          <a:stretch>
            <a:fillRect/>
          </a:stretch>
        </p:blipFill>
        <p:spPr>
          <a:xfrm>
            <a:off x="2996175" y="4889967"/>
            <a:ext cx="1107281" cy="1385888"/>
          </a:xfrm>
          <a:prstGeom prst="rect">
            <a:avLst/>
          </a:prstGeom>
        </p:spPr>
      </p:pic>
      <p:pic>
        <p:nvPicPr>
          <p:cNvPr id="8" name="Picture 7"/>
          <p:cNvPicPr>
            <a:picLocks noChangeAspect="1"/>
          </p:cNvPicPr>
          <p:nvPr/>
        </p:nvPicPr>
        <p:blipFill>
          <a:blip r:embed="rId6"/>
          <a:stretch>
            <a:fillRect/>
          </a:stretch>
        </p:blipFill>
        <p:spPr>
          <a:xfrm>
            <a:off x="8733561" y="1437440"/>
            <a:ext cx="1078706" cy="1421606"/>
          </a:xfrm>
          <a:prstGeom prst="rect">
            <a:avLst/>
          </a:prstGeom>
        </p:spPr>
      </p:pic>
      <p:pic>
        <p:nvPicPr>
          <p:cNvPr id="9" name="Picture 8"/>
          <p:cNvPicPr>
            <a:picLocks noChangeAspect="1"/>
          </p:cNvPicPr>
          <p:nvPr/>
        </p:nvPicPr>
        <p:blipFill>
          <a:blip r:embed="rId7"/>
          <a:stretch>
            <a:fillRect/>
          </a:stretch>
        </p:blipFill>
        <p:spPr>
          <a:xfrm>
            <a:off x="2999083" y="3404623"/>
            <a:ext cx="1114425" cy="1393031"/>
          </a:xfrm>
          <a:prstGeom prst="rect">
            <a:avLst/>
          </a:prstGeom>
        </p:spPr>
      </p:pic>
      <p:pic>
        <p:nvPicPr>
          <p:cNvPr id="10" name="Picture 9"/>
          <p:cNvPicPr>
            <a:picLocks noChangeAspect="1"/>
          </p:cNvPicPr>
          <p:nvPr/>
        </p:nvPicPr>
        <p:blipFill>
          <a:blip r:embed="rId8"/>
          <a:stretch>
            <a:fillRect/>
          </a:stretch>
        </p:blipFill>
        <p:spPr>
          <a:xfrm>
            <a:off x="8756530" y="0"/>
            <a:ext cx="1085850" cy="1385888"/>
          </a:xfrm>
          <a:prstGeom prst="rect">
            <a:avLst/>
          </a:prstGeom>
        </p:spPr>
      </p:pic>
      <p:pic>
        <p:nvPicPr>
          <p:cNvPr id="11" name="Picture 10"/>
          <p:cNvPicPr>
            <a:picLocks noChangeAspect="1"/>
          </p:cNvPicPr>
          <p:nvPr/>
        </p:nvPicPr>
        <p:blipFill>
          <a:blip r:embed="rId9"/>
          <a:stretch>
            <a:fillRect/>
          </a:stretch>
        </p:blipFill>
        <p:spPr>
          <a:xfrm>
            <a:off x="3002654" y="1830084"/>
            <a:ext cx="1107281" cy="1428750"/>
          </a:xfrm>
          <a:prstGeom prst="rect">
            <a:avLst/>
          </a:prstGeom>
        </p:spPr>
      </p:pic>
      <p:pic>
        <p:nvPicPr>
          <p:cNvPr id="12" name="Picture 11"/>
          <p:cNvPicPr>
            <a:picLocks noChangeAspect="1"/>
          </p:cNvPicPr>
          <p:nvPr/>
        </p:nvPicPr>
        <p:blipFill>
          <a:blip r:embed="rId10"/>
          <a:stretch>
            <a:fillRect/>
          </a:stretch>
        </p:blipFill>
        <p:spPr>
          <a:xfrm>
            <a:off x="8743613" y="4657356"/>
            <a:ext cx="1107281" cy="1400175"/>
          </a:xfrm>
          <a:prstGeom prst="rect">
            <a:avLst/>
          </a:prstGeom>
        </p:spPr>
      </p:pic>
      <p:pic>
        <p:nvPicPr>
          <p:cNvPr id="13" name="Picture 12"/>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0894" y="1751655"/>
            <a:ext cx="632400" cy="632400"/>
          </a:xfrm>
          <a:prstGeom prst="rect">
            <a:avLst/>
          </a:prstGeom>
        </p:spPr>
      </p:pic>
      <p:pic>
        <p:nvPicPr>
          <p:cNvPr id="14" name="Picture 1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83200" y="5035451"/>
            <a:ext cx="632400" cy="632400"/>
          </a:xfrm>
          <a:prstGeom prst="rect">
            <a:avLst/>
          </a:prstGeom>
        </p:spPr>
      </p:pic>
      <p:sp>
        <p:nvSpPr>
          <p:cNvPr id="2" name="TextBox 1"/>
          <p:cNvSpPr txBox="1"/>
          <p:nvPr/>
        </p:nvSpPr>
        <p:spPr>
          <a:xfrm>
            <a:off x="4419600" y="165920"/>
            <a:ext cx="1623849"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La plaza</a:t>
            </a:r>
          </a:p>
        </p:txBody>
      </p:sp>
      <p:sp>
        <p:nvSpPr>
          <p:cNvPr id="17" name="TextBox 16"/>
          <p:cNvSpPr txBox="1"/>
          <p:nvPr/>
        </p:nvSpPr>
        <p:spPr>
          <a:xfrm>
            <a:off x="6359593" y="145238"/>
            <a:ext cx="1328582"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una torre</a:t>
            </a:r>
          </a:p>
        </p:txBody>
      </p:sp>
      <p:sp>
        <p:nvSpPr>
          <p:cNvPr id="18" name="TextBox 17"/>
          <p:cNvSpPr txBox="1"/>
          <p:nvPr/>
        </p:nvSpPr>
        <p:spPr>
          <a:xfrm>
            <a:off x="4419600" y="755240"/>
            <a:ext cx="1325880"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la torre</a:t>
            </a:r>
          </a:p>
        </p:txBody>
      </p:sp>
      <p:sp>
        <p:nvSpPr>
          <p:cNvPr id="19" name="TextBox 18"/>
          <p:cNvSpPr txBox="1"/>
          <p:nvPr/>
        </p:nvSpPr>
        <p:spPr>
          <a:xfrm>
            <a:off x="6177520" y="766274"/>
            <a:ext cx="1466103"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un balcón</a:t>
            </a:r>
          </a:p>
        </p:txBody>
      </p:sp>
      <p:sp>
        <p:nvSpPr>
          <p:cNvPr id="20" name="TextBox 19"/>
          <p:cNvSpPr txBox="1"/>
          <p:nvPr/>
        </p:nvSpPr>
        <p:spPr>
          <a:xfrm>
            <a:off x="4419600" y="1351545"/>
            <a:ext cx="1466103"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el balcón</a:t>
            </a:r>
          </a:p>
        </p:txBody>
      </p:sp>
      <p:sp>
        <p:nvSpPr>
          <p:cNvPr id="21" name="TextBox 20"/>
          <p:cNvSpPr txBox="1"/>
          <p:nvPr/>
        </p:nvSpPr>
        <p:spPr>
          <a:xfrm>
            <a:off x="6355052" y="1351545"/>
            <a:ext cx="1628036"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una dama</a:t>
            </a:r>
          </a:p>
        </p:txBody>
      </p:sp>
      <p:sp>
        <p:nvSpPr>
          <p:cNvPr id="22" name="TextBox 21"/>
          <p:cNvSpPr txBox="1"/>
          <p:nvPr/>
        </p:nvSpPr>
        <p:spPr>
          <a:xfrm>
            <a:off x="4438996" y="1954075"/>
            <a:ext cx="2148039"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La dama una</a:t>
            </a:r>
          </a:p>
        </p:txBody>
      </p:sp>
      <p:sp>
        <p:nvSpPr>
          <p:cNvPr id="23" name="TextBox 22"/>
          <p:cNvSpPr txBox="1"/>
          <p:nvPr/>
        </p:nvSpPr>
        <p:spPr>
          <a:xfrm>
            <a:off x="7305367" y="1971395"/>
            <a:ext cx="600402"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flor</a:t>
            </a:r>
          </a:p>
        </p:txBody>
      </p:sp>
      <p:sp>
        <p:nvSpPr>
          <p:cNvPr id="24" name="TextBox 23"/>
          <p:cNvSpPr txBox="1"/>
          <p:nvPr/>
        </p:nvSpPr>
        <p:spPr>
          <a:xfrm>
            <a:off x="6355051" y="3799704"/>
            <a:ext cx="1478309"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la plaza</a:t>
            </a:r>
          </a:p>
        </p:txBody>
      </p:sp>
      <p:sp>
        <p:nvSpPr>
          <p:cNvPr id="25" name="TextBox 24"/>
          <p:cNvSpPr txBox="1"/>
          <p:nvPr/>
        </p:nvSpPr>
        <p:spPr>
          <a:xfrm>
            <a:off x="6587036" y="4397544"/>
            <a:ext cx="1246324"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balcón</a:t>
            </a:r>
          </a:p>
        </p:txBody>
      </p:sp>
      <p:sp>
        <p:nvSpPr>
          <p:cNvPr id="26" name="TextBox 25"/>
          <p:cNvSpPr txBox="1"/>
          <p:nvPr/>
        </p:nvSpPr>
        <p:spPr>
          <a:xfrm>
            <a:off x="5353077" y="4410658"/>
            <a:ext cx="1050757"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torre</a:t>
            </a:r>
          </a:p>
        </p:txBody>
      </p:sp>
      <p:sp>
        <p:nvSpPr>
          <p:cNvPr id="27" name="TextBox 26"/>
          <p:cNvSpPr txBox="1"/>
          <p:nvPr/>
        </p:nvSpPr>
        <p:spPr>
          <a:xfrm>
            <a:off x="5335283" y="5035451"/>
            <a:ext cx="1246324"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balcón</a:t>
            </a:r>
          </a:p>
        </p:txBody>
      </p:sp>
      <p:sp>
        <p:nvSpPr>
          <p:cNvPr id="28" name="TextBox 27"/>
          <p:cNvSpPr txBox="1"/>
          <p:nvPr/>
        </p:nvSpPr>
        <p:spPr>
          <a:xfrm>
            <a:off x="6844438" y="5018718"/>
            <a:ext cx="1246324"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dama</a:t>
            </a:r>
          </a:p>
        </p:txBody>
      </p:sp>
      <p:sp>
        <p:nvSpPr>
          <p:cNvPr id="29" name="TextBox 28"/>
          <p:cNvSpPr txBox="1"/>
          <p:nvPr/>
        </p:nvSpPr>
        <p:spPr>
          <a:xfrm>
            <a:off x="4804690" y="5641657"/>
            <a:ext cx="1246324"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dama</a:t>
            </a:r>
          </a:p>
        </p:txBody>
      </p:sp>
      <p:sp>
        <p:nvSpPr>
          <p:cNvPr id="30" name="TextBox 29"/>
          <p:cNvSpPr txBox="1"/>
          <p:nvPr/>
        </p:nvSpPr>
        <p:spPr>
          <a:xfrm>
            <a:off x="6241386" y="5639421"/>
            <a:ext cx="2311855" cy="400110"/>
          </a:xfrm>
          <a:prstGeom prst="rect">
            <a:avLst/>
          </a:prstGeom>
          <a:noFill/>
        </p:spPr>
        <p:txBody>
          <a:bodyPr wrap="square" rtlCol="0">
            <a:spAutoFit/>
          </a:bodyPr>
          <a:lstStyle/>
          <a:p>
            <a:r>
              <a:rPr lang="en-GB" sz="2000" dirty="0" err="1">
                <a:solidFill>
                  <a:srgbClr val="EA5F00"/>
                </a:solidFill>
                <a:latin typeface="Century Gothic" panose="020B0502020202020204" pitchFamily="34" charset="0"/>
              </a:rPr>
              <a:t>blanca</a:t>
            </a:r>
            <a:r>
              <a:rPr lang="en-GB" sz="2000" dirty="0">
                <a:solidFill>
                  <a:srgbClr val="EA5F00"/>
                </a:solidFill>
                <a:latin typeface="Century Gothic" panose="020B0502020202020204" pitchFamily="34" charset="0"/>
              </a:rPr>
              <a:t> flor</a:t>
            </a:r>
          </a:p>
        </p:txBody>
      </p:sp>
      <p:sp>
        <p:nvSpPr>
          <p:cNvPr id="15" name="Title 14"/>
          <p:cNvSpPr>
            <a:spLocks noGrp="1"/>
          </p:cNvSpPr>
          <p:nvPr>
            <p:ph type="title"/>
          </p:nvPr>
        </p:nvSpPr>
        <p:spPr>
          <a:xfrm>
            <a:off x="77483" y="-293361"/>
            <a:ext cx="1815988" cy="1325563"/>
          </a:xfrm>
        </p:spPr>
        <p:txBody>
          <a:bodyPr>
            <a:normAutofit/>
          </a:bodyPr>
          <a:lstStyle/>
          <a:p>
            <a:r>
              <a:rPr lang="en-GB" sz="2800" b="1" dirty="0">
                <a:solidFill>
                  <a:srgbClr val="002060"/>
                </a:solidFill>
              </a:rPr>
              <a:t>Answers</a:t>
            </a:r>
            <a:endParaRPr lang="en-GB" sz="2800" dirty="0"/>
          </a:p>
        </p:txBody>
      </p:sp>
    </p:spTree>
    <p:extLst>
      <p:ext uri="{BB962C8B-B14F-4D97-AF65-F5344CB8AC3E}">
        <p14:creationId xmlns:p14="http://schemas.microsoft.com/office/powerpoint/2010/main" val="421674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17948" y="5227444"/>
            <a:ext cx="6588123"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¿Das unas cosas a la _________? </a:t>
            </a:r>
          </a:p>
          <a:p>
            <a:endParaRPr lang="en-GB" sz="2400" dirty="0">
              <a:solidFill>
                <a:srgbClr val="002060"/>
              </a:solidFill>
              <a:latin typeface="Century Gothic" panose="020B0502020202020204" pitchFamily="34" charset="0"/>
            </a:endParaRPr>
          </a:p>
        </p:txBody>
      </p:sp>
      <p:sp>
        <p:nvSpPr>
          <p:cNvPr id="9" name="Title 8"/>
          <p:cNvSpPr>
            <a:spLocks noGrp="1"/>
          </p:cNvSpPr>
          <p:nvPr>
            <p:ph type="title"/>
          </p:nvPr>
        </p:nvSpPr>
        <p:spPr>
          <a:xfrm>
            <a:off x="0" y="42666"/>
            <a:ext cx="6819900" cy="585627"/>
          </a:xfrm>
        </p:spPr>
        <p:txBody>
          <a:bodyPr>
            <a:normAutofit/>
          </a:bodyPr>
          <a:lstStyle/>
          <a:p>
            <a:r>
              <a:rPr lang="en-GB" sz="2700" b="1" dirty="0"/>
              <a:t>Escucha y completa la frase.</a:t>
            </a:r>
          </a:p>
        </p:txBody>
      </p:sp>
      <p:sp>
        <p:nvSpPr>
          <p:cNvPr id="10" name="Title 8"/>
          <p:cNvSpPr txBox="1">
            <a:spLocks/>
          </p:cNvSpPr>
          <p:nvPr/>
        </p:nvSpPr>
        <p:spPr>
          <a:xfrm>
            <a:off x="16774" y="537346"/>
            <a:ext cx="5994400" cy="5856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err="1"/>
              <a:t>Luego</a:t>
            </a:r>
            <a:r>
              <a:rPr lang="en-GB" sz="2800" b="1" dirty="0"/>
              <a:t> escribe la </a:t>
            </a:r>
            <a:r>
              <a:rPr lang="en-GB" sz="2800" b="1" dirty="0" err="1"/>
              <a:t>frase</a:t>
            </a:r>
            <a:r>
              <a:rPr lang="en-GB" sz="2800" b="1" dirty="0"/>
              <a:t> </a:t>
            </a:r>
            <a:r>
              <a:rPr lang="en-GB" sz="2800" b="1" dirty="0" err="1"/>
              <a:t>en</a:t>
            </a:r>
            <a:r>
              <a:rPr lang="en-GB" sz="2800" b="1" dirty="0"/>
              <a:t> </a:t>
            </a:r>
            <a:r>
              <a:rPr lang="en-GB" sz="2800" b="1" dirty="0" err="1"/>
              <a:t>inglés</a:t>
            </a:r>
            <a:r>
              <a:rPr lang="en-GB" sz="2800" b="1" dirty="0"/>
              <a:t>.</a:t>
            </a:r>
          </a:p>
        </p:txBody>
      </p:sp>
      <p:sp>
        <p:nvSpPr>
          <p:cNvPr id="11" name="Title 8"/>
          <p:cNvSpPr txBox="1">
            <a:spLocks/>
          </p:cNvSpPr>
          <p:nvPr/>
        </p:nvSpPr>
        <p:spPr>
          <a:xfrm>
            <a:off x="446880" y="1224696"/>
            <a:ext cx="4991100"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a:t> Quiere _______ la _________. </a:t>
            </a:r>
          </a:p>
        </p:txBody>
      </p:sp>
      <p:sp>
        <p:nvSpPr>
          <p:cNvPr id="12" name="Title 8"/>
          <p:cNvSpPr txBox="1">
            <a:spLocks/>
          </p:cNvSpPr>
          <p:nvPr/>
        </p:nvSpPr>
        <p:spPr>
          <a:xfrm>
            <a:off x="57148" y="1872357"/>
            <a:ext cx="5175252" cy="5856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i="1" dirty="0"/>
              <a:t>S/he wants to know the truth.</a:t>
            </a:r>
          </a:p>
        </p:txBody>
      </p:sp>
      <p:sp>
        <p:nvSpPr>
          <p:cNvPr id="14" name="Title 8"/>
          <p:cNvSpPr txBox="1">
            <a:spLocks/>
          </p:cNvSpPr>
          <p:nvPr/>
        </p:nvSpPr>
        <p:spPr>
          <a:xfrm>
            <a:off x="517948" y="2507622"/>
            <a:ext cx="5688807"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err="1"/>
              <a:t>Quiero</a:t>
            </a:r>
            <a:r>
              <a:rPr lang="en-GB" sz="2400" dirty="0"/>
              <a:t> __________ mi cumpleaños </a:t>
            </a:r>
            <a:r>
              <a:rPr lang="en-GB" sz="2400" dirty="0" err="1"/>
              <a:t>lejos</a:t>
            </a:r>
            <a:r>
              <a:rPr lang="en-GB" sz="2400" dirty="0"/>
              <a:t> de aquí.</a:t>
            </a:r>
          </a:p>
        </p:txBody>
      </p:sp>
      <p:sp>
        <p:nvSpPr>
          <p:cNvPr id="15" name="Title 8"/>
          <p:cNvSpPr txBox="1">
            <a:spLocks/>
          </p:cNvSpPr>
          <p:nvPr/>
        </p:nvSpPr>
        <p:spPr>
          <a:xfrm>
            <a:off x="77786" y="3182667"/>
            <a:ext cx="4959352" cy="7737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10000"/>
              </a:lnSpc>
            </a:pPr>
            <a:r>
              <a:rPr lang="en-GB" sz="2300" i="1" dirty="0"/>
              <a:t>I want to celebrate my birthday far (away) from here. </a:t>
            </a:r>
          </a:p>
        </p:txBody>
      </p:sp>
      <p:sp>
        <p:nvSpPr>
          <p:cNvPr id="17" name="TextBox 16"/>
          <p:cNvSpPr txBox="1"/>
          <p:nvPr/>
        </p:nvSpPr>
        <p:spPr>
          <a:xfrm>
            <a:off x="1687275" y="1235712"/>
            <a:ext cx="1219200" cy="461665"/>
          </a:xfrm>
          <a:prstGeom prst="rect">
            <a:avLst/>
          </a:prstGeom>
          <a:noFill/>
        </p:spPr>
        <p:txBody>
          <a:bodyPr wrap="square" rtlCol="0">
            <a:spAutoFit/>
          </a:bodyPr>
          <a:lstStyle/>
          <a:p>
            <a:r>
              <a:rPr lang="en-GB" sz="2400" dirty="0">
                <a:solidFill>
                  <a:schemeClr val="accent2">
                    <a:lumMod val="75000"/>
                  </a:schemeClr>
                </a:solidFill>
                <a:latin typeface="Century Gothic" panose="020B0502020202020204" pitchFamily="34" charset="0"/>
              </a:rPr>
              <a:t>saber</a:t>
            </a:r>
          </a:p>
        </p:txBody>
      </p:sp>
      <p:sp>
        <p:nvSpPr>
          <p:cNvPr id="18" name="TextBox 17"/>
          <p:cNvSpPr txBox="1"/>
          <p:nvPr/>
        </p:nvSpPr>
        <p:spPr>
          <a:xfrm>
            <a:off x="3282052" y="1254022"/>
            <a:ext cx="1587500" cy="461665"/>
          </a:xfrm>
          <a:prstGeom prst="rect">
            <a:avLst/>
          </a:prstGeom>
          <a:noFill/>
        </p:spPr>
        <p:txBody>
          <a:bodyPr wrap="square" rtlCol="0">
            <a:spAutoFit/>
          </a:bodyPr>
          <a:lstStyle/>
          <a:p>
            <a:r>
              <a:rPr lang="en-GB" sz="2400" dirty="0">
                <a:solidFill>
                  <a:schemeClr val="accent2">
                    <a:lumMod val="75000"/>
                  </a:schemeClr>
                </a:solidFill>
                <a:latin typeface="Century Gothic" panose="020B0502020202020204" pitchFamily="34" charset="0"/>
              </a:rPr>
              <a:t>verdad</a:t>
            </a:r>
          </a:p>
        </p:txBody>
      </p:sp>
      <p:sp>
        <p:nvSpPr>
          <p:cNvPr id="19" name="TextBox 18"/>
          <p:cNvSpPr txBox="1"/>
          <p:nvPr/>
        </p:nvSpPr>
        <p:spPr>
          <a:xfrm>
            <a:off x="1662239" y="2386867"/>
            <a:ext cx="1451199" cy="461665"/>
          </a:xfrm>
          <a:prstGeom prst="rect">
            <a:avLst/>
          </a:prstGeom>
          <a:noFill/>
        </p:spPr>
        <p:txBody>
          <a:bodyPr wrap="square" rtlCol="0">
            <a:spAutoFit/>
          </a:bodyPr>
          <a:lstStyle/>
          <a:p>
            <a:r>
              <a:rPr lang="en-GB" sz="2400" dirty="0">
                <a:solidFill>
                  <a:schemeClr val="accent2">
                    <a:lumMod val="75000"/>
                  </a:schemeClr>
                </a:solidFill>
                <a:latin typeface="Century Gothic" panose="020B0502020202020204" pitchFamily="34" charset="0"/>
              </a:rPr>
              <a:t>celebrar</a:t>
            </a:r>
          </a:p>
        </p:txBody>
      </p:sp>
      <p:sp>
        <p:nvSpPr>
          <p:cNvPr id="21" name="Rounded Rectangle 20"/>
          <p:cNvSpPr/>
          <p:nvPr/>
        </p:nvSpPr>
        <p:spPr>
          <a:xfrm>
            <a:off x="121948" y="3206729"/>
            <a:ext cx="5015204" cy="71472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TextBox 22"/>
          <p:cNvSpPr txBox="1"/>
          <p:nvPr/>
        </p:nvSpPr>
        <p:spPr>
          <a:xfrm>
            <a:off x="3792829" y="3947587"/>
            <a:ext cx="1371600" cy="461665"/>
          </a:xfrm>
          <a:prstGeom prst="rect">
            <a:avLst/>
          </a:prstGeom>
          <a:noFill/>
        </p:spPr>
        <p:txBody>
          <a:bodyPr wrap="square" rtlCol="0">
            <a:spAutoFit/>
          </a:bodyPr>
          <a:lstStyle/>
          <a:p>
            <a:r>
              <a:rPr lang="en-GB" sz="2400" dirty="0">
                <a:solidFill>
                  <a:schemeClr val="accent2">
                    <a:lumMod val="75000"/>
                  </a:schemeClr>
                </a:solidFill>
                <a:latin typeface="Century Gothic" panose="020B0502020202020204" pitchFamily="34" charset="0"/>
              </a:rPr>
              <a:t>Verde</a:t>
            </a:r>
          </a:p>
        </p:txBody>
      </p:sp>
      <p:sp>
        <p:nvSpPr>
          <p:cNvPr id="26" name="Title 8"/>
          <p:cNvSpPr txBox="1">
            <a:spLocks/>
          </p:cNvSpPr>
          <p:nvPr/>
        </p:nvSpPr>
        <p:spPr>
          <a:xfrm>
            <a:off x="212724" y="4513247"/>
            <a:ext cx="5426076" cy="5856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i="1" dirty="0"/>
              <a:t>What colour do you want? Green?</a:t>
            </a:r>
          </a:p>
        </p:txBody>
      </p:sp>
      <p:sp>
        <p:nvSpPr>
          <p:cNvPr id="28" name="TextBox 27"/>
          <p:cNvSpPr txBox="1"/>
          <p:nvPr/>
        </p:nvSpPr>
        <p:spPr>
          <a:xfrm>
            <a:off x="3676650" y="5130528"/>
            <a:ext cx="1339850" cy="461665"/>
          </a:xfrm>
          <a:prstGeom prst="rect">
            <a:avLst/>
          </a:prstGeom>
          <a:noFill/>
        </p:spPr>
        <p:txBody>
          <a:bodyPr wrap="square" rtlCol="0">
            <a:spAutoFit/>
          </a:bodyPr>
          <a:lstStyle/>
          <a:p>
            <a:r>
              <a:rPr lang="en-GB" sz="2400" dirty="0">
                <a:solidFill>
                  <a:schemeClr val="accent2">
                    <a:lumMod val="75000"/>
                  </a:schemeClr>
                </a:solidFill>
                <a:latin typeface="Century Gothic" panose="020B0502020202020204" pitchFamily="34" charset="0"/>
              </a:rPr>
              <a:t>abuela</a:t>
            </a:r>
          </a:p>
        </p:txBody>
      </p:sp>
      <p:sp>
        <p:nvSpPr>
          <p:cNvPr id="30" name="Title 8"/>
          <p:cNvSpPr txBox="1">
            <a:spLocks/>
          </p:cNvSpPr>
          <p:nvPr/>
        </p:nvSpPr>
        <p:spPr>
          <a:xfrm>
            <a:off x="165100" y="5684501"/>
            <a:ext cx="6743700" cy="5856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i="1" dirty="0"/>
              <a:t>Do you give some things to grandma?</a:t>
            </a:r>
          </a:p>
        </p:txBody>
      </p:sp>
      <p:sp>
        <p:nvSpPr>
          <p:cNvPr id="31" name="Title 8"/>
          <p:cNvSpPr txBox="1">
            <a:spLocks/>
          </p:cNvSpPr>
          <p:nvPr/>
        </p:nvSpPr>
        <p:spPr>
          <a:xfrm>
            <a:off x="6143626" y="1240264"/>
            <a:ext cx="7213600"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400" dirty="0"/>
              <a:t>Da una bolsa a la señora en la tienda.</a:t>
            </a:r>
          </a:p>
          <a:p>
            <a:pPr>
              <a:lnSpc>
                <a:spcPct val="120000"/>
              </a:lnSpc>
            </a:pPr>
            <a:r>
              <a:rPr lang="en-GB" sz="2400" dirty="0"/>
              <a:t> Es ___________ grande. </a:t>
            </a:r>
          </a:p>
        </p:txBody>
      </p:sp>
      <p:sp>
        <p:nvSpPr>
          <p:cNvPr id="33" name="TextBox 32"/>
          <p:cNvSpPr txBox="1"/>
          <p:nvPr/>
        </p:nvSpPr>
        <p:spPr>
          <a:xfrm>
            <a:off x="5638800" y="1961738"/>
            <a:ext cx="6507955"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S/he gives a bag to the lady in the shop. It’s quite big.</a:t>
            </a:r>
          </a:p>
        </p:txBody>
      </p:sp>
      <p:sp>
        <p:nvSpPr>
          <p:cNvPr id="35" name="TextBox 34"/>
          <p:cNvSpPr txBox="1"/>
          <p:nvPr/>
        </p:nvSpPr>
        <p:spPr>
          <a:xfrm>
            <a:off x="517948" y="3962164"/>
            <a:ext cx="57594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¿Qué color quieres? ¿_______?</a:t>
            </a:r>
          </a:p>
        </p:txBody>
      </p:sp>
      <p:sp>
        <p:nvSpPr>
          <p:cNvPr id="32" name="Rounded Rectangle 31"/>
          <p:cNvSpPr/>
          <p:nvPr/>
        </p:nvSpPr>
        <p:spPr>
          <a:xfrm>
            <a:off x="5638800" y="2034269"/>
            <a:ext cx="6057900" cy="34760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6819900" y="1514492"/>
            <a:ext cx="1638300" cy="461665"/>
          </a:xfrm>
          <a:prstGeom prst="rect">
            <a:avLst/>
          </a:prstGeom>
          <a:noFill/>
        </p:spPr>
        <p:txBody>
          <a:bodyPr wrap="square" rtlCol="0">
            <a:spAutoFit/>
          </a:bodyPr>
          <a:lstStyle/>
          <a:p>
            <a:r>
              <a:rPr lang="en-GB" sz="2400" dirty="0">
                <a:solidFill>
                  <a:schemeClr val="accent2">
                    <a:lumMod val="75000"/>
                  </a:schemeClr>
                </a:solidFill>
                <a:latin typeface="Century Gothic" panose="020B0502020202020204" pitchFamily="34" charset="0"/>
              </a:rPr>
              <a:t>bastante</a:t>
            </a:r>
          </a:p>
        </p:txBody>
      </p:sp>
      <p:sp>
        <p:nvSpPr>
          <p:cNvPr id="38" name="Rounded Rectangle 37"/>
          <p:cNvSpPr/>
          <p:nvPr/>
        </p:nvSpPr>
        <p:spPr>
          <a:xfrm>
            <a:off x="5638800" y="2428829"/>
            <a:ext cx="2203450" cy="34760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itle 8"/>
          <p:cNvSpPr txBox="1">
            <a:spLocks/>
          </p:cNvSpPr>
          <p:nvPr/>
        </p:nvSpPr>
        <p:spPr>
          <a:xfrm>
            <a:off x="6015212" y="2974745"/>
            <a:ext cx="6619079"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err="1"/>
              <a:t>Doy</a:t>
            </a:r>
            <a:r>
              <a:rPr lang="en-GB" sz="2400" dirty="0"/>
              <a:t> películas a una </a:t>
            </a:r>
            <a:r>
              <a:rPr lang="en-GB" sz="2400" dirty="0" err="1"/>
              <a:t>amiga</a:t>
            </a:r>
            <a:r>
              <a:rPr lang="en-GB" sz="2400" dirty="0"/>
              <a:t>, Sara. </a:t>
            </a:r>
          </a:p>
          <a:p>
            <a:r>
              <a:rPr lang="en-GB" sz="2400" dirty="0"/>
              <a:t>¡______ </a:t>
            </a:r>
            <a:r>
              <a:rPr lang="en-GB" sz="2400" dirty="0" err="1"/>
              <a:t>películas</a:t>
            </a:r>
            <a:r>
              <a:rPr lang="en-GB" sz="2400" dirty="0"/>
              <a:t> con Sara es maravilloso!</a:t>
            </a:r>
          </a:p>
        </p:txBody>
      </p:sp>
      <p:sp>
        <p:nvSpPr>
          <p:cNvPr id="41" name="TextBox 40"/>
          <p:cNvSpPr txBox="1"/>
          <p:nvPr/>
        </p:nvSpPr>
        <p:spPr>
          <a:xfrm>
            <a:off x="6252939" y="3169709"/>
            <a:ext cx="786609" cy="461665"/>
          </a:xfrm>
          <a:prstGeom prst="rect">
            <a:avLst/>
          </a:prstGeom>
          <a:noFill/>
        </p:spPr>
        <p:txBody>
          <a:bodyPr wrap="square" rtlCol="0">
            <a:spAutoFit/>
          </a:bodyPr>
          <a:lstStyle/>
          <a:p>
            <a:r>
              <a:rPr lang="en-GB" sz="2400" dirty="0">
                <a:solidFill>
                  <a:schemeClr val="accent2">
                    <a:lumMod val="75000"/>
                  </a:schemeClr>
                </a:solidFill>
                <a:latin typeface="Century Gothic" panose="020B0502020202020204" pitchFamily="34" charset="0"/>
              </a:rPr>
              <a:t>Ver</a:t>
            </a:r>
          </a:p>
        </p:txBody>
      </p:sp>
      <p:sp>
        <p:nvSpPr>
          <p:cNvPr id="42" name="TextBox 41"/>
          <p:cNvSpPr txBox="1"/>
          <p:nvPr/>
        </p:nvSpPr>
        <p:spPr>
          <a:xfrm>
            <a:off x="5689600" y="3778853"/>
            <a:ext cx="7213601" cy="769441"/>
          </a:xfrm>
          <a:prstGeom prst="rect">
            <a:avLst/>
          </a:prstGeom>
          <a:noFill/>
        </p:spPr>
        <p:txBody>
          <a:bodyPr wrap="square" rtlCol="0">
            <a:spAutoFit/>
          </a:bodyPr>
          <a:lstStyle/>
          <a:p>
            <a:r>
              <a:rPr lang="en-GB" sz="2200" i="1" dirty="0">
                <a:solidFill>
                  <a:srgbClr val="002060"/>
                </a:solidFill>
                <a:latin typeface="Century Gothic" panose="020B0502020202020204" pitchFamily="34" charset="0"/>
              </a:rPr>
              <a:t>I give films to a friend, Sara. </a:t>
            </a:r>
          </a:p>
          <a:p>
            <a:r>
              <a:rPr lang="en-GB" sz="2200" i="1" dirty="0">
                <a:solidFill>
                  <a:srgbClr val="002060"/>
                </a:solidFill>
                <a:latin typeface="Century Gothic" panose="020B0502020202020204" pitchFamily="34" charset="0"/>
              </a:rPr>
              <a:t>Seeing / watching films with Sara is marvellous!</a:t>
            </a:r>
          </a:p>
        </p:txBody>
      </p:sp>
      <p:sp>
        <p:nvSpPr>
          <p:cNvPr id="43" name="Rounded Rectangle 42"/>
          <p:cNvSpPr/>
          <p:nvPr/>
        </p:nvSpPr>
        <p:spPr>
          <a:xfrm>
            <a:off x="5689600" y="3771673"/>
            <a:ext cx="3899203" cy="36948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a:off x="123825" y="1978931"/>
            <a:ext cx="4867275" cy="3660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6" name="Rounded Rectangle 45"/>
          <p:cNvSpPr/>
          <p:nvPr/>
        </p:nvSpPr>
        <p:spPr>
          <a:xfrm>
            <a:off x="161924" y="4606587"/>
            <a:ext cx="5070476" cy="3660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7" name="Rounded Rectangle 46"/>
          <p:cNvSpPr/>
          <p:nvPr/>
        </p:nvSpPr>
        <p:spPr>
          <a:xfrm>
            <a:off x="161924" y="5794300"/>
            <a:ext cx="6137276" cy="3660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4" name="Rounded Rectangle 38"/>
          <p:cNvSpPr/>
          <p:nvPr/>
        </p:nvSpPr>
        <p:spPr>
          <a:xfrm>
            <a:off x="9717207" y="83472"/>
            <a:ext cx="2431854"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escuchar</a:t>
            </a:r>
            <a:r>
              <a:rPr lang="en-GB" b="1" dirty="0">
                <a:latin typeface="Century Gothic" panose="020B0502020202020204" pitchFamily="34" charset="0"/>
              </a:rPr>
              <a:t> / </a:t>
            </a:r>
            <a:r>
              <a:rPr lang="en-GB" b="1" dirty="0" err="1">
                <a:latin typeface="Century Gothic" panose="020B0502020202020204" pitchFamily="34" charset="0"/>
              </a:rPr>
              <a:t>escribir</a:t>
            </a:r>
            <a:endParaRPr lang="en-GB" b="1" dirty="0">
              <a:latin typeface="Century Gothic" panose="020B0502020202020204" pitchFamily="34" charset="0"/>
            </a:endParaRPr>
          </a:p>
        </p:txBody>
      </p:sp>
      <p:sp>
        <p:nvSpPr>
          <p:cNvPr id="2" name="TextBox 1"/>
          <p:cNvSpPr txBox="1"/>
          <p:nvPr/>
        </p:nvSpPr>
        <p:spPr>
          <a:xfrm>
            <a:off x="8954887" y="5509534"/>
            <a:ext cx="3786389" cy="707886"/>
          </a:xfrm>
          <a:prstGeom prst="rect">
            <a:avLst/>
          </a:prstGeom>
          <a:noFill/>
        </p:spPr>
        <p:txBody>
          <a:bodyPr wrap="square" rtlCol="0">
            <a:spAutoFit/>
          </a:bodyPr>
          <a:lstStyle/>
          <a:p>
            <a:r>
              <a:rPr lang="en-GB" sz="2000" dirty="0">
                <a:latin typeface="Century Gothic" panose="020B0502020202020204" pitchFamily="34" charset="0"/>
              </a:rPr>
              <a:t>mi = my</a:t>
            </a:r>
          </a:p>
          <a:p>
            <a:r>
              <a:rPr lang="en-GB" sz="2000" dirty="0">
                <a:latin typeface="Century Gothic" panose="020B0502020202020204" pitchFamily="34" charset="0"/>
              </a:rPr>
              <a:t>cumpleaños = birthday</a:t>
            </a:r>
          </a:p>
        </p:txBody>
      </p:sp>
      <p:sp>
        <p:nvSpPr>
          <p:cNvPr id="40" name="Action Button: Custom 16">
            <a:hlinkClick r:id="" action="ppaction://noaction" highlightClick="1">
              <a:snd r:embed="rId3" name="quiere saber la verdad.wav"/>
            </a:hlinkClick>
            <a:extLst>
              <a:ext uri="{FF2B5EF4-FFF2-40B4-BE49-F238E27FC236}">
                <a16:creationId xmlns:a16="http://schemas.microsoft.com/office/drawing/2014/main" id="{30030AF8-564D-734B-84B9-DB4C7A3A6A53}"/>
              </a:ext>
            </a:extLst>
          </p:cNvPr>
          <p:cNvSpPr/>
          <p:nvPr/>
        </p:nvSpPr>
        <p:spPr>
          <a:xfrm>
            <a:off x="121948" y="128922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8" name="Action Button: Custom 16">
            <a:hlinkClick r:id="" action="ppaction://noaction" highlightClick="1">
              <a:snd r:embed="rId4" name="quiero celebrar mi cumpleaños lejos de aquí.wav"/>
            </a:hlinkClick>
            <a:extLst>
              <a:ext uri="{FF2B5EF4-FFF2-40B4-BE49-F238E27FC236}">
                <a16:creationId xmlns:a16="http://schemas.microsoft.com/office/drawing/2014/main" id="{30030AF8-564D-734B-84B9-DB4C7A3A6A53}"/>
              </a:ext>
            </a:extLst>
          </p:cNvPr>
          <p:cNvSpPr/>
          <p:nvPr/>
        </p:nvSpPr>
        <p:spPr>
          <a:xfrm>
            <a:off x="122189" y="254083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9" name="Action Button: Custom 16">
            <a:hlinkClick r:id="" action="ppaction://noaction" highlightClick="1">
              <a:snd r:embed="rId5" name="¿qué color quieres_ ¿verde¿.wav"/>
            </a:hlinkClick>
            <a:extLst>
              <a:ext uri="{FF2B5EF4-FFF2-40B4-BE49-F238E27FC236}">
                <a16:creationId xmlns:a16="http://schemas.microsoft.com/office/drawing/2014/main" id="{30030AF8-564D-734B-84B9-DB4C7A3A6A53}"/>
              </a:ext>
            </a:extLst>
          </p:cNvPr>
          <p:cNvSpPr/>
          <p:nvPr/>
        </p:nvSpPr>
        <p:spPr>
          <a:xfrm>
            <a:off x="121948" y="399556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0" name="Action Button: Custom 16">
            <a:hlinkClick r:id="" action="ppaction://noaction" highlightClick="1">
              <a:snd r:embed="rId6" name="¿das unas cosas a la abuela_.wav"/>
            </a:hlinkClick>
            <a:extLst>
              <a:ext uri="{FF2B5EF4-FFF2-40B4-BE49-F238E27FC236}">
                <a16:creationId xmlns:a16="http://schemas.microsoft.com/office/drawing/2014/main" id="{30030AF8-564D-734B-84B9-DB4C7A3A6A53}"/>
              </a:ext>
            </a:extLst>
          </p:cNvPr>
          <p:cNvSpPr/>
          <p:nvPr/>
        </p:nvSpPr>
        <p:spPr>
          <a:xfrm>
            <a:off x="121948" y="520386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1" name="Action Button: Custom 16">
            <a:hlinkClick r:id="" action="ppaction://noaction" highlightClick="1">
              <a:snd r:embed="rId7" name="da una bolsa a la señora en la tienda es bastante grande.wav"/>
            </a:hlinkClick>
            <a:extLst>
              <a:ext uri="{FF2B5EF4-FFF2-40B4-BE49-F238E27FC236}">
                <a16:creationId xmlns:a16="http://schemas.microsoft.com/office/drawing/2014/main" id="{30030AF8-564D-734B-84B9-DB4C7A3A6A53}"/>
              </a:ext>
            </a:extLst>
          </p:cNvPr>
          <p:cNvSpPr/>
          <p:nvPr/>
        </p:nvSpPr>
        <p:spPr>
          <a:xfrm>
            <a:off x="5581564" y="128341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2" name="Action Button: Custom 16">
            <a:hlinkClick r:id="" action="ppaction://noaction" highlightClick="1">
              <a:snd r:embed="rId8" name="Doy películas a una amiga, Sara.wav"/>
            </a:hlinkClick>
            <a:extLst>
              <a:ext uri="{FF2B5EF4-FFF2-40B4-BE49-F238E27FC236}">
                <a16:creationId xmlns:a16="http://schemas.microsoft.com/office/drawing/2014/main" id="{30030AF8-564D-734B-84B9-DB4C7A3A6A53}"/>
              </a:ext>
            </a:extLst>
          </p:cNvPr>
          <p:cNvSpPr/>
          <p:nvPr/>
        </p:nvSpPr>
        <p:spPr>
          <a:xfrm>
            <a:off x="5582127" y="308671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3" name="Rounded Rectangle 52"/>
          <p:cNvSpPr/>
          <p:nvPr/>
        </p:nvSpPr>
        <p:spPr>
          <a:xfrm>
            <a:off x="5689600" y="4180988"/>
            <a:ext cx="6359068" cy="36948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08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3"/>
                                        </p:tgtEl>
                                      </p:cBhvr>
                                    </p:animEffect>
                                    <p:set>
                                      <p:cBhvr>
                                        <p:cTn id="7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80" restart="whenNotActive" fill="hold" evtFilter="cancelBubble" nodeType="interactiveSeq">
                <p:stCondLst>
                  <p:cond evt="onClick" delay="0">
                    <p:tgtEl>
                      <p:spTgt spid="53"/>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3"/>
                                        </p:tgtEl>
                                      </p:cBhvr>
                                    </p:animEffect>
                                    <p:set>
                                      <p:cBhvr>
                                        <p:cTn id="8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17" grpId="0"/>
      <p:bldP spid="18" grpId="0"/>
      <p:bldP spid="19" grpId="0"/>
      <p:bldP spid="21" grpId="0" animBg="1"/>
      <p:bldP spid="23" grpId="0"/>
      <p:bldP spid="28" grpId="0"/>
      <p:bldP spid="32" grpId="0" animBg="1"/>
      <p:bldP spid="37" grpId="0"/>
      <p:bldP spid="38" grpId="0" animBg="1"/>
      <p:bldP spid="41" grpId="0"/>
      <p:bldP spid="43" grpId="0" animBg="1"/>
      <p:bldP spid="45" grpId="0" animBg="1"/>
      <p:bldP spid="46" grpId="0" animBg="1"/>
      <p:bldP spid="47" grpId="0" animBg="1"/>
      <p:bldP spid="5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4376296" y="5213989"/>
            <a:ext cx="3109208"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32" name="Rounded Rectangle 31"/>
          <p:cNvSpPr/>
          <p:nvPr/>
        </p:nvSpPr>
        <p:spPr>
          <a:xfrm>
            <a:off x="2115013" y="5575300"/>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31" name="Rounded Rectangle 30"/>
          <p:cNvSpPr/>
          <p:nvPr/>
        </p:nvSpPr>
        <p:spPr>
          <a:xfrm>
            <a:off x="184150" y="4883789"/>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29" name="Rounded Rectangle 28"/>
          <p:cNvSpPr/>
          <p:nvPr/>
        </p:nvSpPr>
        <p:spPr>
          <a:xfrm>
            <a:off x="6730296" y="3076563"/>
            <a:ext cx="2279678"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28" name="Rounded Rectangle 27"/>
          <p:cNvSpPr/>
          <p:nvPr/>
        </p:nvSpPr>
        <p:spPr>
          <a:xfrm>
            <a:off x="9284231" y="1965726"/>
            <a:ext cx="2279678"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2" name="Title 1"/>
          <p:cNvSpPr>
            <a:spLocks noGrp="1"/>
          </p:cNvSpPr>
          <p:nvPr>
            <p:ph type="title"/>
          </p:nvPr>
        </p:nvSpPr>
        <p:spPr>
          <a:xfrm>
            <a:off x="184150" y="318979"/>
            <a:ext cx="6172200" cy="746205"/>
          </a:xfrm>
        </p:spPr>
        <p:txBody>
          <a:bodyPr>
            <a:normAutofit fontScale="90000"/>
          </a:bodyPr>
          <a:lstStyle/>
          <a:p>
            <a:r>
              <a:rPr lang="en-GB" sz="4800" dirty="0"/>
              <a:t>¿Qué es/son?</a:t>
            </a:r>
          </a:p>
        </p:txBody>
      </p:sp>
      <p:pic>
        <p:nvPicPr>
          <p:cNvPr id="1026" name="Picture 2" descr="http://www.clker.com/cliparts/A/U/J/c/h/u/stacks-of-money-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18" y="1438199"/>
            <a:ext cx="1855966" cy="1289212"/>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www.clker.com/cliparts/b/9/3/0/1195425920145591398johnny_automatic_crystal_goblet.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1951" y="4282545"/>
            <a:ext cx="578299" cy="11684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ounded Rectangle 6"/>
          <p:cNvSpPr/>
          <p:nvPr/>
        </p:nvSpPr>
        <p:spPr>
          <a:xfrm>
            <a:off x="2115013" y="5575300"/>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 vaso</a:t>
            </a:r>
          </a:p>
        </p:txBody>
      </p:sp>
      <p:pic>
        <p:nvPicPr>
          <p:cNvPr id="1030" name="Picture 6" descr="http://www.clker.com/cliparts/d/4/4/7/1194985947103703880closed_book_01.svg.m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6077" y="1217005"/>
            <a:ext cx="1626522" cy="1133637"/>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www.clker.com/cliparts/d/4/6/9/1194984109453446481large_plate.svg.m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270" y="4260774"/>
            <a:ext cx="1794758" cy="86746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ounded Rectangle 10"/>
          <p:cNvSpPr/>
          <p:nvPr/>
        </p:nvSpPr>
        <p:spPr>
          <a:xfrm>
            <a:off x="4376296" y="5213989"/>
            <a:ext cx="3109208"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 plato de brócoli</a:t>
            </a:r>
          </a:p>
        </p:txBody>
      </p:sp>
      <p:pic>
        <p:nvPicPr>
          <p:cNvPr id="1034" name="Picture 10" descr="http://www.clker.com/cliparts/4/d/d/c/1245695163592167037johnny_automatic_broccoli.svg.m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6945" y="3479339"/>
            <a:ext cx="1385407" cy="142349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4465" y="1617360"/>
            <a:ext cx="1346200" cy="1346200"/>
          </a:xfrm>
          <a:prstGeom prst="rect">
            <a:avLst/>
          </a:prstGeom>
        </p:spPr>
      </p:pic>
      <p:sp>
        <p:nvSpPr>
          <p:cNvPr id="14" name="Rounded Rectangle 13"/>
          <p:cNvSpPr/>
          <p:nvPr/>
        </p:nvSpPr>
        <p:spPr>
          <a:xfrm>
            <a:off x="6730296" y="3083470"/>
            <a:ext cx="2279678"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una camisa</a:t>
            </a: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71642" y="420074"/>
            <a:ext cx="1798229" cy="1371599"/>
          </a:xfrm>
          <a:prstGeom prst="rect">
            <a:avLst/>
          </a:prstGeom>
        </p:spPr>
      </p:pic>
      <p:sp>
        <p:nvSpPr>
          <p:cNvPr id="16" name="Rounded Rectangle 15"/>
          <p:cNvSpPr/>
          <p:nvPr/>
        </p:nvSpPr>
        <p:spPr>
          <a:xfrm>
            <a:off x="9284231" y="1965726"/>
            <a:ext cx="2279678"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unos </a:t>
            </a:r>
            <a:r>
              <a:rPr lang="en-GB" sz="2400" b="1" dirty="0" err="1">
                <a:solidFill>
                  <a:srgbClr val="002060"/>
                </a:solidFill>
                <a:latin typeface="Century Gothic" panose="020B0502020202020204" pitchFamily="34" charset="0"/>
              </a:rPr>
              <a:t>zapatos</a:t>
            </a:r>
            <a:endParaRPr lang="en-GB" sz="2400" b="1" dirty="0">
              <a:solidFill>
                <a:srgbClr val="002060"/>
              </a:solidFill>
              <a:latin typeface="Century Gothic" panose="020B0502020202020204" pitchFamily="34" charset="0"/>
            </a:endParaRPr>
          </a:p>
        </p:txBody>
      </p: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54461" y="4060511"/>
            <a:ext cx="1109713" cy="1305982"/>
          </a:xfrm>
          <a:prstGeom prst="rect">
            <a:avLst/>
          </a:prstGeom>
        </p:spPr>
      </p:pic>
      <p:sp>
        <p:nvSpPr>
          <p:cNvPr id="10" name="TextBox 9"/>
          <p:cNvSpPr txBox="1"/>
          <p:nvPr/>
        </p:nvSpPr>
        <p:spPr>
          <a:xfrm>
            <a:off x="9794583" y="3291237"/>
            <a:ext cx="1955800"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[product]</a:t>
            </a:r>
          </a:p>
        </p:txBody>
      </p:sp>
      <p:pic>
        <p:nvPicPr>
          <p:cNvPr id="1036" name="Picture 12" descr="Chair clip art at vector clip art free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7907" y="3479339"/>
            <a:ext cx="847349" cy="1347203"/>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Rounded Rectangle 21"/>
          <p:cNvSpPr/>
          <p:nvPr/>
        </p:nvSpPr>
        <p:spPr>
          <a:xfrm>
            <a:off x="178003" y="4886386"/>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una silla</a:t>
            </a:r>
          </a:p>
        </p:txBody>
      </p:sp>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39812" y="438715"/>
            <a:ext cx="1263675" cy="858773"/>
          </a:xfrm>
          <a:prstGeom prst="rect">
            <a:avLst/>
          </a:prstGeom>
        </p:spPr>
      </p:pic>
      <p:sp>
        <p:nvSpPr>
          <p:cNvPr id="25" name="Rounded Rectangle 24"/>
          <p:cNvSpPr/>
          <p:nvPr/>
        </p:nvSpPr>
        <p:spPr>
          <a:xfrm>
            <a:off x="3270512" y="2502463"/>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9" name="Rounded Rectangle 8"/>
          <p:cNvSpPr/>
          <p:nvPr/>
        </p:nvSpPr>
        <p:spPr>
          <a:xfrm>
            <a:off x="3270512" y="2502463"/>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 libro</a:t>
            </a:r>
          </a:p>
        </p:txBody>
      </p:sp>
      <p:sp>
        <p:nvSpPr>
          <p:cNvPr id="26" name="Rounded Rectangle 25"/>
          <p:cNvSpPr/>
          <p:nvPr/>
        </p:nvSpPr>
        <p:spPr>
          <a:xfrm>
            <a:off x="600239" y="2599249"/>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4" name="Rounded Rectangle 3"/>
          <p:cNvSpPr/>
          <p:nvPr/>
        </p:nvSpPr>
        <p:spPr>
          <a:xfrm>
            <a:off x="600239" y="2590606"/>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dinero</a:t>
            </a:r>
          </a:p>
        </p:txBody>
      </p:sp>
      <p:sp>
        <p:nvSpPr>
          <p:cNvPr id="27" name="Rounded Rectangle 26"/>
          <p:cNvSpPr/>
          <p:nvPr/>
        </p:nvSpPr>
        <p:spPr>
          <a:xfrm>
            <a:off x="5278932" y="1462266"/>
            <a:ext cx="1829063"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24" name="Rounded Rectangle 23"/>
          <p:cNvSpPr/>
          <p:nvPr/>
        </p:nvSpPr>
        <p:spPr>
          <a:xfrm>
            <a:off x="5278932" y="1454046"/>
            <a:ext cx="1829063"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una cama</a:t>
            </a:r>
          </a:p>
        </p:txBody>
      </p:sp>
      <p:sp>
        <p:nvSpPr>
          <p:cNvPr id="36" name="Rounded Rectangle 35"/>
          <p:cNvSpPr/>
          <p:nvPr/>
        </p:nvSpPr>
        <p:spPr>
          <a:xfrm>
            <a:off x="8433946" y="5559983"/>
            <a:ext cx="1713354"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37" name="Rounded Rectangle 36"/>
          <p:cNvSpPr/>
          <p:nvPr/>
        </p:nvSpPr>
        <p:spPr>
          <a:xfrm>
            <a:off x="8433946" y="5559983"/>
            <a:ext cx="1713354"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una bolsa</a:t>
            </a:r>
          </a:p>
        </p:txBody>
      </p:sp>
      <p:sp>
        <p:nvSpPr>
          <p:cNvPr id="38" name="Rounded Rectangle 37"/>
          <p:cNvSpPr/>
          <p:nvPr/>
        </p:nvSpPr>
        <p:spPr>
          <a:xfrm>
            <a:off x="9794584" y="3995232"/>
            <a:ext cx="2283116"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39" name="Rounded Rectangle 38"/>
          <p:cNvSpPr/>
          <p:nvPr/>
        </p:nvSpPr>
        <p:spPr>
          <a:xfrm>
            <a:off x="9788563" y="3995232"/>
            <a:ext cx="2283346"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 producto</a:t>
            </a:r>
          </a:p>
        </p:txBody>
      </p:sp>
    </p:spTree>
    <p:extLst>
      <p:ext uri="{BB962C8B-B14F-4D97-AF65-F5344CB8AC3E}">
        <p14:creationId xmlns:p14="http://schemas.microsoft.com/office/powerpoint/2010/main" val="406641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childTnLst>
                          </p:cTn>
                        </p:par>
                      </p:childTnLst>
                    </p:cTn>
                  </p:par>
                </p:childTnLst>
              </p:cTn>
              <p:nextCondLst>
                <p:cond evt="onClick" delay="0">
                  <p:tgtEl>
                    <p:spTgt spid="38"/>
                  </p:tgtEl>
                </p:cond>
              </p:nextCondLst>
            </p:seq>
          </p:childTnLst>
        </p:cTn>
      </p:par>
    </p:tnLst>
    <p:bldLst>
      <p:bldP spid="7" grpId="0" animBg="1"/>
      <p:bldP spid="11" grpId="0" animBg="1"/>
      <p:bldP spid="14" grpId="0" animBg="1"/>
      <p:bldP spid="16" grpId="0" animBg="1"/>
      <p:bldP spid="22" grpId="0" animBg="1"/>
      <p:bldP spid="9" grpId="0" animBg="1"/>
      <p:bldP spid="4" grpId="0" animBg="1"/>
      <p:bldP spid="24" grpId="0" animBg="1"/>
      <p:bldP spid="37" grpId="0" animBg="1"/>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57504" y="355390"/>
            <a:ext cx="8679571" cy="1121604"/>
          </a:xfrm>
        </p:spPr>
        <p:txBody>
          <a:bodyPr>
            <a:normAutofit fontScale="90000"/>
          </a:bodyPr>
          <a:lstStyle/>
          <a:p>
            <a:r>
              <a:rPr lang="en-GB" dirty="0"/>
              <a:t>El caballero y su caballo</a:t>
            </a:r>
          </a:p>
        </p:txBody>
      </p:sp>
      <p:sp>
        <p:nvSpPr>
          <p:cNvPr id="8" name="Title 3"/>
          <p:cNvSpPr txBox="1">
            <a:spLocks/>
          </p:cNvSpPr>
          <p:nvPr/>
        </p:nvSpPr>
        <p:spPr>
          <a:xfrm>
            <a:off x="3057504" y="1946159"/>
            <a:ext cx="8679571" cy="17117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3600" b="1" i="1" dirty="0"/>
              <a:t>Persona A: </a:t>
            </a:r>
            <a:r>
              <a:rPr lang="en-GB" sz="3600" dirty="0"/>
              <a:t>eres el caballero. </a:t>
            </a:r>
          </a:p>
          <a:p>
            <a:pPr algn="l"/>
            <a:r>
              <a:rPr lang="en-GB" sz="3600" dirty="0"/>
              <a:t>Use the prompt cards to say </a:t>
            </a:r>
          </a:p>
          <a:p>
            <a:pPr marL="742950" indent="-742950" algn="l">
              <a:buAutoNum type="alphaLcParenR"/>
            </a:pPr>
            <a:r>
              <a:rPr lang="en-GB" sz="3600" dirty="0"/>
              <a:t>what </a:t>
            </a:r>
            <a:r>
              <a:rPr lang="en-GB" sz="3600" i="1" dirty="0"/>
              <a:t>you</a:t>
            </a:r>
            <a:r>
              <a:rPr lang="en-GB" sz="3600" dirty="0"/>
              <a:t> want.</a:t>
            </a:r>
          </a:p>
          <a:p>
            <a:pPr marL="742950" indent="-742950" algn="l">
              <a:buAutoNum type="alphaLcParenR"/>
            </a:pPr>
            <a:r>
              <a:rPr lang="en-GB" sz="3600" dirty="0"/>
              <a:t>what </a:t>
            </a:r>
            <a:r>
              <a:rPr lang="en-GB" sz="3600" i="1" dirty="0"/>
              <a:t>your horse </a:t>
            </a:r>
            <a:r>
              <a:rPr lang="en-GB" sz="3600" dirty="0"/>
              <a:t>wants. </a:t>
            </a:r>
          </a:p>
        </p:txBody>
      </p:sp>
      <p:pic>
        <p:nvPicPr>
          <p:cNvPr id="1028" name="Picture 4" descr="http://www.clker.com/cliparts/o/q/7/Q/k/y/historic-soldier-on-a-hors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29" y="166087"/>
            <a:ext cx="2771775" cy="2847976"/>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le 3"/>
          <p:cNvSpPr txBox="1">
            <a:spLocks/>
          </p:cNvSpPr>
          <p:nvPr/>
        </p:nvSpPr>
        <p:spPr>
          <a:xfrm>
            <a:off x="3057503" y="5331727"/>
            <a:ext cx="9321015" cy="7252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3600" b="1" i="1" dirty="0"/>
              <a:t>Persona B: </a:t>
            </a:r>
            <a:r>
              <a:rPr lang="en-GB" sz="3600" dirty="0" err="1"/>
              <a:t>escucha</a:t>
            </a:r>
            <a:r>
              <a:rPr lang="en-GB" sz="3600" dirty="0"/>
              <a:t> y completa la tabla. </a:t>
            </a:r>
          </a:p>
          <a:p>
            <a:pPr algn="l"/>
            <a:r>
              <a:rPr lang="en-GB" sz="3600" dirty="0"/>
              <a:t>¿Quién es, el caballero o el caballo? </a:t>
            </a:r>
          </a:p>
        </p:txBody>
      </p:sp>
      <p:sp>
        <p:nvSpPr>
          <p:cNvPr id="6" name="Rounded Rectangle 38"/>
          <p:cNvSpPr/>
          <p:nvPr/>
        </p:nvSpPr>
        <p:spPr>
          <a:xfrm>
            <a:off x="9717207" y="83472"/>
            <a:ext cx="2431854"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hablar / </a:t>
            </a:r>
            <a:r>
              <a:rPr lang="en-GB" b="1" dirty="0" err="1">
                <a:latin typeface="Century Gothic" panose="020B0502020202020204" pitchFamily="34" charset="0"/>
              </a:rPr>
              <a:t>escuchar</a:t>
            </a:r>
            <a:endParaRPr lang="en-GB" b="1" dirty="0">
              <a:latin typeface="Century Gothic" panose="020B0502020202020204" pitchFamily="34" charset="0"/>
            </a:endParaRPr>
          </a:p>
        </p:txBody>
      </p:sp>
      <p:sp>
        <p:nvSpPr>
          <p:cNvPr id="2" name="Rectangular Callout 1"/>
          <p:cNvSpPr/>
          <p:nvPr/>
        </p:nvSpPr>
        <p:spPr>
          <a:xfrm>
            <a:off x="9004300" y="3536820"/>
            <a:ext cx="3050274" cy="1272151"/>
          </a:xfrm>
          <a:prstGeom prst="wedgeRectCallout">
            <a:avLst>
              <a:gd name="adj1" fmla="val -50397"/>
              <a:gd name="adj2" fmla="val -11220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Importante!</a:t>
            </a:r>
          </a:p>
          <a:p>
            <a:r>
              <a:rPr lang="en-GB" sz="2200" dirty="0">
                <a:solidFill>
                  <a:srgbClr val="002060"/>
                </a:solidFill>
                <a:latin typeface="Century Gothic" panose="020B0502020202020204" pitchFamily="34" charset="0"/>
              </a:rPr>
              <a:t>‘Quiero’ es ‘I want’.</a:t>
            </a:r>
          </a:p>
          <a:p>
            <a:r>
              <a:rPr lang="en-GB" sz="2200" dirty="0">
                <a:solidFill>
                  <a:srgbClr val="002060"/>
                </a:solidFill>
                <a:latin typeface="Century Gothic" panose="020B0502020202020204" pitchFamily="34" charset="0"/>
              </a:rPr>
              <a:t>‘Quiere’ es ‘it wants’.</a:t>
            </a:r>
          </a:p>
        </p:txBody>
      </p:sp>
    </p:spTree>
    <p:extLst>
      <p:ext uri="{BB962C8B-B14F-4D97-AF65-F5344CB8AC3E}">
        <p14:creationId xmlns:p14="http://schemas.microsoft.com/office/powerpoint/2010/main" val="416349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717" y="900752"/>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182203"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280244"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378285"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04717" y="3386919"/>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182203"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280244"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378285"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805217"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want]</a:t>
            </a:r>
          </a:p>
        </p:txBody>
      </p:sp>
      <p:sp>
        <p:nvSpPr>
          <p:cNvPr id="17" name="TextBox 16"/>
          <p:cNvSpPr txBox="1"/>
          <p:nvPr/>
        </p:nvSpPr>
        <p:spPr>
          <a:xfrm>
            <a:off x="423080" y="2147304"/>
            <a:ext cx="2524836"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glass of Coca-Cola</a:t>
            </a:r>
          </a:p>
        </p:txBody>
      </p:sp>
      <p:sp>
        <p:nvSpPr>
          <p:cNvPr id="18" name="TextBox 17"/>
          <p:cNvSpPr txBox="1"/>
          <p:nvPr/>
        </p:nvSpPr>
        <p:spPr>
          <a:xfrm>
            <a:off x="3891886"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want]</a:t>
            </a:r>
          </a:p>
        </p:txBody>
      </p:sp>
      <p:sp>
        <p:nvSpPr>
          <p:cNvPr id="19" name="TextBox 18"/>
          <p:cNvSpPr txBox="1"/>
          <p:nvPr/>
        </p:nvSpPr>
        <p:spPr>
          <a:xfrm>
            <a:off x="3831039" y="2362747"/>
            <a:ext cx="156608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chair</a:t>
            </a:r>
          </a:p>
        </p:txBody>
      </p:sp>
      <p:sp>
        <p:nvSpPr>
          <p:cNvPr id="20" name="TextBox 19"/>
          <p:cNvSpPr txBox="1"/>
          <p:nvPr/>
        </p:nvSpPr>
        <p:spPr>
          <a:xfrm>
            <a:off x="6937611"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wants]</a:t>
            </a:r>
          </a:p>
        </p:txBody>
      </p:sp>
      <p:sp>
        <p:nvSpPr>
          <p:cNvPr id="21" name="TextBox 20"/>
          <p:cNvSpPr txBox="1"/>
          <p:nvPr/>
        </p:nvSpPr>
        <p:spPr>
          <a:xfrm>
            <a:off x="6371229" y="2424302"/>
            <a:ext cx="28933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some products</a:t>
            </a:r>
          </a:p>
        </p:txBody>
      </p:sp>
      <p:sp>
        <p:nvSpPr>
          <p:cNvPr id="22" name="TextBox 21"/>
          <p:cNvSpPr txBox="1"/>
          <p:nvPr/>
        </p:nvSpPr>
        <p:spPr>
          <a:xfrm>
            <a:off x="10085694"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want]</a:t>
            </a:r>
          </a:p>
        </p:txBody>
      </p:sp>
      <p:sp>
        <p:nvSpPr>
          <p:cNvPr id="23" name="TextBox 22"/>
          <p:cNvSpPr txBox="1"/>
          <p:nvPr/>
        </p:nvSpPr>
        <p:spPr>
          <a:xfrm>
            <a:off x="10133461" y="2362747"/>
            <a:ext cx="149443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shirt</a:t>
            </a:r>
          </a:p>
        </p:txBody>
      </p:sp>
      <p:sp>
        <p:nvSpPr>
          <p:cNvPr id="24" name="TextBox 23"/>
          <p:cNvSpPr txBox="1"/>
          <p:nvPr/>
        </p:nvSpPr>
        <p:spPr>
          <a:xfrm>
            <a:off x="805217" y="4048921"/>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wants]</a:t>
            </a:r>
          </a:p>
        </p:txBody>
      </p:sp>
      <p:sp>
        <p:nvSpPr>
          <p:cNvPr id="25" name="TextBox 24"/>
          <p:cNvSpPr txBox="1"/>
          <p:nvPr/>
        </p:nvSpPr>
        <p:spPr>
          <a:xfrm>
            <a:off x="657367" y="4602806"/>
            <a:ext cx="2524836"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plate a broccoli</a:t>
            </a:r>
          </a:p>
        </p:txBody>
      </p:sp>
      <p:sp>
        <p:nvSpPr>
          <p:cNvPr id="26" name="TextBox 25"/>
          <p:cNvSpPr txBox="1"/>
          <p:nvPr/>
        </p:nvSpPr>
        <p:spPr>
          <a:xfrm>
            <a:off x="3891886" y="4090777"/>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want]</a:t>
            </a:r>
          </a:p>
        </p:txBody>
      </p:sp>
      <p:sp>
        <p:nvSpPr>
          <p:cNvPr id="27" name="TextBox 26"/>
          <p:cNvSpPr txBox="1"/>
          <p:nvPr/>
        </p:nvSpPr>
        <p:spPr>
          <a:xfrm>
            <a:off x="3302758" y="4818249"/>
            <a:ext cx="252483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some shoes</a:t>
            </a:r>
          </a:p>
        </p:txBody>
      </p:sp>
      <p:sp>
        <p:nvSpPr>
          <p:cNvPr id="28" name="TextBox 27"/>
          <p:cNvSpPr txBox="1"/>
          <p:nvPr/>
        </p:nvSpPr>
        <p:spPr>
          <a:xfrm>
            <a:off x="6937611" y="4079586"/>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wants]</a:t>
            </a:r>
          </a:p>
        </p:txBody>
      </p:sp>
      <p:sp>
        <p:nvSpPr>
          <p:cNvPr id="29" name="TextBox 28"/>
          <p:cNvSpPr txBox="1"/>
          <p:nvPr/>
        </p:nvSpPr>
        <p:spPr>
          <a:xfrm>
            <a:off x="10000395" y="4079586"/>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wants]</a:t>
            </a:r>
          </a:p>
        </p:txBody>
      </p:sp>
      <p:sp>
        <p:nvSpPr>
          <p:cNvPr id="30" name="TextBox 29"/>
          <p:cNvSpPr txBox="1"/>
          <p:nvPr/>
        </p:nvSpPr>
        <p:spPr>
          <a:xfrm>
            <a:off x="6778387" y="4613997"/>
            <a:ext cx="2902424"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glass of </a:t>
            </a:r>
          </a:p>
          <a:p>
            <a:r>
              <a:rPr lang="en-GB" sz="2800" dirty="0">
                <a:solidFill>
                  <a:srgbClr val="002060"/>
                </a:solidFill>
                <a:latin typeface="Century Gothic" panose="020B0502020202020204" pitchFamily="34" charset="0"/>
              </a:rPr>
              <a:t>Fanta</a:t>
            </a:r>
          </a:p>
        </p:txBody>
      </p:sp>
      <p:sp>
        <p:nvSpPr>
          <p:cNvPr id="31" name="TextBox 30"/>
          <p:cNvSpPr txBox="1"/>
          <p:nvPr/>
        </p:nvSpPr>
        <p:spPr>
          <a:xfrm>
            <a:off x="10178954" y="4829440"/>
            <a:ext cx="252483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bed</a:t>
            </a:r>
          </a:p>
        </p:txBody>
      </p:sp>
      <p:sp>
        <p:nvSpPr>
          <p:cNvPr id="2" name="Rectangle 1"/>
          <p:cNvSpPr/>
          <p:nvPr/>
        </p:nvSpPr>
        <p:spPr>
          <a:xfrm>
            <a:off x="204717"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1</a:t>
            </a:r>
          </a:p>
        </p:txBody>
      </p:sp>
      <p:sp>
        <p:nvSpPr>
          <p:cNvPr id="32" name="Rectangle 31"/>
          <p:cNvSpPr/>
          <p:nvPr/>
        </p:nvSpPr>
        <p:spPr>
          <a:xfrm>
            <a:off x="3182203"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2</a:t>
            </a:r>
          </a:p>
        </p:txBody>
      </p:sp>
      <p:sp>
        <p:nvSpPr>
          <p:cNvPr id="33" name="Rectangle 32"/>
          <p:cNvSpPr/>
          <p:nvPr/>
        </p:nvSpPr>
        <p:spPr>
          <a:xfrm>
            <a:off x="6280244"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3</a:t>
            </a:r>
          </a:p>
        </p:txBody>
      </p:sp>
      <p:sp>
        <p:nvSpPr>
          <p:cNvPr id="34" name="Rectangle 33"/>
          <p:cNvSpPr/>
          <p:nvPr/>
        </p:nvSpPr>
        <p:spPr>
          <a:xfrm>
            <a:off x="9378285"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4</a:t>
            </a:r>
          </a:p>
        </p:txBody>
      </p:sp>
      <p:sp>
        <p:nvSpPr>
          <p:cNvPr id="35" name="Rectangle 34"/>
          <p:cNvSpPr/>
          <p:nvPr/>
        </p:nvSpPr>
        <p:spPr>
          <a:xfrm>
            <a:off x="204717"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5</a:t>
            </a:r>
          </a:p>
        </p:txBody>
      </p:sp>
      <p:sp>
        <p:nvSpPr>
          <p:cNvPr id="36" name="Rectangle 35"/>
          <p:cNvSpPr/>
          <p:nvPr/>
        </p:nvSpPr>
        <p:spPr>
          <a:xfrm>
            <a:off x="3182203"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6</a:t>
            </a:r>
          </a:p>
        </p:txBody>
      </p:sp>
      <p:sp>
        <p:nvSpPr>
          <p:cNvPr id="37" name="Rectangle 36"/>
          <p:cNvSpPr/>
          <p:nvPr/>
        </p:nvSpPr>
        <p:spPr>
          <a:xfrm>
            <a:off x="6277590"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7</a:t>
            </a:r>
          </a:p>
        </p:txBody>
      </p:sp>
      <p:sp>
        <p:nvSpPr>
          <p:cNvPr id="38" name="Rectangle 37"/>
          <p:cNvSpPr/>
          <p:nvPr/>
        </p:nvSpPr>
        <p:spPr>
          <a:xfrm>
            <a:off x="9378285"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8</a:t>
            </a:r>
          </a:p>
        </p:txBody>
      </p:sp>
      <p:sp>
        <p:nvSpPr>
          <p:cNvPr id="3" name="Title 2"/>
          <p:cNvSpPr>
            <a:spLocks noGrp="1"/>
          </p:cNvSpPr>
          <p:nvPr>
            <p:ph type="title"/>
          </p:nvPr>
        </p:nvSpPr>
        <p:spPr>
          <a:xfrm>
            <a:off x="0" y="434564"/>
            <a:ext cx="2565779" cy="244336"/>
          </a:xfrm>
        </p:spPr>
        <p:txBody>
          <a:bodyPr>
            <a:normAutofit fontScale="90000"/>
          </a:bodyPr>
          <a:lstStyle/>
          <a:p>
            <a:r>
              <a:rPr lang="en-GB" sz="3200" b="1" dirty="0">
                <a:solidFill>
                  <a:srgbClr val="002060"/>
                </a:solidFill>
              </a:rPr>
              <a:t>Persona A</a:t>
            </a:r>
            <a:br>
              <a:rPr lang="en-GB" sz="3200" b="1" dirty="0">
                <a:solidFill>
                  <a:srgbClr val="002060"/>
                </a:solidFill>
              </a:rPr>
            </a:br>
            <a:endParaRPr lang="en-GB" sz="3200" dirty="0"/>
          </a:p>
        </p:txBody>
      </p:sp>
    </p:spTree>
    <p:extLst>
      <p:ext uri="{BB962C8B-B14F-4D97-AF65-F5344CB8AC3E}">
        <p14:creationId xmlns:p14="http://schemas.microsoft.com/office/powerpoint/2010/main" val="90271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6020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ectangle 10"/>
          <p:cNvSpPr/>
          <p:nvPr/>
        </p:nvSpPr>
        <p:spPr>
          <a:xfrm>
            <a:off x="4845497" y="1927581"/>
            <a:ext cx="2501006"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v</a:t>
            </a:r>
            <a:r>
              <a:rPr lang="en-GB" sz="12000" dirty="0">
                <a:solidFill>
                  <a:srgbClr val="115076"/>
                </a:solidFill>
                <a:latin typeface="Century Gothic" panose="020B0502020202020204" pitchFamily="34" charset="0"/>
                <a:cs typeface="Calibri" panose="020F0502020204030204" pitchFamily="34" charset="0"/>
              </a:rPr>
              <a:t>er</a:t>
            </a:r>
            <a:endParaRPr lang="en-GB" sz="12000" dirty="0">
              <a:solidFill>
                <a:srgbClr val="115076"/>
              </a:solidFill>
            </a:endParaRPr>
          </a:p>
        </p:txBody>
      </p:sp>
    </p:spTree>
    <p:extLst>
      <p:ext uri="{BB962C8B-B14F-4D97-AF65-F5344CB8AC3E}">
        <p14:creationId xmlns:p14="http://schemas.microsoft.com/office/powerpoint/2010/main" val="421175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descr="Table for exercises"/>
          <p:cNvGraphicFramePr>
            <a:graphicFrameLocks noGrp="1"/>
          </p:cNvGraphicFramePr>
          <p:nvPr>
            <p:extLst>
              <p:ext uri="{D42A27DB-BD31-4B8C-83A1-F6EECF244321}">
                <p14:modId xmlns:p14="http://schemas.microsoft.com/office/powerpoint/2010/main" val="4246731928"/>
              </p:ext>
            </p:extLst>
          </p:nvPr>
        </p:nvGraphicFramePr>
        <p:xfrm>
          <a:off x="1247187" y="990204"/>
          <a:ext cx="9409471" cy="2783105"/>
        </p:xfrm>
        <a:graphic>
          <a:graphicData uri="http://schemas.openxmlformats.org/drawingml/2006/table">
            <a:tbl>
              <a:tblPr firstRow="1" bandRow="1">
                <a:tableStyleId>{5940675A-B579-460E-94D1-54222C63F5DA}</a:tableStyleId>
              </a:tblPr>
              <a:tblGrid>
                <a:gridCol w="4866967">
                  <a:extLst>
                    <a:ext uri="{9D8B030D-6E8A-4147-A177-3AD203B41FA5}">
                      <a16:colId xmlns:a16="http://schemas.microsoft.com/office/drawing/2014/main" val="2718503455"/>
                    </a:ext>
                  </a:extLst>
                </a:gridCol>
                <a:gridCol w="4542504">
                  <a:extLst>
                    <a:ext uri="{9D8B030D-6E8A-4147-A177-3AD203B41FA5}">
                      <a16:colId xmlns:a16="http://schemas.microsoft.com/office/drawing/2014/main" val="20001"/>
                    </a:ext>
                  </a:extLst>
                </a:gridCol>
              </a:tblGrid>
              <a:tr h="5566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4" name="TextBox 33">
            <a:extLst>
              <a:ext uri="{FF2B5EF4-FFF2-40B4-BE49-F238E27FC236}">
                <a16:creationId xmlns:a16="http://schemas.microsoft.com/office/drawing/2014/main" id="{AE288F19-F9DD-2E4C-99BE-30550C4F740C}"/>
              </a:ext>
            </a:extLst>
          </p:cNvPr>
          <p:cNvSpPr txBox="1"/>
          <p:nvPr/>
        </p:nvSpPr>
        <p:spPr>
          <a:xfrm>
            <a:off x="2229826" y="1022764"/>
            <a:ext cx="3397982"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El caballero </a:t>
            </a:r>
            <a:r>
              <a:rPr lang="en-GB" sz="2400" dirty="0">
                <a:solidFill>
                  <a:schemeClr val="accent5">
                    <a:lumMod val="50000"/>
                  </a:schemeClr>
                </a:solidFill>
                <a:latin typeface="Century Gothic" panose="020B0502020202020204" pitchFamily="34" charset="0"/>
              </a:rPr>
              <a:t>(‘I want’)</a:t>
            </a:r>
            <a:endParaRPr lang="en-US" sz="2400" dirty="0">
              <a:latin typeface="Century Gothic" panose="020B0502020202020204" pitchFamily="34" charset="0"/>
            </a:endParaRPr>
          </a:p>
        </p:txBody>
      </p:sp>
      <p:sp>
        <p:nvSpPr>
          <p:cNvPr id="36" name="TextBox 35">
            <a:extLst>
              <a:ext uri="{FF2B5EF4-FFF2-40B4-BE49-F238E27FC236}">
                <a16:creationId xmlns:a16="http://schemas.microsoft.com/office/drawing/2014/main" id="{E4787244-D551-0943-BF15-C343F13E7CB4}"/>
              </a:ext>
            </a:extLst>
          </p:cNvPr>
          <p:cNvSpPr txBox="1"/>
          <p:nvPr/>
        </p:nvSpPr>
        <p:spPr>
          <a:xfrm>
            <a:off x="1668762" y="1570819"/>
            <a:ext cx="4774480"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vaso de Coca-Cola</a:t>
            </a:r>
          </a:p>
        </p:txBody>
      </p:sp>
      <p:sp>
        <p:nvSpPr>
          <p:cNvPr id="37" name="TextBox 36">
            <a:extLst>
              <a:ext uri="{FF2B5EF4-FFF2-40B4-BE49-F238E27FC236}">
                <a16:creationId xmlns:a16="http://schemas.microsoft.com/office/drawing/2014/main" id="{5BDBD918-8618-E144-9D94-9A2765987AF1}"/>
              </a:ext>
            </a:extLst>
          </p:cNvPr>
          <p:cNvSpPr txBox="1"/>
          <p:nvPr/>
        </p:nvSpPr>
        <p:spPr>
          <a:xfrm>
            <a:off x="6185127" y="1604134"/>
            <a:ext cx="4436905" cy="499254"/>
          </a:xfrm>
          <a:prstGeom prst="rect">
            <a:avLst/>
          </a:prstGeom>
          <a:noFill/>
        </p:spPr>
        <p:txBody>
          <a:bodyPr wrap="square" rtlCol="0">
            <a:spAutoFit/>
          </a:bodyPr>
          <a:lstStyle/>
          <a:p>
            <a:endParaRPr lang="en-US" dirty="0"/>
          </a:p>
        </p:txBody>
      </p:sp>
      <p:sp>
        <p:nvSpPr>
          <p:cNvPr id="39" name="TextBox 38">
            <a:extLst>
              <a:ext uri="{FF2B5EF4-FFF2-40B4-BE49-F238E27FC236}">
                <a16:creationId xmlns:a16="http://schemas.microsoft.com/office/drawing/2014/main" id="{B6DFF059-C935-E74D-BFF8-693E7BD1431C}"/>
              </a:ext>
            </a:extLst>
          </p:cNvPr>
          <p:cNvSpPr txBox="1"/>
          <p:nvPr/>
        </p:nvSpPr>
        <p:spPr>
          <a:xfrm>
            <a:off x="1410647" y="2161481"/>
            <a:ext cx="4774480" cy="515716"/>
          </a:xfrm>
          <a:prstGeom prst="rect">
            <a:avLst/>
          </a:prstGeom>
          <a:noFill/>
        </p:spPr>
        <p:txBody>
          <a:bodyPr wrap="square" rtlCol="0">
            <a:spAutoFit/>
          </a:bodyPr>
          <a:lstStyle/>
          <a:p>
            <a:endParaRPr lang="en-US" dirty="0"/>
          </a:p>
        </p:txBody>
      </p:sp>
      <p:sp>
        <p:nvSpPr>
          <p:cNvPr id="40" name="TextBox 39">
            <a:extLst>
              <a:ext uri="{FF2B5EF4-FFF2-40B4-BE49-F238E27FC236}">
                <a16:creationId xmlns:a16="http://schemas.microsoft.com/office/drawing/2014/main" id="{8621CA7E-A12C-B849-BFFE-2776485DE3AB}"/>
              </a:ext>
            </a:extLst>
          </p:cNvPr>
          <p:cNvSpPr txBox="1"/>
          <p:nvPr/>
        </p:nvSpPr>
        <p:spPr>
          <a:xfrm>
            <a:off x="6185127" y="2161481"/>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plato de </a:t>
            </a:r>
            <a:r>
              <a:rPr lang="en-US" sz="2400" dirty="0" err="1">
                <a:solidFill>
                  <a:srgbClr val="002060"/>
                </a:solidFill>
                <a:latin typeface="Century Gothic" panose="020B0502020202020204" pitchFamily="34" charset="0"/>
              </a:rPr>
              <a:t>brócoli</a:t>
            </a:r>
            <a:r>
              <a:rPr lang="en-US" sz="2400" dirty="0">
                <a:solidFill>
                  <a:srgbClr val="002060"/>
                </a:solidFill>
                <a:latin typeface="Century Gothic" panose="020B0502020202020204" pitchFamily="34" charset="0"/>
              </a:rPr>
              <a:t>  </a:t>
            </a:r>
          </a:p>
        </p:txBody>
      </p:sp>
      <p:sp>
        <p:nvSpPr>
          <p:cNvPr id="42" name="TextBox 41">
            <a:extLst>
              <a:ext uri="{FF2B5EF4-FFF2-40B4-BE49-F238E27FC236}">
                <a16:creationId xmlns:a16="http://schemas.microsoft.com/office/drawing/2014/main" id="{5862F0C7-FCFC-204C-B042-61A70DE11B09}"/>
              </a:ext>
            </a:extLst>
          </p:cNvPr>
          <p:cNvSpPr txBox="1"/>
          <p:nvPr/>
        </p:nvSpPr>
        <p:spPr>
          <a:xfrm>
            <a:off x="1688591" y="2709823"/>
            <a:ext cx="4654932"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camisa</a:t>
            </a:r>
          </a:p>
        </p:txBody>
      </p:sp>
      <p:sp>
        <p:nvSpPr>
          <p:cNvPr id="43" name="TextBox 42">
            <a:extLst>
              <a:ext uri="{FF2B5EF4-FFF2-40B4-BE49-F238E27FC236}">
                <a16:creationId xmlns:a16="http://schemas.microsoft.com/office/drawing/2014/main" id="{E71BC08B-AC21-C54E-BD1E-0E29CCD36C53}"/>
              </a:ext>
            </a:extLst>
          </p:cNvPr>
          <p:cNvSpPr txBox="1"/>
          <p:nvPr/>
        </p:nvSpPr>
        <p:spPr>
          <a:xfrm>
            <a:off x="6204943" y="2742883"/>
            <a:ext cx="4417088" cy="452927"/>
          </a:xfrm>
          <a:prstGeom prst="rect">
            <a:avLst/>
          </a:prstGeom>
          <a:noFill/>
        </p:spPr>
        <p:txBody>
          <a:bodyPr wrap="square" rtlCol="0">
            <a:spAutoFit/>
          </a:bodyPr>
          <a:lstStyle/>
          <a:p>
            <a:endParaRPr lang="en-US" dirty="0"/>
          </a:p>
        </p:txBody>
      </p:sp>
      <p:sp>
        <p:nvSpPr>
          <p:cNvPr id="45" name="TextBox 44">
            <a:extLst>
              <a:ext uri="{FF2B5EF4-FFF2-40B4-BE49-F238E27FC236}">
                <a16:creationId xmlns:a16="http://schemas.microsoft.com/office/drawing/2014/main" id="{817A7BA5-EF20-A643-8C38-EE0F3C0D24E9}"/>
              </a:ext>
            </a:extLst>
          </p:cNvPr>
          <p:cNvSpPr txBox="1"/>
          <p:nvPr/>
        </p:nvSpPr>
        <p:spPr>
          <a:xfrm>
            <a:off x="1687200" y="3228870"/>
            <a:ext cx="4616553"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unos zapatos</a:t>
            </a:r>
          </a:p>
        </p:txBody>
      </p:sp>
      <p:sp>
        <p:nvSpPr>
          <p:cNvPr id="46" name="TextBox 45">
            <a:extLst>
              <a:ext uri="{FF2B5EF4-FFF2-40B4-BE49-F238E27FC236}">
                <a16:creationId xmlns:a16="http://schemas.microsoft.com/office/drawing/2014/main" id="{279439AC-031C-0F4A-8D94-5245F29FC308}"/>
              </a:ext>
            </a:extLst>
          </p:cNvPr>
          <p:cNvSpPr txBox="1"/>
          <p:nvPr/>
        </p:nvSpPr>
        <p:spPr>
          <a:xfrm>
            <a:off x="6204944" y="3315859"/>
            <a:ext cx="4316100" cy="452927"/>
          </a:xfrm>
          <a:prstGeom prst="rect">
            <a:avLst/>
          </a:prstGeom>
          <a:noFill/>
        </p:spPr>
        <p:txBody>
          <a:bodyPr wrap="square" rtlCol="0">
            <a:spAutoFit/>
          </a:bodyPr>
          <a:lstStyle/>
          <a:p>
            <a:endParaRPr lang="en-US" dirty="0"/>
          </a:p>
        </p:txBody>
      </p:sp>
      <p:sp>
        <p:nvSpPr>
          <p:cNvPr id="59" name="Title 11">
            <a:extLst>
              <a:ext uri="{FF2B5EF4-FFF2-40B4-BE49-F238E27FC236}">
                <a16:creationId xmlns:a16="http://schemas.microsoft.com/office/drawing/2014/main" id="{D9E2B982-DEFF-5949-972E-7A6C96363C34}"/>
              </a:ext>
            </a:extLst>
          </p:cNvPr>
          <p:cNvSpPr>
            <a:spLocks noGrp="1"/>
          </p:cNvSpPr>
          <p:nvPr>
            <p:ph type="title"/>
          </p:nvPr>
        </p:nvSpPr>
        <p:spPr>
          <a:xfrm>
            <a:off x="158820" y="164040"/>
            <a:ext cx="10515600" cy="481051"/>
          </a:xfrm>
        </p:spPr>
        <p:txBody>
          <a:bodyPr>
            <a:normAutofit/>
          </a:bodyPr>
          <a:lstStyle/>
          <a:p>
            <a:pPr lvl="0">
              <a:lnSpc>
                <a:spcPct val="100000"/>
              </a:lnSpc>
              <a:spcBef>
                <a:spcPts val="0"/>
              </a:spcBef>
            </a:pPr>
            <a:r>
              <a:rPr lang="en-GB" sz="2400" b="1" dirty="0">
                <a:solidFill>
                  <a:srgbClr val="4472C4">
                    <a:lumMod val="50000"/>
                  </a:srgbClr>
                </a:solidFill>
                <a:latin typeface="Century Gothic" panose="020F0302020204030204"/>
                <a:ea typeface="+mn-ea"/>
                <a:cs typeface="+mn-cs"/>
              </a:rPr>
              <a:t>Persona B </a:t>
            </a:r>
            <a:endParaRPr lang="en-US" b="1" dirty="0"/>
          </a:p>
        </p:txBody>
      </p:sp>
      <p:sp>
        <p:nvSpPr>
          <p:cNvPr id="60" name="TextBox 59">
            <a:extLst>
              <a:ext uri="{FF2B5EF4-FFF2-40B4-BE49-F238E27FC236}">
                <a16:creationId xmlns:a16="http://schemas.microsoft.com/office/drawing/2014/main" id="{AE288F19-F9DD-2E4C-99BE-30550C4F740C}"/>
              </a:ext>
            </a:extLst>
          </p:cNvPr>
          <p:cNvSpPr txBox="1"/>
          <p:nvPr/>
        </p:nvSpPr>
        <p:spPr>
          <a:xfrm>
            <a:off x="6443242" y="1065905"/>
            <a:ext cx="3397982"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El caballo </a:t>
            </a:r>
            <a:r>
              <a:rPr lang="en-GB" sz="2400" dirty="0">
                <a:solidFill>
                  <a:schemeClr val="accent5">
                    <a:lumMod val="50000"/>
                  </a:schemeClr>
                </a:solidFill>
                <a:latin typeface="Century Gothic" panose="020B0502020202020204" pitchFamily="34" charset="0"/>
              </a:rPr>
              <a:t>(‘it wants’)</a:t>
            </a:r>
            <a:endParaRPr lang="en-US" sz="2400" dirty="0">
              <a:latin typeface="Century Gothic" panose="020B0502020202020204" pitchFamily="34" charset="0"/>
            </a:endParaRPr>
          </a:p>
        </p:txBody>
      </p:sp>
      <p:sp>
        <p:nvSpPr>
          <p:cNvPr id="61" name="TextBox 60">
            <a:extLst>
              <a:ext uri="{FF2B5EF4-FFF2-40B4-BE49-F238E27FC236}">
                <a16:creationId xmlns:a16="http://schemas.microsoft.com/office/drawing/2014/main" id="{E4787244-D551-0943-BF15-C343F13E7CB4}"/>
              </a:ext>
            </a:extLst>
          </p:cNvPr>
          <p:cNvSpPr txBox="1"/>
          <p:nvPr/>
        </p:nvSpPr>
        <p:spPr>
          <a:xfrm>
            <a:off x="6204942" y="1570819"/>
            <a:ext cx="250725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unos productos</a:t>
            </a:r>
          </a:p>
        </p:txBody>
      </p:sp>
      <p:sp>
        <p:nvSpPr>
          <p:cNvPr id="62" name="TextBox 61">
            <a:extLst>
              <a:ext uri="{FF2B5EF4-FFF2-40B4-BE49-F238E27FC236}">
                <a16:creationId xmlns:a16="http://schemas.microsoft.com/office/drawing/2014/main" id="{E4787244-D551-0943-BF15-C343F13E7CB4}"/>
              </a:ext>
            </a:extLst>
          </p:cNvPr>
          <p:cNvSpPr txBox="1"/>
          <p:nvPr/>
        </p:nvSpPr>
        <p:spPr>
          <a:xfrm>
            <a:off x="1688591" y="2160468"/>
            <a:ext cx="4774480"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silla</a:t>
            </a:r>
          </a:p>
        </p:txBody>
      </p:sp>
      <p:sp>
        <p:nvSpPr>
          <p:cNvPr id="63" name="TextBox 62">
            <a:extLst>
              <a:ext uri="{FF2B5EF4-FFF2-40B4-BE49-F238E27FC236}">
                <a16:creationId xmlns:a16="http://schemas.microsoft.com/office/drawing/2014/main" id="{8621CA7E-A12C-B849-BFFE-2776485DE3AB}"/>
              </a:ext>
            </a:extLst>
          </p:cNvPr>
          <p:cNvSpPr txBox="1"/>
          <p:nvPr/>
        </p:nvSpPr>
        <p:spPr>
          <a:xfrm>
            <a:off x="6219753" y="2709823"/>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vaso de Fanta</a:t>
            </a:r>
          </a:p>
        </p:txBody>
      </p:sp>
      <p:sp>
        <p:nvSpPr>
          <p:cNvPr id="64" name="TextBox 63">
            <a:extLst>
              <a:ext uri="{FF2B5EF4-FFF2-40B4-BE49-F238E27FC236}">
                <a16:creationId xmlns:a16="http://schemas.microsoft.com/office/drawing/2014/main" id="{8621CA7E-A12C-B849-BFFE-2776485DE3AB}"/>
              </a:ext>
            </a:extLst>
          </p:cNvPr>
          <p:cNvSpPr txBox="1"/>
          <p:nvPr/>
        </p:nvSpPr>
        <p:spPr>
          <a:xfrm>
            <a:off x="6219753" y="3255014"/>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cama</a:t>
            </a:r>
          </a:p>
        </p:txBody>
      </p:sp>
      <p:sp>
        <p:nvSpPr>
          <p:cNvPr id="19" name="Title 11">
            <a:extLst>
              <a:ext uri="{FF2B5EF4-FFF2-40B4-BE49-F238E27FC236}">
                <a16:creationId xmlns:a16="http://schemas.microsoft.com/office/drawing/2014/main" id="{D9E2B982-DEFF-5949-972E-7A6C96363C34}"/>
              </a:ext>
            </a:extLst>
          </p:cNvPr>
          <p:cNvSpPr txBox="1">
            <a:spLocks/>
          </p:cNvSpPr>
          <p:nvPr/>
        </p:nvSpPr>
        <p:spPr>
          <a:xfrm>
            <a:off x="10711291" y="-49057"/>
            <a:ext cx="1480710" cy="481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b="1" dirty="0">
                <a:solidFill>
                  <a:srgbClr val="4472C4">
                    <a:lumMod val="50000"/>
                  </a:srgbClr>
                </a:solidFill>
                <a:latin typeface="Century Gothic" panose="020F0302020204030204"/>
                <a:ea typeface="+mn-ea"/>
                <a:cs typeface="+mn-cs"/>
              </a:rPr>
              <a:t>Answers</a:t>
            </a:r>
            <a:endParaRPr lang="en-US" b="1" dirty="0"/>
          </a:p>
        </p:txBody>
      </p:sp>
    </p:spTree>
    <p:extLst>
      <p:ext uri="{BB962C8B-B14F-4D97-AF65-F5344CB8AC3E}">
        <p14:creationId xmlns:p14="http://schemas.microsoft.com/office/powerpoint/2010/main" val="223832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2" grpId="0"/>
      <p:bldP spid="45" grpId="0"/>
      <p:bldP spid="61" grpId="0"/>
      <p:bldP spid="62" grpId="0"/>
      <p:bldP spid="63" grpId="0"/>
      <p:bldP spid="6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69490" y="484391"/>
            <a:ext cx="8679571" cy="1121604"/>
          </a:xfrm>
        </p:spPr>
        <p:txBody>
          <a:bodyPr>
            <a:normAutofit fontScale="90000"/>
          </a:bodyPr>
          <a:lstStyle/>
          <a:p>
            <a:r>
              <a:rPr lang="en-GB" dirty="0"/>
              <a:t>La dama y su hermano</a:t>
            </a:r>
          </a:p>
        </p:txBody>
      </p:sp>
      <p:sp>
        <p:nvSpPr>
          <p:cNvPr id="8" name="Title 3"/>
          <p:cNvSpPr txBox="1">
            <a:spLocks/>
          </p:cNvSpPr>
          <p:nvPr/>
        </p:nvSpPr>
        <p:spPr>
          <a:xfrm>
            <a:off x="1239660" y="2226107"/>
            <a:ext cx="10958898" cy="21532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3200" b="1" i="1" dirty="0"/>
              <a:t>Persona B: </a:t>
            </a:r>
            <a:r>
              <a:rPr lang="en-GB" sz="3200" dirty="0"/>
              <a:t>eres la dama. </a:t>
            </a:r>
          </a:p>
          <a:p>
            <a:pPr algn="l"/>
            <a:r>
              <a:rPr lang="en-GB" sz="3200" dirty="0"/>
              <a:t>Use the prompt cards to say</a:t>
            </a:r>
          </a:p>
          <a:p>
            <a:pPr marL="742950" indent="-742950" algn="l">
              <a:buAutoNum type="alphaLcParenR"/>
            </a:pPr>
            <a:r>
              <a:rPr lang="en-GB" sz="3200" dirty="0"/>
              <a:t>what </a:t>
            </a:r>
            <a:r>
              <a:rPr lang="en-GB" sz="3200" i="1" dirty="0"/>
              <a:t>you</a:t>
            </a:r>
            <a:r>
              <a:rPr lang="en-GB" sz="3200" dirty="0"/>
              <a:t> give to someone in the square. </a:t>
            </a:r>
          </a:p>
          <a:p>
            <a:pPr marL="742950" indent="-742950" algn="l">
              <a:buAutoNum type="alphaLcParenR"/>
            </a:pPr>
            <a:r>
              <a:rPr lang="en-GB" sz="3200" dirty="0"/>
              <a:t>what </a:t>
            </a:r>
            <a:r>
              <a:rPr lang="en-GB" sz="3200" i="1" dirty="0"/>
              <a:t>your brother </a:t>
            </a:r>
            <a:r>
              <a:rPr lang="en-GB" sz="3200" dirty="0"/>
              <a:t>gives to someone in the square. </a:t>
            </a:r>
          </a:p>
        </p:txBody>
      </p:sp>
      <p:sp>
        <p:nvSpPr>
          <p:cNvPr id="11" name="Title 3"/>
          <p:cNvSpPr txBox="1">
            <a:spLocks/>
          </p:cNvSpPr>
          <p:nvPr/>
        </p:nvSpPr>
        <p:spPr>
          <a:xfrm>
            <a:off x="1239660" y="4999451"/>
            <a:ext cx="9321015" cy="7252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3200" b="1" i="1" dirty="0"/>
              <a:t>Persona A: </a:t>
            </a:r>
            <a:r>
              <a:rPr lang="en-GB" sz="3200" dirty="0" err="1"/>
              <a:t>escucha</a:t>
            </a:r>
            <a:r>
              <a:rPr lang="en-GB" sz="3200" dirty="0"/>
              <a:t> y completa la tabla. </a:t>
            </a:r>
          </a:p>
          <a:p>
            <a:pPr algn="l"/>
            <a:r>
              <a:rPr lang="en-GB" sz="3200" dirty="0"/>
              <a:t>¿Quién es, la dama o el hermano?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1" y="374833"/>
            <a:ext cx="1371600" cy="1747879"/>
          </a:xfrm>
          <a:prstGeom prst="rect">
            <a:avLst/>
          </a:prstGeom>
        </p:spPr>
      </p:pic>
      <p:sp>
        <p:nvSpPr>
          <p:cNvPr id="7" name="Rounded Rectangle 38"/>
          <p:cNvSpPr/>
          <p:nvPr/>
        </p:nvSpPr>
        <p:spPr>
          <a:xfrm>
            <a:off x="9717207" y="83472"/>
            <a:ext cx="2431854" cy="400919"/>
          </a:xfrm>
          <a:prstGeom prst="roundRect">
            <a:avLst/>
          </a:prstGeom>
          <a:solidFill>
            <a:srgbClr val="FF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hablar / </a:t>
            </a:r>
            <a:r>
              <a:rPr lang="en-GB" b="1" dirty="0" err="1">
                <a:latin typeface="Century Gothic" panose="020B0502020202020204" pitchFamily="34" charset="0"/>
              </a:rPr>
              <a:t>escuchar</a:t>
            </a:r>
            <a:endParaRPr lang="en-GB" b="1" dirty="0">
              <a:latin typeface="Century Gothic" panose="020B0502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351" y="609501"/>
            <a:ext cx="1627450" cy="1371398"/>
          </a:xfrm>
          <a:prstGeom prst="rect">
            <a:avLst/>
          </a:prstGeom>
        </p:spPr>
      </p:pic>
      <p:sp>
        <p:nvSpPr>
          <p:cNvPr id="9" name="Rectangular Callout 8"/>
          <p:cNvSpPr/>
          <p:nvPr/>
        </p:nvSpPr>
        <p:spPr>
          <a:xfrm>
            <a:off x="8971787" y="1709390"/>
            <a:ext cx="2940813" cy="1272151"/>
          </a:xfrm>
          <a:prstGeom prst="wedgeRectCallout">
            <a:avLst>
              <a:gd name="adj1" fmla="val -49981"/>
              <a:gd name="adj2" fmla="val 8845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Importante!</a:t>
            </a:r>
          </a:p>
          <a:p>
            <a:r>
              <a:rPr lang="en-GB" sz="2200" dirty="0">
                <a:solidFill>
                  <a:srgbClr val="002060"/>
                </a:solidFill>
                <a:latin typeface="Century Gothic" panose="020B0502020202020204" pitchFamily="34" charset="0"/>
              </a:rPr>
              <a:t>‘Doy’ es ‘I give’.</a:t>
            </a:r>
          </a:p>
          <a:p>
            <a:r>
              <a:rPr lang="en-GB" sz="2200" dirty="0">
                <a:solidFill>
                  <a:srgbClr val="002060"/>
                </a:solidFill>
                <a:latin typeface="Century Gothic" panose="020B0502020202020204" pitchFamily="34" charset="0"/>
              </a:rPr>
              <a:t>‘Da’ es ‘s/he gives’.</a:t>
            </a:r>
          </a:p>
        </p:txBody>
      </p:sp>
    </p:spTree>
    <p:extLst>
      <p:ext uri="{BB962C8B-B14F-4D97-AF65-F5344CB8AC3E}">
        <p14:creationId xmlns:p14="http://schemas.microsoft.com/office/powerpoint/2010/main" val="185080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717" y="900752"/>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182203"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280244"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378285"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04717" y="3386919"/>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182203"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280244"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378285"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805217"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give]</a:t>
            </a:r>
          </a:p>
        </p:txBody>
      </p:sp>
      <p:sp>
        <p:nvSpPr>
          <p:cNvPr id="17" name="TextBox 16"/>
          <p:cNvSpPr txBox="1"/>
          <p:nvPr/>
        </p:nvSpPr>
        <p:spPr>
          <a:xfrm>
            <a:off x="6680200" y="4551232"/>
            <a:ext cx="2524836"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glass of Coca-Cola</a:t>
            </a:r>
          </a:p>
        </p:txBody>
      </p:sp>
      <p:sp>
        <p:nvSpPr>
          <p:cNvPr id="18" name="TextBox 17"/>
          <p:cNvSpPr txBox="1"/>
          <p:nvPr/>
        </p:nvSpPr>
        <p:spPr>
          <a:xfrm>
            <a:off x="3605283" y="1624084"/>
            <a:ext cx="204716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[he gives]</a:t>
            </a:r>
          </a:p>
        </p:txBody>
      </p:sp>
      <p:sp>
        <p:nvSpPr>
          <p:cNvPr id="19" name="TextBox 18"/>
          <p:cNvSpPr txBox="1"/>
          <p:nvPr/>
        </p:nvSpPr>
        <p:spPr>
          <a:xfrm>
            <a:off x="3831039" y="2362747"/>
            <a:ext cx="156608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money</a:t>
            </a:r>
          </a:p>
        </p:txBody>
      </p:sp>
      <p:sp>
        <p:nvSpPr>
          <p:cNvPr id="20" name="TextBox 19"/>
          <p:cNvSpPr txBox="1"/>
          <p:nvPr/>
        </p:nvSpPr>
        <p:spPr>
          <a:xfrm>
            <a:off x="6680200" y="1624084"/>
            <a:ext cx="201797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give]</a:t>
            </a:r>
          </a:p>
        </p:txBody>
      </p:sp>
      <p:sp>
        <p:nvSpPr>
          <p:cNvPr id="21" name="TextBox 20"/>
          <p:cNvSpPr txBox="1"/>
          <p:nvPr/>
        </p:nvSpPr>
        <p:spPr>
          <a:xfrm>
            <a:off x="3182203" y="4930170"/>
            <a:ext cx="276613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some products</a:t>
            </a:r>
          </a:p>
        </p:txBody>
      </p:sp>
      <p:sp>
        <p:nvSpPr>
          <p:cNvPr id="22" name="TextBox 21"/>
          <p:cNvSpPr txBox="1"/>
          <p:nvPr/>
        </p:nvSpPr>
        <p:spPr>
          <a:xfrm>
            <a:off x="10085694"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give]</a:t>
            </a:r>
          </a:p>
        </p:txBody>
      </p:sp>
      <p:sp>
        <p:nvSpPr>
          <p:cNvPr id="23" name="TextBox 22"/>
          <p:cNvSpPr txBox="1"/>
          <p:nvPr/>
        </p:nvSpPr>
        <p:spPr>
          <a:xfrm>
            <a:off x="10133461" y="2362747"/>
            <a:ext cx="149443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shirt</a:t>
            </a:r>
          </a:p>
        </p:txBody>
      </p:sp>
      <p:sp>
        <p:nvSpPr>
          <p:cNvPr id="24" name="TextBox 23"/>
          <p:cNvSpPr txBox="1"/>
          <p:nvPr/>
        </p:nvSpPr>
        <p:spPr>
          <a:xfrm>
            <a:off x="657367" y="4048921"/>
            <a:ext cx="190841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[he gives]</a:t>
            </a:r>
          </a:p>
        </p:txBody>
      </p:sp>
      <p:sp>
        <p:nvSpPr>
          <p:cNvPr id="25" name="TextBox 24"/>
          <p:cNvSpPr txBox="1"/>
          <p:nvPr/>
        </p:nvSpPr>
        <p:spPr>
          <a:xfrm>
            <a:off x="795361" y="4749343"/>
            <a:ext cx="1427139"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bag</a:t>
            </a:r>
          </a:p>
        </p:txBody>
      </p:sp>
      <p:sp>
        <p:nvSpPr>
          <p:cNvPr id="26" name="TextBox 25"/>
          <p:cNvSpPr txBox="1"/>
          <p:nvPr/>
        </p:nvSpPr>
        <p:spPr>
          <a:xfrm>
            <a:off x="3891886" y="4090777"/>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give]</a:t>
            </a:r>
          </a:p>
        </p:txBody>
      </p:sp>
      <p:sp>
        <p:nvSpPr>
          <p:cNvPr id="27" name="TextBox 26"/>
          <p:cNvSpPr txBox="1"/>
          <p:nvPr/>
        </p:nvSpPr>
        <p:spPr>
          <a:xfrm>
            <a:off x="6380517" y="2463477"/>
            <a:ext cx="252483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some shoes</a:t>
            </a:r>
          </a:p>
        </p:txBody>
      </p:sp>
      <p:sp>
        <p:nvSpPr>
          <p:cNvPr id="28" name="TextBox 27"/>
          <p:cNvSpPr txBox="1"/>
          <p:nvPr/>
        </p:nvSpPr>
        <p:spPr>
          <a:xfrm>
            <a:off x="6778387" y="4079586"/>
            <a:ext cx="191978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[he gives]</a:t>
            </a:r>
          </a:p>
        </p:txBody>
      </p:sp>
      <p:sp>
        <p:nvSpPr>
          <p:cNvPr id="29" name="TextBox 28"/>
          <p:cNvSpPr txBox="1"/>
          <p:nvPr/>
        </p:nvSpPr>
        <p:spPr>
          <a:xfrm>
            <a:off x="9827146" y="4079586"/>
            <a:ext cx="193381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[he gives]</a:t>
            </a:r>
          </a:p>
        </p:txBody>
      </p:sp>
      <p:sp>
        <p:nvSpPr>
          <p:cNvPr id="30" name="TextBox 29"/>
          <p:cNvSpPr txBox="1"/>
          <p:nvPr/>
        </p:nvSpPr>
        <p:spPr>
          <a:xfrm>
            <a:off x="9604992" y="4613997"/>
            <a:ext cx="2241264"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plate of broccoli</a:t>
            </a:r>
          </a:p>
        </p:txBody>
      </p:sp>
      <p:sp>
        <p:nvSpPr>
          <p:cNvPr id="31" name="TextBox 30"/>
          <p:cNvSpPr txBox="1"/>
          <p:nvPr/>
        </p:nvSpPr>
        <p:spPr>
          <a:xfrm>
            <a:off x="718783" y="2272929"/>
            <a:ext cx="252483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book</a:t>
            </a:r>
          </a:p>
        </p:txBody>
      </p:sp>
      <p:sp>
        <p:nvSpPr>
          <p:cNvPr id="32" name="Rectangle 31"/>
          <p:cNvSpPr/>
          <p:nvPr/>
        </p:nvSpPr>
        <p:spPr>
          <a:xfrm>
            <a:off x="204717"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1</a:t>
            </a:r>
          </a:p>
        </p:txBody>
      </p:sp>
      <p:sp>
        <p:nvSpPr>
          <p:cNvPr id="33" name="Rectangle 32"/>
          <p:cNvSpPr/>
          <p:nvPr/>
        </p:nvSpPr>
        <p:spPr>
          <a:xfrm>
            <a:off x="3182203"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2</a:t>
            </a:r>
          </a:p>
        </p:txBody>
      </p:sp>
      <p:sp>
        <p:nvSpPr>
          <p:cNvPr id="34" name="Rectangle 33"/>
          <p:cNvSpPr/>
          <p:nvPr/>
        </p:nvSpPr>
        <p:spPr>
          <a:xfrm>
            <a:off x="6280244"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3</a:t>
            </a:r>
          </a:p>
        </p:txBody>
      </p:sp>
      <p:sp>
        <p:nvSpPr>
          <p:cNvPr id="35" name="Rectangle 34"/>
          <p:cNvSpPr/>
          <p:nvPr/>
        </p:nvSpPr>
        <p:spPr>
          <a:xfrm>
            <a:off x="9378285"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4</a:t>
            </a:r>
          </a:p>
        </p:txBody>
      </p:sp>
      <p:sp>
        <p:nvSpPr>
          <p:cNvPr id="36" name="Rectangle 35"/>
          <p:cNvSpPr/>
          <p:nvPr/>
        </p:nvSpPr>
        <p:spPr>
          <a:xfrm>
            <a:off x="204717"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5</a:t>
            </a:r>
          </a:p>
        </p:txBody>
      </p:sp>
      <p:sp>
        <p:nvSpPr>
          <p:cNvPr id="37" name="Rectangle 36"/>
          <p:cNvSpPr/>
          <p:nvPr/>
        </p:nvSpPr>
        <p:spPr>
          <a:xfrm>
            <a:off x="3182203"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6</a:t>
            </a:r>
          </a:p>
        </p:txBody>
      </p:sp>
      <p:sp>
        <p:nvSpPr>
          <p:cNvPr id="38" name="Rectangle 37"/>
          <p:cNvSpPr/>
          <p:nvPr/>
        </p:nvSpPr>
        <p:spPr>
          <a:xfrm>
            <a:off x="6277590"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7</a:t>
            </a:r>
          </a:p>
        </p:txBody>
      </p:sp>
      <p:sp>
        <p:nvSpPr>
          <p:cNvPr id="39" name="Rectangle 38"/>
          <p:cNvSpPr/>
          <p:nvPr/>
        </p:nvSpPr>
        <p:spPr>
          <a:xfrm>
            <a:off x="9378285"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8</a:t>
            </a:r>
          </a:p>
        </p:txBody>
      </p:sp>
      <p:sp>
        <p:nvSpPr>
          <p:cNvPr id="2" name="Title 1"/>
          <p:cNvSpPr>
            <a:spLocks noGrp="1"/>
          </p:cNvSpPr>
          <p:nvPr>
            <p:ph type="title"/>
          </p:nvPr>
        </p:nvSpPr>
        <p:spPr>
          <a:xfrm>
            <a:off x="0" y="333996"/>
            <a:ext cx="10515600" cy="406858"/>
          </a:xfrm>
        </p:spPr>
        <p:txBody>
          <a:bodyPr>
            <a:noAutofit/>
          </a:bodyPr>
          <a:lstStyle/>
          <a:p>
            <a:r>
              <a:rPr lang="en-GB" sz="2800" b="1" dirty="0">
                <a:solidFill>
                  <a:srgbClr val="002060"/>
                </a:solidFill>
              </a:rPr>
              <a:t>Persona B</a:t>
            </a:r>
            <a:br>
              <a:rPr lang="en-GB" sz="2800" b="1" dirty="0">
                <a:solidFill>
                  <a:srgbClr val="002060"/>
                </a:solidFill>
              </a:rPr>
            </a:br>
            <a:endParaRPr lang="en-GB" sz="2800" dirty="0"/>
          </a:p>
        </p:txBody>
      </p:sp>
    </p:spTree>
    <p:extLst>
      <p:ext uri="{BB962C8B-B14F-4D97-AF65-F5344CB8AC3E}">
        <p14:creationId xmlns:p14="http://schemas.microsoft.com/office/powerpoint/2010/main" val="2338740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descr="Table for exercises"/>
          <p:cNvGraphicFramePr>
            <a:graphicFrameLocks noGrp="1"/>
          </p:cNvGraphicFramePr>
          <p:nvPr/>
        </p:nvGraphicFramePr>
        <p:xfrm>
          <a:off x="1247187" y="990204"/>
          <a:ext cx="9409471" cy="2783105"/>
        </p:xfrm>
        <a:graphic>
          <a:graphicData uri="http://schemas.openxmlformats.org/drawingml/2006/table">
            <a:tbl>
              <a:tblPr firstRow="1" bandRow="1">
                <a:tableStyleId>{5940675A-B579-460E-94D1-54222C63F5DA}</a:tableStyleId>
              </a:tblPr>
              <a:tblGrid>
                <a:gridCol w="4866967">
                  <a:extLst>
                    <a:ext uri="{9D8B030D-6E8A-4147-A177-3AD203B41FA5}">
                      <a16:colId xmlns:a16="http://schemas.microsoft.com/office/drawing/2014/main" val="2718503455"/>
                    </a:ext>
                  </a:extLst>
                </a:gridCol>
                <a:gridCol w="4542504">
                  <a:extLst>
                    <a:ext uri="{9D8B030D-6E8A-4147-A177-3AD203B41FA5}">
                      <a16:colId xmlns:a16="http://schemas.microsoft.com/office/drawing/2014/main" val="20001"/>
                    </a:ext>
                  </a:extLst>
                </a:gridCol>
              </a:tblGrid>
              <a:tr h="5566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4" name="TextBox 33">
            <a:extLst>
              <a:ext uri="{FF2B5EF4-FFF2-40B4-BE49-F238E27FC236}">
                <a16:creationId xmlns:a16="http://schemas.microsoft.com/office/drawing/2014/main" id="{AE288F19-F9DD-2E4C-99BE-30550C4F740C}"/>
              </a:ext>
            </a:extLst>
          </p:cNvPr>
          <p:cNvSpPr txBox="1"/>
          <p:nvPr/>
        </p:nvSpPr>
        <p:spPr>
          <a:xfrm>
            <a:off x="2229826" y="1022764"/>
            <a:ext cx="3397982"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La dama </a:t>
            </a:r>
            <a:r>
              <a:rPr lang="en-GB" sz="2400" dirty="0">
                <a:solidFill>
                  <a:schemeClr val="accent5">
                    <a:lumMod val="50000"/>
                  </a:schemeClr>
                </a:solidFill>
                <a:latin typeface="Century Gothic" panose="020B0502020202020204" pitchFamily="34" charset="0"/>
              </a:rPr>
              <a:t>(‘I give’)</a:t>
            </a:r>
            <a:endParaRPr lang="en-US" sz="2400" dirty="0">
              <a:latin typeface="Century Gothic" panose="020B0502020202020204" pitchFamily="34" charset="0"/>
            </a:endParaRPr>
          </a:p>
        </p:txBody>
      </p:sp>
      <p:sp>
        <p:nvSpPr>
          <p:cNvPr id="36" name="TextBox 35">
            <a:extLst>
              <a:ext uri="{FF2B5EF4-FFF2-40B4-BE49-F238E27FC236}">
                <a16:creationId xmlns:a16="http://schemas.microsoft.com/office/drawing/2014/main" id="{E4787244-D551-0943-BF15-C343F13E7CB4}"/>
              </a:ext>
            </a:extLst>
          </p:cNvPr>
          <p:cNvSpPr txBox="1"/>
          <p:nvPr/>
        </p:nvSpPr>
        <p:spPr>
          <a:xfrm>
            <a:off x="1668762" y="1570819"/>
            <a:ext cx="1391938"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libro</a:t>
            </a:r>
          </a:p>
        </p:txBody>
      </p:sp>
      <p:sp>
        <p:nvSpPr>
          <p:cNvPr id="37" name="TextBox 36">
            <a:extLst>
              <a:ext uri="{FF2B5EF4-FFF2-40B4-BE49-F238E27FC236}">
                <a16:creationId xmlns:a16="http://schemas.microsoft.com/office/drawing/2014/main" id="{5BDBD918-8618-E144-9D94-9A2765987AF1}"/>
              </a:ext>
            </a:extLst>
          </p:cNvPr>
          <p:cNvSpPr txBox="1"/>
          <p:nvPr/>
        </p:nvSpPr>
        <p:spPr>
          <a:xfrm>
            <a:off x="6185127" y="1604134"/>
            <a:ext cx="4436905" cy="499254"/>
          </a:xfrm>
          <a:prstGeom prst="rect">
            <a:avLst/>
          </a:prstGeom>
          <a:noFill/>
        </p:spPr>
        <p:txBody>
          <a:bodyPr wrap="square" rtlCol="0">
            <a:spAutoFit/>
          </a:bodyPr>
          <a:lstStyle/>
          <a:p>
            <a:endParaRPr lang="en-US" dirty="0"/>
          </a:p>
        </p:txBody>
      </p:sp>
      <p:sp>
        <p:nvSpPr>
          <p:cNvPr id="39" name="TextBox 38">
            <a:extLst>
              <a:ext uri="{FF2B5EF4-FFF2-40B4-BE49-F238E27FC236}">
                <a16:creationId xmlns:a16="http://schemas.microsoft.com/office/drawing/2014/main" id="{B6DFF059-C935-E74D-BFF8-693E7BD1431C}"/>
              </a:ext>
            </a:extLst>
          </p:cNvPr>
          <p:cNvSpPr txBox="1"/>
          <p:nvPr/>
        </p:nvSpPr>
        <p:spPr>
          <a:xfrm>
            <a:off x="1410647" y="2161481"/>
            <a:ext cx="4774480" cy="515716"/>
          </a:xfrm>
          <a:prstGeom prst="rect">
            <a:avLst/>
          </a:prstGeom>
          <a:noFill/>
        </p:spPr>
        <p:txBody>
          <a:bodyPr wrap="square" rtlCol="0">
            <a:spAutoFit/>
          </a:bodyPr>
          <a:lstStyle/>
          <a:p>
            <a:endParaRPr lang="en-US" dirty="0"/>
          </a:p>
        </p:txBody>
      </p:sp>
      <p:sp>
        <p:nvSpPr>
          <p:cNvPr id="40" name="TextBox 39">
            <a:extLst>
              <a:ext uri="{FF2B5EF4-FFF2-40B4-BE49-F238E27FC236}">
                <a16:creationId xmlns:a16="http://schemas.microsoft.com/office/drawing/2014/main" id="{8621CA7E-A12C-B849-BFFE-2776485DE3AB}"/>
              </a:ext>
            </a:extLst>
          </p:cNvPr>
          <p:cNvSpPr txBox="1"/>
          <p:nvPr/>
        </p:nvSpPr>
        <p:spPr>
          <a:xfrm>
            <a:off x="6185127" y="2161481"/>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bolsa</a:t>
            </a:r>
          </a:p>
        </p:txBody>
      </p:sp>
      <p:sp>
        <p:nvSpPr>
          <p:cNvPr id="42" name="TextBox 41">
            <a:extLst>
              <a:ext uri="{FF2B5EF4-FFF2-40B4-BE49-F238E27FC236}">
                <a16:creationId xmlns:a16="http://schemas.microsoft.com/office/drawing/2014/main" id="{5862F0C7-FCFC-204C-B042-61A70DE11B09}"/>
              </a:ext>
            </a:extLst>
          </p:cNvPr>
          <p:cNvSpPr txBox="1"/>
          <p:nvPr/>
        </p:nvSpPr>
        <p:spPr>
          <a:xfrm>
            <a:off x="1688591" y="2709823"/>
            <a:ext cx="4654932"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camisa</a:t>
            </a:r>
          </a:p>
        </p:txBody>
      </p:sp>
      <p:sp>
        <p:nvSpPr>
          <p:cNvPr id="43" name="TextBox 42">
            <a:extLst>
              <a:ext uri="{FF2B5EF4-FFF2-40B4-BE49-F238E27FC236}">
                <a16:creationId xmlns:a16="http://schemas.microsoft.com/office/drawing/2014/main" id="{E71BC08B-AC21-C54E-BD1E-0E29CCD36C53}"/>
              </a:ext>
            </a:extLst>
          </p:cNvPr>
          <p:cNvSpPr txBox="1"/>
          <p:nvPr/>
        </p:nvSpPr>
        <p:spPr>
          <a:xfrm>
            <a:off x="6204943" y="2742883"/>
            <a:ext cx="4417088" cy="452927"/>
          </a:xfrm>
          <a:prstGeom prst="rect">
            <a:avLst/>
          </a:prstGeom>
          <a:noFill/>
        </p:spPr>
        <p:txBody>
          <a:bodyPr wrap="square" rtlCol="0">
            <a:spAutoFit/>
          </a:bodyPr>
          <a:lstStyle/>
          <a:p>
            <a:endParaRPr lang="en-US" dirty="0"/>
          </a:p>
        </p:txBody>
      </p:sp>
      <p:sp>
        <p:nvSpPr>
          <p:cNvPr id="45" name="TextBox 44">
            <a:extLst>
              <a:ext uri="{FF2B5EF4-FFF2-40B4-BE49-F238E27FC236}">
                <a16:creationId xmlns:a16="http://schemas.microsoft.com/office/drawing/2014/main" id="{817A7BA5-EF20-A643-8C38-EE0F3C0D24E9}"/>
              </a:ext>
            </a:extLst>
          </p:cNvPr>
          <p:cNvSpPr txBox="1"/>
          <p:nvPr/>
        </p:nvSpPr>
        <p:spPr>
          <a:xfrm>
            <a:off x="1687200" y="3228870"/>
            <a:ext cx="4616553"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unos productos</a:t>
            </a:r>
          </a:p>
        </p:txBody>
      </p:sp>
      <p:sp>
        <p:nvSpPr>
          <p:cNvPr id="46" name="TextBox 45">
            <a:extLst>
              <a:ext uri="{FF2B5EF4-FFF2-40B4-BE49-F238E27FC236}">
                <a16:creationId xmlns:a16="http://schemas.microsoft.com/office/drawing/2014/main" id="{279439AC-031C-0F4A-8D94-5245F29FC308}"/>
              </a:ext>
            </a:extLst>
          </p:cNvPr>
          <p:cNvSpPr txBox="1"/>
          <p:nvPr/>
        </p:nvSpPr>
        <p:spPr>
          <a:xfrm>
            <a:off x="6204944" y="3315859"/>
            <a:ext cx="4316100" cy="452927"/>
          </a:xfrm>
          <a:prstGeom prst="rect">
            <a:avLst/>
          </a:prstGeom>
          <a:noFill/>
        </p:spPr>
        <p:txBody>
          <a:bodyPr wrap="square" rtlCol="0">
            <a:spAutoFit/>
          </a:bodyPr>
          <a:lstStyle/>
          <a:p>
            <a:endParaRPr lang="en-US" dirty="0"/>
          </a:p>
        </p:txBody>
      </p:sp>
      <p:sp>
        <p:nvSpPr>
          <p:cNvPr id="59" name="Title 11">
            <a:extLst>
              <a:ext uri="{FF2B5EF4-FFF2-40B4-BE49-F238E27FC236}">
                <a16:creationId xmlns:a16="http://schemas.microsoft.com/office/drawing/2014/main" id="{D9E2B982-DEFF-5949-972E-7A6C96363C34}"/>
              </a:ext>
            </a:extLst>
          </p:cNvPr>
          <p:cNvSpPr>
            <a:spLocks noGrp="1"/>
          </p:cNvSpPr>
          <p:nvPr>
            <p:ph type="title"/>
          </p:nvPr>
        </p:nvSpPr>
        <p:spPr>
          <a:xfrm>
            <a:off x="265471" y="205935"/>
            <a:ext cx="2325329" cy="481051"/>
          </a:xfrm>
        </p:spPr>
        <p:txBody>
          <a:bodyPr>
            <a:noAutofit/>
          </a:bodyPr>
          <a:lstStyle/>
          <a:p>
            <a:pPr lvl="0">
              <a:lnSpc>
                <a:spcPct val="100000"/>
              </a:lnSpc>
              <a:spcBef>
                <a:spcPts val="0"/>
              </a:spcBef>
            </a:pPr>
            <a:r>
              <a:rPr lang="en-GB" sz="2800" b="1" dirty="0">
                <a:solidFill>
                  <a:srgbClr val="4472C4">
                    <a:lumMod val="50000"/>
                  </a:srgbClr>
                </a:solidFill>
                <a:latin typeface="Century Gothic" panose="020F0302020204030204"/>
                <a:ea typeface="+mn-ea"/>
                <a:cs typeface="+mn-cs"/>
              </a:rPr>
              <a:t>Persona A </a:t>
            </a:r>
            <a:endParaRPr lang="en-US" sz="4800" b="1" dirty="0"/>
          </a:p>
        </p:txBody>
      </p:sp>
      <p:sp>
        <p:nvSpPr>
          <p:cNvPr id="60" name="TextBox 59">
            <a:extLst>
              <a:ext uri="{FF2B5EF4-FFF2-40B4-BE49-F238E27FC236}">
                <a16:creationId xmlns:a16="http://schemas.microsoft.com/office/drawing/2014/main" id="{AE288F19-F9DD-2E4C-99BE-30550C4F740C}"/>
              </a:ext>
            </a:extLst>
          </p:cNvPr>
          <p:cNvSpPr txBox="1"/>
          <p:nvPr/>
        </p:nvSpPr>
        <p:spPr>
          <a:xfrm>
            <a:off x="6443241" y="1065905"/>
            <a:ext cx="4634991"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El hermano </a:t>
            </a:r>
            <a:r>
              <a:rPr lang="en-GB" sz="2400" dirty="0">
                <a:solidFill>
                  <a:schemeClr val="accent5">
                    <a:lumMod val="50000"/>
                  </a:schemeClr>
                </a:solidFill>
                <a:latin typeface="Century Gothic" panose="020B0502020202020204" pitchFamily="34" charset="0"/>
              </a:rPr>
              <a:t>(‘he gives’)</a:t>
            </a:r>
            <a:endParaRPr lang="en-US" sz="2400" dirty="0">
              <a:latin typeface="Century Gothic" panose="020B0502020202020204" pitchFamily="34" charset="0"/>
            </a:endParaRPr>
          </a:p>
        </p:txBody>
      </p:sp>
      <p:sp>
        <p:nvSpPr>
          <p:cNvPr id="61" name="TextBox 60">
            <a:extLst>
              <a:ext uri="{FF2B5EF4-FFF2-40B4-BE49-F238E27FC236}">
                <a16:creationId xmlns:a16="http://schemas.microsoft.com/office/drawing/2014/main" id="{E4787244-D551-0943-BF15-C343F13E7CB4}"/>
              </a:ext>
            </a:extLst>
          </p:cNvPr>
          <p:cNvSpPr txBox="1"/>
          <p:nvPr/>
        </p:nvSpPr>
        <p:spPr>
          <a:xfrm>
            <a:off x="6204943" y="1570819"/>
            <a:ext cx="1402357" cy="461665"/>
          </a:xfrm>
          <a:prstGeom prst="rect">
            <a:avLst/>
          </a:prstGeom>
          <a:noFill/>
        </p:spPr>
        <p:txBody>
          <a:bodyPr wrap="square" rtlCol="0">
            <a:spAutoFit/>
          </a:bodyPr>
          <a:lstStyle/>
          <a:p>
            <a:r>
              <a:rPr lang="en-US" sz="2400" dirty="0" err="1">
                <a:solidFill>
                  <a:srgbClr val="002060"/>
                </a:solidFill>
                <a:latin typeface="Century Gothic" panose="020B0502020202020204" pitchFamily="34" charset="0"/>
              </a:rPr>
              <a:t>dinero</a:t>
            </a:r>
            <a:endParaRPr lang="en-US"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E4787244-D551-0943-BF15-C343F13E7CB4}"/>
              </a:ext>
            </a:extLst>
          </p:cNvPr>
          <p:cNvSpPr txBox="1"/>
          <p:nvPr/>
        </p:nvSpPr>
        <p:spPr>
          <a:xfrm>
            <a:off x="1688591" y="2160468"/>
            <a:ext cx="2718309"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unos zapatos</a:t>
            </a:r>
          </a:p>
        </p:txBody>
      </p:sp>
      <p:sp>
        <p:nvSpPr>
          <p:cNvPr id="63" name="TextBox 62">
            <a:extLst>
              <a:ext uri="{FF2B5EF4-FFF2-40B4-BE49-F238E27FC236}">
                <a16:creationId xmlns:a16="http://schemas.microsoft.com/office/drawing/2014/main" id="{8621CA7E-A12C-B849-BFFE-2776485DE3AB}"/>
              </a:ext>
            </a:extLst>
          </p:cNvPr>
          <p:cNvSpPr txBox="1"/>
          <p:nvPr/>
        </p:nvSpPr>
        <p:spPr>
          <a:xfrm>
            <a:off x="6219753" y="2709823"/>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a:t>
            </a:r>
            <a:r>
              <a:rPr lang="en-US" sz="2400" dirty="0" err="1">
                <a:solidFill>
                  <a:srgbClr val="002060"/>
                </a:solidFill>
                <a:latin typeface="Century Gothic" panose="020B0502020202020204" pitchFamily="34" charset="0"/>
              </a:rPr>
              <a:t>vaso</a:t>
            </a:r>
            <a:r>
              <a:rPr lang="en-US" sz="2400" dirty="0">
                <a:solidFill>
                  <a:srgbClr val="002060"/>
                </a:solidFill>
                <a:latin typeface="Century Gothic" panose="020B0502020202020204" pitchFamily="34" charset="0"/>
              </a:rPr>
              <a:t> de Coca-Cola</a:t>
            </a:r>
          </a:p>
        </p:txBody>
      </p:sp>
      <p:sp>
        <p:nvSpPr>
          <p:cNvPr id="64" name="TextBox 63">
            <a:extLst>
              <a:ext uri="{FF2B5EF4-FFF2-40B4-BE49-F238E27FC236}">
                <a16:creationId xmlns:a16="http://schemas.microsoft.com/office/drawing/2014/main" id="{8621CA7E-A12C-B849-BFFE-2776485DE3AB}"/>
              </a:ext>
            </a:extLst>
          </p:cNvPr>
          <p:cNvSpPr txBox="1"/>
          <p:nvPr/>
        </p:nvSpPr>
        <p:spPr>
          <a:xfrm>
            <a:off x="6219753" y="3255014"/>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plato de </a:t>
            </a:r>
            <a:r>
              <a:rPr lang="en-US" sz="2400" dirty="0" err="1">
                <a:solidFill>
                  <a:srgbClr val="002060"/>
                </a:solidFill>
                <a:latin typeface="Century Gothic" panose="020B0502020202020204" pitchFamily="34" charset="0"/>
              </a:rPr>
              <a:t>brócoli</a:t>
            </a:r>
            <a:endParaRPr lang="en-US" sz="2400" dirty="0">
              <a:solidFill>
                <a:srgbClr val="002060"/>
              </a:solidFill>
              <a:latin typeface="Century Gothic" panose="020B0502020202020204" pitchFamily="34" charset="0"/>
            </a:endParaRPr>
          </a:p>
        </p:txBody>
      </p:sp>
      <p:sp>
        <p:nvSpPr>
          <p:cNvPr id="19" name="Title 11">
            <a:extLst>
              <a:ext uri="{FF2B5EF4-FFF2-40B4-BE49-F238E27FC236}">
                <a16:creationId xmlns:a16="http://schemas.microsoft.com/office/drawing/2014/main" id="{D9E2B982-DEFF-5949-972E-7A6C96363C34}"/>
              </a:ext>
            </a:extLst>
          </p:cNvPr>
          <p:cNvSpPr txBox="1">
            <a:spLocks/>
          </p:cNvSpPr>
          <p:nvPr/>
        </p:nvSpPr>
        <p:spPr>
          <a:xfrm>
            <a:off x="10711291" y="-49057"/>
            <a:ext cx="1480710" cy="481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b="1" dirty="0">
                <a:solidFill>
                  <a:srgbClr val="4472C4">
                    <a:lumMod val="50000"/>
                  </a:srgbClr>
                </a:solidFill>
                <a:latin typeface="Century Gothic" panose="020F0302020204030204"/>
                <a:ea typeface="+mn-ea"/>
                <a:cs typeface="+mn-cs"/>
              </a:rPr>
              <a:t>Answers</a:t>
            </a:r>
            <a:endParaRPr lang="en-US" b="1" dirty="0"/>
          </a:p>
        </p:txBody>
      </p:sp>
    </p:spTree>
    <p:extLst>
      <p:ext uri="{BB962C8B-B14F-4D97-AF65-F5344CB8AC3E}">
        <p14:creationId xmlns:p14="http://schemas.microsoft.com/office/powerpoint/2010/main" val="353670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2" grpId="0"/>
      <p:bldP spid="45" grpId="0"/>
      <p:bldP spid="61" grpId="0"/>
      <p:bldP spid="62" grpId="0"/>
      <p:bldP spid="63" grpId="0"/>
      <p:bldP spid="6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43" y="-158175"/>
            <a:ext cx="10515600" cy="1022472"/>
          </a:xfrm>
        </p:spPr>
        <p:txBody>
          <a:bodyPr>
            <a:normAutofit/>
          </a:bodyPr>
          <a:lstStyle/>
          <a:p>
            <a:r>
              <a:rPr lang="en-GB" sz="3600" dirty="0"/>
              <a:t>una </a:t>
            </a:r>
            <a:r>
              <a:rPr lang="en-GB" sz="3600" dirty="0" err="1"/>
              <a:t>versión</a:t>
            </a:r>
            <a:r>
              <a:rPr lang="en-GB" sz="3600" dirty="0"/>
              <a:t> </a:t>
            </a:r>
            <a:r>
              <a:rPr lang="en-GB" sz="3600" dirty="0" err="1"/>
              <a:t>adaptada</a:t>
            </a:r>
            <a:endParaRPr lang="en-GB" sz="3600" dirty="0"/>
          </a:p>
        </p:txBody>
      </p:sp>
      <p:pic>
        <p:nvPicPr>
          <p:cNvPr id="6" name="VpvQxBlKDRc"/>
          <p:cNvPicPr>
            <a:picLocks noGrp="1" noRot="1" noChangeAspect="1"/>
          </p:cNvPicPr>
          <p:nvPr>
            <p:ph idx="1"/>
            <a:videoFile r:link="rId1"/>
            <p:extLst>
              <p:ext uri="{DAA4B4D4-6D71-4841-9C94-3DE7FCFB9230}">
                <p14:media xmlns:p14="http://schemas.microsoft.com/office/powerpoint/2010/main" r:link="rId2"/>
              </p:ext>
            </p:extLst>
          </p:nvPr>
        </p:nvPicPr>
        <p:blipFill>
          <a:blip r:embed="rId5"/>
          <a:stretch>
            <a:fillRect/>
          </a:stretch>
        </p:blipFill>
        <p:spPr>
          <a:xfrm>
            <a:off x="1475458" y="995680"/>
            <a:ext cx="8339102" cy="4690745"/>
          </a:xfrm>
          <a:prstGeom prst="rect">
            <a:avLst/>
          </a:prstGeom>
        </p:spPr>
      </p:pic>
    </p:spTree>
    <p:extLst>
      <p:ext uri="{BB962C8B-B14F-4D97-AF65-F5344CB8AC3E}">
        <p14:creationId xmlns:p14="http://schemas.microsoft.com/office/powerpoint/2010/main" val="4190900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00" y="430373"/>
            <a:ext cx="10515600" cy="1325563"/>
          </a:xfrm>
        </p:spPr>
        <p:txBody>
          <a:bodyPr/>
          <a:lstStyle/>
          <a:p>
            <a:r>
              <a:rPr lang="en-GB" dirty="0"/>
              <a:t>dos </a:t>
            </a:r>
            <a:r>
              <a:rPr lang="en-GB" dirty="0" err="1"/>
              <a:t>posibilidades</a:t>
            </a:r>
            <a:endParaRPr lang="en-GB" dirty="0"/>
          </a:p>
        </p:txBody>
      </p:sp>
      <p:sp>
        <p:nvSpPr>
          <p:cNvPr id="4" name="TextBox 3"/>
          <p:cNvSpPr txBox="1"/>
          <p:nvPr/>
        </p:nvSpPr>
        <p:spPr>
          <a:xfrm>
            <a:off x="939800" y="1460500"/>
            <a:ext cx="9702800" cy="1815882"/>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GB" sz="3200" b="1" i="1" dirty="0">
                <a:solidFill>
                  <a:srgbClr val="002060"/>
                </a:solidFill>
                <a:latin typeface="Century Gothic" panose="020B0502020202020204" pitchFamily="34" charset="0"/>
              </a:rPr>
              <a:t>una </a:t>
            </a:r>
            <a:r>
              <a:rPr lang="en-GB" sz="3200" b="1" i="1" dirty="0" err="1">
                <a:solidFill>
                  <a:srgbClr val="002060"/>
                </a:solidFill>
                <a:latin typeface="Century Gothic" panose="020B0502020202020204" pitchFamily="34" charset="0"/>
              </a:rPr>
              <a:t>adaptación</a:t>
            </a:r>
            <a:r>
              <a:rPr lang="en-GB" sz="3200" b="1" i="1" dirty="0">
                <a:solidFill>
                  <a:srgbClr val="002060"/>
                </a:solidFill>
                <a:latin typeface="Century Gothic" panose="020B0502020202020204" pitchFamily="34" charset="0"/>
              </a:rPr>
              <a:t> oral del poema en </a:t>
            </a:r>
            <a:r>
              <a:rPr lang="en-GB" sz="3200" b="1" i="1" dirty="0" err="1">
                <a:solidFill>
                  <a:srgbClr val="002060"/>
                </a:solidFill>
                <a:latin typeface="Century Gothic" panose="020B0502020202020204" pitchFamily="34" charset="0"/>
              </a:rPr>
              <a:t>grupo</a:t>
            </a:r>
            <a:endParaRPr lang="en-GB" sz="3200" b="1" i="1" dirty="0">
              <a:solidFill>
                <a:srgbClr val="002060"/>
              </a:solidFill>
              <a:latin typeface="Century Gothic" panose="020B0502020202020204" pitchFamily="34" charset="0"/>
            </a:endParaRPr>
          </a:p>
          <a:p>
            <a:pPr marL="285750" indent="-285750">
              <a:buFont typeface="Arial" panose="020B0604020202020204" pitchFamily="34" charset="0"/>
              <a:buChar char="•"/>
            </a:pPr>
            <a:r>
              <a:rPr lang="en-GB" sz="3200" b="1" i="1" dirty="0">
                <a:solidFill>
                  <a:srgbClr val="002060"/>
                </a:solidFill>
                <a:latin typeface="Century Gothic" panose="020B0502020202020204" pitchFamily="34" charset="0"/>
              </a:rPr>
              <a:t>una </a:t>
            </a:r>
            <a:r>
              <a:rPr lang="en-GB" sz="3200" b="1" i="1" dirty="0" err="1">
                <a:solidFill>
                  <a:srgbClr val="002060"/>
                </a:solidFill>
                <a:latin typeface="Century Gothic" panose="020B0502020202020204" pitchFamily="34" charset="0"/>
              </a:rPr>
              <a:t>versión</a:t>
            </a:r>
            <a:r>
              <a:rPr lang="en-GB" sz="3200" b="1" i="1" dirty="0">
                <a:solidFill>
                  <a:srgbClr val="002060"/>
                </a:solidFill>
                <a:latin typeface="Century Gothic" panose="020B0502020202020204" pitchFamily="34" charset="0"/>
              </a:rPr>
              <a:t> </a:t>
            </a:r>
            <a:r>
              <a:rPr lang="en-GB" sz="3200" b="1" i="1" dirty="0" err="1">
                <a:solidFill>
                  <a:srgbClr val="002060"/>
                </a:solidFill>
                <a:latin typeface="Century Gothic" panose="020B0502020202020204" pitchFamily="34" charset="0"/>
              </a:rPr>
              <a:t>moderna</a:t>
            </a:r>
            <a:r>
              <a:rPr lang="en-GB" sz="3200" b="1" i="1" dirty="0">
                <a:solidFill>
                  <a:srgbClr val="002060"/>
                </a:solidFill>
                <a:latin typeface="Century Gothic" panose="020B0502020202020204" pitchFamily="34" charset="0"/>
              </a:rPr>
              <a:t> (</a:t>
            </a:r>
            <a:r>
              <a:rPr lang="en-GB" sz="3200" b="1" i="1" dirty="0" err="1">
                <a:solidFill>
                  <a:srgbClr val="002060"/>
                </a:solidFill>
                <a:latin typeface="Century Gothic" panose="020B0502020202020204" pitchFamily="34" charset="0"/>
              </a:rPr>
              <a:t>escrita</a:t>
            </a:r>
            <a:r>
              <a:rPr lang="en-GB" sz="3200" b="1" i="1" dirty="0">
                <a:solidFill>
                  <a:srgbClr val="002060"/>
                </a:solidFill>
                <a:latin typeface="Century Gothic" panose="020B0502020202020204" pitchFamily="34" charset="0"/>
              </a:rPr>
              <a:t>) del poema</a:t>
            </a:r>
          </a:p>
        </p:txBody>
      </p:sp>
    </p:spTree>
    <p:extLst>
      <p:ext uri="{BB962C8B-B14F-4D97-AF65-F5344CB8AC3E}">
        <p14:creationId xmlns:p14="http://schemas.microsoft.com/office/powerpoint/2010/main" val="2712756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D3DB3D-063A-44FB-9C93-A65627A6E32C}"/>
              </a:ext>
            </a:extLst>
          </p:cNvPr>
          <p:cNvSpPr txBox="1"/>
          <p:nvPr/>
        </p:nvSpPr>
        <p:spPr>
          <a:xfrm>
            <a:off x="175149" y="4501655"/>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6"/>
              </a:rPr>
              <a:t>Term 1.2 Week 6</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7"/>
              </a:rPr>
              <a:t>Term 1.2 Week 1</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sp>
        <p:nvSpPr>
          <p:cNvPr id="18" name="TextBox 17"/>
          <p:cNvSpPr txBox="1"/>
          <p:nvPr/>
        </p:nvSpPr>
        <p:spPr>
          <a:xfrm>
            <a:off x="175149" y="1974965"/>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9"/>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9" name="TextBox 18"/>
          <p:cNvSpPr txBox="1"/>
          <p:nvPr/>
        </p:nvSpPr>
        <p:spPr>
          <a:xfrm>
            <a:off x="175149" y="2852453"/>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20" name="TextBox 19"/>
          <p:cNvSpPr txBox="1"/>
          <p:nvPr/>
        </p:nvSpPr>
        <p:spPr>
          <a:xfrm>
            <a:off x="175149" y="367000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10"/>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TextBox 21"/>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2)</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3F14FC8-D753-4391-9738-398CB2AD2EE7}"/>
              </a:ext>
            </a:extLst>
          </p:cNvPr>
          <p:cNvPicPr>
            <a:picLocks noChangeAspect="1"/>
          </p:cNvPicPr>
          <p:nvPr/>
        </p:nvPicPr>
        <p:blipFill>
          <a:blip r:embed="rId11"/>
          <a:stretch>
            <a:fillRect/>
          </a:stretch>
        </p:blipFill>
        <p:spPr>
          <a:xfrm>
            <a:off x="3460045" y="2361193"/>
            <a:ext cx="1290016" cy="1279777"/>
          </a:xfrm>
          <a:prstGeom prst="rect">
            <a:avLst/>
          </a:prstGeom>
        </p:spPr>
      </p:pic>
    </p:spTree>
    <p:extLst>
      <p:ext uri="{BB962C8B-B14F-4D97-AF65-F5344CB8AC3E}">
        <p14:creationId xmlns:p14="http://schemas.microsoft.com/office/powerpoint/2010/main" val="234525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v</a:t>
            </a:r>
            <a:endParaRPr lang="en-GB" sz="12000" b="0" dirty="0"/>
          </a:p>
        </p:txBody>
      </p:sp>
      <p:sp>
        <p:nvSpPr>
          <p:cNvPr id="11" name="Rounded Rectangle 10" descr="rectangle"/>
          <p:cNvSpPr/>
          <p:nvPr/>
        </p:nvSpPr>
        <p:spPr>
          <a:xfrm>
            <a:off x="4557109" y="1985318"/>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Picture 10" descr="man using binocular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9904" y="2349239"/>
            <a:ext cx="1153757" cy="13552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23762" y="3484053"/>
            <a:ext cx="1572866" cy="1200329"/>
          </a:xfrm>
          <a:prstGeom prst="rect">
            <a:avLst/>
          </a:prstGeom>
        </p:spPr>
        <p:txBody>
          <a:bodyPr wrap="none">
            <a:spAutoFit/>
          </a:bodyPr>
          <a:lstStyle/>
          <a:p>
            <a:r>
              <a:rPr lang="es-CO" sz="7200" dirty="0">
                <a:solidFill>
                  <a:srgbClr val="E87D1E"/>
                </a:solidFill>
                <a:latin typeface="Century Gothic" panose="020B0502020202020204" pitchFamily="34" charset="0"/>
                <a:cs typeface="Calibri" panose="020F0502020204030204" pitchFamily="34" charset="0"/>
              </a:rPr>
              <a:t>v</a:t>
            </a:r>
            <a:r>
              <a:rPr lang="es-CO" sz="72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erdad</a:t>
            </a:r>
          </a:p>
        </p:txBody>
      </p:sp>
      <p:pic>
        <p:nvPicPr>
          <p:cNvPr id="27650" name="Picture 2" descr="green checkmar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751643">
            <a:off x="1493032" y="1026131"/>
            <a:ext cx="1573130" cy="14577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75204" y="3361129"/>
            <a:ext cx="237374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erde</a:t>
            </a:r>
          </a:p>
        </p:txBody>
      </p:sp>
      <p:pic>
        <p:nvPicPr>
          <p:cNvPr id="13" name="Picture 4" descr="green crayon"/>
          <p:cNvPicPr>
            <a:picLocks noChangeAspect="1" noChangeArrowheads="1"/>
          </p:cNvPicPr>
          <p:nvPr/>
        </p:nvPicPr>
        <p:blipFill rotWithShape="1">
          <a:blip r:embed="rId12">
            <a:extLst>
              <a:ext uri="{28A0092B-C50C-407E-A947-70E740481C1C}">
                <a14:useLocalDpi xmlns:a14="http://schemas.microsoft.com/office/drawing/2010/main" val="0"/>
              </a:ext>
            </a:extLst>
          </a:blip>
          <a:srcRect l="41866" r="50278"/>
          <a:stretch/>
        </p:blipFill>
        <p:spPr bwMode="auto">
          <a:xfrm rot="5400000">
            <a:off x="1913130" y="3750947"/>
            <a:ext cx="687544" cy="27617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81363" y="4788052"/>
            <a:ext cx="202205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ivir</a:t>
            </a:r>
          </a:p>
        </p:txBody>
      </p:sp>
      <p:sp>
        <p:nvSpPr>
          <p:cNvPr id="16" name="TextBox 15"/>
          <p:cNvSpPr txBox="1"/>
          <p:nvPr/>
        </p:nvSpPr>
        <p:spPr>
          <a:xfrm>
            <a:off x="5116977" y="5560848"/>
            <a:ext cx="1986437"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live]</a:t>
            </a:r>
          </a:p>
        </p:txBody>
      </p:sp>
      <p:sp>
        <p:nvSpPr>
          <p:cNvPr id="5" name="TextBox 4"/>
          <p:cNvSpPr txBox="1"/>
          <p:nvPr/>
        </p:nvSpPr>
        <p:spPr>
          <a:xfrm>
            <a:off x="8273327" y="169923"/>
            <a:ext cx="3397103"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erano</a:t>
            </a:r>
          </a:p>
        </p:txBody>
      </p:sp>
      <p:grpSp>
        <p:nvGrpSpPr>
          <p:cNvPr id="2" name="Group 1" descr="sun and a beach"/>
          <p:cNvGrpSpPr/>
          <p:nvPr/>
        </p:nvGrpSpPr>
        <p:grpSpPr>
          <a:xfrm>
            <a:off x="9225082" y="1185586"/>
            <a:ext cx="1812881" cy="1648763"/>
            <a:chOff x="5570923" y="493394"/>
            <a:chExt cx="2097114" cy="1907265"/>
          </a:xfrm>
        </p:grpSpPr>
        <p:pic>
          <p:nvPicPr>
            <p:cNvPr id="27654" name="Picture 6" descr="sun with a beac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0923" y="782268"/>
              <a:ext cx="1107891" cy="16183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656" name="Picture 8" descr="su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85872" y="493394"/>
              <a:ext cx="1282165" cy="131741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8693146" y="3328222"/>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jo</a:t>
            </a: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en</a:t>
            </a:r>
            <a:r>
              <a:rPr lang="es-CO" sz="6000" dirty="0">
                <a:latin typeface="Century Gothic" panose="020B0502020202020204" pitchFamily="34" charset="0"/>
                <a:cs typeface="Calibri" panose="020F0502020204030204" pitchFamily="34" charset="0"/>
              </a:rPr>
              <a:t> </a:t>
            </a:r>
          </a:p>
        </p:txBody>
      </p:sp>
      <p:pic>
        <p:nvPicPr>
          <p:cNvPr id="27652" name="Picture 4" descr="cartoon kid wavi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75326" y="4249236"/>
            <a:ext cx="793101" cy="155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3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v_ver.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v_verda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650"/>
                                        </p:tgtEl>
                                        <p:attrNameLst>
                                          <p:attrName>style.visibility</p:attrName>
                                        </p:attrNameLst>
                                      </p:cBhvr>
                                      <p:to>
                                        <p:strVal val="visible"/>
                                      </p:to>
                                    </p:set>
                                    <p:animEffect transition="in" filter="fade">
                                      <p:cBhvr>
                                        <p:cTn id="28" dur="500"/>
                                        <p:tgtEl>
                                          <p:spTgt spid="27650"/>
                                        </p:tgtEl>
                                      </p:cBhvr>
                                    </p:animEffect>
                                  </p:childTnLst>
                                  <p:subTnLst>
                                    <p:audio>
                                      <p:cMediaNode>
                                        <p:cTn display="0" masterRel="sameClick">
                                          <p:stCondLst>
                                            <p:cond evt="begin" delay="0">
                                              <p:tn val="26"/>
                                            </p:cond>
                                          </p:stCondLst>
                                          <p:endCondLst>
                                            <p:cond evt="onStopAudio" delay="0">
                                              <p:tgtEl>
                                                <p:sldTgt/>
                                              </p:tgtEl>
                                            </p:cond>
                                          </p:endCondLst>
                                        </p:cTn>
                                        <p:tgtEl>
                                          <p:sndTgt r:embed="rId5" name="v_verda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6" name="v_veran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v_veran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v_ver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subTnLst>
                                    <p:audio>
                                      <p:cMediaNode>
                                        <p:cTn display="0" masterRel="sameClick">
                                          <p:stCondLst>
                                            <p:cond evt="begin" delay="0">
                                              <p:tn val="46"/>
                                            </p:cond>
                                          </p:stCondLst>
                                          <p:endCondLst>
                                            <p:cond evt="onStopAudio" delay="0">
                                              <p:tgtEl>
                                                <p:sldTgt/>
                                              </p:tgtEl>
                                            </p:cond>
                                          </p:endCondLst>
                                        </p:cTn>
                                        <p:tgtEl>
                                          <p:sndTgt r:embed="rId7" name="v_ver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v_viv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v_viv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v_jov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652"/>
                                        </p:tgtEl>
                                        <p:attrNameLst>
                                          <p:attrName>style.visibility</p:attrName>
                                        </p:attrNameLst>
                                      </p:cBhvr>
                                      <p:to>
                                        <p:strVal val="visible"/>
                                      </p:to>
                                    </p:set>
                                    <p:animEffect transition="in" filter="fade">
                                      <p:cBhvr>
                                        <p:cTn id="68" dur="500"/>
                                        <p:tgtEl>
                                          <p:spTgt spid="27652"/>
                                        </p:tgtEl>
                                      </p:cBhvr>
                                    </p:animEffect>
                                  </p:childTnLst>
                                  <p:subTnLst>
                                    <p:audio>
                                      <p:cMediaNode>
                                        <p:cTn display="0" masterRel="sameClick">
                                          <p:stCondLst>
                                            <p:cond evt="begin" delay="0">
                                              <p:tn val="66"/>
                                            </p:cond>
                                          </p:stCondLst>
                                          <p:endCondLst>
                                            <p:cond evt="onStopAudio" delay="0">
                                              <p:tgtEl>
                                                <p:sldTgt/>
                                              </p:tgtEl>
                                            </p:cond>
                                          </p:endCondLst>
                                        </p:cTn>
                                        <p:tgtEl>
                                          <p:sndTgt r:embed="rId9" name="v_jov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4" grpId="0"/>
      <p:bldP spid="9" grpId="0"/>
      <p:bldP spid="8" grpId="0"/>
      <p:bldP spid="7" grpId="0"/>
      <p:bldP spid="16"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v</a:t>
            </a:r>
            <a:endParaRPr lang="en-GB" sz="12000" b="0" dirty="0"/>
          </a:p>
        </p:txBody>
      </p:sp>
      <p:sp>
        <p:nvSpPr>
          <p:cNvPr id="11" name="Rounded Rectangle 10" descr="rectangle"/>
          <p:cNvSpPr/>
          <p:nvPr/>
        </p:nvSpPr>
        <p:spPr>
          <a:xfrm>
            <a:off x="4557109" y="1985318"/>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323762" y="3484053"/>
            <a:ext cx="1572866" cy="1200329"/>
          </a:xfrm>
          <a:prstGeom prst="rect">
            <a:avLst/>
          </a:prstGeom>
        </p:spPr>
        <p:txBody>
          <a:bodyPr wrap="none">
            <a:spAutoFit/>
          </a:bodyPr>
          <a:lstStyle/>
          <a:p>
            <a:r>
              <a:rPr lang="es-CO" sz="7200" dirty="0">
                <a:solidFill>
                  <a:srgbClr val="E87D1E"/>
                </a:solidFill>
                <a:latin typeface="Century Gothic" panose="020B0502020202020204" pitchFamily="34" charset="0"/>
                <a:cs typeface="Calibri" panose="020F0502020204030204" pitchFamily="34" charset="0"/>
              </a:rPr>
              <a:t>v</a:t>
            </a:r>
            <a:r>
              <a:rPr lang="es-CO" sz="72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erdad</a:t>
            </a:r>
          </a:p>
        </p:txBody>
      </p:sp>
      <p:sp>
        <p:nvSpPr>
          <p:cNvPr id="8" name="TextBox 7"/>
          <p:cNvSpPr txBox="1"/>
          <p:nvPr/>
        </p:nvSpPr>
        <p:spPr>
          <a:xfrm>
            <a:off x="1075204" y="3361129"/>
            <a:ext cx="237374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erde</a:t>
            </a:r>
          </a:p>
        </p:txBody>
      </p:sp>
      <p:sp>
        <p:nvSpPr>
          <p:cNvPr id="7" name="TextBox 6"/>
          <p:cNvSpPr txBox="1"/>
          <p:nvPr/>
        </p:nvSpPr>
        <p:spPr>
          <a:xfrm>
            <a:off x="5081363" y="4788052"/>
            <a:ext cx="202205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ivir</a:t>
            </a:r>
          </a:p>
        </p:txBody>
      </p:sp>
      <p:sp>
        <p:nvSpPr>
          <p:cNvPr id="5" name="TextBox 4"/>
          <p:cNvSpPr txBox="1"/>
          <p:nvPr/>
        </p:nvSpPr>
        <p:spPr>
          <a:xfrm>
            <a:off x="8273327" y="169923"/>
            <a:ext cx="3397103"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erano</a:t>
            </a:r>
          </a:p>
        </p:txBody>
      </p:sp>
      <p:sp>
        <p:nvSpPr>
          <p:cNvPr id="6" name="TextBox 5"/>
          <p:cNvSpPr txBox="1"/>
          <p:nvPr/>
        </p:nvSpPr>
        <p:spPr>
          <a:xfrm>
            <a:off x="8693146" y="3328222"/>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jo</a:t>
            </a: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en</a:t>
            </a:r>
            <a:r>
              <a:rPr lang="es-CO" sz="6000" dirty="0">
                <a:latin typeface="Century Gothic" panose="020B0502020202020204" pitchFamily="34" charset="0"/>
                <a:cs typeface="Calibri" panose="020F0502020204030204" pitchFamily="34" charset="0"/>
              </a:rPr>
              <a:t> </a:t>
            </a:r>
          </a:p>
        </p:txBody>
      </p:sp>
    </p:spTree>
    <p:extLst>
      <p:ext uri="{BB962C8B-B14F-4D97-AF65-F5344CB8AC3E}">
        <p14:creationId xmlns:p14="http://schemas.microsoft.com/office/powerpoint/2010/main" val="31163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v_v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v_verdad.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v_veran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v_verd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v_viv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v_jov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4" grpId="0"/>
      <p:bldP spid="9" grpId="0"/>
      <p:bldP spid="8" grpId="0"/>
      <p:bldP spid="7"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v</a:t>
            </a:r>
            <a:endParaRPr lang="en-GB" sz="12000" b="0" dirty="0"/>
          </a:p>
        </p:txBody>
      </p:sp>
      <p:sp>
        <p:nvSpPr>
          <p:cNvPr id="11" name="Rounded Rectangle 10" descr="rectangle"/>
          <p:cNvSpPr/>
          <p:nvPr/>
        </p:nvSpPr>
        <p:spPr>
          <a:xfrm>
            <a:off x="4477195" y="1977656"/>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323762" y="3484053"/>
            <a:ext cx="1572866" cy="1200329"/>
          </a:xfrm>
          <a:prstGeom prst="rect">
            <a:avLst/>
          </a:prstGeom>
        </p:spPr>
        <p:txBody>
          <a:bodyPr wrap="none">
            <a:spAutoFit/>
          </a:bodyPr>
          <a:lstStyle/>
          <a:p>
            <a:r>
              <a:rPr lang="es-CO" sz="7200" dirty="0">
                <a:solidFill>
                  <a:srgbClr val="E87D1E"/>
                </a:solidFill>
                <a:latin typeface="Century Gothic" panose="020B0502020202020204" pitchFamily="34" charset="0"/>
                <a:cs typeface="Calibri" panose="020F0502020204030204" pitchFamily="34" charset="0"/>
              </a:rPr>
              <a:t>v</a:t>
            </a:r>
            <a:r>
              <a:rPr lang="es-CO" sz="72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erdad</a:t>
            </a:r>
          </a:p>
        </p:txBody>
      </p:sp>
      <p:sp>
        <p:nvSpPr>
          <p:cNvPr id="8" name="TextBox 7"/>
          <p:cNvSpPr txBox="1"/>
          <p:nvPr/>
        </p:nvSpPr>
        <p:spPr>
          <a:xfrm>
            <a:off x="1075204" y="3361129"/>
            <a:ext cx="237374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erde</a:t>
            </a:r>
          </a:p>
        </p:txBody>
      </p:sp>
      <p:sp>
        <p:nvSpPr>
          <p:cNvPr id="7" name="TextBox 6"/>
          <p:cNvSpPr txBox="1"/>
          <p:nvPr/>
        </p:nvSpPr>
        <p:spPr>
          <a:xfrm>
            <a:off x="5081363" y="4788052"/>
            <a:ext cx="202205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ivir</a:t>
            </a:r>
          </a:p>
        </p:txBody>
      </p:sp>
      <p:sp>
        <p:nvSpPr>
          <p:cNvPr id="5" name="TextBox 4"/>
          <p:cNvSpPr txBox="1"/>
          <p:nvPr/>
        </p:nvSpPr>
        <p:spPr>
          <a:xfrm>
            <a:off x="8479567" y="169923"/>
            <a:ext cx="3397103"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erano</a:t>
            </a:r>
          </a:p>
        </p:txBody>
      </p:sp>
      <p:sp>
        <p:nvSpPr>
          <p:cNvPr id="6" name="TextBox 5"/>
          <p:cNvSpPr txBox="1"/>
          <p:nvPr/>
        </p:nvSpPr>
        <p:spPr>
          <a:xfrm>
            <a:off x="8693146" y="3328222"/>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jo</a:t>
            </a: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en</a:t>
            </a:r>
            <a:r>
              <a:rPr lang="es-CO" sz="6000" dirty="0">
                <a:latin typeface="Century Gothic" panose="020B0502020202020204" pitchFamily="34" charset="0"/>
                <a:cs typeface="Calibri" panose="020F0502020204030204" pitchFamily="34" charset="0"/>
              </a:rPr>
              <a:t> </a:t>
            </a:r>
          </a:p>
        </p:txBody>
      </p:sp>
    </p:spTree>
    <p:extLst>
      <p:ext uri="{BB962C8B-B14F-4D97-AF65-F5344CB8AC3E}">
        <p14:creationId xmlns:p14="http://schemas.microsoft.com/office/powerpoint/2010/main" val="23295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4" grpId="0"/>
      <p:bldP spid="9" grpId="0"/>
      <p:bldP spid="8" grpId="0"/>
      <p:bldP spid="7"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819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7650" name="Picture 2" descr="three ballo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559" y="757788"/>
            <a:ext cx="3084882" cy="34719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37736" y="4274306"/>
            <a:ext cx="6516528"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cele</a:t>
            </a:r>
            <a:r>
              <a:rPr lang="en-GB" sz="12000" dirty="0">
                <a:solidFill>
                  <a:srgbClr val="E56700"/>
                </a:solidFill>
                <a:latin typeface="Century Gothic" panose="020B0502020202020204" pitchFamily="34" charset="0"/>
                <a:cs typeface="Calibri" panose="020F0502020204030204" pitchFamily="34" charset="0"/>
              </a:rPr>
              <a:t>b</a:t>
            </a:r>
            <a:r>
              <a:rPr lang="en-GB" sz="12000" dirty="0">
                <a:solidFill>
                  <a:srgbClr val="115076"/>
                </a:solidFill>
                <a:latin typeface="Century Gothic" panose="020B0502020202020204" pitchFamily="34" charset="0"/>
                <a:cs typeface="Calibri" panose="020F0502020204030204" pitchFamily="34" charset="0"/>
              </a:rPr>
              <a:t>rar</a:t>
            </a:r>
            <a:endParaRPr lang="en-GB" sz="12000" dirty="0">
              <a:solidFill>
                <a:srgbClr val="115076"/>
              </a:solidFill>
            </a:endParaRPr>
          </a:p>
        </p:txBody>
      </p:sp>
    </p:spTree>
    <p:extLst>
      <p:ext uri="{BB962C8B-B14F-4D97-AF65-F5344CB8AC3E}">
        <p14:creationId xmlns:p14="http://schemas.microsoft.com/office/powerpoint/2010/main" val="137660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fade">
                                      <p:cBhvr>
                                        <p:cTn id="17" dur="500"/>
                                        <p:tgtEl>
                                          <p:spTgt spid="27650"/>
                                        </p:tgtEl>
                                      </p:cBhvr>
                                    </p:animEffect>
                                  </p:childTnLst>
                                  <p:subTnLst>
                                    <p:audio>
                                      <p:cMediaNode>
                                        <p:cTn display="0" masterRel="sameClick">
                                          <p:stCondLst>
                                            <p:cond evt="begin" delay="0">
                                              <p:tn val="15"/>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09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032608" y="1905860"/>
            <a:ext cx="6516528"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cele</a:t>
            </a:r>
            <a:r>
              <a:rPr lang="en-GB" sz="12000" dirty="0">
                <a:solidFill>
                  <a:srgbClr val="E56700"/>
                </a:solidFill>
                <a:latin typeface="Century Gothic" panose="020B0502020202020204" pitchFamily="34" charset="0"/>
                <a:cs typeface="Calibri" panose="020F0502020204030204" pitchFamily="34" charset="0"/>
              </a:rPr>
              <a:t>b</a:t>
            </a:r>
            <a:r>
              <a:rPr lang="en-GB" sz="12000" dirty="0">
                <a:solidFill>
                  <a:srgbClr val="115076"/>
                </a:solidFill>
                <a:latin typeface="Century Gothic" panose="020B0502020202020204" pitchFamily="34" charset="0"/>
                <a:cs typeface="Calibri" panose="020F0502020204030204" pitchFamily="34" charset="0"/>
              </a:rPr>
              <a:t>rar</a:t>
            </a:r>
            <a:endParaRPr lang="en-GB" sz="12000" dirty="0">
              <a:solidFill>
                <a:srgbClr val="115076"/>
              </a:solidFill>
            </a:endParaRPr>
          </a:p>
        </p:txBody>
      </p:sp>
    </p:spTree>
    <p:extLst>
      <p:ext uri="{BB962C8B-B14F-4D97-AF65-F5344CB8AC3E}">
        <p14:creationId xmlns:p14="http://schemas.microsoft.com/office/powerpoint/2010/main" val="25081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4524</TotalTime>
  <Words>5591</Words>
  <Application>Microsoft Macintosh PowerPoint</Application>
  <PresentationFormat>Widescreen</PresentationFormat>
  <Paragraphs>824</Paragraphs>
  <Slides>46</Slides>
  <Notes>45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Century Gothic</vt:lpstr>
      <vt:lpstr>Tw Cen MT</vt:lpstr>
      <vt:lpstr>1_Office Theme</vt:lpstr>
      <vt:lpstr>Work on a challenging text </vt:lpstr>
      <vt:lpstr>v </vt:lpstr>
      <vt:lpstr>v </vt:lpstr>
      <vt:lpstr>v </vt:lpstr>
      <vt:lpstr>v</vt:lpstr>
      <vt:lpstr>v</vt:lpstr>
      <vt:lpstr>v</vt:lpstr>
      <vt:lpstr>b </vt:lpstr>
      <vt:lpstr>b </vt:lpstr>
      <vt:lpstr>b </vt:lpstr>
      <vt:lpstr>b</vt:lpstr>
      <vt:lpstr>b</vt:lpstr>
      <vt:lpstr>b</vt:lpstr>
      <vt:lpstr>Escucha y lee. Es ¿‘v’ o ‘b’?</vt:lpstr>
      <vt:lpstr>¿‘v’ o ‘b’?</vt:lpstr>
      <vt:lpstr>Identifica la palabra correcta.</vt:lpstr>
      <vt:lpstr>leer</vt:lpstr>
      <vt:lpstr>PowerPoint Presentation</vt:lpstr>
      <vt:lpstr>El autor: Antonio Machado (1875-1913)</vt:lpstr>
      <vt:lpstr>¿Quién es Antonio Machado?</vt:lpstr>
      <vt:lpstr>¿Cómo está en la foto?</vt:lpstr>
      <vt:lpstr>Palabras importantes</vt:lpstr>
      <vt:lpstr>Escucha el poema.</vt:lpstr>
      <vt:lpstr>Escucha. Organiza las 5 partes del poema.</vt:lpstr>
      <vt:lpstr>Lee el poema. Completa la tabla con la letra correcta.</vt:lpstr>
      <vt:lpstr>Los sonidos</vt:lpstr>
      <vt:lpstr>En parejas. Lee el poema en alta voz.</vt:lpstr>
      <vt:lpstr>La plaza tiene una torre</vt:lpstr>
      <vt:lpstr>La plaza tiene una torre [2]</vt:lpstr>
      <vt:lpstr>Completa la frase con LA o UNA.</vt:lpstr>
      <vt:lpstr>Completa la frase con LA o UNA. </vt:lpstr>
      <vt:lpstr>Completa la frase con LA o UNA.</vt:lpstr>
      <vt:lpstr>La dama describe una ciudad. ¿Qué hay?</vt:lpstr>
      <vt:lpstr>escribir/hablar</vt:lpstr>
      <vt:lpstr>Answers</vt:lpstr>
      <vt:lpstr>Escucha y completa la frase.</vt:lpstr>
      <vt:lpstr>¿Qué es/son?</vt:lpstr>
      <vt:lpstr>El caballero y su caballo</vt:lpstr>
      <vt:lpstr>Persona A </vt:lpstr>
      <vt:lpstr>Persona B </vt:lpstr>
      <vt:lpstr>La dama y su hermano</vt:lpstr>
      <vt:lpstr>Persona B </vt:lpstr>
      <vt:lpstr>Persona A </vt:lpstr>
      <vt:lpstr>una versión adaptada</vt:lpstr>
      <vt:lpstr>dos posibilidades</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Louise Caruso</cp:lastModifiedBy>
  <cp:revision>241</cp:revision>
  <dcterms:created xsi:type="dcterms:W3CDTF">2019-03-27T07:30:03Z</dcterms:created>
  <dcterms:modified xsi:type="dcterms:W3CDTF">2021-08-16T12:15:25Z</dcterms:modified>
</cp:coreProperties>
</file>