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10" r:id="rId3"/>
    <p:sldMasterId id="2147483731" r:id="rId4"/>
    <p:sldMasterId id="2147483743" r:id="rId5"/>
  </p:sldMasterIdLst>
  <p:notesMasterIdLst>
    <p:notesMasterId r:id="rId37"/>
  </p:notesMasterIdLst>
  <p:sldIdLst>
    <p:sldId id="258" r:id="rId6"/>
    <p:sldId id="304" r:id="rId7"/>
    <p:sldId id="307" r:id="rId8"/>
    <p:sldId id="533" r:id="rId9"/>
    <p:sldId id="259" r:id="rId10"/>
    <p:sldId id="532" r:id="rId11"/>
    <p:sldId id="509" r:id="rId12"/>
    <p:sldId id="510" r:id="rId13"/>
    <p:sldId id="324" r:id="rId14"/>
    <p:sldId id="525" r:id="rId15"/>
    <p:sldId id="331" r:id="rId16"/>
    <p:sldId id="526" r:id="rId17"/>
    <p:sldId id="330" r:id="rId18"/>
    <p:sldId id="322" r:id="rId19"/>
    <p:sldId id="323" r:id="rId20"/>
    <p:sldId id="527" r:id="rId21"/>
    <p:sldId id="528" r:id="rId22"/>
    <p:sldId id="503" r:id="rId23"/>
    <p:sldId id="511" r:id="rId24"/>
    <p:sldId id="507" r:id="rId25"/>
    <p:sldId id="508" r:id="rId26"/>
    <p:sldId id="506" r:id="rId27"/>
    <p:sldId id="514" r:id="rId28"/>
    <p:sldId id="513" r:id="rId29"/>
    <p:sldId id="515" r:id="rId30"/>
    <p:sldId id="529" r:id="rId31"/>
    <p:sldId id="519" r:id="rId32"/>
    <p:sldId id="531" r:id="rId33"/>
    <p:sldId id="521" r:id="rId34"/>
    <p:sldId id="530" r:id="rId35"/>
    <p:sldId id="325" r:id="rId36"/>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ouise Bibbey" initials="LB" lastIdx="1" clrIdx="0">
    <p:extLst>
      <p:ext uri="{19B8F6BF-5375-455C-9EA6-DF929625EA0E}">
        <p15:presenceInfo xmlns:p15="http://schemas.microsoft.com/office/powerpoint/2012/main" userId="e15caaec114bc0c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7D1E"/>
    <a:srgbClr val="104F75"/>
    <a:srgbClr val="115076"/>
    <a:srgbClr val="F517DB"/>
    <a:srgbClr val="EE6000"/>
    <a:srgbClr val="E3EAFD"/>
    <a:srgbClr val="FBF0D5"/>
    <a:srgbClr val="DAA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83" autoAdjust="0"/>
    <p:restoredTop sz="94737" autoAdjust="0"/>
  </p:normalViewPr>
  <p:slideViewPr>
    <p:cSldViewPr snapToGrid="0">
      <p:cViewPr varScale="1">
        <p:scale>
          <a:sx n="74" d="100"/>
          <a:sy n="74" d="100"/>
        </p:scale>
        <p:origin x="840" y="5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showGuides="1">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F79BAE9C-ACF2-4362-814B-1AB50972AD2E}" type="datetimeFigureOut">
              <a:rPr lang="en-GB" smtClean="0"/>
              <a:t>08/08/2022</a:t>
            </a:fld>
            <a:endParaRPr lang="en-GB" dirty="0"/>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dirty="0"/>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resources.ncelp.org/concern/resources/6395w895q?locale=en"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Motard.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 speaker feedback provided by </a:t>
            </a:r>
            <a:r>
              <a:rPr lang="fr-FR" b="0" i="0" dirty="0">
                <a:solidFill>
                  <a:srgbClr val="000000"/>
                </a:solidFill>
                <a:effectLst/>
                <a:latin typeface="Calibri" panose="020F0502020204030204" pitchFamily="34" charset="0"/>
              </a:rPr>
              <a:t>Sarah Brichory.</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With</a:t>
            </a:r>
            <a:r>
              <a:rPr lang="en-GB" b="0" baseline="0" dirty="0"/>
              <a:t> thanks to Rachel Hawkes for her input on the lesson material.</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u="none" dirty="0"/>
              <a:t>Learning outcomes (lesson 1):</a:t>
            </a:r>
            <a:br>
              <a:rPr lang="en-GB" sz="1200" b="1" u="sng" dirty="0">
                <a:solidFill>
                  <a:prstClr val="white"/>
                </a:solidFill>
              </a:rPr>
            </a:br>
            <a:r>
              <a:rPr lang="en-GB" b="0" u="none" dirty="0"/>
              <a:t>Consolidation of SSC </a:t>
            </a:r>
            <a:r>
              <a:rPr lang="en-GB" b="1" u="none" dirty="0"/>
              <a:t>[s] </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u="none" dirty="0"/>
              <a:t>Consolidation of</a:t>
            </a:r>
            <a:r>
              <a:rPr lang="en-US" u="none" dirty="0">
                <a:solidFill>
                  <a:prstClr val="white"/>
                </a:solidFill>
              </a:rPr>
              <a:t> </a:t>
            </a:r>
            <a:r>
              <a:rPr lang="en-GB" u="none" dirty="0">
                <a:solidFill>
                  <a:prstClr val="white"/>
                </a:solidFill>
              </a:rPr>
              <a:t>hard and soft [-s-]</a:t>
            </a:r>
            <a:endParaRPr lang="en-GB" b="1"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u="none" dirty="0"/>
              <a:t>Introduction</a:t>
            </a:r>
            <a:r>
              <a:rPr lang="en-GB" b="0" u="none" baseline="0" dirty="0"/>
              <a:t> of –ER </a:t>
            </a:r>
            <a:r>
              <a:rPr lang="en-US" u="none" dirty="0">
                <a:solidFill>
                  <a:prstClr val="white"/>
                </a:solidFill>
              </a:rPr>
              <a:t>verbs in the imperfect (habitual events with 'used to' equivalent in English) (je)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dirty="0">
              <a:solidFill>
                <a:srgbClr val="FF0000"/>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rgbClr val="FF0000"/>
                </a:solidFill>
                <a:effectLst/>
                <a:latin typeface="+mn-lt"/>
                <a:ea typeface="Calibri"/>
                <a:cs typeface="Calibri"/>
                <a:sym typeface="Calibri"/>
              </a:rPr>
              <a:t>9.2.2.1 (introduce) </a:t>
            </a:r>
            <a:r>
              <a:rPr lang="fr-FR" b="0" u="none" baseline="0" noProof="0" dirty="0"/>
              <a:t>corriger [1639], durer [605], poser [218], </a:t>
            </a:r>
            <a:r>
              <a:rPr lang="fr-FR" b="0" u="none" noProof="0" dirty="0"/>
              <a:t>compétence [1757], </a:t>
            </a:r>
            <a:r>
              <a:rPr lang="fr-FR" b="0" u="none" baseline="0" noProof="0" dirty="0"/>
              <a:t>connaissance [806], contrôle [662], système [289], cinquième [2030], deuxième [427], quatrième [1603], primaire [2527], sixième [3124], troisième [506], </a:t>
            </a:r>
            <a:r>
              <a:rPr lang="fr-FR" sz="1200" kern="1200" noProof="0" dirty="0">
                <a:solidFill>
                  <a:schemeClr val="tx1"/>
                </a:solidFill>
                <a:effectLst/>
                <a:latin typeface="+mn-lt"/>
                <a:ea typeface="+mn-ea"/>
                <a:cs typeface="+mn-cs"/>
              </a:rPr>
              <a:t>[13/36/8], longtemps [312]</a:t>
            </a:r>
            <a:endParaRPr lang="fr-FR" sz="1200" b="1" i="0" u="none" strike="noStrike" kern="1200" cap="none" noProof="0" dirty="0">
              <a:solidFill>
                <a:srgbClr val="FF0000"/>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rgbClr val="FF0000"/>
                </a:solidFill>
                <a:effectLst/>
                <a:latin typeface="+mn-lt"/>
                <a:ea typeface="Calibri"/>
                <a:cs typeface="Calibri"/>
                <a:sym typeface="Calibri"/>
              </a:rPr>
              <a:t>9.2.1.3 (revisit)</a:t>
            </a:r>
            <a:r>
              <a:rPr lang="en-GB" sz="1200" b="1" i="0" u="none" strike="noStrike" kern="1200" cap="none" baseline="0" dirty="0">
                <a:solidFill>
                  <a:srgbClr val="FF0000"/>
                </a:solidFill>
                <a:effectLst/>
                <a:latin typeface="+mn-lt"/>
                <a:ea typeface="Calibri"/>
                <a:cs typeface="Calibri"/>
                <a:sym typeface="Calibri"/>
              </a:rPr>
              <a:t> </a:t>
            </a:r>
            <a:r>
              <a:rPr lang="fr-FR" sz="1200" b="0" i="0" u="none" strike="noStrike" kern="1200" cap="none" dirty="0">
                <a:solidFill>
                  <a:srgbClr val="FF0000"/>
                </a:solidFill>
                <a:effectLst/>
                <a:latin typeface="+mn-lt"/>
                <a:ea typeface="Calibri"/>
                <a:cs typeface="Calibri"/>
                <a:sym typeface="Calibri"/>
              </a:rPr>
              <a:t>entrer [337], monter [853], rentrer [295], retourner [990], tomber [547], après-midi [596], attente [936], corps [561], doigt [1938], dos [1672], médicament [1954], pied [626], santé [641], situation [223], soir [397], urgence [1199], faible [723], seulement [130], trop [195]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rgbClr val="FF0000"/>
                </a:solidFill>
                <a:effectLst/>
                <a:latin typeface="+mn-lt"/>
                <a:ea typeface="Calibri"/>
                <a:cs typeface="Calibri"/>
                <a:sym typeface="Calibri"/>
              </a:rPr>
              <a:t>9.1.2.1 </a:t>
            </a:r>
            <a:r>
              <a:rPr lang="en-GB" sz="1200" b="1" i="0" u="none" strike="noStrike" kern="1200" cap="none" dirty="0">
                <a:solidFill>
                  <a:srgbClr val="FF0000"/>
                </a:solidFill>
                <a:effectLst/>
                <a:latin typeface="+mn-lt"/>
                <a:ea typeface="Calibri"/>
                <a:cs typeface="Calibri"/>
                <a:sym typeface="Calibri"/>
              </a:rPr>
              <a:t>(revisit)</a:t>
            </a:r>
            <a:r>
              <a:rPr lang="en-GB" sz="1200" b="0" i="0" u="none" strike="noStrike" kern="1200" cap="none" baseline="0" dirty="0">
                <a:solidFill>
                  <a:srgbClr val="FF0000"/>
                </a:solidFill>
                <a:effectLst/>
                <a:latin typeface="+mn-lt"/>
                <a:ea typeface="Calibri"/>
                <a:cs typeface="Calibri"/>
                <a:sym typeface="Calibri"/>
              </a:rPr>
              <a:t> </a:t>
            </a:r>
            <a:r>
              <a:rPr lang="fr-FR" sz="1200" b="0" i="0" u="none" strike="noStrike" kern="1200" cap="none" dirty="0">
                <a:solidFill>
                  <a:srgbClr val="FF0000"/>
                </a:solidFill>
                <a:effectLst/>
                <a:latin typeface="+mn-lt"/>
                <a:ea typeface="Calibri"/>
                <a:cs typeface="Calibri"/>
                <a:sym typeface="Calibri"/>
              </a:rPr>
              <a:t>empêcher [306], pratiquer [1268], respecter [673], risquer [322], château [3510], région [241], essentiel [675], fantastique [4107], historique [902], utile [1003]</a:t>
            </a:r>
            <a:endParaRPr lang="en-GB" sz="1200" b="0" i="0" u="none" strike="noStrike" kern="1200" cap="none" dirty="0">
              <a:solidFill>
                <a:srgbClr val="FF0000"/>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rgbClr val="FF0000"/>
                </a:solidFill>
                <a:effectLst/>
                <a:latin typeface="+mn-lt"/>
                <a:ea typeface="Calibri"/>
                <a:cs typeface="Calibri"/>
                <a:sym typeface="Calibri"/>
              </a:rPr>
              <a:t>Source: Londsale, D., &amp; Le Bras, Y.  (2009). </a:t>
            </a:r>
            <a:r>
              <a:rPr lang="en-GB" sz="1200" b="0" i="1" u="none" strike="noStrike" kern="1200" cap="none" dirty="0">
                <a:solidFill>
                  <a:srgbClr val="FF0000"/>
                </a:solidFill>
                <a:effectLst/>
                <a:latin typeface="+mn-lt"/>
                <a:ea typeface="Calibri"/>
                <a:cs typeface="Calibri"/>
                <a:sym typeface="Calibri"/>
              </a:rPr>
              <a:t>A Frequency Dictionary of French: Core vocabulary for learners </a:t>
            </a:r>
            <a:r>
              <a:rPr lang="en-GB" sz="1200" b="0" i="0" u="none" strike="noStrike" kern="1200" cap="none" dirty="0">
                <a:solidFill>
                  <a:srgbClr val="FF0000"/>
                </a:solidFill>
                <a:effectLst/>
                <a:latin typeface="+mn-lt"/>
                <a:ea typeface="Calibri"/>
                <a:cs typeface="Calibri"/>
                <a:sym typeface="Calibri"/>
              </a:rPr>
              <a:t>London: Routledge.</a:t>
            </a: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endParaRPr lang="en-CA" sz="1200" b="0" i="0" u="none" strike="noStrike" kern="1200" dirty="0">
              <a:solidFill>
                <a:schemeClr val="tx1"/>
              </a:solidFill>
              <a:effectLst/>
              <a:latin typeface="+mn-lt"/>
              <a:ea typeface="+mn-ea"/>
              <a:cs typeface="+mn-cs"/>
            </a:endParaRPr>
          </a:p>
          <a:p>
            <a:r>
              <a:rPr lang="en-US" b="0" i="0" dirty="0">
                <a:solidFill>
                  <a:srgbClr val="000000"/>
                </a:solidFill>
                <a:effectLst/>
                <a:latin typeface="Arial" panose="020B0604020202020204" pitchFamily="34" charset="0"/>
              </a:rPr>
              <a:t>The additional English meanings of the following words have been added to Quizlet since the creation of this resource:</a:t>
            </a:r>
            <a:endParaRPr lang="en-CA" sz="1200" b="0" i="0" u="none" strike="noStrike" kern="1200" dirty="0">
              <a:solidFill>
                <a:schemeClr val="tx1"/>
              </a:solidFill>
              <a:effectLst/>
              <a:latin typeface="+mn-lt"/>
              <a:ea typeface="+mn-ea"/>
              <a:cs typeface="+mn-cs"/>
            </a:endParaRPr>
          </a:p>
          <a:p>
            <a:r>
              <a:rPr lang="en-US" sz="1800" b="0" i="0" u="none" strike="noStrike" dirty="0" err="1">
                <a:solidFill>
                  <a:srgbClr val="000000"/>
                </a:solidFill>
                <a:effectLst/>
                <a:latin typeface="Century Gothic" panose="020B0502020202020204" pitchFamily="34" charset="0"/>
              </a:rPr>
              <a:t>longtemps</a:t>
            </a:r>
            <a:r>
              <a:rPr lang="en-US" sz="1800" b="0" i="0" u="none" strike="noStrike" dirty="0">
                <a:solidFill>
                  <a:srgbClr val="000000"/>
                </a:solidFill>
                <a:effectLst/>
                <a:latin typeface="Century Gothic" panose="020B0502020202020204" pitchFamily="34" charset="0"/>
              </a:rPr>
              <a:t> – a long time, </a:t>
            </a:r>
            <a:r>
              <a:rPr lang="en-US" sz="1800" b="0" i="1" u="none" strike="noStrike" dirty="0">
                <a:solidFill>
                  <a:srgbClr val="000000"/>
                </a:solidFill>
                <a:effectLst/>
                <a:latin typeface="Century Gothic" panose="020B0502020202020204" pitchFamily="34" charset="0"/>
              </a:rPr>
              <a:t>a long while</a:t>
            </a:r>
          </a:p>
          <a:p>
            <a:r>
              <a:rPr lang="en-US" sz="1800" b="0" i="0" u="none" strike="noStrike" dirty="0" err="1">
                <a:solidFill>
                  <a:srgbClr val="000000"/>
                </a:solidFill>
                <a:effectLst/>
                <a:latin typeface="Century Gothic" panose="020B0502020202020204" pitchFamily="34" charset="0"/>
              </a:rPr>
              <a:t>corriger</a:t>
            </a:r>
            <a:r>
              <a:rPr lang="en-US" sz="2800" dirty="0"/>
              <a:t> – to correct, </a:t>
            </a:r>
            <a:r>
              <a:rPr lang="en-US" sz="2800" i="1" dirty="0"/>
              <a:t>to mark</a:t>
            </a:r>
          </a:p>
          <a:p>
            <a:r>
              <a:rPr lang="en-US" sz="1800" b="0" i="0" u="none" strike="noStrike" dirty="0">
                <a:solidFill>
                  <a:srgbClr val="000000"/>
                </a:solidFill>
                <a:effectLst/>
                <a:latin typeface="Century Gothic" panose="020B0502020202020204" pitchFamily="34" charset="0"/>
              </a:rPr>
              <a:t>competence – skill, </a:t>
            </a:r>
            <a:r>
              <a:rPr lang="en-US" sz="1800" b="0" i="1" u="none" strike="noStrike" dirty="0">
                <a:solidFill>
                  <a:srgbClr val="4472C4"/>
                </a:solidFill>
                <a:effectLst/>
                <a:latin typeface="Century Gothic" panose="020B0502020202020204" pitchFamily="34" charset="0"/>
              </a:rPr>
              <a:t>competence</a:t>
            </a:r>
            <a:endParaRPr lang="en-GB" sz="1200" b="0" i="1"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dirty="0">
              <a:solidFill>
                <a:prstClr val="black"/>
              </a:solidFill>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2 of 2]</a:t>
            </a:r>
          </a:p>
          <a:p>
            <a:endParaRPr lang="en-US" b="1" dirty="0"/>
          </a:p>
          <a:p>
            <a:r>
              <a:rPr lang="en-US" b="1" dirty="0"/>
              <a:t>Procedure:</a:t>
            </a:r>
          </a:p>
          <a:p>
            <a:r>
              <a:rPr lang="en-US" b="0" dirty="0"/>
              <a:t>1. Click to bring up information.</a:t>
            </a:r>
            <a:br>
              <a:rPr lang="en-US" b="0" dirty="0"/>
            </a:br>
            <a:r>
              <a:rPr lang="en-US" b="0" dirty="0"/>
              <a:t>2. Ask students to predict the imperfect</a:t>
            </a:r>
            <a:r>
              <a:rPr lang="en-US" b="0" baseline="0" dirty="0"/>
              <a:t> forms of the verbs given as examples. Note especially the regular behavior of </a:t>
            </a:r>
            <a:r>
              <a:rPr lang="en-US" b="0" i="1" baseline="0" dirty="0"/>
              <a:t>aller </a:t>
            </a:r>
            <a:r>
              <a:rPr lang="en-US" b="0" i="0" baseline="0" dirty="0"/>
              <a:t>in this tense.</a:t>
            </a:r>
            <a:endParaRPr lang="en-US" b="0" baseline="0" dirty="0"/>
          </a:p>
          <a:p>
            <a:r>
              <a:rPr lang="en-US" b="0" dirty="0"/>
              <a:t>3. Continue to exercises on following slides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imparfait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Londsale,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10543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 [slide 1 of 2]</a:t>
            </a:r>
          </a:p>
          <a:p>
            <a:endParaRPr lang="en-US" b="1" dirty="0"/>
          </a:p>
          <a:p>
            <a:r>
              <a:rPr lang="en-US" b="1" dirty="0"/>
              <a:t>Aim: </a:t>
            </a:r>
            <a:r>
              <a:rPr lang="en-US" b="0" dirty="0"/>
              <a:t>Written</a:t>
            </a:r>
            <a:r>
              <a:rPr lang="en-US" b="0" baseline="0" dirty="0"/>
              <a:t> recognition of first person singular –ER </a:t>
            </a:r>
            <a:r>
              <a:rPr lang="en-US" b="0" dirty="0"/>
              <a:t>verbs in the present and imperfect tenses and</a:t>
            </a:r>
            <a:r>
              <a:rPr lang="en-US" b="0" baseline="0" dirty="0"/>
              <a:t> connecting these with meaning (ongoing actions in the present vs the past).</a:t>
            </a:r>
            <a:endParaRPr lang="en-US" b="0" dirty="0"/>
          </a:p>
          <a:p>
            <a:endParaRPr lang="en-US" b="1" dirty="0"/>
          </a:p>
          <a:p>
            <a:r>
              <a:rPr lang="en-US" b="1" dirty="0"/>
              <a:t>Procedure:</a:t>
            </a:r>
          </a:p>
          <a:p>
            <a:r>
              <a:rPr lang="en-US" b="0" dirty="0"/>
              <a:t>1. Students read text.</a:t>
            </a:r>
          </a:p>
          <a:p>
            <a:r>
              <a:rPr lang="en-US" b="0" dirty="0"/>
              <a:t>2. Click to bring up first task.</a:t>
            </a:r>
          </a:p>
          <a:p>
            <a:r>
              <a:rPr lang="en-US" b="0" dirty="0"/>
              <a:t>3. Give students three minutes to identify the verbs in the text,</a:t>
            </a:r>
            <a:r>
              <a:rPr lang="en-US" b="0" baseline="0" dirty="0"/>
              <a:t> and to mark them as either ‘P’ (present) or ‘I’ (imperfect).</a:t>
            </a:r>
            <a:endParaRPr lang="en-US" b="0" dirty="0"/>
          </a:p>
          <a:p>
            <a:r>
              <a:rPr lang="en-US" b="0" dirty="0"/>
              <a:t>4. Click to bring up answers – elicit answers from students before revealing.</a:t>
            </a:r>
          </a:p>
          <a:p>
            <a:r>
              <a:rPr lang="en-US" b="0" dirty="0"/>
              <a:t>5. Move to the comprehension questions on the next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107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2 of 2]</a:t>
            </a:r>
          </a:p>
          <a:p>
            <a:endParaRPr lang="en-US" b="1" dirty="0"/>
          </a:p>
          <a:p>
            <a:r>
              <a:rPr lang="en-US" b="1" dirty="0"/>
              <a:t>Procedure:</a:t>
            </a:r>
          </a:p>
          <a:p>
            <a:pPr marL="228600" indent="-228600">
              <a:buAutoNum type="arabicPeriod"/>
            </a:pPr>
            <a:r>
              <a:rPr lang="en-US" b="0" dirty="0"/>
              <a:t>Click to bring up comprehension questions.</a:t>
            </a:r>
          </a:p>
          <a:p>
            <a:pPr marL="228600" indent="-228600">
              <a:buAutoNum type="arabicPeriod"/>
            </a:pPr>
            <a:r>
              <a:rPr lang="en-US" b="0" dirty="0"/>
              <a:t>Allow 3 minutes for students to note their answers in English.</a:t>
            </a:r>
          </a:p>
          <a:p>
            <a:pPr marL="228600" indent="-228600">
              <a:buAutoNum type="arabicPeriod"/>
            </a:pPr>
            <a:r>
              <a:rPr lang="en-US" b="0" dirty="0"/>
              <a:t>Click to bring up answers one by one (first present tense, then imperfect tense) – elicit answers from students before revealing answers each time.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24063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a:t>Aural </a:t>
            </a:r>
            <a:r>
              <a:rPr lang="en-US" b="0" baseline="0" dirty="0"/>
              <a:t>recognition of first person singular –ER </a:t>
            </a:r>
            <a:r>
              <a:rPr lang="en-US" b="0" dirty="0"/>
              <a:t>verbs in the present and imperfect tenses and</a:t>
            </a:r>
            <a:r>
              <a:rPr lang="en-US" b="0" baseline="0" dirty="0"/>
              <a:t> connecting these with meaning (ongoing actions in the present vs the past).</a:t>
            </a:r>
            <a:endParaRPr lang="en-US" b="0" dirty="0"/>
          </a:p>
          <a:p>
            <a:endParaRPr lang="en-US" b="1" dirty="0"/>
          </a:p>
          <a:p>
            <a:r>
              <a:rPr lang="en-US" b="1" dirty="0"/>
              <a:t>Procedure:</a:t>
            </a:r>
          </a:p>
          <a:p>
            <a:r>
              <a:rPr lang="en-US" b="0" dirty="0"/>
              <a:t>1. Click on audio buttons to hear sentences in the present and imperfect</a:t>
            </a:r>
            <a:r>
              <a:rPr lang="en-US" b="0" baseline="0" dirty="0"/>
              <a:t> tense.</a:t>
            </a:r>
            <a:endParaRPr lang="en-US" b="0" dirty="0"/>
          </a:p>
          <a:p>
            <a:r>
              <a:rPr lang="en-US" b="0" dirty="0"/>
              <a:t>2. Students decide whether </a:t>
            </a:r>
            <a:r>
              <a:rPr lang="en-GB" sz="1200" b="0" dirty="0">
                <a:solidFill>
                  <a:schemeClr val="bg1"/>
                </a:solidFill>
              </a:rPr>
              <a:t>Léa is talking about her experiences at primary or secondary school.</a:t>
            </a:r>
            <a:endParaRPr lang="en-US" b="0" dirty="0"/>
          </a:p>
          <a:p>
            <a:r>
              <a:rPr lang="en-US" b="0" dirty="0"/>
              <a:t>3. Click to bring up answers one by one.</a:t>
            </a:r>
          </a:p>
          <a:p>
            <a:r>
              <a:rPr lang="en-US" b="0" dirty="0"/>
              <a:t>4. Listen to each sentence again.</a:t>
            </a:r>
          </a:p>
          <a:p>
            <a:r>
              <a:rPr lang="en-US" b="0" dirty="0"/>
              <a:t>5. Students transcribe and translate each sentence.</a:t>
            </a:r>
          </a:p>
          <a:p>
            <a:r>
              <a:rPr lang="en-US" b="0" dirty="0"/>
              <a:t>6. Click to bring up answers one by one (French and English for each sentence).</a:t>
            </a:r>
          </a:p>
          <a:p>
            <a:endParaRPr lang="en-US" b="0" dirty="0"/>
          </a:p>
          <a:p>
            <a:r>
              <a:rPr lang="en-US" b="1" dirty="0"/>
              <a:t>Transcript:</a:t>
            </a:r>
          </a:p>
          <a:p>
            <a:pPr marL="0" indent="0">
              <a:buNone/>
            </a:pPr>
            <a:r>
              <a:rPr lang="en-US" dirty="0">
                <a:solidFill>
                  <a:srgbClr val="4472C4">
                    <a:lumMod val="50000"/>
                  </a:srgbClr>
                </a:solidFill>
              </a:rPr>
              <a:t>1. Je ne porte pas d’uniforme.</a:t>
            </a:r>
            <a:endParaRPr lang="fr-FR" dirty="0">
              <a:solidFill>
                <a:srgbClr val="4472C4">
                  <a:lumMod val="50000"/>
                </a:srgbClr>
              </a:solidFill>
            </a:endParaRPr>
          </a:p>
          <a:p>
            <a:pPr marL="0" indent="0">
              <a:buNone/>
            </a:pPr>
            <a:r>
              <a:rPr lang="fr-FR" dirty="0">
                <a:solidFill>
                  <a:srgbClr val="4472C4">
                    <a:lumMod val="50000"/>
                  </a:srgbClr>
                </a:solidFill>
              </a:rPr>
              <a:t>2. Je mangeais toujours un fruit.</a:t>
            </a:r>
          </a:p>
          <a:p>
            <a:pPr marL="0" indent="0">
              <a:buNone/>
            </a:pPr>
            <a:r>
              <a:rPr lang="en-US" dirty="0">
                <a:solidFill>
                  <a:srgbClr val="4472C4">
                    <a:lumMod val="50000"/>
                  </a:srgbClr>
                </a:solidFill>
              </a:rPr>
              <a:t>3. Je parle avec les professeurs.</a:t>
            </a:r>
          </a:p>
          <a:p>
            <a:pPr marL="0" indent="0">
              <a:buNone/>
            </a:pPr>
            <a:r>
              <a:rPr lang="en-US" dirty="0">
                <a:solidFill>
                  <a:srgbClr val="4472C4">
                    <a:lumMod val="50000"/>
                  </a:srgbClr>
                </a:solidFill>
              </a:rPr>
              <a:t>4. Je coche les bonnes réponses dans les contrôles.</a:t>
            </a:r>
          </a:p>
          <a:p>
            <a:pPr>
              <a:defRPr/>
            </a:pPr>
            <a:r>
              <a:rPr lang="en-US" b="0" dirty="0">
                <a:solidFill>
                  <a:srgbClr val="4472C4">
                    <a:lumMod val="50000"/>
                  </a:srgbClr>
                </a:solidFill>
              </a:rPr>
              <a:t>5. </a:t>
            </a:r>
            <a:r>
              <a:rPr lang="fr-FR" sz="1200" b="0" dirty="0">
                <a:solidFill>
                  <a:srgbClr val="104F75"/>
                </a:solidFill>
              </a:rPr>
              <a:t>J’aimais aller au cinéma.</a:t>
            </a:r>
          </a:p>
          <a:p>
            <a:pPr marL="0" indent="0">
              <a:buNone/>
            </a:pPr>
            <a:r>
              <a:rPr lang="en-US" dirty="0">
                <a:solidFill>
                  <a:srgbClr val="4472C4">
                    <a:lumMod val="50000"/>
                  </a:srgbClr>
                </a:solidFill>
              </a:rPr>
              <a:t>6. Je regardais beaucoup la télé.</a:t>
            </a:r>
          </a:p>
          <a:p>
            <a:pPr marL="0" indent="0">
              <a:buNone/>
            </a:pPr>
            <a:r>
              <a:rPr lang="en-US" dirty="0">
                <a:solidFill>
                  <a:srgbClr val="4472C4">
                    <a:lumMod val="50000"/>
                  </a:srgbClr>
                </a:solidFill>
              </a:rPr>
              <a:t>7. J’écoute quand les autres parlent.</a:t>
            </a:r>
          </a:p>
          <a:p>
            <a:pPr marL="0" indent="0">
              <a:buNone/>
            </a:pPr>
            <a:r>
              <a:rPr lang="en-US" dirty="0">
                <a:solidFill>
                  <a:srgbClr val="4472C4">
                    <a:lumMod val="50000"/>
                  </a:srgbClr>
                </a:solidFill>
              </a:rPr>
              <a:t>8. J’achetais des livres.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5733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Written production </a:t>
            </a:r>
            <a:r>
              <a:rPr lang="en-US" b="0" baseline="0" dirty="0"/>
              <a:t>of first person singular –ER </a:t>
            </a:r>
            <a:r>
              <a:rPr lang="en-US" b="0" dirty="0"/>
              <a:t>verbs in the present and imperfect tenses;</a:t>
            </a:r>
            <a:r>
              <a:rPr lang="en-US" b="0" baseline="0" dirty="0"/>
              <a:t> written comprehension of French secondary school years.</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472C4">
                    <a:lumMod val="50000"/>
                  </a:srgbClr>
                </a:solidFill>
                <a:latin typeface="Century Gothic" panose="020F0302020204030204"/>
              </a:rPr>
              <a:t>1. Explain to students that these people are comparing their past school experiences with their school</a:t>
            </a:r>
            <a:r>
              <a:rPr lang="en-US" sz="1200" baseline="0" dirty="0">
                <a:solidFill>
                  <a:srgbClr val="4472C4">
                    <a:lumMod val="50000"/>
                  </a:srgbClr>
                </a:solidFill>
                <a:latin typeface="Century Gothic" panose="020F0302020204030204"/>
              </a:rPr>
              <a:t> </a:t>
            </a:r>
            <a:r>
              <a:rPr lang="en-US" sz="1200" dirty="0">
                <a:solidFill>
                  <a:srgbClr val="4472C4">
                    <a:lumMod val="50000"/>
                  </a:srgbClr>
                </a:solidFill>
                <a:latin typeface="Century Gothic" panose="020F0302020204030204"/>
              </a:rPr>
              <a:t>experiences now. Ensure</a:t>
            </a:r>
            <a:r>
              <a:rPr lang="en-US" b="0" dirty="0"/>
              <a:t> students understand that in order to complete</a:t>
            </a:r>
            <a:r>
              <a:rPr lang="en-US" b="0" baseline="0" dirty="0"/>
              <a:t> the task, they will have to work out which of the activities in each pair happened first by looking at the school year. Remind them </a:t>
            </a:r>
            <a:r>
              <a:rPr lang="en-US" b="0" dirty="0"/>
              <a:t>of the English equivalents of the French school years</a:t>
            </a:r>
            <a:r>
              <a:rPr lang="en-US" b="0" baseline="0" dirty="0"/>
              <a:t> (</a:t>
            </a:r>
            <a:r>
              <a:rPr lang="fr-FR" sz="1200" i="1" dirty="0">
                <a:solidFill>
                  <a:schemeClr val="bg1"/>
                </a:solidFill>
              </a:rPr>
              <a:t>le sixième </a:t>
            </a:r>
            <a:r>
              <a:rPr lang="fr-FR" sz="1200" dirty="0">
                <a:solidFill>
                  <a:schemeClr val="bg1"/>
                </a:solidFill>
              </a:rPr>
              <a:t>11 – 12 ans (Y7), </a:t>
            </a:r>
            <a:r>
              <a:rPr lang="fr-FR" sz="1200" i="1" dirty="0">
                <a:solidFill>
                  <a:schemeClr val="bg1"/>
                </a:solidFill>
              </a:rPr>
              <a:t>le cinquième </a:t>
            </a:r>
            <a:r>
              <a:rPr lang="fr-FR" sz="1200" dirty="0">
                <a:solidFill>
                  <a:schemeClr val="bg1"/>
                </a:solidFill>
              </a:rPr>
              <a:t>12 – 13 ans (Y8), </a:t>
            </a:r>
            <a:r>
              <a:rPr lang="fr-FR" sz="1200" i="1" dirty="0">
                <a:solidFill>
                  <a:schemeClr val="bg1"/>
                </a:solidFill>
              </a:rPr>
              <a:t>le quatrième </a:t>
            </a:r>
            <a:r>
              <a:rPr lang="fr-FR" sz="1200" dirty="0">
                <a:solidFill>
                  <a:schemeClr val="bg1"/>
                </a:solidFill>
              </a:rPr>
              <a:t>13 – 14 ans (Y9), </a:t>
            </a:r>
            <a:r>
              <a:rPr lang="fr-FR" sz="1200" i="1" dirty="0">
                <a:solidFill>
                  <a:schemeClr val="bg1"/>
                </a:solidFill>
              </a:rPr>
              <a:t>le troisième </a:t>
            </a:r>
            <a:r>
              <a:rPr lang="fr-FR" sz="1200" dirty="0">
                <a:solidFill>
                  <a:schemeClr val="bg1"/>
                </a:solidFill>
              </a:rPr>
              <a:t>14 – 15 ans (Y10)) and,</a:t>
            </a:r>
            <a:r>
              <a:rPr lang="fr-FR" sz="1200" baseline="0" dirty="0">
                <a:solidFill>
                  <a:schemeClr val="bg1"/>
                </a:solidFill>
              </a:rPr>
              <a:t> if necessary, add a hint reminding them that the higher the number, the younger the pupil.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a:t>
            </a:r>
            <a:r>
              <a:rPr lang="en-US" b="0" baseline="0" dirty="0"/>
              <a:t> </a:t>
            </a:r>
            <a:r>
              <a:rPr lang="en-US" b="0" dirty="0"/>
              <a:t>Students fill the gaps with the verb in the relevant tense.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 Click to reveal answers one by one.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4. Oral</a:t>
            </a:r>
            <a:r>
              <a:rPr lang="en-US" b="0" baseline="0" dirty="0"/>
              <a:t> translation of full sentences.</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10483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Oral</a:t>
            </a:r>
            <a:r>
              <a:rPr lang="en-US" b="0" baseline="0" dirty="0"/>
              <a:t> </a:t>
            </a:r>
            <a:r>
              <a:rPr lang="en-US" b="0" dirty="0"/>
              <a:t>production and written recognition </a:t>
            </a:r>
            <a:r>
              <a:rPr lang="en-US" b="0" baseline="0" dirty="0"/>
              <a:t>of first person singular –ER </a:t>
            </a:r>
            <a:r>
              <a:rPr lang="en-US" b="0" dirty="0"/>
              <a:t>verbs in the present and imperfect tenses.</a:t>
            </a:r>
            <a:endParaRPr lang="en-US" b="1" dirty="0"/>
          </a:p>
          <a:p>
            <a:endParaRPr lang="en-US" b="1" dirty="0"/>
          </a:p>
          <a:p>
            <a:r>
              <a:rPr lang="en-US" b="1" dirty="0"/>
              <a:t>Procedure:</a:t>
            </a:r>
          </a:p>
          <a:p>
            <a:pPr marL="228600" indent="-228600">
              <a:buAutoNum type="arabicPeriod"/>
            </a:pPr>
            <a:r>
              <a:rPr lang="en-US" b="0" dirty="0"/>
              <a:t>Divide students into pairs.</a:t>
            </a:r>
            <a:r>
              <a:rPr lang="en-US" b="0" baseline="0" dirty="0"/>
              <a:t> </a:t>
            </a:r>
            <a:r>
              <a:rPr lang="en-US" b="0" dirty="0"/>
              <a:t>Print and distribute</a:t>
            </a:r>
            <a:r>
              <a:rPr lang="en-US" b="0" baseline="0" dirty="0"/>
              <a:t> the role cards on slide 19.</a:t>
            </a:r>
          </a:p>
          <a:p>
            <a:pPr marL="228600" indent="-228600">
              <a:buAutoNum type="arabicPeriod"/>
            </a:pPr>
            <a:r>
              <a:rPr lang="en-US" b="0" dirty="0"/>
              <a:t>Click to go through example.</a:t>
            </a:r>
          </a:p>
          <a:p>
            <a:pPr marL="228600" indent="-228600">
              <a:buAutoNum type="arabicPeriod"/>
            </a:pPr>
            <a:r>
              <a:rPr lang="en-US" b="0" dirty="0"/>
              <a:t>Student A says the activity on their rolecard in either present or imperfect tense as indicated.</a:t>
            </a:r>
          </a:p>
          <a:p>
            <a:pPr marL="228600" indent="-228600">
              <a:buAutoNum type="arabicPeriod"/>
            </a:pPr>
            <a:r>
              <a:rPr lang="en-US" b="0" dirty="0"/>
              <a:t>Student B writes notes in their book – what is the activity and when is it done? (to reduce complexity for lower level classes, remove the part where partner B writes down the activity and keep the focus just on verb forms) </a:t>
            </a:r>
          </a:p>
          <a:p>
            <a:pPr marL="228600" indent="-228600">
              <a:buAutoNum type="arabicPeriod"/>
            </a:pPr>
            <a:r>
              <a:rPr lang="en-US" b="0" dirty="0"/>
              <a:t>Swap roles</a:t>
            </a:r>
          </a:p>
          <a:p>
            <a:pPr marL="228600" indent="-228600">
              <a:buAutoNum type="arabicPeriod"/>
            </a:pPr>
            <a:r>
              <a:rPr lang="en-US" b="0" dirty="0"/>
              <a:t>Check answers on slide 19.</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41224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Role cards do not display</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68816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Answers</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50514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Motard.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 speaker feedback provided by </a:t>
            </a:r>
            <a:r>
              <a:rPr lang="fr-FR" b="0" i="0" dirty="0">
                <a:solidFill>
                  <a:srgbClr val="000000"/>
                </a:solidFill>
                <a:effectLst/>
                <a:latin typeface="Calibri" panose="020F0502020204030204" pitchFamily="34" charset="0"/>
              </a:rPr>
              <a:t>Sarah Brichory.</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With</a:t>
            </a:r>
            <a:r>
              <a:rPr lang="en-GB" b="0" baseline="0" dirty="0"/>
              <a:t> thanks to Rachel Hawkes for her input on the lesson material.</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u="none" dirty="0"/>
              <a:t>Learning outcomes (lesson 2):</a:t>
            </a:r>
            <a:br>
              <a:rPr lang="en-GB" sz="1200" b="1" u="sng" dirty="0">
                <a:solidFill>
                  <a:prstClr val="white"/>
                </a:solidFill>
              </a:rPr>
            </a:br>
            <a:r>
              <a:rPr lang="en-GB" b="0" u="none" dirty="0"/>
              <a:t>Consolidation of </a:t>
            </a:r>
            <a:r>
              <a:rPr lang="en-US" u="none" dirty="0">
                <a:solidFill>
                  <a:prstClr val="white"/>
                </a:solidFill>
              </a:rPr>
              <a:t>(x-, s-) liaison</a:t>
            </a:r>
          </a:p>
          <a:p>
            <a:pPr marL="0" marR="0" lvl="0" indent="0" algn="l" defTabSz="914400" rtl="0" eaLnBrk="1" fontAlgn="base" latinLnBrk="0" hangingPunct="1">
              <a:lnSpc>
                <a:spcPct val="100000"/>
              </a:lnSpc>
              <a:spcBef>
                <a:spcPts val="0"/>
              </a:spcBef>
              <a:spcAft>
                <a:spcPts val="0"/>
              </a:spcAft>
              <a:buClrTx/>
              <a:buSzTx/>
              <a:buFontTx/>
              <a:buNone/>
              <a:tabLst/>
              <a:defRPr/>
            </a:pPr>
            <a:r>
              <a:rPr lang="en-US" b="0" u="none" dirty="0">
                <a:solidFill>
                  <a:prstClr val="white"/>
                </a:solidFill>
              </a:rPr>
              <a:t>Introduction of ordinal number formation</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u="none" dirty="0"/>
              <a:t>Introduction</a:t>
            </a:r>
            <a:r>
              <a:rPr lang="en-GB" b="0" u="none" baseline="0" dirty="0"/>
              <a:t> of –ER </a:t>
            </a:r>
            <a:r>
              <a:rPr lang="en-US" u="none" dirty="0">
                <a:solidFill>
                  <a:prstClr val="white"/>
                </a:solidFill>
              </a:rPr>
              <a:t>verbs in the imperfect tense (habitual events with 'used to' equivalent in English) (il/elle/on)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dirty="0">
              <a:solidFill>
                <a:srgbClr val="FF0000"/>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rgbClr val="FF0000"/>
                </a:solidFill>
                <a:effectLst/>
                <a:latin typeface="+mn-lt"/>
                <a:ea typeface="Calibri"/>
                <a:cs typeface="Calibri"/>
                <a:sym typeface="Calibri"/>
              </a:rPr>
              <a:t>9.2.2.1 (introduce) </a:t>
            </a:r>
            <a:r>
              <a:rPr lang="fr-FR" b="0" u="none" baseline="0" dirty="0"/>
              <a:t>corriger [1639], durer [605], poser [218], </a:t>
            </a:r>
            <a:r>
              <a:rPr lang="en-US" b="0" u="none" dirty="0"/>
              <a:t>compétence [1757], </a:t>
            </a:r>
            <a:r>
              <a:rPr lang="fr-FR" b="0" u="none" baseline="0" dirty="0"/>
              <a:t>connaissance [806], contrôle [662], système [289], cinquième [2030], deuxième [427], quatrième [1603], primaire [2527], sixième [3124], troisième [506], </a:t>
            </a:r>
            <a:r>
              <a:rPr lang="en-GB" sz="1200" kern="1200" dirty="0">
                <a:solidFill>
                  <a:schemeClr val="tx1"/>
                </a:solidFill>
                <a:effectLst/>
                <a:latin typeface="+mn-lt"/>
                <a:ea typeface="+mn-ea"/>
                <a:cs typeface="+mn-cs"/>
              </a:rPr>
              <a:t>longtemps [312]</a:t>
            </a:r>
            <a:endParaRPr lang="en-GB" sz="1200" b="1" i="0" u="none" strike="noStrike" kern="1200" cap="none" dirty="0">
              <a:solidFill>
                <a:srgbClr val="FF0000"/>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rgbClr val="FF0000"/>
                </a:solidFill>
                <a:effectLst/>
                <a:latin typeface="+mn-lt"/>
                <a:ea typeface="Calibri"/>
                <a:cs typeface="Calibri"/>
                <a:sym typeface="Calibri"/>
              </a:rPr>
              <a:t>9.2.1.3 (revisit)</a:t>
            </a:r>
            <a:r>
              <a:rPr lang="en-GB" sz="1200" b="1" i="0" u="none" strike="noStrike" kern="1200" cap="none" baseline="0" dirty="0">
                <a:solidFill>
                  <a:srgbClr val="FF0000"/>
                </a:solidFill>
                <a:effectLst/>
                <a:latin typeface="+mn-lt"/>
                <a:ea typeface="Calibri"/>
                <a:cs typeface="Calibri"/>
                <a:sym typeface="Calibri"/>
              </a:rPr>
              <a:t> </a:t>
            </a:r>
            <a:r>
              <a:rPr lang="fr-FR" sz="1200" b="0" i="0" u="none" strike="noStrike" kern="1200" cap="none" dirty="0">
                <a:solidFill>
                  <a:srgbClr val="FF0000"/>
                </a:solidFill>
                <a:effectLst/>
                <a:latin typeface="+mn-lt"/>
                <a:ea typeface="Calibri"/>
                <a:cs typeface="Calibri"/>
                <a:sym typeface="Calibri"/>
              </a:rPr>
              <a:t>entrer [337], monter [853], rentrer [295], retourner [990], tomber [547], après-midi [596], attente [936], corps [561], doigt [1938], dos [1672], médicament [1954], pied [626], santé [641], situation [223], soir [397], urgence [1199], faible [723], seulement [130], trop [195]</a:t>
            </a:r>
            <a:r>
              <a:rPr lang="en-GB" sz="1200" b="1" i="0" u="none" strike="noStrike" kern="1200" cap="none" baseline="0" dirty="0">
                <a:solidFill>
                  <a:srgbClr val="FF0000"/>
                </a:solidFill>
                <a:effectLst/>
                <a:latin typeface="+mn-lt"/>
                <a:ea typeface="Calibri"/>
                <a:cs typeface="Calibri"/>
                <a:sym typeface="Calibri"/>
              </a:rPr>
              <a:t>9.1.2.1 </a:t>
            </a:r>
            <a:r>
              <a:rPr lang="en-GB" sz="1200" b="1" i="0" u="none" strike="noStrike" kern="1200" cap="none" dirty="0">
                <a:solidFill>
                  <a:srgbClr val="FF0000"/>
                </a:solidFill>
                <a:effectLst/>
                <a:latin typeface="+mn-lt"/>
                <a:ea typeface="Calibri"/>
                <a:cs typeface="Calibri"/>
                <a:sym typeface="Calibri"/>
              </a:rPr>
              <a:t>(revisit)</a:t>
            </a:r>
            <a:r>
              <a:rPr lang="en-GB" sz="1200" b="0" i="0" u="none" strike="noStrike" kern="1200" cap="none" baseline="0" dirty="0">
                <a:solidFill>
                  <a:srgbClr val="FF0000"/>
                </a:solidFill>
                <a:effectLst/>
                <a:latin typeface="+mn-lt"/>
                <a:ea typeface="Calibri"/>
                <a:cs typeface="Calibri"/>
                <a:sym typeface="Calibri"/>
              </a:rPr>
              <a:t> </a:t>
            </a:r>
            <a:r>
              <a:rPr lang="fr-FR" sz="1200" b="0" i="0" u="none" strike="noStrike" kern="1200" cap="none" dirty="0">
                <a:solidFill>
                  <a:srgbClr val="FF0000"/>
                </a:solidFill>
                <a:effectLst/>
                <a:latin typeface="+mn-lt"/>
                <a:ea typeface="Calibri"/>
                <a:cs typeface="Calibri"/>
                <a:sym typeface="Calibri"/>
              </a:rPr>
              <a:t>empêcher [306], pratiquer [1268], respecter [673], risquer [322], château [3510], région [241], essentiel [675], fantastique [4107], historique [902], utile [1003]</a:t>
            </a:r>
            <a:endParaRPr lang="en-GB" sz="1200" b="0" i="0" u="none" strike="noStrike" kern="1200" cap="none" dirty="0">
              <a:solidFill>
                <a:srgbClr val="FF0000"/>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endParaRPr lang="en-CA" sz="1200" b="0" i="0" u="none" strike="noStrike" kern="1200" dirty="0">
              <a:solidFill>
                <a:schemeClr val="tx1"/>
              </a:solidFill>
              <a:effectLst/>
              <a:latin typeface="+mn-lt"/>
              <a:ea typeface="+mn-ea"/>
              <a:cs typeface="+mn-cs"/>
            </a:endParaRPr>
          </a:p>
          <a:p>
            <a:r>
              <a:rPr lang="en-US" b="0" i="0" dirty="0">
                <a:solidFill>
                  <a:srgbClr val="000000"/>
                </a:solidFill>
                <a:effectLst/>
                <a:latin typeface="Arial" panose="020B0604020202020204" pitchFamily="34" charset="0"/>
              </a:rPr>
              <a:t>The additional English meanings of the following words have been added to Quizlet since the creation of this resource:</a:t>
            </a:r>
            <a:endParaRPr lang="en-CA" sz="1200" b="0" i="0" u="none" strike="noStrike" kern="1200" dirty="0">
              <a:solidFill>
                <a:schemeClr val="tx1"/>
              </a:solidFill>
              <a:effectLst/>
              <a:latin typeface="+mn-lt"/>
              <a:ea typeface="+mn-ea"/>
              <a:cs typeface="+mn-cs"/>
            </a:endParaRPr>
          </a:p>
          <a:p>
            <a:r>
              <a:rPr lang="en-US" sz="1800" b="0" i="0" u="none" strike="noStrike" dirty="0" err="1">
                <a:solidFill>
                  <a:srgbClr val="000000"/>
                </a:solidFill>
                <a:effectLst/>
                <a:latin typeface="Century Gothic" panose="020B0502020202020204" pitchFamily="34" charset="0"/>
              </a:rPr>
              <a:t>longtemps</a:t>
            </a:r>
            <a:r>
              <a:rPr lang="en-US" sz="1800" b="0" i="0" u="none" strike="noStrike" dirty="0">
                <a:solidFill>
                  <a:srgbClr val="000000"/>
                </a:solidFill>
                <a:effectLst/>
                <a:latin typeface="Century Gothic" panose="020B0502020202020204" pitchFamily="34" charset="0"/>
              </a:rPr>
              <a:t> – a long time, </a:t>
            </a:r>
            <a:r>
              <a:rPr lang="en-US" sz="1800" b="0" i="1" u="none" strike="noStrike" dirty="0">
                <a:solidFill>
                  <a:srgbClr val="000000"/>
                </a:solidFill>
                <a:effectLst/>
                <a:latin typeface="Century Gothic" panose="020B0502020202020204" pitchFamily="34" charset="0"/>
              </a:rPr>
              <a:t>a long while</a:t>
            </a:r>
          </a:p>
          <a:p>
            <a:r>
              <a:rPr lang="en-US" sz="1800" b="0" i="0" u="none" strike="noStrike" dirty="0" err="1">
                <a:solidFill>
                  <a:srgbClr val="000000"/>
                </a:solidFill>
                <a:effectLst/>
                <a:latin typeface="Century Gothic" panose="020B0502020202020204" pitchFamily="34" charset="0"/>
              </a:rPr>
              <a:t>corriger</a:t>
            </a:r>
            <a:r>
              <a:rPr lang="en-US" sz="2800" dirty="0"/>
              <a:t> – to correct, </a:t>
            </a:r>
            <a:r>
              <a:rPr lang="en-US" sz="2800" i="1" dirty="0"/>
              <a:t>to mark</a:t>
            </a:r>
          </a:p>
          <a:p>
            <a:r>
              <a:rPr lang="en-US" sz="1800" b="0" i="0" u="none" strike="noStrike" dirty="0">
                <a:solidFill>
                  <a:srgbClr val="000000"/>
                </a:solidFill>
                <a:effectLst/>
                <a:latin typeface="Century Gothic" panose="020B0502020202020204" pitchFamily="34" charset="0"/>
              </a:rPr>
              <a:t>competence – skill, </a:t>
            </a:r>
            <a:r>
              <a:rPr lang="en-US" sz="1800" b="0" i="1" u="none" strike="noStrike" dirty="0">
                <a:solidFill>
                  <a:srgbClr val="4472C4"/>
                </a:solidFill>
                <a:effectLst/>
                <a:latin typeface="Century Gothic" panose="020B0502020202020204" pitchFamily="34" charset="0"/>
              </a:rPr>
              <a:t>competence</a:t>
            </a:r>
            <a:endParaRPr lang="en-GB" sz="1200" b="0" i="1" dirty="0">
              <a:solidFill>
                <a:schemeClr val="dk1"/>
              </a:solidFill>
              <a:latin typeface="+mn-lt"/>
              <a:ea typeface="Calibri"/>
              <a:cs typeface="Calibri"/>
              <a:sym typeface="Calibri"/>
            </a:endParaRPr>
          </a:p>
          <a:p>
            <a:endParaRPr lang="en-CA"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23454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To introduce the formation of ordinal numbers in French using the</a:t>
            </a:r>
            <a:r>
              <a:rPr lang="en-US" b="0" i="1" baseline="0" dirty="0"/>
              <a:t> -</a:t>
            </a:r>
            <a:r>
              <a:rPr lang="en-US" b="0" i="1" dirty="0"/>
              <a:t>ième </a:t>
            </a:r>
            <a:r>
              <a:rPr lang="en-US" b="0" dirty="0"/>
              <a:t>suffix; to link the pronunciation of </a:t>
            </a:r>
            <a:r>
              <a:rPr lang="en-US" b="0" i="1" dirty="0"/>
              <a:t>–ième</a:t>
            </a:r>
            <a:r>
              <a:rPr lang="en-US" b="0" i="0" dirty="0"/>
              <a:t> with</a:t>
            </a:r>
            <a:r>
              <a:rPr lang="en-US" b="0" dirty="0"/>
              <a:t> SSC </a:t>
            </a:r>
            <a:r>
              <a:rPr lang="en-US" b="1" dirty="0"/>
              <a:t>[ê/è]. </a:t>
            </a:r>
          </a:p>
          <a:p>
            <a:endParaRPr lang="en-US" b="1" dirty="0"/>
          </a:p>
          <a:p>
            <a:r>
              <a:rPr lang="en-US" b="1" dirty="0"/>
              <a:t>Procedure:</a:t>
            </a:r>
          </a:p>
          <a:p>
            <a:pPr marL="228600" indent="-228600">
              <a:buAutoNum type="arabicPeriod"/>
            </a:pPr>
            <a:r>
              <a:rPr lang="en-US" b="0" dirty="0"/>
              <a:t>Click to bring up information and run through examples.</a:t>
            </a:r>
          </a:p>
          <a:p>
            <a:pPr marL="228600" indent="-228600">
              <a:buAutoNum type="arabicPeriod"/>
            </a:pPr>
            <a:r>
              <a:rPr lang="en-US" b="0" dirty="0"/>
              <a:t>Point out the cross linguistic similarity (adding a suffix to a cardinal number to make an ordinal number).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Point out the link to SSCs </a:t>
            </a:r>
            <a:r>
              <a:rPr lang="en-US" b="1" dirty="0"/>
              <a:t>[i] </a:t>
            </a:r>
            <a:r>
              <a:rPr lang="en-US" b="0" dirty="0"/>
              <a:t>and </a:t>
            </a:r>
            <a:r>
              <a:rPr lang="en-US" b="1" dirty="0"/>
              <a:t>[ê/è]</a:t>
            </a:r>
            <a:r>
              <a:rPr lang="en-US" b="0" dirty="0"/>
              <a:t>. Practise saying the suffix with the two vowels</a:t>
            </a:r>
          </a:p>
          <a:p>
            <a:pPr marL="228600" indent="-228600">
              <a:buAutoNum type="arabicPeriod"/>
            </a:pPr>
            <a:r>
              <a:rPr lang="en-US" b="0" dirty="0"/>
              <a:t>Click on the ordinal numbers to hear the native speaker pronounce them.</a:t>
            </a:r>
          </a:p>
          <a:p>
            <a:pPr marL="228600" indent="-228600">
              <a:buAutoNum type="arabicPeriod"/>
            </a:pPr>
            <a:r>
              <a:rPr lang="en-US" b="0" dirty="0"/>
              <a:t>Draw attention to the exceptions for cardinal numbers ending with ‘e’, such as quatre (the ‘e’ is removed before adding the suffix), and to add ‘u’ after cinq.</a:t>
            </a:r>
          </a:p>
          <a:p>
            <a:pPr marL="228600" indent="-228600">
              <a:buAutoNum type="arabicPeriod"/>
            </a:pPr>
            <a:r>
              <a:rPr lang="en-US" b="0" dirty="0"/>
              <a:t>Draw attention to how the English ordinal number ‘first’ into French is slightly different: First becomes premier or première (depending on whether the subject is masculine or feminine). However, twenty-first follows the normal pattern, becoming le vingt-et-unième.</a:t>
            </a:r>
          </a:p>
          <a:p>
            <a:endParaRPr lang="en-US" b="1" dirty="0"/>
          </a:p>
          <a:p>
            <a:r>
              <a:rPr lang="en-US" b="1" dirty="0"/>
              <a:t>Transcript:</a:t>
            </a:r>
          </a:p>
          <a:p>
            <a:pPr marL="0" indent="0">
              <a:buFont typeface="+mj-lt"/>
              <a:buNone/>
            </a:pPr>
            <a:r>
              <a:rPr lang="fr-FR" b="0" noProof="0" dirty="0"/>
              <a:t>1.</a:t>
            </a:r>
            <a:r>
              <a:rPr lang="fr-FR" b="0" baseline="0" noProof="0" dirty="0"/>
              <a:t> l</a:t>
            </a:r>
            <a:r>
              <a:rPr lang="fr-FR" b="0" noProof="0" dirty="0"/>
              <a:t>e deuxième</a:t>
            </a:r>
          </a:p>
          <a:p>
            <a:pPr marL="0" indent="0">
              <a:buFont typeface="+mj-lt"/>
              <a:buNone/>
            </a:pPr>
            <a:r>
              <a:rPr lang="fr-FR" b="0" noProof="0" dirty="0"/>
              <a:t>2. le troisième</a:t>
            </a:r>
          </a:p>
          <a:p>
            <a:pPr marL="0" indent="0">
              <a:buFont typeface="+mj-lt"/>
              <a:buNone/>
            </a:pPr>
            <a:r>
              <a:rPr lang="fr-FR" b="0" noProof="0" dirty="0"/>
              <a:t>3.</a:t>
            </a:r>
            <a:r>
              <a:rPr lang="fr-FR" b="0" baseline="0" noProof="0" dirty="0"/>
              <a:t> l</a:t>
            </a:r>
            <a:r>
              <a:rPr lang="fr-FR" b="0" noProof="0" dirty="0"/>
              <a:t>e quatrième</a:t>
            </a:r>
          </a:p>
          <a:p>
            <a:pPr marL="0" indent="0">
              <a:buFont typeface="+mj-lt"/>
              <a:buNone/>
            </a:pPr>
            <a:r>
              <a:rPr lang="fr-FR" b="0" noProof="0" dirty="0"/>
              <a:t>4.</a:t>
            </a:r>
            <a:r>
              <a:rPr lang="fr-FR" b="0" baseline="0" noProof="0" dirty="0"/>
              <a:t> l</a:t>
            </a:r>
            <a:r>
              <a:rPr lang="fr-FR" b="0" noProof="0" dirty="0"/>
              <a:t>e cinquième</a:t>
            </a:r>
          </a:p>
          <a:p>
            <a:pPr marL="0" indent="0">
              <a:buFont typeface="+mj-lt"/>
              <a:buNone/>
            </a:pPr>
            <a:r>
              <a:rPr lang="fr-FR" b="0" noProof="0" dirty="0"/>
              <a:t>5.</a:t>
            </a:r>
            <a:r>
              <a:rPr lang="fr-FR" b="0" baseline="0" noProof="0" dirty="0"/>
              <a:t> l</a:t>
            </a:r>
            <a:r>
              <a:rPr lang="fr-FR" b="0" noProof="0" dirty="0"/>
              <a:t>e sixième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indent="0">
              <a:buFontTx/>
              <a:buNone/>
            </a:pPr>
            <a:r>
              <a:rPr lang="en-GB" b="1" baseline="0" dirty="0">
                <a:solidFill>
                  <a:srgbClr val="C00000"/>
                </a:solidFill>
              </a:rPr>
              <a:t>Word frequency of cognates used (1 is the most frequent word in French): </a:t>
            </a:r>
            <a:br>
              <a:rPr lang="en-GB" baseline="0" dirty="0">
                <a:solidFill>
                  <a:srgbClr val="C00000"/>
                </a:solidFill>
              </a:rPr>
            </a:br>
            <a:r>
              <a:rPr lang="en-GB" b="0" dirty="0"/>
              <a:t>nombre [</a:t>
            </a:r>
            <a:r>
              <a:rPr lang="en-GB" b="0" baseline="0" dirty="0">
                <a:latin typeface="Century Gothic" panose="020B0502020202020204" pitchFamily="34" charset="0"/>
              </a:rPr>
              <a:t>249], ordinal [&gt;5000]</a:t>
            </a:r>
          </a:p>
          <a:p>
            <a:pPr marL="0" indent="0">
              <a:buFontTx/>
              <a:buNone/>
            </a:pPr>
            <a:r>
              <a:rPr lang="de-DE" sz="1200" b="0" i="0" kern="1200" dirty="0">
                <a:solidFill>
                  <a:srgbClr val="C00000"/>
                </a:solidFill>
                <a:effectLst/>
                <a:latin typeface="Century Gothic" panose="020B0502020202020204" pitchFamily="34" charset="0"/>
                <a:ea typeface="+mn-ea"/>
                <a:cs typeface="+mn-cs"/>
              </a:rPr>
              <a:t>Source: </a:t>
            </a:r>
            <a:r>
              <a:rPr lang="en-GB" sz="1200" kern="1200" dirty="0">
                <a:solidFill>
                  <a:srgbClr val="C00000"/>
                </a:solidFill>
                <a:effectLst/>
                <a:latin typeface="Century Gothic" panose="020B0502020202020204" pitchFamily="34" charset="0"/>
                <a:ea typeface="+mn-ea"/>
                <a:cs typeface="+mn-cs"/>
              </a:rPr>
              <a:t>Londsale, D., &amp; Le Bras, Y.  (2009). </a:t>
            </a:r>
            <a:r>
              <a:rPr lang="en-GB" sz="1200" i="1" kern="1200" dirty="0">
                <a:solidFill>
                  <a:srgbClr val="C00000"/>
                </a:solidFill>
                <a:effectLst/>
                <a:latin typeface="Century Gothic" panose="020B0502020202020204" pitchFamily="34" charset="0"/>
                <a:ea typeface="+mn-ea"/>
                <a:cs typeface="+mn-cs"/>
              </a:rPr>
              <a:t>A Frequency Dictionary of French: Core vocabulary for learners </a:t>
            </a:r>
            <a:r>
              <a:rPr lang="en-GB" sz="1200" kern="1200" dirty="0">
                <a:solidFill>
                  <a:srgbClr val="C00000"/>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4714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 [2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sz="1200" b="1" dirty="0">
                <a:solidFill>
                  <a:srgbClr val="1F4E79"/>
                </a:solidFill>
                <a:latin typeface="Century Gothic" panose="020B0502020202020204" pitchFamily="34" charset="0"/>
                <a:ea typeface="+mn-ea"/>
              </a:rPr>
              <a: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sz="1200" b="1" dirty="0">
                <a:solidFill>
                  <a:srgbClr val="1F4E79"/>
                </a:solidFill>
                <a:latin typeface="Century Gothic" panose="020B0502020202020204" pitchFamily="34" charset="0"/>
                <a:ea typeface="+mn-ea"/>
              </a:rPr>
              <a:t>-s-]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maison</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trace the outline of a house in the air with two fingers.</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sz="1200" b="1" dirty="0">
                <a:solidFill>
                  <a:srgbClr val="1F4E79"/>
                </a:solidFill>
                <a:latin typeface="Century Gothic" panose="020B0502020202020204" pitchFamily="34" charset="0"/>
                <a:ea typeface="+mn-ea"/>
              </a:rPr>
              <a:t>-s- between vowels</a:t>
            </a:r>
            <a:r>
              <a:rPr lang="en-GB" b="1" dirty="0"/>
              <a:t>] </a:t>
            </a:r>
            <a:r>
              <a:rPr lang="en-GB" baseline="0" dirty="0"/>
              <a:t>sound, pronouncing </a:t>
            </a:r>
            <a:r>
              <a:rPr lang="en-GB" b="0" baseline="0" dirty="0"/>
              <a:t>”</a:t>
            </a:r>
            <a:r>
              <a:rPr lang="en-GB" b="1" baseline="0" dirty="0"/>
              <a:t>maison</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maison </a:t>
            </a:r>
            <a:r>
              <a:rPr lang="en-GB" b="0" dirty="0"/>
              <a:t>[325]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Londsale,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821196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 </a:t>
            </a:r>
          </a:p>
          <a:p>
            <a:endParaRPr lang="en-US" b="1" dirty="0"/>
          </a:p>
          <a:p>
            <a:r>
              <a:rPr lang="en-US" b="1" dirty="0"/>
              <a:t>Aim: </a:t>
            </a:r>
            <a:r>
              <a:rPr lang="en-US" b="0" dirty="0"/>
              <a:t>To consolidate understanding and use of ordinal numbers; reading comprehension.</a:t>
            </a:r>
          </a:p>
          <a:p>
            <a:endParaRPr lang="en-US" b="0" dirty="0"/>
          </a:p>
          <a:p>
            <a:r>
              <a:rPr lang="en-US" b="1" dirty="0"/>
              <a:t>Procedure:</a:t>
            </a:r>
          </a:p>
          <a:p>
            <a:pPr marL="228600" indent="-228600">
              <a:buFont typeface="+mj-lt"/>
              <a:buAutoNum type="arabicPeriod"/>
            </a:pPr>
            <a:r>
              <a:rPr lang="en-US" b="0" dirty="0"/>
              <a:t>Click to reveal instructions and ordinal numbers 1-4.</a:t>
            </a:r>
          </a:p>
          <a:p>
            <a:pPr marL="228600" indent="-228600">
              <a:buFont typeface="+mj-lt"/>
              <a:buAutoNum type="arabicPeriod"/>
            </a:pPr>
            <a:r>
              <a:rPr lang="en-US" b="0" dirty="0"/>
              <a:t>Click on numbers to hear each ordinal number said aloud.</a:t>
            </a:r>
          </a:p>
          <a:p>
            <a:pPr marL="228600" indent="-228600">
              <a:buFont typeface="+mj-lt"/>
              <a:buAutoNum type="arabicPeriod"/>
            </a:pPr>
            <a:r>
              <a:rPr lang="en-US" b="0" dirty="0"/>
              <a:t>Students to produce the corresponding cardinal numbers (oral or written).</a:t>
            </a:r>
          </a:p>
          <a:p>
            <a:pPr marL="228600" indent="-228600">
              <a:buFont typeface="+mj-lt"/>
              <a:buAutoNum type="arabicPeriod"/>
            </a:pPr>
            <a:r>
              <a:rPr lang="en-US" b="0" dirty="0"/>
              <a:t>Click to reveal each answer in turn.</a:t>
            </a:r>
          </a:p>
          <a:p>
            <a:pPr marL="228600" indent="-228600">
              <a:buFont typeface="+mj-lt"/>
              <a:buAutoNum type="arabicPeriod"/>
            </a:pPr>
            <a:r>
              <a:rPr lang="en-US" b="0" dirty="0"/>
              <a:t>Draw attention to the spelling change from </a:t>
            </a:r>
            <a:r>
              <a:rPr lang="en-US" b="0" i="1" dirty="0"/>
              <a:t>neuf</a:t>
            </a:r>
            <a:r>
              <a:rPr lang="en-US" b="0" dirty="0"/>
              <a:t> to </a:t>
            </a:r>
            <a:r>
              <a:rPr lang="en-US" b="0" i="1" dirty="0"/>
              <a:t>neuvième.</a:t>
            </a:r>
          </a:p>
          <a:p>
            <a:pPr marL="228600" indent="-228600">
              <a:buFont typeface="+mj-lt"/>
              <a:buAutoNum type="arabicPeriod"/>
            </a:pPr>
            <a:r>
              <a:rPr lang="en-US" b="0" dirty="0"/>
              <a:t>Click to reveal the instructions</a:t>
            </a:r>
            <a:r>
              <a:rPr lang="en-US" b="0" baseline="0" dirty="0"/>
              <a:t> for the second task. </a:t>
            </a:r>
          </a:p>
          <a:p>
            <a:pPr marL="228600" indent="-228600">
              <a:buFont typeface="+mj-lt"/>
              <a:buAutoNum type="arabicPeriod"/>
            </a:pPr>
            <a:r>
              <a:rPr lang="en-US" b="0" dirty="0"/>
              <a:t>Click the number to hear each sentence before clicking again to reveal the transcript.</a:t>
            </a:r>
          </a:p>
          <a:p>
            <a:pPr marL="228600" indent="-228600">
              <a:buFont typeface="+mj-lt"/>
              <a:buAutoNum type="arabicPeriod"/>
            </a:pPr>
            <a:r>
              <a:rPr lang="en-US" b="0" dirty="0"/>
              <a:t>For number four, point out to students the meaning of the unknown word [</a:t>
            </a:r>
            <a:r>
              <a:rPr lang="en-US" b="0" i="1" dirty="0"/>
              <a:t>classé</a:t>
            </a:r>
            <a:r>
              <a:rPr lang="en-US" b="0" dirty="0"/>
              <a:t>], and ask them to practise saying the word.</a:t>
            </a:r>
          </a:p>
          <a:p>
            <a:pPr marL="228600" indent="-228600">
              <a:buFont typeface="+mj-lt"/>
              <a:buAutoNum type="arabicPeriod"/>
            </a:pPr>
            <a:r>
              <a:rPr lang="en-US" b="0" dirty="0"/>
              <a:t>Students to translate each French sentence into English (oral or writing).</a:t>
            </a:r>
          </a:p>
          <a:p>
            <a:pPr marL="228600" indent="-228600">
              <a:buFont typeface="+mj-lt"/>
              <a:buAutoNum type="arabicPeriod"/>
            </a:pPr>
            <a:r>
              <a:rPr lang="en-US" b="0" baseline="0" dirty="0"/>
              <a:t>Elicit answers from</a:t>
            </a:r>
            <a:r>
              <a:rPr lang="en-US" b="0" dirty="0"/>
              <a:t> students before revealing</a:t>
            </a:r>
            <a:r>
              <a:rPr lang="en-US" b="0" baseline="0" dirty="0"/>
              <a:t> each.</a:t>
            </a:r>
            <a:endParaRPr lang="en-US" b="0" dirty="0"/>
          </a:p>
          <a:p>
            <a:endParaRPr lang="en-US" b="0" dirty="0"/>
          </a:p>
          <a:p>
            <a:r>
              <a:rPr lang="en-US" b="1" dirty="0"/>
              <a:t>Transcript: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solidFill>
                  <a:srgbClr val="4472C4">
                    <a:lumMod val="50000"/>
                  </a:srgbClr>
                </a:solidFill>
                <a:latin typeface="Century Gothic" panose="020F0302020204030204"/>
              </a:rPr>
              <a:t>J’habite dans la première maison à gauche.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solidFill>
                  <a:srgbClr val="4472C4">
                    <a:lumMod val="50000"/>
                  </a:srgbClr>
                </a:solidFill>
                <a:latin typeface="Century Gothic" panose="020F0302020204030204"/>
              </a:rPr>
              <a:t>Joe Biden est le quarante-sixième président des États-Unis.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solidFill>
                  <a:srgbClr val="4472C4">
                    <a:lumMod val="50000"/>
                  </a:srgbClr>
                </a:solidFill>
                <a:latin typeface="Century Gothic" panose="020F0302020204030204"/>
              </a:rPr>
              <a:t>Les Misérables est le septième roman de Victor Hugo.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solidFill>
                  <a:srgbClr val="4472C4">
                    <a:lumMod val="50000"/>
                  </a:srgbClr>
                </a:solidFill>
              </a:rPr>
              <a:t>En tennis, Ga</a:t>
            </a:r>
            <a:r>
              <a:rPr lang="fr-FR" sz="1200" dirty="0">
                <a:solidFill>
                  <a:srgbClr val="4472C4">
                    <a:lumMod val="50000"/>
                  </a:srgbClr>
                </a:solidFill>
                <a:latin typeface="Calibri" panose="020F0502020204030204" pitchFamily="34" charset="0"/>
                <a:cs typeface="Calibri" panose="020F0502020204030204" pitchFamily="34" charset="0"/>
              </a:rPr>
              <a:t>ë</a:t>
            </a:r>
            <a:r>
              <a:rPr lang="fr-FR" sz="1200" dirty="0">
                <a:solidFill>
                  <a:srgbClr val="4472C4">
                    <a:lumMod val="50000"/>
                  </a:srgbClr>
                </a:solidFill>
              </a:rPr>
              <a:t>l Monfils est classé vingt-deuxième au monde.</a:t>
            </a:r>
            <a:endParaRPr lang="fr-FR" sz="1200" dirty="0">
              <a:solidFill>
                <a:srgbClr val="4472C4">
                  <a:lumMod val="50000"/>
                </a:srgbClr>
              </a:solidFill>
              <a:latin typeface="Century Gothic" panose="020F0302020204030204"/>
            </a:endParaRPr>
          </a:p>
          <a:p>
            <a:pPr marL="0" indent="0">
              <a:buFontTx/>
              <a:buNone/>
            </a:pPr>
            <a:endParaRPr lang="en-GB" b="1" baseline="0" dirty="0">
              <a:solidFill>
                <a:srgbClr val="C00000"/>
              </a:solidFill>
            </a:endParaRPr>
          </a:p>
          <a:p>
            <a:pPr marL="0" indent="0">
              <a:buFontTx/>
              <a:buNone/>
            </a:pPr>
            <a:r>
              <a:rPr lang="en-GB" b="1" baseline="0" dirty="0">
                <a:solidFill>
                  <a:srgbClr val="C00000"/>
                </a:solidFill>
              </a:rPr>
              <a:t>Word frequency of cognates used (1 is the most frequent word in French): </a:t>
            </a:r>
            <a:br>
              <a:rPr lang="en-GB" baseline="0" dirty="0">
                <a:solidFill>
                  <a:srgbClr val="C00000"/>
                </a:solidFill>
              </a:rPr>
            </a:br>
            <a:r>
              <a:rPr lang="fr-FR" b="0" noProof="0" dirty="0"/>
              <a:t>président [</a:t>
            </a:r>
            <a:r>
              <a:rPr lang="fr-FR" b="0" baseline="0" noProof="0" dirty="0">
                <a:latin typeface="Century Gothic" panose="020B0502020202020204" pitchFamily="34" charset="0"/>
              </a:rPr>
              <a:t>268], tennis [3867], classer [2070]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rgbClr val="C00000"/>
                </a:solidFill>
                <a:effectLst/>
                <a:latin typeface="Century Gothic" panose="020B0502020202020204" pitchFamily="34" charset="0"/>
                <a:ea typeface="+mn-ea"/>
                <a:cs typeface="+mn-cs"/>
              </a:rPr>
              <a:t>Source: </a:t>
            </a:r>
            <a:r>
              <a:rPr lang="en-GB" sz="1200" kern="1200" dirty="0">
                <a:solidFill>
                  <a:srgbClr val="C00000"/>
                </a:solidFill>
                <a:effectLst/>
                <a:latin typeface="Century Gothic" panose="020B0502020202020204" pitchFamily="34" charset="0"/>
                <a:ea typeface="+mn-ea"/>
                <a:cs typeface="+mn-cs"/>
              </a:rPr>
              <a:t>Londsale, D., &amp; Le Bras, Y.  (2009). </a:t>
            </a:r>
            <a:r>
              <a:rPr lang="en-GB" sz="1200" i="1" kern="1200" dirty="0">
                <a:solidFill>
                  <a:srgbClr val="C00000"/>
                </a:solidFill>
                <a:effectLst/>
                <a:latin typeface="Century Gothic" panose="020B0502020202020204" pitchFamily="34" charset="0"/>
                <a:ea typeface="+mn-ea"/>
                <a:cs typeface="+mn-cs"/>
              </a:rPr>
              <a:t>A Frequency Dictionary of French: Core vocabulary for learners </a:t>
            </a:r>
            <a:r>
              <a:rPr lang="en-GB" sz="1200" kern="1200" dirty="0">
                <a:solidFill>
                  <a:srgbClr val="C00000"/>
                </a:solidFill>
                <a:effectLst/>
                <a:latin typeface="Century Gothic" panose="020B0502020202020204" pitchFamily="34" charset="0"/>
                <a:ea typeface="+mn-ea"/>
                <a:cs typeface="+mn-cs"/>
              </a:rPr>
              <a:t>London: Routledge. </a:t>
            </a: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rgbClr val="C00000"/>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393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a:t>
            </a:r>
          </a:p>
          <a:p>
            <a:endParaRPr lang="en-US" b="1" dirty="0"/>
          </a:p>
          <a:p>
            <a:r>
              <a:rPr lang="en-US" b="1" dirty="0"/>
              <a:t>Aim: </a:t>
            </a:r>
            <a:r>
              <a:rPr lang="en-US" b="0" dirty="0"/>
              <a:t>To draw attention to the change from SFC to [-s-] when converting numbers ending in -s- or -x- into ordinal numbers.</a:t>
            </a:r>
            <a:endParaRPr lang="en-US" b="1" dirty="0"/>
          </a:p>
          <a:p>
            <a:endParaRPr lang="en-US" b="1" dirty="0"/>
          </a:p>
          <a:p>
            <a:r>
              <a:rPr lang="en-US" b="1" dirty="0"/>
              <a:t>Procedure:</a:t>
            </a:r>
          </a:p>
          <a:p>
            <a:pPr marL="0" indent="0">
              <a:buNone/>
            </a:pPr>
            <a:r>
              <a:rPr lang="en-US" b="0" dirty="0"/>
              <a:t>1. Talk through the change from SFC to [-s-], giving deux and trois as example.</a:t>
            </a:r>
          </a:p>
          <a:p>
            <a:pPr marL="0" indent="0">
              <a:buNone/>
            </a:pPr>
            <a:r>
              <a:rPr lang="en-US" b="0" dirty="0"/>
              <a:t>2. Click on text to play audio.</a:t>
            </a:r>
          </a:p>
          <a:p>
            <a:endParaRPr lang="en-US" b="0" dirty="0"/>
          </a:p>
          <a:p>
            <a:r>
              <a:rPr lang="en-GB" b="1" noProof="0" dirty="0"/>
              <a:t>Transcript:</a:t>
            </a:r>
          </a:p>
          <a:p>
            <a:pPr marL="228600" indent="-228600">
              <a:buAutoNum type="arabicPeriod"/>
            </a:pPr>
            <a:r>
              <a:rPr lang="fr-FR" b="0" noProof="0" dirty="0"/>
              <a:t>deux, deuxième</a:t>
            </a:r>
          </a:p>
          <a:p>
            <a:pPr marL="228600" indent="-228600">
              <a:buAutoNum type="arabicPeriod"/>
            </a:pPr>
            <a:r>
              <a:rPr lang="fr-FR" b="0" noProof="0" dirty="0"/>
              <a:t>trois, troisième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41579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5 minutes </a:t>
            </a:r>
            <a:r>
              <a:rPr lang="en-US" b="0" dirty="0"/>
              <a:t>(Option 1 for higher-proficiency students – no digits provided. See next slide for</a:t>
            </a:r>
            <a:r>
              <a:rPr lang="en-US" b="0" baseline="0" dirty="0"/>
              <a:t> a version for</a:t>
            </a:r>
            <a:r>
              <a:rPr lang="en-US" b="0" dirty="0"/>
              <a:t> lower-proficiency students with digits provided).</a:t>
            </a:r>
            <a:endParaRPr lang="en-US" b="1" dirty="0"/>
          </a:p>
          <a:p>
            <a:endParaRPr lang="en-US" b="1" dirty="0"/>
          </a:p>
          <a:p>
            <a:r>
              <a:rPr lang="en-US" b="1" dirty="0"/>
              <a:t>Aim: </a:t>
            </a:r>
            <a:r>
              <a:rPr lang="en-US" b="0" dirty="0"/>
              <a:t>To orally convert cardinal numbers into ordinal numbers, taking pronunciation changes into account.</a:t>
            </a:r>
            <a:endParaRPr lang="en-US" b="1" dirty="0"/>
          </a:p>
          <a:p>
            <a:endParaRPr lang="en-US" b="1" dirty="0"/>
          </a:p>
          <a:p>
            <a:r>
              <a:rPr lang="en-US" b="1" dirty="0"/>
              <a:t>Procedure:</a:t>
            </a:r>
          </a:p>
          <a:p>
            <a:pPr marL="228600" indent="-228600">
              <a:buAutoNum type="arabicPeriod"/>
            </a:pPr>
            <a:r>
              <a:rPr lang="en-US" b="0" dirty="0"/>
              <a:t>Working in pairs, students take it in turns to say the cardinal numbers aloud, followed by the ordinal numbers, paying close attention</a:t>
            </a:r>
            <a:r>
              <a:rPr lang="en-US" b="0" baseline="0" dirty="0"/>
              <a:t> to any pronunciation changes to –x and –s.</a:t>
            </a:r>
            <a:endParaRPr lang="en-US" b="0" dirty="0"/>
          </a:p>
          <a:p>
            <a:pPr marL="228600" indent="-228600">
              <a:buAutoNum type="arabicPeriod"/>
            </a:pPr>
            <a:r>
              <a:rPr lang="en-US" b="0" dirty="0"/>
              <a:t>Click to reveal answers (answers appear left to right, top to bottom).</a:t>
            </a:r>
          </a:p>
          <a:p>
            <a:pPr marL="228600" indent="-228600">
              <a:buAutoNum type="arabicPeriod"/>
            </a:pPr>
            <a:r>
              <a:rPr lang="en-US" b="0" dirty="0"/>
              <a:t>Teacher says the numbers aloud. Students repeat.</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9976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(Option 2 for lower-proficiency students - digits provided to help). </a:t>
            </a:r>
          </a:p>
          <a:p>
            <a:endParaRPr lang="en-US" b="1" dirty="0"/>
          </a:p>
          <a:p>
            <a:r>
              <a:rPr lang="en-US" b="1" dirty="0"/>
              <a:t>Aim: </a:t>
            </a:r>
            <a:r>
              <a:rPr lang="en-US" b="0" dirty="0"/>
              <a:t>To orally convert cardinal numbers into ordinal numbers, taking on board the spelling and phonics rules</a:t>
            </a:r>
            <a:endParaRPr lang="en-US" b="1" dirty="0"/>
          </a:p>
          <a:p>
            <a:endParaRPr lang="en-US" b="1" dirty="0"/>
          </a:p>
          <a:p>
            <a:r>
              <a:rPr lang="en-US" b="1" dirty="0"/>
              <a:t>Procedure:</a:t>
            </a:r>
          </a:p>
          <a:p>
            <a:pPr marL="228600" indent="-228600">
              <a:buAutoNum type="arabicPeriod"/>
            </a:pPr>
            <a:r>
              <a:rPr lang="en-US" b="0" dirty="0"/>
              <a:t>Choose students to convert the cardinal numbers into ordinal numbers, and say them to the class</a:t>
            </a:r>
          </a:p>
          <a:p>
            <a:pPr marL="228600" indent="-228600">
              <a:buAutoNum type="arabicPeriod"/>
            </a:pPr>
            <a:r>
              <a:rPr lang="en-US" b="0" dirty="0"/>
              <a:t>Pay particular attention to the SSC [s]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Click to reveal answers (answers appear left to right, top to bottom)</a:t>
            </a:r>
          </a:p>
          <a:p>
            <a:pPr marL="0" indent="0">
              <a:buNone/>
            </a:pPr>
            <a:endParaRPr lang="en-US" b="0"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97413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GB" b="1" noProof="0" dirty="0"/>
          </a:p>
          <a:p>
            <a:r>
              <a:rPr lang="en-GB" b="1" noProof="0" dirty="0"/>
              <a:t>Aim: </a:t>
            </a:r>
            <a:r>
              <a:rPr lang="en-GB" b="0" noProof="0" dirty="0"/>
              <a:t>Oral production of new vocabulary, working at speed to increase</a:t>
            </a:r>
            <a:r>
              <a:rPr lang="en-GB" b="0" baseline="0" noProof="0" dirty="0"/>
              <a:t> fluency.</a:t>
            </a:r>
            <a:endParaRPr lang="en-GB" b="1" noProof="0" dirty="0"/>
          </a:p>
          <a:p>
            <a:endParaRPr lang="en-GB" b="1" noProof="0" dirty="0"/>
          </a:p>
          <a:p>
            <a:r>
              <a:rPr lang="en-GB" b="1" noProof="0" dirty="0"/>
              <a:t>Procedure:</a:t>
            </a:r>
          </a:p>
          <a:p>
            <a:pPr marL="228600" indent="-228600">
              <a:buAutoNum type="arabicPeriod"/>
            </a:pPr>
            <a:r>
              <a:rPr lang="en-GB" b="0" noProof="0" dirty="0"/>
              <a:t>Students work in pairs. The aim is to travel to school (bottom right) by translating the new vocabulary correctly.</a:t>
            </a:r>
          </a:p>
          <a:p>
            <a:pPr marL="228600" indent="-228600">
              <a:buAutoNum type="arabicPeriod"/>
            </a:pPr>
            <a:r>
              <a:rPr lang="en-GB" b="0" noProof="0" dirty="0"/>
              <a:t>One student is the speaker, and one the listener.</a:t>
            </a:r>
          </a:p>
          <a:p>
            <a:pPr marL="228600" indent="-228600">
              <a:buAutoNum type="arabicPeriod"/>
            </a:pPr>
            <a:r>
              <a:rPr lang="en-GB" b="0" noProof="0" dirty="0"/>
              <a:t>The speaker starts at the top left and translates each word into French as fast as possible.</a:t>
            </a:r>
          </a:p>
          <a:p>
            <a:pPr marL="228600" indent="-228600">
              <a:buAutoNum type="arabicPeriod"/>
            </a:pPr>
            <a:r>
              <a:rPr lang="en-GB" b="0" noProof="0" dirty="0"/>
              <a:t>If the listener decides the speaker has made a mistake, they correct the mistake and take over as the speaker from the beginning.</a:t>
            </a:r>
          </a:p>
          <a:p>
            <a:pPr marL="228600" indent="-228600">
              <a:buAutoNum type="arabicPeriod"/>
            </a:pPr>
            <a:r>
              <a:rPr lang="en-GB" b="0" noProof="0" dirty="0"/>
              <a:t>This continues until one student succeeds in translating to the end without making a mistake.</a:t>
            </a:r>
          </a:p>
          <a:p>
            <a:pPr marL="228600" indent="-228600">
              <a:buAutoNum type="arabicPeriod"/>
            </a:pPr>
            <a:r>
              <a:rPr lang="en-GB" b="0" noProof="0" dirty="0"/>
              <a:t>The teacher clicks on the boxes to reveal the correct answers.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9976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Written production of new vocabulary items</a:t>
            </a:r>
            <a:r>
              <a:rPr lang="en-US" b="0" baseline="0" dirty="0"/>
              <a:t> </a:t>
            </a:r>
            <a:r>
              <a:rPr lang="en-US" b="0" dirty="0"/>
              <a:t>in longer contexts.</a:t>
            </a:r>
          </a:p>
          <a:p>
            <a:endParaRPr lang="en-US" b="1" dirty="0"/>
          </a:p>
          <a:p>
            <a:r>
              <a:rPr lang="en-US" b="1" dirty="0"/>
              <a:t>Procedure:</a:t>
            </a:r>
          </a:p>
          <a:p>
            <a:pPr marL="228600" indent="-228600">
              <a:buAutoNum type="arabicPeriod"/>
            </a:pPr>
            <a:r>
              <a:rPr lang="en-US" b="0" dirty="0"/>
              <a:t>Students independently complete the French translations, filling in the blanks.</a:t>
            </a:r>
          </a:p>
          <a:p>
            <a:pPr marL="228600" indent="-228600">
              <a:buAutoNum type="arabicPeriod"/>
            </a:pPr>
            <a:r>
              <a:rPr lang="en-US" b="0" dirty="0"/>
              <a:t>The teacher points out that the bold words in English correspond to the blanks, drawing attention to French word order with </a:t>
            </a:r>
            <a:r>
              <a:rPr lang="en-US" b="0" i="1" dirty="0"/>
              <a:t>il y a </a:t>
            </a:r>
            <a:r>
              <a:rPr lang="en-US" b="0" dirty="0"/>
              <a:t>and adjective.</a:t>
            </a:r>
            <a:r>
              <a:rPr lang="en-US" b="0" baseline="0" dirty="0"/>
              <a:t> NB: </a:t>
            </a:r>
            <a:r>
              <a:rPr lang="en-US" b="0" dirty="0"/>
              <a:t>If a shorter version is required, students can be asked only to write the missing words in the order they appear.</a:t>
            </a:r>
          </a:p>
          <a:p>
            <a:pPr marL="228600" indent="-228600">
              <a:buAutoNum type="arabicPeriod"/>
            </a:pPr>
            <a:r>
              <a:rPr lang="en-US" b="0" dirty="0"/>
              <a:t>The teacher draws attention to the fact that the verbs ‘</a:t>
            </a:r>
            <a:r>
              <a:rPr lang="en-US" b="0" i="0" dirty="0"/>
              <a:t>to last’ </a:t>
            </a:r>
            <a:r>
              <a:rPr lang="en-US" b="0" dirty="0"/>
              <a:t>and ‘</a:t>
            </a:r>
            <a:r>
              <a:rPr lang="en-US" b="0" i="0" dirty="0"/>
              <a:t>to correct’ </a:t>
            </a:r>
            <a:r>
              <a:rPr lang="en-US" b="0" dirty="0"/>
              <a:t>must be in the perfect tense</a:t>
            </a:r>
            <a:r>
              <a:rPr lang="en-US" b="0" baseline="0" dirty="0"/>
              <a:t> (and not the imperfect tense as these are not repeated actions). Remind students of </a:t>
            </a:r>
            <a:r>
              <a:rPr lang="en-US" b="0" dirty="0"/>
              <a:t>the rule for creating past participles of –ER verbs if necessary.</a:t>
            </a:r>
          </a:p>
          <a:p>
            <a:pPr marL="228600" indent="-228600">
              <a:buAutoNum type="arabicPeriod"/>
            </a:pPr>
            <a:r>
              <a:rPr lang="en-US" b="0" dirty="0"/>
              <a:t>The teacher asks individual students for answers, then clicks to reveal</a:t>
            </a:r>
            <a:r>
              <a:rPr lang="en-US" sz="1200" b="0" kern="1200" dirty="0">
                <a:solidFill>
                  <a:schemeClr val="tx1"/>
                </a:solidFill>
                <a:effectLst/>
                <a:latin typeface="+mn-lt"/>
                <a:ea typeface="+mn-ea"/>
                <a:cs typeface="+mn-cs"/>
              </a:rPr>
              <a:t> them.</a:t>
            </a:r>
            <a:endParaRPr lang="en-GB" sz="1200" kern="1200" dirty="0">
              <a:solidFill>
                <a:srgbClr val="C00000"/>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74218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 introduce further forms of the imperfect tense (il/elle/on)</a:t>
            </a:r>
          </a:p>
          <a:p>
            <a:endParaRPr lang="en-US" b="1" dirty="0"/>
          </a:p>
          <a:p>
            <a:r>
              <a:rPr lang="en-US" b="1" dirty="0"/>
              <a:t>Procedure:</a:t>
            </a:r>
          </a:p>
          <a:p>
            <a:r>
              <a:rPr lang="en-US" b="0" dirty="0"/>
              <a:t>1. Click to bring up information.</a:t>
            </a:r>
          </a:p>
          <a:p>
            <a:r>
              <a:rPr lang="en-US" b="0" dirty="0"/>
              <a:t>2. Optional: get students to predict example verb forms.</a:t>
            </a:r>
          </a:p>
          <a:p>
            <a:r>
              <a:rPr lang="en-US" b="0" dirty="0"/>
              <a:t>3. Animate example sentence.</a:t>
            </a:r>
          </a:p>
          <a:p>
            <a:r>
              <a:rPr lang="en-US" b="0" dirty="0"/>
              <a:t>4. Continue to exercises on following slides.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imparfait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Londsale,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63543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Written</a:t>
            </a:r>
            <a:r>
              <a:rPr lang="en-US" b="0" baseline="0" dirty="0"/>
              <a:t> recognition of first and third person singular –ER </a:t>
            </a:r>
            <a:r>
              <a:rPr lang="en-US" b="0" dirty="0"/>
              <a:t>verbs in the present and imperfect tenses and</a:t>
            </a:r>
            <a:r>
              <a:rPr lang="en-US" b="0" baseline="0" dirty="0"/>
              <a:t> connecting these with meaning (who used to do what).</a:t>
            </a:r>
            <a:endParaRPr lang="en-US" b="0" dirty="0"/>
          </a:p>
          <a:p>
            <a:endParaRPr lang="en-US" b="1" dirty="0"/>
          </a:p>
          <a:p>
            <a:r>
              <a:rPr lang="en-US" b="1" dirty="0"/>
              <a:t>Procedure:</a:t>
            </a:r>
          </a:p>
          <a:p>
            <a:r>
              <a:rPr lang="en-US" b="0" dirty="0"/>
              <a:t>1. Students read the text and decide who used to do what,</a:t>
            </a:r>
            <a:r>
              <a:rPr lang="en-US" b="0" baseline="0" dirty="0"/>
              <a:t> using the verb ending to help them.</a:t>
            </a:r>
            <a:endParaRPr lang="en-US" b="0" dirty="0"/>
          </a:p>
          <a:p>
            <a:r>
              <a:rPr lang="en-US" b="0" dirty="0"/>
              <a:t>2. Click to reveal answers one by one – elicit answers from students each time.</a:t>
            </a:r>
          </a:p>
          <a:p>
            <a:r>
              <a:rPr lang="en-US" b="0" dirty="0"/>
              <a:t>3. Students summarise who did what, or translate the full text into English,</a:t>
            </a:r>
            <a:r>
              <a:rPr lang="en-US" b="0" baseline="0" dirty="0"/>
              <a:t> taking care to translate the imperfect tense correctly using </a:t>
            </a:r>
            <a:r>
              <a:rPr lang="en-US" b="0" i="1" baseline="0" dirty="0"/>
              <a:t>used to</a:t>
            </a:r>
            <a:r>
              <a:rPr lang="en-US" b="0" i="0" baseline="0" dirty="0"/>
              <a:t>.</a:t>
            </a:r>
            <a:endParaRPr lang="en-US" b="0" dirty="0"/>
          </a:p>
          <a:p>
            <a:r>
              <a:rPr lang="en-US" b="0" dirty="0"/>
              <a:t>4. Click to reveal suggested translations one sentence at a time.</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br>
              <a:rPr lang="en-GB" baseline="0" dirty="0"/>
            </a:br>
            <a:r>
              <a:rPr lang="en-GB" baseline="0" dirty="0"/>
              <a:t>bébé [2271], ramper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Londsale,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82665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a:t>Aural </a:t>
            </a:r>
            <a:r>
              <a:rPr lang="en-US" b="0" baseline="0" dirty="0"/>
              <a:t>recognition of third person singular –ER </a:t>
            </a:r>
            <a:r>
              <a:rPr lang="en-US" b="0" dirty="0"/>
              <a:t>verbs in the present and imperfect tenses and</a:t>
            </a:r>
            <a:r>
              <a:rPr lang="en-US" b="0" baseline="0" dirty="0"/>
              <a:t> connecting these with meaning (ongoing actions in the present vs the past).</a:t>
            </a:r>
            <a:endParaRPr lang="en-US" b="0" dirty="0"/>
          </a:p>
          <a:p>
            <a:endParaRPr lang="en-US" b="1" dirty="0"/>
          </a:p>
          <a:p>
            <a:r>
              <a:rPr lang="en-US" b="1" dirty="0"/>
              <a:t>Procedure:</a:t>
            </a:r>
          </a:p>
          <a:p>
            <a:r>
              <a:rPr lang="en-US" b="0" dirty="0"/>
              <a:t>1. Click on audio buttons to hear sentences in the present and imperfect</a:t>
            </a:r>
            <a:r>
              <a:rPr lang="en-US" b="0" baseline="0" dirty="0"/>
              <a:t> tense.</a:t>
            </a:r>
            <a:endParaRPr lang="en-US" b="0" dirty="0"/>
          </a:p>
          <a:p>
            <a:r>
              <a:rPr lang="en-US" b="0" dirty="0"/>
              <a:t>2. Students decide whether </a:t>
            </a:r>
            <a:r>
              <a:rPr lang="en-GB" sz="1200" b="0" dirty="0">
                <a:solidFill>
                  <a:schemeClr val="bg1"/>
                </a:solidFill>
              </a:rPr>
              <a:t>Noura is talking about her experiences at primary school or nursery.</a:t>
            </a:r>
            <a:endParaRPr lang="en-US" b="0" dirty="0"/>
          </a:p>
          <a:p>
            <a:r>
              <a:rPr lang="en-US" b="0" dirty="0"/>
              <a:t>3. Click to bring up answers one by one.</a:t>
            </a:r>
          </a:p>
          <a:p>
            <a:r>
              <a:rPr lang="en-US" b="0" dirty="0"/>
              <a:t>4. Listen to each sentence again.</a:t>
            </a:r>
          </a:p>
          <a:p>
            <a:r>
              <a:rPr lang="en-US" b="0" dirty="0"/>
              <a:t>5. Students transcribe and translate each sentence.</a:t>
            </a:r>
          </a:p>
          <a:p>
            <a:r>
              <a:rPr lang="en-US" b="0" dirty="0"/>
              <a:t>6. Click to bring up answers one by one (French and English for each sentence).</a:t>
            </a:r>
          </a:p>
          <a:p>
            <a:endParaRPr lang="en-US" b="0" dirty="0"/>
          </a:p>
          <a:p>
            <a:r>
              <a:rPr lang="en-US" b="1" dirty="0"/>
              <a:t>Transcript:</a:t>
            </a:r>
          </a:p>
          <a:p>
            <a:pPr marL="228600" indent="-228600">
              <a:buAutoNum type="arabicPeriod"/>
            </a:pPr>
            <a:r>
              <a:rPr lang="en-US" b="0" dirty="0"/>
              <a:t>On travaille dur.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sz="1200" dirty="0">
                <a:solidFill>
                  <a:srgbClr val="4472C4">
                    <a:lumMod val="50000"/>
                  </a:srgbClr>
                </a:solidFill>
              </a:rPr>
              <a:t>On étudie beaucoup pour les contrôles.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dirty="0">
                <a:solidFill>
                  <a:srgbClr val="4472C4">
                    <a:lumMod val="50000"/>
                  </a:srgbClr>
                </a:solidFill>
              </a:rPr>
              <a:t>On jouait plus.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dirty="0">
                <a:solidFill>
                  <a:srgbClr val="4472C4">
                    <a:lumMod val="50000"/>
                  </a:srgbClr>
                </a:solidFill>
              </a:rPr>
              <a:t>On lisait ensemble.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dirty="0">
                <a:solidFill>
                  <a:srgbClr val="4472C4">
                    <a:lumMod val="50000"/>
                  </a:srgbClr>
                </a:solidFill>
              </a:rPr>
              <a:t>On dormait le midi.</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dirty="0">
                <a:solidFill>
                  <a:srgbClr val="4472C4">
                    <a:lumMod val="50000"/>
                  </a:srgbClr>
                </a:solidFill>
              </a:rPr>
              <a:t>On comprend que c’est important d’apprendre.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sz="1200" dirty="0">
                <a:solidFill>
                  <a:srgbClr val="4472C4">
                    <a:lumMod val="50000"/>
                  </a:srgbClr>
                </a:solidFill>
              </a:rPr>
              <a:t>On emprunte des livres de la bibliothèque.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sz="1200" dirty="0">
                <a:solidFill>
                  <a:srgbClr val="4472C4">
                    <a:lumMod val="50000"/>
                  </a:srgbClr>
                </a:solidFill>
              </a:rPr>
              <a:t>On gagnait les jeux.</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fr-FR" sz="1200" dirty="0">
              <a:solidFill>
                <a:srgbClr val="4472C4">
                  <a:lumMod val="50000"/>
                </a:srgbClr>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4552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10 minutes [slide 1 of 2]</a:t>
            </a:r>
          </a:p>
          <a:p>
            <a:endParaRPr lang="en-US" b="1" dirty="0"/>
          </a:p>
          <a:p>
            <a:r>
              <a:rPr lang="en-US" b="1" dirty="0"/>
              <a:t>Aim: </a:t>
            </a:r>
            <a:r>
              <a:rPr lang="en-US" b="0" dirty="0"/>
              <a:t>Oral and written production of sentences in the first</a:t>
            </a:r>
            <a:r>
              <a:rPr lang="en-US" b="0" baseline="0" dirty="0"/>
              <a:t> and third person singular, </a:t>
            </a:r>
            <a:r>
              <a:rPr lang="en-US" b="0" dirty="0"/>
              <a:t>present and imperfect tense; scaffolded free speaking and writing.</a:t>
            </a:r>
          </a:p>
          <a:p>
            <a:endParaRPr lang="en-US" b="1" dirty="0"/>
          </a:p>
          <a:p>
            <a:r>
              <a:rPr lang="en-US" b="1" dirty="0"/>
              <a:t>Procedure:</a:t>
            </a:r>
          </a:p>
          <a:p>
            <a:r>
              <a:rPr lang="en-US" b="0" dirty="0"/>
              <a:t>1. Students work in pairs.</a:t>
            </a:r>
          </a:p>
          <a:p>
            <a:r>
              <a:rPr lang="en-US" b="0" dirty="0"/>
              <a:t>2. One student speaks about what they do at school now vs in primary (using the present and imperfect tense), using the prompts on the next slide to help. They should talk about themselves and a classmate (using </a:t>
            </a:r>
            <a:r>
              <a:rPr lang="en-US" b="0" i="1" dirty="0"/>
              <a:t>je</a:t>
            </a:r>
            <a:r>
              <a:rPr lang="en-US" b="0" i="0" dirty="0"/>
              <a:t> and </a:t>
            </a:r>
            <a:r>
              <a:rPr lang="en-US" b="0" i="1" dirty="0"/>
              <a:t>il/elle/on</a:t>
            </a:r>
            <a:r>
              <a:rPr lang="en-US" b="0" i="0" dirty="0"/>
              <a:t> verb forms) </a:t>
            </a:r>
          </a:p>
          <a:p>
            <a:r>
              <a:rPr lang="en-US" b="0" dirty="0"/>
              <a:t>3. The other student transcribes – paying attention to verb endings that sound the same</a:t>
            </a:r>
          </a:p>
          <a:p>
            <a:r>
              <a:rPr lang="en-US" b="0" dirty="0"/>
              <a:t>4. Students swap roles</a:t>
            </a:r>
          </a:p>
          <a:p>
            <a:r>
              <a:rPr lang="en-US" b="0" dirty="0"/>
              <a:t>5. Click through model on this slide </a:t>
            </a:r>
          </a:p>
          <a:p>
            <a:r>
              <a:rPr lang="en-US" b="0" dirty="0"/>
              <a:t>5. Some sentence starters to help on the next slide (these may be deleted for higher ability students)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5189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sz="1200" b="1" dirty="0">
                <a:solidFill>
                  <a:srgbClr val="1F4E79"/>
                </a:solidFill>
              </a:rPr>
              <a: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a:t>
            </a:r>
            <a:r>
              <a:rPr lang="en-GB" sz="1200" b="1" dirty="0">
                <a:solidFill>
                  <a:srgbClr val="1F4E79"/>
                </a:solidFill>
              </a:rPr>
              <a:t>-s-] </a:t>
            </a:r>
            <a:r>
              <a:rPr lang="en-GB" baseline="0" dirty="0"/>
              <a:t>and then the </a:t>
            </a:r>
            <a:r>
              <a:rPr lang="en-GB" b="1" baseline="0" dirty="0"/>
              <a:t>source</a:t>
            </a:r>
            <a:r>
              <a:rPr lang="en-GB" baseline="0" dirty="0"/>
              <a:t> word again ‘</a:t>
            </a:r>
            <a:r>
              <a:rPr lang="en-GB" b="1" baseline="0" dirty="0"/>
              <a:t>maison</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maison</a:t>
            </a:r>
            <a:r>
              <a:rPr lang="en-GB" baseline="0" dirty="0"/>
              <a:t> [325]; </a:t>
            </a:r>
            <a:r>
              <a:rPr lang="en-GB" b="1" baseline="0" dirty="0"/>
              <a:t>chose </a:t>
            </a:r>
            <a:r>
              <a:rPr lang="en-GB" b="0" baseline="0" dirty="0"/>
              <a:t>[125];</a:t>
            </a:r>
            <a:r>
              <a:rPr lang="en-GB" baseline="0" dirty="0"/>
              <a:t> </a:t>
            </a:r>
            <a:r>
              <a:rPr lang="en-GB" b="1" baseline="0" dirty="0"/>
              <a:t>magasin</a:t>
            </a:r>
            <a:r>
              <a:rPr lang="en-GB" baseline="0" dirty="0"/>
              <a:t> [1736]; </a:t>
            </a:r>
            <a:r>
              <a:rPr lang="en-GB" b="1" baseline="0" dirty="0"/>
              <a:t>église</a:t>
            </a:r>
            <a:r>
              <a:rPr lang="en-GB" baseline="0" dirty="0"/>
              <a:t> [1782]; </a:t>
            </a:r>
            <a:r>
              <a:rPr lang="en-GB" b="1" baseline="0" dirty="0"/>
              <a:t>désolé</a:t>
            </a:r>
            <a:r>
              <a:rPr lang="en-GB" baseline="0" dirty="0"/>
              <a:t> [2081]; </a:t>
            </a:r>
            <a:r>
              <a:rPr lang="en-GB" b="1" baseline="0" dirty="0"/>
              <a:t>cuisine </a:t>
            </a:r>
            <a:r>
              <a:rPr lang="en-GB" baseline="0" dirty="0"/>
              <a:t>[2618].</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Londsale,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133632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2 of 2] Prompts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1272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The answer sheet for the 9.2.2.2 vocabulary learning homework is here: </a:t>
            </a:r>
            <a:r>
              <a:rPr lang="en-US">
                <a:hlinkClick r:id="rId3"/>
              </a:rPr>
              <a:t>Resource | French SOW Y9 Term 2.2 Week 2 - vocabulary learning homework answers | ID: 6395w895q | NCELP</a:t>
            </a:r>
            <a:r>
              <a:rPr lang="en-US"/>
              <a:t> </a:t>
            </a:r>
            <a:endParaRPr lang="en-GB" sz="1200" i="0" dirty="0">
              <a:effectLst/>
              <a:latin typeface="Calibri" panose="020F0502020204030204" pitchFamily="34" charset="0"/>
              <a:ea typeface="Calibri" panose="020F0502020204030204" pitchFamily="34" charset="0"/>
              <a:cs typeface="Calibri" panose="020F0502020204030204" pitchFamily="34" charset="0"/>
            </a:endParaRPr>
          </a:p>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31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3 minutes</a:t>
            </a:r>
          </a:p>
          <a:p>
            <a:endParaRPr lang="en-US" b="1" dirty="0"/>
          </a:p>
          <a:p>
            <a:r>
              <a:rPr lang="en-US" b="1" dirty="0"/>
              <a:t>Aim: </a:t>
            </a:r>
            <a:r>
              <a:rPr lang="en-US" b="0" dirty="0"/>
              <a:t>Speaking practice of SSC hard [-s]</a:t>
            </a:r>
            <a:endParaRPr lang="en-US" b="1" dirty="0"/>
          </a:p>
          <a:p>
            <a:endParaRPr lang="en-US" b="1" dirty="0"/>
          </a:p>
          <a:p>
            <a:r>
              <a:rPr lang="en-US" b="1" dirty="0"/>
              <a:t>Procedure:</a:t>
            </a:r>
          </a:p>
          <a:p>
            <a:r>
              <a:rPr lang="en-US" b="0" dirty="0"/>
              <a:t>1. Students work in pairs.</a:t>
            </a:r>
          </a:p>
          <a:p>
            <a:r>
              <a:rPr lang="en-US" b="0" dirty="0"/>
              <a:t>2. One at a time they have to say as many hard [-s] words as possible in 30s.</a:t>
            </a:r>
          </a:p>
          <a:p>
            <a:r>
              <a:rPr lang="en-US" b="0" dirty="0"/>
              <a:t>3. The partner listens to make sure pronunciation is correct.</a:t>
            </a:r>
          </a:p>
          <a:p>
            <a:r>
              <a:rPr lang="en-US" b="0" dirty="0"/>
              <a:t>4. If they get one wrong, start again.</a:t>
            </a:r>
          </a:p>
          <a:p>
            <a:r>
              <a:rPr lang="en-US" b="0" dirty="0"/>
              <a:t>5. Swap roles.</a:t>
            </a:r>
          </a:p>
          <a:p>
            <a:r>
              <a:rPr lang="en-US" b="0" dirty="0"/>
              <a:t>6. Click on words to hear native pronunciation.</a:t>
            </a:r>
          </a:p>
          <a:p>
            <a:endParaRPr lang="en-US" b="0" dirty="0"/>
          </a:p>
          <a:p>
            <a:r>
              <a:rPr lang="en-US" b="1" dirty="0"/>
              <a:t>Transcript:</a:t>
            </a:r>
          </a:p>
          <a:p>
            <a:r>
              <a:rPr lang="fr-FR" b="0" noProof="0" dirty="0"/>
              <a:t>magasin</a:t>
            </a:r>
          </a:p>
          <a:p>
            <a:r>
              <a:rPr lang="fr-FR" b="0" noProof="0" dirty="0"/>
              <a:t>chaise</a:t>
            </a:r>
          </a:p>
          <a:p>
            <a:r>
              <a:rPr lang="fr-FR" b="0" noProof="0" dirty="0"/>
              <a:t>réviser</a:t>
            </a:r>
          </a:p>
          <a:p>
            <a:r>
              <a:rPr lang="fr-FR" b="0" noProof="0" dirty="0"/>
              <a:t>désolé</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noProof="0" dirty="0"/>
              <a:t>saisons</a:t>
            </a:r>
          </a:p>
          <a:p>
            <a:r>
              <a:rPr lang="fr-FR" b="0" noProof="0" dirty="0"/>
              <a:t>maison</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noProof="0" dirty="0"/>
              <a:t>cuisine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noProof="0" dirty="0"/>
              <a:t>musique</a:t>
            </a:r>
          </a:p>
          <a:p>
            <a:r>
              <a:rPr lang="fr-FR" b="0" noProof="0" dirty="0"/>
              <a:t>usine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noProof="0" dirty="0"/>
              <a:t>visiter</a:t>
            </a:r>
          </a:p>
          <a:p>
            <a:r>
              <a:rPr lang="fr-FR" b="0" noProof="0" dirty="0"/>
              <a:t>maîtrise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noProof="0" dirty="0"/>
              <a:t>plaisir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noProof="0" dirty="0"/>
              <a:t>analyse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noProof="0" dirty="0"/>
              <a:t>église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noProof="0" dirty="0"/>
              <a:t>arroser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noProof="0" dirty="0"/>
              <a:t>écraser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noProof="0" dirty="0"/>
              <a:t>déguisement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noProof="0" dirty="0"/>
              <a:t>valise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noProof="0" dirty="0"/>
              <a:t>rose</a:t>
            </a:r>
          </a:p>
          <a:p>
            <a:r>
              <a:rPr lang="fr-FR" b="0" noProof="0" dirty="0"/>
              <a:t>pelouse</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br>
              <a:rPr lang="en-GB" baseline="0" dirty="0"/>
            </a:br>
            <a:r>
              <a:rPr lang="fr-FR" b="0" noProof="0" dirty="0"/>
              <a:t>magasin [1736], chaise [3419], réviser [2551], désolé [&gt;5000], saisons [1667], maison [325], cuisine [2618], musique [1139], usine [1482], visiter [1378], maîtrise [3442], plaisir [797], analyse [1204], église [1782], arroser [&gt;5000], écraser [2334], déguisement [&gt;5000], valise [4308], rose [2671], pelouse [&gt;5000]</a:t>
            </a:r>
          </a:p>
          <a:p>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99485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 minutes</a:t>
            </a:r>
          </a:p>
          <a:p>
            <a:endParaRPr lang="en-US" b="1" dirty="0"/>
          </a:p>
          <a:p>
            <a:r>
              <a:rPr lang="en-US" b="1" dirty="0"/>
              <a:t>Aim: </a:t>
            </a:r>
            <a:r>
              <a:rPr lang="en-US" b="0" dirty="0"/>
              <a:t>Aural recognition of new vocabulary.</a:t>
            </a:r>
          </a:p>
          <a:p>
            <a:endParaRPr lang="en-US" b="1" dirty="0"/>
          </a:p>
          <a:p>
            <a:r>
              <a:rPr lang="en-US" b="1" dirty="0"/>
              <a:t>Procedure:</a:t>
            </a:r>
          </a:p>
          <a:p>
            <a:r>
              <a:rPr lang="en-US" b="0" dirty="0"/>
              <a:t>1. Click on each number in turn (1-14).</a:t>
            </a:r>
          </a:p>
          <a:p>
            <a:r>
              <a:rPr lang="en-US" b="0" dirty="0"/>
              <a:t>2. Students decide which image,</a:t>
            </a:r>
            <a:r>
              <a:rPr lang="en-US" b="0" baseline="0" dirty="0"/>
              <a:t> </a:t>
            </a:r>
            <a:r>
              <a:rPr lang="en-US" b="0" dirty="0"/>
              <a:t>word,</a:t>
            </a:r>
            <a:r>
              <a:rPr lang="en-US" b="0" baseline="0" dirty="0"/>
              <a:t> or </a:t>
            </a:r>
            <a:r>
              <a:rPr lang="en-US" b="0" dirty="0"/>
              <a:t>letter corresponds to what they hear.</a:t>
            </a:r>
          </a:p>
          <a:p>
            <a:r>
              <a:rPr lang="en-US" b="0" dirty="0"/>
              <a:t>3. The answer appears on the click (underneath the number and picture)</a:t>
            </a:r>
          </a:p>
          <a:p>
            <a:r>
              <a:rPr lang="en-US" b="0" dirty="0"/>
              <a:t>4. Students can practise pronunciation of each word by listening again to the native speaker/teacher</a:t>
            </a:r>
            <a:r>
              <a:rPr lang="en-US" b="0" baseline="0" dirty="0"/>
              <a:t> and repeating.</a:t>
            </a:r>
            <a:endParaRPr lang="en-US" b="0" dirty="0"/>
          </a:p>
          <a:p>
            <a:endParaRPr lang="en-US" b="0" dirty="0"/>
          </a:p>
          <a:p>
            <a:r>
              <a:rPr lang="en-US" b="1" dirty="0"/>
              <a:t>Transcript:</a:t>
            </a:r>
          </a:p>
          <a:p>
            <a:pPr marL="228600" indent="-228600">
              <a:buAutoNum type="arabicPeriod"/>
            </a:pPr>
            <a:r>
              <a:rPr lang="fr-FR" b="0" noProof="0" dirty="0"/>
              <a:t>la compétence</a:t>
            </a:r>
          </a:p>
          <a:p>
            <a:pPr marL="228600" indent="-228600">
              <a:buAutoNum type="arabicPeriod"/>
            </a:pPr>
            <a:r>
              <a:rPr lang="fr-FR" b="0" noProof="0" dirty="0"/>
              <a:t>deuxième</a:t>
            </a:r>
          </a:p>
          <a:p>
            <a:pPr marL="228600" indent="-228600">
              <a:buAutoNum type="arabicPeriod"/>
            </a:pPr>
            <a:r>
              <a:rPr lang="fr-FR" b="0" noProof="0" dirty="0"/>
              <a:t>corriger</a:t>
            </a:r>
          </a:p>
          <a:p>
            <a:pPr marL="228600" indent="-228600">
              <a:buAutoNum type="arabicPeriod"/>
            </a:pPr>
            <a:r>
              <a:rPr lang="fr-FR" b="0" noProof="0" dirty="0"/>
              <a:t>troisième</a:t>
            </a:r>
          </a:p>
          <a:p>
            <a:pPr marL="228600" indent="-228600">
              <a:buAutoNum type="arabicPeriod"/>
            </a:pPr>
            <a:r>
              <a:rPr lang="fr-FR" b="0" noProof="0" dirty="0"/>
              <a:t>le contrôle</a:t>
            </a:r>
          </a:p>
          <a:p>
            <a:pPr marL="228600" indent="-228600">
              <a:buAutoNum type="arabicPeriod"/>
            </a:pPr>
            <a:r>
              <a:rPr lang="fr-FR" b="0" noProof="0" dirty="0"/>
              <a:t>le système</a:t>
            </a:r>
          </a:p>
          <a:p>
            <a:pPr marL="228600" indent="-228600">
              <a:buAutoNum type="arabicPeriod"/>
            </a:pPr>
            <a:r>
              <a:rPr lang="fr-FR" b="0" noProof="0" dirty="0"/>
              <a:t>durer</a:t>
            </a:r>
          </a:p>
          <a:p>
            <a:pPr marL="228600" indent="-228600">
              <a:buAutoNum type="arabicPeriod"/>
            </a:pPr>
            <a:r>
              <a:rPr lang="fr-FR" b="0" noProof="0" dirty="0"/>
              <a:t>sixième</a:t>
            </a:r>
          </a:p>
          <a:p>
            <a:pPr marL="228600" indent="-228600">
              <a:buAutoNum type="arabicPeriod"/>
            </a:pPr>
            <a:r>
              <a:rPr lang="fr-FR" b="0" noProof="0" dirty="0"/>
              <a:t>la connaissance</a:t>
            </a:r>
          </a:p>
          <a:p>
            <a:pPr marL="228600" indent="-228600">
              <a:buAutoNum type="arabicPeriod"/>
            </a:pPr>
            <a:r>
              <a:rPr lang="fr-FR" b="0" noProof="0" dirty="0"/>
              <a:t>poser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b="0" noProof="0" dirty="0"/>
              <a:t>quatrième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b="0" noProof="0" dirty="0"/>
              <a:t>longtemps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b="0" noProof="0" dirty="0"/>
              <a:t>primaire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b="0" noProof="0" dirty="0"/>
              <a:t>cinquième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39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To revisit vocabulary relating to emergency medical situations</a:t>
            </a:r>
          </a:p>
          <a:p>
            <a:endParaRPr lang="en-US" b="0" dirty="0"/>
          </a:p>
          <a:p>
            <a:r>
              <a:rPr lang="en-US" b="1" dirty="0"/>
              <a:t>Procedure:</a:t>
            </a:r>
          </a:p>
          <a:p>
            <a:pPr marL="228600" indent="-228600">
              <a:buAutoNum type="arabicPeriod"/>
            </a:pPr>
            <a:r>
              <a:rPr lang="en-US" b="0" dirty="0"/>
              <a:t>Explain that pupils need to match the French words to the English words and images</a:t>
            </a:r>
          </a:p>
          <a:p>
            <a:pPr marL="228600" indent="-228600">
              <a:buAutoNum type="arabicPeriod"/>
            </a:pPr>
            <a:r>
              <a:rPr lang="en-US" b="0" dirty="0"/>
              <a:t>Click on numbers to hear the words spoken by a native speaker</a:t>
            </a:r>
          </a:p>
          <a:p>
            <a:pPr marL="228600" indent="-228600">
              <a:buAutoNum type="arabicPeriod"/>
            </a:pPr>
            <a:r>
              <a:rPr lang="en-US" b="0" dirty="0"/>
              <a:t>Ask pupils to match the correct letter</a:t>
            </a:r>
          </a:p>
          <a:p>
            <a:pPr marL="228600" indent="-228600">
              <a:buAutoNum type="arabicPeriod"/>
            </a:pPr>
            <a:r>
              <a:rPr lang="en-US" b="0" dirty="0"/>
              <a:t>Click to reveal answers</a:t>
            </a:r>
          </a:p>
          <a:p>
            <a:endParaRPr lang="fr-FR" b="0"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83660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To explain the structure of the French school system, highlighting the differences between English and French schools.</a:t>
            </a:r>
            <a:r>
              <a:rPr lang="en-US" b="0" baseline="0" dirty="0"/>
              <a:t> </a:t>
            </a:r>
            <a:r>
              <a:rPr lang="en-US" b="0" dirty="0"/>
              <a:t>To explain how ordinal numbers are used</a:t>
            </a:r>
            <a:r>
              <a:rPr lang="en-US" b="0" baseline="0" dirty="0"/>
              <a:t> as </a:t>
            </a:r>
            <a:r>
              <a:rPr lang="en-US" b="0" dirty="0"/>
              <a:t>the names of French secondary school years.</a:t>
            </a:r>
          </a:p>
          <a:p>
            <a:endParaRPr lang="en-US" b="1" dirty="0"/>
          </a:p>
          <a:p>
            <a:r>
              <a:rPr lang="en-US" b="1" dirty="0"/>
              <a:t>Procedure:</a:t>
            </a:r>
          </a:p>
          <a:p>
            <a:r>
              <a:rPr lang="en-US" b="0" dirty="0"/>
              <a:t>1. Click to show each school type in French and English, and the ages of children attending each school.</a:t>
            </a:r>
          </a:p>
          <a:p>
            <a:r>
              <a:rPr lang="en-US" b="0" dirty="0"/>
              <a:t>2. Click to highlight the ordinal numbers which are used for school years.</a:t>
            </a:r>
          </a:p>
          <a:p>
            <a:r>
              <a:rPr lang="en-US" sz="1200" b="0" kern="1200" dirty="0">
                <a:solidFill>
                  <a:srgbClr val="C00000"/>
                </a:solidFill>
                <a:effectLst/>
                <a:latin typeface="Century Gothic" panose="020B0502020202020204" pitchFamily="34" charset="0"/>
                <a:ea typeface="+mn-ea"/>
                <a:cs typeface="+mn-cs"/>
              </a:rPr>
              <a:t>3. Click to</a:t>
            </a:r>
            <a:r>
              <a:rPr lang="en-US" sz="1200" b="0" kern="1200" baseline="0" dirty="0">
                <a:solidFill>
                  <a:srgbClr val="C00000"/>
                </a:solidFill>
                <a:effectLst/>
                <a:latin typeface="Century Gothic" panose="020B0502020202020204" pitchFamily="34" charset="0"/>
                <a:ea typeface="+mn-ea"/>
                <a:cs typeface="+mn-cs"/>
              </a:rPr>
              <a:t> bring up the speaking prompt. Have</a:t>
            </a:r>
            <a:r>
              <a:rPr lang="en-US" sz="1200" b="0" kern="1200" dirty="0">
                <a:solidFill>
                  <a:srgbClr val="C00000"/>
                </a:solidFill>
                <a:effectLst/>
                <a:latin typeface="Century Gothic" panose="020B0502020202020204" pitchFamily="34" charset="0"/>
                <a:ea typeface="+mn-ea"/>
                <a:cs typeface="+mn-cs"/>
              </a:rPr>
              <a:t> students engage in a quick discussion in French</a:t>
            </a:r>
            <a:r>
              <a:rPr lang="en-US" sz="1200" b="0" kern="1200" baseline="0" dirty="0">
                <a:solidFill>
                  <a:srgbClr val="C00000"/>
                </a:solidFill>
                <a:effectLst/>
                <a:latin typeface="Century Gothic" panose="020B0502020202020204" pitchFamily="34" charset="0"/>
                <a:ea typeface="+mn-ea"/>
                <a:cs typeface="+mn-cs"/>
              </a:rPr>
              <a:t> in which they tell a partner what year they are in, and also what years (or schools) their family members and friends are in.</a:t>
            </a:r>
            <a:endParaRPr lang="en-GB" sz="1200" kern="1200" dirty="0">
              <a:solidFill>
                <a:srgbClr val="C00000"/>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36388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Reading</a:t>
            </a:r>
            <a:r>
              <a:rPr lang="en-US" b="0" baseline="0" dirty="0"/>
              <a:t> c</a:t>
            </a:r>
            <a:r>
              <a:rPr lang="en-US" b="0" dirty="0"/>
              <a:t>omprehension exercise to further consolidate new vocabulary in context.</a:t>
            </a:r>
          </a:p>
          <a:p>
            <a:endParaRPr lang="en-US" b="1" dirty="0"/>
          </a:p>
          <a:p>
            <a:r>
              <a:rPr lang="en-US" b="1" dirty="0"/>
              <a:t>Procedure:</a:t>
            </a:r>
          </a:p>
          <a:p>
            <a:pPr marL="228600" indent="-228600">
              <a:buAutoNum type="arabicPeriod"/>
            </a:pPr>
            <a:r>
              <a:rPr lang="en-US" b="0" dirty="0"/>
              <a:t>Students to work individually, writing down answers.</a:t>
            </a:r>
          </a:p>
          <a:p>
            <a:pPr marL="228600" indent="-228600">
              <a:buAutoNum type="arabicPeriod"/>
            </a:pPr>
            <a:r>
              <a:rPr lang="en-US" b="0" dirty="0"/>
              <a:t>Teacher elicits</a:t>
            </a:r>
            <a:r>
              <a:rPr lang="en-US" b="0" baseline="0" dirty="0"/>
              <a:t> answers from students </a:t>
            </a:r>
            <a:r>
              <a:rPr lang="en-US" b="0" dirty="0"/>
              <a:t>before revealing the answers.</a:t>
            </a:r>
          </a:p>
          <a:p>
            <a:pPr marL="228600" indent="-228600">
              <a:buAutoNum type="arabicPeriod"/>
            </a:pPr>
            <a:r>
              <a:rPr lang="en-US" b="0" dirty="0"/>
              <a:t>Click to reveal the note on the cross-linguistic</a:t>
            </a:r>
            <a:r>
              <a:rPr lang="en-US" b="0" baseline="0" dirty="0"/>
              <a:t> difference in countability between ‘knowledge’ and ‘</a:t>
            </a:r>
            <a:r>
              <a:rPr lang="en-US" b="0" i="1" baseline="0" dirty="0"/>
              <a:t>connaissance(s)</a:t>
            </a:r>
            <a:r>
              <a:rPr lang="en-US" b="0" i="0" baseline="0" dirty="0"/>
              <a:t>’.</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4937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 [slide 1 of 2]</a:t>
            </a:r>
          </a:p>
          <a:p>
            <a:endParaRPr lang="en-US" b="1" dirty="0"/>
          </a:p>
          <a:p>
            <a:r>
              <a:rPr lang="en-US" b="1" dirty="0"/>
              <a:t>Aim: </a:t>
            </a:r>
            <a:r>
              <a:rPr lang="en-US" b="0" dirty="0"/>
              <a:t>To introduce the used of the imperfect tense with</a:t>
            </a:r>
            <a:r>
              <a:rPr lang="en-US" b="0" baseline="0" dirty="0"/>
              <a:t> regular, repeated actions (with English translations ‘used to’).</a:t>
            </a:r>
            <a:endParaRPr lang="en-US" b="0" dirty="0"/>
          </a:p>
          <a:p>
            <a:endParaRPr lang="en-US" b="1" dirty="0"/>
          </a:p>
          <a:p>
            <a:r>
              <a:rPr lang="en-US" b="1" dirty="0"/>
              <a:t>Procedure:</a:t>
            </a:r>
          </a:p>
          <a:p>
            <a:r>
              <a:rPr lang="en-US" b="0" dirty="0"/>
              <a:t>1. Click to bring up information.</a:t>
            </a:r>
          </a:p>
          <a:p>
            <a:r>
              <a:rPr lang="en-US" b="0" dirty="0"/>
              <a:t>2. Check students’ understanding at each stage.</a:t>
            </a:r>
          </a:p>
          <a:p>
            <a:r>
              <a:rPr lang="en-US" b="0" dirty="0"/>
              <a:t>3. Move to the next slide for an explanation of forms.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imparfait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a:p>
            <a:r>
              <a:rPr lang="en-US" sz="1200" b="1" kern="1200" dirty="0">
                <a:solidFill>
                  <a:schemeClr val="tx1"/>
                </a:solidFill>
                <a:effectLst/>
                <a:latin typeface="+mn-lt"/>
                <a:ea typeface="+mn-ea"/>
                <a:cs typeface="+mn-cs"/>
              </a:rPr>
              <a:t>Notes:</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new GCSE subject content specifies that, both at foundation and higher tier, the imperfect (as used for regular verbs) is only to be used when the English equivalent is ‘used to’ (not when the English equivalent is the preterite, e.g., ‘I sent’). In English, the preterite and ‘used to’ are often used interchangeably, which can cause difficulty for learners translating from English into French. For example, it may be difficult for these learners to know whether ‘I played football’ should be translated as </a:t>
            </a:r>
            <a:r>
              <a:rPr lang="en-US" sz="1200" i="1" kern="1200" dirty="0" err="1">
                <a:solidFill>
                  <a:schemeClr val="tx1"/>
                </a:solidFill>
                <a:effectLst/>
                <a:latin typeface="+mn-lt"/>
                <a:ea typeface="+mn-ea"/>
                <a:cs typeface="+mn-cs"/>
              </a:rPr>
              <a:t>j’ai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joué</a:t>
            </a:r>
            <a:r>
              <a:rPr lang="en-US" sz="1200" i="1" kern="1200" dirty="0">
                <a:solidFill>
                  <a:schemeClr val="tx1"/>
                </a:solidFill>
                <a:effectLst/>
                <a:latin typeface="+mn-lt"/>
                <a:ea typeface="+mn-ea"/>
                <a:cs typeface="+mn-cs"/>
              </a:rPr>
              <a:t> au foot </a:t>
            </a:r>
            <a:r>
              <a:rPr lang="en-US" sz="1200" kern="1200" dirty="0">
                <a:solidFill>
                  <a:schemeClr val="tx1"/>
                </a:solidFill>
                <a:effectLst/>
                <a:latin typeface="+mn-lt"/>
                <a:ea typeface="+mn-ea"/>
                <a:cs typeface="+mn-cs"/>
              </a:rPr>
              <a:t>or </a:t>
            </a:r>
            <a:r>
              <a:rPr lang="en-US" sz="1200" i="1" kern="1200" dirty="0">
                <a:solidFill>
                  <a:schemeClr val="tx1"/>
                </a:solidFill>
                <a:effectLst/>
                <a:latin typeface="+mn-lt"/>
                <a:ea typeface="+mn-ea"/>
                <a:cs typeface="+mn-cs"/>
              </a:rPr>
              <a:t>je </a:t>
            </a:r>
            <a:r>
              <a:rPr lang="en-US" sz="1200" i="1" kern="1200" dirty="0" err="1">
                <a:solidFill>
                  <a:schemeClr val="tx1"/>
                </a:solidFill>
                <a:effectLst/>
                <a:latin typeface="+mn-lt"/>
                <a:ea typeface="+mn-ea"/>
                <a:cs typeface="+mn-cs"/>
              </a:rPr>
              <a:t>jouais</a:t>
            </a:r>
            <a:r>
              <a:rPr lang="en-US" sz="1200" i="1" kern="1200" dirty="0">
                <a:solidFill>
                  <a:schemeClr val="tx1"/>
                </a:solidFill>
                <a:effectLst/>
                <a:latin typeface="+mn-lt"/>
                <a:ea typeface="+mn-ea"/>
                <a:cs typeface="+mn-cs"/>
              </a:rPr>
              <a:t> au foot</a:t>
            </a:r>
            <a:r>
              <a:rPr lang="en-US" sz="1200" kern="1200" dirty="0">
                <a:solidFill>
                  <a:schemeClr val="tx1"/>
                </a:solidFill>
                <a:effectLst/>
                <a:latin typeface="+mn-lt"/>
                <a:ea typeface="+mn-ea"/>
                <a:cs typeface="+mn-cs"/>
              </a:rPr>
              <a:t>. It might only be possible to know this from context or surrounding discourse.</a:t>
            </a:r>
            <a:r>
              <a:rPr lang="en-US" sz="1200" i="0"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In English, we might also use ‘would’ when describing past </a:t>
            </a:r>
            <a:r>
              <a:rPr lang="en-GB" sz="1200" b="0" i="0" kern="1200" dirty="0" err="1">
                <a:solidFill>
                  <a:schemeClr val="tx1"/>
                </a:solidFill>
                <a:effectLst/>
                <a:latin typeface="+mn-lt"/>
                <a:ea typeface="+mn-ea"/>
                <a:cs typeface="+mn-cs"/>
              </a:rPr>
              <a:t>habituality</a:t>
            </a:r>
            <a:r>
              <a:rPr lang="en-GB" sz="1200" b="0" i="0" kern="1200" dirty="0">
                <a:solidFill>
                  <a:schemeClr val="tx1"/>
                </a:solidFill>
                <a:effectLst/>
                <a:latin typeface="+mn-lt"/>
                <a:ea typeface="+mn-ea"/>
                <a:cs typeface="+mn-cs"/>
              </a:rPr>
              <a:t> (e.g., ‘I would send emails everyday’). We avoid this translation of the imperfect in NCELP resources to avoid confusion with conditional translations, but if a student suggests it </a:t>
            </a:r>
            <a:r>
              <a:rPr lang="en-GB" sz="1200" b="0" i="0" kern="1200" dirty="0" err="1">
                <a:solidFill>
                  <a:schemeClr val="tx1"/>
                </a:solidFill>
                <a:effectLst/>
                <a:latin typeface="+mn-lt"/>
                <a:ea typeface="+mn-ea"/>
                <a:cs typeface="+mn-cs"/>
              </a:rPr>
              <a:t>it</a:t>
            </a:r>
            <a:r>
              <a:rPr lang="en-GB" sz="1200" b="0" i="0" kern="1200" dirty="0">
                <a:solidFill>
                  <a:schemeClr val="tx1"/>
                </a:solidFill>
                <a:effectLst/>
                <a:latin typeface="+mn-lt"/>
                <a:ea typeface="+mn-ea"/>
                <a:cs typeface="+mn-cs"/>
              </a:rPr>
              <a:t> should be accepted as correct.</a:t>
            </a:r>
          </a:p>
          <a:p>
            <a:pPr lvl="0"/>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 are several highly frequent verbs in the new GCSE where an additional translation is used for the imperfect. Students will study these in Year 9 Term 3.For example, </a:t>
            </a:r>
            <a:r>
              <a:rPr lang="en-US" sz="1200" i="1" kern="1200" dirty="0" err="1">
                <a:solidFill>
                  <a:schemeClr val="tx1"/>
                </a:solidFill>
                <a:effectLst/>
                <a:latin typeface="+mn-lt"/>
                <a:ea typeface="+mn-ea"/>
                <a:cs typeface="+mn-cs"/>
              </a:rPr>
              <a:t>étais</a:t>
            </a:r>
            <a:r>
              <a:rPr lang="en-US" sz="1200" kern="1200" dirty="0">
                <a:solidFill>
                  <a:schemeClr val="tx1"/>
                </a:solidFill>
                <a:effectLst/>
                <a:latin typeface="+mn-lt"/>
                <a:ea typeface="+mn-ea"/>
                <a:cs typeface="+mn-cs"/>
              </a:rPr>
              <a:t> is translated both was ‘was’ and as ‘used to be’. For this reason, in the resource we tell students that they will ‘usually’ meet the imperfect as ‘used to’ (rather than ‘</a:t>
            </a:r>
            <a:r>
              <a:rPr lang="en-US" sz="1200" kern="1200">
                <a:solidFill>
                  <a:schemeClr val="tx1"/>
                </a:solidFill>
                <a:effectLst/>
                <a:latin typeface="+mn-lt"/>
                <a:ea typeface="+mn-ea"/>
                <a:cs typeface="+mn-cs"/>
              </a:rPr>
              <a:t>always’).</a:t>
            </a:r>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02529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1648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5976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8527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5660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128071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115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678895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2048326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1363251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1282286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25466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8789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36491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8626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79259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1233786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923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1661319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1184026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310727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19961931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8681181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765409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384736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364711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639250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271332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45416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0076962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8115556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858012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472644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930811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584611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0535724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480314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87690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9634141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08/08/2022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9004691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0246060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0094703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5709412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8122293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643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3.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3"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28993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8003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51665342"/>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351695994"/>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13.xml.rels><?xml version="1.0" encoding="UTF-8" standalone="yes"?>
<Relationships xmlns="http://schemas.openxmlformats.org/package/2006/relationships"><Relationship Id="rId8" Type="http://schemas.openxmlformats.org/officeDocument/2006/relationships/audio" Target="../media/audio60.wav"/><Relationship Id="rId3" Type="http://schemas.openxmlformats.org/officeDocument/2006/relationships/image" Target="../media/image9.png"/><Relationship Id="rId7" Type="http://schemas.openxmlformats.org/officeDocument/2006/relationships/audio" Target="../media/audio59.wav"/><Relationship Id="rId12" Type="http://schemas.openxmlformats.org/officeDocument/2006/relationships/audio" Target="../media/audio63.wav"/><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audio" Target="../media/audio58.wav"/><Relationship Id="rId11" Type="http://schemas.openxmlformats.org/officeDocument/2006/relationships/audio" Target="../media/audio62.wav"/><Relationship Id="rId5" Type="http://schemas.openxmlformats.org/officeDocument/2006/relationships/audio" Target="../media/audio57.wav"/><Relationship Id="rId10" Type="http://schemas.openxmlformats.org/officeDocument/2006/relationships/image" Target="../media/image61.png"/><Relationship Id="rId4" Type="http://schemas.openxmlformats.org/officeDocument/2006/relationships/audio" Target="../media/audio56.wav"/><Relationship Id="rId9" Type="http://schemas.openxmlformats.org/officeDocument/2006/relationships/audio" Target="../media/audio61.wav"/></Relationships>
</file>

<file path=ppt/slides/_rels/slide14.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9.png"/><Relationship Id="rId7"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74.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audio" Target="../media/audio68.wav"/><Relationship Id="rId3" Type="http://schemas.openxmlformats.org/officeDocument/2006/relationships/image" Target="../media/image9.png"/><Relationship Id="rId7" Type="http://schemas.openxmlformats.org/officeDocument/2006/relationships/image" Target="../media/image78.png"/><Relationship Id="rId12" Type="http://schemas.openxmlformats.org/officeDocument/2006/relationships/audio" Target="../media/audio67.wav"/><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7.png"/><Relationship Id="rId11" Type="http://schemas.openxmlformats.org/officeDocument/2006/relationships/audio" Target="../media/audio66.wav"/><Relationship Id="rId5" Type="http://schemas.openxmlformats.org/officeDocument/2006/relationships/image" Target="../media/image76.png"/><Relationship Id="rId10" Type="http://schemas.openxmlformats.org/officeDocument/2006/relationships/audio" Target="../media/audio65.wav"/><Relationship Id="rId4" Type="http://schemas.openxmlformats.org/officeDocument/2006/relationships/image" Target="../media/image75.png"/><Relationship Id="rId9" Type="http://schemas.openxmlformats.org/officeDocument/2006/relationships/audio" Target="../media/audio64.wav"/></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image" Target="../media/image5.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audio" Target="../media/audio73.wav"/><Relationship Id="rId3" Type="http://schemas.openxmlformats.org/officeDocument/2006/relationships/image" Target="../media/image9.png"/><Relationship Id="rId7" Type="http://schemas.openxmlformats.org/officeDocument/2006/relationships/audio" Target="../media/audio72.wav"/><Relationship Id="rId12" Type="http://schemas.openxmlformats.org/officeDocument/2006/relationships/image" Target="../media/image84.png"/><Relationship Id="rId2" Type="http://schemas.openxmlformats.org/officeDocument/2006/relationships/notesSlide" Target="../notesSlides/notesSlide20.xml"/><Relationship Id="rId16" Type="http://schemas.openxmlformats.org/officeDocument/2006/relationships/audio" Target="../media/audio76.wav"/><Relationship Id="rId1" Type="http://schemas.openxmlformats.org/officeDocument/2006/relationships/slideLayout" Target="../slideLayouts/slideLayout2.xml"/><Relationship Id="rId6" Type="http://schemas.openxmlformats.org/officeDocument/2006/relationships/audio" Target="../media/audio71.wav"/><Relationship Id="rId11" Type="http://schemas.openxmlformats.org/officeDocument/2006/relationships/image" Target="../media/image83.png"/><Relationship Id="rId5" Type="http://schemas.openxmlformats.org/officeDocument/2006/relationships/audio" Target="../media/audio70.wav"/><Relationship Id="rId15" Type="http://schemas.openxmlformats.org/officeDocument/2006/relationships/audio" Target="../media/audio75.wav"/><Relationship Id="rId10" Type="http://schemas.openxmlformats.org/officeDocument/2006/relationships/image" Target="../media/image82.png"/><Relationship Id="rId4" Type="http://schemas.openxmlformats.org/officeDocument/2006/relationships/audio" Target="../media/audio69.wav"/><Relationship Id="rId9" Type="http://schemas.openxmlformats.org/officeDocument/2006/relationships/image" Target="../media/image81.png"/><Relationship Id="rId14" Type="http://schemas.openxmlformats.org/officeDocument/2006/relationships/audio" Target="../media/audio74.wav"/></Relationships>
</file>

<file path=ppt/slides/_rels/slide21.xml.rels><?xml version="1.0" encoding="UTF-8" standalone="yes"?>
<Relationships xmlns="http://schemas.openxmlformats.org/package/2006/relationships"><Relationship Id="rId8" Type="http://schemas.openxmlformats.org/officeDocument/2006/relationships/audio" Target="../media/audio79.wav"/><Relationship Id="rId3" Type="http://schemas.openxmlformats.org/officeDocument/2006/relationships/image" Target="../media/image9.png"/><Relationship Id="rId7" Type="http://schemas.openxmlformats.org/officeDocument/2006/relationships/image" Target="../media/image8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audio" Target="../media/audio78.wav"/><Relationship Id="rId5" Type="http://schemas.openxmlformats.org/officeDocument/2006/relationships/audio" Target="../media/audio77.wav"/><Relationship Id="rId4" Type="http://schemas.openxmlformats.org/officeDocument/2006/relationships/image" Target="../media/image35.png"/><Relationship Id="rId9" Type="http://schemas.openxmlformats.org/officeDocument/2006/relationships/audio" Target="../media/audio80.wav"/></Relationships>
</file>

<file path=ppt/slides/_rels/slide22.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9.png"/><Relationship Id="rId7" Type="http://schemas.openxmlformats.org/officeDocument/2006/relationships/image" Target="../media/image88.png"/><Relationship Id="rId12" Type="http://schemas.openxmlformats.org/officeDocument/2006/relationships/image" Target="../media/image9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87.png"/><Relationship Id="rId11" Type="http://schemas.openxmlformats.org/officeDocument/2006/relationships/image" Target="../media/image92.png"/><Relationship Id="rId5" Type="http://schemas.openxmlformats.org/officeDocument/2006/relationships/image" Target="../media/image33.png"/><Relationship Id="rId10" Type="http://schemas.openxmlformats.org/officeDocument/2006/relationships/image" Target="../media/image91.png"/><Relationship Id="rId4" Type="http://schemas.openxmlformats.org/officeDocument/2006/relationships/image" Target="../media/image86.png"/><Relationship Id="rId9" Type="http://schemas.openxmlformats.org/officeDocument/2006/relationships/image" Target="../media/image90.png"/></Relationships>
</file>

<file path=ppt/slides/_rels/slide23.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9.png"/><Relationship Id="rId7" Type="http://schemas.openxmlformats.org/officeDocument/2006/relationships/image" Target="../media/image88.png"/><Relationship Id="rId12" Type="http://schemas.openxmlformats.org/officeDocument/2006/relationships/image" Target="../media/image9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87.png"/><Relationship Id="rId11" Type="http://schemas.openxmlformats.org/officeDocument/2006/relationships/image" Target="../media/image92.png"/><Relationship Id="rId5" Type="http://schemas.openxmlformats.org/officeDocument/2006/relationships/image" Target="../media/image33.png"/><Relationship Id="rId10" Type="http://schemas.openxmlformats.org/officeDocument/2006/relationships/image" Target="../media/image91.png"/><Relationship Id="rId4" Type="http://schemas.openxmlformats.org/officeDocument/2006/relationships/image" Target="../media/image86.png"/><Relationship Id="rId9" Type="http://schemas.openxmlformats.org/officeDocument/2006/relationships/image" Target="../media/image90.png"/></Relationships>
</file>

<file path=ppt/slides/_rels/slide24.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53.png"/><Relationship Id="rId7" Type="http://schemas.openxmlformats.org/officeDocument/2006/relationships/image" Target="../media/image9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95.png"/><Relationship Id="rId11" Type="http://schemas.openxmlformats.org/officeDocument/2006/relationships/image" Target="../media/image100.png"/><Relationship Id="rId5" Type="http://schemas.openxmlformats.org/officeDocument/2006/relationships/image" Target="../media/image94.png"/><Relationship Id="rId10" Type="http://schemas.openxmlformats.org/officeDocument/2006/relationships/image" Target="../media/image99.png"/><Relationship Id="rId4" Type="http://schemas.openxmlformats.org/officeDocument/2006/relationships/image" Target="../media/image9.png"/><Relationship Id="rId9" Type="http://schemas.openxmlformats.org/officeDocument/2006/relationships/image" Target="../media/image98.png"/></Relationships>
</file>

<file path=ppt/slides/_rels/slide25.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png"/><Relationship Id="rId7" Type="http://schemas.openxmlformats.org/officeDocument/2006/relationships/image" Target="../media/image103.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06.png"/><Relationship Id="rId4" Type="http://schemas.openxmlformats.org/officeDocument/2006/relationships/image" Target="../media/image105.png"/></Relationships>
</file>

<file path=ppt/slides/_rels/slide28.xml.rels><?xml version="1.0" encoding="UTF-8" standalone="yes"?>
<Relationships xmlns="http://schemas.openxmlformats.org/package/2006/relationships"><Relationship Id="rId8" Type="http://schemas.openxmlformats.org/officeDocument/2006/relationships/audio" Target="../media/audio85.wav"/><Relationship Id="rId3" Type="http://schemas.openxmlformats.org/officeDocument/2006/relationships/image" Target="../media/image9.png"/><Relationship Id="rId7" Type="http://schemas.openxmlformats.org/officeDocument/2006/relationships/audio" Target="../media/audio84.wav"/><Relationship Id="rId12" Type="http://schemas.openxmlformats.org/officeDocument/2006/relationships/image" Target="../media/image107.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audio" Target="../media/audio83.wav"/><Relationship Id="rId11" Type="http://schemas.openxmlformats.org/officeDocument/2006/relationships/audio" Target="../media/audio88.wav"/><Relationship Id="rId5" Type="http://schemas.openxmlformats.org/officeDocument/2006/relationships/audio" Target="../media/audio82.wav"/><Relationship Id="rId10" Type="http://schemas.openxmlformats.org/officeDocument/2006/relationships/audio" Target="../media/audio87.wav"/><Relationship Id="rId4" Type="http://schemas.openxmlformats.org/officeDocument/2006/relationships/audio" Target="../media/audio81.wav"/><Relationship Id="rId9" Type="http://schemas.openxmlformats.org/officeDocument/2006/relationships/audio" Target="../media/audio86.wav"/></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50.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3.wav"/><Relationship Id="rId10"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audio" Target="../media/audio7.wav"/></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12.png"/><Relationship Id="rId4" Type="http://schemas.openxmlformats.org/officeDocument/2006/relationships/image" Target="../media/image111.jpeg"/></Relationships>
</file>

<file path=ppt/slides/_rels/slide31.xml.rels><?xml version="1.0" encoding="UTF-8" standalone="yes"?>
<Relationships xmlns="http://schemas.openxmlformats.org/package/2006/relationships"><Relationship Id="rId8" Type="http://schemas.openxmlformats.org/officeDocument/2006/relationships/hyperlink" Target="https://quizlet.com/gb/612947932/year-9-french-term-22-week-2-flash-cards/" TargetMode="External"/><Relationship Id="rId3" Type="http://schemas.openxmlformats.org/officeDocument/2006/relationships/image" Target="../media/image9.png"/><Relationship Id="rId7" Type="http://schemas.openxmlformats.org/officeDocument/2006/relationships/hyperlink" Target="https://resources.ncelp.org/concern/resources/k643b298b?locale=en" TargetMode="External"/><Relationship Id="rId12" Type="http://schemas.openxmlformats.org/officeDocument/2006/relationships/image" Target="../media/image116.png"/><Relationship Id="rId2" Type="http://schemas.openxmlformats.org/officeDocument/2006/relationships/notesSlide" Target="../notesSlides/notesSlide31.xml"/><Relationship Id="rId1" Type="http://schemas.openxmlformats.org/officeDocument/2006/relationships/slideLayout" Target="../slideLayouts/slideLayout35.xml"/><Relationship Id="rId6" Type="http://schemas.openxmlformats.org/officeDocument/2006/relationships/hyperlink" Target="https://drive.google.com/file/d/1JaKO3wsH0F2lycxb5yxj7tygC4cACcd0/view?usp=sharing" TargetMode="External"/><Relationship Id="rId11" Type="http://schemas.openxmlformats.org/officeDocument/2006/relationships/image" Target="../media/image115.png"/><Relationship Id="rId5" Type="http://schemas.openxmlformats.org/officeDocument/2006/relationships/image" Target="../media/image114.png"/><Relationship Id="rId10" Type="http://schemas.openxmlformats.org/officeDocument/2006/relationships/hyperlink" Target="https://quizlet.com/gb/586692190/year-9-french-term-12-week-2-flash-cards/" TargetMode="External"/><Relationship Id="rId4" Type="http://schemas.openxmlformats.org/officeDocument/2006/relationships/image" Target="../media/image113.png"/><Relationship Id="rId9" Type="http://schemas.openxmlformats.org/officeDocument/2006/relationships/hyperlink" Target="https://quizlet.com/gb/607965737/year-9-french-term-21-week-4-flash-cards/" TargetMode="External"/></Relationships>
</file>

<file path=ppt/slides/_rels/slide4.xml.rels><?xml version="1.0" encoding="UTF-8" standalone="yes"?>
<Relationships xmlns="http://schemas.openxmlformats.org/package/2006/relationships"><Relationship Id="rId13" Type="http://schemas.openxmlformats.org/officeDocument/2006/relationships/audio" Target="../media/audio17.wav"/><Relationship Id="rId18" Type="http://schemas.openxmlformats.org/officeDocument/2006/relationships/audio" Target="../media/audio22.wav"/><Relationship Id="rId26" Type="http://schemas.openxmlformats.org/officeDocument/2006/relationships/image" Target="../media/image13.png"/><Relationship Id="rId39" Type="http://schemas.openxmlformats.org/officeDocument/2006/relationships/image" Target="../media/image25.png"/><Relationship Id="rId21" Type="http://schemas.openxmlformats.org/officeDocument/2006/relationships/audio" Target="../media/audio25.wav"/><Relationship Id="rId34" Type="http://schemas.openxmlformats.org/officeDocument/2006/relationships/image" Target="../media/image20.png"/><Relationship Id="rId42" Type="http://schemas.openxmlformats.org/officeDocument/2006/relationships/image" Target="../media/image28.png"/><Relationship Id="rId7" Type="http://schemas.openxmlformats.org/officeDocument/2006/relationships/audio" Target="../media/audio11.wav"/><Relationship Id="rId2" Type="http://schemas.openxmlformats.org/officeDocument/2006/relationships/notesSlide" Target="../notesSlides/notesSlide4.xml"/><Relationship Id="rId16" Type="http://schemas.openxmlformats.org/officeDocument/2006/relationships/audio" Target="../media/audio20.wav"/><Relationship Id="rId20" Type="http://schemas.openxmlformats.org/officeDocument/2006/relationships/audio" Target="../media/audio24.wav"/><Relationship Id="rId29" Type="http://schemas.openxmlformats.org/officeDocument/2006/relationships/image" Target="../media/image16.png"/><Relationship Id="rId41"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audio" Target="../media/audio10.wav"/><Relationship Id="rId11" Type="http://schemas.openxmlformats.org/officeDocument/2006/relationships/audio" Target="../media/audio15.wav"/><Relationship Id="rId24" Type="http://schemas.openxmlformats.org/officeDocument/2006/relationships/image" Target="../media/image11.png"/><Relationship Id="rId32" Type="http://schemas.openxmlformats.org/officeDocument/2006/relationships/image" Target="../media/image19.png"/><Relationship Id="rId37" Type="http://schemas.openxmlformats.org/officeDocument/2006/relationships/image" Target="../media/image23.png"/><Relationship Id="rId40" Type="http://schemas.openxmlformats.org/officeDocument/2006/relationships/image" Target="../media/image26.png"/><Relationship Id="rId5" Type="http://schemas.openxmlformats.org/officeDocument/2006/relationships/audio" Target="../media/audio9.wav"/><Relationship Id="rId15" Type="http://schemas.openxmlformats.org/officeDocument/2006/relationships/audio" Target="../media/audio19.wav"/><Relationship Id="rId23" Type="http://schemas.openxmlformats.org/officeDocument/2006/relationships/image" Target="../media/image10.png"/><Relationship Id="rId28" Type="http://schemas.openxmlformats.org/officeDocument/2006/relationships/image" Target="../media/image15.png"/><Relationship Id="rId36" Type="http://schemas.openxmlformats.org/officeDocument/2006/relationships/image" Target="../media/image22.png"/><Relationship Id="rId10" Type="http://schemas.openxmlformats.org/officeDocument/2006/relationships/audio" Target="../media/audio14.wav"/><Relationship Id="rId19" Type="http://schemas.openxmlformats.org/officeDocument/2006/relationships/audio" Target="../media/audio23.wav"/><Relationship Id="rId31" Type="http://schemas.openxmlformats.org/officeDocument/2006/relationships/image" Target="../media/image18.png"/><Relationship Id="rId44" Type="http://schemas.openxmlformats.org/officeDocument/2006/relationships/image" Target="../media/image30.png"/><Relationship Id="rId4" Type="http://schemas.openxmlformats.org/officeDocument/2006/relationships/audio" Target="../media/audio8.wav"/><Relationship Id="rId9" Type="http://schemas.openxmlformats.org/officeDocument/2006/relationships/audio" Target="../media/audio13.wav"/><Relationship Id="rId14" Type="http://schemas.openxmlformats.org/officeDocument/2006/relationships/audio" Target="../media/audio18.wav"/><Relationship Id="rId22" Type="http://schemas.openxmlformats.org/officeDocument/2006/relationships/audio" Target="../media/audio26.wav"/><Relationship Id="rId27" Type="http://schemas.openxmlformats.org/officeDocument/2006/relationships/image" Target="../media/image14.png"/><Relationship Id="rId30" Type="http://schemas.openxmlformats.org/officeDocument/2006/relationships/image" Target="../media/image17.png"/><Relationship Id="rId35" Type="http://schemas.openxmlformats.org/officeDocument/2006/relationships/image" Target="../media/image21.png"/><Relationship Id="rId43" Type="http://schemas.openxmlformats.org/officeDocument/2006/relationships/image" Target="../media/image29.png"/><Relationship Id="rId8" Type="http://schemas.openxmlformats.org/officeDocument/2006/relationships/audio" Target="../media/audio12.wav"/><Relationship Id="rId3" Type="http://schemas.openxmlformats.org/officeDocument/2006/relationships/image" Target="../media/image9.png"/><Relationship Id="rId12" Type="http://schemas.openxmlformats.org/officeDocument/2006/relationships/audio" Target="../media/audio16.wav"/><Relationship Id="rId17" Type="http://schemas.openxmlformats.org/officeDocument/2006/relationships/audio" Target="../media/audio21.wav"/><Relationship Id="rId25" Type="http://schemas.openxmlformats.org/officeDocument/2006/relationships/image" Target="../media/image12.png"/><Relationship Id="rId33" Type="http://schemas.openxmlformats.org/officeDocument/2006/relationships/audio" Target="../media/audio27.wav"/><Relationship Id="rId38"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audio" Target="../media/audio30.wav"/><Relationship Id="rId18" Type="http://schemas.openxmlformats.org/officeDocument/2006/relationships/audio" Target="../media/audio35.wav"/><Relationship Id="rId3" Type="http://schemas.openxmlformats.org/officeDocument/2006/relationships/image" Target="../media/image9.png"/><Relationship Id="rId21" Type="http://schemas.openxmlformats.org/officeDocument/2006/relationships/audio" Target="../media/audio38.wav"/><Relationship Id="rId7" Type="http://schemas.openxmlformats.org/officeDocument/2006/relationships/image" Target="../media/image34.png"/><Relationship Id="rId12" Type="http://schemas.openxmlformats.org/officeDocument/2006/relationships/audio" Target="../media/audio29.wav"/><Relationship Id="rId17" Type="http://schemas.openxmlformats.org/officeDocument/2006/relationships/audio" Target="../media/audio34.wav"/><Relationship Id="rId25" Type="http://schemas.openxmlformats.org/officeDocument/2006/relationships/audio" Target="../media/audio42.wav"/><Relationship Id="rId2" Type="http://schemas.openxmlformats.org/officeDocument/2006/relationships/notesSlide" Target="../notesSlides/notesSlide5.xml"/><Relationship Id="rId16" Type="http://schemas.openxmlformats.org/officeDocument/2006/relationships/audio" Target="../media/audio33.wav"/><Relationship Id="rId20" Type="http://schemas.openxmlformats.org/officeDocument/2006/relationships/audio" Target="../media/audio37.wav"/><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audio" Target="../media/audio28.wav"/><Relationship Id="rId24" Type="http://schemas.openxmlformats.org/officeDocument/2006/relationships/audio" Target="../media/audio41.wav"/><Relationship Id="rId5" Type="http://schemas.openxmlformats.org/officeDocument/2006/relationships/image" Target="../media/image32.png"/><Relationship Id="rId15" Type="http://schemas.openxmlformats.org/officeDocument/2006/relationships/audio" Target="../media/audio32.wav"/><Relationship Id="rId23" Type="http://schemas.openxmlformats.org/officeDocument/2006/relationships/audio" Target="../media/audio40.wav"/><Relationship Id="rId10" Type="http://schemas.openxmlformats.org/officeDocument/2006/relationships/image" Target="../media/image37.png"/><Relationship Id="rId19" Type="http://schemas.openxmlformats.org/officeDocument/2006/relationships/audio" Target="../media/audio36.wav"/><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audio" Target="../media/audio31.wav"/><Relationship Id="rId22" Type="http://schemas.openxmlformats.org/officeDocument/2006/relationships/audio" Target="../media/audio39.wav"/></Relationships>
</file>

<file path=ppt/slides/_rels/slide6.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jpeg"/><Relationship Id="rId18" Type="http://schemas.openxmlformats.org/officeDocument/2006/relationships/audio" Target="../media/audio45.wav"/><Relationship Id="rId26" Type="http://schemas.openxmlformats.org/officeDocument/2006/relationships/audio" Target="../media/audio53.wav"/><Relationship Id="rId3" Type="http://schemas.openxmlformats.org/officeDocument/2006/relationships/image" Target="../media/image38.png"/><Relationship Id="rId21" Type="http://schemas.openxmlformats.org/officeDocument/2006/relationships/audio" Target="../media/audio48.wav"/><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audio" Target="../media/audio44.wav"/><Relationship Id="rId25" Type="http://schemas.openxmlformats.org/officeDocument/2006/relationships/audio" Target="../media/audio52.wav"/><Relationship Id="rId2" Type="http://schemas.openxmlformats.org/officeDocument/2006/relationships/notesSlide" Target="../notesSlides/notesSlide6.xml"/><Relationship Id="rId16" Type="http://schemas.openxmlformats.org/officeDocument/2006/relationships/audio" Target="../media/audio43.wav"/><Relationship Id="rId20" Type="http://schemas.openxmlformats.org/officeDocument/2006/relationships/audio" Target="../media/audio47.wav"/><Relationship Id="rId29"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5.png"/><Relationship Id="rId24" Type="http://schemas.openxmlformats.org/officeDocument/2006/relationships/audio" Target="../media/audio51.wav"/><Relationship Id="rId5" Type="http://schemas.openxmlformats.org/officeDocument/2006/relationships/image" Target="../media/image39.png"/><Relationship Id="rId15" Type="http://schemas.openxmlformats.org/officeDocument/2006/relationships/image" Target="../media/image49.png"/><Relationship Id="rId23" Type="http://schemas.openxmlformats.org/officeDocument/2006/relationships/audio" Target="../media/audio50.wav"/><Relationship Id="rId28" Type="http://schemas.openxmlformats.org/officeDocument/2006/relationships/audio" Target="../media/audio55.wav"/><Relationship Id="rId10" Type="http://schemas.openxmlformats.org/officeDocument/2006/relationships/image" Target="../media/image44.png"/><Relationship Id="rId19" Type="http://schemas.openxmlformats.org/officeDocument/2006/relationships/audio" Target="../media/audio46.wav"/><Relationship Id="rId4" Type="http://schemas.openxmlformats.org/officeDocument/2006/relationships/image" Target="../media/image9.png"/><Relationship Id="rId9" Type="http://schemas.openxmlformats.org/officeDocument/2006/relationships/image" Target="../media/image43.png"/><Relationship Id="rId14" Type="http://schemas.openxmlformats.org/officeDocument/2006/relationships/image" Target="../media/image48.jpeg"/><Relationship Id="rId22" Type="http://schemas.openxmlformats.org/officeDocument/2006/relationships/audio" Target="../media/audio49.wav"/><Relationship Id="rId27" Type="http://schemas.openxmlformats.org/officeDocument/2006/relationships/audio" Target="../media/audio54.wav"/><Relationship Id="rId30" Type="http://schemas.openxmlformats.org/officeDocument/2006/relationships/audio" Target="../media/audio28.wav"/></Relationships>
</file>

<file path=ppt/slides/_rels/slide7.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3" Type="http://schemas.openxmlformats.org/officeDocument/2006/relationships/image" Target="../media/image9.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2.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226634"/>
            <a:ext cx="9669080" cy="1719338"/>
          </a:xfrm>
        </p:spPr>
        <p:txBody>
          <a:bodyPr>
            <a:normAutofit fontScale="90000"/>
          </a:bodyPr>
          <a:lstStyle/>
          <a:p>
            <a:pPr algn="l"/>
            <a:r>
              <a:rPr lang="en-US" sz="4000" b="1" dirty="0">
                <a:solidFill>
                  <a:prstClr val="white"/>
                </a:solidFill>
              </a:rPr>
              <a:t>Describing how things are and used to be: French school system</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79999" y="2542938"/>
            <a:ext cx="8765562" cy="1626906"/>
          </a:xfrm>
        </p:spPr>
        <p:txBody>
          <a:bodyPr>
            <a:noAutofit/>
          </a:bodyPr>
          <a:lstStyle/>
          <a:p>
            <a:pPr algn="l"/>
            <a:r>
              <a:rPr lang="en-US" dirty="0">
                <a:solidFill>
                  <a:prstClr val="white"/>
                </a:solidFill>
              </a:rPr>
              <a:t>-ER verbs in the imperfect tense </a:t>
            </a:r>
            <a:br>
              <a:rPr lang="en-US" dirty="0">
                <a:solidFill>
                  <a:prstClr val="white"/>
                </a:solidFill>
              </a:rPr>
            </a:br>
            <a:r>
              <a:rPr lang="en-US" dirty="0">
                <a:solidFill>
                  <a:prstClr val="white"/>
                </a:solidFill>
              </a:rPr>
              <a:t>(habitual events with 'used to' equivalent in English) (je)</a:t>
            </a:r>
          </a:p>
          <a:p>
            <a:pPr algn="l"/>
            <a:r>
              <a:rPr lang="en-US" dirty="0">
                <a:solidFill>
                  <a:prstClr val="white"/>
                </a:solidFill>
              </a:rPr>
              <a:t>hard and soft (-s-)</a:t>
            </a:r>
            <a:endParaRPr lang="en-US" sz="1800"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2.2</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1 - Lesson 39</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7863968"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Catherine Morris / </a:t>
            </a:r>
            <a:r>
              <a:rPr lang="en-GB" sz="1400" dirty="0">
                <a:solidFill>
                  <a:prstClr val="white"/>
                </a:solidFill>
                <a:latin typeface="Century Gothic" panose="020B0502020202020204" pitchFamily="34" charset="0"/>
              </a:rPr>
              <a:t>Louise Bibbey / Natalie Finlayson</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a:defRPr/>
            </a:pPr>
            <a:r>
              <a:rPr lang="en-GB" sz="1400" dirty="0">
                <a:solidFill>
                  <a:prstClr val="white"/>
                </a:solidFill>
                <a:latin typeface="Century Gothic" panose="020B0502020202020204" pitchFamily="34" charset="0"/>
              </a:rPr>
              <a:t>Artwork by: Chloé Motard</a:t>
            </a:r>
          </a:p>
          <a:p>
            <a:pPr>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08/08/2022</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643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grammaire</a:t>
            </a:r>
          </a:p>
        </p:txBody>
      </p:sp>
      <p:sp>
        <p:nvSpPr>
          <p:cNvPr id="13" name="TextBox 12">
            <a:extLst>
              <a:ext uri="{FF2B5EF4-FFF2-40B4-BE49-F238E27FC236}">
                <a16:creationId xmlns:a16="http://schemas.microsoft.com/office/drawing/2014/main" id="{893C2ADF-E373-4C2B-B573-F88BEA298DFD}"/>
              </a:ext>
            </a:extLst>
          </p:cNvPr>
          <p:cNvSpPr txBox="1"/>
          <p:nvPr/>
        </p:nvSpPr>
        <p:spPr>
          <a:xfrm>
            <a:off x="209701" y="2302284"/>
            <a:ext cx="11691166" cy="461665"/>
          </a:xfrm>
          <a:prstGeom prst="rect">
            <a:avLst/>
          </a:prstGeom>
          <a:noFill/>
        </p:spPr>
        <p:txBody>
          <a:bodyPr wrap="square" rtlCol="0">
            <a:spAutoFit/>
          </a:bodyPr>
          <a:lstStyle/>
          <a:p>
            <a:pPr lvl="0">
              <a:defRPr/>
            </a:pPr>
            <a:r>
              <a:rPr lang="en-GB" sz="2400" dirty="0">
                <a:solidFill>
                  <a:srgbClr val="4472C4">
                    <a:lumMod val="50000"/>
                  </a:srgbClr>
                </a:solidFill>
              </a:rPr>
              <a:t>To form the imperfect tense:</a:t>
            </a:r>
            <a:endParaRPr kumimoji="0" lang="en-US" sz="2400" b="0" i="0" u="none" strike="noStrike" kern="1200" cap="none" spc="0" normalizeH="0" baseline="0" noProof="0" dirty="0">
              <a:ln>
                <a:noFill/>
              </a:ln>
              <a:solidFill>
                <a:srgbClr val="4472C4">
                  <a:lumMod val="50000"/>
                </a:srgbClr>
              </a:solidFill>
              <a:effectLst/>
              <a:uLnTx/>
              <a:uFillTx/>
            </a:endParaRPr>
          </a:p>
        </p:txBody>
      </p:sp>
      <p:sp>
        <p:nvSpPr>
          <p:cNvPr id="14" name="TextBox 13">
            <a:extLst>
              <a:ext uri="{FF2B5EF4-FFF2-40B4-BE49-F238E27FC236}">
                <a16:creationId xmlns:a16="http://schemas.microsoft.com/office/drawing/2014/main" id="{D17CFD41-9CAE-4071-9C5D-35C54C21D80F}"/>
              </a:ext>
            </a:extLst>
          </p:cNvPr>
          <p:cNvSpPr txBox="1"/>
          <p:nvPr/>
        </p:nvSpPr>
        <p:spPr>
          <a:xfrm>
            <a:off x="2102484" y="3217216"/>
            <a:ext cx="7866843" cy="461665"/>
          </a:xfrm>
          <a:prstGeom prst="rect">
            <a:avLst/>
          </a:prstGeom>
          <a:noFill/>
        </p:spPr>
        <p:txBody>
          <a:bodyPr wrap="square" rtlCol="0">
            <a:spAutoFit/>
          </a:bodyPr>
          <a:lstStyle/>
          <a:p>
            <a:pPr lvl="0" algn="ctr">
              <a:defRPr/>
            </a:pPr>
            <a:r>
              <a:rPr lang="en-GB" sz="2400" b="1" i="1" dirty="0">
                <a:solidFill>
                  <a:srgbClr val="E87D1E"/>
                </a:solidFill>
              </a:rPr>
              <a:t>	  je </a:t>
            </a:r>
            <a:r>
              <a:rPr lang="en-GB" sz="2400" b="1" dirty="0">
                <a:solidFill>
                  <a:srgbClr val="4472C4">
                    <a:lumMod val="50000"/>
                  </a:srgbClr>
                </a:solidFill>
              </a:rPr>
              <a:t>+ </a:t>
            </a:r>
            <a:r>
              <a:rPr lang="en-GB" sz="2400" b="1" dirty="0">
                <a:solidFill>
                  <a:srgbClr val="E87D1E"/>
                </a:solidFill>
              </a:rPr>
              <a:t>stem of present tense ‘nous’ form </a:t>
            </a:r>
            <a:r>
              <a:rPr lang="en-GB" sz="2400" b="1" i="1" dirty="0">
                <a:solidFill>
                  <a:srgbClr val="4472C4">
                    <a:lumMod val="50000"/>
                  </a:srgbClr>
                </a:solidFill>
              </a:rPr>
              <a:t>+ </a:t>
            </a:r>
            <a:r>
              <a:rPr lang="en-GB" sz="2400" b="1" i="1" dirty="0">
                <a:solidFill>
                  <a:srgbClr val="E87D1E"/>
                </a:solidFill>
              </a:rPr>
              <a:t>-ais</a:t>
            </a:r>
            <a:endParaRPr kumimoji="0" lang="en-US" sz="2400" b="1" i="1" u="none" strike="noStrike" kern="1200" cap="none" spc="0" normalizeH="0" baseline="0" noProof="0" dirty="0">
              <a:ln>
                <a:noFill/>
              </a:ln>
              <a:solidFill>
                <a:srgbClr val="E87D1E"/>
              </a:solidFill>
              <a:effectLst/>
              <a:uLnTx/>
              <a:uFillTx/>
            </a:endParaRPr>
          </a:p>
        </p:txBody>
      </p:sp>
      <p:sp>
        <p:nvSpPr>
          <p:cNvPr id="22" name="TextBox 21">
            <a:extLst>
              <a:ext uri="{FF2B5EF4-FFF2-40B4-BE49-F238E27FC236}">
                <a16:creationId xmlns:a16="http://schemas.microsoft.com/office/drawing/2014/main" id="{31F32085-223B-46D7-AC84-CF28778189E7}"/>
              </a:ext>
            </a:extLst>
          </p:cNvPr>
          <p:cNvSpPr txBox="1"/>
          <p:nvPr/>
        </p:nvSpPr>
        <p:spPr>
          <a:xfrm>
            <a:off x="639432" y="4420162"/>
            <a:ext cx="7488089" cy="461665"/>
          </a:xfrm>
          <a:prstGeom prst="rect">
            <a:avLst/>
          </a:prstGeom>
          <a:noFill/>
        </p:spPr>
        <p:txBody>
          <a:bodyPr wrap="square" rtlCol="0">
            <a:spAutoFit/>
          </a:bodyPr>
          <a:lstStyle/>
          <a:p>
            <a:pPr lvl="0">
              <a:defRPr/>
            </a:pPr>
            <a:r>
              <a:rPr kumimoji="0" lang="fr-FR" sz="2400" u="none" strike="noStrike" kern="1200" cap="none" spc="0" normalizeH="0" baseline="0" noProof="0" dirty="0">
                <a:ln>
                  <a:noFill/>
                </a:ln>
                <a:solidFill>
                  <a:srgbClr val="115076"/>
                </a:solidFill>
                <a:effectLst/>
                <a:uLnTx/>
                <a:uFillTx/>
              </a:rPr>
              <a:t>e.g. regarder   </a:t>
            </a:r>
            <a:r>
              <a:rPr lang="fr-FR" sz="2400" dirty="0">
                <a:solidFill>
                  <a:srgbClr val="115076"/>
                </a:solidFill>
              </a:rPr>
              <a:t>→ </a:t>
            </a:r>
            <a:r>
              <a:rPr lang="fr-FR" sz="2400" b="1" dirty="0">
                <a:solidFill>
                  <a:srgbClr val="115076"/>
                </a:solidFill>
              </a:rPr>
              <a:t>nous</a:t>
            </a:r>
            <a:r>
              <a:rPr lang="fr-FR" sz="2400" dirty="0">
                <a:solidFill>
                  <a:srgbClr val="115076"/>
                </a:solidFill>
              </a:rPr>
              <a:t>			 → </a:t>
            </a:r>
            <a:r>
              <a:rPr lang="fr-FR" sz="2400" b="1" dirty="0">
                <a:solidFill>
                  <a:srgbClr val="115076"/>
                </a:solidFill>
              </a:rPr>
              <a:t>je</a:t>
            </a:r>
            <a:endParaRPr kumimoji="0" lang="fr-FR" sz="2400" u="none" strike="noStrike" kern="1200" cap="none" spc="0" normalizeH="0" baseline="0" noProof="0" dirty="0">
              <a:ln>
                <a:noFill/>
              </a:ln>
              <a:solidFill>
                <a:srgbClr val="115076"/>
              </a:solidFill>
              <a:effectLst/>
              <a:uLnTx/>
              <a:uFillTx/>
            </a:endParaRPr>
          </a:p>
        </p:txBody>
      </p:sp>
      <p:sp>
        <p:nvSpPr>
          <p:cNvPr id="23" name="TextBox 22">
            <a:extLst>
              <a:ext uri="{FF2B5EF4-FFF2-40B4-BE49-F238E27FC236}">
                <a16:creationId xmlns:a16="http://schemas.microsoft.com/office/drawing/2014/main" id="{E22BB0CE-3FFE-47B9-A62F-F6715482171F}"/>
              </a:ext>
            </a:extLst>
          </p:cNvPr>
          <p:cNvSpPr txBox="1"/>
          <p:nvPr/>
        </p:nvSpPr>
        <p:spPr>
          <a:xfrm>
            <a:off x="4122934" y="4420161"/>
            <a:ext cx="1819086" cy="461665"/>
          </a:xfrm>
          <a:prstGeom prst="rect">
            <a:avLst/>
          </a:prstGeom>
          <a:noFill/>
        </p:spPr>
        <p:txBody>
          <a:bodyPr wrap="square" rtlCol="0">
            <a:spAutoFit/>
          </a:bodyPr>
          <a:lstStyle/>
          <a:p>
            <a:pPr lvl="0">
              <a:defRPr/>
            </a:pPr>
            <a:r>
              <a:rPr lang="fr-FR" sz="2400" dirty="0">
                <a:solidFill>
                  <a:srgbClr val="115076"/>
                </a:solidFill>
              </a:rPr>
              <a:t>regard</a:t>
            </a:r>
            <a:r>
              <a:rPr lang="fr-FR" sz="2400" b="1" strike="sngStrike" dirty="0">
                <a:solidFill>
                  <a:srgbClr val="115076"/>
                </a:solidFill>
              </a:rPr>
              <a:t>ons</a:t>
            </a:r>
          </a:p>
        </p:txBody>
      </p:sp>
      <p:sp>
        <p:nvSpPr>
          <p:cNvPr id="24" name="TextBox 23">
            <a:extLst>
              <a:ext uri="{FF2B5EF4-FFF2-40B4-BE49-F238E27FC236}">
                <a16:creationId xmlns:a16="http://schemas.microsoft.com/office/drawing/2014/main" id="{12F77BF1-237B-4AD5-B6CF-5709213081D3}"/>
              </a:ext>
            </a:extLst>
          </p:cNvPr>
          <p:cNvSpPr txBox="1"/>
          <p:nvPr/>
        </p:nvSpPr>
        <p:spPr>
          <a:xfrm>
            <a:off x="7082726" y="4420161"/>
            <a:ext cx="3108595" cy="461665"/>
          </a:xfrm>
          <a:prstGeom prst="rect">
            <a:avLst/>
          </a:prstGeom>
          <a:noFill/>
        </p:spPr>
        <p:txBody>
          <a:bodyPr wrap="square" rtlCol="0">
            <a:spAutoFit/>
          </a:bodyPr>
          <a:lstStyle/>
          <a:p>
            <a:pPr lvl="0">
              <a:defRPr/>
            </a:pPr>
            <a:r>
              <a:rPr lang="fr-FR" sz="2400" dirty="0">
                <a:solidFill>
                  <a:srgbClr val="115076"/>
                </a:solidFill>
              </a:rPr>
              <a:t>regard</a:t>
            </a:r>
            <a:r>
              <a:rPr lang="fr-FR" sz="2400" b="1" dirty="0">
                <a:solidFill>
                  <a:srgbClr val="E87D1E"/>
                </a:solidFill>
              </a:rPr>
              <a:t>ais</a:t>
            </a:r>
          </a:p>
        </p:txBody>
      </p:sp>
      <p:sp>
        <p:nvSpPr>
          <p:cNvPr id="19" name="TextBox 18">
            <a:extLst>
              <a:ext uri="{FF2B5EF4-FFF2-40B4-BE49-F238E27FC236}">
                <a16:creationId xmlns:a16="http://schemas.microsoft.com/office/drawing/2014/main" id="{5134176D-7C9C-4E1F-9863-CAD6E5D196F4}"/>
              </a:ext>
            </a:extLst>
          </p:cNvPr>
          <p:cNvSpPr txBox="1"/>
          <p:nvPr/>
        </p:nvSpPr>
        <p:spPr>
          <a:xfrm>
            <a:off x="639432" y="5055479"/>
            <a:ext cx="7488089" cy="461665"/>
          </a:xfrm>
          <a:prstGeom prst="rect">
            <a:avLst/>
          </a:prstGeom>
          <a:noFill/>
        </p:spPr>
        <p:txBody>
          <a:bodyPr wrap="square" rtlCol="0">
            <a:spAutoFit/>
          </a:bodyPr>
          <a:lstStyle/>
          <a:p>
            <a:pPr lvl="0">
              <a:defRPr/>
            </a:pPr>
            <a:r>
              <a:rPr kumimoji="0" lang="fr-FR" sz="2400" u="none" strike="noStrike" kern="1200" cap="none" spc="0" normalizeH="0" baseline="0" noProof="0" dirty="0">
                <a:ln>
                  <a:noFill/>
                </a:ln>
                <a:solidFill>
                  <a:srgbClr val="115076"/>
                </a:solidFill>
                <a:effectLst/>
                <a:uLnTx/>
                <a:uFillTx/>
              </a:rPr>
              <a:t>e.g. aller	</a:t>
            </a:r>
            <a:r>
              <a:rPr kumimoji="0" lang="fr-FR" sz="2400" u="none" strike="noStrike" kern="1200" cap="none" spc="0" normalizeH="0" noProof="0" dirty="0">
                <a:ln>
                  <a:noFill/>
                </a:ln>
                <a:solidFill>
                  <a:srgbClr val="115076"/>
                </a:solidFill>
                <a:effectLst/>
                <a:uLnTx/>
                <a:uFillTx/>
              </a:rPr>
              <a:t>    </a:t>
            </a:r>
            <a:r>
              <a:rPr kumimoji="0" lang="fr-FR" sz="2400" u="none" strike="noStrike" kern="1200" cap="none" spc="0" normalizeH="0" baseline="0" noProof="0" dirty="0">
                <a:ln>
                  <a:noFill/>
                </a:ln>
                <a:solidFill>
                  <a:srgbClr val="115076"/>
                </a:solidFill>
                <a:effectLst/>
                <a:uLnTx/>
                <a:uFillTx/>
              </a:rPr>
              <a:t> </a:t>
            </a:r>
            <a:r>
              <a:rPr lang="fr-FR" sz="2400" dirty="0">
                <a:solidFill>
                  <a:srgbClr val="115076"/>
                </a:solidFill>
              </a:rPr>
              <a:t>→ </a:t>
            </a:r>
            <a:r>
              <a:rPr lang="fr-FR" sz="2400" b="1" dirty="0">
                <a:solidFill>
                  <a:srgbClr val="115076"/>
                </a:solidFill>
              </a:rPr>
              <a:t>nous</a:t>
            </a:r>
            <a:r>
              <a:rPr lang="fr-FR" sz="2400" dirty="0">
                <a:solidFill>
                  <a:srgbClr val="115076"/>
                </a:solidFill>
              </a:rPr>
              <a:t>			 → </a:t>
            </a:r>
            <a:r>
              <a:rPr lang="fr-FR" sz="2400" b="1" dirty="0">
                <a:solidFill>
                  <a:srgbClr val="115076"/>
                </a:solidFill>
              </a:rPr>
              <a:t>j’</a:t>
            </a:r>
            <a:endParaRPr kumimoji="0" lang="fr-FR" sz="2400" u="none" strike="noStrike" kern="1200" cap="none" spc="0" normalizeH="0" baseline="0" noProof="0" dirty="0">
              <a:ln>
                <a:noFill/>
              </a:ln>
              <a:solidFill>
                <a:srgbClr val="115076"/>
              </a:solidFill>
              <a:effectLst/>
              <a:uLnTx/>
              <a:uFillTx/>
            </a:endParaRPr>
          </a:p>
        </p:txBody>
      </p:sp>
      <p:sp>
        <p:nvSpPr>
          <p:cNvPr id="20" name="TextBox 19">
            <a:extLst>
              <a:ext uri="{FF2B5EF4-FFF2-40B4-BE49-F238E27FC236}">
                <a16:creationId xmlns:a16="http://schemas.microsoft.com/office/drawing/2014/main" id="{2D6E9623-4195-46B1-831E-640D36C4EAE8}"/>
              </a:ext>
            </a:extLst>
          </p:cNvPr>
          <p:cNvSpPr txBox="1"/>
          <p:nvPr/>
        </p:nvSpPr>
        <p:spPr>
          <a:xfrm>
            <a:off x="4122934" y="5055478"/>
            <a:ext cx="1819086" cy="461665"/>
          </a:xfrm>
          <a:prstGeom prst="rect">
            <a:avLst/>
          </a:prstGeom>
          <a:noFill/>
        </p:spPr>
        <p:txBody>
          <a:bodyPr wrap="square" rtlCol="0">
            <a:spAutoFit/>
          </a:bodyPr>
          <a:lstStyle/>
          <a:p>
            <a:pPr lvl="0">
              <a:defRPr/>
            </a:pPr>
            <a:r>
              <a:rPr lang="fr-FR" sz="2400" dirty="0">
                <a:solidFill>
                  <a:srgbClr val="115076"/>
                </a:solidFill>
              </a:rPr>
              <a:t>all</a:t>
            </a:r>
            <a:r>
              <a:rPr lang="fr-FR" sz="2400" b="1" strike="sngStrike" dirty="0">
                <a:solidFill>
                  <a:srgbClr val="115076"/>
                </a:solidFill>
              </a:rPr>
              <a:t>ons</a:t>
            </a:r>
          </a:p>
        </p:txBody>
      </p:sp>
      <p:sp>
        <p:nvSpPr>
          <p:cNvPr id="21" name="TextBox 20">
            <a:extLst>
              <a:ext uri="{FF2B5EF4-FFF2-40B4-BE49-F238E27FC236}">
                <a16:creationId xmlns:a16="http://schemas.microsoft.com/office/drawing/2014/main" id="{1D2C7E5E-E8BF-47A2-91BE-8939CB394AEE}"/>
              </a:ext>
            </a:extLst>
          </p:cNvPr>
          <p:cNvSpPr txBox="1"/>
          <p:nvPr/>
        </p:nvSpPr>
        <p:spPr>
          <a:xfrm>
            <a:off x="7082726" y="5055478"/>
            <a:ext cx="3108595" cy="461665"/>
          </a:xfrm>
          <a:prstGeom prst="rect">
            <a:avLst/>
          </a:prstGeom>
          <a:noFill/>
        </p:spPr>
        <p:txBody>
          <a:bodyPr wrap="square" rtlCol="0">
            <a:spAutoFit/>
          </a:bodyPr>
          <a:lstStyle/>
          <a:p>
            <a:pPr lvl="0">
              <a:defRPr/>
            </a:pPr>
            <a:r>
              <a:rPr lang="fr-FR" sz="2400" dirty="0">
                <a:solidFill>
                  <a:srgbClr val="115076"/>
                </a:solidFill>
              </a:rPr>
              <a:t>all</a:t>
            </a:r>
            <a:r>
              <a:rPr lang="fr-FR" sz="2400" b="1" dirty="0">
                <a:solidFill>
                  <a:srgbClr val="E87D1E"/>
                </a:solidFill>
              </a:rPr>
              <a:t>ais</a:t>
            </a:r>
          </a:p>
        </p:txBody>
      </p:sp>
      <p:sp>
        <p:nvSpPr>
          <p:cNvPr id="25" name="TextBox 24">
            <a:extLst>
              <a:ext uri="{FF2B5EF4-FFF2-40B4-BE49-F238E27FC236}">
                <a16:creationId xmlns:a16="http://schemas.microsoft.com/office/drawing/2014/main" id="{F8071854-6AFE-4C03-AEDA-1C43E2A4E801}"/>
              </a:ext>
            </a:extLst>
          </p:cNvPr>
          <p:cNvSpPr txBox="1"/>
          <p:nvPr/>
        </p:nvSpPr>
        <p:spPr>
          <a:xfrm>
            <a:off x="639432" y="5690795"/>
            <a:ext cx="7488089" cy="461665"/>
          </a:xfrm>
          <a:prstGeom prst="rect">
            <a:avLst/>
          </a:prstGeom>
          <a:noFill/>
        </p:spPr>
        <p:txBody>
          <a:bodyPr wrap="square" rtlCol="0">
            <a:spAutoFit/>
          </a:bodyPr>
          <a:lstStyle/>
          <a:p>
            <a:pPr lvl="0">
              <a:defRPr/>
            </a:pPr>
            <a:r>
              <a:rPr kumimoji="0" lang="fr-FR" sz="2400" u="none" strike="noStrike" kern="1200" cap="none" spc="0" normalizeH="0" baseline="0" noProof="0" dirty="0">
                <a:ln>
                  <a:noFill/>
                </a:ln>
                <a:solidFill>
                  <a:srgbClr val="115076"/>
                </a:solidFill>
                <a:effectLst/>
                <a:uLnTx/>
                <a:uFillTx/>
              </a:rPr>
              <a:t>e.g. empêcher </a:t>
            </a:r>
            <a:r>
              <a:rPr lang="fr-FR" sz="2400" dirty="0">
                <a:solidFill>
                  <a:srgbClr val="115076"/>
                </a:solidFill>
              </a:rPr>
              <a:t>→ </a:t>
            </a:r>
            <a:r>
              <a:rPr lang="fr-FR" sz="2400" b="1" dirty="0">
                <a:solidFill>
                  <a:srgbClr val="115076"/>
                </a:solidFill>
              </a:rPr>
              <a:t>nous</a:t>
            </a:r>
            <a:r>
              <a:rPr lang="fr-FR" sz="2400" dirty="0">
                <a:solidFill>
                  <a:srgbClr val="115076"/>
                </a:solidFill>
              </a:rPr>
              <a:t>			 → </a:t>
            </a:r>
            <a:r>
              <a:rPr lang="fr-FR" sz="2400" b="1" dirty="0">
                <a:solidFill>
                  <a:srgbClr val="115076"/>
                </a:solidFill>
              </a:rPr>
              <a:t>j’</a:t>
            </a:r>
            <a:endParaRPr kumimoji="0" lang="fr-FR" sz="2400" u="none" strike="noStrike" kern="1200" cap="none" spc="0" normalizeH="0" baseline="0" noProof="0" dirty="0">
              <a:ln>
                <a:noFill/>
              </a:ln>
              <a:solidFill>
                <a:srgbClr val="115076"/>
              </a:solidFill>
              <a:effectLst/>
              <a:uLnTx/>
              <a:uFillTx/>
            </a:endParaRPr>
          </a:p>
        </p:txBody>
      </p:sp>
      <p:sp>
        <p:nvSpPr>
          <p:cNvPr id="26" name="TextBox 25">
            <a:extLst>
              <a:ext uri="{FF2B5EF4-FFF2-40B4-BE49-F238E27FC236}">
                <a16:creationId xmlns:a16="http://schemas.microsoft.com/office/drawing/2014/main" id="{0D7FF860-6ECB-466D-9E0D-ACA5626AE0E3}"/>
              </a:ext>
            </a:extLst>
          </p:cNvPr>
          <p:cNvSpPr txBox="1"/>
          <p:nvPr/>
        </p:nvSpPr>
        <p:spPr>
          <a:xfrm>
            <a:off x="4122934" y="5690794"/>
            <a:ext cx="2331817" cy="461665"/>
          </a:xfrm>
          <a:prstGeom prst="rect">
            <a:avLst/>
          </a:prstGeom>
          <a:noFill/>
        </p:spPr>
        <p:txBody>
          <a:bodyPr wrap="square" rtlCol="0">
            <a:spAutoFit/>
          </a:bodyPr>
          <a:lstStyle/>
          <a:p>
            <a:pPr lvl="0">
              <a:defRPr/>
            </a:pPr>
            <a:r>
              <a:rPr lang="fr-FR" sz="2400" dirty="0">
                <a:solidFill>
                  <a:srgbClr val="115076"/>
                </a:solidFill>
              </a:rPr>
              <a:t>empêch</a:t>
            </a:r>
            <a:r>
              <a:rPr lang="fr-FR" sz="2400" b="1" strike="sngStrike" dirty="0">
                <a:solidFill>
                  <a:srgbClr val="115076"/>
                </a:solidFill>
              </a:rPr>
              <a:t>ons</a:t>
            </a:r>
          </a:p>
        </p:txBody>
      </p:sp>
      <p:sp>
        <p:nvSpPr>
          <p:cNvPr id="27" name="TextBox 26">
            <a:extLst>
              <a:ext uri="{FF2B5EF4-FFF2-40B4-BE49-F238E27FC236}">
                <a16:creationId xmlns:a16="http://schemas.microsoft.com/office/drawing/2014/main" id="{936BAF98-04DA-40DD-B631-F53433FB4BC4}"/>
              </a:ext>
            </a:extLst>
          </p:cNvPr>
          <p:cNvSpPr txBox="1"/>
          <p:nvPr/>
        </p:nvSpPr>
        <p:spPr>
          <a:xfrm>
            <a:off x="7082726" y="5690794"/>
            <a:ext cx="3108595" cy="461665"/>
          </a:xfrm>
          <a:prstGeom prst="rect">
            <a:avLst/>
          </a:prstGeom>
          <a:noFill/>
        </p:spPr>
        <p:txBody>
          <a:bodyPr wrap="square" rtlCol="0">
            <a:spAutoFit/>
          </a:bodyPr>
          <a:lstStyle/>
          <a:p>
            <a:pPr lvl="0">
              <a:defRPr/>
            </a:pPr>
            <a:r>
              <a:rPr lang="fr-FR" sz="2400" dirty="0">
                <a:solidFill>
                  <a:srgbClr val="115076"/>
                </a:solidFill>
              </a:rPr>
              <a:t>empêch</a:t>
            </a:r>
            <a:r>
              <a:rPr lang="fr-FR" sz="2400" b="1" dirty="0">
                <a:solidFill>
                  <a:srgbClr val="E87D1E"/>
                </a:solidFill>
              </a:rPr>
              <a:t>ais</a:t>
            </a:r>
          </a:p>
        </p:txBody>
      </p:sp>
      <p:pic>
        <p:nvPicPr>
          <p:cNvPr id="2050" name="Picture 2" descr="Time, Tiempo, Count, Day, Future, Minute, Year">
            <a:extLst>
              <a:ext uri="{FF2B5EF4-FFF2-40B4-BE49-F238E27FC236}">
                <a16:creationId xmlns:a16="http://schemas.microsoft.com/office/drawing/2014/main" id="{986AFD03-749E-4A55-BD06-081819C63A1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46628" y="4529884"/>
            <a:ext cx="2269277" cy="151285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5511948" cy="867128"/>
          </a:xfrm>
          <a:prstGeom prst="rect">
            <a:avLst/>
          </a:prstGeom>
        </p:spPr>
      </p:pic>
      <p:sp>
        <p:nvSpPr>
          <p:cNvPr id="29" name="Title 3"/>
          <p:cNvSpPr>
            <a:spLocks noGrp="1"/>
          </p:cNvSpPr>
          <p:nvPr>
            <p:ph type="title"/>
          </p:nvPr>
        </p:nvSpPr>
        <p:spPr>
          <a:xfrm>
            <a:off x="0" y="296864"/>
            <a:ext cx="5265384" cy="707849"/>
          </a:xfrm>
        </p:spPr>
        <p:txBody>
          <a:bodyPr>
            <a:normAutofit/>
          </a:bodyPr>
          <a:lstStyle/>
          <a:p>
            <a:r>
              <a:rPr lang="en-GB" sz="3600" b="1" dirty="0">
                <a:solidFill>
                  <a:schemeClr val="bg1"/>
                </a:solidFill>
              </a:rPr>
              <a:t>L’imparfait* [2/2]</a:t>
            </a:r>
          </a:p>
        </p:txBody>
      </p:sp>
      <p:sp>
        <p:nvSpPr>
          <p:cNvPr id="30" name="TextBox 36">
            <a:extLst>
              <a:ext uri="{FF2B5EF4-FFF2-40B4-BE49-F238E27FC236}">
                <a16:creationId xmlns:a16="http://schemas.microsoft.com/office/drawing/2014/main" id="{C794CF1B-E597-49EF-B320-2C129E3D1CEE}"/>
              </a:ext>
            </a:extLst>
          </p:cNvPr>
          <p:cNvSpPr txBox="1"/>
          <p:nvPr/>
        </p:nvSpPr>
        <p:spPr>
          <a:xfrm>
            <a:off x="6055284" y="249870"/>
            <a:ext cx="3435066" cy="442674"/>
          </a:xfrm>
          <a:prstGeom prst="wedgeRoundRectCallout">
            <a:avLst>
              <a:gd name="adj1" fmla="val -18395"/>
              <a:gd name="adj2" fmla="val -44922"/>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txBody>
          <a:bodyPr wrap="square" rtlCol="0" anchor="ctr">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fr-FR" sz="2000" b="1" i="0" u="none" strike="noStrike" kern="1200" cap="none" spc="0" normalizeH="0" baseline="0" dirty="0">
                <a:ln>
                  <a:noFill/>
                </a:ln>
                <a:solidFill>
                  <a:prstClr val="white"/>
                </a:solidFill>
                <a:effectLst/>
                <a:uLnTx/>
                <a:uFillTx/>
                <a:latin typeface="Century Gothic" panose="020F0302020204030204"/>
                <a:ea typeface="+mn-ea"/>
                <a:cs typeface="+mn-cs"/>
              </a:rPr>
              <a:t>imparfait </a:t>
            </a: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lang="en-GB" sz="2000" dirty="0">
                <a:solidFill>
                  <a:prstClr val="white"/>
                </a:solidFill>
                <a:latin typeface="Century Gothic" panose="020F0302020204030204"/>
              </a:rPr>
              <a:t>imperfect</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1BB0CFB4-EB31-4724-BD9B-C9D7F14902AA}"/>
              </a:ext>
            </a:extLst>
          </p:cNvPr>
          <p:cNvSpPr txBox="1"/>
          <p:nvPr/>
        </p:nvSpPr>
        <p:spPr>
          <a:xfrm>
            <a:off x="170946" y="1356833"/>
            <a:ext cx="11729921" cy="830997"/>
          </a:xfrm>
          <a:prstGeom prst="rect">
            <a:avLst/>
          </a:prstGeom>
          <a:noFill/>
        </p:spPr>
        <p:txBody>
          <a:bodyPr wrap="square" rtlCol="0">
            <a:spAutoFit/>
          </a:bodyPr>
          <a:lstStyle/>
          <a:p>
            <a:pPr lvl="0">
              <a:defRPr/>
            </a:pPr>
            <a:r>
              <a:rPr lang="en-GB" sz="2400" dirty="0">
                <a:solidFill>
                  <a:srgbClr val="4472C4">
                    <a:lumMod val="50000"/>
                  </a:srgbClr>
                </a:solidFill>
              </a:rPr>
              <a:t>You already know one past tense; the perfect tense is made up of two verbs, an auxiliary verb and a past participle. The imperfect is made up of one word.</a:t>
            </a:r>
            <a:endParaRPr lang="en-US" sz="2400" dirty="0">
              <a:solidFill>
                <a:srgbClr val="4472C4">
                  <a:lumMod val="50000"/>
                </a:srgbClr>
              </a:solidFill>
            </a:endParaRPr>
          </a:p>
        </p:txBody>
      </p:sp>
    </p:spTree>
    <p:extLst>
      <p:ext uri="{BB962C8B-B14F-4D97-AF65-F5344CB8AC3E}">
        <p14:creationId xmlns:p14="http://schemas.microsoft.com/office/powerpoint/2010/main" val="1608757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22" grpId="0"/>
      <p:bldP spid="23" grpId="0"/>
      <p:bldP spid="24" grpId="0"/>
      <p:bldP spid="19" grpId="0"/>
      <p:bldP spid="20" grpId="0"/>
      <p:bldP spid="21" grpId="0"/>
      <p:bldP spid="25" grpId="0"/>
      <p:bldP spid="26" grpId="0"/>
      <p:bldP spid="27" grpId="0"/>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Que pense Élodie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16E5D2C8-39D0-B149-BD4B-D3EDCF96BB45}"/>
              </a:ext>
            </a:extLst>
          </p:cNvPr>
          <p:cNvSpPr txBox="1"/>
          <p:nvPr/>
        </p:nvSpPr>
        <p:spPr>
          <a:xfrm>
            <a:off x="179999" y="1500311"/>
            <a:ext cx="9621727" cy="2553891"/>
          </a:xfrm>
          <a:prstGeom prst="wedgeRoundRectCallout">
            <a:avLst>
              <a:gd name="adj1" fmla="val 44691"/>
              <a:gd name="adj2" fmla="val 68781"/>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dirty="0">
                <a:solidFill>
                  <a:schemeClr val="bg1"/>
                </a:solidFill>
                <a:latin typeface="Century Gothic" panose="020F0302020204030204"/>
              </a:rPr>
              <a:t>Je suis Élodie ! J’étudie dix matières. J’écoutais bien en maths mais c’est plus difficile dans les grandes classes. Je pratiquais beaucoup l’anglais au café de la ville. Je respecte les professeurs et je pose beaucoup de questions pour comprendre mes cours. J’aimais aller au château historique de la région avec mes amis.</a:t>
            </a:r>
          </a:p>
        </p:txBody>
      </p:sp>
      <p:pic>
        <p:nvPicPr>
          <p:cNvPr id="3" name="Picture 2" descr="A picture containing text&#10;&#10;Description automatically generated">
            <a:extLst>
              <a:ext uri="{FF2B5EF4-FFF2-40B4-BE49-F238E27FC236}">
                <a16:creationId xmlns:a16="http://schemas.microsoft.com/office/drawing/2014/main" id="{D5BC3EE8-05AC-4F06-884E-CDCFD7E7EB1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910" t="19532" r="19216"/>
          <a:stretch/>
        </p:blipFill>
        <p:spPr>
          <a:xfrm>
            <a:off x="9147229" y="3357449"/>
            <a:ext cx="2627676" cy="3026092"/>
          </a:xfrm>
          <a:prstGeom prst="rect">
            <a:avLst/>
          </a:prstGeom>
        </p:spPr>
      </p:pic>
      <p:sp>
        <p:nvSpPr>
          <p:cNvPr id="9" name="TextBox 8">
            <a:extLst>
              <a:ext uri="{FF2B5EF4-FFF2-40B4-BE49-F238E27FC236}">
                <a16:creationId xmlns:a16="http://schemas.microsoft.com/office/drawing/2014/main" id="{C8EA39B5-6DEE-42D3-9477-9A6053DA7074}"/>
              </a:ext>
            </a:extLst>
          </p:cNvPr>
          <p:cNvSpPr txBox="1"/>
          <p:nvPr/>
        </p:nvSpPr>
        <p:spPr>
          <a:xfrm>
            <a:off x="375576" y="4526692"/>
            <a:ext cx="8575919" cy="1569660"/>
          </a:xfrm>
          <a:prstGeom prst="rect">
            <a:avLst/>
          </a:prstGeom>
          <a:noFill/>
        </p:spPr>
        <p:txBody>
          <a:bodyPr wrap="square" rtlCol="0">
            <a:spAutoFit/>
          </a:bodyPr>
          <a:lstStyle/>
          <a:p>
            <a:pPr lvl="0">
              <a:defRPr/>
            </a:pPr>
            <a:r>
              <a:rPr lang="fr-FR" sz="2400" dirty="0">
                <a:solidFill>
                  <a:srgbClr val="4472C4">
                    <a:lumMod val="50000"/>
                  </a:srgbClr>
                </a:solidFill>
              </a:rPr>
              <a:t>Élodie</a:t>
            </a:r>
            <a:r>
              <a:rPr lang="en-GB" sz="2400" dirty="0">
                <a:solidFill>
                  <a:srgbClr val="4472C4">
                    <a:lumMod val="50000"/>
                  </a:srgbClr>
                </a:solidFill>
              </a:rPr>
              <a:t> is comparing her experiences at secondary school and sixth form college.</a:t>
            </a:r>
          </a:p>
          <a:p>
            <a:pPr lvl="0">
              <a:defRPr/>
            </a:pPr>
            <a:r>
              <a:rPr lang="en-GB" sz="2400" dirty="0">
                <a:solidFill>
                  <a:srgbClr val="4472C4">
                    <a:lumMod val="50000"/>
                  </a:srgbClr>
                </a:solidFill>
              </a:rPr>
              <a:t>Write down the verbs you find in the text in the present and imperfect tense.</a:t>
            </a:r>
            <a:endParaRPr kumimoji="0" lang="en-US" sz="2400" b="0" i="0" u="none" strike="noStrike" kern="1200" cap="none" spc="0" normalizeH="0" baseline="0" noProof="0" dirty="0">
              <a:ln>
                <a:noFill/>
              </a:ln>
              <a:solidFill>
                <a:srgbClr val="4472C4">
                  <a:lumMod val="50000"/>
                </a:srgbClr>
              </a:solidFill>
              <a:effectLst/>
              <a:uLnTx/>
              <a:uFillTx/>
            </a:endParaRPr>
          </a:p>
        </p:txBody>
      </p:sp>
      <p:sp>
        <p:nvSpPr>
          <p:cNvPr id="5" name="Rectangle: Rounded Corners 4">
            <a:extLst>
              <a:ext uri="{FF2B5EF4-FFF2-40B4-BE49-F238E27FC236}">
                <a16:creationId xmlns:a16="http://schemas.microsoft.com/office/drawing/2014/main" id="{D20D6D76-2325-4B9E-86B1-C28782DD0882}"/>
              </a:ext>
            </a:extLst>
          </p:cNvPr>
          <p:cNvSpPr/>
          <p:nvPr/>
        </p:nvSpPr>
        <p:spPr>
          <a:xfrm>
            <a:off x="7323220" y="5296701"/>
            <a:ext cx="1260000" cy="382192"/>
          </a:xfrm>
          <a:prstGeom prst="roundRect">
            <a:avLst/>
          </a:prstGeom>
          <a:noFill/>
          <a:ln w="3810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Rectangle: Rounded Corners 9">
            <a:extLst>
              <a:ext uri="{FF2B5EF4-FFF2-40B4-BE49-F238E27FC236}">
                <a16:creationId xmlns:a16="http://schemas.microsoft.com/office/drawing/2014/main" id="{DAC45FC7-6921-411E-9872-F7C25F0BD4F6}"/>
              </a:ext>
            </a:extLst>
          </p:cNvPr>
          <p:cNvSpPr/>
          <p:nvPr/>
        </p:nvSpPr>
        <p:spPr>
          <a:xfrm>
            <a:off x="431683" y="1683536"/>
            <a:ext cx="1008000" cy="382192"/>
          </a:xfrm>
          <a:prstGeom prst="roundRect">
            <a:avLst/>
          </a:prstGeom>
          <a:noFill/>
          <a:ln w="3810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Rectangle: Rounded Corners 11">
            <a:extLst>
              <a:ext uri="{FF2B5EF4-FFF2-40B4-BE49-F238E27FC236}">
                <a16:creationId xmlns:a16="http://schemas.microsoft.com/office/drawing/2014/main" id="{37D85DB7-C4E0-4AA2-8E7F-DBFA949C3AE9}"/>
              </a:ext>
            </a:extLst>
          </p:cNvPr>
          <p:cNvSpPr/>
          <p:nvPr/>
        </p:nvSpPr>
        <p:spPr>
          <a:xfrm>
            <a:off x="2573297" y="1683723"/>
            <a:ext cx="1224000" cy="382192"/>
          </a:xfrm>
          <a:prstGeom prst="roundRect">
            <a:avLst/>
          </a:prstGeom>
          <a:noFill/>
          <a:ln w="3810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Rounded Corners 12">
            <a:extLst>
              <a:ext uri="{FF2B5EF4-FFF2-40B4-BE49-F238E27FC236}">
                <a16:creationId xmlns:a16="http://schemas.microsoft.com/office/drawing/2014/main" id="{EA1DE909-7F5E-4A0D-ABAB-352E70DE3AEC}"/>
              </a:ext>
            </a:extLst>
          </p:cNvPr>
          <p:cNvSpPr/>
          <p:nvPr/>
        </p:nvSpPr>
        <p:spPr>
          <a:xfrm>
            <a:off x="1241731" y="2103292"/>
            <a:ext cx="828000" cy="382192"/>
          </a:xfrm>
          <a:prstGeom prst="roundRect">
            <a:avLst/>
          </a:prstGeom>
          <a:noFill/>
          <a:ln w="3810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Rectangle: Rounded Corners 13">
            <a:extLst>
              <a:ext uri="{FF2B5EF4-FFF2-40B4-BE49-F238E27FC236}">
                <a16:creationId xmlns:a16="http://schemas.microsoft.com/office/drawing/2014/main" id="{79173536-4791-45F2-BD0E-B14B06B7DF90}"/>
              </a:ext>
            </a:extLst>
          </p:cNvPr>
          <p:cNvSpPr/>
          <p:nvPr/>
        </p:nvSpPr>
        <p:spPr>
          <a:xfrm>
            <a:off x="6767981" y="2419127"/>
            <a:ext cx="1800000" cy="382192"/>
          </a:xfrm>
          <a:prstGeom prst="roundRect">
            <a:avLst/>
          </a:prstGeom>
          <a:noFill/>
          <a:ln w="3810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Rectangle: Rounded Corners 14">
            <a:extLst>
              <a:ext uri="{FF2B5EF4-FFF2-40B4-BE49-F238E27FC236}">
                <a16:creationId xmlns:a16="http://schemas.microsoft.com/office/drawing/2014/main" id="{B254B559-9FED-486F-9356-95D983007F3B}"/>
              </a:ext>
            </a:extLst>
          </p:cNvPr>
          <p:cNvSpPr/>
          <p:nvPr/>
        </p:nvSpPr>
        <p:spPr>
          <a:xfrm>
            <a:off x="3232693" y="2801319"/>
            <a:ext cx="1123407" cy="382192"/>
          </a:xfrm>
          <a:prstGeom prst="roundRect">
            <a:avLst/>
          </a:prstGeom>
          <a:noFill/>
          <a:ln w="3810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Rectangle: Rounded Corners 15">
            <a:extLst>
              <a:ext uri="{FF2B5EF4-FFF2-40B4-BE49-F238E27FC236}">
                <a16:creationId xmlns:a16="http://schemas.microsoft.com/office/drawing/2014/main" id="{A0840022-8E43-4C3D-8717-F3FFC50C6B31}"/>
              </a:ext>
            </a:extLst>
          </p:cNvPr>
          <p:cNvSpPr/>
          <p:nvPr/>
        </p:nvSpPr>
        <p:spPr>
          <a:xfrm>
            <a:off x="1132818" y="5678893"/>
            <a:ext cx="1548000" cy="382192"/>
          </a:xfrm>
          <a:prstGeom prst="roundRect">
            <a:avLst/>
          </a:prstGeom>
          <a:noFill/>
          <a:ln w="3810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Rectangle: Rounded Corners 16">
            <a:extLst>
              <a:ext uri="{FF2B5EF4-FFF2-40B4-BE49-F238E27FC236}">
                <a16:creationId xmlns:a16="http://schemas.microsoft.com/office/drawing/2014/main" id="{AD124F84-804D-403B-88C7-0276B77A6FB3}"/>
              </a:ext>
            </a:extLst>
          </p:cNvPr>
          <p:cNvSpPr/>
          <p:nvPr/>
        </p:nvSpPr>
        <p:spPr>
          <a:xfrm>
            <a:off x="5778912" y="1683288"/>
            <a:ext cx="1620000" cy="382192"/>
          </a:xfrm>
          <a:prstGeom prst="roundRect">
            <a:avLst/>
          </a:prstGeom>
          <a:noFill/>
          <a:ln w="3810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8" name="Rectangle: Rounded Corners 17">
            <a:extLst>
              <a:ext uri="{FF2B5EF4-FFF2-40B4-BE49-F238E27FC236}">
                <a16:creationId xmlns:a16="http://schemas.microsoft.com/office/drawing/2014/main" id="{1CE39EF3-91CC-413C-B54B-28EE2E90DC17}"/>
              </a:ext>
            </a:extLst>
          </p:cNvPr>
          <p:cNvSpPr/>
          <p:nvPr/>
        </p:nvSpPr>
        <p:spPr>
          <a:xfrm>
            <a:off x="7555283" y="2036935"/>
            <a:ext cx="1980000" cy="382192"/>
          </a:xfrm>
          <a:prstGeom prst="roundRect">
            <a:avLst/>
          </a:prstGeom>
          <a:noFill/>
          <a:ln w="3810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9" name="Rectangle: Rounded Corners 18">
            <a:extLst>
              <a:ext uri="{FF2B5EF4-FFF2-40B4-BE49-F238E27FC236}">
                <a16:creationId xmlns:a16="http://schemas.microsoft.com/office/drawing/2014/main" id="{9A1722F0-A800-450A-9382-94B54D8A1334}"/>
              </a:ext>
            </a:extLst>
          </p:cNvPr>
          <p:cNvSpPr/>
          <p:nvPr/>
        </p:nvSpPr>
        <p:spPr>
          <a:xfrm>
            <a:off x="4149908" y="3146221"/>
            <a:ext cx="1260000" cy="382192"/>
          </a:xfrm>
          <a:prstGeom prst="roundRect">
            <a:avLst/>
          </a:prstGeom>
          <a:noFill/>
          <a:ln w="3810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Speech Bubble: Rectangle with Corners Rounded 1">
            <a:extLst>
              <a:ext uri="{FF2B5EF4-FFF2-40B4-BE49-F238E27FC236}">
                <a16:creationId xmlns:a16="http://schemas.microsoft.com/office/drawing/2014/main" id="{AEFDF055-B4EF-4757-A571-F847ACE13809}"/>
              </a:ext>
            </a:extLst>
          </p:cNvPr>
          <p:cNvSpPr/>
          <p:nvPr/>
        </p:nvSpPr>
        <p:spPr>
          <a:xfrm>
            <a:off x="6905297" y="249870"/>
            <a:ext cx="2241932" cy="832982"/>
          </a:xfrm>
          <a:prstGeom prst="wedgeRoundRectCallout">
            <a:avLst/>
          </a:prstGeom>
          <a:solidFill>
            <a:srgbClr val="104F75"/>
          </a:solidFill>
          <a:ln w="28575">
            <a:solidFill>
              <a:srgbClr val="E87D1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prstClr val="white"/>
                </a:solidFill>
                <a:latin typeface="Century Gothic" panose="020F0302020204030204"/>
              </a:rPr>
              <a:t>*poser</a:t>
            </a:r>
            <a:r>
              <a:rPr lang="fr-FR" sz="2000" dirty="0">
                <a:solidFill>
                  <a:prstClr val="white"/>
                </a:solidFill>
                <a:latin typeface="Century Gothic" panose="020F0302020204030204"/>
              </a:rPr>
              <a:t> = </a:t>
            </a:r>
            <a:r>
              <a:rPr lang="en-GB" sz="2000" dirty="0">
                <a:solidFill>
                  <a:prstClr val="white"/>
                </a:solidFill>
                <a:latin typeface="Century Gothic" panose="020F0302020204030204"/>
              </a:rPr>
              <a:t>to ask </a:t>
            </a:r>
            <a:r>
              <a:rPr lang="fr-FR" sz="2000" dirty="0">
                <a:solidFill>
                  <a:prstClr val="white"/>
                </a:solidFill>
                <a:latin typeface="Century Gothic" panose="020F0302020204030204"/>
              </a:rPr>
              <a:t>(a question)</a:t>
            </a:r>
            <a:endParaRPr lang="fr-FR" sz="2000" b="1" dirty="0">
              <a:solidFill>
                <a:prstClr val="white"/>
              </a:solidFill>
              <a:latin typeface="Century Gothic" panose="020F0302020204030204"/>
            </a:endParaRPr>
          </a:p>
        </p:txBody>
      </p:sp>
    </p:spTree>
    <p:extLst>
      <p:ext uri="{BB962C8B-B14F-4D97-AF65-F5344CB8AC3E}">
        <p14:creationId xmlns:p14="http://schemas.microsoft.com/office/powerpoint/2010/main" val="12761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5"/>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0"/>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2"/>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3"/>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4"/>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15"/>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19"/>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18"/>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16"/>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animBg="1"/>
      <p:bldP spid="5" grpId="1" animBg="1"/>
      <p:bldP spid="10" grpId="0" animBg="1"/>
      <p:bldP spid="10"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8EA39B5-6DEE-42D3-9477-9A6053DA7074}"/>
              </a:ext>
            </a:extLst>
          </p:cNvPr>
          <p:cNvSpPr txBox="1"/>
          <p:nvPr/>
        </p:nvSpPr>
        <p:spPr>
          <a:xfrm>
            <a:off x="183150" y="4057349"/>
            <a:ext cx="11726770" cy="1785104"/>
          </a:xfrm>
          <a:prstGeom prst="rect">
            <a:avLst/>
          </a:prstGeom>
          <a:noFill/>
        </p:spPr>
        <p:txBody>
          <a:bodyPr wrap="square" numCol="2" rtlCol="0">
            <a:spAutoFit/>
          </a:bodyPr>
          <a:lstStyle/>
          <a:p>
            <a:pPr lvl="0">
              <a:defRPr/>
            </a:pPr>
            <a:r>
              <a:rPr lang="en-GB" sz="2200" dirty="0">
                <a:solidFill>
                  <a:srgbClr val="4472C4">
                    <a:lumMod val="50000"/>
                  </a:srgbClr>
                </a:solidFill>
              </a:rPr>
              <a:t>What does </a:t>
            </a:r>
            <a:r>
              <a:rPr lang="fr-FR" sz="2200" dirty="0">
                <a:solidFill>
                  <a:srgbClr val="4472C4">
                    <a:lumMod val="50000"/>
                  </a:srgbClr>
                </a:solidFill>
              </a:rPr>
              <a:t>Élodie</a:t>
            </a:r>
            <a:r>
              <a:rPr lang="en-GB" sz="2200" dirty="0">
                <a:solidFill>
                  <a:srgbClr val="4472C4">
                    <a:lumMod val="50000"/>
                  </a:srgbClr>
                </a:solidFill>
              </a:rPr>
              <a:t> do now?</a:t>
            </a:r>
          </a:p>
          <a:p>
            <a:pPr marL="342900" lvl="0" indent="-342900">
              <a:buFont typeface="Arial" panose="020B0604020202020204" pitchFamily="34" charset="0"/>
              <a:buChar char="•"/>
              <a:defRPr/>
            </a:pPr>
            <a:r>
              <a:rPr lang="en-GB" sz="2200" b="1" dirty="0">
                <a:solidFill>
                  <a:srgbClr val="E87D1E"/>
                </a:solidFill>
              </a:rPr>
              <a:t>study ten subjects</a:t>
            </a:r>
          </a:p>
          <a:p>
            <a:pPr marL="342900" lvl="0" indent="-342900">
              <a:buFont typeface="Arial" panose="020B0604020202020204" pitchFamily="34" charset="0"/>
              <a:buChar char="•"/>
              <a:defRPr/>
            </a:pPr>
            <a:r>
              <a:rPr lang="en-GB" sz="2200" b="1" dirty="0">
                <a:solidFill>
                  <a:srgbClr val="E87D1E"/>
                </a:solidFill>
              </a:rPr>
              <a:t>r</a:t>
            </a:r>
            <a:r>
              <a:rPr kumimoji="0" lang="en-GB" sz="2200" b="1" i="0" u="none" strike="noStrike" kern="1200" cap="none" spc="0" normalizeH="0" baseline="0" noProof="0" dirty="0">
                <a:ln>
                  <a:noFill/>
                </a:ln>
                <a:solidFill>
                  <a:srgbClr val="E87D1E"/>
                </a:solidFill>
                <a:effectLst/>
                <a:uLnTx/>
                <a:uFillTx/>
              </a:rPr>
              <a:t>espect the teachers</a:t>
            </a:r>
          </a:p>
          <a:p>
            <a:pPr marL="342900" lvl="0" indent="-342900">
              <a:buFont typeface="Arial" panose="020B0604020202020204" pitchFamily="34" charset="0"/>
              <a:buChar char="•"/>
              <a:defRPr/>
            </a:pPr>
            <a:r>
              <a:rPr lang="en-GB" sz="2200" b="1" dirty="0">
                <a:solidFill>
                  <a:srgbClr val="E87D1E"/>
                </a:solidFill>
              </a:rPr>
              <a:t>ask a lot of questions</a:t>
            </a:r>
          </a:p>
          <a:p>
            <a:pPr lvl="0">
              <a:defRPr/>
            </a:pPr>
            <a:endParaRPr lang="en-GB" sz="2200" b="1" dirty="0">
              <a:solidFill>
                <a:srgbClr val="4472C4">
                  <a:lumMod val="50000"/>
                </a:srgbClr>
              </a:solidFill>
            </a:endParaRPr>
          </a:p>
          <a:p>
            <a:pPr lvl="0">
              <a:defRPr/>
            </a:pPr>
            <a:r>
              <a:rPr kumimoji="0" lang="en-GB" sz="2200" i="0" u="none" strike="noStrike" kern="1200" cap="none" spc="0" normalizeH="0" baseline="0" noProof="0" dirty="0">
                <a:ln>
                  <a:noFill/>
                </a:ln>
                <a:solidFill>
                  <a:srgbClr val="4472C4">
                    <a:lumMod val="50000"/>
                  </a:srgbClr>
                </a:solidFill>
                <a:effectLst/>
                <a:uLnTx/>
                <a:uFillTx/>
              </a:rPr>
              <a:t>What did </a:t>
            </a:r>
            <a:r>
              <a:rPr kumimoji="0" lang="fr-FR" sz="2200" i="0" u="none" strike="noStrike" kern="1200" cap="none" spc="0" normalizeH="0" baseline="0" dirty="0">
                <a:ln>
                  <a:noFill/>
                </a:ln>
                <a:solidFill>
                  <a:srgbClr val="4472C4">
                    <a:lumMod val="50000"/>
                  </a:srgbClr>
                </a:solidFill>
                <a:effectLst/>
                <a:uLnTx/>
                <a:uFillTx/>
              </a:rPr>
              <a:t>Élodie</a:t>
            </a:r>
            <a:r>
              <a:rPr kumimoji="0" lang="en-GB" sz="2200" i="0" u="none" strike="noStrike" kern="1200" cap="none" spc="0" normalizeH="0" baseline="0" noProof="0" dirty="0">
                <a:ln>
                  <a:noFill/>
                </a:ln>
                <a:solidFill>
                  <a:srgbClr val="4472C4">
                    <a:lumMod val="50000"/>
                  </a:srgbClr>
                </a:solidFill>
                <a:effectLst/>
                <a:uLnTx/>
                <a:uFillTx/>
              </a:rPr>
              <a:t> use to do?</a:t>
            </a:r>
          </a:p>
          <a:p>
            <a:pPr marL="342900" lvl="0" indent="-342900">
              <a:buFont typeface="Arial" panose="020B0604020202020204" pitchFamily="34" charset="0"/>
              <a:buChar char="•"/>
              <a:defRPr/>
            </a:pPr>
            <a:r>
              <a:rPr lang="en-GB" sz="2200" b="1" dirty="0">
                <a:solidFill>
                  <a:srgbClr val="E87D1E"/>
                </a:solidFill>
              </a:rPr>
              <a:t>listen well in maths</a:t>
            </a:r>
          </a:p>
          <a:p>
            <a:pPr marL="342900" lvl="0" indent="-342900">
              <a:buFont typeface="Arial" panose="020B0604020202020204" pitchFamily="34" charset="0"/>
              <a:buChar char="•"/>
              <a:defRPr/>
            </a:pPr>
            <a:r>
              <a:rPr kumimoji="0" lang="en-GB" sz="2200" b="1" i="0" u="none" strike="noStrike" kern="1200" cap="none" spc="0" normalizeH="0" baseline="0" noProof="0" dirty="0">
                <a:ln>
                  <a:noFill/>
                </a:ln>
                <a:solidFill>
                  <a:srgbClr val="E87D1E"/>
                </a:solidFill>
                <a:effectLst/>
                <a:uLnTx/>
                <a:uFillTx/>
              </a:rPr>
              <a:t>practise</a:t>
            </a:r>
            <a:r>
              <a:rPr kumimoji="0" lang="en-GB" sz="2200" b="1" i="0" u="none" strike="noStrike" kern="1200" cap="none" spc="0" normalizeH="0" noProof="0" dirty="0">
                <a:ln>
                  <a:noFill/>
                </a:ln>
                <a:solidFill>
                  <a:srgbClr val="E87D1E"/>
                </a:solidFill>
                <a:effectLst/>
                <a:uLnTx/>
                <a:uFillTx/>
              </a:rPr>
              <a:t> English a lot in the café in town</a:t>
            </a:r>
          </a:p>
          <a:p>
            <a:pPr marL="342900" lvl="0" indent="-342900">
              <a:buFont typeface="Arial" panose="020B0604020202020204" pitchFamily="34" charset="0"/>
              <a:buChar char="•"/>
              <a:defRPr/>
            </a:pPr>
            <a:r>
              <a:rPr lang="en-GB" sz="2200" b="1" dirty="0">
                <a:solidFill>
                  <a:srgbClr val="E87D1E"/>
                </a:solidFill>
              </a:rPr>
              <a:t>lik</a:t>
            </a:r>
            <a:r>
              <a:rPr lang="en-GB" sz="2200" b="1" baseline="0" dirty="0">
                <a:solidFill>
                  <a:srgbClr val="E87D1E"/>
                </a:solidFill>
              </a:rPr>
              <a:t>e</a:t>
            </a:r>
            <a:r>
              <a:rPr lang="en-GB" sz="2200" b="1" dirty="0">
                <a:solidFill>
                  <a:srgbClr val="E87D1E"/>
                </a:solidFill>
              </a:rPr>
              <a:t> going to the region’s historic castle with her friends</a:t>
            </a:r>
            <a:endParaRPr kumimoji="0" lang="en-US" sz="2200" b="1" i="0" u="none" strike="noStrike" kern="1200" cap="none" spc="0" normalizeH="0" baseline="0" noProof="0" dirty="0">
              <a:ln>
                <a:noFill/>
              </a:ln>
              <a:solidFill>
                <a:srgbClr val="E87D1E"/>
              </a:solidFill>
              <a:effectLst/>
              <a:uLnTx/>
              <a:uFillTx/>
            </a:endParaRP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Que pense Élodie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16E5D2C8-39D0-B149-BD4B-D3EDCF96BB45}"/>
              </a:ext>
            </a:extLst>
          </p:cNvPr>
          <p:cNvSpPr txBox="1"/>
          <p:nvPr/>
        </p:nvSpPr>
        <p:spPr>
          <a:xfrm>
            <a:off x="454520" y="1300927"/>
            <a:ext cx="9621727" cy="2553891"/>
          </a:xfrm>
          <a:prstGeom prst="wedgeRoundRectCallout">
            <a:avLst>
              <a:gd name="adj1" fmla="val 55570"/>
              <a:gd name="adj2" fmla="val 22298"/>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dirty="0">
                <a:solidFill>
                  <a:schemeClr val="bg1"/>
                </a:solidFill>
                <a:latin typeface="Century Gothic" panose="020F0302020204030204"/>
              </a:rPr>
              <a:t>Je suis Élodie ! J’étudie dix matières. J’écoutais bien en maths mais c’est plus difficile dans les grandes classes. Je pratiquais beaucoup l’anglais au café de la ville. Je respecte les professeurs et je pose beaucoup de questions pour comprendre mes cours. J’aimais aller au château historique de la région avec mes amis.</a:t>
            </a:r>
          </a:p>
        </p:txBody>
      </p:sp>
      <p:pic>
        <p:nvPicPr>
          <p:cNvPr id="3" name="Picture 2" descr="A picture containing text&#10;&#10;Description automatically generated">
            <a:extLst>
              <a:ext uri="{FF2B5EF4-FFF2-40B4-BE49-F238E27FC236}">
                <a16:creationId xmlns:a16="http://schemas.microsoft.com/office/drawing/2014/main" id="{D5BC3EE8-05AC-4F06-884E-CDCFD7E7EB1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910" t="19532" r="19216"/>
          <a:stretch/>
        </p:blipFill>
        <p:spPr>
          <a:xfrm>
            <a:off x="10359742" y="1955667"/>
            <a:ext cx="1649108" cy="1899151"/>
          </a:xfrm>
          <a:prstGeom prst="rect">
            <a:avLst/>
          </a:prstGeom>
        </p:spPr>
      </p:pic>
      <p:sp>
        <p:nvSpPr>
          <p:cNvPr id="2" name="Rectangle 1">
            <a:extLst>
              <a:ext uri="{FF2B5EF4-FFF2-40B4-BE49-F238E27FC236}">
                <a16:creationId xmlns:a16="http://schemas.microsoft.com/office/drawing/2014/main" id="{423998A2-CC76-4CF1-87A4-174AC8410191}"/>
              </a:ext>
            </a:extLst>
          </p:cNvPr>
          <p:cNvSpPr/>
          <p:nvPr/>
        </p:nvSpPr>
        <p:spPr>
          <a:xfrm>
            <a:off x="183150" y="4444349"/>
            <a:ext cx="4629482" cy="32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2" name="Rectangle 21">
            <a:extLst>
              <a:ext uri="{FF2B5EF4-FFF2-40B4-BE49-F238E27FC236}">
                <a16:creationId xmlns:a16="http://schemas.microsoft.com/office/drawing/2014/main" id="{3B27A162-29A5-4228-B900-78D8E3EE4700}"/>
              </a:ext>
            </a:extLst>
          </p:cNvPr>
          <p:cNvSpPr/>
          <p:nvPr/>
        </p:nvSpPr>
        <p:spPr>
          <a:xfrm>
            <a:off x="282080" y="4801938"/>
            <a:ext cx="4629482" cy="32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3" name="Rectangle 22">
            <a:extLst>
              <a:ext uri="{FF2B5EF4-FFF2-40B4-BE49-F238E27FC236}">
                <a16:creationId xmlns:a16="http://schemas.microsoft.com/office/drawing/2014/main" id="{CF0B7C97-0984-40EA-964E-28E15C10BC5A}"/>
              </a:ext>
            </a:extLst>
          </p:cNvPr>
          <p:cNvSpPr/>
          <p:nvPr/>
        </p:nvSpPr>
        <p:spPr>
          <a:xfrm>
            <a:off x="0" y="5157007"/>
            <a:ext cx="4629482" cy="32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4" name="Rectangle 23">
            <a:extLst>
              <a:ext uri="{FF2B5EF4-FFF2-40B4-BE49-F238E27FC236}">
                <a16:creationId xmlns:a16="http://schemas.microsoft.com/office/drawing/2014/main" id="{B1474EF4-B759-498B-A8A4-822BF439F281}"/>
              </a:ext>
            </a:extLst>
          </p:cNvPr>
          <p:cNvSpPr/>
          <p:nvPr/>
        </p:nvSpPr>
        <p:spPr>
          <a:xfrm>
            <a:off x="5997070" y="4437406"/>
            <a:ext cx="4629482" cy="32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5" name="Rectangle 24">
            <a:extLst>
              <a:ext uri="{FF2B5EF4-FFF2-40B4-BE49-F238E27FC236}">
                <a16:creationId xmlns:a16="http://schemas.microsoft.com/office/drawing/2014/main" id="{B2414848-FB67-450E-A97B-11A6FC1A7C76}"/>
              </a:ext>
            </a:extLst>
          </p:cNvPr>
          <p:cNvSpPr/>
          <p:nvPr/>
        </p:nvSpPr>
        <p:spPr>
          <a:xfrm>
            <a:off x="5973070" y="4833005"/>
            <a:ext cx="6120000" cy="32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6" name="Rectangle 25">
            <a:extLst>
              <a:ext uri="{FF2B5EF4-FFF2-40B4-BE49-F238E27FC236}">
                <a16:creationId xmlns:a16="http://schemas.microsoft.com/office/drawing/2014/main" id="{13A7F146-9595-413F-AC2C-17F91AACAAF4}"/>
              </a:ext>
            </a:extLst>
          </p:cNvPr>
          <p:cNvSpPr/>
          <p:nvPr/>
        </p:nvSpPr>
        <p:spPr>
          <a:xfrm>
            <a:off x="5997070" y="5157006"/>
            <a:ext cx="5912850" cy="6854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Speech Bubble: Rectangle with Corners Rounded 13">
            <a:extLst>
              <a:ext uri="{FF2B5EF4-FFF2-40B4-BE49-F238E27FC236}">
                <a16:creationId xmlns:a16="http://schemas.microsoft.com/office/drawing/2014/main" id="{6DFEBD66-C1AB-4E65-B4D6-2CDCEC0DBD7F}"/>
              </a:ext>
            </a:extLst>
          </p:cNvPr>
          <p:cNvSpPr/>
          <p:nvPr/>
        </p:nvSpPr>
        <p:spPr>
          <a:xfrm>
            <a:off x="6926618" y="160344"/>
            <a:ext cx="2241932" cy="832982"/>
          </a:xfrm>
          <a:prstGeom prst="wedgeRoundRectCallout">
            <a:avLst/>
          </a:prstGeom>
          <a:solidFill>
            <a:srgbClr val="104F75"/>
          </a:solidFill>
          <a:ln w="28575">
            <a:solidFill>
              <a:srgbClr val="E87D1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prstClr val="white"/>
                </a:solidFill>
                <a:latin typeface="Century Gothic" panose="020F0302020204030204"/>
              </a:rPr>
              <a:t>*poser</a:t>
            </a:r>
            <a:r>
              <a:rPr lang="fr-FR" sz="2000" dirty="0">
                <a:solidFill>
                  <a:prstClr val="white"/>
                </a:solidFill>
                <a:latin typeface="Century Gothic" panose="020F0302020204030204"/>
              </a:rPr>
              <a:t> = </a:t>
            </a:r>
            <a:r>
              <a:rPr lang="en-GB" sz="2000" dirty="0">
                <a:solidFill>
                  <a:prstClr val="white"/>
                </a:solidFill>
                <a:latin typeface="Century Gothic" panose="020F0302020204030204"/>
              </a:rPr>
              <a:t>to ask </a:t>
            </a:r>
            <a:r>
              <a:rPr lang="fr-FR" sz="2000" dirty="0">
                <a:solidFill>
                  <a:prstClr val="white"/>
                </a:solidFill>
                <a:latin typeface="Century Gothic" panose="020F0302020204030204"/>
              </a:rPr>
              <a:t>(a question)</a:t>
            </a:r>
            <a:endParaRPr lang="fr-FR" sz="2000" b="1" dirty="0">
              <a:solidFill>
                <a:prstClr val="white"/>
              </a:solidFill>
              <a:latin typeface="Century Gothic" panose="020F0302020204030204"/>
            </a:endParaRPr>
          </a:p>
        </p:txBody>
      </p:sp>
      <p:sp>
        <p:nvSpPr>
          <p:cNvPr id="15" name="Speech Bubble: Rectangle with Corners Rounded 14">
            <a:extLst>
              <a:ext uri="{FF2B5EF4-FFF2-40B4-BE49-F238E27FC236}">
                <a16:creationId xmlns:a16="http://schemas.microsoft.com/office/drawing/2014/main" id="{614AD7AC-50B3-4425-A6B6-B24C8DAFF607}"/>
              </a:ext>
            </a:extLst>
          </p:cNvPr>
          <p:cNvSpPr/>
          <p:nvPr/>
        </p:nvSpPr>
        <p:spPr>
          <a:xfrm>
            <a:off x="3155302" y="4599406"/>
            <a:ext cx="3512520" cy="1612001"/>
          </a:xfrm>
          <a:prstGeom prst="wedgeRoundRectCallout">
            <a:avLst>
              <a:gd name="adj1" fmla="val 15098"/>
              <a:gd name="adj2" fmla="val -121348"/>
              <a:gd name="adj3" fmla="val 16667"/>
            </a:avLst>
          </a:prstGeom>
          <a:solidFill>
            <a:srgbClr val="104F75"/>
          </a:solidFill>
          <a:ln w="28575">
            <a:solidFill>
              <a:srgbClr val="E87D1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prstClr val="white"/>
                </a:solidFill>
                <a:latin typeface="Century Gothic" panose="020F0302020204030204"/>
              </a:rPr>
              <a:t>You already know</a:t>
            </a:r>
            <a:r>
              <a:rPr lang="fr-FR" sz="2000" dirty="0">
                <a:solidFill>
                  <a:prstClr val="white"/>
                </a:solidFill>
                <a:latin typeface="Century Gothic" panose="020F0302020204030204"/>
              </a:rPr>
              <a:t>:</a:t>
            </a:r>
          </a:p>
          <a:p>
            <a:pPr algn="ctr"/>
            <a:r>
              <a:rPr lang="fr-FR" sz="2000" b="1" dirty="0">
                <a:solidFill>
                  <a:prstClr val="white"/>
                </a:solidFill>
                <a:latin typeface="Century Gothic" panose="020F0302020204030204"/>
              </a:rPr>
              <a:t>j’aime aller </a:t>
            </a:r>
            <a:r>
              <a:rPr lang="fr-FR" sz="2000" dirty="0">
                <a:solidFill>
                  <a:prstClr val="white"/>
                </a:solidFill>
                <a:latin typeface="Century Gothic" panose="020F0302020204030204"/>
              </a:rPr>
              <a:t>= I like to go</a:t>
            </a:r>
          </a:p>
          <a:p>
            <a:pPr algn="ctr"/>
            <a:r>
              <a:rPr lang="en-GB" sz="2000" dirty="0">
                <a:solidFill>
                  <a:prstClr val="white"/>
                </a:solidFill>
                <a:latin typeface="Century Gothic" panose="020F0302020204030204"/>
              </a:rPr>
              <a:t>so you can work out:</a:t>
            </a:r>
          </a:p>
          <a:p>
            <a:pPr algn="ctr"/>
            <a:r>
              <a:rPr lang="fr-FR" sz="2000" b="1" dirty="0">
                <a:solidFill>
                  <a:prstClr val="white"/>
                </a:solidFill>
                <a:latin typeface="Century Gothic" panose="020F0302020204030204"/>
              </a:rPr>
              <a:t>j’aimais aller</a:t>
            </a:r>
            <a:r>
              <a:rPr lang="fr-FR" sz="2000" dirty="0">
                <a:solidFill>
                  <a:prstClr val="white"/>
                </a:solidFill>
                <a:latin typeface="Century Gothic" panose="020F0302020204030204"/>
              </a:rPr>
              <a:t> = </a:t>
            </a:r>
            <a:r>
              <a:rPr lang="en-GB" sz="2000" dirty="0">
                <a:solidFill>
                  <a:prstClr val="white"/>
                </a:solidFill>
                <a:latin typeface="Century Gothic" panose="020F0302020204030204"/>
              </a:rPr>
              <a:t>I used to like to go</a:t>
            </a:r>
            <a:endParaRPr lang="en-GB" sz="2000" b="1" dirty="0">
              <a:solidFill>
                <a:prstClr val="white"/>
              </a:solidFill>
              <a:latin typeface="Century Gothic" panose="020F0302020204030204"/>
            </a:endParaRPr>
          </a:p>
        </p:txBody>
      </p:sp>
    </p:spTree>
    <p:extLst>
      <p:ext uri="{BB962C8B-B14F-4D97-AF65-F5344CB8AC3E}">
        <p14:creationId xmlns:p14="http://schemas.microsoft.com/office/powerpoint/2010/main" val="998783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22" grpId="0" animBg="1"/>
      <p:bldP spid="23" grpId="0" animBg="1"/>
      <p:bldP spid="24" grpId="0" animBg="1"/>
      <p:bldP spid="25" grpId="0" animBg="1"/>
      <p:bldP spid="26" grpId="0" animBg="1"/>
      <p:bldP spid="15" grpId="0" animBg="1"/>
      <p:bldP spid="15" grpId="1"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Que pense Léa ?</a:t>
            </a:r>
          </a:p>
        </p:txBody>
      </p:sp>
      <p:sp>
        <p:nvSpPr>
          <p:cNvPr id="6" name="TextBox 5">
            <a:extLst>
              <a:ext uri="{FF2B5EF4-FFF2-40B4-BE49-F238E27FC236}">
                <a16:creationId xmlns:a16="http://schemas.microsoft.com/office/drawing/2014/main" id="{AD51C940-ACE5-FD48-A09A-D04E7D00194B}"/>
              </a:ext>
            </a:extLst>
          </p:cNvPr>
          <p:cNvSpPr txBox="1"/>
          <p:nvPr/>
        </p:nvSpPr>
        <p:spPr>
          <a:xfrm>
            <a:off x="6211175" y="427744"/>
            <a:ext cx="523777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Léa parle </a:t>
            </a:r>
            <a:r>
              <a:rPr lang="en-US" sz="2200" dirty="0">
                <a:solidFill>
                  <a:srgbClr val="4472C4">
                    <a:lumMod val="50000"/>
                  </a:srgbClr>
                </a:solidFill>
                <a:latin typeface="Century Gothic" panose="020F0302020204030204"/>
              </a:rPr>
              <a:t>de l’</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école primaire</a:t>
            </a:r>
            <a:endParaRPr lang="en-US" sz="22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(imparfait) ou du collège (présent) ?</a:t>
            </a:r>
          </a:p>
        </p:txBody>
      </p:sp>
      <p:sp>
        <p:nvSpPr>
          <p:cNvPr id="3" name="Rectangle 2">
            <a:hlinkClick r:id="" action="ppaction://noaction">
              <a:snd r:embed="rId4" name="1. je ne porte pas.wav"/>
            </a:hlinkClick>
            <a:extLst>
              <a:ext uri="{FF2B5EF4-FFF2-40B4-BE49-F238E27FC236}">
                <a16:creationId xmlns:a16="http://schemas.microsoft.com/office/drawing/2014/main" id="{74789861-6997-45AE-89C8-E3720FC97FC1}"/>
              </a:ext>
            </a:extLst>
          </p:cNvPr>
          <p:cNvSpPr/>
          <p:nvPr/>
        </p:nvSpPr>
        <p:spPr>
          <a:xfrm>
            <a:off x="490799" y="1149862"/>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t>1</a:t>
            </a:r>
          </a:p>
        </p:txBody>
      </p:sp>
      <p:sp>
        <p:nvSpPr>
          <p:cNvPr id="11" name="Rectangle 10">
            <a:hlinkClick r:id="" action="ppaction://noaction">
              <a:snd r:embed="rId5" name="2. je mangeais toujours.wav"/>
            </a:hlinkClick>
            <a:extLst>
              <a:ext uri="{FF2B5EF4-FFF2-40B4-BE49-F238E27FC236}">
                <a16:creationId xmlns:a16="http://schemas.microsoft.com/office/drawing/2014/main" id="{26052077-B7F7-4929-8D79-2BDA10D9BF0F}"/>
              </a:ext>
            </a:extLst>
          </p:cNvPr>
          <p:cNvSpPr/>
          <p:nvPr/>
        </p:nvSpPr>
        <p:spPr>
          <a:xfrm>
            <a:off x="490799" y="1815196"/>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t>2</a:t>
            </a:r>
          </a:p>
        </p:txBody>
      </p:sp>
      <p:sp>
        <p:nvSpPr>
          <p:cNvPr id="12" name="Rectangle 11">
            <a:hlinkClick r:id="" action="ppaction://noaction">
              <a:snd r:embed="rId6" name="3. je parle avec.wav"/>
            </a:hlinkClick>
            <a:extLst>
              <a:ext uri="{FF2B5EF4-FFF2-40B4-BE49-F238E27FC236}">
                <a16:creationId xmlns:a16="http://schemas.microsoft.com/office/drawing/2014/main" id="{0DAA0901-00E6-4647-A15C-477701FB7DAC}"/>
              </a:ext>
            </a:extLst>
          </p:cNvPr>
          <p:cNvSpPr/>
          <p:nvPr/>
        </p:nvSpPr>
        <p:spPr>
          <a:xfrm>
            <a:off x="490799" y="2480530"/>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t>3</a:t>
            </a:r>
          </a:p>
        </p:txBody>
      </p:sp>
      <p:sp>
        <p:nvSpPr>
          <p:cNvPr id="13" name="Rectangle 12">
            <a:hlinkClick r:id="" action="ppaction://noaction">
              <a:snd r:embed="rId7" name="4. je coche les bonnes.wav"/>
            </a:hlinkClick>
            <a:extLst>
              <a:ext uri="{FF2B5EF4-FFF2-40B4-BE49-F238E27FC236}">
                <a16:creationId xmlns:a16="http://schemas.microsoft.com/office/drawing/2014/main" id="{00AB0D9E-C173-425F-8658-C501478E3E1C}"/>
              </a:ext>
            </a:extLst>
          </p:cNvPr>
          <p:cNvSpPr/>
          <p:nvPr/>
        </p:nvSpPr>
        <p:spPr>
          <a:xfrm>
            <a:off x="490799" y="3145864"/>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t>4</a:t>
            </a:r>
          </a:p>
        </p:txBody>
      </p:sp>
      <p:sp>
        <p:nvSpPr>
          <p:cNvPr id="14" name="Rectangle 13">
            <a:hlinkClick r:id="" action="ppaction://noaction">
              <a:snd r:embed="rId8" name="5. j'aimais aller au cinema.wav"/>
            </a:hlinkClick>
            <a:extLst>
              <a:ext uri="{FF2B5EF4-FFF2-40B4-BE49-F238E27FC236}">
                <a16:creationId xmlns:a16="http://schemas.microsoft.com/office/drawing/2014/main" id="{B055FFE9-E77F-4A20-B42F-460EEBD23866}"/>
              </a:ext>
            </a:extLst>
          </p:cNvPr>
          <p:cNvSpPr/>
          <p:nvPr/>
        </p:nvSpPr>
        <p:spPr>
          <a:xfrm>
            <a:off x="490799" y="3811198"/>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t>5</a:t>
            </a:r>
          </a:p>
        </p:txBody>
      </p:sp>
      <p:sp>
        <p:nvSpPr>
          <p:cNvPr id="15" name="Rectangle 14">
            <a:hlinkClick r:id="" action="ppaction://noaction">
              <a:snd r:embed="rId9" name="6. je regardais beaucoup.wav"/>
            </a:hlinkClick>
            <a:extLst>
              <a:ext uri="{FF2B5EF4-FFF2-40B4-BE49-F238E27FC236}">
                <a16:creationId xmlns:a16="http://schemas.microsoft.com/office/drawing/2014/main" id="{C4E32396-AD93-490F-8A2D-B2BD3F71551C}"/>
              </a:ext>
            </a:extLst>
          </p:cNvPr>
          <p:cNvSpPr/>
          <p:nvPr/>
        </p:nvSpPr>
        <p:spPr>
          <a:xfrm>
            <a:off x="490799" y="4476532"/>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t>6</a:t>
            </a:r>
          </a:p>
        </p:txBody>
      </p:sp>
      <p:sp>
        <p:nvSpPr>
          <p:cNvPr id="16" name="TextBox 15">
            <a:extLst>
              <a:ext uri="{FF2B5EF4-FFF2-40B4-BE49-F238E27FC236}">
                <a16:creationId xmlns:a16="http://schemas.microsoft.com/office/drawing/2014/main" id="{D541E261-C88B-417E-82DB-04AB736114EF}"/>
              </a:ext>
            </a:extLst>
          </p:cNvPr>
          <p:cNvSpPr txBox="1"/>
          <p:nvPr/>
        </p:nvSpPr>
        <p:spPr>
          <a:xfrm>
            <a:off x="972210" y="1257998"/>
            <a:ext cx="2887579" cy="400110"/>
          </a:xfrm>
          <a:prstGeom prst="rect">
            <a:avLst/>
          </a:prstGeom>
          <a:noFill/>
        </p:spPr>
        <p:txBody>
          <a:bodyPr wrap="square" rtlCol="0" anchor="ctr">
            <a:spAutoFit/>
          </a:bodyPr>
          <a:lstStyle/>
          <a:p>
            <a:pPr lvl="0" algn="ctr">
              <a:defRPr/>
            </a:pPr>
            <a:r>
              <a:rPr lang="en-US" sz="2000" b="1" dirty="0">
                <a:solidFill>
                  <a:srgbClr val="E87D1E"/>
                </a:solidFill>
              </a:rPr>
              <a:t>le collège (présent)</a:t>
            </a:r>
            <a:endParaRPr kumimoji="0" lang="en-US" sz="2000" b="1" i="0" u="none" strike="noStrike" kern="1200" cap="none" spc="0" normalizeH="0" baseline="0" noProof="0" dirty="0">
              <a:ln>
                <a:noFill/>
              </a:ln>
              <a:solidFill>
                <a:srgbClr val="E87D1E"/>
              </a:solidFill>
              <a:effectLst/>
              <a:uLnTx/>
              <a:uFillTx/>
            </a:endParaRPr>
          </a:p>
        </p:txBody>
      </p:sp>
      <p:sp>
        <p:nvSpPr>
          <p:cNvPr id="17" name="TextBox 16">
            <a:extLst>
              <a:ext uri="{FF2B5EF4-FFF2-40B4-BE49-F238E27FC236}">
                <a16:creationId xmlns:a16="http://schemas.microsoft.com/office/drawing/2014/main" id="{C2076294-100C-4D0E-A23F-70640E47F0EF}"/>
              </a:ext>
            </a:extLst>
          </p:cNvPr>
          <p:cNvSpPr txBox="1"/>
          <p:nvPr/>
        </p:nvSpPr>
        <p:spPr>
          <a:xfrm>
            <a:off x="972210" y="1803374"/>
            <a:ext cx="2887579" cy="70788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E87D1E"/>
                </a:solidFill>
              </a:rPr>
              <a:t>l</a:t>
            </a:r>
            <a:r>
              <a:rPr kumimoji="0" lang="en-US" sz="2000" b="1" i="0" u="none" strike="noStrike" kern="1200" cap="none" spc="0" normalizeH="0" baseline="0" noProof="0" dirty="0">
                <a:ln>
                  <a:noFill/>
                </a:ln>
                <a:solidFill>
                  <a:srgbClr val="E87D1E"/>
                </a:solidFill>
                <a:effectLst/>
                <a:uLnTx/>
                <a:uFillTx/>
              </a:rPr>
              <a:t>’école primaire (imparfait)</a:t>
            </a:r>
          </a:p>
        </p:txBody>
      </p:sp>
      <p:sp>
        <p:nvSpPr>
          <p:cNvPr id="18" name="TextBox 17">
            <a:extLst>
              <a:ext uri="{FF2B5EF4-FFF2-40B4-BE49-F238E27FC236}">
                <a16:creationId xmlns:a16="http://schemas.microsoft.com/office/drawing/2014/main" id="{CAA6FF91-C629-4932-AA8A-40CBA9D57A24}"/>
              </a:ext>
            </a:extLst>
          </p:cNvPr>
          <p:cNvSpPr txBox="1"/>
          <p:nvPr/>
        </p:nvSpPr>
        <p:spPr>
          <a:xfrm>
            <a:off x="968048" y="2567748"/>
            <a:ext cx="2887579" cy="400110"/>
          </a:xfrm>
          <a:prstGeom prst="rect">
            <a:avLst/>
          </a:prstGeom>
          <a:noFill/>
        </p:spPr>
        <p:txBody>
          <a:bodyPr wrap="square" rtlCol="0" anchor="ctr">
            <a:spAutoFit/>
          </a:bodyPr>
          <a:lstStyle/>
          <a:p>
            <a:pPr algn="ctr">
              <a:defRPr/>
            </a:pPr>
            <a:r>
              <a:rPr lang="en-US" sz="2000" b="1" dirty="0">
                <a:solidFill>
                  <a:srgbClr val="E87D1E"/>
                </a:solidFill>
              </a:rPr>
              <a:t>le collège (présent)</a:t>
            </a:r>
          </a:p>
        </p:txBody>
      </p:sp>
      <p:sp>
        <p:nvSpPr>
          <p:cNvPr id="19" name="TextBox 18">
            <a:extLst>
              <a:ext uri="{FF2B5EF4-FFF2-40B4-BE49-F238E27FC236}">
                <a16:creationId xmlns:a16="http://schemas.microsoft.com/office/drawing/2014/main" id="{1AC558F5-A719-4642-8254-675268D8E453}"/>
              </a:ext>
            </a:extLst>
          </p:cNvPr>
          <p:cNvSpPr txBox="1"/>
          <p:nvPr/>
        </p:nvSpPr>
        <p:spPr>
          <a:xfrm>
            <a:off x="972212" y="3249871"/>
            <a:ext cx="2887579" cy="400110"/>
          </a:xfrm>
          <a:prstGeom prst="rect">
            <a:avLst/>
          </a:prstGeom>
          <a:noFill/>
        </p:spPr>
        <p:txBody>
          <a:bodyPr wrap="square" rtlCol="0" anchor="ctr">
            <a:spAutoFit/>
          </a:bodyPr>
          <a:lstStyle/>
          <a:p>
            <a:pPr algn="ctr">
              <a:defRPr/>
            </a:pPr>
            <a:r>
              <a:rPr lang="en-US" sz="2000" b="1" dirty="0">
                <a:solidFill>
                  <a:srgbClr val="E87D1E"/>
                </a:solidFill>
              </a:rPr>
              <a:t>le collège (présent)</a:t>
            </a:r>
          </a:p>
        </p:txBody>
      </p:sp>
      <p:sp>
        <p:nvSpPr>
          <p:cNvPr id="20" name="TextBox 19">
            <a:extLst>
              <a:ext uri="{FF2B5EF4-FFF2-40B4-BE49-F238E27FC236}">
                <a16:creationId xmlns:a16="http://schemas.microsoft.com/office/drawing/2014/main" id="{AFECDED2-B056-43F9-8356-FD0BF4A89D2C}"/>
              </a:ext>
            </a:extLst>
          </p:cNvPr>
          <p:cNvSpPr txBox="1"/>
          <p:nvPr/>
        </p:nvSpPr>
        <p:spPr>
          <a:xfrm>
            <a:off x="969192" y="3795247"/>
            <a:ext cx="2887579" cy="707886"/>
          </a:xfrm>
          <a:prstGeom prst="rect">
            <a:avLst/>
          </a:prstGeom>
          <a:noFill/>
        </p:spPr>
        <p:txBody>
          <a:bodyPr wrap="square" rtlCol="0" anchor="ctr">
            <a:spAutoFit/>
          </a:bodyPr>
          <a:lstStyle/>
          <a:p>
            <a:pPr lvl="0" algn="ctr">
              <a:defRPr/>
            </a:pPr>
            <a:r>
              <a:rPr lang="en-US" sz="2000" b="1" dirty="0">
                <a:solidFill>
                  <a:srgbClr val="E87D1E"/>
                </a:solidFill>
              </a:rPr>
              <a:t>l’école primaire (imparfait)</a:t>
            </a:r>
          </a:p>
        </p:txBody>
      </p:sp>
      <p:sp>
        <p:nvSpPr>
          <p:cNvPr id="21" name="TextBox 20">
            <a:extLst>
              <a:ext uri="{FF2B5EF4-FFF2-40B4-BE49-F238E27FC236}">
                <a16:creationId xmlns:a16="http://schemas.microsoft.com/office/drawing/2014/main" id="{95EF434F-C87A-487D-B277-FF385B9CC6E6}"/>
              </a:ext>
            </a:extLst>
          </p:cNvPr>
          <p:cNvSpPr txBox="1"/>
          <p:nvPr/>
        </p:nvSpPr>
        <p:spPr>
          <a:xfrm>
            <a:off x="965033" y="4448013"/>
            <a:ext cx="2887579" cy="707886"/>
          </a:xfrm>
          <a:prstGeom prst="rect">
            <a:avLst/>
          </a:prstGeom>
          <a:noFill/>
        </p:spPr>
        <p:txBody>
          <a:bodyPr wrap="square" rtlCol="0" anchor="ctr">
            <a:spAutoFit/>
          </a:bodyPr>
          <a:lstStyle/>
          <a:p>
            <a:pPr lvl="0" algn="ctr">
              <a:defRPr/>
            </a:pPr>
            <a:r>
              <a:rPr lang="en-US" sz="2000" b="1" dirty="0">
                <a:solidFill>
                  <a:srgbClr val="E87D1E"/>
                </a:solidFill>
              </a:rPr>
              <a:t>l’école primaire (imparfait)</a:t>
            </a:r>
          </a:p>
        </p:txBody>
      </p:sp>
      <p:sp>
        <p:nvSpPr>
          <p:cNvPr id="22" name="TextBox 21">
            <a:extLst>
              <a:ext uri="{FF2B5EF4-FFF2-40B4-BE49-F238E27FC236}">
                <a16:creationId xmlns:a16="http://schemas.microsoft.com/office/drawing/2014/main" id="{0EEAF153-2E38-4E57-A1AB-FD08D79A50C0}"/>
              </a:ext>
            </a:extLst>
          </p:cNvPr>
          <p:cNvSpPr txBox="1"/>
          <p:nvPr/>
        </p:nvSpPr>
        <p:spPr>
          <a:xfrm>
            <a:off x="6254712" y="395228"/>
            <a:ext cx="5937288" cy="83099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Que dit</a:t>
            </a:r>
            <a:r>
              <a:rPr lang="en-US" sz="2400" dirty="0">
                <a:solidFill>
                  <a:srgbClr val="104F75"/>
                </a:solidFill>
                <a:latin typeface="Century Gothic" panose="020F0302020204030204"/>
              </a:rPr>
              <a:t>-elle </a:t>
            </a: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2C45C6EB-146C-4D56-A5A7-15EBEA24DA4D}"/>
              </a:ext>
            </a:extLst>
          </p:cNvPr>
          <p:cNvSpPr txBox="1"/>
          <p:nvPr/>
        </p:nvSpPr>
        <p:spPr>
          <a:xfrm>
            <a:off x="3925562" y="1257998"/>
            <a:ext cx="4320000" cy="400110"/>
          </a:xfrm>
          <a:prstGeom prst="rect">
            <a:avLst/>
          </a:prstGeom>
          <a:noFill/>
        </p:spPr>
        <p:txBody>
          <a:bodyPr wrap="square" rtlCol="0" anchor="ctr">
            <a:spAutoFit/>
          </a:bodyPr>
          <a:lstStyle/>
          <a:p>
            <a:pPr>
              <a:defRPr/>
            </a:pPr>
            <a:r>
              <a:rPr lang="en-US" sz="2000" b="1" dirty="0">
                <a:solidFill>
                  <a:srgbClr val="104F75"/>
                </a:solidFill>
              </a:rPr>
              <a:t>Je ne porte pas d’uniforme.</a:t>
            </a:r>
            <a:endParaRPr lang="fr-FR" sz="2000" b="1" dirty="0">
              <a:solidFill>
                <a:srgbClr val="104F75"/>
              </a:solidFill>
            </a:endParaRPr>
          </a:p>
        </p:txBody>
      </p:sp>
      <p:sp>
        <p:nvSpPr>
          <p:cNvPr id="24" name="TextBox 23">
            <a:extLst>
              <a:ext uri="{FF2B5EF4-FFF2-40B4-BE49-F238E27FC236}">
                <a16:creationId xmlns:a16="http://schemas.microsoft.com/office/drawing/2014/main" id="{03C18218-C255-4C23-A5F6-580AAD43D607}"/>
              </a:ext>
            </a:extLst>
          </p:cNvPr>
          <p:cNvSpPr txBox="1"/>
          <p:nvPr/>
        </p:nvSpPr>
        <p:spPr>
          <a:xfrm>
            <a:off x="7989441" y="1257998"/>
            <a:ext cx="3960000" cy="400110"/>
          </a:xfrm>
          <a:prstGeom prst="rect">
            <a:avLst/>
          </a:prstGeom>
          <a:noFill/>
        </p:spPr>
        <p:txBody>
          <a:bodyPr wrap="square" rtlCol="0" anchor="ctr">
            <a:spAutoFit/>
          </a:bodyPr>
          <a:lstStyle/>
          <a:p>
            <a:pPr>
              <a:defRPr/>
            </a:pPr>
            <a:r>
              <a:rPr lang="en-US" sz="2000" i="1" dirty="0">
                <a:solidFill>
                  <a:srgbClr val="104F75"/>
                </a:solidFill>
              </a:rPr>
              <a:t>I don’t wear uniform.</a:t>
            </a:r>
            <a:endParaRPr lang="fr-FR" sz="2000" i="1" dirty="0">
              <a:solidFill>
                <a:srgbClr val="104F75"/>
              </a:solidFill>
            </a:endParaRPr>
          </a:p>
        </p:txBody>
      </p:sp>
      <p:sp>
        <p:nvSpPr>
          <p:cNvPr id="25" name="TextBox 24">
            <a:extLst>
              <a:ext uri="{FF2B5EF4-FFF2-40B4-BE49-F238E27FC236}">
                <a16:creationId xmlns:a16="http://schemas.microsoft.com/office/drawing/2014/main" id="{7EE3502A-2B99-4891-9C3C-87F756591B14}"/>
              </a:ext>
            </a:extLst>
          </p:cNvPr>
          <p:cNvSpPr txBox="1"/>
          <p:nvPr/>
        </p:nvSpPr>
        <p:spPr>
          <a:xfrm>
            <a:off x="3918386" y="1957262"/>
            <a:ext cx="4320000" cy="400110"/>
          </a:xfrm>
          <a:prstGeom prst="rect">
            <a:avLst/>
          </a:prstGeom>
          <a:noFill/>
        </p:spPr>
        <p:txBody>
          <a:bodyPr wrap="square" rtlCol="0" anchor="ctr">
            <a:spAutoFit/>
          </a:bodyPr>
          <a:lstStyle/>
          <a:p>
            <a:pPr>
              <a:defRPr/>
            </a:pPr>
            <a:r>
              <a:rPr lang="fr-FR" sz="2000" b="1" dirty="0">
                <a:solidFill>
                  <a:srgbClr val="104F75"/>
                </a:solidFill>
              </a:rPr>
              <a:t>Je mangeais toujours un fruit.</a:t>
            </a:r>
          </a:p>
        </p:txBody>
      </p:sp>
      <p:sp>
        <p:nvSpPr>
          <p:cNvPr id="26" name="TextBox 25">
            <a:extLst>
              <a:ext uri="{FF2B5EF4-FFF2-40B4-BE49-F238E27FC236}">
                <a16:creationId xmlns:a16="http://schemas.microsoft.com/office/drawing/2014/main" id="{1DF2D58A-E8FD-4378-B209-B2DA8396BF19}"/>
              </a:ext>
            </a:extLst>
          </p:cNvPr>
          <p:cNvSpPr txBox="1"/>
          <p:nvPr/>
        </p:nvSpPr>
        <p:spPr>
          <a:xfrm>
            <a:off x="7982266" y="1957262"/>
            <a:ext cx="3960000" cy="400110"/>
          </a:xfrm>
          <a:prstGeom prst="rect">
            <a:avLst/>
          </a:prstGeom>
          <a:noFill/>
        </p:spPr>
        <p:txBody>
          <a:bodyPr wrap="square" rtlCol="0" anchor="ctr">
            <a:spAutoFit/>
          </a:bodyPr>
          <a:lstStyle/>
          <a:p>
            <a:pPr>
              <a:defRPr/>
            </a:pPr>
            <a:r>
              <a:rPr lang="en-US" sz="2000" i="1" dirty="0">
                <a:solidFill>
                  <a:srgbClr val="104F75"/>
                </a:solidFill>
              </a:rPr>
              <a:t>I always ate fruit.</a:t>
            </a:r>
            <a:endParaRPr lang="fr-FR" sz="2000" i="1" dirty="0">
              <a:solidFill>
                <a:srgbClr val="104F75"/>
              </a:solidFill>
            </a:endParaRPr>
          </a:p>
        </p:txBody>
      </p:sp>
      <p:sp>
        <p:nvSpPr>
          <p:cNvPr id="27" name="TextBox 26">
            <a:extLst>
              <a:ext uri="{FF2B5EF4-FFF2-40B4-BE49-F238E27FC236}">
                <a16:creationId xmlns:a16="http://schemas.microsoft.com/office/drawing/2014/main" id="{5572E343-2333-4616-941A-CF7962F0D7A5}"/>
              </a:ext>
            </a:extLst>
          </p:cNvPr>
          <p:cNvSpPr txBox="1"/>
          <p:nvPr/>
        </p:nvSpPr>
        <p:spPr>
          <a:xfrm>
            <a:off x="3918384" y="2567748"/>
            <a:ext cx="4320000" cy="400110"/>
          </a:xfrm>
          <a:prstGeom prst="rect">
            <a:avLst/>
          </a:prstGeom>
          <a:noFill/>
        </p:spPr>
        <p:txBody>
          <a:bodyPr wrap="square" rtlCol="0" anchor="ctr">
            <a:spAutoFit/>
          </a:bodyPr>
          <a:lstStyle/>
          <a:p>
            <a:pPr>
              <a:defRPr/>
            </a:pPr>
            <a:r>
              <a:rPr lang="en-US" sz="2000" b="1" dirty="0">
                <a:solidFill>
                  <a:srgbClr val="104F75"/>
                </a:solidFill>
              </a:rPr>
              <a:t>Je parle avec les professeurs.</a:t>
            </a:r>
            <a:endParaRPr lang="fr-FR" sz="2000" b="1" dirty="0">
              <a:solidFill>
                <a:srgbClr val="104F75"/>
              </a:solidFill>
            </a:endParaRPr>
          </a:p>
        </p:txBody>
      </p:sp>
      <p:sp>
        <p:nvSpPr>
          <p:cNvPr id="28" name="TextBox 27">
            <a:extLst>
              <a:ext uri="{FF2B5EF4-FFF2-40B4-BE49-F238E27FC236}">
                <a16:creationId xmlns:a16="http://schemas.microsoft.com/office/drawing/2014/main" id="{B8AB07E8-0259-4EDB-9664-07871AB5290D}"/>
              </a:ext>
            </a:extLst>
          </p:cNvPr>
          <p:cNvSpPr txBox="1"/>
          <p:nvPr/>
        </p:nvSpPr>
        <p:spPr>
          <a:xfrm>
            <a:off x="7982263" y="2567748"/>
            <a:ext cx="3960000" cy="400110"/>
          </a:xfrm>
          <a:prstGeom prst="rect">
            <a:avLst/>
          </a:prstGeom>
          <a:noFill/>
        </p:spPr>
        <p:txBody>
          <a:bodyPr wrap="square" rtlCol="0" anchor="ctr">
            <a:spAutoFit/>
          </a:bodyPr>
          <a:lstStyle/>
          <a:p>
            <a:pPr>
              <a:defRPr/>
            </a:pPr>
            <a:r>
              <a:rPr lang="en-US" sz="2000" i="1" dirty="0">
                <a:solidFill>
                  <a:srgbClr val="104F75"/>
                </a:solidFill>
              </a:rPr>
              <a:t>I speak with the teachers.</a:t>
            </a:r>
            <a:endParaRPr lang="fr-FR" sz="2000" i="1" dirty="0">
              <a:solidFill>
                <a:srgbClr val="104F75"/>
              </a:solidFill>
            </a:endParaRPr>
          </a:p>
        </p:txBody>
      </p:sp>
      <p:sp>
        <p:nvSpPr>
          <p:cNvPr id="29" name="TextBox 28">
            <a:extLst>
              <a:ext uri="{FF2B5EF4-FFF2-40B4-BE49-F238E27FC236}">
                <a16:creationId xmlns:a16="http://schemas.microsoft.com/office/drawing/2014/main" id="{F0FDAECB-8E71-4F8D-8DF8-A2936FACA1FD}"/>
              </a:ext>
            </a:extLst>
          </p:cNvPr>
          <p:cNvSpPr txBox="1"/>
          <p:nvPr/>
        </p:nvSpPr>
        <p:spPr>
          <a:xfrm>
            <a:off x="3925561" y="3095983"/>
            <a:ext cx="4320000" cy="707886"/>
          </a:xfrm>
          <a:prstGeom prst="rect">
            <a:avLst/>
          </a:prstGeom>
          <a:noFill/>
        </p:spPr>
        <p:txBody>
          <a:bodyPr wrap="square" rtlCol="0" anchor="ctr">
            <a:spAutoFit/>
          </a:bodyPr>
          <a:lstStyle/>
          <a:p>
            <a:pPr>
              <a:defRPr/>
            </a:pPr>
            <a:r>
              <a:rPr lang="fr-FR" sz="2000" b="1" dirty="0">
                <a:solidFill>
                  <a:srgbClr val="104F75"/>
                </a:solidFill>
              </a:rPr>
              <a:t>Je coche les bonnes réponses</a:t>
            </a:r>
          </a:p>
          <a:p>
            <a:pPr>
              <a:defRPr/>
            </a:pPr>
            <a:r>
              <a:rPr lang="fr-FR" sz="2000" b="1" dirty="0">
                <a:solidFill>
                  <a:srgbClr val="104F75"/>
                </a:solidFill>
              </a:rPr>
              <a:t>dans les contrôles.</a:t>
            </a:r>
          </a:p>
        </p:txBody>
      </p:sp>
      <p:sp>
        <p:nvSpPr>
          <p:cNvPr id="30" name="TextBox 29">
            <a:extLst>
              <a:ext uri="{FF2B5EF4-FFF2-40B4-BE49-F238E27FC236}">
                <a16:creationId xmlns:a16="http://schemas.microsoft.com/office/drawing/2014/main" id="{65061F15-C61F-4E02-A125-01B19512C787}"/>
              </a:ext>
            </a:extLst>
          </p:cNvPr>
          <p:cNvSpPr txBox="1"/>
          <p:nvPr/>
        </p:nvSpPr>
        <p:spPr>
          <a:xfrm>
            <a:off x="7989441" y="3095983"/>
            <a:ext cx="3960000" cy="707886"/>
          </a:xfrm>
          <a:prstGeom prst="rect">
            <a:avLst/>
          </a:prstGeom>
          <a:noFill/>
        </p:spPr>
        <p:txBody>
          <a:bodyPr wrap="square" rtlCol="0" anchor="ctr">
            <a:spAutoFit/>
          </a:bodyPr>
          <a:lstStyle/>
          <a:p>
            <a:pPr>
              <a:defRPr/>
            </a:pPr>
            <a:r>
              <a:rPr lang="en-US" sz="2000" i="1" dirty="0">
                <a:solidFill>
                  <a:srgbClr val="104F75"/>
                </a:solidFill>
              </a:rPr>
              <a:t>I tick the right answers</a:t>
            </a:r>
          </a:p>
          <a:p>
            <a:pPr>
              <a:defRPr/>
            </a:pPr>
            <a:r>
              <a:rPr lang="en-US" sz="2000" i="1" dirty="0">
                <a:solidFill>
                  <a:srgbClr val="104F75"/>
                </a:solidFill>
              </a:rPr>
              <a:t>in the tests.</a:t>
            </a:r>
            <a:endParaRPr lang="fr-FR" sz="2000" i="1" dirty="0">
              <a:solidFill>
                <a:srgbClr val="104F75"/>
              </a:solidFill>
            </a:endParaRPr>
          </a:p>
        </p:txBody>
      </p:sp>
      <p:sp>
        <p:nvSpPr>
          <p:cNvPr id="31" name="TextBox 30">
            <a:extLst>
              <a:ext uri="{FF2B5EF4-FFF2-40B4-BE49-F238E27FC236}">
                <a16:creationId xmlns:a16="http://schemas.microsoft.com/office/drawing/2014/main" id="{8057B3A5-CDD8-4E2C-AD2A-6B10BFB0EA4B}"/>
              </a:ext>
            </a:extLst>
          </p:cNvPr>
          <p:cNvSpPr txBox="1"/>
          <p:nvPr/>
        </p:nvSpPr>
        <p:spPr>
          <a:xfrm>
            <a:off x="3918384" y="3949135"/>
            <a:ext cx="4320000" cy="400110"/>
          </a:xfrm>
          <a:prstGeom prst="rect">
            <a:avLst/>
          </a:prstGeom>
          <a:noFill/>
        </p:spPr>
        <p:txBody>
          <a:bodyPr wrap="square" rtlCol="0" anchor="ctr">
            <a:spAutoFit/>
          </a:bodyPr>
          <a:lstStyle/>
          <a:p>
            <a:pPr>
              <a:defRPr/>
            </a:pPr>
            <a:r>
              <a:rPr lang="fr-FR" sz="2000" b="1" dirty="0">
                <a:solidFill>
                  <a:srgbClr val="104F75"/>
                </a:solidFill>
              </a:rPr>
              <a:t>J’aimais aller au cinéma.</a:t>
            </a:r>
          </a:p>
        </p:txBody>
      </p:sp>
      <p:pic>
        <p:nvPicPr>
          <p:cNvPr id="9" name="Picture 8" descr="A picture containing toy, doll&#10;&#10;Description automatically generated">
            <a:extLst>
              <a:ext uri="{FF2B5EF4-FFF2-40B4-BE49-F238E27FC236}">
                <a16:creationId xmlns:a16="http://schemas.microsoft.com/office/drawing/2014/main" id="{E9026D3B-8C61-43C3-AC7C-5D1B4264620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9630" t="21918" r="14790"/>
          <a:stretch/>
        </p:blipFill>
        <p:spPr>
          <a:xfrm>
            <a:off x="10486171" y="4252963"/>
            <a:ext cx="1751104" cy="2084933"/>
          </a:xfrm>
          <a:prstGeom prst="rect">
            <a:avLst/>
          </a:prstGeom>
        </p:spPr>
      </p:pic>
      <p:sp>
        <p:nvSpPr>
          <p:cNvPr id="32" name="TextBox 31">
            <a:extLst>
              <a:ext uri="{FF2B5EF4-FFF2-40B4-BE49-F238E27FC236}">
                <a16:creationId xmlns:a16="http://schemas.microsoft.com/office/drawing/2014/main" id="{3376D442-1F91-4994-9EB1-5C1C972D8CFD}"/>
              </a:ext>
            </a:extLst>
          </p:cNvPr>
          <p:cNvSpPr txBox="1"/>
          <p:nvPr/>
        </p:nvSpPr>
        <p:spPr>
          <a:xfrm>
            <a:off x="7982262" y="3795247"/>
            <a:ext cx="3960000" cy="707886"/>
          </a:xfrm>
          <a:prstGeom prst="rect">
            <a:avLst/>
          </a:prstGeom>
          <a:noFill/>
        </p:spPr>
        <p:txBody>
          <a:bodyPr wrap="square" rtlCol="0" anchor="ctr">
            <a:spAutoFit/>
          </a:bodyPr>
          <a:lstStyle/>
          <a:p>
            <a:pPr>
              <a:defRPr/>
            </a:pPr>
            <a:r>
              <a:rPr lang="en-US" sz="2000" i="1" dirty="0">
                <a:solidFill>
                  <a:srgbClr val="104F75"/>
                </a:solidFill>
              </a:rPr>
              <a:t>I used to like going to the cinema.</a:t>
            </a:r>
            <a:endParaRPr lang="fr-FR" sz="2000" i="1" dirty="0">
              <a:solidFill>
                <a:srgbClr val="104F75"/>
              </a:solidFill>
            </a:endParaRPr>
          </a:p>
        </p:txBody>
      </p:sp>
      <p:sp>
        <p:nvSpPr>
          <p:cNvPr id="33" name="TextBox 32">
            <a:extLst>
              <a:ext uri="{FF2B5EF4-FFF2-40B4-BE49-F238E27FC236}">
                <a16:creationId xmlns:a16="http://schemas.microsoft.com/office/drawing/2014/main" id="{DB8EC941-F663-4D3A-9006-73936E3BF53B}"/>
              </a:ext>
            </a:extLst>
          </p:cNvPr>
          <p:cNvSpPr txBox="1"/>
          <p:nvPr/>
        </p:nvSpPr>
        <p:spPr>
          <a:xfrm>
            <a:off x="3918384" y="4601901"/>
            <a:ext cx="4320000" cy="400110"/>
          </a:xfrm>
          <a:prstGeom prst="rect">
            <a:avLst/>
          </a:prstGeom>
          <a:noFill/>
        </p:spPr>
        <p:txBody>
          <a:bodyPr wrap="square" rtlCol="0" anchor="ctr">
            <a:spAutoFit/>
          </a:bodyPr>
          <a:lstStyle/>
          <a:p>
            <a:pPr>
              <a:defRPr/>
            </a:pPr>
            <a:r>
              <a:rPr lang="en-US" sz="2000" b="1" dirty="0">
                <a:solidFill>
                  <a:srgbClr val="104F75"/>
                </a:solidFill>
              </a:rPr>
              <a:t>Je regardais beaucoup la télé.</a:t>
            </a:r>
            <a:endParaRPr lang="fr-FR" sz="2000" b="1" dirty="0">
              <a:solidFill>
                <a:srgbClr val="104F75"/>
              </a:solidFill>
            </a:endParaRPr>
          </a:p>
        </p:txBody>
      </p:sp>
      <p:sp>
        <p:nvSpPr>
          <p:cNvPr id="34" name="TextBox 33">
            <a:extLst>
              <a:ext uri="{FF2B5EF4-FFF2-40B4-BE49-F238E27FC236}">
                <a16:creationId xmlns:a16="http://schemas.microsoft.com/office/drawing/2014/main" id="{9D565BAB-6FF6-4662-B3D6-3AF3D853A4B4}"/>
              </a:ext>
            </a:extLst>
          </p:cNvPr>
          <p:cNvSpPr txBox="1"/>
          <p:nvPr/>
        </p:nvSpPr>
        <p:spPr>
          <a:xfrm>
            <a:off x="7982261" y="4601901"/>
            <a:ext cx="3960000" cy="400110"/>
          </a:xfrm>
          <a:prstGeom prst="rect">
            <a:avLst/>
          </a:prstGeom>
          <a:noFill/>
        </p:spPr>
        <p:txBody>
          <a:bodyPr wrap="square" rtlCol="0" anchor="ctr">
            <a:spAutoFit/>
          </a:bodyPr>
          <a:lstStyle/>
          <a:p>
            <a:pPr>
              <a:defRPr/>
            </a:pPr>
            <a:r>
              <a:rPr lang="en-US" sz="2000" i="1" dirty="0">
                <a:solidFill>
                  <a:srgbClr val="104F75"/>
                </a:solidFill>
              </a:rPr>
              <a:t>I used to watch a lot of TV.</a:t>
            </a:r>
            <a:endParaRPr lang="fr-FR" sz="2000" i="1" dirty="0">
              <a:solidFill>
                <a:srgbClr val="104F75"/>
              </a:solidFill>
            </a:endParaRPr>
          </a:p>
        </p:txBody>
      </p:sp>
      <p:sp>
        <p:nvSpPr>
          <p:cNvPr id="35" name="Rectangle 34">
            <a:hlinkClick r:id="" action="ppaction://noaction">
              <a:snd r:embed="rId11" name="7. j'ecoute quand les autres.wav"/>
            </a:hlinkClick>
            <a:extLst>
              <a:ext uri="{FF2B5EF4-FFF2-40B4-BE49-F238E27FC236}">
                <a16:creationId xmlns:a16="http://schemas.microsoft.com/office/drawing/2014/main" id="{9764CB95-E2C9-4E17-98A0-C8B5C0A43F69}"/>
              </a:ext>
            </a:extLst>
          </p:cNvPr>
          <p:cNvSpPr/>
          <p:nvPr/>
        </p:nvSpPr>
        <p:spPr>
          <a:xfrm>
            <a:off x="490799" y="5141866"/>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t>7</a:t>
            </a:r>
          </a:p>
        </p:txBody>
      </p:sp>
      <p:sp>
        <p:nvSpPr>
          <p:cNvPr id="36" name="Rectangle 35">
            <a:hlinkClick r:id="" action="ppaction://noaction">
              <a:snd r:embed="rId12" name="8. j'achetais.wav"/>
            </a:hlinkClick>
            <a:extLst>
              <a:ext uri="{FF2B5EF4-FFF2-40B4-BE49-F238E27FC236}">
                <a16:creationId xmlns:a16="http://schemas.microsoft.com/office/drawing/2014/main" id="{50531769-5E91-4557-968A-652BCD1B0335}"/>
              </a:ext>
            </a:extLst>
          </p:cNvPr>
          <p:cNvSpPr/>
          <p:nvPr/>
        </p:nvSpPr>
        <p:spPr>
          <a:xfrm>
            <a:off x="490799" y="5807198"/>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t>8</a:t>
            </a:r>
          </a:p>
        </p:txBody>
      </p:sp>
      <p:sp>
        <p:nvSpPr>
          <p:cNvPr id="37" name="TextBox 36">
            <a:extLst>
              <a:ext uri="{FF2B5EF4-FFF2-40B4-BE49-F238E27FC236}">
                <a16:creationId xmlns:a16="http://schemas.microsoft.com/office/drawing/2014/main" id="{AA870BAF-F405-44F8-A86E-C78BA58F1C6A}"/>
              </a:ext>
            </a:extLst>
          </p:cNvPr>
          <p:cNvSpPr txBox="1"/>
          <p:nvPr/>
        </p:nvSpPr>
        <p:spPr>
          <a:xfrm>
            <a:off x="969193" y="5215166"/>
            <a:ext cx="2887579" cy="400110"/>
          </a:xfrm>
          <a:prstGeom prst="rect">
            <a:avLst/>
          </a:prstGeom>
          <a:noFill/>
        </p:spPr>
        <p:txBody>
          <a:bodyPr wrap="square" rtlCol="0" anchor="ctr">
            <a:spAutoFit/>
          </a:bodyPr>
          <a:lstStyle/>
          <a:p>
            <a:pPr algn="ctr">
              <a:defRPr/>
            </a:pPr>
            <a:r>
              <a:rPr lang="en-US" sz="2000" b="1" dirty="0">
                <a:solidFill>
                  <a:srgbClr val="E87D1E"/>
                </a:solidFill>
              </a:rPr>
              <a:t>le collège (présent)</a:t>
            </a:r>
          </a:p>
        </p:txBody>
      </p:sp>
      <p:sp>
        <p:nvSpPr>
          <p:cNvPr id="38" name="TextBox 37">
            <a:extLst>
              <a:ext uri="{FF2B5EF4-FFF2-40B4-BE49-F238E27FC236}">
                <a16:creationId xmlns:a16="http://schemas.microsoft.com/office/drawing/2014/main" id="{D9FE79DB-961C-425D-9228-E95940F4C154}"/>
              </a:ext>
            </a:extLst>
          </p:cNvPr>
          <p:cNvSpPr txBox="1"/>
          <p:nvPr/>
        </p:nvSpPr>
        <p:spPr>
          <a:xfrm>
            <a:off x="972214" y="5732000"/>
            <a:ext cx="2887579" cy="707886"/>
          </a:xfrm>
          <a:prstGeom prst="rect">
            <a:avLst/>
          </a:prstGeom>
          <a:noFill/>
        </p:spPr>
        <p:txBody>
          <a:bodyPr wrap="square" rtlCol="0" anchor="ctr">
            <a:spAutoFit/>
          </a:bodyPr>
          <a:lstStyle/>
          <a:p>
            <a:pPr lvl="0" algn="ctr">
              <a:defRPr/>
            </a:pPr>
            <a:r>
              <a:rPr lang="en-US" sz="2000" b="1" dirty="0">
                <a:solidFill>
                  <a:srgbClr val="E87D1E"/>
                </a:solidFill>
              </a:rPr>
              <a:t>l’école primaire (imparfait)</a:t>
            </a:r>
          </a:p>
        </p:txBody>
      </p:sp>
      <p:sp>
        <p:nvSpPr>
          <p:cNvPr id="39" name="TextBox 38">
            <a:extLst>
              <a:ext uri="{FF2B5EF4-FFF2-40B4-BE49-F238E27FC236}">
                <a16:creationId xmlns:a16="http://schemas.microsoft.com/office/drawing/2014/main" id="{2C0B7886-9ED6-456B-84CE-A1DEAD8006F6}"/>
              </a:ext>
            </a:extLst>
          </p:cNvPr>
          <p:cNvSpPr txBox="1"/>
          <p:nvPr/>
        </p:nvSpPr>
        <p:spPr>
          <a:xfrm>
            <a:off x="3918385" y="5061278"/>
            <a:ext cx="4320000" cy="707886"/>
          </a:xfrm>
          <a:prstGeom prst="rect">
            <a:avLst/>
          </a:prstGeom>
          <a:noFill/>
        </p:spPr>
        <p:txBody>
          <a:bodyPr wrap="square" rtlCol="0" anchor="ctr">
            <a:spAutoFit/>
          </a:bodyPr>
          <a:lstStyle/>
          <a:p>
            <a:pPr>
              <a:defRPr/>
            </a:pPr>
            <a:r>
              <a:rPr lang="fr-FR" sz="2000" b="1" dirty="0">
                <a:solidFill>
                  <a:srgbClr val="104F75"/>
                </a:solidFill>
              </a:rPr>
              <a:t>J’écoute quand les autres parlent.</a:t>
            </a:r>
          </a:p>
        </p:txBody>
      </p:sp>
      <p:sp>
        <p:nvSpPr>
          <p:cNvPr id="40" name="TextBox 39">
            <a:extLst>
              <a:ext uri="{FF2B5EF4-FFF2-40B4-BE49-F238E27FC236}">
                <a16:creationId xmlns:a16="http://schemas.microsoft.com/office/drawing/2014/main" id="{5F32F707-0EC5-4B45-B195-2262A1CE1226}"/>
              </a:ext>
            </a:extLst>
          </p:cNvPr>
          <p:cNvSpPr txBox="1"/>
          <p:nvPr/>
        </p:nvSpPr>
        <p:spPr>
          <a:xfrm>
            <a:off x="7982261" y="5215166"/>
            <a:ext cx="3960000" cy="400110"/>
          </a:xfrm>
          <a:prstGeom prst="rect">
            <a:avLst/>
          </a:prstGeom>
          <a:noFill/>
        </p:spPr>
        <p:txBody>
          <a:bodyPr wrap="square" rtlCol="0" anchor="ctr">
            <a:spAutoFit/>
          </a:bodyPr>
          <a:lstStyle/>
          <a:p>
            <a:pPr>
              <a:defRPr/>
            </a:pPr>
            <a:r>
              <a:rPr lang="en-US" sz="2000" i="1" dirty="0">
                <a:solidFill>
                  <a:srgbClr val="104F75"/>
                </a:solidFill>
              </a:rPr>
              <a:t>I listen when the others talk.</a:t>
            </a:r>
            <a:endParaRPr lang="fr-FR" sz="2000" i="1" dirty="0">
              <a:solidFill>
                <a:srgbClr val="104F75"/>
              </a:solidFill>
            </a:endParaRPr>
          </a:p>
        </p:txBody>
      </p:sp>
      <p:sp>
        <p:nvSpPr>
          <p:cNvPr id="41" name="TextBox 40">
            <a:extLst>
              <a:ext uri="{FF2B5EF4-FFF2-40B4-BE49-F238E27FC236}">
                <a16:creationId xmlns:a16="http://schemas.microsoft.com/office/drawing/2014/main" id="{5E1B1A18-927B-4BA5-8316-D366CE53E648}"/>
              </a:ext>
            </a:extLst>
          </p:cNvPr>
          <p:cNvSpPr txBox="1"/>
          <p:nvPr/>
        </p:nvSpPr>
        <p:spPr>
          <a:xfrm>
            <a:off x="3925565" y="5885888"/>
            <a:ext cx="4320000" cy="400110"/>
          </a:xfrm>
          <a:prstGeom prst="rect">
            <a:avLst/>
          </a:prstGeom>
          <a:noFill/>
        </p:spPr>
        <p:txBody>
          <a:bodyPr wrap="square" rtlCol="0" anchor="ctr">
            <a:spAutoFit/>
          </a:bodyPr>
          <a:lstStyle/>
          <a:p>
            <a:pPr>
              <a:defRPr/>
            </a:pPr>
            <a:r>
              <a:rPr lang="en-US" sz="2000" b="1" dirty="0">
                <a:solidFill>
                  <a:srgbClr val="104F75"/>
                </a:solidFill>
              </a:rPr>
              <a:t>J’achetais des livres.</a:t>
            </a:r>
            <a:endParaRPr lang="fr-FR" sz="2000" b="1" dirty="0">
              <a:solidFill>
                <a:srgbClr val="104F75"/>
              </a:solidFill>
            </a:endParaRPr>
          </a:p>
        </p:txBody>
      </p:sp>
      <p:sp>
        <p:nvSpPr>
          <p:cNvPr id="42" name="TextBox 41">
            <a:extLst>
              <a:ext uri="{FF2B5EF4-FFF2-40B4-BE49-F238E27FC236}">
                <a16:creationId xmlns:a16="http://schemas.microsoft.com/office/drawing/2014/main" id="{34B210A1-9682-4E7B-81F7-8C63BD860E9D}"/>
              </a:ext>
            </a:extLst>
          </p:cNvPr>
          <p:cNvSpPr txBox="1"/>
          <p:nvPr/>
        </p:nvSpPr>
        <p:spPr>
          <a:xfrm>
            <a:off x="7989441" y="5885888"/>
            <a:ext cx="3960000" cy="400110"/>
          </a:xfrm>
          <a:prstGeom prst="rect">
            <a:avLst/>
          </a:prstGeom>
          <a:noFill/>
        </p:spPr>
        <p:txBody>
          <a:bodyPr wrap="square" rtlCol="0" anchor="ctr">
            <a:spAutoFit/>
          </a:bodyPr>
          <a:lstStyle/>
          <a:p>
            <a:pPr>
              <a:defRPr/>
            </a:pPr>
            <a:r>
              <a:rPr lang="en-US" sz="2000" i="1" dirty="0">
                <a:solidFill>
                  <a:srgbClr val="104F75"/>
                </a:solidFill>
              </a:rPr>
              <a:t>I used to buy books.</a:t>
            </a:r>
            <a:endParaRPr lang="fr-FR" sz="2000" i="1" dirty="0">
              <a:solidFill>
                <a:srgbClr val="104F75"/>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a:t>
            </a:r>
          </a:p>
        </p:txBody>
      </p:sp>
    </p:spTree>
    <p:extLst>
      <p:ext uri="{BB962C8B-B14F-4D97-AF65-F5344CB8AC3E}">
        <p14:creationId xmlns:p14="http://schemas.microsoft.com/office/powerpoint/2010/main" val="260229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0"/>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1"/>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1" grpId="0"/>
      <p:bldP spid="22" grpId="0" animBg="1"/>
      <p:bldP spid="23" grpId="0"/>
      <p:bldP spid="24" grpId="0"/>
      <p:bldP spid="25" grpId="0"/>
      <p:bldP spid="26" grpId="0"/>
      <p:bldP spid="27" grpId="0"/>
      <p:bldP spid="28" grpId="0"/>
      <p:bldP spid="29" grpId="0"/>
      <p:bldP spid="30" grpId="0"/>
      <p:bldP spid="31" grpId="0"/>
      <p:bldP spid="32" grpId="0"/>
      <p:bldP spid="33" grpId="0"/>
      <p:bldP spid="34" grpId="0"/>
      <p:bldP spid="37" grpId="0"/>
      <p:bldP spid="38" grpId="0"/>
      <p:bldP spid="39" grpId="0"/>
      <p:bldP spid="40" grpId="0"/>
      <p:bldP spid="41" grpId="0"/>
      <p:bldP spid="42"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2AECFFE-55D9-ED46-9E49-F19805C09A6A}"/>
              </a:ext>
            </a:extLst>
          </p:cNvPr>
          <p:cNvSpPr txBox="1"/>
          <p:nvPr/>
        </p:nvSpPr>
        <p:spPr>
          <a:xfrm>
            <a:off x="180000" y="1163992"/>
            <a:ext cx="11729920" cy="49244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04F75"/>
                </a:solidFill>
                <a:latin typeface="Century Gothic" panose="020F0302020204030204"/>
              </a:rPr>
              <a:t>Some students of different ages are talking about what they </a:t>
            </a:r>
            <a:r>
              <a:rPr lang="en-GB" sz="2400" b="1" dirty="0">
                <a:solidFill>
                  <a:srgbClr val="104F75"/>
                </a:solidFill>
                <a:latin typeface="Century Gothic" panose="020F0302020204030204"/>
              </a:rPr>
              <a:t>used to do </a:t>
            </a:r>
            <a:r>
              <a:rPr lang="en-GB" sz="2400" dirty="0">
                <a:solidFill>
                  <a:srgbClr val="104F75"/>
                </a:solidFill>
                <a:latin typeface="Century Gothic" panose="020F0302020204030204"/>
              </a:rPr>
              <a:t>and what they </a:t>
            </a:r>
            <a:r>
              <a:rPr lang="en-GB" sz="2400" b="1" dirty="0">
                <a:solidFill>
                  <a:srgbClr val="104F75"/>
                </a:solidFill>
                <a:latin typeface="Century Gothic" panose="020F0302020204030204"/>
              </a:rPr>
              <a:t>do now</a:t>
            </a:r>
            <a:r>
              <a:rPr lang="en-GB" sz="2400" dirty="0">
                <a:solidFill>
                  <a:srgbClr val="104F75"/>
                </a:solidFill>
                <a:latin typeface="Century Gothic" panose="020F0302020204030204"/>
              </a:rPr>
              <a:t>. Put the verbs in brackets in the correct tense.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400" dirty="0">
              <a:solidFill>
                <a:srgbClr val="104F75"/>
              </a:solidFill>
              <a:latin typeface="Century Gothic" panose="020F0302020204030204"/>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fr-FR" sz="2400" dirty="0">
                <a:solidFill>
                  <a:srgbClr val="4472C4">
                    <a:lumMod val="50000"/>
                  </a:srgbClr>
                </a:solidFill>
                <a:latin typeface="Century Gothic" panose="020F0302020204030204"/>
              </a:rPr>
              <a:t>Jean :		En cinquième, j’_________ l’anglais.			</a:t>
            </a:r>
            <a:r>
              <a:rPr lang="fr-FR" sz="2400" b="1" dirty="0">
                <a:solidFill>
                  <a:srgbClr val="E87D1E"/>
                </a:solidFill>
                <a:latin typeface="Century Gothic" panose="020F0302020204030204"/>
              </a:rPr>
              <a:t>(to learn)</a:t>
            </a:r>
          </a:p>
          <a:p>
            <a:pPr lvl="2">
              <a:spcAft>
                <a:spcPts val="600"/>
              </a:spcAft>
              <a:defRPr/>
            </a:pPr>
            <a:r>
              <a:rPr lang="fr-FR" sz="2400" dirty="0">
                <a:solidFill>
                  <a:srgbClr val="4472C4">
                    <a:lumMod val="50000"/>
                  </a:srgbClr>
                </a:solidFill>
                <a:latin typeface="Century Gothic" panose="020F0302020204030204"/>
              </a:rPr>
              <a:t>	En troisième, j’ _________ l’espagnol.			</a:t>
            </a:r>
            <a:r>
              <a:rPr lang="fr-FR" sz="2400" b="1" dirty="0">
                <a:solidFill>
                  <a:srgbClr val="E87D1E"/>
                </a:solidFill>
                <a:latin typeface="Century Gothic" panose="020F0302020204030204"/>
              </a:rPr>
              <a:t>(to study)</a:t>
            </a:r>
            <a:endParaRPr kumimoji="0" lang="fr-FR" sz="2400" b="1" i="0" u="none" strike="noStrike" kern="1200" cap="none" spc="0" normalizeH="0" baseline="0" noProof="0" dirty="0">
              <a:ln>
                <a:noFill/>
              </a:ln>
              <a:solidFill>
                <a:srgbClr val="E87D1E"/>
              </a:solidFill>
              <a:effectLst/>
              <a:uLnTx/>
              <a:uFillTx/>
              <a:latin typeface="Century Gothic" panose="020F0302020204030204"/>
            </a:endParaRPr>
          </a:p>
          <a:p>
            <a:pPr lvl="0">
              <a:spcBef>
                <a:spcPts val="600"/>
              </a:spcBef>
              <a:spcAft>
                <a:spcPts val="600"/>
              </a:spcAft>
              <a:defRPr/>
            </a:pPr>
            <a:r>
              <a:rPr lang="fr-FR" sz="2400" dirty="0">
                <a:solidFill>
                  <a:srgbClr val="4472C4">
                    <a:lumMod val="50000"/>
                  </a:srgbClr>
                </a:solidFill>
              </a:rPr>
              <a:t>Jacques : 	En cinquième, je _________ avec mes amis. 		</a:t>
            </a:r>
            <a:r>
              <a:rPr lang="fr-FR" sz="2400" b="1" dirty="0">
                <a:solidFill>
                  <a:srgbClr val="E87D1E"/>
                </a:solidFill>
              </a:rPr>
              <a:t>(to speak)</a:t>
            </a:r>
          </a:p>
          <a:p>
            <a:pPr lvl="0">
              <a:spcAft>
                <a:spcPts val="600"/>
              </a:spcAft>
              <a:defRPr/>
            </a:pPr>
            <a:r>
              <a:rPr lang="fr-FR" sz="2400" dirty="0">
                <a:solidFill>
                  <a:srgbClr val="4472C4">
                    <a:lumMod val="50000"/>
                  </a:srgbClr>
                </a:solidFill>
              </a:rPr>
              <a:t>	      	En sixième, j’ _________ le professeur.			</a:t>
            </a:r>
            <a:r>
              <a:rPr lang="fr-FR" sz="2400" b="1" dirty="0">
                <a:solidFill>
                  <a:srgbClr val="E87D1E"/>
                </a:solidFill>
              </a:rPr>
              <a:t>(to listen)</a:t>
            </a:r>
            <a:endParaRPr kumimoji="0" lang="fr-FR" sz="2400" b="1" i="0" u="none" strike="noStrike" kern="1200" cap="none" spc="0" normalizeH="0" baseline="0" noProof="0" dirty="0">
              <a:ln>
                <a:noFill/>
              </a:ln>
              <a:solidFill>
                <a:srgbClr val="E87D1E"/>
              </a:solidFill>
              <a:effectLst/>
              <a:uLnTx/>
              <a:uFillTx/>
              <a:latin typeface="Century Gothic" panose="020F0302020204030204"/>
            </a:endParaRPr>
          </a:p>
          <a:p>
            <a:pPr lvl="0">
              <a:spcBef>
                <a:spcPts val="600"/>
              </a:spcBef>
              <a:spcAft>
                <a:spcPts val="600"/>
              </a:spcAft>
              <a:defRPr/>
            </a:pPr>
            <a:r>
              <a:rPr lang="fr-FR" sz="2400" dirty="0">
                <a:solidFill>
                  <a:srgbClr val="4472C4">
                    <a:lumMod val="50000"/>
                  </a:srgbClr>
                </a:solidFill>
                <a:latin typeface="+mj-lt"/>
              </a:rPr>
              <a:t>Lo</a:t>
            </a:r>
            <a:r>
              <a:rPr lang="fr-FR" sz="2400" dirty="0">
                <a:solidFill>
                  <a:srgbClr val="4472C4">
                    <a:lumMod val="50000"/>
                  </a:srgbClr>
                </a:solidFill>
                <a:latin typeface="+mj-lt"/>
                <a:cs typeface="Arial" panose="020B0604020202020204" pitchFamily="34" charset="0"/>
              </a:rPr>
              <a:t>ï</a:t>
            </a:r>
            <a:r>
              <a:rPr lang="fr-FR" sz="2400" dirty="0">
                <a:solidFill>
                  <a:srgbClr val="4472C4">
                    <a:lumMod val="50000"/>
                  </a:srgbClr>
                </a:solidFill>
                <a:latin typeface="+mj-lt"/>
              </a:rPr>
              <a:t>s</a:t>
            </a:r>
            <a:r>
              <a:rPr lang="fr-FR" sz="2400" dirty="0">
                <a:solidFill>
                  <a:srgbClr val="4472C4">
                    <a:lumMod val="50000"/>
                  </a:srgbClr>
                </a:solidFill>
              </a:rPr>
              <a:t> :		En quatrième, je _________ du fromage le soir.	</a:t>
            </a:r>
            <a:r>
              <a:rPr lang="fr-FR" sz="2400" b="1" dirty="0">
                <a:solidFill>
                  <a:srgbClr val="E87D1E"/>
                </a:solidFill>
              </a:rPr>
              <a:t>(to eat)</a:t>
            </a:r>
          </a:p>
          <a:p>
            <a:pPr lvl="3">
              <a:spcAft>
                <a:spcPts val="600"/>
              </a:spcAft>
              <a:defRPr/>
            </a:pPr>
            <a:r>
              <a:rPr lang="fr-FR" sz="2400" dirty="0">
                <a:solidFill>
                  <a:srgbClr val="4472C4">
                    <a:lumMod val="50000"/>
                  </a:srgbClr>
                </a:solidFill>
              </a:rPr>
              <a:t>	En troisième, j’ _________ un livre essentiel.		</a:t>
            </a:r>
            <a:r>
              <a:rPr lang="fr-FR" sz="2400" b="1" dirty="0">
                <a:solidFill>
                  <a:srgbClr val="E87D1E"/>
                </a:solidFill>
              </a:rPr>
              <a:t>(to borrow)</a:t>
            </a:r>
            <a:endParaRPr kumimoji="0" lang="fr-FR" sz="2400" b="1" i="0" u="none" strike="noStrike" kern="1200" cap="none" spc="0" normalizeH="0" baseline="0" noProof="0" dirty="0">
              <a:ln>
                <a:noFill/>
              </a:ln>
              <a:solidFill>
                <a:srgbClr val="E87D1E"/>
              </a:solidFill>
              <a:effectLst/>
              <a:uLnTx/>
              <a:uFillTx/>
              <a:latin typeface="Century Gothic" panose="020F0302020204030204"/>
            </a:endParaRPr>
          </a:p>
          <a:p>
            <a:pPr lvl="0">
              <a:spcBef>
                <a:spcPts val="600"/>
              </a:spcBef>
              <a:spcAft>
                <a:spcPts val="600"/>
              </a:spcAft>
              <a:defRPr/>
            </a:pPr>
            <a:r>
              <a:rPr lang="fr-FR" sz="2400" dirty="0">
                <a:solidFill>
                  <a:srgbClr val="4472C4">
                    <a:lumMod val="50000"/>
                  </a:srgbClr>
                </a:solidFill>
              </a:rPr>
              <a:t>Clément : 	En troisième, je _________ au foot l’apr</a:t>
            </a:r>
            <a:r>
              <a:rPr lang="fr-FR" sz="2400" dirty="0">
                <a:solidFill>
                  <a:srgbClr val="4472C4">
                    <a:lumMod val="50000"/>
                  </a:srgbClr>
                </a:solidFill>
                <a:latin typeface="Century Gothic" panose="020B0502020202020204" pitchFamily="34" charset="0"/>
              </a:rPr>
              <a:t>ès-midi.</a:t>
            </a:r>
            <a:r>
              <a:rPr lang="fr-FR" sz="2400" dirty="0">
                <a:solidFill>
                  <a:srgbClr val="4472C4">
                    <a:lumMod val="50000"/>
                  </a:srgbClr>
                </a:solidFill>
              </a:rPr>
              <a:t>  	</a:t>
            </a:r>
            <a:r>
              <a:rPr lang="fr-FR" sz="2400" b="1" dirty="0">
                <a:solidFill>
                  <a:srgbClr val="E87D1E"/>
                </a:solidFill>
              </a:rPr>
              <a:t>(to play)</a:t>
            </a:r>
          </a:p>
          <a:p>
            <a:pPr lvl="0">
              <a:spcAft>
                <a:spcPts val="600"/>
              </a:spcAft>
              <a:defRPr/>
            </a:pPr>
            <a:r>
              <a:rPr lang="fr-FR" sz="2400" dirty="0">
                <a:solidFill>
                  <a:srgbClr val="4472C4">
                    <a:lumMod val="50000"/>
                  </a:srgbClr>
                </a:solidFill>
              </a:rPr>
              <a:t>	       	En cinquième, j’ _________ aux magasins. 		</a:t>
            </a:r>
            <a:r>
              <a:rPr lang="fr-FR" sz="2400" b="1" dirty="0">
                <a:solidFill>
                  <a:srgbClr val="E87D1E"/>
                </a:solidFill>
              </a:rPr>
              <a:t>(to go)</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Présent ou imparfait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9877926" y="186724"/>
            <a:ext cx="203199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écrire</a:t>
            </a:r>
          </a:p>
        </p:txBody>
      </p:sp>
      <p:sp>
        <p:nvSpPr>
          <p:cNvPr id="9" name="TextBox 8">
            <a:extLst>
              <a:ext uri="{FF2B5EF4-FFF2-40B4-BE49-F238E27FC236}">
                <a16:creationId xmlns:a16="http://schemas.microsoft.com/office/drawing/2014/main" id="{01D848F1-9545-414B-9B71-DE199FE41D88}"/>
              </a:ext>
            </a:extLst>
          </p:cNvPr>
          <p:cNvSpPr txBox="1"/>
          <p:nvPr/>
        </p:nvSpPr>
        <p:spPr>
          <a:xfrm>
            <a:off x="2004627" y="2265179"/>
            <a:ext cx="8814430" cy="469744"/>
          </a:xfrm>
          <a:prstGeom prst="rect">
            <a:avLst/>
          </a:prstGeom>
          <a:solidFill>
            <a:schemeClr val="bg1"/>
          </a:solid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4472C4">
                    <a:lumMod val="50000"/>
                  </a:srgbClr>
                </a:solidFill>
                <a:latin typeface="Century Gothic" panose="020F0302020204030204"/>
              </a:rPr>
              <a:t>En cinquième, j’</a:t>
            </a:r>
            <a:r>
              <a:rPr lang="fr-FR" sz="2400" b="1" dirty="0">
                <a:solidFill>
                  <a:srgbClr val="E87D1E"/>
                </a:solidFill>
                <a:latin typeface="Century Gothic" panose="020F0302020204030204"/>
              </a:rPr>
              <a:t>apprenais</a:t>
            </a:r>
            <a:r>
              <a:rPr lang="fr-FR" sz="2400" dirty="0">
                <a:solidFill>
                  <a:srgbClr val="4472C4">
                    <a:lumMod val="50000"/>
                  </a:srgbClr>
                </a:solidFill>
                <a:latin typeface="Century Gothic" panose="020F0302020204030204"/>
              </a:rPr>
              <a:t> l’anglais.</a:t>
            </a:r>
          </a:p>
        </p:txBody>
      </p:sp>
      <p:sp>
        <p:nvSpPr>
          <p:cNvPr id="10" name="TextBox 9">
            <a:extLst>
              <a:ext uri="{FF2B5EF4-FFF2-40B4-BE49-F238E27FC236}">
                <a16:creationId xmlns:a16="http://schemas.microsoft.com/office/drawing/2014/main" id="{51AC4901-324F-47B7-A693-B63FF07FDF5B}"/>
              </a:ext>
            </a:extLst>
          </p:cNvPr>
          <p:cNvSpPr txBox="1"/>
          <p:nvPr/>
        </p:nvSpPr>
        <p:spPr>
          <a:xfrm>
            <a:off x="2004627" y="2686656"/>
            <a:ext cx="8814430" cy="461665"/>
          </a:xfrm>
          <a:prstGeom prst="rect">
            <a:avLst/>
          </a:prstGeom>
          <a:solidFill>
            <a:schemeClr val="bg1"/>
          </a:solid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4472C4">
                    <a:lumMod val="50000"/>
                  </a:srgbClr>
                </a:solidFill>
                <a:latin typeface="Century Gothic" panose="020F0302020204030204"/>
              </a:rPr>
              <a:t>En troisième, je </a:t>
            </a:r>
            <a:r>
              <a:rPr lang="fr-FR" sz="2400" b="1" dirty="0">
                <a:solidFill>
                  <a:srgbClr val="E87D1E"/>
                </a:solidFill>
                <a:latin typeface="Century Gothic" panose="020F0302020204030204"/>
              </a:rPr>
              <a:t>pose</a:t>
            </a:r>
            <a:r>
              <a:rPr lang="fr-FR" sz="2400" dirty="0">
                <a:solidFill>
                  <a:srgbClr val="4472C4">
                    <a:lumMod val="50000"/>
                  </a:srgbClr>
                </a:solidFill>
                <a:latin typeface="Century Gothic" panose="020F0302020204030204"/>
              </a:rPr>
              <a:t> des questions utiles en espagnol.</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1" name="TextBox 10">
            <a:extLst>
              <a:ext uri="{FF2B5EF4-FFF2-40B4-BE49-F238E27FC236}">
                <a16:creationId xmlns:a16="http://schemas.microsoft.com/office/drawing/2014/main" id="{23E6BD94-8078-4C71-8C51-69FB41283A70}"/>
              </a:ext>
            </a:extLst>
          </p:cNvPr>
          <p:cNvSpPr txBox="1"/>
          <p:nvPr/>
        </p:nvSpPr>
        <p:spPr>
          <a:xfrm>
            <a:off x="2004627" y="3224774"/>
            <a:ext cx="9089930" cy="461665"/>
          </a:xfrm>
          <a:prstGeom prst="rect">
            <a:avLst/>
          </a:prstGeom>
          <a:solidFill>
            <a:schemeClr val="bg1"/>
          </a:solid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4472C4">
                    <a:lumMod val="50000"/>
                  </a:srgbClr>
                </a:solidFill>
                <a:latin typeface="Century Gothic" panose="020F0302020204030204"/>
              </a:rPr>
              <a:t>En cinquième, je </a:t>
            </a:r>
            <a:r>
              <a:rPr lang="fr-FR" sz="2400" b="1" dirty="0">
                <a:solidFill>
                  <a:srgbClr val="E87D1E"/>
                </a:solidFill>
                <a:latin typeface="Century Gothic" panose="020F0302020204030204"/>
              </a:rPr>
              <a:t>parle</a:t>
            </a:r>
            <a:r>
              <a:rPr lang="fr-FR" sz="2400" dirty="0">
                <a:solidFill>
                  <a:srgbClr val="4472C4">
                    <a:lumMod val="50000"/>
                  </a:srgbClr>
                </a:solidFill>
                <a:latin typeface="Century Gothic" panose="020F0302020204030204"/>
              </a:rPr>
              <a:t> avec mes amis.</a:t>
            </a:r>
          </a:p>
        </p:txBody>
      </p:sp>
      <p:sp>
        <p:nvSpPr>
          <p:cNvPr id="12" name="TextBox 11">
            <a:extLst>
              <a:ext uri="{FF2B5EF4-FFF2-40B4-BE49-F238E27FC236}">
                <a16:creationId xmlns:a16="http://schemas.microsoft.com/office/drawing/2014/main" id="{4D7BD580-3C0E-4A75-87DF-FF5A808A2065}"/>
              </a:ext>
            </a:extLst>
          </p:cNvPr>
          <p:cNvSpPr txBox="1"/>
          <p:nvPr/>
        </p:nvSpPr>
        <p:spPr>
          <a:xfrm>
            <a:off x="2004627" y="3652274"/>
            <a:ext cx="8898978" cy="461665"/>
          </a:xfrm>
          <a:prstGeom prst="rect">
            <a:avLst/>
          </a:prstGeom>
          <a:solidFill>
            <a:schemeClr val="bg1"/>
          </a:solid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4472C4">
                    <a:lumMod val="50000"/>
                  </a:srgbClr>
                </a:solidFill>
                <a:latin typeface="Century Gothic" panose="020F0302020204030204"/>
              </a:rPr>
              <a:t>En sixième, j’</a:t>
            </a:r>
            <a:r>
              <a:rPr lang="fr-FR" sz="2400" b="1" dirty="0">
                <a:solidFill>
                  <a:srgbClr val="E87D1E"/>
                </a:solidFill>
                <a:latin typeface="Century Gothic" panose="020F0302020204030204"/>
              </a:rPr>
              <a:t>écoutais</a:t>
            </a:r>
            <a:r>
              <a:rPr lang="fr-FR" sz="2400" dirty="0">
                <a:solidFill>
                  <a:srgbClr val="4472C4">
                    <a:lumMod val="50000"/>
                  </a:srgbClr>
                </a:solidFill>
                <a:latin typeface="Century Gothic" panose="020F0302020204030204"/>
              </a:rPr>
              <a:t> le professeur</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3" name="TextBox 12">
            <a:extLst>
              <a:ext uri="{FF2B5EF4-FFF2-40B4-BE49-F238E27FC236}">
                <a16:creationId xmlns:a16="http://schemas.microsoft.com/office/drawing/2014/main" id="{C2FA3071-1C72-4321-9772-45528C43DE06}"/>
              </a:ext>
            </a:extLst>
          </p:cNvPr>
          <p:cNvSpPr txBox="1"/>
          <p:nvPr/>
        </p:nvSpPr>
        <p:spPr>
          <a:xfrm>
            <a:off x="2017765" y="4193381"/>
            <a:ext cx="8578002" cy="457487"/>
          </a:xfrm>
          <a:prstGeom prst="rect">
            <a:avLst/>
          </a:prstGeom>
          <a:solidFill>
            <a:schemeClr val="bg1"/>
          </a:solid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4472C4">
                    <a:lumMod val="50000"/>
                  </a:srgbClr>
                </a:solidFill>
                <a:latin typeface="Century Gothic" panose="020F0302020204030204"/>
              </a:rPr>
              <a:t>En quatrième, je </a:t>
            </a:r>
            <a:r>
              <a:rPr lang="fr-FR" sz="2400" b="1" dirty="0">
                <a:solidFill>
                  <a:srgbClr val="E87D1E"/>
                </a:solidFill>
                <a:latin typeface="Century Gothic" panose="020F0302020204030204"/>
              </a:rPr>
              <a:t>mangeais</a:t>
            </a:r>
            <a:r>
              <a:rPr lang="fr-FR" sz="2400" dirty="0">
                <a:solidFill>
                  <a:srgbClr val="4472C4">
                    <a:lumMod val="50000"/>
                  </a:srgbClr>
                </a:solidFill>
                <a:latin typeface="Century Gothic" panose="020F0302020204030204"/>
              </a:rPr>
              <a:t> du fromage le soir.</a:t>
            </a:r>
          </a:p>
        </p:txBody>
      </p:sp>
      <p:sp>
        <p:nvSpPr>
          <p:cNvPr id="14" name="TextBox 13">
            <a:extLst>
              <a:ext uri="{FF2B5EF4-FFF2-40B4-BE49-F238E27FC236}">
                <a16:creationId xmlns:a16="http://schemas.microsoft.com/office/drawing/2014/main" id="{A1B3FB46-D65C-4339-8594-E9DE65AE7322}"/>
              </a:ext>
            </a:extLst>
          </p:cNvPr>
          <p:cNvSpPr txBox="1"/>
          <p:nvPr/>
        </p:nvSpPr>
        <p:spPr>
          <a:xfrm>
            <a:off x="2017765" y="4623366"/>
            <a:ext cx="9140372" cy="461665"/>
          </a:xfrm>
          <a:prstGeom prst="rect">
            <a:avLst/>
          </a:prstGeom>
          <a:solidFill>
            <a:schemeClr val="bg1"/>
          </a:solid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4472C4">
                    <a:lumMod val="50000"/>
                  </a:srgbClr>
                </a:solidFill>
                <a:latin typeface="Century Gothic" panose="020F0302020204030204"/>
              </a:rPr>
              <a:t>En troisième, j’</a:t>
            </a:r>
            <a:r>
              <a:rPr lang="fr-FR" sz="2400" b="1" dirty="0">
                <a:solidFill>
                  <a:srgbClr val="E87D1E"/>
                </a:solidFill>
                <a:latin typeface="Century Gothic" panose="020F0302020204030204"/>
              </a:rPr>
              <a:t>emprunte</a:t>
            </a:r>
            <a:r>
              <a:rPr lang="fr-FR" sz="2400" dirty="0">
                <a:solidFill>
                  <a:srgbClr val="4472C4">
                    <a:lumMod val="50000"/>
                  </a:srgbClr>
                </a:solidFill>
                <a:latin typeface="Century Gothic" panose="020F0302020204030204"/>
              </a:rPr>
              <a:t> un livre essentiel.</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5" name="TextBox 14">
            <a:extLst>
              <a:ext uri="{FF2B5EF4-FFF2-40B4-BE49-F238E27FC236}">
                <a16:creationId xmlns:a16="http://schemas.microsoft.com/office/drawing/2014/main" id="{5624C462-3C83-46E8-9F25-5D84042E4B3B}"/>
              </a:ext>
            </a:extLst>
          </p:cNvPr>
          <p:cNvSpPr txBox="1"/>
          <p:nvPr/>
        </p:nvSpPr>
        <p:spPr>
          <a:xfrm>
            <a:off x="2017764" y="5104323"/>
            <a:ext cx="8782009" cy="461665"/>
          </a:xfrm>
          <a:prstGeom prst="rect">
            <a:avLst/>
          </a:prstGeom>
          <a:solidFill>
            <a:schemeClr val="bg1"/>
          </a:solid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4472C4">
                    <a:lumMod val="50000"/>
                  </a:srgbClr>
                </a:solidFill>
                <a:latin typeface="Century Gothic" panose="020F0302020204030204"/>
              </a:rPr>
              <a:t>En troisième, je </a:t>
            </a:r>
            <a:r>
              <a:rPr lang="fr-FR" sz="2400" b="1" dirty="0">
                <a:solidFill>
                  <a:srgbClr val="E87D1E"/>
                </a:solidFill>
                <a:latin typeface="Century Gothic" panose="020F0302020204030204"/>
              </a:rPr>
              <a:t>joue</a:t>
            </a:r>
            <a:r>
              <a:rPr lang="fr-FR" sz="2400" dirty="0">
                <a:solidFill>
                  <a:srgbClr val="4472C4">
                    <a:lumMod val="50000"/>
                  </a:srgbClr>
                </a:solidFill>
                <a:latin typeface="Century Gothic" panose="020F0302020204030204"/>
              </a:rPr>
              <a:t> au foot l’apr</a:t>
            </a:r>
            <a:r>
              <a:rPr lang="fr-FR" sz="2400" dirty="0">
                <a:solidFill>
                  <a:srgbClr val="4472C4">
                    <a:lumMod val="50000"/>
                  </a:srgbClr>
                </a:solidFill>
                <a:latin typeface="Century Gothic" panose="020B0502020202020204" pitchFamily="34" charset="0"/>
              </a:rPr>
              <a:t>ès-midi.</a:t>
            </a:r>
            <a:endParaRPr lang="fr-FR" sz="2400" dirty="0">
              <a:solidFill>
                <a:srgbClr val="4472C4">
                  <a:lumMod val="50000"/>
                </a:srgbClr>
              </a:solidFill>
              <a:latin typeface="Century Gothic" panose="020F0302020204030204"/>
            </a:endParaRPr>
          </a:p>
        </p:txBody>
      </p:sp>
      <p:sp>
        <p:nvSpPr>
          <p:cNvPr id="16" name="TextBox 15">
            <a:extLst>
              <a:ext uri="{FF2B5EF4-FFF2-40B4-BE49-F238E27FC236}">
                <a16:creationId xmlns:a16="http://schemas.microsoft.com/office/drawing/2014/main" id="{3801B23B-4C1D-4CE0-8EA4-64C0CB9505C5}"/>
              </a:ext>
            </a:extLst>
          </p:cNvPr>
          <p:cNvSpPr txBox="1"/>
          <p:nvPr/>
        </p:nvSpPr>
        <p:spPr>
          <a:xfrm>
            <a:off x="2017765" y="5557778"/>
            <a:ext cx="8454826" cy="461665"/>
          </a:xfrm>
          <a:prstGeom prst="rect">
            <a:avLst/>
          </a:prstGeom>
          <a:solidFill>
            <a:schemeClr val="bg1"/>
          </a:solid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4472C4">
                    <a:lumMod val="50000"/>
                  </a:srgbClr>
                </a:solidFill>
                <a:latin typeface="Century Gothic" panose="020F0302020204030204"/>
              </a:rPr>
              <a:t>En cinquième, j’</a:t>
            </a:r>
            <a:r>
              <a:rPr lang="fr-FR" sz="2400" b="1" dirty="0">
                <a:solidFill>
                  <a:srgbClr val="E87D1E"/>
                </a:solidFill>
                <a:latin typeface="Century Gothic" panose="020F0302020204030204"/>
              </a:rPr>
              <a:t>allais</a:t>
            </a:r>
            <a:r>
              <a:rPr lang="fr-FR" sz="2400" dirty="0">
                <a:solidFill>
                  <a:srgbClr val="4472C4">
                    <a:lumMod val="50000"/>
                  </a:srgbClr>
                </a:solidFill>
                <a:latin typeface="Century Gothic" panose="020F0302020204030204"/>
              </a:rPr>
              <a:t> aux magasins.</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pic>
        <p:nvPicPr>
          <p:cNvPr id="11266" name="Picture 2" descr="Union Jack, Flag, Union Flag, Royal Flag">
            <a:extLst>
              <a:ext uri="{FF2B5EF4-FFF2-40B4-BE49-F238E27FC236}">
                <a16:creationId xmlns:a16="http://schemas.microsoft.com/office/drawing/2014/main" id="{3B2584B0-6E5F-48B0-AE8F-9F485C5FEE8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63717" y="2147723"/>
            <a:ext cx="846203" cy="502433"/>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Spain, Flag, Spanish, National, Ensign, Nation, Country">
            <a:extLst>
              <a:ext uri="{FF2B5EF4-FFF2-40B4-BE49-F238E27FC236}">
                <a16:creationId xmlns:a16="http://schemas.microsoft.com/office/drawing/2014/main" id="{A509ED10-A9B6-4B4C-892E-EAE9B374F25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61564" y="2662060"/>
            <a:ext cx="846203" cy="512492"/>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Speech, Bubble, Communication, Speak, Sign, Dialog">
            <a:extLst>
              <a:ext uri="{FF2B5EF4-FFF2-40B4-BE49-F238E27FC236}">
                <a16:creationId xmlns:a16="http://schemas.microsoft.com/office/drawing/2014/main" id="{F5D3747B-0DA0-483F-B0A8-2EE5BD2CDA5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53926" b="54479"/>
          <a:stretch/>
        </p:blipFill>
        <p:spPr bwMode="auto">
          <a:xfrm>
            <a:off x="10853981" y="3312631"/>
            <a:ext cx="1010434" cy="881949"/>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Ear, Earlobe, Hear, Listen">
            <a:extLst>
              <a:ext uri="{FF2B5EF4-FFF2-40B4-BE49-F238E27FC236}">
                <a16:creationId xmlns:a16="http://schemas.microsoft.com/office/drawing/2014/main" id="{695D223D-2660-46A1-9D72-196DC081F34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463247" y="3482618"/>
            <a:ext cx="548753" cy="830046"/>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Cheese, Dairy, Food, Swiss Cheese, Cheese Slices">
            <a:extLst>
              <a:ext uri="{FF2B5EF4-FFF2-40B4-BE49-F238E27FC236}">
                <a16:creationId xmlns:a16="http://schemas.microsoft.com/office/drawing/2014/main" id="{6F057394-62C1-4A00-B782-D99896A64B2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59450" y="4292786"/>
            <a:ext cx="1010434" cy="559949"/>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descr="Books, College, Hand Drawn, Learning, Library">
            <a:extLst>
              <a:ext uri="{FF2B5EF4-FFF2-40B4-BE49-F238E27FC236}">
                <a16:creationId xmlns:a16="http://schemas.microsoft.com/office/drawing/2014/main" id="{073650AB-19B1-497D-8E37-00D3E52F8873}"/>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3311" r="78597" b="59847"/>
          <a:stretch/>
        </p:blipFill>
        <p:spPr bwMode="auto">
          <a:xfrm>
            <a:off x="11485637" y="4800910"/>
            <a:ext cx="607228" cy="680507"/>
          </a:xfrm>
          <a:prstGeom prst="rect">
            <a:avLst/>
          </a:prstGeom>
          <a:noFill/>
          <a:extLst>
            <a:ext uri="{909E8E84-426E-40DD-AFC4-6F175D3DCCD1}">
              <a14:hiddenFill xmlns:a14="http://schemas.microsoft.com/office/drawing/2010/main">
                <a:solidFill>
                  <a:srgbClr val="FFFFFF"/>
                </a:solidFill>
              </a14:hiddenFill>
            </a:ext>
          </a:extLst>
        </p:spPr>
      </p:pic>
      <p:pic>
        <p:nvPicPr>
          <p:cNvPr id="11278" name="Picture 14" descr="Football, Ball, Sport, Soccer, Round, Black And White">
            <a:extLst>
              <a:ext uri="{FF2B5EF4-FFF2-40B4-BE49-F238E27FC236}">
                <a16:creationId xmlns:a16="http://schemas.microsoft.com/office/drawing/2014/main" id="{42BA7FF0-EE20-4FF6-B73C-FED321BD7EF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759678" y="5536743"/>
            <a:ext cx="669758" cy="669758"/>
          </a:xfrm>
          <a:prstGeom prst="rect">
            <a:avLst/>
          </a:prstGeom>
          <a:noFill/>
          <a:extLst>
            <a:ext uri="{909E8E84-426E-40DD-AFC4-6F175D3DCCD1}">
              <a14:hiddenFill xmlns:a14="http://schemas.microsoft.com/office/drawing/2010/main">
                <a:solidFill>
                  <a:srgbClr val="FFFFFF"/>
                </a:solidFill>
              </a14:hiddenFill>
            </a:ext>
          </a:extLst>
        </p:spPr>
      </p:pic>
      <p:pic>
        <p:nvPicPr>
          <p:cNvPr id="11280" name="Picture 16" descr="Shopping, Bags, Shopping Bag, Shopaholic, Lady, Happy">
            <a:extLst>
              <a:ext uri="{FF2B5EF4-FFF2-40B4-BE49-F238E27FC236}">
                <a16:creationId xmlns:a16="http://schemas.microsoft.com/office/drawing/2014/main" id="{3BB40D9B-6DE8-41D2-867B-D365CE6C338D}"/>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268998" y="5563283"/>
            <a:ext cx="969762" cy="853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3171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Les activités scolaires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sp>
        <p:nvSpPr>
          <p:cNvPr id="5" name="TextBox 4">
            <a:extLst>
              <a:ext uri="{FF2B5EF4-FFF2-40B4-BE49-F238E27FC236}">
                <a16:creationId xmlns:a16="http://schemas.microsoft.com/office/drawing/2014/main" id="{1DEBA39B-EC2B-4A9E-957E-3233D8851A6F}"/>
              </a:ext>
            </a:extLst>
          </p:cNvPr>
          <p:cNvSpPr txBox="1"/>
          <p:nvPr/>
        </p:nvSpPr>
        <p:spPr>
          <a:xfrm>
            <a:off x="180000" y="1296000"/>
            <a:ext cx="32690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Partenaire A</a:t>
            </a:r>
          </a:p>
        </p:txBody>
      </p:sp>
      <p:graphicFrame>
        <p:nvGraphicFramePr>
          <p:cNvPr id="2" name="Table 2">
            <a:extLst>
              <a:ext uri="{FF2B5EF4-FFF2-40B4-BE49-F238E27FC236}">
                <a16:creationId xmlns:a16="http://schemas.microsoft.com/office/drawing/2014/main" id="{ECD30674-019B-49DC-8AEA-5124AB8E33DA}"/>
              </a:ext>
            </a:extLst>
          </p:cNvPr>
          <p:cNvGraphicFramePr>
            <a:graphicFrameLocks noGrp="1"/>
          </p:cNvGraphicFramePr>
          <p:nvPr>
            <p:extLst>
              <p:ext uri="{D42A27DB-BD31-4B8C-83A1-F6EECF244321}">
                <p14:modId xmlns:p14="http://schemas.microsoft.com/office/powerpoint/2010/main" val="1590923366"/>
              </p:ext>
            </p:extLst>
          </p:nvPr>
        </p:nvGraphicFramePr>
        <p:xfrm>
          <a:off x="367451" y="3977639"/>
          <a:ext cx="5487917" cy="1493520"/>
        </p:xfrm>
        <a:graphic>
          <a:graphicData uri="http://schemas.openxmlformats.org/drawingml/2006/table">
            <a:tbl>
              <a:tblPr firstRow="1" bandRow="1">
                <a:tableStyleId>{5940675A-B579-460E-94D1-54222C63F5DA}</a:tableStyleId>
              </a:tblPr>
              <a:tblGrid>
                <a:gridCol w="3610991">
                  <a:extLst>
                    <a:ext uri="{9D8B030D-6E8A-4147-A177-3AD203B41FA5}">
                      <a16:colId xmlns:a16="http://schemas.microsoft.com/office/drawing/2014/main" val="121029030"/>
                    </a:ext>
                  </a:extLst>
                </a:gridCol>
                <a:gridCol w="1876926">
                  <a:extLst>
                    <a:ext uri="{9D8B030D-6E8A-4147-A177-3AD203B41FA5}">
                      <a16:colId xmlns:a16="http://schemas.microsoft.com/office/drawing/2014/main" val="787667714"/>
                    </a:ext>
                  </a:extLst>
                </a:gridCol>
              </a:tblGrid>
              <a:tr h="370840">
                <a:tc>
                  <a:txBody>
                    <a:bodyPr/>
                    <a:lstStyle/>
                    <a:p>
                      <a:pPr algn="ctr"/>
                      <a:r>
                        <a:rPr lang="en-GB" sz="2000" b="1" noProof="0" dirty="0">
                          <a:solidFill>
                            <a:srgbClr val="115076"/>
                          </a:solidFill>
                        </a:rPr>
                        <a:t>Activity</a:t>
                      </a:r>
                    </a:p>
                  </a:txBody>
                  <a:tcPr/>
                </a:tc>
                <a:tc>
                  <a:txBody>
                    <a:bodyPr/>
                    <a:lstStyle/>
                    <a:p>
                      <a:pPr algn="ctr"/>
                      <a:r>
                        <a:rPr lang="en-GB" sz="2000" b="1" noProof="0" dirty="0">
                          <a:solidFill>
                            <a:srgbClr val="115076"/>
                          </a:solidFill>
                        </a:rPr>
                        <a:t>When?</a:t>
                      </a:r>
                    </a:p>
                  </a:txBody>
                  <a:tcPr/>
                </a:tc>
                <a:extLst>
                  <a:ext uri="{0D108BD9-81ED-4DB2-BD59-A6C34878D82A}">
                    <a16:rowId xmlns:a16="http://schemas.microsoft.com/office/drawing/2014/main" val="3564771472"/>
                  </a:ext>
                </a:extLst>
              </a:tr>
              <a:tr h="370840">
                <a:tc>
                  <a:txBody>
                    <a:bodyPr/>
                    <a:lstStyle/>
                    <a:p>
                      <a:pPr algn="ctr"/>
                      <a:r>
                        <a:rPr lang="en-GB" sz="2000" noProof="0" dirty="0">
                          <a:solidFill>
                            <a:srgbClr val="115076"/>
                          </a:solidFill>
                        </a:rPr>
                        <a:t>travel by bus to secondary school</a:t>
                      </a:r>
                    </a:p>
                  </a:txBody>
                  <a:tcPr/>
                </a:tc>
                <a:tc>
                  <a:txBody>
                    <a:bodyPr/>
                    <a:lstStyle/>
                    <a:p>
                      <a:pPr algn="ctr"/>
                      <a:r>
                        <a:rPr lang="en-GB" sz="2000" noProof="0" dirty="0">
                          <a:solidFill>
                            <a:srgbClr val="115076"/>
                          </a:solidFill>
                        </a:rPr>
                        <a:t>do now</a:t>
                      </a:r>
                    </a:p>
                  </a:txBody>
                  <a:tcPr/>
                </a:tc>
                <a:extLst>
                  <a:ext uri="{0D108BD9-81ED-4DB2-BD59-A6C34878D82A}">
                    <a16:rowId xmlns:a16="http://schemas.microsoft.com/office/drawing/2014/main" val="2039306924"/>
                  </a:ext>
                </a:extLst>
              </a:tr>
              <a:tr h="370840">
                <a:tc>
                  <a:txBody>
                    <a:bodyPr/>
                    <a:lstStyle/>
                    <a:p>
                      <a:pPr algn="ctr"/>
                      <a:r>
                        <a:rPr lang="en-GB" sz="2000" noProof="0" dirty="0">
                          <a:solidFill>
                            <a:srgbClr val="115076"/>
                          </a:solidFill>
                        </a:rPr>
                        <a:t>listen to my friends</a:t>
                      </a:r>
                    </a:p>
                  </a:txBody>
                  <a:tcPr/>
                </a:tc>
                <a:tc>
                  <a:txBody>
                    <a:bodyPr/>
                    <a:lstStyle/>
                    <a:p>
                      <a:pPr algn="ctr"/>
                      <a:r>
                        <a:rPr lang="en-GB" sz="2000" noProof="0" dirty="0">
                          <a:solidFill>
                            <a:srgbClr val="115076"/>
                          </a:solidFill>
                        </a:rPr>
                        <a:t>used to do</a:t>
                      </a:r>
                    </a:p>
                  </a:txBody>
                  <a:tcPr/>
                </a:tc>
                <a:extLst>
                  <a:ext uri="{0D108BD9-81ED-4DB2-BD59-A6C34878D82A}">
                    <a16:rowId xmlns:a16="http://schemas.microsoft.com/office/drawing/2014/main" val="1479845758"/>
                  </a:ext>
                </a:extLst>
              </a:tr>
            </a:tbl>
          </a:graphicData>
        </a:graphic>
      </p:graphicFrame>
      <p:pic>
        <p:nvPicPr>
          <p:cNvPr id="9" name="Picture 8" descr="A picture containing text&#10;&#10;Description automatically generated">
            <a:extLst>
              <a:ext uri="{FF2B5EF4-FFF2-40B4-BE49-F238E27FC236}">
                <a16:creationId xmlns:a16="http://schemas.microsoft.com/office/drawing/2014/main" id="{93D250AC-6A7E-46C1-B0A0-726174F047E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910" t="19532" r="19216"/>
          <a:stretch/>
        </p:blipFill>
        <p:spPr>
          <a:xfrm>
            <a:off x="8783350" y="2690742"/>
            <a:ext cx="1573033" cy="1811541"/>
          </a:xfrm>
          <a:prstGeom prst="rect">
            <a:avLst/>
          </a:prstGeom>
        </p:spPr>
      </p:pic>
      <p:pic>
        <p:nvPicPr>
          <p:cNvPr id="10" name="Picture 9" descr="A picture containing toy, doll&#10;&#10;Description automatically generated">
            <a:extLst>
              <a:ext uri="{FF2B5EF4-FFF2-40B4-BE49-F238E27FC236}">
                <a16:creationId xmlns:a16="http://schemas.microsoft.com/office/drawing/2014/main" id="{6D2F3FB7-703B-49B3-ACFB-B6D66FC7F44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630" t="21918" r="14790"/>
          <a:stretch/>
        </p:blipFill>
        <p:spPr>
          <a:xfrm>
            <a:off x="180000" y="1899078"/>
            <a:ext cx="1626981" cy="1937147"/>
          </a:xfrm>
          <a:prstGeom prst="rect">
            <a:avLst/>
          </a:prstGeom>
        </p:spPr>
      </p:pic>
      <p:sp>
        <p:nvSpPr>
          <p:cNvPr id="11" name="TextBox 10">
            <a:extLst>
              <a:ext uri="{FF2B5EF4-FFF2-40B4-BE49-F238E27FC236}">
                <a16:creationId xmlns:a16="http://schemas.microsoft.com/office/drawing/2014/main" id="{51CA6D00-C72B-409E-BC6B-B2695EBB82D6}"/>
              </a:ext>
            </a:extLst>
          </p:cNvPr>
          <p:cNvSpPr txBox="1"/>
          <p:nvPr/>
        </p:nvSpPr>
        <p:spPr>
          <a:xfrm>
            <a:off x="6892365" y="3374560"/>
            <a:ext cx="32690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Partenaire B</a:t>
            </a:r>
          </a:p>
        </p:txBody>
      </p:sp>
      <p:sp>
        <p:nvSpPr>
          <p:cNvPr id="3" name="Speech Bubble: Rectangle with Corners Rounded 2">
            <a:extLst>
              <a:ext uri="{FF2B5EF4-FFF2-40B4-BE49-F238E27FC236}">
                <a16:creationId xmlns:a16="http://schemas.microsoft.com/office/drawing/2014/main" id="{4F84C1EF-73DD-4D1E-AE2E-0A05F546B2EB}"/>
              </a:ext>
            </a:extLst>
          </p:cNvPr>
          <p:cNvSpPr/>
          <p:nvPr/>
        </p:nvSpPr>
        <p:spPr>
          <a:xfrm>
            <a:off x="2085474" y="1899078"/>
            <a:ext cx="3882189" cy="1036627"/>
          </a:xfrm>
          <a:prstGeom prst="wedgeRoundRectCallout">
            <a:avLst>
              <a:gd name="adj1" fmla="val -58850"/>
              <a:gd name="adj2" fmla="val 42382"/>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Je voyage au collège en autobus.</a:t>
            </a:r>
          </a:p>
        </p:txBody>
      </p:sp>
      <p:sp>
        <p:nvSpPr>
          <p:cNvPr id="6" name="TextBox 5">
            <a:extLst>
              <a:ext uri="{FF2B5EF4-FFF2-40B4-BE49-F238E27FC236}">
                <a16:creationId xmlns:a16="http://schemas.microsoft.com/office/drawing/2014/main" id="{0F49CE62-99F1-44FB-A08D-47AA95D1A26D}"/>
              </a:ext>
            </a:extLst>
          </p:cNvPr>
          <p:cNvSpPr txBox="1"/>
          <p:nvPr/>
        </p:nvSpPr>
        <p:spPr>
          <a:xfrm>
            <a:off x="9288676" y="5342718"/>
            <a:ext cx="3408650" cy="523220"/>
          </a:xfrm>
          <a:prstGeom prst="rect">
            <a:avLst/>
          </a:prstGeom>
          <a:noFill/>
        </p:spPr>
        <p:txBody>
          <a:bodyPr wrap="square" rtlCol="0">
            <a:spAutoFit/>
          </a:bodyPr>
          <a:lstStyle/>
          <a:p>
            <a:pPr algn="ctr"/>
            <a:r>
              <a:rPr lang="en-GB" sz="2800" dirty="0">
                <a:solidFill>
                  <a:schemeClr val="accent5">
                    <a:lumMod val="50000"/>
                  </a:schemeClr>
                </a:solidFill>
                <a:latin typeface="Ink Free" panose="03080402000500000000" pitchFamily="66" charset="0"/>
              </a:rPr>
              <a:t>present</a:t>
            </a:r>
            <a:endParaRPr lang="en-GB" sz="2400" dirty="0">
              <a:solidFill>
                <a:schemeClr val="accent5">
                  <a:lumMod val="50000"/>
                </a:schemeClr>
              </a:solidFill>
              <a:latin typeface="Ink Free" panose="03080402000500000000" pitchFamily="66" charset="0"/>
            </a:endParaRPr>
          </a:p>
        </p:txBody>
      </p:sp>
      <p:sp>
        <p:nvSpPr>
          <p:cNvPr id="14" name="Speech Bubble: Rectangle with Corners Rounded 13">
            <a:extLst>
              <a:ext uri="{FF2B5EF4-FFF2-40B4-BE49-F238E27FC236}">
                <a16:creationId xmlns:a16="http://schemas.microsoft.com/office/drawing/2014/main" id="{60E25B50-0CBB-41F2-8256-81A9CC759AEF}"/>
              </a:ext>
            </a:extLst>
          </p:cNvPr>
          <p:cNvSpPr/>
          <p:nvPr/>
        </p:nvSpPr>
        <p:spPr>
          <a:xfrm>
            <a:off x="2055933" y="1899078"/>
            <a:ext cx="3882189" cy="1036627"/>
          </a:xfrm>
          <a:prstGeom prst="wedgeRoundRectCallout">
            <a:avLst>
              <a:gd name="adj1" fmla="val -58850"/>
              <a:gd name="adj2" fmla="val 42382"/>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J’écoutais mes amis.</a:t>
            </a:r>
          </a:p>
        </p:txBody>
      </p:sp>
      <p:sp>
        <p:nvSpPr>
          <p:cNvPr id="15" name="TextBox 14">
            <a:extLst>
              <a:ext uri="{FF2B5EF4-FFF2-40B4-BE49-F238E27FC236}">
                <a16:creationId xmlns:a16="http://schemas.microsoft.com/office/drawing/2014/main" id="{3F88A6E1-44D2-42B9-98C2-7B1CB33DA037}"/>
              </a:ext>
            </a:extLst>
          </p:cNvPr>
          <p:cNvSpPr txBox="1"/>
          <p:nvPr/>
        </p:nvSpPr>
        <p:spPr>
          <a:xfrm>
            <a:off x="9288676" y="5751716"/>
            <a:ext cx="3408650" cy="523220"/>
          </a:xfrm>
          <a:prstGeom prst="rect">
            <a:avLst/>
          </a:prstGeom>
          <a:noFill/>
        </p:spPr>
        <p:txBody>
          <a:bodyPr wrap="square" rtlCol="0">
            <a:spAutoFit/>
          </a:bodyPr>
          <a:lstStyle/>
          <a:p>
            <a:pPr algn="ctr"/>
            <a:r>
              <a:rPr lang="en-GB" sz="2800" dirty="0">
                <a:solidFill>
                  <a:schemeClr val="accent5">
                    <a:lumMod val="50000"/>
                  </a:schemeClr>
                </a:solidFill>
                <a:latin typeface="Ink Free" panose="03080402000500000000" pitchFamily="66" charset="0"/>
              </a:rPr>
              <a:t>past</a:t>
            </a:r>
            <a:endParaRPr lang="en-GB" sz="2400" dirty="0">
              <a:solidFill>
                <a:schemeClr val="accent5">
                  <a:lumMod val="50000"/>
                </a:schemeClr>
              </a:solidFill>
              <a:latin typeface="Ink Free" panose="03080402000500000000" pitchFamily="66" charset="0"/>
            </a:endParaRPr>
          </a:p>
        </p:txBody>
      </p:sp>
      <p:cxnSp>
        <p:nvCxnSpPr>
          <p:cNvPr id="17" name="Straight Connector 16">
            <a:extLst>
              <a:ext uri="{FF2B5EF4-FFF2-40B4-BE49-F238E27FC236}">
                <a16:creationId xmlns:a16="http://schemas.microsoft.com/office/drawing/2014/main" id="{CF7E0497-C0C3-4F3B-AF77-CC77640CCB8B}"/>
              </a:ext>
            </a:extLst>
          </p:cNvPr>
          <p:cNvCxnSpPr/>
          <p:nvPr/>
        </p:nvCxnSpPr>
        <p:spPr>
          <a:xfrm>
            <a:off x="6216615" y="1004713"/>
            <a:ext cx="0" cy="5219624"/>
          </a:xfrm>
          <a:prstGeom prst="line">
            <a:avLst/>
          </a:prstGeom>
          <a:ln>
            <a:solidFill>
              <a:srgbClr val="115076"/>
            </a:solidFill>
            <a:prstDash val="lgDash"/>
          </a:ln>
        </p:spPr>
        <p:style>
          <a:lnRef idx="1">
            <a:schemeClr val="accent1"/>
          </a:lnRef>
          <a:fillRef idx="0">
            <a:schemeClr val="accent1"/>
          </a:fillRef>
          <a:effectRef idx="0">
            <a:schemeClr val="accent1"/>
          </a:effectRef>
          <a:fontRef idx="minor">
            <a:schemeClr val="tx1"/>
          </a:fontRef>
        </p:style>
      </p:cxnSp>
      <p:graphicFrame>
        <p:nvGraphicFramePr>
          <p:cNvPr id="16" name="Table 2">
            <a:extLst>
              <a:ext uri="{FF2B5EF4-FFF2-40B4-BE49-F238E27FC236}">
                <a16:creationId xmlns:a16="http://schemas.microsoft.com/office/drawing/2014/main" id="{7D2E84F5-594B-43F0-9B6D-1018763FC16A}"/>
              </a:ext>
            </a:extLst>
          </p:cNvPr>
          <p:cNvGraphicFramePr>
            <a:graphicFrameLocks noGrp="1"/>
          </p:cNvGraphicFramePr>
          <p:nvPr>
            <p:extLst>
              <p:ext uri="{D42A27DB-BD31-4B8C-83A1-F6EECF244321}">
                <p14:modId xmlns:p14="http://schemas.microsoft.com/office/powerpoint/2010/main" val="1676893462"/>
              </p:ext>
            </p:extLst>
          </p:nvPr>
        </p:nvGraphicFramePr>
        <p:xfrm>
          <a:off x="6382673" y="4724399"/>
          <a:ext cx="5487917" cy="1493520"/>
        </p:xfrm>
        <a:graphic>
          <a:graphicData uri="http://schemas.openxmlformats.org/drawingml/2006/table">
            <a:tbl>
              <a:tblPr firstRow="1" bandRow="1">
                <a:tableStyleId>{5940675A-B579-460E-94D1-54222C63F5DA}</a:tableStyleId>
              </a:tblPr>
              <a:tblGrid>
                <a:gridCol w="3610991">
                  <a:extLst>
                    <a:ext uri="{9D8B030D-6E8A-4147-A177-3AD203B41FA5}">
                      <a16:colId xmlns:a16="http://schemas.microsoft.com/office/drawing/2014/main" val="121029030"/>
                    </a:ext>
                  </a:extLst>
                </a:gridCol>
                <a:gridCol w="1876926">
                  <a:extLst>
                    <a:ext uri="{9D8B030D-6E8A-4147-A177-3AD203B41FA5}">
                      <a16:colId xmlns:a16="http://schemas.microsoft.com/office/drawing/2014/main" val="787667714"/>
                    </a:ext>
                  </a:extLst>
                </a:gridCol>
              </a:tblGrid>
              <a:tr h="370840">
                <a:tc>
                  <a:txBody>
                    <a:bodyPr/>
                    <a:lstStyle/>
                    <a:p>
                      <a:pPr algn="ctr"/>
                      <a:r>
                        <a:rPr lang="en-GB" sz="2000" b="1" noProof="0" dirty="0">
                          <a:solidFill>
                            <a:srgbClr val="115076"/>
                          </a:solidFill>
                        </a:rPr>
                        <a:t>Activity</a:t>
                      </a:r>
                    </a:p>
                  </a:txBody>
                  <a:tcPr/>
                </a:tc>
                <a:tc>
                  <a:txBody>
                    <a:bodyPr/>
                    <a:lstStyle/>
                    <a:p>
                      <a:pPr algn="ctr"/>
                      <a:r>
                        <a:rPr lang="en-GB" sz="2000" b="1" noProof="0" dirty="0">
                          <a:solidFill>
                            <a:srgbClr val="115076"/>
                          </a:solidFill>
                        </a:rPr>
                        <a:t>When?</a:t>
                      </a:r>
                    </a:p>
                  </a:txBody>
                  <a:tcPr/>
                </a:tc>
                <a:extLst>
                  <a:ext uri="{0D108BD9-81ED-4DB2-BD59-A6C34878D82A}">
                    <a16:rowId xmlns:a16="http://schemas.microsoft.com/office/drawing/2014/main" val="3564771472"/>
                  </a:ext>
                </a:extLst>
              </a:tr>
              <a:tr h="370840">
                <a:tc>
                  <a:txBody>
                    <a:bodyPr/>
                    <a:lstStyle/>
                    <a:p>
                      <a:pPr algn="ctr"/>
                      <a:endParaRPr lang="en-GB" sz="2000" noProof="0" dirty="0">
                        <a:solidFill>
                          <a:srgbClr val="115076"/>
                        </a:solidFill>
                      </a:endParaRPr>
                    </a:p>
                    <a:p>
                      <a:pPr algn="ctr"/>
                      <a:endParaRPr lang="en-GB" sz="2000" noProof="0" dirty="0">
                        <a:solidFill>
                          <a:srgbClr val="115076"/>
                        </a:solidFill>
                      </a:endParaRPr>
                    </a:p>
                  </a:txBody>
                  <a:tcPr/>
                </a:tc>
                <a:tc>
                  <a:txBody>
                    <a:bodyPr/>
                    <a:lstStyle/>
                    <a:p>
                      <a:pPr algn="ctr"/>
                      <a:endParaRPr lang="en-GB" sz="2000" noProof="0" dirty="0">
                        <a:solidFill>
                          <a:srgbClr val="115076"/>
                        </a:solidFill>
                      </a:endParaRPr>
                    </a:p>
                  </a:txBody>
                  <a:tcPr/>
                </a:tc>
                <a:extLst>
                  <a:ext uri="{0D108BD9-81ED-4DB2-BD59-A6C34878D82A}">
                    <a16:rowId xmlns:a16="http://schemas.microsoft.com/office/drawing/2014/main" val="2039306924"/>
                  </a:ext>
                </a:extLst>
              </a:tr>
              <a:tr h="370840">
                <a:tc>
                  <a:txBody>
                    <a:bodyPr/>
                    <a:lstStyle/>
                    <a:p>
                      <a:pPr algn="ctr"/>
                      <a:endParaRPr lang="en-GB" sz="2000" noProof="0" dirty="0">
                        <a:solidFill>
                          <a:srgbClr val="115076"/>
                        </a:solidFill>
                      </a:endParaRPr>
                    </a:p>
                  </a:txBody>
                  <a:tcPr/>
                </a:tc>
                <a:tc>
                  <a:txBody>
                    <a:bodyPr/>
                    <a:lstStyle/>
                    <a:p>
                      <a:pPr algn="ctr"/>
                      <a:endParaRPr lang="en-GB" sz="2000" noProof="0" dirty="0">
                        <a:solidFill>
                          <a:srgbClr val="115076"/>
                        </a:solidFill>
                      </a:endParaRPr>
                    </a:p>
                  </a:txBody>
                  <a:tcPr/>
                </a:tc>
                <a:extLst>
                  <a:ext uri="{0D108BD9-81ED-4DB2-BD59-A6C34878D82A}">
                    <a16:rowId xmlns:a16="http://schemas.microsoft.com/office/drawing/2014/main" val="1479845758"/>
                  </a:ext>
                </a:extLst>
              </a:tr>
            </a:tbl>
          </a:graphicData>
        </a:graphic>
      </p:graphicFrame>
      <p:sp>
        <p:nvSpPr>
          <p:cNvPr id="18" name="TextBox 17">
            <a:extLst>
              <a:ext uri="{FF2B5EF4-FFF2-40B4-BE49-F238E27FC236}">
                <a16:creationId xmlns:a16="http://schemas.microsoft.com/office/drawing/2014/main" id="{A36E8593-AA61-444A-A6B5-DB0A15720FFF}"/>
              </a:ext>
            </a:extLst>
          </p:cNvPr>
          <p:cNvSpPr txBox="1"/>
          <p:nvPr/>
        </p:nvSpPr>
        <p:spPr>
          <a:xfrm>
            <a:off x="6397631" y="5040272"/>
            <a:ext cx="3599900" cy="861774"/>
          </a:xfrm>
          <a:prstGeom prst="rect">
            <a:avLst/>
          </a:prstGeom>
          <a:noFill/>
        </p:spPr>
        <p:txBody>
          <a:bodyPr wrap="square" rtlCol="0">
            <a:spAutoFit/>
          </a:bodyPr>
          <a:lstStyle/>
          <a:p>
            <a:pPr algn="ctr"/>
            <a:r>
              <a:rPr lang="en-GB" sz="2500" dirty="0">
                <a:solidFill>
                  <a:schemeClr val="accent5">
                    <a:lumMod val="50000"/>
                  </a:schemeClr>
                </a:solidFill>
                <a:latin typeface="Ink Free" panose="03080402000500000000" pitchFamily="66" charset="0"/>
              </a:rPr>
              <a:t>travel by bus to secondary school</a:t>
            </a:r>
          </a:p>
        </p:txBody>
      </p:sp>
      <p:sp>
        <p:nvSpPr>
          <p:cNvPr id="19" name="TextBox 18">
            <a:extLst>
              <a:ext uri="{FF2B5EF4-FFF2-40B4-BE49-F238E27FC236}">
                <a16:creationId xmlns:a16="http://schemas.microsoft.com/office/drawing/2014/main" id="{9FF7D1CA-A467-4F26-AD97-9D65EF9FE511}"/>
              </a:ext>
            </a:extLst>
          </p:cNvPr>
          <p:cNvSpPr txBox="1"/>
          <p:nvPr/>
        </p:nvSpPr>
        <p:spPr>
          <a:xfrm>
            <a:off x="6648494" y="5751716"/>
            <a:ext cx="3408650" cy="523220"/>
          </a:xfrm>
          <a:prstGeom prst="rect">
            <a:avLst/>
          </a:prstGeom>
          <a:noFill/>
        </p:spPr>
        <p:txBody>
          <a:bodyPr wrap="square" rtlCol="0">
            <a:spAutoFit/>
          </a:bodyPr>
          <a:lstStyle/>
          <a:p>
            <a:pPr algn="ctr"/>
            <a:r>
              <a:rPr lang="en-GB" sz="2800" dirty="0">
                <a:solidFill>
                  <a:schemeClr val="accent5">
                    <a:lumMod val="50000"/>
                  </a:schemeClr>
                </a:solidFill>
                <a:latin typeface="Ink Free" panose="03080402000500000000" pitchFamily="66" charset="0"/>
              </a:rPr>
              <a:t>listen to my friends</a:t>
            </a:r>
            <a:endParaRPr lang="en-GB" sz="2400" dirty="0">
              <a:solidFill>
                <a:schemeClr val="accent5">
                  <a:lumMod val="50000"/>
                </a:schemeClr>
              </a:solidFill>
              <a:latin typeface="Ink Free" panose="03080402000500000000" pitchFamily="66" charset="0"/>
            </a:endParaRPr>
          </a:p>
        </p:txBody>
      </p:sp>
    </p:spTree>
    <p:extLst>
      <p:ext uri="{BB962C8B-B14F-4D97-AF65-F5344CB8AC3E}">
        <p14:creationId xmlns:p14="http://schemas.microsoft.com/office/powerpoint/2010/main" val="3829144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14" grpId="0" animBg="1"/>
      <p:bldP spid="15"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Les activités scolaires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graphicFrame>
        <p:nvGraphicFramePr>
          <p:cNvPr id="2" name="Table 2">
            <a:extLst>
              <a:ext uri="{FF2B5EF4-FFF2-40B4-BE49-F238E27FC236}">
                <a16:creationId xmlns:a16="http://schemas.microsoft.com/office/drawing/2014/main" id="{ECD30674-019B-49DC-8AEA-5124AB8E33DA}"/>
              </a:ext>
            </a:extLst>
          </p:cNvPr>
          <p:cNvGraphicFramePr>
            <a:graphicFrameLocks noGrp="1"/>
          </p:cNvGraphicFramePr>
          <p:nvPr>
            <p:extLst>
              <p:ext uri="{D42A27DB-BD31-4B8C-83A1-F6EECF244321}">
                <p14:modId xmlns:p14="http://schemas.microsoft.com/office/powerpoint/2010/main" val="772896466"/>
              </p:ext>
            </p:extLst>
          </p:nvPr>
        </p:nvGraphicFramePr>
        <p:xfrm>
          <a:off x="192506" y="1844040"/>
          <a:ext cx="5807242" cy="3169920"/>
        </p:xfrm>
        <a:graphic>
          <a:graphicData uri="http://schemas.openxmlformats.org/drawingml/2006/table">
            <a:tbl>
              <a:tblPr firstRow="1" bandRow="1">
                <a:tableStyleId>{5940675A-B579-460E-94D1-54222C63F5DA}</a:tableStyleId>
              </a:tblPr>
              <a:tblGrid>
                <a:gridCol w="3609473">
                  <a:extLst>
                    <a:ext uri="{9D8B030D-6E8A-4147-A177-3AD203B41FA5}">
                      <a16:colId xmlns:a16="http://schemas.microsoft.com/office/drawing/2014/main" val="121029030"/>
                    </a:ext>
                  </a:extLst>
                </a:gridCol>
                <a:gridCol w="2197769">
                  <a:extLst>
                    <a:ext uri="{9D8B030D-6E8A-4147-A177-3AD203B41FA5}">
                      <a16:colId xmlns:a16="http://schemas.microsoft.com/office/drawing/2014/main" val="787667714"/>
                    </a:ext>
                  </a:extLst>
                </a:gridCol>
              </a:tblGrid>
              <a:tr h="370840">
                <a:tc gridSpan="2">
                  <a:txBody>
                    <a:bodyPr/>
                    <a:lstStyle/>
                    <a:p>
                      <a:pPr algn="ctr"/>
                      <a:r>
                        <a:rPr lang="fr-FR" sz="2000" b="1" dirty="0">
                          <a:solidFill>
                            <a:srgbClr val="115076"/>
                          </a:solidFill>
                        </a:rPr>
                        <a:t>Partenaire A</a:t>
                      </a:r>
                    </a:p>
                  </a:txBody>
                  <a:tcPr/>
                </a:tc>
                <a:tc hMerge="1">
                  <a:txBody>
                    <a:bodyPr/>
                    <a:lstStyle/>
                    <a:p>
                      <a:pPr algn="ctr"/>
                      <a:endParaRPr lang="fr-FR" sz="2000" b="1" dirty="0">
                        <a:solidFill>
                          <a:srgbClr val="115076"/>
                        </a:solidFill>
                      </a:endParaRPr>
                    </a:p>
                  </a:txBody>
                  <a:tcPr/>
                </a:tc>
                <a:extLst>
                  <a:ext uri="{0D108BD9-81ED-4DB2-BD59-A6C34878D82A}">
                    <a16:rowId xmlns:a16="http://schemas.microsoft.com/office/drawing/2014/main" val="3001803384"/>
                  </a:ext>
                </a:extLst>
              </a:tr>
              <a:tr h="370840">
                <a:tc>
                  <a:txBody>
                    <a:bodyPr/>
                    <a:lstStyle/>
                    <a:p>
                      <a:pPr algn="ctr"/>
                      <a:r>
                        <a:rPr lang="en-GB" sz="2000" b="1" noProof="0" dirty="0">
                          <a:solidFill>
                            <a:srgbClr val="115076"/>
                          </a:solidFill>
                        </a:rPr>
                        <a:t>Activity</a:t>
                      </a:r>
                    </a:p>
                  </a:txBody>
                  <a:tcPr/>
                </a:tc>
                <a:tc>
                  <a:txBody>
                    <a:bodyPr/>
                    <a:lstStyle/>
                    <a:p>
                      <a:pPr algn="ctr"/>
                      <a:r>
                        <a:rPr lang="en-GB" sz="2000" b="1" noProof="0" dirty="0">
                          <a:solidFill>
                            <a:srgbClr val="115076"/>
                          </a:solidFill>
                        </a:rPr>
                        <a:t>When?</a:t>
                      </a:r>
                    </a:p>
                  </a:txBody>
                  <a:tcPr/>
                </a:tc>
                <a:extLst>
                  <a:ext uri="{0D108BD9-81ED-4DB2-BD59-A6C34878D82A}">
                    <a16:rowId xmlns:a16="http://schemas.microsoft.com/office/drawing/2014/main" val="3564771472"/>
                  </a:ext>
                </a:extLst>
              </a:tr>
              <a:tr h="370840">
                <a:tc>
                  <a:txBody>
                    <a:bodyPr/>
                    <a:lstStyle/>
                    <a:p>
                      <a:pPr algn="ctr"/>
                      <a:r>
                        <a:rPr lang="en-GB" sz="2000" noProof="0" dirty="0">
                          <a:solidFill>
                            <a:srgbClr val="115076"/>
                          </a:solidFill>
                        </a:rPr>
                        <a:t>go up to the library</a:t>
                      </a:r>
                    </a:p>
                  </a:txBody>
                  <a:tcPr/>
                </a:tc>
                <a:tc>
                  <a:txBody>
                    <a:bodyPr/>
                    <a:lstStyle/>
                    <a:p>
                      <a:pPr algn="ctr"/>
                      <a:r>
                        <a:rPr lang="en-GB" sz="2000" noProof="0" dirty="0">
                          <a:solidFill>
                            <a:srgbClr val="115076"/>
                          </a:solidFill>
                        </a:rPr>
                        <a:t>do now</a:t>
                      </a:r>
                    </a:p>
                  </a:txBody>
                  <a:tcPr/>
                </a:tc>
                <a:extLst>
                  <a:ext uri="{0D108BD9-81ED-4DB2-BD59-A6C34878D82A}">
                    <a16:rowId xmlns:a16="http://schemas.microsoft.com/office/drawing/2014/main" val="2039306924"/>
                  </a:ext>
                </a:extLst>
              </a:tr>
              <a:tr h="370840">
                <a:tc>
                  <a:txBody>
                    <a:bodyPr/>
                    <a:lstStyle/>
                    <a:p>
                      <a:pPr algn="ctr"/>
                      <a:r>
                        <a:rPr lang="en-GB" sz="2000" noProof="0" dirty="0">
                          <a:solidFill>
                            <a:srgbClr val="115076"/>
                          </a:solidFill>
                        </a:rPr>
                        <a:t>study German</a:t>
                      </a:r>
                    </a:p>
                  </a:txBody>
                  <a:tcPr/>
                </a:tc>
                <a:tc>
                  <a:txBody>
                    <a:bodyPr/>
                    <a:lstStyle/>
                    <a:p>
                      <a:pPr algn="ctr"/>
                      <a:r>
                        <a:rPr lang="en-GB" sz="2000" noProof="0" dirty="0">
                          <a:solidFill>
                            <a:srgbClr val="115076"/>
                          </a:solidFill>
                        </a:rPr>
                        <a:t>used to do</a:t>
                      </a:r>
                    </a:p>
                  </a:txBody>
                  <a:tcPr/>
                </a:tc>
                <a:extLst>
                  <a:ext uri="{0D108BD9-81ED-4DB2-BD59-A6C34878D82A}">
                    <a16:rowId xmlns:a16="http://schemas.microsoft.com/office/drawing/2014/main" val="1479845758"/>
                  </a:ext>
                </a:extLst>
              </a:tr>
              <a:tr h="370840">
                <a:tc>
                  <a:txBody>
                    <a:bodyPr/>
                    <a:lstStyle/>
                    <a:p>
                      <a:pPr algn="ctr"/>
                      <a:r>
                        <a:rPr lang="en-GB" sz="2000" noProof="0" dirty="0">
                          <a:solidFill>
                            <a:srgbClr val="115076"/>
                          </a:solidFill>
                        </a:rPr>
                        <a:t>listen to the teacher (m)</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a:solidFill>
                            <a:srgbClr val="115076"/>
                          </a:solidFill>
                        </a:rPr>
                        <a:t>used to do</a:t>
                      </a:r>
                    </a:p>
                  </a:txBody>
                  <a:tcPr/>
                </a:tc>
                <a:extLst>
                  <a:ext uri="{0D108BD9-81ED-4DB2-BD59-A6C34878D82A}">
                    <a16:rowId xmlns:a16="http://schemas.microsoft.com/office/drawing/2014/main" val="3929080243"/>
                  </a:ext>
                </a:extLst>
              </a:tr>
              <a:tr h="370840">
                <a:tc>
                  <a:txBody>
                    <a:bodyPr/>
                    <a:lstStyle/>
                    <a:p>
                      <a:pPr algn="ctr"/>
                      <a:r>
                        <a:rPr lang="en-GB" sz="2000" noProof="0" dirty="0">
                          <a:solidFill>
                            <a:srgbClr val="115076"/>
                          </a:solidFill>
                        </a:rPr>
                        <a:t>go back early</a:t>
                      </a:r>
                    </a:p>
                  </a:txBody>
                  <a:tcPr/>
                </a:tc>
                <a:tc>
                  <a:txBody>
                    <a:bodyPr/>
                    <a:lstStyle/>
                    <a:p>
                      <a:pPr algn="ctr"/>
                      <a:r>
                        <a:rPr lang="en-GB" sz="2000" noProof="0" dirty="0">
                          <a:solidFill>
                            <a:srgbClr val="115076"/>
                          </a:solidFill>
                        </a:rPr>
                        <a:t>do now</a:t>
                      </a:r>
                    </a:p>
                  </a:txBody>
                  <a:tcPr/>
                </a:tc>
                <a:extLst>
                  <a:ext uri="{0D108BD9-81ED-4DB2-BD59-A6C34878D82A}">
                    <a16:rowId xmlns:a16="http://schemas.microsoft.com/office/drawing/2014/main" val="3518733809"/>
                  </a:ext>
                </a:extLst>
              </a:tr>
              <a:tr h="370840">
                <a:tc>
                  <a:txBody>
                    <a:bodyPr/>
                    <a:lstStyle/>
                    <a:p>
                      <a:pPr algn="ctr"/>
                      <a:r>
                        <a:rPr lang="en-GB" sz="2000" noProof="0" dirty="0">
                          <a:solidFill>
                            <a:srgbClr val="115076"/>
                          </a:solidFill>
                        </a:rPr>
                        <a:t>buy fantastic books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a:solidFill>
                            <a:srgbClr val="115076"/>
                          </a:solidFill>
                        </a:rPr>
                        <a:t>used to do</a:t>
                      </a:r>
                    </a:p>
                  </a:txBody>
                  <a:tcPr/>
                </a:tc>
                <a:extLst>
                  <a:ext uri="{0D108BD9-81ED-4DB2-BD59-A6C34878D82A}">
                    <a16:rowId xmlns:a16="http://schemas.microsoft.com/office/drawing/2014/main" val="2724950683"/>
                  </a:ext>
                </a:extLst>
              </a:tr>
              <a:tr h="370840">
                <a:tc>
                  <a:txBody>
                    <a:bodyPr/>
                    <a:lstStyle/>
                    <a:p>
                      <a:pPr algn="ctr"/>
                      <a:r>
                        <a:rPr lang="en-GB" sz="2000" noProof="0" dirty="0">
                          <a:solidFill>
                            <a:srgbClr val="115076"/>
                          </a:solidFill>
                        </a:rPr>
                        <a:t>ask questions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a:solidFill>
                            <a:srgbClr val="115076"/>
                          </a:solidFill>
                        </a:rPr>
                        <a:t>used to do</a:t>
                      </a:r>
                    </a:p>
                  </a:txBody>
                  <a:tcPr/>
                </a:tc>
                <a:extLst>
                  <a:ext uri="{0D108BD9-81ED-4DB2-BD59-A6C34878D82A}">
                    <a16:rowId xmlns:a16="http://schemas.microsoft.com/office/drawing/2014/main" val="2416284485"/>
                  </a:ext>
                </a:extLst>
              </a:tr>
            </a:tbl>
          </a:graphicData>
        </a:graphic>
      </p:graphicFrame>
      <p:graphicFrame>
        <p:nvGraphicFramePr>
          <p:cNvPr id="9" name="Table 2">
            <a:extLst>
              <a:ext uri="{FF2B5EF4-FFF2-40B4-BE49-F238E27FC236}">
                <a16:creationId xmlns:a16="http://schemas.microsoft.com/office/drawing/2014/main" id="{CE78F01D-15EE-4C6F-80AB-FBEB146A713E}"/>
              </a:ext>
            </a:extLst>
          </p:cNvPr>
          <p:cNvGraphicFramePr>
            <a:graphicFrameLocks noGrp="1"/>
          </p:cNvGraphicFramePr>
          <p:nvPr>
            <p:extLst>
              <p:ext uri="{D42A27DB-BD31-4B8C-83A1-F6EECF244321}">
                <p14:modId xmlns:p14="http://schemas.microsoft.com/office/powerpoint/2010/main" val="4055938583"/>
              </p:ext>
            </p:extLst>
          </p:nvPr>
        </p:nvGraphicFramePr>
        <p:xfrm>
          <a:off x="6208295" y="1844040"/>
          <a:ext cx="5807242" cy="3169920"/>
        </p:xfrm>
        <a:graphic>
          <a:graphicData uri="http://schemas.openxmlformats.org/drawingml/2006/table">
            <a:tbl>
              <a:tblPr firstRow="1" bandRow="1">
                <a:tableStyleId>{5940675A-B579-460E-94D1-54222C63F5DA}</a:tableStyleId>
              </a:tblPr>
              <a:tblGrid>
                <a:gridCol w="3678991">
                  <a:extLst>
                    <a:ext uri="{9D8B030D-6E8A-4147-A177-3AD203B41FA5}">
                      <a16:colId xmlns:a16="http://schemas.microsoft.com/office/drawing/2014/main" val="121029030"/>
                    </a:ext>
                  </a:extLst>
                </a:gridCol>
                <a:gridCol w="2128251">
                  <a:extLst>
                    <a:ext uri="{9D8B030D-6E8A-4147-A177-3AD203B41FA5}">
                      <a16:colId xmlns:a16="http://schemas.microsoft.com/office/drawing/2014/main" val="787667714"/>
                    </a:ext>
                  </a:extLst>
                </a:gridCol>
              </a:tblGrid>
              <a:tr h="370840">
                <a:tc gridSpan="2">
                  <a:txBody>
                    <a:bodyPr/>
                    <a:lstStyle/>
                    <a:p>
                      <a:pPr algn="ctr"/>
                      <a:r>
                        <a:rPr lang="fr-FR" sz="2000" b="1" dirty="0">
                          <a:solidFill>
                            <a:srgbClr val="115076"/>
                          </a:solidFill>
                        </a:rPr>
                        <a:t>Partenaire B</a:t>
                      </a:r>
                    </a:p>
                  </a:txBody>
                  <a:tcPr/>
                </a:tc>
                <a:tc hMerge="1">
                  <a:txBody>
                    <a:bodyPr/>
                    <a:lstStyle/>
                    <a:p>
                      <a:pPr algn="ctr"/>
                      <a:endParaRPr lang="fr-FR" sz="2000" b="1" dirty="0">
                        <a:solidFill>
                          <a:srgbClr val="115076"/>
                        </a:solidFill>
                      </a:endParaRPr>
                    </a:p>
                  </a:txBody>
                  <a:tcPr/>
                </a:tc>
                <a:extLst>
                  <a:ext uri="{0D108BD9-81ED-4DB2-BD59-A6C34878D82A}">
                    <a16:rowId xmlns:a16="http://schemas.microsoft.com/office/drawing/2014/main" val="2723295214"/>
                  </a:ext>
                </a:extLst>
              </a:tr>
              <a:tr h="370840">
                <a:tc>
                  <a:txBody>
                    <a:bodyPr/>
                    <a:lstStyle/>
                    <a:p>
                      <a:pPr algn="ctr"/>
                      <a:r>
                        <a:rPr lang="en-GB" sz="2000" b="1" noProof="0" dirty="0">
                          <a:solidFill>
                            <a:srgbClr val="115076"/>
                          </a:solidFill>
                        </a:rPr>
                        <a:t>Activity</a:t>
                      </a:r>
                    </a:p>
                  </a:txBody>
                  <a:tcPr/>
                </a:tc>
                <a:tc>
                  <a:txBody>
                    <a:bodyPr/>
                    <a:lstStyle/>
                    <a:p>
                      <a:pPr algn="ctr"/>
                      <a:r>
                        <a:rPr lang="en-GB" sz="2000" b="1" noProof="0" dirty="0">
                          <a:solidFill>
                            <a:srgbClr val="115076"/>
                          </a:solidFill>
                        </a:rPr>
                        <a:t>When?</a:t>
                      </a:r>
                    </a:p>
                  </a:txBody>
                  <a:tcPr/>
                </a:tc>
                <a:extLst>
                  <a:ext uri="{0D108BD9-81ED-4DB2-BD59-A6C34878D82A}">
                    <a16:rowId xmlns:a16="http://schemas.microsoft.com/office/drawing/2014/main" val="3564771472"/>
                  </a:ext>
                </a:extLst>
              </a:tr>
              <a:tr h="370840">
                <a:tc>
                  <a:txBody>
                    <a:bodyPr/>
                    <a:lstStyle/>
                    <a:p>
                      <a:pPr algn="ctr"/>
                      <a:r>
                        <a:rPr lang="en-GB" sz="2000" noProof="0" dirty="0">
                          <a:solidFill>
                            <a:srgbClr val="115076"/>
                          </a:solidFill>
                        </a:rPr>
                        <a:t>respect the headteacher (f)</a:t>
                      </a:r>
                    </a:p>
                  </a:txBody>
                  <a:tcPr/>
                </a:tc>
                <a:tc>
                  <a:txBody>
                    <a:bodyPr/>
                    <a:lstStyle/>
                    <a:p>
                      <a:pPr algn="ctr"/>
                      <a:r>
                        <a:rPr lang="en-GB" sz="2000" noProof="0" dirty="0">
                          <a:solidFill>
                            <a:srgbClr val="115076"/>
                          </a:solidFill>
                        </a:rPr>
                        <a:t>used to do</a:t>
                      </a:r>
                    </a:p>
                  </a:txBody>
                  <a:tcPr/>
                </a:tc>
                <a:extLst>
                  <a:ext uri="{0D108BD9-81ED-4DB2-BD59-A6C34878D82A}">
                    <a16:rowId xmlns:a16="http://schemas.microsoft.com/office/drawing/2014/main" val="2039306924"/>
                  </a:ext>
                </a:extLst>
              </a:tr>
              <a:tr h="370840">
                <a:tc>
                  <a:txBody>
                    <a:bodyPr/>
                    <a:lstStyle/>
                    <a:p>
                      <a:pPr algn="ctr"/>
                      <a:r>
                        <a:rPr lang="en-GB" sz="2000" noProof="0" dirty="0">
                          <a:solidFill>
                            <a:srgbClr val="115076"/>
                          </a:solidFill>
                        </a:rPr>
                        <a:t>work hard</a:t>
                      </a:r>
                    </a:p>
                  </a:txBody>
                  <a:tcPr/>
                </a:tc>
                <a:tc>
                  <a:txBody>
                    <a:bodyPr/>
                    <a:lstStyle/>
                    <a:p>
                      <a:pPr algn="ctr"/>
                      <a:r>
                        <a:rPr lang="en-GB" sz="2000" noProof="0" dirty="0">
                          <a:solidFill>
                            <a:srgbClr val="115076"/>
                          </a:solidFill>
                        </a:rPr>
                        <a:t>do now</a:t>
                      </a:r>
                    </a:p>
                  </a:txBody>
                  <a:tcPr/>
                </a:tc>
                <a:extLst>
                  <a:ext uri="{0D108BD9-81ED-4DB2-BD59-A6C34878D82A}">
                    <a16:rowId xmlns:a16="http://schemas.microsoft.com/office/drawing/2014/main" val="1479845758"/>
                  </a:ext>
                </a:extLst>
              </a:tr>
              <a:tr h="370840">
                <a:tc>
                  <a:txBody>
                    <a:bodyPr/>
                    <a:lstStyle/>
                    <a:p>
                      <a:pPr algn="ctr"/>
                      <a:r>
                        <a:rPr lang="en-GB" sz="2000" noProof="0" dirty="0">
                          <a:solidFill>
                            <a:srgbClr val="115076"/>
                          </a:solidFill>
                        </a:rPr>
                        <a:t>walk to primary school</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a:solidFill>
                            <a:srgbClr val="115076"/>
                          </a:solidFill>
                        </a:rPr>
                        <a:t>used to do</a:t>
                      </a:r>
                    </a:p>
                  </a:txBody>
                  <a:tcPr/>
                </a:tc>
                <a:extLst>
                  <a:ext uri="{0D108BD9-81ED-4DB2-BD59-A6C34878D82A}">
                    <a16:rowId xmlns:a16="http://schemas.microsoft.com/office/drawing/2014/main" val="3929080243"/>
                  </a:ext>
                </a:extLst>
              </a:tr>
              <a:tr h="370840">
                <a:tc>
                  <a:txBody>
                    <a:bodyPr/>
                    <a:lstStyle/>
                    <a:p>
                      <a:pPr algn="ctr"/>
                      <a:r>
                        <a:rPr lang="en-GB" sz="2000" noProof="0" dirty="0">
                          <a:solidFill>
                            <a:srgbClr val="115076"/>
                          </a:solidFill>
                        </a:rPr>
                        <a:t>help my friends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a:solidFill>
                            <a:srgbClr val="115076"/>
                          </a:solidFill>
                        </a:rPr>
                        <a:t>used to do</a:t>
                      </a:r>
                    </a:p>
                  </a:txBody>
                  <a:tcPr/>
                </a:tc>
                <a:extLst>
                  <a:ext uri="{0D108BD9-81ED-4DB2-BD59-A6C34878D82A}">
                    <a16:rowId xmlns:a16="http://schemas.microsoft.com/office/drawing/2014/main" val="3518733809"/>
                  </a:ext>
                </a:extLst>
              </a:tr>
              <a:tr h="370840">
                <a:tc>
                  <a:txBody>
                    <a:bodyPr/>
                    <a:lstStyle/>
                    <a:p>
                      <a:pPr algn="ctr"/>
                      <a:r>
                        <a:rPr lang="en-GB" sz="2000" noProof="0" dirty="0">
                          <a:solidFill>
                            <a:srgbClr val="115076"/>
                          </a:solidFill>
                        </a:rPr>
                        <a:t>share my lunch</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a:solidFill>
                            <a:srgbClr val="115076"/>
                          </a:solidFill>
                        </a:rPr>
                        <a:t>do now</a:t>
                      </a:r>
                    </a:p>
                  </a:txBody>
                  <a:tcPr/>
                </a:tc>
                <a:extLst>
                  <a:ext uri="{0D108BD9-81ED-4DB2-BD59-A6C34878D82A}">
                    <a16:rowId xmlns:a16="http://schemas.microsoft.com/office/drawing/2014/main" val="2724950683"/>
                  </a:ext>
                </a:extLst>
              </a:tr>
              <a:tr h="370840">
                <a:tc>
                  <a:txBody>
                    <a:bodyPr/>
                    <a:lstStyle/>
                    <a:p>
                      <a:pPr algn="ctr"/>
                      <a:r>
                        <a:rPr lang="en-GB" sz="2000" noProof="0" dirty="0">
                          <a:solidFill>
                            <a:srgbClr val="115076"/>
                          </a:solidFill>
                        </a:rPr>
                        <a:t>prefer French</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a:solidFill>
                            <a:srgbClr val="115076"/>
                          </a:solidFill>
                        </a:rPr>
                        <a:t>do now</a:t>
                      </a:r>
                    </a:p>
                  </a:txBody>
                  <a:tcPr/>
                </a:tc>
                <a:extLst>
                  <a:ext uri="{0D108BD9-81ED-4DB2-BD59-A6C34878D82A}">
                    <a16:rowId xmlns:a16="http://schemas.microsoft.com/office/drawing/2014/main" val="2416284485"/>
                  </a:ext>
                </a:extLst>
              </a:tr>
            </a:tbl>
          </a:graphicData>
        </a:graphic>
      </p:graphicFrame>
    </p:spTree>
    <p:extLst>
      <p:ext uri="{BB962C8B-B14F-4D97-AF65-F5344CB8AC3E}">
        <p14:creationId xmlns:p14="http://schemas.microsoft.com/office/powerpoint/2010/main" val="39783197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Les activités scolaires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graphicFrame>
        <p:nvGraphicFramePr>
          <p:cNvPr id="2" name="Table 2">
            <a:extLst>
              <a:ext uri="{FF2B5EF4-FFF2-40B4-BE49-F238E27FC236}">
                <a16:creationId xmlns:a16="http://schemas.microsoft.com/office/drawing/2014/main" id="{ECD30674-019B-49DC-8AEA-5124AB8E33DA}"/>
              </a:ext>
            </a:extLst>
          </p:cNvPr>
          <p:cNvGraphicFramePr>
            <a:graphicFrameLocks noGrp="1"/>
          </p:cNvGraphicFramePr>
          <p:nvPr>
            <p:extLst>
              <p:ext uri="{D42A27DB-BD31-4B8C-83A1-F6EECF244321}">
                <p14:modId xmlns:p14="http://schemas.microsoft.com/office/powerpoint/2010/main" val="1536010900"/>
              </p:ext>
            </p:extLst>
          </p:nvPr>
        </p:nvGraphicFramePr>
        <p:xfrm>
          <a:off x="822306" y="1736558"/>
          <a:ext cx="5273694" cy="3200400"/>
        </p:xfrm>
        <a:graphic>
          <a:graphicData uri="http://schemas.openxmlformats.org/drawingml/2006/table">
            <a:tbl>
              <a:tblPr firstRow="1" bandRow="1">
                <a:tableStyleId>{5940675A-B579-460E-94D1-54222C63F5DA}</a:tableStyleId>
              </a:tblPr>
              <a:tblGrid>
                <a:gridCol w="5273694">
                  <a:extLst>
                    <a:ext uri="{9D8B030D-6E8A-4147-A177-3AD203B41FA5}">
                      <a16:colId xmlns:a16="http://schemas.microsoft.com/office/drawing/2014/main" val="121029030"/>
                    </a:ext>
                  </a:extLst>
                </a:gridCol>
              </a:tblGrid>
              <a:tr h="370840">
                <a:tc>
                  <a:txBody>
                    <a:bodyPr/>
                    <a:lstStyle/>
                    <a:p>
                      <a:pPr algn="ctr"/>
                      <a:r>
                        <a:rPr lang="fr-FR" sz="2400" b="1" dirty="0">
                          <a:solidFill>
                            <a:srgbClr val="115076"/>
                          </a:solidFill>
                          <a:latin typeface="+mn-lt"/>
                        </a:rPr>
                        <a:t>Partenaire A</a:t>
                      </a:r>
                    </a:p>
                  </a:txBody>
                  <a:tcPr/>
                </a:tc>
                <a:extLst>
                  <a:ext uri="{0D108BD9-81ED-4DB2-BD59-A6C34878D82A}">
                    <a16:rowId xmlns:a16="http://schemas.microsoft.com/office/drawing/2014/main" val="3564771472"/>
                  </a:ext>
                </a:extLst>
              </a:tr>
              <a:tr h="370840">
                <a:tc>
                  <a:txBody>
                    <a:bodyPr/>
                    <a:lstStyle/>
                    <a:p>
                      <a:pPr algn="ctr"/>
                      <a:r>
                        <a:rPr lang="fr-FR" sz="2400" dirty="0">
                          <a:solidFill>
                            <a:srgbClr val="115076"/>
                          </a:solidFill>
                          <a:latin typeface="+mn-lt"/>
                        </a:rPr>
                        <a:t>Je </a:t>
                      </a:r>
                      <a:r>
                        <a:rPr lang="fr-FR" sz="2400" b="1" dirty="0">
                          <a:solidFill>
                            <a:srgbClr val="115076"/>
                          </a:solidFill>
                          <a:latin typeface="+mn-lt"/>
                        </a:rPr>
                        <a:t>monte</a:t>
                      </a:r>
                      <a:r>
                        <a:rPr lang="fr-FR" sz="2400" dirty="0">
                          <a:solidFill>
                            <a:srgbClr val="115076"/>
                          </a:solidFill>
                          <a:latin typeface="+mn-lt"/>
                        </a:rPr>
                        <a:t> à la bibliothèque.</a:t>
                      </a:r>
                    </a:p>
                  </a:txBody>
                  <a:tcPr/>
                </a:tc>
                <a:extLst>
                  <a:ext uri="{0D108BD9-81ED-4DB2-BD59-A6C34878D82A}">
                    <a16:rowId xmlns:a16="http://schemas.microsoft.com/office/drawing/2014/main" val="2039306924"/>
                  </a:ext>
                </a:extLst>
              </a:tr>
              <a:tr h="370840">
                <a:tc>
                  <a:txBody>
                    <a:bodyPr/>
                    <a:lstStyle/>
                    <a:p>
                      <a:pPr algn="ctr"/>
                      <a:r>
                        <a:rPr lang="fr-FR" sz="2400" dirty="0">
                          <a:solidFill>
                            <a:srgbClr val="115076"/>
                          </a:solidFill>
                          <a:latin typeface="+mn-lt"/>
                        </a:rPr>
                        <a:t>J’</a:t>
                      </a:r>
                      <a:r>
                        <a:rPr lang="fr-FR" sz="2400" b="1" dirty="0">
                          <a:solidFill>
                            <a:srgbClr val="115076"/>
                          </a:solidFill>
                          <a:latin typeface="+mn-lt"/>
                        </a:rPr>
                        <a:t>étudiais</a:t>
                      </a:r>
                      <a:r>
                        <a:rPr lang="fr-FR" sz="2400" dirty="0">
                          <a:solidFill>
                            <a:srgbClr val="115076"/>
                          </a:solidFill>
                          <a:latin typeface="+mn-lt"/>
                        </a:rPr>
                        <a:t> l’allemand.</a:t>
                      </a:r>
                    </a:p>
                  </a:txBody>
                  <a:tcPr/>
                </a:tc>
                <a:extLst>
                  <a:ext uri="{0D108BD9-81ED-4DB2-BD59-A6C34878D82A}">
                    <a16:rowId xmlns:a16="http://schemas.microsoft.com/office/drawing/2014/main" val="1479845758"/>
                  </a:ext>
                </a:extLst>
              </a:tr>
              <a:tr h="370840">
                <a:tc>
                  <a:txBody>
                    <a:bodyPr/>
                    <a:lstStyle/>
                    <a:p>
                      <a:pPr algn="ctr"/>
                      <a:r>
                        <a:rPr lang="fr-FR" sz="2400" dirty="0">
                          <a:solidFill>
                            <a:srgbClr val="115076"/>
                          </a:solidFill>
                          <a:latin typeface="+mn-lt"/>
                        </a:rPr>
                        <a:t>J’</a:t>
                      </a:r>
                      <a:r>
                        <a:rPr lang="fr-FR" sz="2400" b="1" dirty="0">
                          <a:solidFill>
                            <a:srgbClr val="115076"/>
                          </a:solidFill>
                          <a:latin typeface="+mn-lt"/>
                        </a:rPr>
                        <a:t>écoutais</a:t>
                      </a:r>
                      <a:r>
                        <a:rPr lang="fr-FR" sz="2400" dirty="0">
                          <a:solidFill>
                            <a:srgbClr val="115076"/>
                          </a:solidFill>
                          <a:latin typeface="+mn-lt"/>
                        </a:rPr>
                        <a:t> le professeur.</a:t>
                      </a:r>
                    </a:p>
                  </a:txBody>
                  <a:tcPr/>
                </a:tc>
                <a:extLst>
                  <a:ext uri="{0D108BD9-81ED-4DB2-BD59-A6C34878D82A}">
                    <a16:rowId xmlns:a16="http://schemas.microsoft.com/office/drawing/2014/main" val="3929080243"/>
                  </a:ext>
                </a:extLst>
              </a:tr>
              <a:tr h="370840">
                <a:tc>
                  <a:txBody>
                    <a:bodyPr/>
                    <a:lstStyle/>
                    <a:p>
                      <a:pPr algn="ctr"/>
                      <a:r>
                        <a:rPr lang="fr-FR" sz="2400" dirty="0">
                          <a:solidFill>
                            <a:srgbClr val="115076"/>
                          </a:solidFill>
                          <a:latin typeface="+mn-lt"/>
                        </a:rPr>
                        <a:t>Je </a:t>
                      </a:r>
                      <a:r>
                        <a:rPr lang="fr-FR" sz="2400" b="1" dirty="0">
                          <a:solidFill>
                            <a:srgbClr val="115076"/>
                          </a:solidFill>
                          <a:latin typeface="+mn-lt"/>
                        </a:rPr>
                        <a:t>rentre</a:t>
                      </a:r>
                      <a:r>
                        <a:rPr lang="fr-FR" sz="2400" dirty="0">
                          <a:solidFill>
                            <a:srgbClr val="115076"/>
                          </a:solidFill>
                          <a:latin typeface="+mn-lt"/>
                        </a:rPr>
                        <a:t> tôt.</a:t>
                      </a:r>
                    </a:p>
                  </a:txBody>
                  <a:tcPr/>
                </a:tc>
                <a:extLst>
                  <a:ext uri="{0D108BD9-81ED-4DB2-BD59-A6C34878D82A}">
                    <a16:rowId xmlns:a16="http://schemas.microsoft.com/office/drawing/2014/main" val="3518733809"/>
                  </a:ext>
                </a:extLst>
              </a:tr>
              <a:tr h="370840">
                <a:tc>
                  <a:txBody>
                    <a:bodyPr/>
                    <a:lstStyle/>
                    <a:p>
                      <a:pPr algn="ctr"/>
                      <a:r>
                        <a:rPr lang="fr-FR" sz="2400" dirty="0">
                          <a:solidFill>
                            <a:srgbClr val="115076"/>
                          </a:solidFill>
                          <a:latin typeface="+mn-lt"/>
                        </a:rPr>
                        <a:t>J’</a:t>
                      </a:r>
                      <a:r>
                        <a:rPr lang="fr-FR" sz="2400" b="1" dirty="0">
                          <a:solidFill>
                            <a:srgbClr val="115076"/>
                          </a:solidFill>
                          <a:latin typeface="+mn-lt"/>
                        </a:rPr>
                        <a:t>achetais</a:t>
                      </a:r>
                      <a:r>
                        <a:rPr lang="fr-FR" sz="2400" dirty="0">
                          <a:solidFill>
                            <a:srgbClr val="115076"/>
                          </a:solidFill>
                          <a:latin typeface="+mn-lt"/>
                        </a:rPr>
                        <a:t> des livres fantastiques</a:t>
                      </a:r>
                    </a:p>
                  </a:txBody>
                  <a:tcPr/>
                </a:tc>
                <a:extLst>
                  <a:ext uri="{0D108BD9-81ED-4DB2-BD59-A6C34878D82A}">
                    <a16:rowId xmlns:a16="http://schemas.microsoft.com/office/drawing/2014/main" val="2724950683"/>
                  </a:ext>
                </a:extLst>
              </a:tr>
              <a:tr h="370840">
                <a:tc>
                  <a:txBody>
                    <a:bodyPr/>
                    <a:lstStyle/>
                    <a:p>
                      <a:pPr algn="ctr"/>
                      <a:r>
                        <a:rPr lang="fr-FR" sz="2400" dirty="0">
                          <a:solidFill>
                            <a:srgbClr val="115076"/>
                          </a:solidFill>
                          <a:latin typeface="+mn-lt"/>
                        </a:rPr>
                        <a:t>Je </a:t>
                      </a:r>
                      <a:r>
                        <a:rPr lang="fr-FR" sz="2400" b="1" dirty="0">
                          <a:solidFill>
                            <a:srgbClr val="115076"/>
                          </a:solidFill>
                          <a:latin typeface="+mn-lt"/>
                        </a:rPr>
                        <a:t>posais</a:t>
                      </a:r>
                      <a:r>
                        <a:rPr lang="fr-FR" sz="2400" dirty="0">
                          <a:solidFill>
                            <a:srgbClr val="115076"/>
                          </a:solidFill>
                          <a:latin typeface="+mn-lt"/>
                        </a:rPr>
                        <a:t> des questions.</a:t>
                      </a:r>
                    </a:p>
                  </a:txBody>
                  <a:tcPr/>
                </a:tc>
                <a:extLst>
                  <a:ext uri="{0D108BD9-81ED-4DB2-BD59-A6C34878D82A}">
                    <a16:rowId xmlns:a16="http://schemas.microsoft.com/office/drawing/2014/main" val="2416284485"/>
                  </a:ext>
                </a:extLst>
              </a:tr>
            </a:tbl>
          </a:graphicData>
        </a:graphic>
      </p:graphicFrame>
      <p:graphicFrame>
        <p:nvGraphicFramePr>
          <p:cNvPr id="10" name="Table 2">
            <a:extLst>
              <a:ext uri="{FF2B5EF4-FFF2-40B4-BE49-F238E27FC236}">
                <a16:creationId xmlns:a16="http://schemas.microsoft.com/office/drawing/2014/main" id="{00A78B60-58BA-4C30-BA10-3E0EB145BBFF}"/>
              </a:ext>
            </a:extLst>
          </p:cNvPr>
          <p:cNvGraphicFramePr>
            <a:graphicFrameLocks noGrp="1"/>
          </p:cNvGraphicFramePr>
          <p:nvPr>
            <p:extLst>
              <p:ext uri="{D42A27DB-BD31-4B8C-83A1-F6EECF244321}">
                <p14:modId xmlns:p14="http://schemas.microsoft.com/office/powerpoint/2010/main" val="2658958615"/>
              </p:ext>
            </p:extLst>
          </p:nvPr>
        </p:nvGraphicFramePr>
        <p:xfrm>
          <a:off x="6096000" y="1736558"/>
          <a:ext cx="5273694" cy="3200400"/>
        </p:xfrm>
        <a:graphic>
          <a:graphicData uri="http://schemas.openxmlformats.org/drawingml/2006/table">
            <a:tbl>
              <a:tblPr firstRow="1" bandRow="1">
                <a:tableStyleId>{5940675A-B579-460E-94D1-54222C63F5DA}</a:tableStyleId>
              </a:tblPr>
              <a:tblGrid>
                <a:gridCol w="5273694">
                  <a:extLst>
                    <a:ext uri="{9D8B030D-6E8A-4147-A177-3AD203B41FA5}">
                      <a16:colId xmlns:a16="http://schemas.microsoft.com/office/drawing/2014/main" val="121029030"/>
                    </a:ext>
                  </a:extLst>
                </a:gridCol>
              </a:tblGrid>
              <a:tr h="437720">
                <a:tc>
                  <a:txBody>
                    <a:bodyPr/>
                    <a:lstStyle/>
                    <a:p>
                      <a:pPr algn="ctr"/>
                      <a:r>
                        <a:rPr lang="fr-FR" sz="2400" b="1" dirty="0">
                          <a:solidFill>
                            <a:srgbClr val="115076"/>
                          </a:solidFill>
                          <a:latin typeface="+mn-lt"/>
                        </a:rPr>
                        <a:t>Partenaire B</a:t>
                      </a:r>
                    </a:p>
                  </a:txBody>
                  <a:tcPr/>
                </a:tc>
                <a:extLst>
                  <a:ext uri="{0D108BD9-81ED-4DB2-BD59-A6C34878D82A}">
                    <a16:rowId xmlns:a16="http://schemas.microsoft.com/office/drawing/2014/main" val="3564771472"/>
                  </a:ext>
                </a:extLst>
              </a:tr>
              <a:tr h="437720">
                <a:tc>
                  <a:txBody>
                    <a:bodyPr/>
                    <a:lstStyle/>
                    <a:p>
                      <a:pPr algn="ctr"/>
                      <a:r>
                        <a:rPr lang="fr-FR" sz="2400" dirty="0">
                          <a:solidFill>
                            <a:srgbClr val="115076"/>
                          </a:solidFill>
                          <a:latin typeface="+mn-lt"/>
                        </a:rPr>
                        <a:t>Je </a:t>
                      </a:r>
                      <a:r>
                        <a:rPr lang="fr-FR" sz="2400" b="1" dirty="0">
                          <a:solidFill>
                            <a:srgbClr val="115076"/>
                          </a:solidFill>
                          <a:latin typeface="+mn-lt"/>
                        </a:rPr>
                        <a:t>respectais</a:t>
                      </a:r>
                      <a:r>
                        <a:rPr lang="fr-FR" sz="2400" dirty="0">
                          <a:solidFill>
                            <a:srgbClr val="115076"/>
                          </a:solidFill>
                          <a:latin typeface="+mn-lt"/>
                        </a:rPr>
                        <a:t> la directrice.</a:t>
                      </a:r>
                    </a:p>
                  </a:txBody>
                  <a:tcPr/>
                </a:tc>
                <a:extLst>
                  <a:ext uri="{0D108BD9-81ED-4DB2-BD59-A6C34878D82A}">
                    <a16:rowId xmlns:a16="http://schemas.microsoft.com/office/drawing/2014/main" val="2039306924"/>
                  </a:ext>
                </a:extLst>
              </a:tr>
              <a:tr h="437720">
                <a:tc>
                  <a:txBody>
                    <a:bodyPr/>
                    <a:lstStyle/>
                    <a:p>
                      <a:pPr algn="ctr"/>
                      <a:r>
                        <a:rPr lang="fr-FR" sz="2400" dirty="0">
                          <a:solidFill>
                            <a:srgbClr val="115076"/>
                          </a:solidFill>
                          <a:latin typeface="+mn-lt"/>
                        </a:rPr>
                        <a:t>Je </a:t>
                      </a:r>
                      <a:r>
                        <a:rPr lang="fr-FR" sz="2400" b="1" dirty="0">
                          <a:solidFill>
                            <a:srgbClr val="115076"/>
                          </a:solidFill>
                          <a:latin typeface="+mn-lt"/>
                        </a:rPr>
                        <a:t>travaille</a:t>
                      </a:r>
                      <a:r>
                        <a:rPr lang="fr-FR" sz="2400" dirty="0">
                          <a:solidFill>
                            <a:srgbClr val="115076"/>
                          </a:solidFill>
                          <a:latin typeface="+mn-lt"/>
                        </a:rPr>
                        <a:t> dur.</a:t>
                      </a:r>
                    </a:p>
                  </a:txBody>
                  <a:tcPr/>
                </a:tc>
                <a:extLst>
                  <a:ext uri="{0D108BD9-81ED-4DB2-BD59-A6C34878D82A}">
                    <a16:rowId xmlns:a16="http://schemas.microsoft.com/office/drawing/2014/main" val="1479845758"/>
                  </a:ext>
                </a:extLst>
              </a:tr>
              <a:tr h="437720">
                <a:tc>
                  <a:txBody>
                    <a:bodyPr/>
                    <a:lstStyle/>
                    <a:p>
                      <a:pPr algn="ctr"/>
                      <a:r>
                        <a:rPr lang="fr-FR" sz="2400" dirty="0">
                          <a:solidFill>
                            <a:srgbClr val="115076"/>
                          </a:solidFill>
                          <a:latin typeface="+mn-lt"/>
                        </a:rPr>
                        <a:t>Je </a:t>
                      </a:r>
                      <a:r>
                        <a:rPr lang="fr-FR" sz="2400" b="1" dirty="0">
                          <a:solidFill>
                            <a:srgbClr val="115076"/>
                          </a:solidFill>
                          <a:latin typeface="+mn-lt"/>
                        </a:rPr>
                        <a:t>marchais</a:t>
                      </a:r>
                      <a:r>
                        <a:rPr lang="fr-FR" sz="2400" dirty="0">
                          <a:solidFill>
                            <a:srgbClr val="115076"/>
                          </a:solidFill>
                          <a:latin typeface="+mn-lt"/>
                        </a:rPr>
                        <a:t> à l’école primaire.</a:t>
                      </a:r>
                    </a:p>
                  </a:txBody>
                  <a:tcPr/>
                </a:tc>
                <a:extLst>
                  <a:ext uri="{0D108BD9-81ED-4DB2-BD59-A6C34878D82A}">
                    <a16:rowId xmlns:a16="http://schemas.microsoft.com/office/drawing/2014/main" val="3929080243"/>
                  </a:ext>
                </a:extLst>
              </a:tr>
              <a:tr h="437720">
                <a:tc>
                  <a:txBody>
                    <a:bodyPr/>
                    <a:lstStyle/>
                    <a:p>
                      <a:pPr algn="ctr"/>
                      <a:r>
                        <a:rPr lang="fr-FR" sz="2400" dirty="0">
                          <a:solidFill>
                            <a:srgbClr val="115076"/>
                          </a:solidFill>
                          <a:latin typeface="+mn-lt"/>
                        </a:rPr>
                        <a:t>J’</a:t>
                      </a:r>
                      <a:r>
                        <a:rPr lang="fr-FR" sz="2400" b="1" dirty="0">
                          <a:solidFill>
                            <a:srgbClr val="115076"/>
                          </a:solidFill>
                          <a:latin typeface="+mn-lt"/>
                        </a:rPr>
                        <a:t>aidais</a:t>
                      </a:r>
                      <a:r>
                        <a:rPr lang="fr-FR" sz="2400" dirty="0">
                          <a:solidFill>
                            <a:srgbClr val="115076"/>
                          </a:solidFill>
                          <a:latin typeface="+mn-lt"/>
                        </a:rPr>
                        <a:t> mes amis.</a:t>
                      </a:r>
                    </a:p>
                  </a:txBody>
                  <a:tcPr/>
                </a:tc>
                <a:extLst>
                  <a:ext uri="{0D108BD9-81ED-4DB2-BD59-A6C34878D82A}">
                    <a16:rowId xmlns:a16="http://schemas.microsoft.com/office/drawing/2014/main" val="3518733809"/>
                  </a:ext>
                </a:extLst>
              </a:tr>
              <a:tr h="437720">
                <a:tc>
                  <a:txBody>
                    <a:bodyPr/>
                    <a:lstStyle/>
                    <a:p>
                      <a:pPr algn="ctr"/>
                      <a:r>
                        <a:rPr lang="fr-FR" sz="2400" dirty="0">
                          <a:solidFill>
                            <a:srgbClr val="115076"/>
                          </a:solidFill>
                          <a:latin typeface="+mn-lt"/>
                        </a:rPr>
                        <a:t>Je </a:t>
                      </a:r>
                      <a:r>
                        <a:rPr lang="fr-FR" sz="2400" b="1" dirty="0">
                          <a:solidFill>
                            <a:srgbClr val="115076"/>
                          </a:solidFill>
                          <a:latin typeface="+mn-lt"/>
                        </a:rPr>
                        <a:t>partage </a:t>
                      </a:r>
                      <a:r>
                        <a:rPr lang="fr-FR" sz="2400" dirty="0">
                          <a:solidFill>
                            <a:srgbClr val="115076"/>
                          </a:solidFill>
                          <a:latin typeface="+mn-lt"/>
                        </a:rPr>
                        <a:t>mon déjeuner.</a:t>
                      </a:r>
                    </a:p>
                  </a:txBody>
                  <a:tcPr/>
                </a:tc>
                <a:extLst>
                  <a:ext uri="{0D108BD9-81ED-4DB2-BD59-A6C34878D82A}">
                    <a16:rowId xmlns:a16="http://schemas.microsoft.com/office/drawing/2014/main" val="2724950683"/>
                  </a:ext>
                </a:extLst>
              </a:tr>
              <a:tr h="437720">
                <a:tc>
                  <a:txBody>
                    <a:bodyPr/>
                    <a:lstStyle/>
                    <a:p>
                      <a:pPr algn="ctr"/>
                      <a:r>
                        <a:rPr lang="fr-FR" sz="2400" dirty="0">
                          <a:solidFill>
                            <a:srgbClr val="115076"/>
                          </a:solidFill>
                          <a:latin typeface="+mn-lt"/>
                        </a:rPr>
                        <a:t>Je </a:t>
                      </a:r>
                      <a:r>
                        <a:rPr lang="fr-FR" sz="2400" b="1" dirty="0">
                          <a:solidFill>
                            <a:srgbClr val="115076"/>
                          </a:solidFill>
                          <a:latin typeface="+mn-lt"/>
                        </a:rPr>
                        <a:t>préfère</a:t>
                      </a:r>
                      <a:r>
                        <a:rPr lang="fr-FR" sz="2400" dirty="0">
                          <a:solidFill>
                            <a:srgbClr val="115076"/>
                          </a:solidFill>
                          <a:latin typeface="+mn-lt"/>
                        </a:rPr>
                        <a:t> le français.</a:t>
                      </a:r>
                    </a:p>
                  </a:txBody>
                  <a:tcPr/>
                </a:tc>
                <a:extLst>
                  <a:ext uri="{0D108BD9-81ED-4DB2-BD59-A6C34878D82A}">
                    <a16:rowId xmlns:a16="http://schemas.microsoft.com/office/drawing/2014/main" val="2416284485"/>
                  </a:ext>
                </a:extLst>
              </a:tr>
            </a:tbl>
          </a:graphicData>
        </a:graphic>
      </p:graphicFrame>
      <p:sp>
        <p:nvSpPr>
          <p:cNvPr id="11" name="TextBox 10">
            <a:extLst>
              <a:ext uri="{FF2B5EF4-FFF2-40B4-BE49-F238E27FC236}">
                <a16:creationId xmlns:a16="http://schemas.microsoft.com/office/drawing/2014/main" id="{020AE85C-D7FB-45F1-AF90-1BC71DEF3460}"/>
              </a:ext>
            </a:extLst>
          </p:cNvPr>
          <p:cNvSpPr txBox="1"/>
          <p:nvPr/>
        </p:nvSpPr>
        <p:spPr>
          <a:xfrm>
            <a:off x="6457245" y="500517"/>
            <a:ext cx="32690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87D1E"/>
                </a:solidFill>
                <a:effectLst/>
                <a:uLnTx/>
                <a:uFillTx/>
                <a:latin typeface="Century Gothic" panose="020F0302020204030204"/>
                <a:ea typeface="+mn-ea"/>
                <a:cs typeface="+mn-cs"/>
              </a:rPr>
              <a:t>Réponses</a:t>
            </a:r>
          </a:p>
        </p:txBody>
      </p:sp>
    </p:spTree>
    <p:extLst>
      <p:ext uri="{BB962C8B-B14F-4D97-AF65-F5344CB8AC3E}">
        <p14:creationId xmlns:p14="http://schemas.microsoft.com/office/powerpoint/2010/main" val="13897655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106576"/>
            <a:ext cx="8024548" cy="1839396"/>
          </a:xfrm>
        </p:spPr>
        <p:txBody>
          <a:bodyPr>
            <a:normAutofit fontScale="90000"/>
          </a:bodyPr>
          <a:lstStyle/>
          <a:p>
            <a:pPr algn="l"/>
            <a:r>
              <a:rPr lang="en-US" sz="4000" b="1" dirty="0">
                <a:solidFill>
                  <a:prstClr val="white"/>
                </a:solidFill>
              </a:rPr>
              <a:t>Describing how things are and used to be: French school system</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7540978" cy="886062"/>
          </a:xfrm>
        </p:spPr>
        <p:txBody>
          <a:bodyPr>
            <a:noAutofit/>
          </a:bodyPr>
          <a:lstStyle/>
          <a:p>
            <a:pPr algn="l"/>
            <a:r>
              <a:rPr lang="en-US" dirty="0">
                <a:solidFill>
                  <a:prstClr val="white"/>
                </a:solidFill>
              </a:rPr>
              <a:t>-ER verbs in the imperfect tense (habitual events with 'used to' equivalent in English) (il/elle/on)</a:t>
            </a:r>
          </a:p>
          <a:p>
            <a:pPr algn="l"/>
            <a:r>
              <a:rPr lang="en-US" dirty="0">
                <a:solidFill>
                  <a:prstClr val="white"/>
                </a:solidFill>
              </a:rPr>
              <a:t>ordinal numbers</a:t>
            </a:r>
          </a:p>
          <a:p>
            <a:pPr algn="l"/>
            <a:r>
              <a:rPr lang="en-US" dirty="0">
                <a:solidFill>
                  <a:prstClr val="white"/>
                </a:solidFill>
              </a:rPr>
              <a:t>liaison (x-, s-)</a:t>
            </a:r>
            <a:endParaRPr lang="en-US" sz="1800"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2.2 - Week 1 - Lesson 40</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2" y="5666212"/>
            <a:ext cx="4654311"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Catherine Morris / Louise Bibbey / Natalie Finlayson</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Motard</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kumimoji="0" lang="en-GB" sz="1400" b="0" i="0" u="none" strike="noStrike" kern="1200" cap="none" spc="0" normalizeH="0" baseline="0" dirty="0">
                <a:ln>
                  <a:noFill/>
                </a:ln>
                <a:solidFill>
                  <a:prstClr val="white"/>
                </a:solidFill>
                <a:effectLst/>
                <a:uLnTx/>
                <a:uFillTx/>
                <a:latin typeface="Century Gothic" panose="020B0502020202020204" pitchFamily="34" charset="0"/>
                <a:ea typeface="+mj-ea"/>
                <a:cs typeface="+mj-cs"/>
              </a:rPr>
              <a:t>08/08/2022</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40759450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Les nombres ordinaux*</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info</a:t>
            </a:r>
          </a:p>
        </p:txBody>
      </p:sp>
      <p:pic>
        <p:nvPicPr>
          <p:cNvPr id="3" name="Picture 2">
            <a:extLst>
              <a:ext uri="{FF2B5EF4-FFF2-40B4-BE49-F238E27FC236}">
                <a16:creationId xmlns:a16="http://schemas.microsoft.com/office/drawing/2014/main" id="{42EBAB72-10A6-4219-B305-FABE274722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34219" y="5179118"/>
            <a:ext cx="311719" cy="418433"/>
          </a:xfrm>
          <a:prstGeom prst="rect">
            <a:avLst/>
          </a:prstGeom>
        </p:spPr>
      </p:pic>
      <p:pic>
        <p:nvPicPr>
          <p:cNvPr id="9" name="Picture 8">
            <a:extLst>
              <a:ext uri="{FF2B5EF4-FFF2-40B4-BE49-F238E27FC236}">
                <a16:creationId xmlns:a16="http://schemas.microsoft.com/office/drawing/2014/main" id="{244CDADE-2B39-4C03-883F-559A536BD8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24406" y="4589576"/>
            <a:ext cx="311719" cy="460601"/>
          </a:xfrm>
          <a:prstGeom prst="rect">
            <a:avLst/>
          </a:prstGeom>
        </p:spPr>
      </p:pic>
      <p:pic>
        <p:nvPicPr>
          <p:cNvPr id="11" name="Picture 10">
            <a:extLst>
              <a:ext uri="{FF2B5EF4-FFF2-40B4-BE49-F238E27FC236}">
                <a16:creationId xmlns:a16="http://schemas.microsoft.com/office/drawing/2014/main" id="{F42E789A-A936-49B0-99A0-A27404EBAD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89419" y="5742538"/>
            <a:ext cx="381691" cy="440868"/>
          </a:xfrm>
          <a:prstGeom prst="rect">
            <a:avLst/>
          </a:prstGeom>
        </p:spPr>
      </p:pic>
      <p:pic>
        <p:nvPicPr>
          <p:cNvPr id="13" name="Picture 12">
            <a:extLst>
              <a:ext uri="{FF2B5EF4-FFF2-40B4-BE49-F238E27FC236}">
                <a16:creationId xmlns:a16="http://schemas.microsoft.com/office/drawing/2014/main" id="{D8C91931-0A7E-4BC5-AEA9-11AF29A7BCE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29326" y="4054581"/>
            <a:ext cx="311719" cy="406054"/>
          </a:xfrm>
          <a:prstGeom prst="rect">
            <a:avLst/>
          </a:prstGeom>
        </p:spPr>
      </p:pic>
      <p:pic>
        <p:nvPicPr>
          <p:cNvPr id="15" name="Picture 14">
            <a:extLst>
              <a:ext uri="{FF2B5EF4-FFF2-40B4-BE49-F238E27FC236}">
                <a16:creationId xmlns:a16="http://schemas.microsoft.com/office/drawing/2014/main" id="{0F528F4D-1344-4A38-97E1-3265C63890E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94341" y="3491161"/>
            <a:ext cx="381691" cy="406054"/>
          </a:xfrm>
          <a:prstGeom prst="rect">
            <a:avLst/>
          </a:prstGeom>
        </p:spPr>
      </p:pic>
      <p:sp>
        <p:nvSpPr>
          <p:cNvPr id="16" name="TextBox 15">
            <a:extLst>
              <a:ext uri="{FF2B5EF4-FFF2-40B4-BE49-F238E27FC236}">
                <a16:creationId xmlns:a16="http://schemas.microsoft.com/office/drawing/2014/main" id="{09DF3D62-41D6-4E60-97A6-C422E113EDB0}"/>
              </a:ext>
            </a:extLst>
          </p:cNvPr>
          <p:cNvSpPr txBox="1"/>
          <p:nvPr/>
        </p:nvSpPr>
        <p:spPr>
          <a:xfrm>
            <a:off x="191185" y="1227166"/>
            <a:ext cx="1171873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87D1E"/>
                </a:solidFill>
                <a:effectLst/>
                <a:uLnTx/>
                <a:uFillTx/>
                <a:latin typeface="Century Gothic" panose="020F0302020204030204"/>
                <a:ea typeface="+mn-ea"/>
                <a:cs typeface="+mn-cs"/>
              </a:rPr>
              <a:t>Ordinal</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numbers are used to describe the order in which things happen.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For example, the </a:t>
            </a:r>
            <a:r>
              <a:rPr kumimoji="0" lang="en-GB" sz="2400" b="1" i="0" u="none" strike="noStrike" kern="1200" cap="none" spc="0" normalizeH="0" baseline="0" noProof="0" dirty="0">
                <a:ln>
                  <a:noFill/>
                </a:ln>
                <a:solidFill>
                  <a:srgbClr val="104F75"/>
                </a:solidFill>
                <a:effectLst/>
                <a:uLnTx/>
                <a:uFillTx/>
                <a:latin typeface="Century Gothic" panose="020F0302020204030204"/>
                <a:ea typeface="+mn-ea"/>
                <a:cs typeface="+mn-cs"/>
              </a:rPr>
              <a:t>four</a:t>
            </a:r>
            <a:r>
              <a:rPr kumimoji="0" lang="en-GB" sz="2400" b="1" i="0" u="none" strike="noStrike" kern="1200" cap="none" spc="0" normalizeH="0" baseline="0" noProof="0" dirty="0">
                <a:ln>
                  <a:noFill/>
                </a:ln>
                <a:solidFill>
                  <a:srgbClr val="E87D1E"/>
                </a:solidFill>
                <a:effectLst/>
                <a:uLnTx/>
                <a:uFillTx/>
                <a:latin typeface="Century Gothic" panose="020F0302020204030204"/>
                <a:ea typeface="+mn-ea"/>
                <a:cs typeface="+mn-cs"/>
              </a:rPr>
              <a:t>th</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year, the </a:t>
            </a:r>
            <a:r>
              <a:rPr kumimoji="0" lang="en-GB" sz="2400" b="1" i="0" u="none" strike="noStrike" kern="1200" cap="none" spc="0" normalizeH="0" baseline="0" noProof="0" dirty="0">
                <a:ln>
                  <a:noFill/>
                </a:ln>
                <a:solidFill>
                  <a:srgbClr val="104F75"/>
                </a:solidFill>
                <a:effectLst/>
                <a:uLnTx/>
                <a:uFillTx/>
                <a:latin typeface="Century Gothic" panose="020F0302020204030204"/>
                <a:ea typeface="+mn-ea"/>
                <a:cs typeface="+mn-cs"/>
              </a:rPr>
              <a:t>six</a:t>
            </a:r>
            <a:r>
              <a:rPr kumimoji="0" lang="en-GB" sz="2400" b="1" i="0" u="none" strike="noStrike" kern="1200" cap="none" spc="0" normalizeH="0" baseline="0" noProof="0" dirty="0">
                <a:ln>
                  <a:noFill/>
                </a:ln>
                <a:solidFill>
                  <a:srgbClr val="E87D1E"/>
                </a:solidFill>
                <a:effectLst/>
                <a:uLnTx/>
                <a:uFillTx/>
                <a:latin typeface="Century Gothic" panose="020F0302020204030204"/>
                <a:ea typeface="+mn-ea"/>
                <a:cs typeface="+mn-cs"/>
              </a:rPr>
              <a:t>th</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GB" sz="2400" dirty="0">
                <a:solidFill>
                  <a:srgbClr val="104F75"/>
                </a:solidFill>
                <a:latin typeface="Century Gothic" panose="020F0302020204030204"/>
              </a:rPr>
              <a:t>lesson</a:t>
            </a: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 the </a:t>
            </a:r>
            <a:r>
              <a:rPr kumimoji="0" lang="en-GB" sz="2400" b="1" i="0" u="none" strike="noStrike" kern="1200" cap="none" spc="0" normalizeH="0" baseline="0" noProof="0" dirty="0">
                <a:ln>
                  <a:noFill/>
                </a:ln>
                <a:solidFill>
                  <a:srgbClr val="104F75"/>
                </a:solidFill>
                <a:effectLst/>
                <a:uLnTx/>
                <a:uFillTx/>
                <a:latin typeface="Century Gothic" panose="020F0302020204030204"/>
                <a:ea typeface="+mn-ea"/>
                <a:cs typeface="+mn-cs"/>
              </a:rPr>
              <a:t>ten</a:t>
            </a:r>
            <a:r>
              <a:rPr kumimoji="0" lang="en-GB" sz="2400" b="1" i="0" u="none" strike="noStrike" kern="1200" cap="none" spc="0" normalizeH="0" baseline="0" noProof="0" dirty="0">
                <a:ln>
                  <a:noFill/>
                </a:ln>
                <a:solidFill>
                  <a:srgbClr val="E87D1E"/>
                </a:solidFill>
                <a:effectLst/>
                <a:uLnTx/>
                <a:uFillTx/>
                <a:latin typeface="Century Gothic" panose="020F0302020204030204"/>
                <a:ea typeface="+mn-ea"/>
                <a:cs typeface="+mn-cs"/>
              </a:rPr>
              <a:t>th</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test!.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In English, we normally add </a:t>
            </a:r>
            <a:r>
              <a:rPr kumimoji="0" lang="en-GB" sz="2400" b="1" i="0" u="none" strike="noStrike" kern="1200" cap="none" spc="0" normalizeH="0" baseline="0" noProof="0" dirty="0">
                <a:ln>
                  <a:noFill/>
                </a:ln>
                <a:solidFill>
                  <a:srgbClr val="E87D1E"/>
                </a:solidFill>
                <a:effectLst/>
                <a:uLnTx/>
                <a:uFillTx/>
                <a:latin typeface="Century Gothic" panose="020F0302020204030204"/>
                <a:ea typeface="+mn-ea"/>
                <a:cs typeface="+mn-cs"/>
              </a:rPr>
              <a:t>-th </a:t>
            </a: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to numbers to make them ordinal. </a:t>
            </a:r>
            <a:b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In French, we add </a:t>
            </a:r>
            <a:r>
              <a:rPr kumimoji="0" lang="en-GB" sz="2400" b="1" i="0" u="none" strike="noStrike" kern="1200" cap="none" spc="0" normalizeH="0" baseline="0" noProof="0" dirty="0">
                <a:ln>
                  <a:noFill/>
                </a:ln>
                <a:solidFill>
                  <a:srgbClr val="E87D1E"/>
                </a:solidFill>
                <a:effectLst/>
                <a:uLnTx/>
                <a:uFillTx/>
                <a:latin typeface="Century Gothic" panose="020F0302020204030204"/>
                <a:ea typeface="+mn-ea"/>
                <a:cs typeface="+mn-cs"/>
              </a:rPr>
              <a:t>–ième</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24" name="TextBox 23">
            <a:extLst>
              <a:ext uri="{FF2B5EF4-FFF2-40B4-BE49-F238E27FC236}">
                <a16:creationId xmlns:a16="http://schemas.microsoft.com/office/drawing/2014/main" id="{B3D5C488-40E6-44F3-90B4-0CE8EB7E0930}"/>
              </a:ext>
            </a:extLst>
          </p:cNvPr>
          <p:cNvSpPr txBox="1"/>
          <p:nvPr/>
        </p:nvSpPr>
        <p:spPr>
          <a:xfrm>
            <a:off x="2816104" y="2974417"/>
            <a:ext cx="2945516"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number</a:t>
            </a:r>
          </a:p>
        </p:txBody>
      </p:sp>
      <p:sp>
        <p:nvSpPr>
          <p:cNvPr id="25" name="TextBox 24">
            <a:extLst>
              <a:ext uri="{FF2B5EF4-FFF2-40B4-BE49-F238E27FC236}">
                <a16:creationId xmlns:a16="http://schemas.microsoft.com/office/drawing/2014/main" id="{2B06E749-3A56-4ED6-8DEE-46CEC5F5DFEB}"/>
              </a:ext>
            </a:extLst>
          </p:cNvPr>
          <p:cNvSpPr txBox="1"/>
          <p:nvPr/>
        </p:nvSpPr>
        <p:spPr>
          <a:xfrm>
            <a:off x="5761620" y="2970876"/>
            <a:ext cx="277406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87D1E"/>
                </a:solidFill>
                <a:effectLst/>
                <a:uLnTx/>
                <a:uFillTx/>
                <a:latin typeface="Century Gothic" panose="020F0302020204030204"/>
                <a:ea typeface="+mn-ea"/>
                <a:cs typeface="+mn-cs"/>
              </a:rPr>
              <a:t>Ordinal </a:t>
            </a: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number</a:t>
            </a:r>
          </a:p>
        </p:txBody>
      </p:sp>
      <p:sp>
        <p:nvSpPr>
          <p:cNvPr id="26" name="Speech Bubble: Rectangle with Corners Rounded 25">
            <a:extLst>
              <a:ext uri="{FF2B5EF4-FFF2-40B4-BE49-F238E27FC236}">
                <a16:creationId xmlns:a16="http://schemas.microsoft.com/office/drawing/2014/main" id="{541F9B12-4C6F-41E0-8717-8DA776D2053A}"/>
              </a:ext>
            </a:extLst>
          </p:cNvPr>
          <p:cNvSpPr/>
          <p:nvPr/>
        </p:nvSpPr>
        <p:spPr>
          <a:xfrm>
            <a:off x="9492916" y="2998848"/>
            <a:ext cx="2144349" cy="492313"/>
          </a:xfrm>
          <a:prstGeom prst="wedgeRoundRectCallout">
            <a:avLst>
              <a:gd name="adj1" fmla="val -147227"/>
              <a:gd name="adj2" fmla="val 65167"/>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SSC [i] + [ê/è]</a:t>
            </a:r>
          </a:p>
        </p:txBody>
      </p:sp>
      <p:sp>
        <p:nvSpPr>
          <p:cNvPr id="27" name="Speech Bubble: Rectangle with Corners Rounded 26">
            <a:extLst>
              <a:ext uri="{FF2B5EF4-FFF2-40B4-BE49-F238E27FC236}">
                <a16:creationId xmlns:a16="http://schemas.microsoft.com/office/drawing/2014/main" id="{101F0900-7852-4BFA-BE33-3D219B21570C}"/>
              </a:ext>
            </a:extLst>
          </p:cNvPr>
          <p:cNvSpPr/>
          <p:nvPr/>
        </p:nvSpPr>
        <p:spPr>
          <a:xfrm>
            <a:off x="8589546" y="3693184"/>
            <a:ext cx="3457674" cy="2490222"/>
          </a:xfrm>
          <a:prstGeom prst="wedgeRoundRectCallout">
            <a:avLst>
              <a:gd name="adj1" fmla="val -63870"/>
              <a:gd name="adj2" fmla="val -17479"/>
              <a:gd name="adj3" fmla="val 16667"/>
            </a:avLst>
          </a:prstGeom>
          <a:solidFill>
            <a:srgbClr val="104F75"/>
          </a:solidFill>
          <a:ln>
            <a:solidFill>
              <a:srgbClr val="E87D1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Exception: for cardinal numbers ending with ‘e’ such as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quatre,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remove the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before adding the suffix </a:t>
            </a:r>
            <a:r>
              <a:rPr kumimoji="0" lang="en-GB" sz="2000" b="1" i="0" u="none" strike="noStrike" kern="1200" cap="none" spc="0" normalizeH="0" baseline="0" noProof="0" dirty="0">
                <a:ln>
                  <a:noFill/>
                </a:ln>
                <a:solidFill>
                  <a:srgbClr val="E87D1E"/>
                </a:solidFill>
                <a:effectLst/>
                <a:uLnTx/>
                <a:uFillTx/>
                <a:latin typeface="Century Gothic" panose="020F0302020204030204"/>
                <a:ea typeface="+mn-ea"/>
                <a:cs typeface="+mn-cs"/>
              </a:rPr>
              <a:t>–ième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For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cinq</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add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‘u’</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before the suffix </a:t>
            </a:r>
            <a:r>
              <a:rPr kumimoji="0" lang="en-GB" sz="2000" b="1" i="0" u="none" strike="noStrike" kern="1200" cap="none" spc="0" normalizeH="0" baseline="0" noProof="0" dirty="0">
                <a:ln>
                  <a:noFill/>
                </a:ln>
                <a:solidFill>
                  <a:srgbClr val="E87D1E"/>
                </a:solidFill>
                <a:effectLst/>
                <a:uLnTx/>
                <a:uFillTx/>
                <a:latin typeface="Century Gothic" panose="020F0302020204030204"/>
                <a:ea typeface="+mn-ea"/>
                <a:cs typeface="+mn-cs"/>
              </a:rPr>
              <a:t>–ième</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17333F92-E378-45B5-9786-5B2AB0F79D23}"/>
              </a:ext>
            </a:extLst>
          </p:cNvPr>
          <p:cNvSpPr txBox="1"/>
          <p:nvPr/>
        </p:nvSpPr>
        <p:spPr>
          <a:xfrm>
            <a:off x="511000" y="3425496"/>
            <a:ext cx="2046822"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second</a:t>
            </a:r>
            <a:endPar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D66EC627-32FF-4571-AC4B-F67A49AA1E22}"/>
              </a:ext>
            </a:extLst>
          </p:cNvPr>
          <p:cNvSpPr txBox="1"/>
          <p:nvPr/>
        </p:nvSpPr>
        <p:spPr>
          <a:xfrm>
            <a:off x="712164" y="4548964"/>
            <a:ext cx="1644494"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fourth</a:t>
            </a:r>
          </a:p>
        </p:txBody>
      </p:sp>
      <p:sp>
        <p:nvSpPr>
          <p:cNvPr id="32" name="TextBox 31">
            <a:extLst>
              <a:ext uri="{FF2B5EF4-FFF2-40B4-BE49-F238E27FC236}">
                <a16:creationId xmlns:a16="http://schemas.microsoft.com/office/drawing/2014/main" id="{007B7920-56BF-4A53-89FC-CB9449EA72C7}"/>
              </a:ext>
            </a:extLst>
          </p:cNvPr>
          <p:cNvSpPr txBox="1"/>
          <p:nvPr/>
        </p:nvSpPr>
        <p:spPr>
          <a:xfrm>
            <a:off x="799465" y="5105442"/>
            <a:ext cx="1469892"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fifth</a:t>
            </a:r>
          </a:p>
        </p:txBody>
      </p:sp>
      <p:sp>
        <p:nvSpPr>
          <p:cNvPr id="33" name="TextBox 32">
            <a:extLst>
              <a:ext uri="{FF2B5EF4-FFF2-40B4-BE49-F238E27FC236}">
                <a16:creationId xmlns:a16="http://schemas.microsoft.com/office/drawing/2014/main" id="{18DD1FDE-10D8-40CE-B9AB-BD361F9B9FA7}"/>
              </a:ext>
            </a:extLst>
          </p:cNvPr>
          <p:cNvSpPr txBox="1"/>
          <p:nvPr/>
        </p:nvSpPr>
        <p:spPr>
          <a:xfrm>
            <a:off x="799465" y="5665425"/>
            <a:ext cx="1469892"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sixth</a:t>
            </a:r>
          </a:p>
        </p:txBody>
      </p:sp>
      <p:sp>
        <p:nvSpPr>
          <p:cNvPr id="34" name="TextBox 33">
            <a:extLst>
              <a:ext uri="{FF2B5EF4-FFF2-40B4-BE49-F238E27FC236}">
                <a16:creationId xmlns:a16="http://schemas.microsoft.com/office/drawing/2014/main" id="{D37B0331-B30D-4CF6-B28C-0C5BF667C7AC}"/>
              </a:ext>
            </a:extLst>
          </p:cNvPr>
          <p:cNvSpPr txBox="1"/>
          <p:nvPr/>
        </p:nvSpPr>
        <p:spPr>
          <a:xfrm>
            <a:off x="712164" y="3985478"/>
            <a:ext cx="1644494"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third</a:t>
            </a:r>
          </a:p>
        </p:txBody>
      </p:sp>
      <p:sp>
        <p:nvSpPr>
          <p:cNvPr id="35" name="TextBox 34">
            <a:extLst>
              <a:ext uri="{FF2B5EF4-FFF2-40B4-BE49-F238E27FC236}">
                <a16:creationId xmlns:a16="http://schemas.microsoft.com/office/drawing/2014/main" id="{F1B7D484-C772-4EAB-861D-4D07A4940843}"/>
              </a:ext>
            </a:extLst>
          </p:cNvPr>
          <p:cNvSpPr txBox="1"/>
          <p:nvPr/>
        </p:nvSpPr>
        <p:spPr>
          <a:xfrm>
            <a:off x="3303639" y="3425496"/>
            <a:ext cx="1878219"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deux</a:t>
            </a:r>
            <a:endPar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36" name="TextBox 35">
            <a:extLst>
              <a:ext uri="{FF2B5EF4-FFF2-40B4-BE49-F238E27FC236}">
                <a16:creationId xmlns:a16="http://schemas.microsoft.com/office/drawing/2014/main" id="{B1F0BF90-8B7B-4A8A-B1F3-2530C74BA82A}"/>
              </a:ext>
            </a:extLst>
          </p:cNvPr>
          <p:cNvSpPr txBox="1"/>
          <p:nvPr/>
        </p:nvSpPr>
        <p:spPr>
          <a:xfrm>
            <a:off x="3303639" y="4548964"/>
            <a:ext cx="1878219"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quatre</a:t>
            </a:r>
            <a:endPar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37" name="TextBox 36">
            <a:extLst>
              <a:ext uri="{FF2B5EF4-FFF2-40B4-BE49-F238E27FC236}">
                <a16:creationId xmlns:a16="http://schemas.microsoft.com/office/drawing/2014/main" id="{9C3D55ED-6C73-487E-8D90-19EF79AD6401}"/>
              </a:ext>
            </a:extLst>
          </p:cNvPr>
          <p:cNvSpPr txBox="1"/>
          <p:nvPr/>
        </p:nvSpPr>
        <p:spPr>
          <a:xfrm>
            <a:off x="3303639" y="5105442"/>
            <a:ext cx="1878219"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cinq</a:t>
            </a:r>
            <a:endPar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38" name="TextBox 37">
            <a:extLst>
              <a:ext uri="{FF2B5EF4-FFF2-40B4-BE49-F238E27FC236}">
                <a16:creationId xmlns:a16="http://schemas.microsoft.com/office/drawing/2014/main" id="{7ECDDCFE-0E7E-400B-8311-F0BC1386711A}"/>
              </a:ext>
            </a:extLst>
          </p:cNvPr>
          <p:cNvSpPr txBox="1"/>
          <p:nvPr/>
        </p:nvSpPr>
        <p:spPr>
          <a:xfrm>
            <a:off x="3303639" y="5665425"/>
            <a:ext cx="1878219"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six</a:t>
            </a:r>
            <a:endPar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39" name="TextBox 38">
            <a:extLst>
              <a:ext uri="{FF2B5EF4-FFF2-40B4-BE49-F238E27FC236}">
                <a16:creationId xmlns:a16="http://schemas.microsoft.com/office/drawing/2014/main" id="{DB2D7051-00EB-495A-A098-70269BDF4453}"/>
              </a:ext>
            </a:extLst>
          </p:cNvPr>
          <p:cNvSpPr txBox="1"/>
          <p:nvPr/>
        </p:nvSpPr>
        <p:spPr>
          <a:xfrm>
            <a:off x="3303639" y="3985478"/>
            <a:ext cx="1878219"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trois</a:t>
            </a:r>
            <a:endPar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45" name="TextBox 44">
            <a:hlinkClick r:id="" action="ppaction://noaction">
              <a:snd r:embed="rId9" name="le deuxieme.wav"/>
            </a:hlinkClick>
            <a:extLst>
              <a:ext uri="{FF2B5EF4-FFF2-40B4-BE49-F238E27FC236}">
                <a16:creationId xmlns:a16="http://schemas.microsoft.com/office/drawing/2014/main" id="{C46D6C26-4B23-403A-A235-7A89B7C92AD3}"/>
              </a:ext>
            </a:extLst>
          </p:cNvPr>
          <p:cNvSpPr txBox="1"/>
          <p:nvPr/>
        </p:nvSpPr>
        <p:spPr>
          <a:xfrm>
            <a:off x="5882081" y="3425496"/>
            <a:ext cx="2306828"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le deux</a:t>
            </a:r>
            <a:r>
              <a:rPr kumimoji="0" lang="en-GB" sz="2400" b="1" i="0" u="none" strike="noStrike" kern="1200" cap="none" spc="0" normalizeH="0" baseline="0" noProof="0" dirty="0">
                <a:ln>
                  <a:noFill/>
                </a:ln>
                <a:solidFill>
                  <a:srgbClr val="E87D1E"/>
                </a:solidFill>
                <a:effectLst/>
                <a:uLnTx/>
                <a:uFillTx/>
                <a:latin typeface="Century Gothic" panose="020F0302020204030204"/>
                <a:ea typeface="+mn-ea"/>
                <a:cs typeface="+mn-cs"/>
              </a:rPr>
              <a:t>ième</a:t>
            </a: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6" name="TextBox 45">
            <a:hlinkClick r:id="" action="ppaction://noaction">
              <a:snd r:embed="rId10" name="le quatrieme.wav"/>
            </a:hlinkClick>
            <a:extLst>
              <a:ext uri="{FF2B5EF4-FFF2-40B4-BE49-F238E27FC236}">
                <a16:creationId xmlns:a16="http://schemas.microsoft.com/office/drawing/2014/main" id="{B4FE2898-E2AE-46EA-8E0C-8BF72A828B71}"/>
              </a:ext>
            </a:extLst>
          </p:cNvPr>
          <p:cNvSpPr txBox="1"/>
          <p:nvPr/>
        </p:nvSpPr>
        <p:spPr>
          <a:xfrm>
            <a:off x="5855463" y="4548964"/>
            <a:ext cx="2360065"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le quatr</a:t>
            </a:r>
            <a:r>
              <a:rPr kumimoji="0" lang="en-GB" sz="2400" b="1" i="0" u="none" strike="noStrike" kern="1200" cap="none" spc="0" normalizeH="0" baseline="0" noProof="0" dirty="0">
                <a:ln>
                  <a:noFill/>
                </a:ln>
                <a:solidFill>
                  <a:srgbClr val="E87D1E"/>
                </a:solidFill>
                <a:effectLst/>
                <a:uLnTx/>
                <a:uFillTx/>
                <a:latin typeface="Century Gothic" panose="020F0302020204030204"/>
                <a:ea typeface="+mn-ea"/>
                <a:cs typeface="+mn-cs"/>
              </a:rPr>
              <a:t>ième</a:t>
            </a: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7" name="TextBox 46">
            <a:hlinkClick r:id="" action="ppaction://noaction">
              <a:snd r:embed="rId11" name="le cinquieme.wav"/>
            </a:hlinkClick>
            <a:extLst>
              <a:ext uri="{FF2B5EF4-FFF2-40B4-BE49-F238E27FC236}">
                <a16:creationId xmlns:a16="http://schemas.microsoft.com/office/drawing/2014/main" id="{BE3BCB58-EFB3-435B-8120-C5E5A7AC0B29}"/>
              </a:ext>
            </a:extLst>
          </p:cNvPr>
          <p:cNvSpPr txBox="1"/>
          <p:nvPr/>
        </p:nvSpPr>
        <p:spPr>
          <a:xfrm>
            <a:off x="5942916" y="5105442"/>
            <a:ext cx="2185158"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le cinq</a:t>
            </a:r>
            <a:r>
              <a:rPr kumimoji="0" lang="fr-FR" sz="2400" b="1" i="0" u="none" strike="noStrike" kern="1200" cap="none" spc="0" normalizeH="0" baseline="0" noProof="0" dirty="0">
                <a:ln>
                  <a:noFill/>
                </a:ln>
                <a:solidFill>
                  <a:srgbClr val="104F75"/>
                </a:solidFill>
                <a:effectLst/>
                <a:uLnTx/>
                <a:uFillTx/>
                <a:latin typeface="Century Gothic" panose="020F0302020204030204"/>
                <a:ea typeface="+mn-ea"/>
                <a:cs typeface="+mn-cs"/>
              </a:rPr>
              <a:t>u</a:t>
            </a:r>
            <a:r>
              <a:rPr kumimoji="0" lang="en-GB" sz="2400" b="1" i="0" u="none" strike="noStrike" kern="1200" cap="none" spc="0" normalizeH="0" baseline="0" noProof="0" dirty="0">
                <a:ln>
                  <a:noFill/>
                </a:ln>
                <a:solidFill>
                  <a:srgbClr val="E87D1E"/>
                </a:solidFill>
                <a:effectLst/>
                <a:uLnTx/>
                <a:uFillTx/>
                <a:latin typeface="Century Gothic" panose="020F0302020204030204"/>
                <a:ea typeface="+mn-ea"/>
                <a:cs typeface="+mn-cs"/>
              </a:rPr>
              <a:t>ième</a:t>
            </a: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8" name="TextBox 47">
            <a:hlinkClick r:id="" action="ppaction://noaction">
              <a:snd r:embed="rId12" name="le sixieme.wav"/>
            </a:hlinkClick>
            <a:extLst>
              <a:ext uri="{FF2B5EF4-FFF2-40B4-BE49-F238E27FC236}">
                <a16:creationId xmlns:a16="http://schemas.microsoft.com/office/drawing/2014/main" id="{3379FE68-E4A9-43AC-A7E3-9183B4EBD8D1}"/>
              </a:ext>
            </a:extLst>
          </p:cNvPr>
          <p:cNvSpPr txBox="1"/>
          <p:nvPr/>
        </p:nvSpPr>
        <p:spPr>
          <a:xfrm>
            <a:off x="6096386" y="5665425"/>
            <a:ext cx="1878219"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le six</a:t>
            </a:r>
            <a:r>
              <a:rPr kumimoji="0" lang="en-GB" sz="2400" b="1" i="0" u="none" strike="noStrike" kern="1200" cap="none" spc="0" normalizeH="0" baseline="0" noProof="0" dirty="0">
                <a:ln>
                  <a:noFill/>
                </a:ln>
                <a:solidFill>
                  <a:srgbClr val="E87D1E"/>
                </a:solidFill>
                <a:effectLst/>
                <a:uLnTx/>
                <a:uFillTx/>
                <a:latin typeface="Century Gothic" panose="020F0302020204030204"/>
                <a:ea typeface="+mn-ea"/>
                <a:cs typeface="+mn-cs"/>
              </a:rPr>
              <a:t>ième</a:t>
            </a: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9" name="TextBox 48">
            <a:hlinkClick r:id="" action="ppaction://noaction">
              <a:snd r:embed="rId13" name="le troisieme.wav"/>
            </a:hlinkClick>
            <a:extLst>
              <a:ext uri="{FF2B5EF4-FFF2-40B4-BE49-F238E27FC236}">
                <a16:creationId xmlns:a16="http://schemas.microsoft.com/office/drawing/2014/main" id="{78F2411D-17FB-491B-B873-5CEDD2A239E3}"/>
              </a:ext>
            </a:extLst>
          </p:cNvPr>
          <p:cNvSpPr txBox="1"/>
          <p:nvPr/>
        </p:nvSpPr>
        <p:spPr>
          <a:xfrm>
            <a:off x="5882081" y="3985478"/>
            <a:ext cx="2306828"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le trois</a:t>
            </a:r>
            <a:r>
              <a:rPr kumimoji="0" lang="en-GB" sz="2400" b="1" i="0" u="none" strike="noStrike" kern="1200" cap="none" spc="0" normalizeH="0" baseline="0" noProof="0" dirty="0">
                <a:ln>
                  <a:noFill/>
                </a:ln>
                <a:solidFill>
                  <a:srgbClr val="E87D1E"/>
                </a:solidFill>
                <a:effectLst/>
                <a:uLnTx/>
                <a:uFillTx/>
                <a:latin typeface="Century Gothic" panose="020F0302020204030204"/>
                <a:ea typeface="+mn-ea"/>
                <a:cs typeface="+mn-cs"/>
              </a:rPr>
              <a:t>ième</a:t>
            </a: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0" name="Speech Bubble: Rectangle with Corners Rounded 39">
            <a:extLst>
              <a:ext uri="{FF2B5EF4-FFF2-40B4-BE49-F238E27FC236}">
                <a16:creationId xmlns:a16="http://schemas.microsoft.com/office/drawing/2014/main" id="{83B8B97E-713D-469D-ACF2-7CFAE10B9D1D}"/>
              </a:ext>
            </a:extLst>
          </p:cNvPr>
          <p:cNvSpPr/>
          <p:nvPr/>
        </p:nvSpPr>
        <p:spPr>
          <a:xfrm>
            <a:off x="144780" y="2711325"/>
            <a:ext cx="8172111" cy="3498619"/>
          </a:xfrm>
          <a:prstGeom prst="wedgeRoundRectCallout">
            <a:avLst>
              <a:gd name="adj1" fmla="val -49633"/>
              <a:gd name="adj2" fmla="val -17479"/>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entury Gothic" panose="020F0302020204030204"/>
                <a:ea typeface="+mn-ea"/>
                <a:cs typeface="+mn-cs"/>
              </a:rPr>
              <a:t>Translating the English ordinal number </a:t>
            </a:r>
            <a:r>
              <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rPr>
              <a:t>first </a:t>
            </a:r>
            <a:r>
              <a:rPr kumimoji="0" lang="en-GB" sz="2800" b="0" i="0" u="none" strike="noStrike" kern="1200" cap="none" spc="0" normalizeH="0" baseline="0" noProof="0" dirty="0">
                <a:ln>
                  <a:noFill/>
                </a:ln>
                <a:solidFill>
                  <a:prstClr val="white"/>
                </a:solidFill>
                <a:effectLst/>
                <a:uLnTx/>
                <a:uFillTx/>
                <a:latin typeface="Century Gothic" panose="020F0302020204030204"/>
                <a:ea typeface="+mn-ea"/>
                <a:cs typeface="+mn-cs"/>
              </a:rPr>
              <a:t>into French is different: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rPr>
              <a:t>First</a:t>
            </a:r>
            <a:r>
              <a:rPr kumimoji="0" lang="en-GB" sz="2800" b="0" i="0" u="none" strike="noStrike" kern="1200" cap="none" spc="0" normalizeH="0" baseline="0" noProof="0" dirty="0">
                <a:ln>
                  <a:noFill/>
                </a:ln>
                <a:solidFill>
                  <a:prstClr val="white"/>
                </a:solidFill>
                <a:effectLst/>
                <a:uLnTx/>
                <a:uFillTx/>
                <a:latin typeface="Century Gothic" panose="020F0302020204030204"/>
                <a:ea typeface="+mn-ea"/>
                <a:cs typeface="+mn-cs"/>
              </a:rPr>
              <a:t> becomes </a:t>
            </a:r>
            <a:r>
              <a:rPr kumimoji="0" lang="en-GB" sz="2800" b="1" i="0" u="none" strike="noStrike" kern="1200" cap="none" spc="0" normalizeH="0" baseline="0" noProof="0" dirty="0">
                <a:ln>
                  <a:noFill/>
                </a:ln>
                <a:solidFill>
                  <a:srgbClr val="E87D1E"/>
                </a:solidFill>
                <a:effectLst/>
                <a:uLnTx/>
                <a:uFillTx/>
                <a:latin typeface="Century Gothic" panose="020F0302020204030204"/>
                <a:ea typeface="+mn-ea"/>
                <a:cs typeface="+mn-cs"/>
              </a:rPr>
              <a:t>premier</a:t>
            </a:r>
            <a:r>
              <a:rPr kumimoji="0" lang="en-GB" sz="2800" b="0" i="0" u="none" strike="noStrike" kern="1200" cap="none" spc="0" normalizeH="0" baseline="0" noProof="0" dirty="0">
                <a:ln>
                  <a:noFill/>
                </a:ln>
                <a:solidFill>
                  <a:prstClr val="white"/>
                </a:solidFill>
                <a:effectLst/>
                <a:uLnTx/>
                <a:uFillTx/>
                <a:latin typeface="Century Gothic" panose="020F0302020204030204"/>
                <a:ea typeface="+mn-ea"/>
                <a:cs typeface="+mn-cs"/>
              </a:rPr>
              <a:t> or </a:t>
            </a:r>
            <a:r>
              <a:rPr kumimoji="0" lang="en-GB" sz="2800" b="1" i="0" u="none" strike="noStrike" kern="1200" cap="none" spc="0" normalizeH="0" baseline="0" noProof="0" dirty="0">
                <a:ln>
                  <a:noFill/>
                </a:ln>
                <a:solidFill>
                  <a:srgbClr val="E87D1E"/>
                </a:solidFill>
                <a:effectLst/>
                <a:uLnTx/>
                <a:uFillTx/>
                <a:latin typeface="Century Gothic" panose="020F0302020204030204"/>
                <a:ea typeface="+mn-ea"/>
                <a:cs typeface="+mn-cs"/>
              </a:rPr>
              <a:t>première</a:t>
            </a:r>
            <a:r>
              <a:rPr kumimoji="0" lang="en-GB" sz="2800" b="0" i="0" u="none" strike="noStrike" kern="1200" cap="none" spc="0" normalizeH="0" baseline="0" noProof="0" dirty="0">
                <a:ln>
                  <a:noFill/>
                </a:ln>
                <a:solidFill>
                  <a:prstClr val="white"/>
                </a:solidFill>
                <a:effectLst/>
                <a:uLnTx/>
                <a:uFillTx/>
                <a:latin typeface="Century Gothic" panose="020F0302020204030204"/>
                <a:ea typeface="+mn-ea"/>
                <a:cs typeface="+mn-cs"/>
              </a:rPr>
              <a:t> (depending on whether the subject is masculine or feminine).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entury Gothic" panose="020F0302020204030204"/>
                <a:ea typeface="+mn-ea"/>
                <a:cs typeface="+mn-cs"/>
              </a:rPr>
              <a:t>However, twenty-first follows the normal pattern, becoming le </a:t>
            </a: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vingt</a:t>
            </a:r>
            <a:r>
              <a:rPr kumimoji="0" lang="en-GB" sz="2800" b="0" i="0" u="none" strike="noStrike" kern="1200" cap="none" spc="0" normalizeH="0" baseline="0" noProof="0" dirty="0">
                <a:ln>
                  <a:noFill/>
                </a:ln>
                <a:solidFill>
                  <a:prstClr val="white"/>
                </a:solidFill>
                <a:effectLst/>
                <a:uLnTx/>
                <a:uFillTx/>
                <a:latin typeface="Century Gothic" panose="020F0302020204030204"/>
                <a:ea typeface="+mn-ea"/>
                <a:cs typeface="+mn-cs"/>
              </a:rPr>
              <a:t>-et-un</a:t>
            </a:r>
            <a:r>
              <a:rPr kumimoji="0" lang="en-GB" sz="2800" b="1" i="0" u="none" strike="noStrike" kern="1200" cap="none" spc="0" normalizeH="0" baseline="0" noProof="0" dirty="0">
                <a:ln>
                  <a:noFill/>
                </a:ln>
                <a:solidFill>
                  <a:srgbClr val="E87D1E"/>
                </a:solidFill>
                <a:effectLst/>
                <a:uLnTx/>
                <a:uFillTx/>
                <a:latin typeface="Century Gothic" panose="020F0302020204030204"/>
                <a:ea typeface="+mn-ea"/>
                <a:cs typeface="+mn-cs"/>
              </a:rPr>
              <a:t>ième</a:t>
            </a:r>
            <a:r>
              <a:rPr kumimoji="0" lang="en-GB" sz="28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50" name="Speech Bubble: Rectangle with Corners Rounded 49">
            <a:extLst>
              <a:ext uri="{FF2B5EF4-FFF2-40B4-BE49-F238E27FC236}">
                <a16:creationId xmlns:a16="http://schemas.microsoft.com/office/drawing/2014/main" id="{63F46729-A805-4314-A180-7CCB0424CD6D}"/>
              </a:ext>
            </a:extLst>
          </p:cNvPr>
          <p:cNvSpPr/>
          <p:nvPr/>
        </p:nvSpPr>
        <p:spPr>
          <a:xfrm>
            <a:off x="6404048" y="249871"/>
            <a:ext cx="4263276" cy="399600"/>
          </a:xfrm>
          <a:prstGeom prst="wedgeRoundRectCallout">
            <a:avLst>
              <a:gd name="adj1" fmla="val -49868"/>
              <a:gd name="adj2" fmla="val -1573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ordinal (masc. sing.)</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ordinal</a:t>
            </a:r>
          </a:p>
        </p:txBody>
      </p:sp>
    </p:spTree>
    <p:extLst>
      <p:ext uri="{BB962C8B-B14F-4D97-AF65-F5344CB8AC3E}">
        <p14:creationId xmlns:p14="http://schemas.microsoft.com/office/powerpoint/2010/main" val="1174295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1"/>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8"/>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48"/>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26"/>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27"/>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animBg="1"/>
      <p:bldP spid="27" grpId="0" animBg="1"/>
      <p:bldP spid="30" grpId="0"/>
      <p:bldP spid="31" grpId="0"/>
      <p:bldP spid="32" grpId="0"/>
      <p:bldP spid="33" grpId="0"/>
      <p:bldP spid="34" grpId="0"/>
      <p:bldP spid="35" grpId="0"/>
      <p:bldP spid="36" grpId="0"/>
      <p:bldP spid="37" grpId="0"/>
      <p:bldP spid="38" grpId="0"/>
      <p:bldP spid="39" grpId="0"/>
      <p:bldP spid="45" grpId="0"/>
      <p:bldP spid="46" grpId="0"/>
      <p:bldP spid="47" grpId="0"/>
      <p:bldP spid="48" grpId="0"/>
      <p:bldP spid="49" grpId="0"/>
      <p:bldP spid="4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0" y="-421427"/>
            <a:ext cx="10515600" cy="1325563"/>
          </a:xfrm>
        </p:spPr>
        <p:txBody>
          <a:bodyPr/>
          <a:lstStyle/>
          <a:p>
            <a:pPr lvl="0">
              <a:lnSpc>
                <a:spcPct val="100000"/>
              </a:lnSpc>
              <a:spcBef>
                <a:spcPts val="0"/>
              </a:spcBef>
            </a:pPr>
            <a:r>
              <a:rPr lang="en-GB" sz="16600" b="1" dirty="0">
                <a:solidFill>
                  <a:srgbClr val="104F75"/>
                </a:solidFill>
                <a:latin typeface="Century Gothic" panose="020B0502020202020204" pitchFamily="34" charset="0"/>
                <a:ea typeface="+mn-ea"/>
              </a:rPr>
              <a:t>-s-</a:t>
            </a:r>
            <a:endParaRPr lang="en-US" sz="3600" dirty="0">
              <a:solidFill>
                <a:srgbClr val="104F75"/>
              </a:solidFill>
            </a:endParaRPr>
          </a:p>
        </p:txBody>
      </p:sp>
      <p:sp>
        <p:nvSpPr>
          <p:cNvPr id="4" name="TextBox 3"/>
          <p:cNvSpPr txBox="1"/>
          <p:nvPr/>
        </p:nvSpPr>
        <p:spPr>
          <a:xfrm>
            <a:off x="3556101" y="3886377"/>
            <a:ext cx="5609228"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0" b="0" i="0" u="none" strike="noStrike" kern="1200" cap="none" spc="0" normalizeH="0" baseline="0" dirty="0">
                <a:ln>
                  <a:noFill/>
                </a:ln>
                <a:solidFill>
                  <a:srgbClr val="104F75"/>
                </a:solidFill>
                <a:effectLst/>
                <a:uLnTx/>
                <a:uFillTx/>
                <a:latin typeface="Century Gothic" panose="020F0302020204030204"/>
                <a:ea typeface="+mn-ea"/>
                <a:cs typeface="Calibri" panose="020F0502020204030204" pitchFamily="34" charset="0"/>
              </a:rPr>
              <a:t>mai</a:t>
            </a:r>
            <a:r>
              <a:rPr kumimoji="0" lang="fr-FR" sz="12000" b="1" i="0" u="none" strike="noStrike" kern="1200" cap="none" spc="0" normalizeH="0" baseline="0" dirty="0">
                <a:ln>
                  <a:noFill/>
                </a:ln>
                <a:solidFill>
                  <a:srgbClr val="E87D1E"/>
                </a:solidFill>
                <a:effectLst/>
                <a:uLnTx/>
                <a:uFillTx/>
                <a:latin typeface="Century Gothic" panose="020F0302020204030204"/>
                <a:ea typeface="+mn-ea"/>
                <a:cs typeface="Calibri" panose="020F0502020204030204" pitchFamily="34" charset="0"/>
              </a:rPr>
              <a:t>s</a:t>
            </a:r>
            <a:r>
              <a:rPr kumimoji="0" lang="fr-FR" sz="12000" b="0" i="0" u="none" strike="noStrike" kern="1200" cap="none" spc="0" normalizeH="0" baseline="0" dirty="0">
                <a:ln>
                  <a:noFill/>
                </a:ln>
                <a:solidFill>
                  <a:srgbClr val="104F75"/>
                </a:solidFill>
                <a:effectLst/>
                <a:uLnTx/>
                <a:uFillTx/>
                <a:latin typeface="Century Gothic" panose="020F0302020204030204"/>
                <a:ea typeface="+mn-ea"/>
                <a:cs typeface="Calibri" panose="020F0502020204030204" pitchFamily="34" charset="0"/>
              </a:rPr>
              <a:t>on</a:t>
            </a:r>
            <a:endParaRPr kumimoji="0" lang="fr-FR" sz="12000" b="1" i="0" u="none" strike="noStrike" kern="1200" cap="none" spc="0" normalizeH="0" baseline="0" dirty="0">
              <a:ln>
                <a:noFill/>
              </a:ln>
              <a:solidFill>
                <a:srgbClr val="104F75"/>
              </a:solidFill>
              <a:effectLst/>
              <a:uLnTx/>
              <a:uFillTx/>
              <a:latin typeface="Century Gothic" panose="020F0302020204030204"/>
              <a:ea typeface="+mn-ea"/>
              <a:cs typeface="Calibri" panose="020F0502020204030204" pitchFamily="34" charset="0"/>
            </a:endParaRPr>
          </a:p>
        </p:txBody>
      </p:sp>
      <p:pic>
        <p:nvPicPr>
          <p:cNvPr id="18434" name="Picture 2" descr="House 12 Clip Art">
            <a:extLst>
              <a:ext uri="{FF2B5EF4-FFF2-40B4-BE49-F238E27FC236}">
                <a16:creationId xmlns:a16="http://schemas.microsoft.com/office/drawing/2014/main" id="{C21F704D-3741-4D0F-92EF-FE254F6C06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7149" y="1333623"/>
            <a:ext cx="3177702" cy="2552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9479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s maison.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434"/>
                                        </p:tgtEl>
                                        <p:attrNameLst>
                                          <p:attrName>style.visibility</p:attrName>
                                        </p:attrNameLst>
                                      </p:cBhvr>
                                      <p:to>
                                        <p:strVal val="visible"/>
                                      </p:to>
                                    </p:set>
                                    <p:animEffect transition="in" filter="fade">
                                      <p:cBhvr>
                                        <p:cTn id="17" dur="500"/>
                                        <p:tgtEl>
                                          <p:spTgt spid="18434"/>
                                        </p:tgtEl>
                                      </p:cBhvr>
                                    </p:animEffect>
                                  </p:childTnLst>
                                  <p:subTnLst>
                                    <p:audio>
                                      <p:cMediaNode>
                                        <p:cTn display="0" masterRel="sameClick">
                                          <p:stCondLst>
                                            <p:cond evt="begin" delay="0">
                                              <p:tn val="15"/>
                                            </p:cond>
                                          </p:stCondLst>
                                          <p:endCondLst>
                                            <p:cond evt="onStopAudio" delay="0">
                                              <p:tgtEl>
                                                <p:sldTgt/>
                                              </p:tgtEl>
                                            </p:cond>
                                          </p:endCondLst>
                                        </p:cTn>
                                        <p:tgtEl>
                                          <p:sndTgt r:embed="rId4" name="s mais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285353" cy="867128"/>
          </a:xfrm>
          <a:prstGeom prst="rect">
            <a:avLst/>
          </a:prstGeom>
        </p:spPr>
      </p:pic>
      <p:sp>
        <p:nvSpPr>
          <p:cNvPr id="4" name="Title 3"/>
          <p:cNvSpPr>
            <a:spLocks noGrp="1"/>
          </p:cNvSpPr>
          <p:nvPr>
            <p:ph type="title"/>
          </p:nvPr>
        </p:nvSpPr>
        <p:spPr>
          <a:xfrm>
            <a:off x="-1" y="296864"/>
            <a:ext cx="7219667" cy="707849"/>
          </a:xfrm>
        </p:spPr>
        <p:txBody>
          <a:bodyPr>
            <a:normAutofit/>
          </a:bodyPr>
          <a:lstStyle/>
          <a:p>
            <a:r>
              <a:rPr lang="fr-FR" sz="3000" b="1" dirty="0">
                <a:solidFill>
                  <a:schemeClr val="bg1"/>
                </a:solidFill>
              </a:rPr>
              <a:t>Comprendre les nombres</a:t>
            </a:r>
          </a:p>
        </p:txBody>
      </p:sp>
      <p:sp>
        <p:nvSpPr>
          <p:cNvPr id="6" name="TextBox 5">
            <a:extLst>
              <a:ext uri="{FF2B5EF4-FFF2-40B4-BE49-F238E27FC236}">
                <a16:creationId xmlns:a16="http://schemas.microsoft.com/office/drawing/2014/main" id="{F3E11188-B433-5A4A-A669-78C0EE9B8445}"/>
              </a:ext>
            </a:extLst>
          </p:cNvPr>
          <p:cNvSpPr txBox="1"/>
          <p:nvPr/>
        </p:nvSpPr>
        <p:spPr>
          <a:xfrm>
            <a:off x="196732" y="1163992"/>
            <a:ext cx="119952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1. Change these </a:t>
            </a:r>
            <a:r>
              <a:rPr kumimoji="0" lang="en-US" sz="2400" b="1" i="0" u="none" strike="noStrike" kern="1200" cap="none" spc="0" normalizeH="0" baseline="0" noProof="0" dirty="0">
                <a:ln>
                  <a:noFill/>
                </a:ln>
                <a:solidFill>
                  <a:srgbClr val="E87D1E"/>
                </a:solidFill>
                <a:effectLst/>
                <a:uLnTx/>
                <a:uFillTx/>
                <a:latin typeface="Century Gothic" panose="020F0302020204030204"/>
                <a:ea typeface="+mn-ea"/>
                <a:cs typeface="+mn-cs"/>
              </a:rPr>
              <a:t>ordinal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numbers into numbers, </a:t>
            </a:r>
            <a:r>
              <a:rPr kumimoji="0" lang="en-US" sz="2400" b="1" i="0" u="none" strike="noStrike" kern="1200" cap="none" spc="0" normalizeH="0" baseline="0" noProof="0" dirty="0">
                <a:ln>
                  <a:noFill/>
                </a:ln>
                <a:solidFill>
                  <a:srgbClr val="104F75"/>
                </a:solidFill>
                <a:effectLst/>
                <a:uLnTx/>
                <a:uFillTx/>
                <a:latin typeface="Century Gothic" panose="020F0302020204030204"/>
                <a:ea typeface="+mn-ea"/>
                <a:cs typeface="+mn-cs"/>
              </a:rPr>
              <a:t>e.g. </a:t>
            </a:r>
            <a:r>
              <a:rPr kumimoji="0" lang="en-US" sz="2400" b="1" i="0" u="none" strike="noStrike" kern="1200" cap="none" spc="0" normalizeH="0" baseline="0" noProof="0" dirty="0">
                <a:ln>
                  <a:noFill/>
                </a:ln>
                <a:solidFill>
                  <a:srgbClr val="E87D1E"/>
                </a:solidFill>
                <a:effectLst/>
                <a:uLnTx/>
                <a:uFillTx/>
                <a:latin typeface="Century Gothic" panose="020F0302020204030204"/>
                <a:ea typeface="+mn-ea"/>
                <a:cs typeface="+mn-cs"/>
              </a:rPr>
              <a:t>le huitième </a:t>
            </a:r>
            <a:r>
              <a:rPr kumimoji="0" lang="en-US" sz="2400" b="1" i="0" u="none" strike="noStrike" kern="1200" cap="none" spc="0" normalizeH="0" baseline="0" noProof="0" dirty="0">
                <a:ln>
                  <a:noFill/>
                </a:ln>
                <a:solidFill>
                  <a:srgbClr val="104F75"/>
                </a:solidFill>
                <a:effectLst/>
                <a:uLnTx/>
                <a:uFillTx/>
                <a:latin typeface="Century Gothic" panose="020F0302020204030204"/>
                <a:ea typeface="+mn-ea"/>
                <a:cs typeface="+mn-cs"/>
              </a:rPr>
              <a:t>→ huit</a:t>
            </a:r>
          </a:p>
        </p:txBody>
      </p:sp>
      <p:sp>
        <p:nvSpPr>
          <p:cNvPr id="9" name="Rounded Rectangle 46">
            <a:extLst>
              <a:ext uri="{FF2B5EF4-FFF2-40B4-BE49-F238E27FC236}">
                <a16:creationId xmlns:a16="http://schemas.microsoft.com/office/drawing/2014/main" id="{AB60C41A-B6B1-4655-A1CC-EB645F71E941}"/>
              </a:ext>
            </a:extLst>
          </p:cNvPr>
          <p:cNvSpPr/>
          <p:nvPr/>
        </p:nvSpPr>
        <p:spPr>
          <a:xfrm>
            <a:off x="9877848" y="249869"/>
            <a:ext cx="203207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FA4C0DAA-20C7-42EF-A4AD-AE925AF7EAFC}"/>
              </a:ext>
            </a:extLst>
          </p:cNvPr>
          <p:cNvSpPr txBox="1"/>
          <p:nvPr/>
        </p:nvSpPr>
        <p:spPr>
          <a:xfrm>
            <a:off x="4842259" y="1673105"/>
            <a:ext cx="319082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E87D1E"/>
                </a:solidFill>
                <a:effectLst/>
                <a:uLnTx/>
                <a:uFillTx/>
                <a:latin typeface="Century Gothic" panose="020F0302020204030204"/>
                <a:ea typeface="+mn-ea"/>
                <a:cs typeface="+mn-cs"/>
              </a:rPr>
              <a:t>le trente-et-unième</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84625F82-7D1F-4813-83D3-D02CBA42CFD4}"/>
              </a:ext>
            </a:extLst>
          </p:cNvPr>
          <p:cNvSpPr txBox="1"/>
          <p:nvPr/>
        </p:nvSpPr>
        <p:spPr>
          <a:xfrm>
            <a:off x="596855" y="1673105"/>
            <a:ext cx="236105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E87D1E"/>
                </a:solidFill>
                <a:effectLst/>
                <a:uLnTx/>
                <a:uFillTx/>
                <a:latin typeface="Century Gothic" panose="020F0302020204030204"/>
                <a:ea typeface="+mn-ea"/>
                <a:cs typeface="+mn-cs"/>
              </a:rPr>
              <a:t>le soixantième</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0F23CA93-5FB1-4302-87AA-8827E3ABCDCC}"/>
              </a:ext>
            </a:extLst>
          </p:cNvPr>
          <p:cNvSpPr txBox="1"/>
          <p:nvPr/>
        </p:nvSpPr>
        <p:spPr>
          <a:xfrm>
            <a:off x="2851055" y="1673105"/>
            <a:ext cx="160957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soixante</a:t>
            </a:r>
          </a:p>
        </p:txBody>
      </p:sp>
      <p:sp>
        <p:nvSpPr>
          <p:cNvPr id="19" name="TextBox 18">
            <a:extLst>
              <a:ext uri="{FF2B5EF4-FFF2-40B4-BE49-F238E27FC236}">
                <a16:creationId xmlns:a16="http://schemas.microsoft.com/office/drawing/2014/main" id="{432CCDE3-505B-4203-BEDA-BE8F4E8AB0CF}"/>
              </a:ext>
            </a:extLst>
          </p:cNvPr>
          <p:cNvSpPr txBox="1"/>
          <p:nvPr/>
        </p:nvSpPr>
        <p:spPr>
          <a:xfrm>
            <a:off x="7940389" y="1673105"/>
            <a:ext cx="203457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trente-et-un</a:t>
            </a:r>
          </a:p>
        </p:txBody>
      </p:sp>
      <p:sp>
        <p:nvSpPr>
          <p:cNvPr id="22" name="Action Button: Custom 16">
            <a:hlinkClick r:id="" action="ppaction://noaction" highlightClick="1">
              <a:snd r:embed="rId4" name="le soixantieme.wav"/>
            </a:hlinkClick>
            <a:extLst>
              <a:ext uri="{FF2B5EF4-FFF2-40B4-BE49-F238E27FC236}">
                <a16:creationId xmlns:a16="http://schemas.microsoft.com/office/drawing/2014/main" id="{A7C306B8-DD3C-498E-BA28-FCEC7FC2CA52}"/>
              </a:ext>
            </a:extLst>
          </p:cNvPr>
          <p:cNvSpPr/>
          <p:nvPr/>
        </p:nvSpPr>
        <p:spPr>
          <a:xfrm>
            <a:off x="216773" y="1676163"/>
            <a:ext cx="396000" cy="396000"/>
          </a:xfrm>
          <a:prstGeom prst="actionButtonBlank">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3" name="Action Button: Custom 16">
            <a:hlinkClick r:id="" action="ppaction://noaction" highlightClick="1">
              <a:snd r:embed="rId5" name="4. en tennis gael monfils.wav"/>
            </a:hlinkClick>
            <a:extLst>
              <a:ext uri="{FF2B5EF4-FFF2-40B4-BE49-F238E27FC236}">
                <a16:creationId xmlns:a16="http://schemas.microsoft.com/office/drawing/2014/main" id="{50787DB1-44D1-464C-B2C2-05970868BC06}"/>
              </a:ext>
            </a:extLst>
          </p:cNvPr>
          <p:cNvSpPr/>
          <p:nvPr/>
        </p:nvSpPr>
        <p:spPr>
          <a:xfrm>
            <a:off x="260500" y="5515240"/>
            <a:ext cx="396000" cy="396000"/>
          </a:xfrm>
          <a:prstGeom prst="actionButtonBlank">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4" name="Action Button: Custom 16">
            <a:hlinkClick r:id="" action="ppaction://noaction" highlightClick="1">
              <a:snd r:embed="rId6" name="3. les miserables est.wav"/>
            </a:hlinkClick>
            <a:extLst>
              <a:ext uri="{FF2B5EF4-FFF2-40B4-BE49-F238E27FC236}">
                <a16:creationId xmlns:a16="http://schemas.microsoft.com/office/drawing/2014/main" id="{6D537C51-6429-4F71-AA27-A0177C3AD2CA}"/>
              </a:ext>
            </a:extLst>
          </p:cNvPr>
          <p:cNvSpPr/>
          <p:nvPr/>
        </p:nvSpPr>
        <p:spPr>
          <a:xfrm>
            <a:off x="260500" y="4660353"/>
            <a:ext cx="396000" cy="396000"/>
          </a:xfrm>
          <a:prstGeom prst="actionButtonBlank">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5" name="Action Button: Custom 16">
            <a:hlinkClick r:id="" action="ppaction://noaction" highlightClick="1">
              <a:snd r:embed="rId7" name="2. joe biden est.wav"/>
            </a:hlinkClick>
            <a:extLst>
              <a:ext uri="{FF2B5EF4-FFF2-40B4-BE49-F238E27FC236}">
                <a16:creationId xmlns:a16="http://schemas.microsoft.com/office/drawing/2014/main" id="{A3BD0F0E-B82F-4947-8924-2F0DA576370F}"/>
              </a:ext>
            </a:extLst>
          </p:cNvPr>
          <p:cNvSpPr/>
          <p:nvPr/>
        </p:nvSpPr>
        <p:spPr>
          <a:xfrm>
            <a:off x="269393" y="3868590"/>
            <a:ext cx="396000" cy="396000"/>
          </a:xfrm>
          <a:prstGeom prst="actionButtonBlank">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6" name="TextBox 25">
            <a:extLst>
              <a:ext uri="{FF2B5EF4-FFF2-40B4-BE49-F238E27FC236}">
                <a16:creationId xmlns:a16="http://schemas.microsoft.com/office/drawing/2014/main" id="{2508C44D-24B0-41AD-98FE-3F45F073416D}"/>
              </a:ext>
            </a:extLst>
          </p:cNvPr>
          <p:cNvSpPr txBox="1"/>
          <p:nvPr/>
        </p:nvSpPr>
        <p:spPr>
          <a:xfrm>
            <a:off x="713304" y="3034717"/>
            <a:ext cx="587658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J’habite dans la première maison à gauche. </a:t>
            </a:r>
          </a:p>
        </p:txBody>
      </p:sp>
      <p:sp>
        <p:nvSpPr>
          <p:cNvPr id="27" name="TextBox 26">
            <a:extLst>
              <a:ext uri="{FF2B5EF4-FFF2-40B4-BE49-F238E27FC236}">
                <a16:creationId xmlns:a16="http://schemas.microsoft.com/office/drawing/2014/main" id="{4A936F9E-D697-4D09-8292-FCDC1EA91427}"/>
              </a:ext>
            </a:extLst>
          </p:cNvPr>
          <p:cNvSpPr txBox="1"/>
          <p:nvPr/>
        </p:nvSpPr>
        <p:spPr>
          <a:xfrm>
            <a:off x="200103" y="2531050"/>
            <a:ext cx="99288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2. Listen first, then read and translate the sentences into English.</a:t>
            </a:r>
            <a:endParaRPr kumimoji="0" lang="en-US" sz="2400" b="1"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C9FC70D0-799A-4A74-B504-BF13752D4EE2}"/>
              </a:ext>
            </a:extLst>
          </p:cNvPr>
          <p:cNvSpPr txBox="1"/>
          <p:nvPr/>
        </p:nvSpPr>
        <p:spPr>
          <a:xfrm>
            <a:off x="665393" y="3830988"/>
            <a:ext cx="740977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Joe Biden est le quarante-sixième président des États-Unis.</a:t>
            </a:r>
          </a:p>
        </p:txBody>
      </p:sp>
      <p:sp>
        <p:nvSpPr>
          <p:cNvPr id="29" name="TextBox 28">
            <a:extLst>
              <a:ext uri="{FF2B5EF4-FFF2-40B4-BE49-F238E27FC236}">
                <a16:creationId xmlns:a16="http://schemas.microsoft.com/office/drawing/2014/main" id="{44D5BAD6-F13B-45E5-A9C9-7D94F38DCA5D}"/>
              </a:ext>
            </a:extLst>
          </p:cNvPr>
          <p:cNvSpPr txBox="1"/>
          <p:nvPr/>
        </p:nvSpPr>
        <p:spPr>
          <a:xfrm>
            <a:off x="697672" y="4648120"/>
            <a:ext cx="687776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Les Misérables est le septième roman de Victor Hugo. </a:t>
            </a:r>
          </a:p>
        </p:txBody>
      </p:sp>
      <p:sp>
        <p:nvSpPr>
          <p:cNvPr id="31" name="TextBox 30">
            <a:extLst>
              <a:ext uri="{FF2B5EF4-FFF2-40B4-BE49-F238E27FC236}">
                <a16:creationId xmlns:a16="http://schemas.microsoft.com/office/drawing/2014/main" id="{2599B2F9-1C13-431E-AEE8-DFD00F0160CD}"/>
              </a:ext>
            </a:extLst>
          </p:cNvPr>
          <p:cNvSpPr txBox="1"/>
          <p:nvPr/>
        </p:nvSpPr>
        <p:spPr>
          <a:xfrm>
            <a:off x="730052" y="5484891"/>
            <a:ext cx="774915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En tennis, Ga</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Calibri" panose="020F0502020204030204" pitchFamily="34" charset="0"/>
              </a:rPr>
              <a:t>ë</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l Monfils est classé* vingt-deuxième au monde.</a:t>
            </a:r>
          </a:p>
        </p:txBody>
      </p:sp>
      <p:pic>
        <p:nvPicPr>
          <p:cNvPr id="5" name="Picture 4" descr="Shape&#10;&#10;Description automatically generated with medium confidence">
            <a:extLst>
              <a:ext uri="{FF2B5EF4-FFF2-40B4-BE49-F238E27FC236}">
                <a16:creationId xmlns:a16="http://schemas.microsoft.com/office/drawing/2014/main" id="{86DD4C85-F886-4582-9E1E-8A71CC67133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83791" y="4838413"/>
            <a:ext cx="1240541" cy="1323245"/>
          </a:xfrm>
          <a:prstGeom prst="rect">
            <a:avLst/>
          </a:prstGeom>
        </p:spPr>
      </p:pic>
      <p:pic>
        <p:nvPicPr>
          <p:cNvPr id="15" name="Picture 14" descr="A picture containing graphical user interface&#10;&#10;Description automatically generated">
            <a:extLst>
              <a:ext uri="{FF2B5EF4-FFF2-40B4-BE49-F238E27FC236}">
                <a16:creationId xmlns:a16="http://schemas.microsoft.com/office/drawing/2014/main" id="{8ED0F2DF-46FD-4FE4-BBF8-0E2899375C7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41029" y="3111336"/>
            <a:ext cx="1559260" cy="1403751"/>
          </a:xfrm>
          <a:prstGeom prst="rect">
            <a:avLst/>
          </a:prstGeom>
        </p:spPr>
      </p:pic>
      <p:sp>
        <p:nvSpPr>
          <p:cNvPr id="34" name="Speech Bubble: Rectangle with Corners Rounded 33">
            <a:extLst>
              <a:ext uri="{FF2B5EF4-FFF2-40B4-BE49-F238E27FC236}">
                <a16:creationId xmlns:a16="http://schemas.microsoft.com/office/drawing/2014/main" id="{C2A38655-DB43-40C6-A9CC-C8F42EFC0C85}"/>
              </a:ext>
            </a:extLst>
          </p:cNvPr>
          <p:cNvSpPr/>
          <p:nvPr/>
        </p:nvSpPr>
        <p:spPr>
          <a:xfrm>
            <a:off x="6988906" y="220070"/>
            <a:ext cx="2388397" cy="767154"/>
          </a:xfrm>
          <a:prstGeom prst="wedgeRoundRectCallout">
            <a:avLst>
              <a:gd name="adj1" fmla="val -49868"/>
              <a:gd name="adj2" fmla="val -1573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classé</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classed/ranked</a:t>
            </a:r>
          </a:p>
        </p:txBody>
      </p:sp>
      <p:pic>
        <p:nvPicPr>
          <p:cNvPr id="36" name="Picture 35" descr="A person in a suit&#10;&#10;Description automatically generated with low confidence">
            <a:extLst>
              <a:ext uri="{FF2B5EF4-FFF2-40B4-BE49-F238E27FC236}">
                <a16:creationId xmlns:a16="http://schemas.microsoft.com/office/drawing/2014/main" id="{F55D1915-68DA-419D-BE8F-210A1CAC46B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541075" y="3018084"/>
            <a:ext cx="1216315" cy="1497003"/>
          </a:xfrm>
          <a:prstGeom prst="rect">
            <a:avLst/>
          </a:prstGeom>
        </p:spPr>
      </p:pic>
      <p:sp>
        <p:nvSpPr>
          <p:cNvPr id="37" name="TextBox 36">
            <a:extLst>
              <a:ext uri="{FF2B5EF4-FFF2-40B4-BE49-F238E27FC236}">
                <a16:creationId xmlns:a16="http://schemas.microsoft.com/office/drawing/2014/main" id="{94F0BF98-E9F3-4096-A908-84FAAE74787F}"/>
              </a:ext>
            </a:extLst>
          </p:cNvPr>
          <p:cNvSpPr txBox="1"/>
          <p:nvPr/>
        </p:nvSpPr>
        <p:spPr>
          <a:xfrm>
            <a:off x="730053" y="3375777"/>
            <a:ext cx="4208510" cy="40011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104F75"/>
                </a:solidFill>
                <a:effectLst/>
                <a:uLnTx/>
                <a:uFillTx/>
                <a:latin typeface="Century Gothic" panose="020F0302020204030204"/>
                <a:ea typeface="+mn-ea"/>
                <a:cs typeface="+mn-cs"/>
              </a:rPr>
              <a:t>I live in the first house on the left. </a:t>
            </a:r>
          </a:p>
        </p:txBody>
      </p:sp>
      <p:sp>
        <p:nvSpPr>
          <p:cNvPr id="38" name="TextBox 37">
            <a:extLst>
              <a:ext uri="{FF2B5EF4-FFF2-40B4-BE49-F238E27FC236}">
                <a16:creationId xmlns:a16="http://schemas.microsoft.com/office/drawing/2014/main" id="{858928EE-3550-4594-ACBF-12446F07E5CB}"/>
              </a:ext>
            </a:extLst>
          </p:cNvPr>
          <p:cNvSpPr txBox="1"/>
          <p:nvPr/>
        </p:nvSpPr>
        <p:spPr>
          <a:xfrm>
            <a:off x="670932" y="4212548"/>
            <a:ext cx="7095891" cy="40011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104F75"/>
                </a:solidFill>
                <a:effectLst/>
                <a:uLnTx/>
                <a:uFillTx/>
                <a:latin typeface="Century Gothic" panose="020F0302020204030204"/>
                <a:ea typeface="+mn-ea"/>
                <a:cs typeface="+mn-cs"/>
              </a:rPr>
              <a:t>Joe Biden is the forty-sixth president of the United States.</a:t>
            </a:r>
          </a:p>
        </p:txBody>
      </p:sp>
      <p:sp>
        <p:nvSpPr>
          <p:cNvPr id="39" name="TextBox 38">
            <a:extLst>
              <a:ext uri="{FF2B5EF4-FFF2-40B4-BE49-F238E27FC236}">
                <a16:creationId xmlns:a16="http://schemas.microsoft.com/office/drawing/2014/main" id="{77D30587-BC4E-4CC8-B1CF-48ED41BC1355}"/>
              </a:ext>
            </a:extLst>
          </p:cNvPr>
          <p:cNvSpPr txBox="1"/>
          <p:nvPr/>
        </p:nvSpPr>
        <p:spPr>
          <a:xfrm>
            <a:off x="712536" y="5048230"/>
            <a:ext cx="6373803" cy="40011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104F75"/>
                </a:solidFill>
                <a:effectLst/>
                <a:uLnTx/>
                <a:uFillTx/>
                <a:latin typeface="Century Gothic" panose="020F0302020204030204"/>
                <a:ea typeface="+mn-ea"/>
                <a:cs typeface="+mn-cs"/>
              </a:rPr>
              <a:t>Les Misérables is Victor Hugo’s seventh novel.</a:t>
            </a:r>
          </a:p>
        </p:txBody>
      </p:sp>
      <p:sp>
        <p:nvSpPr>
          <p:cNvPr id="40" name="TextBox 39">
            <a:extLst>
              <a:ext uri="{FF2B5EF4-FFF2-40B4-BE49-F238E27FC236}">
                <a16:creationId xmlns:a16="http://schemas.microsoft.com/office/drawing/2014/main" id="{63919223-0DBB-45F4-B414-8B54223AF390}"/>
              </a:ext>
            </a:extLst>
          </p:cNvPr>
          <p:cNvSpPr txBox="1"/>
          <p:nvPr/>
        </p:nvSpPr>
        <p:spPr>
          <a:xfrm>
            <a:off x="772258" y="5838427"/>
            <a:ext cx="757231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104F75"/>
                </a:solidFill>
                <a:effectLst/>
                <a:uLnTx/>
                <a:uFillTx/>
                <a:latin typeface="Century Gothic" panose="020F0302020204030204"/>
                <a:ea typeface="+mn-ea"/>
                <a:cs typeface="+mn-cs"/>
              </a:rPr>
              <a:t>In tennis, Ga</a:t>
            </a: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ë</a:t>
            </a:r>
            <a:r>
              <a:rPr kumimoji="0" lang="en-GB" sz="2000" b="0" i="1" u="none" strike="noStrike" kern="1200" cap="none" spc="0" normalizeH="0" baseline="0" noProof="0" dirty="0">
                <a:ln>
                  <a:noFill/>
                </a:ln>
                <a:solidFill>
                  <a:srgbClr val="104F75"/>
                </a:solidFill>
                <a:effectLst/>
                <a:uLnTx/>
                <a:uFillTx/>
                <a:latin typeface="Century Gothic" panose="020F0302020204030204"/>
                <a:ea typeface="+mn-ea"/>
                <a:cs typeface="+mn-cs"/>
              </a:rPr>
              <a:t>l Monfils is ranked twenty-second in the world.</a:t>
            </a:r>
          </a:p>
        </p:txBody>
      </p:sp>
      <p:sp>
        <p:nvSpPr>
          <p:cNvPr id="41" name="Speech Bubble: Rectangle with Corners Rounded 40">
            <a:extLst>
              <a:ext uri="{FF2B5EF4-FFF2-40B4-BE49-F238E27FC236}">
                <a16:creationId xmlns:a16="http://schemas.microsoft.com/office/drawing/2014/main" id="{3FA16049-06AA-4D86-95C7-396839668ED1}"/>
              </a:ext>
            </a:extLst>
          </p:cNvPr>
          <p:cNvSpPr/>
          <p:nvPr/>
        </p:nvSpPr>
        <p:spPr>
          <a:xfrm>
            <a:off x="9962257" y="1854804"/>
            <a:ext cx="2140403" cy="889809"/>
          </a:xfrm>
          <a:prstGeom prst="wedgeRoundRectCallout">
            <a:avLst>
              <a:gd name="adj1" fmla="val -99418"/>
              <a:gd name="adj2" fmla="val 4996"/>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The -f in neuf changes to -v- in the ordinal form</a:t>
            </a:r>
          </a:p>
        </p:txBody>
      </p:sp>
      <p:pic>
        <p:nvPicPr>
          <p:cNvPr id="1026" name="Picture 2">
            <a:extLst>
              <a:ext uri="{FF2B5EF4-FFF2-40B4-BE49-F238E27FC236}">
                <a16:creationId xmlns:a16="http://schemas.microsoft.com/office/drawing/2014/main" id="{6DF4C363-17BB-4A75-AB9B-3073F3613EE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1270827">
            <a:off x="10214522" y="4690518"/>
            <a:ext cx="1690886" cy="12963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0318060-B493-45AE-A696-F07B4CCF803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975955" y="5652778"/>
            <a:ext cx="372552" cy="371297"/>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CDFCF738-E259-4A1F-ADE6-19429621D684}"/>
              </a:ext>
            </a:extLst>
          </p:cNvPr>
          <p:cNvSpPr txBox="1"/>
          <p:nvPr/>
        </p:nvSpPr>
        <p:spPr>
          <a:xfrm>
            <a:off x="596855" y="2063777"/>
            <a:ext cx="217897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E87D1E"/>
                </a:solidFill>
                <a:effectLst/>
                <a:uLnTx/>
                <a:uFillTx/>
                <a:latin typeface="Century Gothic" panose="020F0302020204030204"/>
                <a:ea typeface="+mn-ea"/>
                <a:cs typeface="+mn-cs"/>
              </a:rPr>
              <a:t>le douzième</a:t>
            </a:r>
          </a:p>
        </p:txBody>
      </p:sp>
      <p:sp>
        <p:nvSpPr>
          <p:cNvPr id="32" name="TextBox 31">
            <a:extLst>
              <a:ext uri="{FF2B5EF4-FFF2-40B4-BE49-F238E27FC236}">
                <a16:creationId xmlns:a16="http://schemas.microsoft.com/office/drawing/2014/main" id="{013F3EE9-71A7-45BF-BC47-B306FAB9B817}"/>
              </a:ext>
            </a:extLst>
          </p:cNvPr>
          <p:cNvSpPr txBox="1"/>
          <p:nvPr/>
        </p:nvSpPr>
        <p:spPr>
          <a:xfrm>
            <a:off x="2848003" y="2063777"/>
            <a:ext cx="130891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douze</a:t>
            </a:r>
          </a:p>
        </p:txBody>
      </p:sp>
      <p:sp>
        <p:nvSpPr>
          <p:cNvPr id="33" name="TextBox 32">
            <a:extLst>
              <a:ext uri="{FF2B5EF4-FFF2-40B4-BE49-F238E27FC236}">
                <a16:creationId xmlns:a16="http://schemas.microsoft.com/office/drawing/2014/main" id="{34BFCA8C-AC52-44CC-A2CC-BB80CD7E794C}"/>
              </a:ext>
            </a:extLst>
          </p:cNvPr>
          <p:cNvSpPr txBox="1"/>
          <p:nvPr/>
        </p:nvSpPr>
        <p:spPr>
          <a:xfrm>
            <a:off x="4842259" y="2063777"/>
            <a:ext cx="233677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E87D1E"/>
                </a:solidFill>
                <a:effectLst/>
                <a:uLnTx/>
                <a:uFillTx/>
                <a:latin typeface="Century Gothic" panose="020F0302020204030204"/>
                <a:ea typeface="+mn-ea"/>
                <a:cs typeface="+mn-cs"/>
              </a:rPr>
              <a:t>le neuvième </a:t>
            </a:r>
          </a:p>
        </p:txBody>
      </p:sp>
      <p:sp>
        <p:nvSpPr>
          <p:cNvPr id="35" name="TextBox 34">
            <a:extLst>
              <a:ext uri="{FF2B5EF4-FFF2-40B4-BE49-F238E27FC236}">
                <a16:creationId xmlns:a16="http://schemas.microsoft.com/office/drawing/2014/main" id="{FCCE89AA-446A-4C79-A90A-9F2505F117B2}"/>
              </a:ext>
            </a:extLst>
          </p:cNvPr>
          <p:cNvSpPr txBox="1"/>
          <p:nvPr/>
        </p:nvSpPr>
        <p:spPr>
          <a:xfrm>
            <a:off x="7952936" y="2063777"/>
            <a:ext cx="203457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neuf</a:t>
            </a:r>
          </a:p>
        </p:txBody>
      </p:sp>
      <p:sp>
        <p:nvSpPr>
          <p:cNvPr id="42" name="Action Button: Custom 16">
            <a:hlinkClick r:id="" action="ppaction://noaction" highlightClick="1">
              <a:snd r:embed="rId13" name="le trenteetunieme.wav"/>
            </a:hlinkClick>
            <a:extLst>
              <a:ext uri="{FF2B5EF4-FFF2-40B4-BE49-F238E27FC236}">
                <a16:creationId xmlns:a16="http://schemas.microsoft.com/office/drawing/2014/main" id="{90D48650-A18F-4F57-A6A2-205E6E1BD446}"/>
              </a:ext>
            </a:extLst>
          </p:cNvPr>
          <p:cNvSpPr/>
          <p:nvPr/>
        </p:nvSpPr>
        <p:spPr>
          <a:xfrm>
            <a:off x="4451584" y="1676163"/>
            <a:ext cx="396000" cy="396000"/>
          </a:xfrm>
          <a:prstGeom prst="actionButtonBlank">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3" name="Action Button: Custom 16">
            <a:hlinkClick r:id="" action="ppaction://noaction" highlightClick="1">
              <a:snd r:embed="rId14" name="le douxieme.wav"/>
            </a:hlinkClick>
            <a:extLst>
              <a:ext uri="{FF2B5EF4-FFF2-40B4-BE49-F238E27FC236}">
                <a16:creationId xmlns:a16="http://schemas.microsoft.com/office/drawing/2014/main" id="{004C460B-0321-4EAC-A14C-F9A613C598DB}"/>
              </a:ext>
            </a:extLst>
          </p:cNvPr>
          <p:cNvSpPr/>
          <p:nvPr/>
        </p:nvSpPr>
        <p:spPr>
          <a:xfrm>
            <a:off x="216773" y="2096610"/>
            <a:ext cx="396000" cy="396000"/>
          </a:xfrm>
          <a:prstGeom prst="actionButtonBlank">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4" name="Action Button: Custom 16">
            <a:hlinkClick r:id="" action="ppaction://noaction" highlightClick="1">
              <a:snd r:embed="rId15" name="le neuvieme.wav"/>
            </a:hlinkClick>
            <a:extLst>
              <a:ext uri="{FF2B5EF4-FFF2-40B4-BE49-F238E27FC236}">
                <a16:creationId xmlns:a16="http://schemas.microsoft.com/office/drawing/2014/main" id="{2F1AF535-BF2D-4B80-9B26-998059A6F14D}"/>
              </a:ext>
            </a:extLst>
          </p:cNvPr>
          <p:cNvSpPr/>
          <p:nvPr/>
        </p:nvSpPr>
        <p:spPr>
          <a:xfrm>
            <a:off x="4451584" y="2096610"/>
            <a:ext cx="396000" cy="396000"/>
          </a:xfrm>
          <a:prstGeom prst="actionButtonBlank">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5" name="Action Button: Custom 16">
            <a:hlinkClick r:id="" action="ppaction://noaction" highlightClick="1">
              <a:snd r:embed="rId16" name="1. jhabite dans la premiere maison.wav"/>
            </a:hlinkClick>
            <a:extLst>
              <a:ext uri="{FF2B5EF4-FFF2-40B4-BE49-F238E27FC236}">
                <a16:creationId xmlns:a16="http://schemas.microsoft.com/office/drawing/2014/main" id="{1130362C-548A-4C92-8796-5A8074D78E6E}"/>
              </a:ext>
            </a:extLst>
          </p:cNvPr>
          <p:cNvSpPr/>
          <p:nvPr/>
        </p:nvSpPr>
        <p:spPr>
          <a:xfrm>
            <a:off x="269393" y="3067659"/>
            <a:ext cx="396000" cy="396000"/>
          </a:xfrm>
          <a:prstGeom prst="actionButtonBlank">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Tree>
    <p:extLst>
      <p:ext uri="{BB962C8B-B14F-4D97-AF65-F5344CB8AC3E}">
        <p14:creationId xmlns:p14="http://schemas.microsoft.com/office/powerpoint/2010/main" val="4054583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5"/>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4"/>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5"/>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29"/>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39"/>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23"/>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1026"/>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1028"/>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31"/>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34"/>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22" grpId="0" animBg="1"/>
      <p:bldP spid="23" grpId="0" animBg="1"/>
      <p:bldP spid="24" grpId="0" animBg="1"/>
      <p:bldP spid="25" grpId="0" animBg="1"/>
      <p:bldP spid="26" grpId="0"/>
      <p:bldP spid="27" grpId="0"/>
      <p:bldP spid="28" grpId="0"/>
      <p:bldP spid="29" grpId="0"/>
      <p:bldP spid="31" grpId="0"/>
      <p:bldP spid="34" grpId="0" animBg="1"/>
      <p:bldP spid="37" grpId="0" animBg="1"/>
      <p:bldP spid="38" grpId="0" animBg="1"/>
      <p:bldP spid="39" grpId="0" animBg="1"/>
      <p:bldP spid="40" grpId="0"/>
      <p:bldP spid="41" grpId="0" animBg="1"/>
      <p:bldP spid="30" grpId="0"/>
      <p:bldP spid="33" grpId="0"/>
      <p:bldP spid="42" grpId="0" animBg="1"/>
      <p:bldP spid="43" grpId="0" animBg="1"/>
      <p:bldP spid="44" grpId="0" animBg="1"/>
      <p:bldP spid="45"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678905" cy="707849"/>
          </a:xfrm>
        </p:spPr>
        <p:txBody>
          <a:bodyPr>
            <a:normAutofit/>
          </a:bodyPr>
          <a:lstStyle/>
          <a:p>
            <a:r>
              <a:rPr lang="en-GB" sz="2800" b="1" dirty="0">
                <a:solidFill>
                  <a:schemeClr val="bg1"/>
                </a:solidFill>
              </a:rPr>
              <a:t>[s-]/[x-] before a vowel</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info</a:t>
            </a:r>
          </a:p>
        </p:txBody>
      </p:sp>
      <p:sp>
        <p:nvSpPr>
          <p:cNvPr id="6" name="TextBox 5">
            <a:extLst>
              <a:ext uri="{FF2B5EF4-FFF2-40B4-BE49-F238E27FC236}">
                <a16:creationId xmlns:a16="http://schemas.microsoft.com/office/drawing/2014/main" id="{6E7E97DA-2F23-F745-B756-301D480DCC3C}"/>
              </a:ext>
            </a:extLst>
          </p:cNvPr>
          <p:cNvSpPr txBox="1"/>
          <p:nvPr/>
        </p:nvSpPr>
        <p:spPr>
          <a:xfrm>
            <a:off x="218356" y="1265022"/>
            <a:ext cx="11704191" cy="31085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04F75"/>
                </a:solidFill>
                <a:effectLst/>
                <a:uLnTx/>
                <a:uFillTx/>
                <a:latin typeface="Century Gothic" panose="020F0302020204030204"/>
                <a:ea typeface="+mn-ea"/>
                <a:cs typeface="+mn-cs"/>
              </a:rPr>
              <a:t>As you have already learned, an -x or -s at the end of a word is a silent final consonant (SFC), e.g. deu</a:t>
            </a:r>
            <a:r>
              <a:rPr kumimoji="0" lang="en-GB" sz="2800" b="1" i="0" u="none" strike="noStrike" kern="1200" cap="none" spc="0" normalizeH="0" baseline="0" noProof="0" dirty="0">
                <a:ln>
                  <a:noFill/>
                </a:ln>
                <a:solidFill>
                  <a:srgbClr val="E87D1E"/>
                </a:solidFill>
                <a:effectLst/>
                <a:uLnTx/>
                <a:uFillTx/>
                <a:latin typeface="Century Gothic" panose="020F0302020204030204"/>
                <a:ea typeface="+mn-ea"/>
                <a:cs typeface="+mn-cs"/>
              </a:rPr>
              <a:t>x</a:t>
            </a:r>
            <a:r>
              <a:rPr kumimoji="0" lang="en-GB" sz="2800" b="0" i="0" u="none" strike="noStrike" kern="1200" cap="none" spc="0" normalizeH="0" baseline="0" noProof="0" dirty="0">
                <a:ln>
                  <a:noFill/>
                </a:ln>
                <a:solidFill>
                  <a:srgbClr val="104F75"/>
                </a:solidFill>
                <a:effectLst/>
                <a:uLnTx/>
                <a:uFillTx/>
                <a:latin typeface="Century Gothic" panose="020F0302020204030204"/>
                <a:ea typeface="+mn-ea"/>
                <a:cs typeface="+mn-cs"/>
              </a:rPr>
              <a:t>, troi</a:t>
            </a:r>
            <a:r>
              <a:rPr kumimoji="0" lang="en-GB" sz="2800" b="1" i="0" u="none" strike="noStrike" kern="1200" cap="none" spc="0" normalizeH="0" baseline="0" noProof="0" dirty="0">
                <a:ln>
                  <a:noFill/>
                </a:ln>
                <a:solidFill>
                  <a:srgbClr val="E87D1E"/>
                </a:solidFill>
                <a:effectLst/>
                <a:uLnTx/>
                <a:uFillTx/>
                <a:latin typeface="Century Gothic" panose="020F0302020204030204"/>
                <a:ea typeface="+mn-ea"/>
                <a:cs typeface="+mn-cs"/>
              </a:rPr>
              <a: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04F75"/>
                </a:solidFill>
                <a:effectLst/>
                <a:uLnTx/>
                <a:uFillTx/>
                <a:latin typeface="Century Gothic" panose="020F0302020204030204"/>
                <a:ea typeface="+mn-ea"/>
                <a:cs typeface="+mn-cs"/>
              </a:rPr>
              <a:t>However, when these numbers become ordinal numbers the [x] and [s] are no longer the last letter.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04F75"/>
                </a:solidFill>
                <a:effectLst/>
                <a:uLnTx/>
                <a:uFillTx/>
                <a:latin typeface="Century Gothic" panose="020F0302020204030204"/>
                <a:ea typeface="+mn-ea"/>
                <a:cs typeface="+mn-cs"/>
              </a:rPr>
              <a:t>Instead, they are </a:t>
            </a:r>
            <a:r>
              <a:rPr kumimoji="0" lang="en-GB" sz="2800" b="1" i="0" u="none" strike="noStrike" kern="1200" cap="none" spc="0" normalizeH="0" baseline="0" noProof="0" dirty="0">
                <a:ln>
                  <a:noFill/>
                </a:ln>
                <a:solidFill>
                  <a:srgbClr val="104F75"/>
                </a:solidFill>
                <a:effectLst/>
                <a:uLnTx/>
                <a:uFillTx/>
                <a:latin typeface="Century Gothic" panose="020F0302020204030204"/>
                <a:ea typeface="+mn-ea"/>
                <a:cs typeface="+mn-cs"/>
              </a:rPr>
              <a:t>between two vowels</a:t>
            </a:r>
            <a:r>
              <a:rPr kumimoji="0" lang="en-GB" sz="2800" b="0" i="0" u="none" strike="noStrike" kern="1200" cap="none" spc="0" normalizeH="0" baseline="0" noProof="0" dirty="0">
                <a:ln>
                  <a:noFill/>
                </a:ln>
                <a:solidFill>
                  <a:srgbClr val="104F75"/>
                </a:solidFill>
                <a:effectLst/>
                <a:uLnTx/>
                <a:uFillTx/>
                <a:latin typeface="Century Gothic" panose="020F0302020204030204"/>
                <a:ea typeface="+mn-ea"/>
                <a:cs typeface="+mn-cs"/>
              </a:rPr>
              <a:t>, which changes </a:t>
            </a:r>
            <a:r>
              <a:rPr kumimoji="0" lang="en-GB" sz="2800" b="1" i="0" u="none" strike="noStrike" kern="1200" cap="none" spc="0" normalizeH="0" baseline="0" noProof="0" dirty="0">
                <a:ln>
                  <a:noFill/>
                </a:ln>
                <a:solidFill>
                  <a:srgbClr val="104F75"/>
                </a:solidFill>
                <a:effectLst/>
                <a:uLnTx/>
                <a:uFillTx/>
                <a:latin typeface="Century Gothic" panose="020F0302020204030204"/>
                <a:ea typeface="+mn-ea"/>
                <a:cs typeface="+mn-cs"/>
              </a:rPr>
              <a:t>SFC to [-s-]</a:t>
            </a:r>
            <a:r>
              <a:rPr kumimoji="0" lang="en-GB" sz="28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pic>
        <p:nvPicPr>
          <p:cNvPr id="9" name="Picture 8" descr="Shape&#10;&#10;Description automatically generated">
            <a:extLst>
              <a:ext uri="{FF2B5EF4-FFF2-40B4-BE49-F238E27FC236}">
                <a16:creationId xmlns:a16="http://schemas.microsoft.com/office/drawing/2014/main" id="{0A068BA8-2055-4EF1-98EA-A8980FE39B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6310" y="4644368"/>
            <a:ext cx="991728" cy="1291855"/>
          </a:xfrm>
          <a:prstGeom prst="rect">
            <a:avLst/>
          </a:prstGeom>
        </p:spPr>
      </p:pic>
      <p:sp>
        <p:nvSpPr>
          <p:cNvPr id="11" name="TextBox 10">
            <a:hlinkClick r:id="" action="ppaction://noaction">
              <a:snd r:embed="rId5" name="trois.wav"/>
            </a:hlinkClick>
            <a:extLst>
              <a:ext uri="{FF2B5EF4-FFF2-40B4-BE49-F238E27FC236}">
                <a16:creationId xmlns:a16="http://schemas.microsoft.com/office/drawing/2014/main" id="{65FE9AA9-B661-4C9A-B666-EDEC357FE2A2}"/>
              </a:ext>
            </a:extLst>
          </p:cNvPr>
          <p:cNvSpPr txBox="1"/>
          <p:nvPr/>
        </p:nvSpPr>
        <p:spPr>
          <a:xfrm>
            <a:off x="8086346" y="4614855"/>
            <a:ext cx="144031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troi</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s</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&gt;</a:t>
            </a:r>
            <a:endParaRPr kumimoji="0" lang="en-GB" sz="28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13" name="TextBox 12">
            <a:hlinkClick r:id="" action="ppaction://noaction">
              <a:snd r:embed="rId6" name="deux.wav"/>
            </a:hlinkClick>
            <a:extLst>
              <a:ext uri="{FF2B5EF4-FFF2-40B4-BE49-F238E27FC236}">
                <a16:creationId xmlns:a16="http://schemas.microsoft.com/office/drawing/2014/main" id="{0A965780-8B9F-4E01-80B1-0B2402FFF0C9}"/>
              </a:ext>
            </a:extLst>
          </p:cNvPr>
          <p:cNvSpPr txBox="1"/>
          <p:nvPr/>
        </p:nvSpPr>
        <p:spPr>
          <a:xfrm>
            <a:off x="2501296" y="4614855"/>
            <a:ext cx="1667975"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deu</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x</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&gt;</a:t>
            </a:r>
          </a:p>
        </p:txBody>
      </p:sp>
      <p:pic>
        <p:nvPicPr>
          <p:cNvPr id="14" name="Picture 13" descr="A picture containing icon&#10;&#10;Description automatically generated">
            <a:extLst>
              <a:ext uri="{FF2B5EF4-FFF2-40B4-BE49-F238E27FC236}">
                <a16:creationId xmlns:a16="http://schemas.microsoft.com/office/drawing/2014/main" id="{D7B1F756-075F-4A6E-8B3B-D46DCD99E0D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8225" y="4644368"/>
            <a:ext cx="1258978" cy="1339339"/>
          </a:xfrm>
          <a:prstGeom prst="rect">
            <a:avLst/>
          </a:prstGeom>
        </p:spPr>
      </p:pic>
      <p:sp>
        <p:nvSpPr>
          <p:cNvPr id="19" name="TextBox 18">
            <a:extLst>
              <a:ext uri="{FF2B5EF4-FFF2-40B4-BE49-F238E27FC236}">
                <a16:creationId xmlns:a16="http://schemas.microsoft.com/office/drawing/2014/main" id="{F4F44095-3953-4A5C-A3BD-A65E69727DEB}"/>
              </a:ext>
            </a:extLst>
          </p:cNvPr>
          <p:cNvSpPr txBox="1"/>
          <p:nvPr/>
        </p:nvSpPr>
        <p:spPr>
          <a:xfrm>
            <a:off x="2613007" y="5185973"/>
            <a:ext cx="155626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04F75"/>
                </a:solidFill>
                <a:effectLst/>
                <a:uLnTx/>
                <a:uFillTx/>
                <a:latin typeface="Century Gothic" panose="020F0302020204030204"/>
                <a:ea typeface="+mn-ea"/>
                <a:cs typeface="+mn-cs"/>
              </a:rPr>
              <a:t>SFC    &gt;</a:t>
            </a:r>
            <a:endParaRPr kumimoji="0" lang="en-GB" sz="2800" b="1"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21" name="TextBox 20">
            <a:hlinkClick r:id="" action="ppaction://noaction">
              <a:snd r:embed="rId8" name="deuxieme.wav"/>
            </a:hlinkClick>
            <a:extLst>
              <a:ext uri="{FF2B5EF4-FFF2-40B4-BE49-F238E27FC236}">
                <a16:creationId xmlns:a16="http://schemas.microsoft.com/office/drawing/2014/main" id="{CBD83A3C-4B25-4D03-9660-C57841D4E798}"/>
              </a:ext>
            </a:extLst>
          </p:cNvPr>
          <p:cNvSpPr txBox="1"/>
          <p:nvPr/>
        </p:nvSpPr>
        <p:spPr>
          <a:xfrm>
            <a:off x="4103915" y="4614855"/>
            <a:ext cx="196653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d</a:t>
            </a:r>
            <a:r>
              <a:rPr kumimoji="0" lang="fr-FR" sz="2800" b="1" i="0" u="none" strike="noStrike" kern="1200" cap="none" spc="0" normalizeH="0" baseline="0" noProof="0" dirty="0">
                <a:ln>
                  <a:noFill/>
                </a:ln>
                <a:solidFill>
                  <a:srgbClr val="104F75"/>
                </a:solidFill>
                <a:effectLst/>
                <a:uLnTx/>
                <a:uFillTx/>
                <a:latin typeface="Century Gothic" panose="020F0302020204030204"/>
                <a:ea typeface="+mn-ea"/>
                <a:cs typeface="+mn-cs"/>
              </a:rPr>
              <a:t>eu</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x</a:t>
            </a:r>
            <a:r>
              <a:rPr kumimoji="0" lang="fr-FR" sz="2800" b="1" i="0" u="none" strike="noStrike" kern="1200" cap="none" spc="0" normalizeH="0" baseline="0" noProof="0" dirty="0">
                <a:ln>
                  <a:noFill/>
                </a:ln>
                <a:solidFill>
                  <a:srgbClr val="104F75"/>
                </a:solidFill>
                <a:effectLst/>
                <a:uLnTx/>
                <a:uFillTx/>
                <a:latin typeface="Century Gothic" panose="020F0302020204030204"/>
                <a:ea typeface="+mn-ea"/>
                <a:cs typeface="+mn-cs"/>
              </a:rPr>
              <a:t>i</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ème</a:t>
            </a:r>
          </a:p>
        </p:txBody>
      </p:sp>
      <p:sp>
        <p:nvSpPr>
          <p:cNvPr id="22" name="TextBox 21">
            <a:hlinkClick r:id="" action="ppaction://noaction">
              <a:snd r:embed="rId9" name="troisieme.wav"/>
            </a:hlinkClick>
            <a:extLst>
              <a:ext uri="{FF2B5EF4-FFF2-40B4-BE49-F238E27FC236}">
                <a16:creationId xmlns:a16="http://schemas.microsoft.com/office/drawing/2014/main" id="{E7DD49C7-9864-449E-A35B-E35022A36AA7}"/>
              </a:ext>
            </a:extLst>
          </p:cNvPr>
          <p:cNvSpPr txBox="1"/>
          <p:nvPr/>
        </p:nvSpPr>
        <p:spPr>
          <a:xfrm>
            <a:off x="9502495" y="4614855"/>
            <a:ext cx="189596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tr</a:t>
            </a:r>
            <a:r>
              <a:rPr kumimoji="0" lang="fr-FR" sz="2800" b="1" i="0" u="none" strike="noStrike" kern="1200" cap="none" spc="0" normalizeH="0" baseline="0" noProof="0" dirty="0">
                <a:ln>
                  <a:noFill/>
                </a:ln>
                <a:solidFill>
                  <a:srgbClr val="104F75"/>
                </a:solidFill>
                <a:effectLst/>
                <a:uLnTx/>
                <a:uFillTx/>
                <a:latin typeface="Century Gothic" panose="020F0302020204030204"/>
                <a:ea typeface="+mn-ea"/>
                <a:cs typeface="+mn-cs"/>
              </a:rPr>
              <a:t>oi</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s</a:t>
            </a:r>
            <a:r>
              <a:rPr kumimoji="0" lang="fr-FR" sz="2800" b="1" i="0" u="none" strike="noStrike" kern="1200" cap="none" spc="0" normalizeH="0" baseline="0" noProof="0" dirty="0">
                <a:ln>
                  <a:noFill/>
                </a:ln>
                <a:solidFill>
                  <a:srgbClr val="104F75"/>
                </a:solidFill>
                <a:effectLst/>
                <a:uLnTx/>
                <a:uFillTx/>
                <a:latin typeface="Century Gothic" panose="020F0302020204030204"/>
                <a:ea typeface="+mn-ea"/>
                <a:cs typeface="+mn-cs"/>
              </a:rPr>
              <a:t>i</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ème</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kumimoji="0" lang="en-GB" sz="2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76378B1D-88B3-47DD-9F7E-5F13571A0C07}"/>
              </a:ext>
            </a:extLst>
          </p:cNvPr>
          <p:cNvSpPr txBox="1"/>
          <p:nvPr/>
        </p:nvSpPr>
        <p:spPr>
          <a:xfrm>
            <a:off x="4571585" y="5185973"/>
            <a:ext cx="86982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04F75"/>
                </a:solidFill>
                <a:effectLst/>
                <a:uLnTx/>
                <a:uFillTx/>
                <a:latin typeface="Century Gothic" panose="020F0302020204030204"/>
                <a:ea typeface="+mn-ea"/>
                <a:cs typeface="+mn-cs"/>
              </a:rPr>
              <a:t>[-s-]</a:t>
            </a:r>
            <a:endParaRPr kumimoji="0" lang="en-GB" sz="2800" b="1"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84061D3C-D644-499D-819A-13193FCA8643}"/>
              </a:ext>
            </a:extLst>
          </p:cNvPr>
          <p:cNvSpPr txBox="1"/>
          <p:nvPr/>
        </p:nvSpPr>
        <p:spPr>
          <a:xfrm>
            <a:off x="7828038" y="5185973"/>
            <a:ext cx="187992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04F75"/>
                </a:solidFill>
                <a:effectLst/>
                <a:uLnTx/>
                <a:uFillTx/>
                <a:latin typeface="Century Gothic" panose="020F0302020204030204"/>
                <a:ea typeface="+mn-ea"/>
                <a:cs typeface="+mn-cs"/>
              </a:rPr>
              <a:t>SFC    &gt;</a:t>
            </a:r>
            <a:endParaRPr kumimoji="0" lang="en-GB" sz="2800" b="1"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886C6C6A-0FB6-433D-8E5B-345D2C95AE14}"/>
              </a:ext>
            </a:extLst>
          </p:cNvPr>
          <p:cNvSpPr txBox="1"/>
          <p:nvPr/>
        </p:nvSpPr>
        <p:spPr>
          <a:xfrm>
            <a:off x="9895138" y="5185973"/>
            <a:ext cx="86982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04F75"/>
                </a:solidFill>
                <a:effectLst/>
                <a:uLnTx/>
                <a:uFillTx/>
                <a:latin typeface="Century Gothic" panose="020F0302020204030204"/>
                <a:ea typeface="+mn-ea"/>
                <a:cs typeface="+mn-cs"/>
              </a:rPr>
              <a:t>[-s-]</a:t>
            </a:r>
            <a:endParaRPr kumimoji="0" lang="en-GB" sz="2800" b="1"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17" name="Arc 16"/>
          <p:cNvSpPr/>
          <p:nvPr/>
        </p:nvSpPr>
        <p:spPr>
          <a:xfrm rot="10800000">
            <a:off x="4897494" y="4954851"/>
            <a:ext cx="233495" cy="183224"/>
          </a:xfrm>
          <a:prstGeom prst="arc">
            <a:avLst>
              <a:gd name="adj1" fmla="val 10845523"/>
              <a:gd name="adj2" fmla="val 0"/>
            </a:avLst>
          </a:prstGeom>
          <a:ln w="28575">
            <a:solidFill>
              <a:srgbClr val="E87D1E"/>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8" name="Arc 17"/>
          <p:cNvSpPr/>
          <p:nvPr/>
        </p:nvSpPr>
        <p:spPr>
          <a:xfrm rot="10800000">
            <a:off x="10144371" y="4963674"/>
            <a:ext cx="185681" cy="165578"/>
          </a:xfrm>
          <a:prstGeom prst="arc">
            <a:avLst>
              <a:gd name="adj1" fmla="val 10845523"/>
              <a:gd name="adj2" fmla="val 0"/>
            </a:avLst>
          </a:prstGeom>
          <a:ln w="28575">
            <a:solidFill>
              <a:srgbClr val="E87D1E"/>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909392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9" grpId="0"/>
      <p:bldP spid="21" grpId="0"/>
      <p:bldP spid="22" grpId="0"/>
      <p:bldP spid="23" grpId="0"/>
      <p:bldP spid="24" grpId="0"/>
      <p:bldP spid="25" grpId="0"/>
      <p:bldP spid="17" grpId="0" animBg="1"/>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 name="Rectangle: Rounded Corners 38">
            <a:extLst>
              <a:ext uri="{FF2B5EF4-FFF2-40B4-BE49-F238E27FC236}">
                <a16:creationId xmlns:a16="http://schemas.microsoft.com/office/drawing/2014/main" id="{7F52D455-6620-4541-B3D5-B14A3306B1A6}"/>
              </a:ext>
            </a:extLst>
          </p:cNvPr>
          <p:cNvSpPr/>
          <p:nvPr/>
        </p:nvSpPr>
        <p:spPr>
          <a:xfrm>
            <a:off x="220558" y="2189081"/>
            <a:ext cx="3827385" cy="1239919"/>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lumMod val="95000"/>
                  </a:prstClr>
                </a:solidFill>
                <a:effectLst/>
                <a:uLnTx/>
                <a:uFillTx/>
                <a:latin typeface="Century Gothic" panose="020F0302020204030204"/>
                <a:ea typeface="+mn-ea"/>
                <a:cs typeface="+mn-cs"/>
              </a:rPr>
              <a:t>cinquantième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lumMod val="95000"/>
                  </a:prstClr>
                </a:solidFill>
                <a:effectLst/>
                <a:uLnTx/>
                <a:uFillTx/>
                <a:latin typeface="Century Gothic" panose="020F0302020204030204"/>
                <a:ea typeface="+mn-ea"/>
                <a:cs typeface="+mn-cs"/>
              </a:rPr>
              <a:t>[50th]</a:t>
            </a:r>
          </a:p>
        </p:txBody>
      </p:sp>
      <p:sp>
        <p:nvSpPr>
          <p:cNvPr id="40" name="Rectangle: Rounded Corners 39">
            <a:extLst>
              <a:ext uri="{FF2B5EF4-FFF2-40B4-BE49-F238E27FC236}">
                <a16:creationId xmlns:a16="http://schemas.microsoft.com/office/drawing/2014/main" id="{837D0A5C-60F7-4890-ADC6-9C74A069DF22}"/>
              </a:ext>
            </a:extLst>
          </p:cNvPr>
          <p:cNvSpPr/>
          <p:nvPr/>
        </p:nvSpPr>
        <p:spPr>
          <a:xfrm>
            <a:off x="220558" y="3514018"/>
            <a:ext cx="3827385" cy="1239919"/>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lumMod val="95000"/>
                  </a:prstClr>
                </a:solidFill>
                <a:effectLst/>
                <a:uLnTx/>
                <a:uFillTx/>
                <a:latin typeface="Century Gothic" panose="020F0302020204030204"/>
                <a:ea typeface="+mn-ea"/>
                <a:cs typeface="+mn-cs"/>
              </a:rPr>
              <a:t>quarante-et-unième [41st]</a:t>
            </a:r>
          </a:p>
        </p:txBody>
      </p:sp>
      <p:sp>
        <p:nvSpPr>
          <p:cNvPr id="41" name="Rectangle: Rounded Corners 40">
            <a:extLst>
              <a:ext uri="{FF2B5EF4-FFF2-40B4-BE49-F238E27FC236}">
                <a16:creationId xmlns:a16="http://schemas.microsoft.com/office/drawing/2014/main" id="{9217D72F-E6B9-4CC9-ACC7-99066A8A1AA7}"/>
              </a:ext>
            </a:extLst>
          </p:cNvPr>
          <p:cNvSpPr/>
          <p:nvPr/>
        </p:nvSpPr>
        <p:spPr>
          <a:xfrm>
            <a:off x="220558" y="4838955"/>
            <a:ext cx="3827385" cy="1239919"/>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lumMod val="95000"/>
                  </a:prstClr>
                </a:solidFill>
                <a:effectLst/>
                <a:uLnTx/>
                <a:uFillTx/>
                <a:latin typeface="Century Gothic" panose="020F0302020204030204"/>
                <a:ea typeface="+mn-ea"/>
                <a:cs typeface="+mn-cs"/>
              </a:rPr>
              <a:t>vingt-septième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lumMod val="95000"/>
                  </a:prstClr>
                </a:solidFill>
                <a:effectLst/>
                <a:uLnTx/>
                <a:uFillTx/>
                <a:latin typeface="Century Gothic" panose="020F0302020204030204"/>
                <a:ea typeface="+mn-ea"/>
                <a:cs typeface="+mn-cs"/>
              </a:rPr>
              <a:t>[27th]</a:t>
            </a:r>
          </a:p>
        </p:txBody>
      </p:sp>
      <p:sp>
        <p:nvSpPr>
          <p:cNvPr id="42" name="Rectangle: Rounded Corners 41">
            <a:extLst>
              <a:ext uri="{FF2B5EF4-FFF2-40B4-BE49-F238E27FC236}">
                <a16:creationId xmlns:a16="http://schemas.microsoft.com/office/drawing/2014/main" id="{469E1AF8-780E-47CD-B63A-D9DC997A133C}"/>
              </a:ext>
            </a:extLst>
          </p:cNvPr>
          <p:cNvSpPr/>
          <p:nvPr/>
        </p:nvSpPr>
        <p:spPr>
          <a:xfrm>
            <a:off x="4151546" y="2189081"/>
            <a:ext cx="3827385" cy="1239919"/>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lumMod val="95000"/>
                  </a:prstClr>
                </a:solidFill>
                <a:effectLst/>
                <a:uLnTx/>
                <a:uFillTx/>
                <a:latin typeface="Century Gothic" panose="020F0302020204030204"/>
                <a:ea typeface="+mn-ea"/>
                <a:cs typeface="+mn-cs"/>
              </a:rPr>
              <a:t>quarante-deuxième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lumMod val="95000"/>
                  </a:prstClr>
                </a:solidFill>
                <a:effectLst/>
                <a:uLnTx/>
                <a:uFillTx/>
                <a:latin typeface="Century Gothic" panose="020F0302020204030204"/>
                <a:ea typeface="+mn-ea"/>
                <a:cs typeface="+mn-cs"/>
              </a:rPr>
              <a:t>[42nd]</a:t>
            </a:r>
          </a:p>
        </p:txBody>
      </p:sp>
      <p:sp>
        <p:nvSpPr>
          <p:cNvPr id="43" name="Rectangle: Rounded Corners 42">
            <a:extLst>
              <a:ext uri="{FF2B5EF4-FFF2-40B4-BE49-F238E27FC236}">
                <a16:creationId xmlns:a16="http://schemas.microsoft.com/office/drawing/2014/main" id="{2B566567-0135-4CE8-BDD2-E48D8D66C81C}"/>
              </a:ext>
            </a:extLst>
          </p:cNvPr>
          <p:cNvSpPr/>
          <p:nvPr/>
        </p:nvSpPr>
        <p:spPr>
          <a:xfrm>
            <a:off x="4151546" y="3514018"/>
            <a:ext cx="3827385" cy="1239919"/>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lumMod val="95000"/>
                  </a:prstClr>
                </a:solidFill>
                <a:effectLst/>
                <a:uLnTx/>
                <a:uFillTx/>
                <a:latin typeface="Century Gothic" panose="020F0302020204030204"/>
                <a:ea typeface="+mn-ea"/>
                <a:cs typeface="+mn-cs"/>
              </a:rPr>
              <a:t>treizième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lumMod val="95000"/>
                  </a:prstClr>
                </a:solidFill>
                <a:effectLst/>
                <a:uLnTx/>
                <a:uFillTx/>
                <a:latin typeface="Century Gothic" panose="020F0302020204030204"/>
                <a:ea typeface="+mn-ea"/>
                <a:cs typeface="+mn-cs"/>
              </a:rPr>
              <a:t>[13th]</a:t>
            </a:r>
          </a:p>
        </p:txBody>
      </p:sp>
      <p:sp>
        <p:nvSpPr>
          <p:cNvPr id="44" name="Rectangle: Rounded Corners 43">
            <a:extLst>
              <a:ext uri="{FF2B5EF4-FFF2-40B4-BE49-F238E27FC236}">
                <a16:creationId xmlns:a16="http://schemas.microsoft.com/office/drawing/2014/main" id="{AB8AE521-D995-4DCA-BC0A-60B4C17C1672}"/>
              </a:ext>
            </a:extLst>
          </p:cNvPr>
          <p:cNvSpPr/>
          <p:nvPr/>
        </p:nvSpPr>
        <p:spPr>
          <a:xfrm>
            <a:off x="4151546" y="4838955"/>
            <a:ext cx="3827385" cy="1239919"/>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lumMod val="95000"/>
                  </a:prstClr>
                </a:solidFill>
                <a:effectLst/>
                <a:uLnTx/>
                <a:uFillTx/>
                <a:latin typeface="Century Gothic" panose="020F0302020204030204"/>
                <a:ea typeface="+mn-ea"/>
                <a:cs typeface="+mn-cs"/>
              </a:rPr>
              <a:t>trente-troisième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lumMod val="95000"/>
                  </a:prstClr>
                </a:solidFill>
                <a:effectLst/>
                <a:uLnTx/>
                <a:uFillTx/>
                <a:latin typeface="Century Gothic" panose="020F0302020204030204"/>
                <a:ea typeface="+mn-ea"/>
                <a:cs typeface="+mn-cs"/>
              </a:rPr>
              <a:t>[33rd]</a:t>
            </a:r>
          </a:p>
        </p:txBody>
      </p:sp>
      <p:sp>
        <p:nvSpPr>
          <p:cNvPr id="45" name="Rectangle: Rounded Corners 44">
            <a:extLst>
              <a:ext uri="{FF2B5EF4-FFF2-40B4-BE49-F238E27FC236}">
                <a16:creationId xmlns:a16="http://schemas.microsoft.com/office/drawing/2014/main" id="{1E6B608C-9B07-4FD1-8A63-0B136251F99C}"/>
              </a:ext>
            </a:extLst>
          </p:cNvPr>
          <p:cNvSpPr/>
          <p:nvPr/>
        </p:nvSpPr>
        <p:spPr>
          <a:xfrm>
            <a:off x="8082535" y="2201178"/>
            <a:ext cx="3827385" cy="1239919"/>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lumMod val="95000"/>
                  </a:prstClr>
                </a:solidFill>
                <a:effectLst/>
                <a:uLnTx/>
                <a:uFillTx/>
                <a:latin typeface="Century Gothic" panose="020F0302020204030204"/>
                <a:ea typeface="+mn-ea"/>
                <a:cs typeface="+mn-cs"/>
              </a:rPr>
              <a:t>dix-neuvième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lumMod val="95000"/>
                  </a:prstClr>
                </a:solidFill>
                <a:effectLst/>
                <a:uLnTx/>
                <a:uFillTx/>
                <a:latin typeface="Century Gothic" panose="020F0302020204030204"/>
                <a:ea typeface="+mn-ea"/>
                <a:cs typeface="+mn-cs"/>
              </a:rPr>
              <a:t>[19th]</a:t>
            </a:r>
          </a:p>
        </p:txBody>
      </p:sp>
      <p:sp>
        <p:nvSpPr>
          <p:cNvPr id="46" name="Rectangle: Rounded Corners 45">
            <a:extLst>
              <a:ext uri="{FF2B5EF4-FFF2-40B4-BE49-F238E27FC236}">
                <a16:creationId xmlns:a16="http://schemas.microsoft.com/office/drawing/2014/main" id="{0FEC83A7-4021-49E4-9007-D1DE60008505}"/>
              </a:ext>
            </a:extLst>
          </p:cNvPr>
          <p:cNvSpPr/>
          <p:nvPr/>
        </p:nvSpPr>
        <p:spPr>
          <a:xfrm>
            <a:off x="8082535" y="3514018"/>
            <a:ext cx="3827385" cy="1239919"/>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lumMod val="95000"/>
                  </a:prstClr>
                </a:solidFill>
                <a:effectLst/>
                <a:uLnTx/>
                <a:uFillTx/>
                <a:latin typeface="Century Gothic" panose="020F0302020204030204"/>
                <a:ea typeface="+mn-ea"/>
                <a:cs typeface="+mn-cs"/>
              </a:rPr>
              <a:t>cinquante-troisième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lumMod val="95000"/>
                  </a:prstClr>
                </a:solidFill>
                <a:effectLst/>
                <a:uLnTx/>
                <a:uFillTx/>
                <a:latin typeface="Century Gothic" panose="020F0302020204030204"/>
                <a:ea typeface="+mn-ea"/>
                <a:cs typeface="+mn-cs"/>
              </a:rPr>
              <a:t>[53rd]</a:t>
            </a:r>
          </a:p>
        </p:txBody>
      </p:sp>
      <p:sp>
        <p:nvSpPr>
          <p:cNvPr id="47" name="Rectangle: Rounded Corners 46">
            <a:extLst>
              <a:ext uri="{FF2B5EF4-FFF2-40B4-BE49-F238E27FC236}">
                <a16:creationId xmlns:a16="http://schemas.microsoft.com/office/drawing/2014/main" id="{F4299B4E-5B77-497D-ADE9-A3FFD9710B47}"/>
              </a:ext>
            </a:extLst>
          </p:cNvPr>
          <p:cNvSpPr/>
          <p:nvPr/>
        </p:nvSpPr>
        <p:spPr>
          <a:xfrm>
            <a:off x="8082535" y="4838955"/>
            <a:ext cx="3827385" cy="1239919"/>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lumMod val="95000"/>
                  </a:prstClr>
                </a:solidFill>
                <a:effectLst/>
                <a:uLnTx/>
                <a:uFillTx/>
                <a:latin typeface="Century Gothic" panose="020F0302020204030204"/>
                <a:ea typeface="+mn-ea"/>
                <a:cs typeface="+mn-cs"/>
              </a:rPr>
              <a:t>premier/première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lumMod val="95000"/>
                  </a:prstClr>
                </a:solidFill>
                <a:effectLst/>
                <a:uLnTx/>
                <a:uFillTx/>
                <a:latin typeface="Century Gothic" panose="020F0302020204030204"/>
                <a:ea typeface="+mn-ea"/>
                <a:cs typeface="+mn-cs"/>
              </a:rPr>
              <a:t>[1st]</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Les nombres ordinaux</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sp>
        <p:nvSpPr>
          <p:cNvPr id="3" name="Rectangle: Rounded Corners 2">
            <a:extLst>
              <a:ext uri="{FF2B5EF4-FFF2-40B4-BE49-F238E27FC236}">
                <a16:creationId xmlns:a16="http://schemas.microsoft.com/office/drawing/2014/main" id="{BF82EBE3-1E2D-4110-A34C-7AC6F511A795}"/>
              </a:ext>
            </a:extLst>
          </p:cNvPr>
          <p:cNvSpPr/>
          <p:nvPr/>
        </p:nvSpPr>
        <p:spPr>
          <a:xfrm>
            <a:off x="220558" y="2176984"/>
            <a:ext cx="3827385" cy="1239919"/>
          </a:xfrm>
          <a:prstGeom prst="roundRect">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lumMod val="95000"/>
                  </a:prstClr>
                </a:solidFill>
                <a:effectLst/>
                <a:uLnTx/>
                <a:uFillTx/>
                <a:latin typeface="Century Gothic" panose="020F0302020204030204"/>
                <a:ea typeface="+mn-ea"/>
                <a:cs typeface="+mn-cs"/>
              </a:rPr>
              <a:t>cinquante </a:t>
            </a:r>
          </a:p>
        </p:txBody>
      </p:sp>
      <p:sp>
        <p:nvSpPr>
          <p:cNvPr id="26" name="Rectangle: Rounded Corners 25">
            <a:extLst>
              <a:ext uri="{FF2B5EF4-FFF2-40B4-BE49-F238E27FC236}">
                <a16:creationId xmlns:a16="http://schemas.microsoft.com/office/drawing/2014/main" id="{8833D59E-F3B5-427E-81A3-3DA3B047DB08}"/>
              </a:ext>
            </a:extLst>
          </p:cNvPr>
          <p:cNvSpPr/>
          <p:nvPr/>
        </p:nvSpPr>
        <p:spPr>
          <a:xfrm>
            <a:off x="220558" y="3501921"/>
            <a:ext cx="3827385" cy="1239919"/>
          </a:xfrm>
          <a:prstGeom prst="roundRect">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lumMod val="95000"/>
                  </a:prstClr>
                </a:solidFill>
                <a:effectLst/>
                <a:uLnTx/>
                <a:uFillTx/>
                <a:latin typeface="Century Gothic" panose="020F0302020204030204"/>
                <a:ea typeface="+mn-ea"/>
                <a:cs typeface="+mn-cs"/>
              </a:rPr>
              <a:t>quarante-et-un </a:t>
            </a:r>
          </a:p>
        </p:txBody>
      </p:sp>
      <p:sp>
        <p:nvSpPr>
          <p:cNvPr id="27" name="Rectangle: Rounded Corners 26">
            <a:extLst>
              <a:ext uri="{FF2B5EF4-FFF2-40B4-BE49-F238E27FC236}">
                <a16:creationId xmlns:a16="http://schemas.microsoft.com/office/drawing/2014/main" id="{1888C745-A48C-4B83-93CC-7E61E9168E2D}"/>
              </a:ext>
            </a:extLst>
          </p:cNvPr>
          <p:cNvSpPr/>
          <p:nvPr/>
        </p:nvSpPr>
        <p:spPr>
          <a:xfrm>
            <a:off x="220558" y="4826858"/>
            <a:ext cx="3827385" cy="1239919"/>
          </a:xfrm>
          <a:prstGeom prst="roundRect">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lumMod val="95000"/>
                  </a:prstClr>
                </a:solidFill>
                <a:effectLst/>
                <a:uLnTx/>
                <a:uFillTx/>
                <a:latin typeface="Century Gothic" panose="020F0302020204030204"/>
                <a:ea typeface="+mn-ea"/>
                <a:cs typeface="+mn-cs"/>
              </a:rPr>
              <a:t>vingt-sept </a:t>
            </a:r>
          </a:p>
        </p:txBody>
      </p:sp>
      <p:sp>
        <p:nvSpPr>
          <p:cNvPr id="28" name="Rectangle: Rounded Corners 27">
            <a:extLst>
              <a:ext uri="{FF2B5EF4-FFF2-40B4-BE49-F238E27FC236}">
                <a16:creationId xmlns:a16="http://schemas.microsoft.com/office/drawing/2014/main" id="{34B226F2-45F9-4A6C-8900-5887B829CB80}"/>
              </a:ext>
            </a:extLst>
          </p:cNvPr>
          <p:cNvSpPr/>
          <p:nvPr/>
        </p:nvSpPr>
        <p:spPr>
          <a:xfrm>
            <a:off x="4151546" y="2176984"/>
            <a:ext cx="3827385" cy="1239919"/>
          </a:xfrm>
          <a:prstGeom prst="roundRect">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lumMod val="95000"/>
                  </a:prstClr>
                </a:solidFill>
                <a:effectLst/>
                <a:uLnTx/>
                <a:uFillTx/>
                <a:latin typeface="Century Gothic" panose="020F0302020204030204"/>
                <a:ea typeface="+mn-ea"/>
                <a:cs typeface="+mn-cs"/>
              </a:rPr>
              <a:t>quarante-deux </a:t>
            </a:r>
          </a:p>
        </p:txBody>
      </p:sp>
      <p:sp>
        <p:nvSpPr>
          <p:cNvPr id="29" name="Rectangle: Rounded Corners 28">
            <a:extLst>
              <a:ext uri="{FF2B5EF4-FFF2-40B4-BE49-F238E27FC236}">
                <a16:creationId xmlns:a16="http://schemas.microsoft.com/office/drawing/2014/main" id="{B6121B1F-89D3-4968-A32E-25EF4A9FCB7A}"/>
              </a:ext>
            </a:extLst>
          </p:cNvPr>
          <p:cNvSpPr/>
          <p:nvPr/>
        </p:nvSpPr>
        <p:spPr>
          <a:xfrm>
            <a:off x="4151546" y="3501921"/>
            <a:ext cx="3827385" cy="1239919"/>
          </a:xfrm>
          <a:prstGeom prst="roundRect">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lumMod val="95000"/>
                  </a:prstClr>
                </a:solidFill>
                <a:effectLst/>
                <a:uLnTx/>
                <a:uFillTx/>
                <a:latin typeface="Century Gothic" panose="020F0302020204030204"/>
                <a:ea typeface="+mn-ea"/>
                <a:cs typeface="+mn-cs"/>
              </a:rPr>
              <a:t>treize </a:t>
            </a:r>
          </a:p>
        </p:txBody>
      </p:sp>
      <p:sp>
        <p:nvSpPr>
          <p:cNvPr id="30" name="Rectangle: Rounded Corners 29">
            <a:extLst>
              <a:ext uri="{FF2B5EF4-FFF2-40B4-BE49-F238E27FC236}">
                <a16:creationId xmlns:a16="http://schemas.microsoft.com/office/drawing/2014/main" id="{5E16DE76-C27F-4AF1-96B9-0B770048D3F1}"/>
              </a:ext>
            </a:extLst>
          </p:cNvPr>
          <p:cNvSpPr/>
          <p:nvPr/>
        </p:nvSpPr>
        <p:spPr>
          <a:xfrm>
            <a:off x="4151546" y="4826858"/>
            <a:ext cx="3827385" cy="1239919"/>
          </a:xfrm>
          <a:prstGeom prst="roundRect">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lumMod val="95000"/>
                  </a:prstClr>
                </a:solidFill>
                <a:effectLst/>
                <a:uLnTx/>
                <a:uFillTx/>
                <a:latin typeface="Century Gothic" panose="020F0302020204030204"/>
                <a:ea typeface="+mn-ea"/>
                <a:cs typeface="+mn-cs"/>
              </a:rPr>
              <a:t>trente-trois </a:t>
            </a:r>
          </a:p>
        </p:txBody>
      </p:sp>
      <p:sp>
        <p:nvSpPr>
          <p:cNvPr id="31" name="Rectangle: Rounded Corners 30">
            <a:extLst>
              <a:ext uri="{FF2B5EF4-FFF2-40B4-BE49-F238E27FC236}">
                <a16:creationId xmlns:a16="http://schemas.microsoft.com/office/drawing/2014/main" id="{A07CC755-667D-4DED-9D83-18BD852C3E02}"/>
              </a:ext>
            </a:extLst>
          </p:cNvPr>
          <p:cNvSpPr/>
          <p:nvPr/>
        </p:nvSpPr>
        <p:spPr>
          <a:xfrm>
            <a:off x="8082535" y="2189081"/>
            <a:ext cx="3827385" cy="1239919"/>
          </a:xfrm>
          <a:prstGeom prst="roundRect">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lumMod val="95000"/>
                  </a:prstClr>
                </a:solidFill>
                <a:effectLst/>
                <a:uLnTx/>
                <a:uFillTx/>
                <a:latin typeface="Century Gothic" panose="020F0302020204030204"/>
                <a:ea typeface="+mn-ea"/>
                <a:cs typeface="+mn-cs"/>
              </a:rPr>
              <a:t>dix-neuf </a:t>
            </a:r>
          </a:p>
        </p:txBody>
      </p:sp>
      <p:sp>
        <p:nvSpPr>
          <p:cNvPr id="32" name="Rectangle: Rounded Corners 31">
            <a:extLst>
              <a:ext uri="{FF2B5EF4-FFF2-40B4-BE49-F238E27FC236}">
                <a16:creationId xmlns:a16="http://schemas.microsoft.com/office/drawing/2014/main" id="{2027C725-D18D-4918-A8C7-F378D6D3E5F2}"/>
              </a:ext>
            </a:extLst>
          </p:cNvPr>
          <p:cNvSpPr/>
          <p:nvPr/>
        </p:nvSpPr>
        <p:spPr>
          <a:xfrm>
            <a:off x="8082535" y="3501921"/>
            <a:ext cx="3827385" cy="1239919"/>
          </a:xfrm>
          <a:prstGeom prst="roundRect">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lumMod val="95000"/>
                  </a:prstClr>
                </a:solidFill>
                <a:effectLst/>
                <a:uLnTx/>
                <a:uFillTx/>
                <a:latin typeface="Century Gothic" panose="020F0302020204030204"/>
                <a:ea typeface="+mn-ea"/>
                <a:cs typeface="+mn-cs"/>
              </a:rPr>
              <a:t>cinquante-trois </a:t>
            </a:r>
          </a:p>
        </p:txBody>
      </p:sp>
      <p:sp>
        <p:nvSpPr>
          <p:cNvPr id="33" name="Rectangle: Rounded Corners 32">
            <a:extLst>
              <a:ext uri="{FF2B5EF4-FFF2-40B4-BE49-F238E27FC236}">
                <a16:creationId xmlns:a16="http://schemas.microsoft.com/office/drawing/2014/main" id="{7EC4CE96-989C-4CB0-AFEE-087EA2936A82}"/>
              </a:ext>
            </a:extLst>
          </p:cNvPr>
          <p:cNvSpPr/>
          <p:nvPr/>
        </p:nvSpPr>
        <p:spPr>
          <a:xfrm>
            <a:off x="8082535" y="4826858"/>
            <a:ext cx="3827385" cy="1239919"/>
          </a:xfrm>
          <a:prstGeom prst="roundRect">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lumMod val="95000"/>
                  </a:prstClr>
                </a:solidFill>
                <a:effectLst/>
                <a:uLnTx/>
                <a:uFillTx/>
                <a:latin typeface="Century Gothic" panose="020F0302020204030204"/>
                <a:ea typeface="+mn-ea"/>
                <a:cs typeface="+mn-cs"/>
              </a:rPr>
              <a:t>un </a:t>
            </a:r>
          </a:p>
        </p:txBody>
      </p:sp>
      <p:sp>
        <p:nvSpPr>
          <p:cNvPr id="34" name="TextBox 33">
            <a:extLst>
              <a:ext uri="{FF2B5EF4-FFF2-40B4-BE49-F238E27FC236}">
                <a16:creationId xmlns:a16="http://schemas.microsoft.com/office/drawing/2014/main" id="{DD06A232-4D54-4F18-BD3D-54745910BA88}"/>
              </a:ext>
            </a:extLst>
          </p:cNvPr>
          <p:cNvSpPr txBox="1"/>
          <p:nvPr/>
        </p:nvSpPr>
        <p:spPr>
          <a:xfrm>
            <a:off x="220558" y="1164929"/>
            <a:ext cx="6059220"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104F75"/>
                </a:solidFill>
                <a:effectLst/>
                <a:uLnTx/>
                <a:uFillTx/>
                <a:latin typeface="Century Gothic" panose="020F0302020204030204"/>
                <a:ea typeface="+mn-ea"/>
                <a:cs typeface="+mn-cs"/>
              </a:rPr>
              <a:t>Change to ordinal numbers.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104F75"/>
                </a:solidFill>
                <a:effectLst/>
                <a:uLnTx/>
                <a:uFillTx/>
                <a:latin typeface="Century Gothic" panose="020F0302020204030204"/>
                <a:ea typeface="+mn-ea"/>
                <a:cs typeface="+mn-cs"/>
              </a:rPr>
              <a:t>Remember the liaison if needed!</a:t>
            </a:r>
            <a:endParaRPr kumimoji="0" lang="en-US" sz="2600" b="1"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pic>
        <p:nvPicPr>
          <p:cNvPr id="5" name="Picture 4" descr="Shape&#10;&#10;Description automatically generated">
            <a:extLst>
              <a:ext uri="{FF2B5EF4-FFF2-40B4-BE49-F238E27FC236}">
                <a16:creationId xmlns:a16="http://schemas.microsoft.com/office/drawing/2014/main" id="{B5A33D2F-4DA6-48F6-9C44-95B1F23F7A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3532" y="802622"/>
            <a:ext cx="968502" cy="1225265"/>
          </a:xfrm>
          <a:prstGeom prst="rect">
            <a:avLst/>
          </a:prstGeom>
        </p:spPr>
      </p:pic>
      <p:pic>
        <p:nvPicPr>
          <p:cNvPr id="9" name="Picture 8" descr="A picture containing text, sign, clipart, vector graphics&#10;&#10;Description automatically generated">
            <a:extLst>
              <a:ext uri="{FF2B5EF4-FFF2-40B4-BE49-F238E27FC236}">
                <a16:creationId xmlns:a16="http://schemas.microsoft.com/office/drawing/2014/main" id="{3733525A-D8A2-4303-9AB3-1DF8FB4F6B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18904" y="802622"/>
            <a:ext cx="903681" cy="1258467"/>
          </a:xfrm>
          <a:prstGeom prst="rect">
            <a:avLst/>
          </a:prstGeom>
        </p:spPr>
      </p:pic>
      <p:pic>
        <p:nvPicPr>
          <p:cNvPr id="11" name="Picture 10" descr="Shape, circle&#10;&#10;Description automatically generated">
            <a:extLst>
              <a:ext uri="{FF2B5EF4-FFF2-40B4-BE49-F238E27FC236}">
                <a16:creationId xmlns:a16="http://schemas.microsoft.com/office/drawing/2014/main" id="{C08ADAC6-4FB5-41C0-9A64-CD8080A741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66790" y="802622"/>
            <a:ext cx="903681" cy="1238439"/>
          </a:xfrm>
          <a:prstGeom prst="rect">
            <a:avLst/>
          </a:prstGeom>
        </p:spPr>
      </p:pic>
      <p:pic>
        <p:nvPicPr>
          <p:cNvPr id="13" name="Picture 12" descr="Shape&#10;&#10;Description automatically generated">
            <a:extLst>
              <a:ext uri="{FF2B5EF4-FFF2-40B4-BE49-F238E27FC236}">
                <a16:creationId xmlns:a16="http://schemas.microsoft.com/office/drawing/2014/main" id="{68EBB68B-C075-4578-90EC-5C5D1786CA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8051" y="802622"/>
            <a:ext cx="998026" cy="1225266"/>
          </a:xfrm>
          <a:prstGeom prst="rect">
            <a:avLst/>
          </a:prstGeom>
        </p:spPr>
      </p:pic>
      <p:pic>
        <p:nvPicPr>
          <p:cNvPr id="15" name="Picture 14" descr="A picture containing icon&#10;&#10;Description automatically generated">
            <a:extLst>
              <a:ext uri="{FF2B5EF4-FFF2-40B4-BE49-F238E27FC236}">
                <a16:creationId xmlns:a16="http://schemas.microsoft.com/office/drawing/2014/main" id="{6C76777F-8F46-4103-8C88-DEAFBE6A920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37827" y="802622"/>
            <a:ext cx="1097651" cy="1258467"/>
          </a:xfrm>
          <a:prstGeom prst="rect">
            <a:avLst/>
          </a:prstGeom>
        </p:spPr>
      </p:pic>
      <p:pic>
        <p:nvPicPr>
          <p:cNvPr id="17" name="Picture 16" descr="Arrow&#10;&#10;Description automatically generated">
            <a:extLst>
              <a:ext uri="{FF2B5EF4-FFF2-40B4-BE49-F238E27FC236}">
                <a16:creationId xmlns:a16="http://schemas.microsoft.com/office/drawing/2014/main" id="{3F9B0933-317A-4F25-9729-76B1ECD9786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22384" y="802622"/>
            <a:ext cx="837929" cy="1225266"/>
          </a:xfrm>
          <a:prstGeom prst="rect">
            <a:avLst/>
          </a:prstGeom>
        </p:spPr>
      </p:pic>
      <p:pic>
        <p:nvPicPr>
          <p:cNvPr id="19" name="Picture 18" descr="Shape&#10;&#10;Description automatically generated">
            <a:extLst>
              <a:ext uri="{FF2B5EF4-FFF2-40B4-BE49-F238E27FC236}">
                <a16:creationId xmlns:a16="http://schemas.microsoft.com/office/drawing/2014/main" id="{67AFEFAF-FDDA-4D80-8247-4C9C7B239A0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746890" y="802622"/>
            <a:ext cx="903683" cy="1225266"/>
          </a:xfrm>
          <a:prstGeom prst="rect">
            <a:avLst/>
          </a:prstGeom>
        </p:spPr>
      </p:pic>
      <p:pic>
        <p:nvPicPr>
          <p:cNvPr id="21" name="Picture 20" descr="Shape, circle&#10;&#10;Description automatically generated">
            <a:extLst>
              <a:ext uri="{FF2B5EF4-FFF2-40B4-BE49-F238E27FC236}">
                <a16:creationId xmlns:a16="http://schemas.microsoft.com/office/drawing/2014/main" id="{5447F80B-376B-4B92-8F7F-19305C33197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476046" y="802622"/>
            <a:ext cx="903681" cy="1258467"/>
          </a:xfrm>
          <a:prstGeom prst="rect">
            <a:avLst/>
          </a:prstGeom>
        </p:spPr>
      </p:pic>
      <p:pic>
        <p:nvPicPr>
          <p:cNvPr id="23" name="Picture 22" descr="Icon&#10;&#10;Description automatically generated">
            <a:extLst>
              <a:ext uri="{FF2B5EF4-FFF2-40B4-BE49-F238E27FC236}">
                <a16:creationId xmlns:a16="http://schemas.microsoft.com/office/drawing/2014/main" id="{6AA5D172-20E1-4E9A-811F-5098220D297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030675" y="802622"/>
            <a:ext cx="777645" cy="1258467"/>
          </a:xfrm>
          <a:prstGeom prst="rect">
            <a:avLst/>
          </a:prstGeom>
        </p:spPr>
      </p:pic>
    </p:spTree>
    <p:extLst>
      <p:ext uri="{BB962C8B-B14F-4D97-AF65-F5344CB8AC3E}">
        <p14:creationId xmlns:p14="http://schemas.microsoft.com/office/powerpoint/2010/main" val="629273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6" grpId="0" animBg="1"/>
      <p:bldP spid="27" grpId="0" animBg="1"/>
      <p:bldP spid="28" grpId="0" animBg="1"/>
      <p:bldP spid="29" grpId="0" animBg="1"/>
      <p:bldP spid="30" grpId="0" animBg="1"/>
      <p:bldP spid="31" grpId="0" animBg="1"/>
      <p:bldP spid="32" grpId="0" animBg="1"/>
      <p:bldP spid="3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Rounded Corners 38">
            <a:extLst>
              <a:ext uri="{FF2B5EF4-FFF2-40B4-BE49-F238E27FC236}">
                <a16:creationId xmlns:a16="http://schemas.microsoft.com/office/drawing/2014/main" id="{7F52D455-6620-4541-B3D5-B14A3306B1A6}"/>
              </a:ext>
            </a:extLst>
          </p:cNvPr>
          <p:cNvSpPr/>
          <p:nvPr/>
        </p:nvSpPr>
        <p:spPr>
          <a:xfrm>
            <a:off x="220558" y="2189081"/>
            <a:ext cx="3827385" cy="1239919"/>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lumMod val="95000"/>
                  </a:prstClr>
                </a:solidFill>
                <a:effectLst/>
                <a:uLnTx/>
                <a:uFillTx/>
                <a:latin typeface="Century Gothic" panose="020F0302020204030204"/>
                <a:ea typeface="+mn-ea"/>
                <a:cs typeface="+mn-cs"/>
              </a:rPr>
              <a:t>cinquantième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lumMod val="95000"/>
                  </a:prstClr>
                </a:solidFill>
                <a:effectLst/>
                <a:uLnTx/>
                <a:uFillTx/>
                <a:latin typeface="Century Gothic" panose="020F0302020204030204"/>
                <a:ea typeface="+mn-ea"/>
                <a:cs typeface="+mn-cs"/>
              </a:rPr>
              <a:t>[50th]</a:t>
            </a:r>
          </a:p>
        </p:txBody>
      </p:sp>
      <p:sp>
        <p:nvSpPr>
          <p:cNvPr id="40" name="Rectangle: Rounded Corners 39">
            <a:extLst>
              <a:ext uri="{FF2B5EF4-FFF2-40B4-BE49-F238E27FC236}">
                <a16:creationId xmlns:a16="http://schemas.microsoft.com/office/drawing/2014/main" id="{837D0A5C-60F7-4890-ADC6-9C74A069DF22}"/>
              </a:ext>
            </a:extLst>
          </p:cNvPr>
          <p:cNvSpPr/>
          <p:nvPr/>
        </p:nvSpPr>
        <p:spPr>
          <a:xfrm>
            <a:off x="220558" y="3514018"/>
            <a:ext cx="3827385" cy="1239919"/>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lumMod val="95000"/>
                  </a:prstClr>
                </a:solidFill>
                <a:effectLst/>
                <a:uLnTx/>
                <a:uFillTx/>
                <a:latin typeface="Century Gothic" panose="020F0302020204030204"/>
                <a:ea typeface="+mn-ea"/>
                <a:cs typeface="+mn-cs"/>
              </a:rPr>
              <a:t>quarante-et-unième [41st]</a:t>
            </a:r>
          </a:p>
        </p:txBody>
      </p:sp>
      <p:sp>
        <p:nvSpPr>
          <p:cNvPr id="41" name="Rectangle: Rounded Corners 40">
            <a:extLst>
              <a:ext uri="{FF2B5EF4-FFF2-40B4-BE49-F238E27FC236}">
                <a16:creationId xmlns:a16="http://schemas.microsoft.com/office/drawing/2014/main" id="{9217D72F-E6B9-4CC9-ACC7-99066A8A1AA7}"/>
              </a:ext>
            </a:extLst>
          </p:cNvPr>
          <p:cNvSpPr/>
          <p:nvPr/>
        </p:nvSpPr>
        <p:spPr>
          <a:xfrm>
            <a:off x="220558" y="4838955"/>
            <a:ext cx="3827385" cy="1239919"/>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lumMod val="95000"/>
                  </a:prstClr>
                </a:solidFill>
                <a:effectLst/>
                <a:uLnTx/>
                <a:uFillTx/>
                <a:latin typeface="Century Gothic" panose="020F0302020204030204"/>
                <a:ea typeface="+mn-ea"/>
                <a:cs typeface="+mn-cs"/>
              </a:rPr>
              <a:t>vingt-septième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lumMod val="95000"/>
                  </a:prstClr>
                </a:solidFill>
                <a:effectLst/>
                <a:uLnTx/>
                <a:uFillTx/>
                <a:latin typeface="Century Gothic" panose="020F0302020204030204"/>
                <a:ea typeface="+mn-ea"/>
                <a:cs typeface="+mn-cs"/>
              </a:rPr>
              <a:t>[27th]</a:t>
            </a:r>
          </a:p>
        </p:txBody>
      </p:sp>
      <p:sp>
        <p:nvSpPr>
          <p:cNvPr id="42" name="Rectangle: Rounded Corners 41">
            <a:extLst>
              <a:ext uri="{FF2B5EF4-FFF2-40B4-BE49-F238E27FC236}">
                <a16:creationId xmlns:a16="http://schemas.microsoft.com/office/drawing/2014/main" id="{469E1AF8-780E-47CD-B63A-D9DC997A133C}"/>
              </a:ext>
            </a:extLst>
          </p:cNvPr>
          <p:cNvSpPr/>
          <p:nvPr/>
        </p:nvSpPr>
        <p:spPr>
          <a:xfrm>
            <a:off x="4151546" y="2189081"/>
            <a:ext cx="3827385" cy="1239919"/>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lumMod val="95000"/>
                  </a:prstClr>
                </a:solidFill>
                <a:effectLst/>
                <a:uLnTx/>
                <a:uFillTx/>
                <a:latin typeface="Century Gothic" panose="020F0302020204030204"/>
                <a:ea typeface="+mn-ea"/>
                <a:cs typeface="+mn-cs"/>
              </a:rPr>
              <a:t>quarante-deuxième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lumMod val="95000"/>
                  </a:prstClr>
                </a:solidFill>
                <a:effectLst/>
                <a:uLnTx/>
                <a:uFillTx/>
                <a:latin typeface="Century Gothic" panose="020F0302020204030204"/>
                <a:ea typeface="+mn-ea"/>
                <a:cs typeface="+mn-cs"/>
              </a:rPr>
              <a:t>[42nd]</a:t>
            </a:r>
          </a:p>
        </p:txBody>
      </p:sp>
      <p:sp>
        <p:nvSpPr>
          <p:cNvPr id="43" name="Rectangle: Rounded Corners 42">
            <a:extLst>
              <a:ext uri="{FF2B5EF4-FFF2-40B4-BE49-F238E27FC236}">
                <a16:creationId xmlns:a16="http://schemas.microsoft.com/office/drawing/2014/main" id="{2B566567-0135-4CE8-BDD2-E48D8D66C81C}"/>
              </a:ext>
            </a:extLst>
          </p:cNvPr>
          <p:cNvSpPr/>
          <p:nvPr/>
        </p:nvSpPr>
        <p:spPr>
          <a:xfrm>
            <a:off x="4151546" y="3514018"/>
            <a:ext cx="3827385" cy="1239919"/>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lumMod val="95000"/>
                  </a:prstClr>
                </a:solidFill>
                <a:effectLst/>
                <a:uLnTx/>
                <a:uFillTx/>
                <a:latin typeface="Century Gothic" panose="020F0302020204030204"/>
                <a:ea typeface="+mn-ea"/>
                <a:cs typeface="+mn-cs"/>
              </a:rPr>
              <a:t>treizième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lumMod val="95000"/>
                  </a:prstClr>
                </a:solidFill>
                <a:effectLst/>
                <a:uLnTx/>
                <a:uFillTx/>
                <a:latin typeface="Century Gothic" panose="020F0302020204030204"/>
                <a:ea typeface="+mn-ea"/>
                <a:cs typeface="+mn-cs"/>
              </a:rPr>
              <a:t>[13th]</a:t>
            </a:r>
          </a:p>
        </p:txBody>
      </p:sp>
      <p:sp>
        <p:nvSpPr>
          <p:cNvPr id="44" name="Rectangle: Rounded Corners 43">
            <a:extLst>
              <a:ext uri="{FF2B5EF4-FFF2-40B4-BE49-F238E27FC236}">
                <a16:creationId xmlns:a16="http://schemas.microsoft.com/office/drawing/2014/main" id="{AB8AE521-D995-4DCA-BC0A-60B4C17C1672}"/>
              </a:ext>
            </a:extLst>
          </p:cNvPr>
          <p:cNvSpPr/>
          <p:nvPr/>
        </p:nvSpPr>
        <p:spPr>
          <a:xfrm>
            <a:off x="4151546" y="4838955"/>
            <a:ext cx="3827385" cy="1239919"/>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lumMod val="95000"/>
                  </a:prstClr>
                </a:solidFill>
                <a:effectLst/>
                <a:uLnTx/>
                <a:uFillTx/>
                <a:latin typeface="Century Gothic" panose="020F0302020204030204"/>
                <a:ea typeface="+mn-ea"/>
                <a:cs typeface="+mn-cs"/>
              </a:rPr>
              <a:t>trente-troisième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lumMod val="95000"/>
                  </a:prstClr>
                </a:solidFill>
                <a:effectLst/>
                <a:uLnTx/>
                <a:uFillTx/>
                <a:latin typeface="Century Gothic" panose="020F0302020204030204"/>
                <a:ea typeface="+mn-ea"/>
                <a:cs typeface="+mn-cs"/>
              </a:rPr>
              <a:t>[33rd]</a:t>
            </a:r>
          </a:p>
        </p:txBody>
      </p:sp>
      <p:sp>
        <p:nvSpPr>
          <p:cNvPr id="45" name="Rectangle: Rounded Corners 44">
            <a:extLst>
              <a:ext uri="{FF2B5EF4-FFF2-40B4-BE49-F238E27FC236}">
                <a16:creationId xmlns:a16="http://schemas.microsoft.com/office/drawing/2014/main" id="{1E6B608C-9B07-4FD1-8A63-0B136251F99C}"/>
              </a:ext>
            </a:extLst>
          </p:cNvPr>
          <p:cNvSpPr/>
          <p:nvPr/>
        </p:nvSpPr>
        <p:spPr>
          <a:xfrm>
            <a:off x="8082535" y="2201178"/>
            <a:ext cx="3827385" cy="1239919"/>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lumMod val="95000"/>
                  </a:prstClr>
                </a:solidFill>
                <a:effectLst/>
                <a:uLnTx/>
                <a:uFillTx/>
                <a:latin typeface="Century Gothic" panose="020F0302020204030204"/>
                <a:ea typeface="+mn-ea"/>
                <a:cs typeface="+mn-cs"/>
              </a:rPr>
              <a:t>dix-neuvième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lumMod val="95000"/>
                  </a:prstClr>
                </a:solidFill>
                <a:effectLst/>
                <a:uLnTx/>
                <a:uFillTx/>
                <a:latin typeface="Century Gothic" panose="020F0302020204030204"/>
                <a:ea typeface="+mn-ea"/>
                <a:cs typeface="+mn-cs"/>
              </a:rPr>
              <a:t>[19th]</a:t>
            </a:r>
          </a:p>
        </p:txBody>
      </p:sp>
      <p:sp>
        <p:nvSpPr>
          <p:cNvPr id="46" name="Rectangle: Rounded Corners 45">
            <a:extLst>
              <a:ext uri="{FF2B5EF4-FFF2-40B4-BE49-F238E27FC236}">
                <a16:creationId xmlns:a16="http://schemas.microsoft.com/office/drawing/2014/main" id="{0FEC83A7-4021-49E4-9007-D1DE60008505}"/>
              </a:ext>
            </a:extLst>
          </p:cNvPr>
          <p:cNvSpPr/>
          <p:nvPr/>
        </p:nvSpPr>
        <p:spPr>
          <a:xfrm>
            <a:off x="8082535" y="3514018"/>
            <a:ext cx="3827385" cy="1239919"/>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lumMod val="95000"/>
                  </a:prstClr>
                </a:solidFill>
                <a:effectLst/>
                <a:uLnTx/>
                <a:uFillTx/>
                <a:latin typeface="Century Gothic" panose="020F0302020204030204"/>
                <a:ea typeface="+mn-ea"/>
                <a:cs typeface="+mn-cs"/>
              </a:rPr>
              <a:t>cinquante-troisième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lumMod val="95000"/>
                  </a:prstClr>
                </a:solidFill>
                <a:effectLst/>
                <a:uLnTx/>
                <a:uFillTx/>
                <a:latin typeface="Century Gothic" panose="020F0302020204030204"/>
                <a:ea typeface="+mn-ea"/>
                <a:cs typeface="+mn-cs"/>
              </a:rPr>
              <a:t>[53rd]</a:t>
            </a:r>
          </a:p>
        </p:txBody>
      </p:sp>
      <p:sp>
        <p:nvSpPr>
          <p:cNvPr id="47" name="Rectangle: Rounded Corners 46">
            <a:extLst>
              <a:ext uri="{FF2B5EF4-FFF2-40B4-BE49-F238E27FC236}">
                <a16:creationId xmlns:a16="http://schemas.microsoft.com/office/drawing/2014/main" id="{F4299B4E-5B77-497D-ADE9-A3FFD9710B47}"/>
              </a:ext>
            </a:extLst>
          </p:cNvPr>
          <p:cNvSpPr/>
          <p:nvPr/>
        </p:nvSpPr>
        <p:spPr>
          <a:xfrm>
            <a:off x="8082535" y="4838955"/>
            <a:ext cx="3827385" cy="1239919"/>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lumMod val="95000"/>
                  </a:prstClr>
                </a:solidFill>
                <a:effectLst/>
                <a:uLnTx/>
                <a:uFillTx/>
                <a:latin typeface="Century Gothic" panose="020F0302020204030204"/>
                <a:ea typeface="+mn-ea"/>
                <a:cs typeface="+mn-cs"/>
              </a:rPr>
              <a:t>premier/première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lumMod val="95000"/>
                  </a:prstClr>
                </a:solidFill>
                <a:effectLst/>
                <a:uLnTx/>
                <a:uFillTx/>
                <a:latin typeface="Century Gothic" panose="020F0302020204030204"/>
                <a:ea typeface="+mn-ea"/>
                <a:cs typeface="+mn-cs"/>
              </a:rPr>
              <a:t>[1st]</a:t>
            </a:r>
          </a:p>
        </p:txBody>
      </p:sp>
      <p:sp>
        <p:nvSpPr>
          <p:cNvPr id="3" name="Rectangle: Rounded Corners 2">
            <a:extLst>
              <a:ext uri="{FF2B5EF4-FFF2-40B4-BE49-F238E27FC236}">
                <a16:creationId xmlns:a16="http://schemas.microsoft.com/office/drawing/2014/main" id="{BF82EBE3-1E2D-4110-A34C-7AC6F511A795}"/>
              </a:ext>
            </a:extLst>
          </p:cNvPr>
          <p:cNvSpPr/>
          <p:nvPr/>
        </p:nvSpPr>
        <p:spPr>
          <a:xfrm>
            <a:off x="220558" y="2176984"/>
            <a:ext cx="3827385" cy="1239919"/>
          </a:xfrm>
          <a:prstGeom prst="roundRect">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lumMod val="95000"/>
                  </a:prstClr>
                </a:solidFill>
                <a:effectLst/>
                <a:uLnTx/>
                <a:uFillTx/>
                <a:latin typeface="Century Gothic" panose="020F0302020204030204"/>
                <a:ea typeface="+mn-ea"/>
                <a:cs typeface="+mn-cs"/>
              </a:rPr>
              <a:t>cinquante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lumMod val="95000"/>
                  </a:prstClr>
                </a:solidFill>
                <a:effectLst/>
                <a:uLnTx/>
                <a:uFillTx/>
                <a:latin typeface="Century Gothic" panose="020F0302020204030204"/>
                <a:ea typeface="+mn-ea"/>
                <a:cs typeface="+mn-cs"/>
              </a:rPr>
              <a:t>[50]</a:t>
            </a:r>
          </a:p>
        </p:txBody>
      </p:sp>
      <p:sp>
        <p:nvSpPr>
          <p:cNvPr id="26" name="Rectangle: Rounded Corners 25">
            <a:extLst>
              <a:ext uri="{FF2B5EF4-FFF2-40B4-BE49-F238E27FC236}">
                <a16:creationId xmlns:a16="http://schemas.microsoft.com/office/drawing/2014/main" id="{8833D59E-F3B5-427E-81A3-3DA3B047DB08}"/>
              </a:ext>
            </a:extLst>
          </p:cNvPr>
          <p:cNvSpPr/>
          <p:nvPr/>
        </p:nvSpPr>
        <p:spPr>
          <a:xfrm>
            <a:off x="220558" y="3501921"/>
            <a:ext cx="3827385" cy="1239919"/>
          </a:xfrm>
          <a:prstGeom prst="roundRect">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lumMod val="95000"/>
                  </a:prstClr>
                </a:solidFill>
                <a:effectLst/>
                <a:uLnTx/>
                <a:uFillTx/>
                <a:latin typeface="Century Gothic" panose="020F0302020204030204"/>
                <a:ea typeface="+mn-ea"/>
                <a:cs typeface="+mn-cs"/>
              </a:rPr>
              <a:t>quarante-et-un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lumMod val="95000"/>
                  </a:prstClr>
                </a:solidFill>
                <a:effectLst/>
                <a:uLnTx/>
                <a:uFillTx/>
                <a:latin typeface="Century Gothic" panose="020F0302020204030204"/>
                <a:ea typeface="+mn-ea"/>
                <a:cs typeface="+mn-cs"/>
              </a:rPr>
              <a:t>[41]</a:t>
            </a:r>
          </a:p>
        </p:txBody>
      </p:sp>
      <p:sp>
        <p:nvSpPr>
          <p:cNvPr id="27" name="Rectangle: Rounded Corners 26">
            <a:extLst>
              <a:ext uri="{FF2B5EF4-FFF2-40B4-BE49-F238E27FC236}">
                <a16:creationId xmlns:a16="http://schemas.microsoft.com/office/drawing/2014/main" id="{1888C745-A48C-4B83-93CC-7E61E9168E2D}"/>
              </a:ext>
            </a:extLst>
          </p:cNvPr>
          <p:cNvSpPr/>
          <p:nvPr/>
        </p:nvSpPr>
        <p:spPr>
          <a:xfrm>
            <a:off x="220558" y="4826858"/>
            <a:ext cx="3827385" cy="1239919"/>
          </a:xfrm>
          <a:prstGeom prst="roundRect">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lumMod val="95000"/>
                  </a:prstClr>
                </a:solidFill>
                <a:effectLst/>
                <a:uLnTx/>
                <a:uFillTx/>
                <a:latin typeface="Century Gothic" panose="020F0302020204030204"/>
                <a:ea typeface="+mn-ea"/>
                <a:cs typeface="+mn-cs"/>
              </a:rPr>
              <a:t>vingt-sept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lumMod val="95000"/>
                  </a:prstClr>
                </a:solidFill>
                <a:effectLst/>
                <a:uLnTx/>
                <a:uFillTx/>
                <a:latin typeface="Century Gothic" panose="020F0302020204030204"/>
                <a:ea typeface="+mn-ea"/>
                <a:cs typeface="+mn-cs"/>
              </a:rPr>
              <a:t>[27]</a:t>
            </a:r>
          </a:p>
        </p:txBody>
      </p:sp>
      <p:sp>
        <p:nvSpPr>
          <p:cNvPr id="28" name="Rectangle: Rounded Corners 27">
            <a:extLst>
              <a:ext uri="{FF2B5EF4-FFF2-40B4-BE49-F238E27FC236}">
                <a16:creationId xmlns:a16="http://schemas.microsoft.com/office/drawing/2014/main" id="{34B226F2-45F9-4A6C-8900-5887B829CB80}"/>
              </a:ext>
            </a:extLst>
          </p:cNvPr>
          <p:cNvSpPr/>
          <p:nvPr/>
        </p:nvSpPr>
        <p:spPr>
          <a:xfrm>
            <a:off x="4151546" y="2176984"/>
            <a:ext cx="3827385" cy="1239919"/>
          </a:xfrm>
          <a:prstGeom prst="roundRect">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lumMod val="95000"/>
                  </a:prstClr>
                </a:solidFill>
                <a:effectLst/>
                <a:uLnTx/>
                <a:uFillTx/>
                <a:latin typeface="Century Gothic" panose="020F0302020204030204"/>
                <a:ea typeface="+mn-ea"/>
                <a:cs typeface="+mn-cs"/>
              </a:rPr>
              <a:t>quarante-deux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lumMod val="95000"/>
                  </a:prstClr>
                </a:solidFill>
                <a:effectLst/>
                <a:uLnTx/>
                <a:uFillTx/>
                <a:latin typeface="Century Gothic" panose="020F0302020204030204"/>
                <a:ea typeface="+mn-ea"/>
                <a:cs typeface="+mn-cs"/>
              </a:rPr>
              <a:t>[42]</a:t>
            </a:r>
          </a:p>
        </p:txBody>
      </p:sp>
      <p:sp>
        <p:nvSpPr>
          <p:cNvPr id="29" name="Rectangle: Rounded Corners 28">
            <a:extLst>
              <a:ext uri="{FF2B5EF4-FFF2-40B4-BE49-F238E27FC236}">
                <a16:creationId xmlns:a16="http://schemas.microsoft.com/office/drawing/2014/main" id="{B6121B1F-89D3-4968-A32E-25EF4A9FCB7A}"/>
              </a:ext>
            </a:extLst>
          </p:cNvPr>
          <p:cNvSpPr/>
          <p:nvPr/>
        </p:nvSpPr>
        <p:spPr>
          <a:xfrm>
            <a:off x="4151546" y="3501921"/>
            <a:ext cx="3827385" cy="1239919"/>
          </a:xfrm>
          <a:prstGeom prst="roundRect">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lumMod val="95000"/>
                  </a:prstClr>
                </a:solidFill>
                <a:effectLst/>
                <a:uLnTx/>
                <a:uFillTx/>
                <a:latin typeface="Century Gothic" panose="020F0302020204030204"/>
                <a:ea typeface="+mn-ea"/>
                <a:cs typeface="+mn-cs"/>
              </a:rPr>
              <a:t>treize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lumMod val="95000"/>
                  </a:prstClr>
                </a:solidFill>
                <a:effectLst/>
                <a:uLnTx/>
                <a:uFillTx/>
                <a:latin typeface="Century Gothic" panose="020F0302020204030204"/>
                <a:ea typeface="+mn-ea"/>
                <a:cs typeface="+mn-cs"/>
              </a:rPr>
              <a:t>[13]</a:t>
            </a:r>
          </a:p>
        </p:txBody>
      </p:sp>
      <p:sp>
        <p:nvSpPr>
          <p:cNvPr id="30" name="Rectangle: Rounded Corners 29">
            <a:extLst>
              <a:ext uri="{FF2B5EF4-FFF2-40B4-BE49-F238E27FC236}">
                <a16:creationId xmlns:a16="http://schemas.microsoft.com/office/drawing/2014/main" id="{5E16DE76-C27F-4AF1-96B9-0B770048D3F1}"/>
              </a:ext>
            </a:extLst>
          </p:cNvPr>
          <p:cNvSpPr/>
          <p:nvPr/>
        </p:nvSpPr>
        <p:spPr>
          <a:xfrm>
            <a:off x="4151546" y="4826858"/>
            <a:ext cx="3827385" cy="1239919"/>
          </a:xfrm>
          <a:prstGeom prst="roundRect">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lumMod val="95000"/>
                  </a:prstClr>
                </a:solidFill>
                <a:effectLst/>
                <a:uLnTx/>
                <a:uFillTx/>
                <a:latin typeface="Century Gothic" panose="020F0302020204030204"/>
                <a:ea typeface="+mn-ea"/>
                <a:cs typeface="+mn-cs"/>
              </a:rPr>
              <a:t>trente-trois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lumMod val="95000"/>
                  </a:prstClr>
                </a:solidFill>
                <a:effectLst/>
                <a:uLnTx/>
                <a:uFillTx/>
                <a:latin typeface="Century Gothic" panose="020F0302020204030204"/>
                <a:ea typeface="+mn-ea"/>
                <a:cs typeface="+mn-cs"/>
              </a:rPr>
              <a:t>[33]</a:t>
            </a:r>
          </a:p>
        </p:txBody>
      </p:sp>
      <p:sp>
        <p:nvSpPr>
          <p:cNvPr id="31" name="Rectangle: Rounded Corners 30">
            <a:extLst>
              <a:ext uri="{FF2B5EF4-FFF2-40B4-BE49-F238E27FC236}">
                <a16:creationId xmlns:a16="http://schemas.microsoft.com/office/drawing/2014/main" id="{A07CC755-667D-4DED-9D83-18BD852C3E02}"/>
              </a:ext>
            </a:extLst>
          </p:cNvPr>
          <p:cNvSpPr/>
          <p:nvPr/>
        </p:nvSpPr>
        <p:spPr>
          <a:xfrm>
            <a:off x="8082535" y="2189081"/>
            <a:ext cx="3827385" cy="1239919"/>
          </a:xfrm>
          <a:prstGeom prst="roundRect">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lumMod val="95000"/>
                  </a:prstClr>
                </a:solidFill>
                <a:effectLst/>
                <a:uLnTx/>
                <a:uFillTx/>
                <a:latin typeface="Century Gothic" panose="020F0302020204030204"/>
                <a:ea typeface="+mn-ea"/>
                <a:cs typeface="+mn-cs"/>
              </a:rPr>
              <a:t>dix-neuf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lumMod val="95000"/>
                  </a:prstClr>
                </a:solidFill>
                <a:effectLst/>
                <a:uLnTx/>
                <a:uFillTx/>
                <a:latin typeface="Century Gothic" panose="020F0302020204030204"/>
                <a:ea typeface="+mn-ea"/>
                <a:cs typeface="+mn-cs"/>
              </a:rPr>
              <a:t>[19]</a:t>
            </a:r>
          </a:p>
        </p:txBody>
      </p:sp>
      <p:sp>
        <p:nvSpPr>
          <p:cNvPr id="32" name="Rectangle: Rounded Corners 31">
            <a:extLst>
              <a:ext uri="{FF2B5EF4-FFF2-40B4-BE49-F238E27FC236}">
                <a16:creationId xmlns:a16="http://schemas.microsoft.com/office/drawing/2014/main" id="{2027C725-D18D-4918-A8C7-F378D6D3E5F2}"/>
              </a:ext>
            </a:extLst>
          </p:cNvPr>
          <p:cNvSpPr/>
          <p:nvPr/>
        </p:nvSpPr>
        <p:spPr>
          <a:xfrm>
            <a:off x="8082535" y="3501921"/>
            <a:ext cx="3827385" cy="1239919"/>
          </a:xfrm>
          <a:prstGeom prst="roundRect">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lumMod val="95000"/>
                  </a:prstClr>
                </a:solidFill>
                <a:effectLst/>
                <a:uLnTx/>
                <a:uFillTx/>
                <a:latin typeface="Century Gothic" panose="020F0302020204030204"/>
                <a:ea typeface="+mn-ea"/>
                <a:cs typeface="+mn-cs"/>
              </a:rPr>
              <a:t>cinquante-trois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lumMod val="95000"/>
                  </a:prstClr>
                </a:solidFill>
                <a:effectLst/>
                <a:uLnTx/>
                <a:uFillTx/>
                <a:latin typeface="Century Gothic" panose="020F0302020204030204"/>
                <a:ea typeface="+mn-ea"/>
                <a:cs typeface="+mn-cs"/>
              </a:rPr>
              <a:t>[53]</a:t>
            </a:r>
          </a:p>
        </p:txBody>
      </p:sp>
      <p:sp>
        <p:nvSpPr>
          <p:cNvPr id="33" name="Rectangle: Rounded Corners 32">
            <a:extLst>
              <a:ext uri="{FF2B5EF4-FFF2-40B4-BE49-F238E27FC236}">
                <a16:creationId xmlns:a16="http://schemas.microsoft.com/office/drawing/2014/main" id="{7EC4CE96-989C-4CB0-AFEE-087EA2936A82}"/>
              </a:ext>
            </a:extLst>
          </p:cNvPr>
          <p:cNvSpPr/>
          <p:nvPr/>
        </p:nvSpPr>
        <p:spPr>
          <a:xfrm>
            <a:off x="8082535" y="4826858"/>
            <a:ext cx="3827385" cy="1239919"/>
          </a:xfrm>
          <a:prstGeom prst="roundRect">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lumMod val="95000"/>
                  </a:prstClr>
                </a:solidFill>
                <a:effectLst/>
                <a:uLnTx/>
                <a:uFillTx/>
                <a:latin typeface="Century Gothic" panose="020F0302020204030204"/>
                <a:ea typeface="+mn-ea"/>
                <a:cs typeface="+mn-cs"/>
              </a:rPr>
              <a:t>un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lumMod val="95000"/>
                  </a:prstClr>
                </a:solidFill>
                <a:effectLst/>
                <a:uLnTx/>
                <a:uFillTx/>
                <a:latin typeface="Century Gothic" panose="020F0302020204030204"/>
                <a:ea typeface="+mn-ea"/>
                <a:cs typeface="+mn-cs"/>
              </a:rPr>
              <a:t>[1]</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Les nombres ordinaux</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pic>
        <p:nvPicPr>
          <p:cNvPr id="25" name="Picture 24" descr="Shape&#10;&#10;Description automatically generated">
            <a:extLst>
              <a:ext uri="{FF2B5EF4-FFF2-40B4-BE49-F238E27FC236}">
                <a16:creationId xmlns:a16="http://schemas.microsoft.com/office/drawing/2014/main" id="{08A85713-0ED1-47BF-9744-550BA42885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3532" y="802622"/>
            <a:ext cx="968502" cy="1225265"/>
          </a:xfrm>
          <a:prstGeom prst="rect">
            <a:avLst/>
          </a:prstGeom>
        </p:spPr>
      </p:pic>
      <p:pic>
        <p:nvPicPr>
          <p:cNvPr id="35" name="Picture 34" descr="A picture containing text, sign, clipart, vector graphics&#10;&#10;Description automatically generated">
            <a:extLst>
              <a:ext uri="{FF2B5EF4-FFF2-40B4-BE49-F238E27FC236}">
                <a16:creationId xmlns:a16="http://schemas.microsoft.com/office/drawing/2014/main" id="{47A2D4F7-267B-4209-951F-11109CEE8B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18904" y="802622"/>
            <a:ext cx="903681" cy="1258467"/>
          </a:xfrm>
          <a:prstGeom prst="rect">
            <a:avLst/>
          </a:prstGeom>
        </p:spPr>
      </p:pic>
      <p:pic>
        <p:nvPicPr>
          <p:cNvPr id="36" name="Picture 35" descr="Shape, circle&#10;&#10;Description automatically generated">
            <a:extLst>
              <a:ext uri="{FF2B5EF4-FFF2-40B4-BE49-F238E27FC236}">
                <a16:creationId xmlns:a16="http://schemas.microsoft.com/office/drawing/2014/main" id="{0E471B9A-EF5F-4794-B958-EE3CBF3FE2F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66790" y="802622"/>
            <a:ext cx="903681" cy="1238439"/>
          </a:xfrm>
          <a:prstGeom prst="rect">
            <a:avLst/>
          </a:prstGeom>
        </p:spPr>
      </p:pic>
      <p:pic>
        <p:nvPicPr>
          <p:cNvPr id="37" name="Picture 36" descr="Shape&#10;&#10;Description automatically generated">
            <a:extLst>
              <a:ext uri="{FF2B5EF4-FFF2-40B4-BE49-F238E27FC236}">
                <a16:creationId xmlns:a16="http://schemas.microsoft.com/office/drawing/2014/main" id="{C03B7EC2-FBB2-4276-9892-5E50B6FC719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8051" y="802622"/>
            <a:ext cx="998026" cy="1225266"/>
          </a:xfrm>
          <a:prstGeom prst="rect">
            <a:avLst/>
          </a:prstGeom>
        </p:spPr>
      </p:pic>
      <p:pic>
        <p:nvPicPr>
          <p:cNvPr id="38" name="Picture 37" descr="A picture containing icon&#10;&#10;Description automatically generated">
            <a:extLst>
              <a:ext uri="{FF2B5EF4-FFF2-40B4-BE49-F238E27FC236}">
                <a16:creationId xmlns:a16="http://schemas.microsoft.com/office/drawing/2014/main" id="{CC11ED91-A04B-4C97-AE55-565ABEF3CD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37827" y="802622"/>
            <a:ext cx="1097651" cy="1258467"/>
          </a:xfrm>
          <a:prstGeom prst="rect">
            <a:avLst/>
          </a:prstGeom>
        </p:spPr>
      </p:pic>
      <p:pic>
        <p:nvPicPr>
          <p:cNvPr id="48" name="Picture 47" descr="Arrow&#10;&#10;Description automatically generated">
            <a:extLst>
              <a:ext uri="{FF2B5EF4-FFF2-40B4-BE49-F238E27FC236}">
                <a16:creationId xmlns:a16="http://schemas.microsoft.com/office/drawing/2014/main" id="{D94DDC41-2F2D-4705-BF90-A96159634E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22384" y="802622"/>
            <a:ext cx="837929" cy="1225266"/>
          </a:xfrm>
          <a:prstGeom prst="rect">
            <a:avLst/>
          </a:prstGeom>
        </p:spPr>
      </p:pic>
      <p:pic>
        <p:nvPicPr>
          <p:cNvPr id="49" name="Picture 48" descr="Shape&#10;&#10;Description automatically generated">
            <a:extLst>
              <a:ext uri="{FF2B5EF4-FFF2-40B4-BE49-F238E27FC236}">
                <a16:creationId xmlns:a16="http://schemas.microsoft.com/office/drawing/2014/main" id="{8443DD34-7C09-4999-97C1-F8A10014A12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746890" y="802622"/>
            <a:ext cx="903683" cy="1225266"/>
          </a:xfrm>
          <a:prstGeom prst="rect">
            <a:avLst/>
          </a:prstGeom>
        </p:spPr>
      </p:pic>
      <p:pic>
        <p:nvPicPr>
          <p:cNvPr id="50" name="Picture 49" descr="Shape, circle&#10;&#10;Description automatically generated">
            <a:extLst>
              <a:ext uri="{FF2B5EF4-FFF2-40B4-BE49-F238E27FC236}">
                <a16:creationId xmlns:a16="http://schemas.microsoft.com/office/drawing/2014/main" id="{EA6747FE-9040-4C1B-94F6-5E0627D0D37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476046" y="802622"/>
            <a:ext cx="903681" cy="1258467"/>
          </a:xfrm>
          <a:prstGeom prst="rect">
            <a:avLst/>
          </a:prstGeom>
        </p:spPr>
      </p:pic>
      <p:pic>
        <p:nvPicPr>
          <p:cNvPr id="51" name="Picture 50" descr="Icon&#10;&#10;Description automatically generated">
            <a:extLst>
              <a:ext uri="{FF2B5EF4-FFF2-40B4-BE49-F238E27FC236}">
                <a16:creationId xmlns:a16="http://schemas.microsoft.com/office/drawing/2014/main" id="{86E958CD-07A6-4B9D-8A20-74E428980EB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030675" y="802622"/>
            <a:ext cx="777645" cy="1258467"/>
          </a:xfrm>
          <a:prstGeom prst="rect">
            <a:avLst/>
          </a:prstGeom>
        </p:spPr>
      </p:pic>
      <p:sp>
        <p:nvSpPr>
          <p:cNvPr id="53" name="TextBox 52">
            <a:extLst>
              <a:ext uri="{FF2B5EF4-FFF2-40B4-BE49-F238E27FC236}">
                <a16:creationId xmlns:a16="http://schemas.microsoft.com/office/drawing/2014/main" id="{DD06A232-4D54-4F18-BD3D-54745910BA88}"/>
              </a:ext>
            </a:extLst>
          </p:cNvPr>
          <p:cNvSpPr txBox="1"/>
          <p:nvPr/>
        </p:nvSpPr>
        <p:spPr>
          <a:xfrm>
            <a:off x="220558" y="1164929"/>
            <a:ext cx="6059220"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104F75"/>
                </a:solidFill>
                <a:effectLst/>
                <a:uLnTx/>
                <a:uFillTx/>
                <a:latin typeface="Century Gothic" panose="020F0302020204030204"/>
                <a:ea typeface="+mn-ea"/>
                <a:cs typeface="+mn-cs"/>
              </a:rPr>
              <a:t>Change to ordinal numbers.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104F75"/>
                </a:solidFill>
                <a:effectLst/>
                <a:uLnTx/>
                <a:uFillTx/>
                <a:latin typeface="Century Gothic" panose="020F0302020204030204"/>
                <a:ea typeface="+mn-ea"/>
                <a:cs typeface="+mn-cs"/>
              </a:rPr>
              <a:t>Remember the liaison if needed!</a:t>
            </a:r>
            <a:endParaRPr kumimoji="0" lang="en-US" sz="2600" b="1"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183696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6" grpId="0" animBg="1"/>
      <p:bldP spid="27" grpId="0" animBg="1"/>
      <p:bldP spid="28" grpId="0" animBg="1"/>
      <p:bldP spid="29" grpId="0" animBg="1"/>
      <p:bldP spid="30" grpId="0" animBg="1"/>
      <p:bldP spid="31" grpId="0" animBg="1"/>
      <p:bldP spid="32" grpId="0" animBg="1"/>
      <p:bldP spid="33"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 name="Speech Bubble: Rectangle with Corners Rounded 42">
            <a:extLst>
              <a:ext uri="{FF2B5EF4-FFF2-40B4-BE49-F238E27FC236}">
                <a16:creationId xmlns:a16="http://schemas.microsoft.com/office/drawing/2014/main" id="{68844A70-6DD2-4F5D-B2AB-AEFE687A226A}"/>
              </a:ext>
            </a:extLst>
          </p:cNvPr>
          <p:cNvSpPr/>
          <p:nvPr/>
        </p:nvSpPr>
        <p:spPr>
          <a:xfrm>
            <a:off x="8254851" y="3730164"/>
            <a:ext cx="1290590" cy="701185"/>
          </a:xfrm>
          <a:prstGeom prst="wedgeRoundRectCallout">
            <a:avLst>
              <a:gd name="adj1" fmla="val -49868"/>
              <a:gd name="adj2" fmla="val -15735"/>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poser</a:t>
            </a:r>
          </a:p>
        </p:txBody>
      </p:sp>
      <p:sp>
        <p:nvSpPr>
          <p:cNvPr id="42" name="Speech Bubble: Rectangle with Corners Rounded 41">
            <a:extLst>
              <a:ext uri="{FF2B5EF4-FFF2-40B4-BE49-F238E27FC236}">
                <a16:creationId xmlns:a16="http://schemas.microsoft.com/office/drawing/2014/main" id="{AC8FF6A3-7A88-4BB3-856E-1D6FE604C5E6}"/>
              </a:ext>
            </a:extLst>
          </p:cNvPr>
          <p:cNvSpPr/>
          <p:nvPr/>
        </p:nvSpPr>
        <p:spPr>
          <a:xfrm>
            <a:off x="9679118" y="3721588"/>
            <a:ext cx="2260558" cy="701185"/>
          </a:xfrm>
          <a:prstGeom prst="wedgeRoundRectCallout">
            <a:avLst>
              <a:gd name="adj1" fmla="val -49868"/>
              <a:gd name="adj2" fmla="val -15735"/>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connaissances/ compétences</a:t>
            </a:r>
          </a:p>
        </p:txBody>
      </p:sp>
      <p:sp>
        <p:nvSpPr>
          <p:cNvPr id="44" name="Speech Bubble: Rectangle with Corners Rounded 43">
            <a:extLst>
              <a:ext uri="{FF2B5EF4-FFF2-40B4-BE49-F238E27FC236}">
                <a16:creationId xmlns:a16="http://schemas.microsoft.com/office/drawing/2014/main" id="{1996A170-79FF-4F3F-BCD8-405663151BA6}"/>
              </a:ext>
            </a:extLst>
          </p:cNvPr>
          <p:cNvSpPr/>
          <p:nvPr/>
        </p:nvSpPr>
        <p:spPr>
          <a:xfrm>
            <a:off x="2143913" y="1367157"/>
            <a:ext cx="1599168" cy="603141"/>
          </a:xfrm>
          <a:prstGeom prst="wedgeRoundRectCallout">
            <a:avLst>
              <a:gd name="adj1" fmla="val -26903"/>
              <a:gd name="adj2" fmla="val -15735"/>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deuxième</a:t>
            </a:r>
          </a:p>
        </p:txBody>
      </p:sp>
      <p:sp>
        <p:nvSpPr>
          <p:cNvPr id="45" name="Speech Bubble: Rectangle with Corners Rounded 44">
            <a:extLst>
              <a:ext uri="{FF2B5EF4-FFF2-40B4-BE49-F238E27FC236}">
                <a16:creationId xmlns:a16="http://schemas.microsoft.com/office/drawing/2014/main" id="{7A32BC83-B34E-4368-97B9-64CB5F294519}"/>
              </a:ext>
            </a:extLst>
          </p:cNvPr>
          <p:cNvSpPr/>
          <p:nvPr/>
        </p:nvSpPr>
        <p:spPr>
          <a:xfrm>
            <a:off x="6462601" y="3716791"/>
            <a:ext cx="1625085" cy="710778"/>
          </a:xfrm>
          <a:prstGeom prst="wedgeRoundRectCallout">
            <a:avLst>
              <a:gd name="adj1" fmla="val -49868"/>
              <a:gd name="adj2" fmla="val -15735"/>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longtemps</a:t>
            </a:r>
          </a:p>
        </p:txBody>
      </p:sp>
      <p:sp>
        <p:nvSpPr>
          <p:cNvPr id="46" name="Speech Bubble: Rectangle with Corners Rounded 45">
            <a:extLst>
              <a:ext uri="{FF2B5EF4-FFF2-40B4-BE49-F238E27FC236}">
                <a16:creationId xmlns:a16="http://schemas.microsoft.com/office/drawing/2014/main" id="{6F9D00B4-896E-406E-90AE-7B24CF3D615A}"/>
              </a:ext>
            </a:extLst>
          </p:cNvPr>
          <p:cNvSpPr/>
          <p:nvPr/>
        </p:nvSpPr>
        <p:spPr>
          <a:xfrm>
            <a:off x="5056872" y="3721588"/>
            <a:ext cx="1262850" cy="701185"/>
          </a:xfrm>
          <a:prstGeom prst="wedgeRoundRectCallout">
            <a:avLst>
              <a:gd name="adj1" fmla="val -49868"/>
              <a:gd name="adj2" fmla="val -15735"/>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le système</a:t>
            </a:r>
          </a:p>
        </p:txBody>
      </p:sp>
      <p:sp>
        <p:nvSpPr>
          <p:cNvPr id="47" name="Speech Bubble: Rectangle with Corners Rounded 46">
            <a:extLst>
              <a:ext uri="{FF2B5EF4-FFF2-40B4-BE49-F238E27FC236}">
                <a16:creationId xmlns:a16="http://schemas.microsoft.com/office/drawing/2014/main" id="{4B91C55C-8F94-4538-8E02-82D7B872FBB7}"/>
              </a:ext>
            </a:extLst>
          </p:cNvPr>
          <p:cNvSpPr/>
          <p:nvPr/>
        </p:nvSpPr>
        <p:spPr>
          <a:xfrm>
            <a:off x="2067356" y="3721588"/>
            <a:ext cx="1290486" cy="701185"/>
          </a:xfrm>
          <a:prstGeom prst="wedgeRoundRectCallout">
            <a:avLst>
              <a:gd name="adj1" fmla="val -49868"/>
              <a:gd name="adj2" fmla="val -15735"/>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le contrôle</a:t>
            </a:r>
          </a:p>
        </p:txBody>
      </p:sp>
      <p:sp>
        <p:nvSpPr>
          <p:cNvPr id="48" name="Speech Bubble: Rectangle with Corners Rounded 47">
            <a:extLst>
              <a:ext uri="{FF2B5EF4-FFF2-40B4-BE49-F238E27FC236}">
                <a16:creationId xmlns:a16="http://schemas.microsoft.com/office/drawing/2014/main" id="{E0A8A273-AEA8-4E79-A57A-5EBC05B19BCB}"/>
              </a:ext>
            </a:extLst>
          </p:cNvPr>
          <p:cNvSpPr/>
          <p:nvPr/>
        </p:nvSpPr>
        <p:spPr>
          <a:xfrm>
            <a:off x="314426" y="1367157"/>
            <a:ext cx="1454941" cy="603141"/>
          </a:xfrm>
          <a:prstGeom prst="wedgeRoundRectCallout">
            <a:avLst>
              <a:gd name="adj1" fmla="val -49868"/>
              <a:gd name="adj2" fmla="val -15735"/>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primaire</a:t>
            </a:r>
          </a:p>
        </p:txBody>
      </p:sp>
      <p:sp>
        <p:nvSpPr>
          <p:cNvPr id="49" name="Speech Bubble: Rectangle with Corners Rounded 48">
            <a:extLst>
              <a:ext uri="{FF2B5EF4-FFF2-40B4-BE49-F238E27FC236}">
                <a16:creationId xmlns:a16="http://schemas.microsoft.com/office/drawing/2014/main" id="{07325A1C-8530-41EF-96E8-7E4C41D5B31A}"/>
              </a:ext>
            </a:extLst>
          </p:cNvPr>
          <p:cNvSpPr/>
          <p:nvPr/>
        </p:nvSpPr>
        <p:spPr>
          <a:xfrm>
            <a:off x="3564938" y="3721588"/>
            <a:ext cx="1399306" cy="701185"/>
          </a:xfrm>
          <a:prstGeom prst="wedgeRoundRectCallout">
            <a:avLst>
              <a:gd name="adj1" fmla="val -49868"/>
              <a:gd name="adj2" fmla="val -15735"/>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durer</a:t>
            </a:r>
          </a:p>
        </p:txBody>
      </p:sp>
      <p:sp>
        <p:nvSpPr>
          <p:cNvPr id="50" name="Speech Bubble: Rectangle with Corners Rounded 49">
            <a:extLst>
              <a:ext uri="{FF2B5EF4-FFF2-40B4-BE49-F238E27FC236}">
                <a16:creationId xmlns:a16="http://schemas.microsoft.com/office/drawing/2014/main" id="{83712488-F530-4590-B5B1-141CB803A570}"/>
              </a:ext>
            </a:extLst>
          </p:cNvPr>
          <p:cNvSpPr/>
          <p:nvPr/>
        </p:nvSpPr>
        <p:spPr>
          <a:xfrm>
            <a:off x="4285050" y="1367157"/>
            <a:ext cx="1485050" cy="603141"/>
          </a:xfrm>
          <a:prstGeom prst="wedgeRoundRectCallout">
            <a:avLst>
              <a:gd name="adj1" fmla="val -49868"/>
              <a:gd name="adj2" fmla="val -15735"/>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troisième</a:t>
            </a:r>
          </a:p>
        </p:txBody>
      </p:sp>
      <p:sp>
        <p:nvSpPr>
          <p:cNvPr id="51" name="Speech Bubble: Rectangle with Corners Rounded 50">
            <a:extLst>
              <a:ext uri="{FF2B5EF4-FFF2-40B4-BE49-F238E27FC236}">
                <a16:creationId xmlns:a16="http://schemas.microsoft.com/office/drawing/2014/main" id="{2AC08F8A-9940-4CDB-ADEC-B2631F1CE1CA}"/>
              </a:ext>
            </a:extLst>
          </p:cNvPr>
          <p:cNvSpPr/>
          <p:nvPr/>
        </p:nvSpPr>
        <p:spPr>
          <a:xfrm>
            <a:off x="312696" y="3712885"/>
            <a:ext cx="1625085" cy="718591"/>
          </a:xfrm>
          <a:prstGeom prst="wedgeRoundRectCallout">
            <a:avLst>
              <a:gd name="adj1" fmla="val -49868"/>
              <a:gd name="adj2" fmla="val -15735"/>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corriger</a:t>
            </a:r>
          </a:p>
        </p:txBody>
      </p:sp>
      <p:sp>
        <p:nvSpPr>
          <p:cNvPr id="52" name="Speech Bubble: Rectangle with Corners Rounded 51">
            <a:extLst>
              <a:ext uri="{FF2B5EF4-FFF2-40B4-BE49-F238E27FC236}">
                <a16:creationId xmlns:a16="http://schemas.microsoft.com/office/drawing/2014/main" id="{E7FC45FE-3A1E-4BB3-9D1E-05A5E4EAD68A}"/>
              </a:ext>
            </a:extLst>
          </p:cNvPr>
          <p:cNvSpPr/>
          <p:nvPr/>
        </p:nvSpPr>
        <p:spPr>
          <a:xfrm>
            <a:off x="6279191" y="1367157"/>
            <a:ext cx="1574770" cy="603141"/>
          </a:xfrm>
          <a:prstGeom prst="wedgeRoundRectCallout">
            <a:avLst>
              <a:gd name="adj1" fmla="val -49868"/>
              <a:gd name="adj2" fmla="val -15735"/>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quatrième</a:t>
            </a:r>
          </a:p>
        </p:txBody>
      </p:sp>
      <p:sp>
        <p:nvSpPr>
          <p:cNvPr id="53" name="Speech Bubble: Rectangle with Corners Rounded 52">
            <a:extLst>
              <a:ext uri="{FF2B5EF4-FFF2-40B4-BE49-F238E27FC236}">
                <a16:creationId xmlns:a16="http://schemas.microsoft.com/office/drawing/2014/main" id="{8FD37BBA-2448-426F-97BC-41A6CA64EC26}"/>
              </a:ext>
            </a:extLst>
          </p:cNvPr>
          <p:cNvSpPr/>
          <p:nvPr/>
        </p:nvSpPr>
        <p:spPr>
          <a:xfrm>
            <a:off x="8367366" y="1367157"/>
            <a:ext cx="1574769" cy="603141"/>
          </a:xfrm>
          <a:prstGeom prst="wedgeRoundRectCallout">
            <a:avLst>
              <a:gd name="adj1" fmla="val -49868"/>
              <a:gd name="adj2" fmla="val -15735"/>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cinquième</a:t>
            </a:r>
          </a:p>
        </p:txBody>
      </p:sp>
      <p:sp>
        <p:nvSpPr>
          <p:cNvPr id="54" name="Speech Bubble: Rectangle with Corners Rounded 53">
            <a:extLst>
              <a:ext uri="{FF2B5EF4-FFF2-40B4-BE49-F238E27FC236}">
                <a16:creationId xmlns:a16="http://schemas.microsoft.com/office/drawing/2014/main" id="{DE5C2CD6-38BD-434C-B062-46401EC69C10}"/>
              </a:ext>
            </a:extLst>
          </p:cNvPr>
          <p:cNvSpPr/>
          <p:nvPr/>
        </p:nvSpPr>
        <p:spPr>
          <a:xfrm>
            <a:off x="10392956" y="1367157"/>
            <a:ext cx="1331936" cy="603141"/>
          </a:xfrm>
          <a:prstGeom prst="wedgeRoundRectCallout">
            <a:avLst>
              <a:gd name="adj1" fmla="val -49868"/>
              <a:gd name="adj2" fmla="val -15735"/>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sixième</a:t>
            </a:r>
          </a:p>
        </p:txBody>
      </p:sp>
      <p:pic>
        <p:nvPicPr>
          <p:cNvPr id="27" name="Picture 26" descr="Diagram&#10;&#10;Description automatically generated">
            <a:extLst>
              <a:ext uri="{FF2B5EF4-FFF2-40B4-BE49-F238E27FC236}">
                <a16:creationId xmlns:a16="http://schemas.microsoft.com/office/drawing/2014/main" id="{65AAEB29-A750-4B50-9EE4-2617F2407A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70104" y="4645646"/>
            <a:ext cx="2311630" cy="1339490"/>
          </a:xfrm>
          <a:prstGeom prst="rect">
            <a:avLst/>
          </a:prstGeom>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On va au collège!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pic>
        <p:nvPicPr>
          <p:cNvPr id="23" name="Picture 22" descr="Graphical user interface, website&#10;&#10;Description automatically generated">
            <a:extLst>
              <a:ext uri="{FF2B5EF4-FFF2-40B4-BE49-F238E27FC236}">
                <a16:creationId xmlns:a16="http://schemas.microsoft.com/office/drawing/2014/main" id="{498735E3-F60A-4E70-ABF7-4F370AC5E770}"/>
              </a:ext>
            </a:extLst>
          </p:cNvPr>
          <p:cNvPicPr>
            <a:picLocks noChangeAspect="1"/>
          </p:cNvPicPr>
          <p:nvPr/>
        </p:nvPicPr>
        <p:blipFill rotWithShape="1">
          <a:blip r:embed="rId5">
            <a:extLst>
              <a:ext uri="{28A0092B-C50C-407E-A947-70E740481C1C}">
                <a14:useLocalDpi xmlns:a14="http://schemas.microsoft.com/office/drawing/2010/main" val="0"/>
              </a:ext>
            </a:extLst>
          </a:blip>
          <a:srcRect l="6148" t="48983" r="6337" b="6266"/>
          <a:stretch/>
        </p:blipFill>
        <p:spPr>
          <a:xfrm>
            <a:off x="560578" y="2061250"/>
            <a:ext cx="11189948" cy="1488294"/>
          </a:xfrm>
          <a:prstGeom prst="rect">
            <a:avLst/>
          </a:prstGeom>
        </p:spPr>
      </p:pic>
      <p:pic>
        <p:nvPicPr>
          <p:cNvPr id="24" name="Picture 23" descr="Graphical user interface, website&#10;&#10;Description automatically generated">
            <a:extLst>
              <a:ext uri="{FF2B5EF4-FFF2-40B4-BE49-F238E27FC236}">
                <a16:creationId xmlns:a16="http://schemas.microsoft.com/office/drawing/2014/main" id="{218AB04E-7FDE-436F-9F5A-11BA617235F0}"/>
              </a:ext>
            </a:extLst>
          </p:cNvPr>
          <p:cNvPicPr>
            <a:picLocks noChangeAspect="1"/>
          </p:cNvPicPr>
          <p:nvPr/>
        </p:nvPicPr>
        <p:blipFill rotWithShape="1">
          <a:blip r:embed="rId5">
            <a:extLst>
              <a:ext uri="{28A0092B-C50C-407E-A947-70E740481C1C}">
                <a14:useLocalDpi xmlns:a14="http://schemas.microsoft.com/office/drawing/2010/main" val="0"/>
              </a:ext>
            </a:extLst>
          </a:blip>
          <a:srcRect l="7562" t="5838" r="1832" b="52464"/>
          <a:stretch/>
        </p:blipFill>
        <p:spPr>
          <a:xfrm>
            <a:off x="560578" y="4577157"/>
            <a:ext cx="10047111" cy="1488294"/>
          </a:xfrm>
          <a:prstGeom prst="rect">
            <a:avLst/>
          </a:prstGeom>
        </p:spPr>
      </p:pic>
      <p:pic>
        <p:nvPicPr>
          <p:cNvPr id="25" name="Picture 24" descr="Graphical user interface, website&#10;&#10;Description automatically generated">
            <a:extLst>
              <a:ext uri="{FF2B5EF4-FFF2-40B4-BE49-F238E27FC236}">
                <a16:creationId xmlns:a16="http://schemas.microsoft.com/office/drawing/2014/main" id="{D84E5BF2-2633-48E4-8DF7-11869F1134F9}"/>
              </a:ext>
            </a:extLst>
          </p:cNvPr>
          <p:cNvPicPr>
            <a:picLocks noChangeAspect="1"/>
          </p:cNvPicPr>
          <p:nvPr/>
        </p:nvPicPr>
        <p:blipFill rotWithShape="1">
          <a:blip r:embed="rId5">
            <a:extLst>
              <a:ext uri="{28A0092B-C50C-407E-A947-70E740481C1C}">
                <a14:useLocalDpi xmlns:a14="http://schemas.microsoft.com/office/drawing/2010/main" val="0"/>
              </a:ext>
            </a:extLst>
          </a:blip>
          <a:srcRect l="72921" t="41430" r="3233" b="52464"/>
          <a:stretch/>
        </p:blipFill>
        <p:spPr>
          <a:xfrm>
            <a:off x="9106267" y="5821496"/>
            <a:ext cx="2644260" cy="243955"/>
          </a:xfrm>
          <a:prstGeom prst="rect">
            <a:avLst/>
          </a:prstGeom>
        </p:spPr>
      </p:pic>
      <p:sp>
        <p:nvSpPr>
          <p:cNvPr id="29" name="Speech Bubble: Rectangle with Corners Rounded 28">
            <a:extLst>
              <a:ext uri="{FF2B5EF4-FFF2-40B4-BE49-F238E27FC236}">
                <a16:creationId xmlns:a16="http://schemas.microsoft.com/office/drawing/2014/main" id="{2CC9F51B-5AE7-4783-8961-7200AA4C8672}"/>
              </a:ext>
            </a:extLst>
          </p:cNvPr>
          <p:cNvSpPr/>
          <p:nvPr/>
        </p:nvSpPr>
        <p:spPr>
          <a:xfrm>
            <a:off x="9679118" y="3638710"/>
            <a:ext cx="2260558" cy="938447"/>
          </a:xfrm>
          <a:prstGeom prst="wedgeRoundRectCallout">
            <a:avLst>
              <a:gd name="adj1" fmla="val -49868"/>
              <a:gd name="adj2" fmla="val -1573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knowledge, skills/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competences</a:t>
            </a:r>
          </a:p>
        </p:txBody>
      </p:sp>
      <p:sp>
        <p:nvSpPr>
          <p:cNvPr id="10" name="Speech Bubble: Rectangle with Corners Rounded 9">
            <a:extLst>
              <a:ext uri="{FF2B5EF4-FFF2-40B4-BE49-F238E27FC236}">
                <a16:creationId xmlns:a16="http://schemas.microsoft.com/office/drawing/2014/main" id="{A1EEB128-1954-4BF3-8FD1-8E0F6A598E59}"/>
              </a:ext>
            </a:extLst>
          </p:cNvPr>
          <p:cNvSpPr/>
          <p:nvPr/>
        </p:nvSpPr>
        <p:spPr>
          <a:xfrm>
            <a:off x="8222101" y="3640495"/>
            <a:ext cx="1323340" cy="936662"/>
          </a:xfrm>
          <a:prstGeom prst="wedgeRoundRectCallout">
            <a:avLst>
              <a:gd name="adj1" fmla="val -49868"/>
              <a:gd name="adj2" fmla="val -1573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solidFill>
                  <a:prstClr val="white"/>
                </a:solidFill>
                <a:latin typeface="Century Gothic" panose="020F0302020204030204"/>
              </a:rPr>
              <a:t>to ask (a question)</a:t>
            </a:r>
            <a:endParaRPr kumimoji="0" lang="en-GB" b="0" i="0" u="none" strike="noStrike" kern="1200" cap="none" spc="0" normalizeH="0" baseline="0" noProof="0" dirty="0">
              <a:ln>
                <a:noFill/>
              </a:ln>
              <a:solidFill>
                <a:prstClr val="white"/>
              </a:solidFill>
              <a:effectLst/>
              <a:uLnTx/>
              <a:uFillTx/>
              <a:latin typeface="Century Gothic" panose="020F0302020204030204"/>
            </a:endParaRPr>
          </a:p>
        </p:txBody>
      </p:sp>
      <p:sp>
        <p:nvSpPr>
          <p:cNvPr id="11" name="Speech Bubble: Rectangle with Corners Rounded 10">
            <a:extLst>
              <a:ext uri="{FF2B5EF4-FFF2-40B4-BE49-F238E27FC236}">
                <a16:creationId xmlns:a16="http://schemas.microsoft.com/office/drawing/2014/main" id="{F3FC733F-83F4-40C3-87CC-2470FC76AB39}"/>
              </a:ext>
            </a:extLst>
          </p:cNvPr>
          <p:cNvSpPr/>
          <p:nvPr/>
        </p:nvSpPr>
        <p:spPr>
          <a:xfrm>
            <a:off x="2143914" y="1367157"/>
            <a:ext cx="1620538" cy="603141"/>
          </a:xfrm>
          <a:prstGeom prst="wedgeRoundRectCallout">
            <a:avLst>
              <a:gd name="adj1" fmla="val -26903"/>
              <a:gd name="adj2" fmla="val -1573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second</a:t>
            </a:r>
          </a:p>
        </p:txBody>
      </p:sp>
      <p:sp>
        <p:nvSpPr>
          <p:cNvPr id="12" name="Speech Bubble: Rectangle with Corners Rounded 11">
            <a:extLst>
              <a:ext uri="{FF2B5EF4-FFF2-40B4-BE49-F238E27FC236}">
                <a16:creationId xmlns:a16="http://schemas.microsoft.com/office/drawing/2014/main" id="{60626F7D-E579-4A16-A9E8-7BB5C9F78F65}"/>
              </a:ext>
            </a:extLst>
          </p:cNvPr>
          <p:cNvSpPr/>
          <p:nvPr/>
        </p:nvSpPr>
        <p:spPr>
          <a:xfrm>
            <a:off x="6462602" y="3640496"/>
            <a:ext cx="1625084" cy="936661"/>
          </a:xfrm>
          <a:prstGeom prst="wedgeRoundRectCallout">
            <a:avLst>
              <a:gd name="adj1" fmla="val -49868"/>
              <a:gd name="adj2" fmla="val -1573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 long time/while</a:t>
            </a:r>
          </a:p>
        </p:txBody>
      </p:sp>
      <p:sp>
        <p:nvSpPr>
          <p:cNvPr id="13" name="Speech Bubble: Rectangle with Corners Rounded 12">
            <a:extLst>
              <a:ext uri="{FF2B5EF4-FFF2-40B4-BE49-F238E27FC236}">
                <a16:creationId xmlns:a16="http://schemas.microsoft.com/office/drawing/2014/main" id="{707C6DA9-54A0-4A5D-B1B5-E09E8062A43A}"/>
              </a:ext>
            </a:extLst>
          </p:cNvPr>
          <p:cNvSpPr/>
          <p:nvPr/>
        </p:nvSpPr>
        <p:spPr>
          <a:xfrm>
            <a:off x="5055242" y="3640496"/>
            <a:ext cx="1294499" cy="936660"/>
          </a:xfrm>
          <a:prstGeom prst="wedgeRoundRectCallout">
            <a:avLst>
              <a:gd name="adj1" fmla="val -49868"/>
              <a:gd name="adj2" fmla="val -1573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system</a:t>
            </a:r>
          </a:p>
        </p:txBody>
      </p:sp>
      <p:sp>
        <p:nvSpPr>
          <p:cNvPr id="14" name="Speech Bubble: Rectangle with Corners Rounded 13">
            <a:extLst>
              <a:ext uri="{FF2B5EF4-FFF2-40B4-BE49-F238E27FC236}">
                <a16:creationId xmlns:a16="http://schemas.microsoft.com/office/drawing/2014/main" id="{619EE41E-838F-4324-ACD2-1CEC0694DEF7}"/>
              </a:ext>
            </a:extLst>
          </p:cNvPr>
          <p:cNvSpPr/>
          <p:nvPr/>
        </p:nvSpPr>
        <p:spPr>
          <a:xfrm>
            <a:off x="2064081" y="3640496"/>
            <a:ext cx="1290486" cy="936660"/>
          </a:xfrm>
          <a:prstGeom prst="wedgeRoundRectCallout">
            <a:avLst>
              <a:gd name="adj1" fmla="val -49868"/>
              <a:gd name="adj2" fmla="val -1573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test</a:t>
            </a:r>
          </a:p>
        </p:txBody>
      </p:sp>
      <p:sp>
        <p:nvSpPr>
          <p:cNvPr id="15" name="Speech Bubble: Rectangle with Corners Rounded 14">
            <a:extLst>
              <a:ext uri="{FF2B5EF4-FFF2-40B4-BE49-F238E27FC236}">
                <a16:creationId xmlns:a16="http://schemas.microsoft.com/office/drawing/2014/main" id="{F2A85216-0A4F-4496-BF62-AED46E2A64A1}"/>
              </a:ext>
            </a:extLst>
          </p:cNvPr>
          <p:cNvSpPr/>
          <p:nvPr/>
        </p:nvSpPr>
        <p:spPr>
          <a:xfrm>
            <a:off x="314426" y="1367157"/>
            <a:ext cx="1454941" cy="603141"/>
          </a:xfrm>
          <a:prstGeom prst="wedgeRoundRectCallout">
            <a:avLst>
              <a:gd name="adj1" fmla="val -49868"/>
              <a:gd name="adj2" fmla="val -1573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primary</a:t>
            </a:r>
          </a:p>
        </p:txBody>
      </p:sp>
      <p:sp>
        <p:nvSpPr>
          <p:cNvPr id="16" name="Speech Bubble: Rectangle with Corners Rounded 15">
            <a:extLst>
              <a:ext uri="{FF2B5EF4-FFF2-40B4-BE49-F238E27FC236}">
                <a16:creationId xmlns:a16="http://schemas.microsoft.com/office/drawing/2014/main" id="{46155195-65A0-49BB-9F27-B7218A2A8708}"/>
              </a:ext>
            </a:extLst>
          </p:cNvPr>
          <p:cNvSpPr/>
          <p:nvPr/>
        </p:nvSpPr>
        <p:spPr>
          <a:xfrm>
            <a:off x="3568212" y="3640496"/>
            <a:ext cx="1410003" cy="936660"/>
          </a:xfrm>
          <a:prstGeom prst="wedgeRoundRectCallout">
            <a:avLst>
              <a:gd name="adj1" fmla="val -49868"/>
              <a:gd name="adj2" fmla="val -1573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to last, lasting</a:t>
            </a:r>
          </a:p>
        </p:txBody>
      </p:sp>
      <p:sp>
        <p:nvSpPr>
          <p:cNvPr id="18" name="Speech Bubble: Rectangle with Corners Rounded 17">
            <a:extLst>
              <a:ext uri="{FF2B5EF4-FFF2-40B4-BE49-F238E27FC236}">
                <a16:creationId xmlns:a16="http://schemas.microsoft.com/office/drawing/2014/main" id="{72FADA15-3B32-4317-B631-7E9B53A4B09C}"/>
              </a:ext>
            </a:extLst>
          </p:cNvPr>
          <p:cNvSpPr/>
          <p:nvPr/>
        </p:nvSpPr>
        <p:spPr>
          <a:xfrm>
            <a:off x="4285050" y="1367157"/>
            <a:ext cx="1485050" cy="603141"/>
          </a:xfrm>
          <a:prstGeom prst="wedgeRoundRectCallout">
            <a:avLst>
              <a:gd name="adj1" fmla="val -49868"/>
              <a:gd name="adj2" fmla="val -1573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third</a:t>
            </a:r>
          </a:p>
        </p:txBody>
      </p:sp>
      <p:sp>
        <p:nvSpPr>
          <p:cNvPr id="19" name="Speech Bubble: Rectangle with Corners Rounded 18">
            <a:extLst>
              <a:ext uri="{FF2B5EF4-FFF2-40B4-BE49-F238E27FC236}">
                <a16:creationId xmlns:a16="http://schemas.microsoft.com/office/drawing/2014/main" id="{2C0D94E3-FC64-4EAC-9350-F4FBB01AF2C3}"/>
              </a:ext>
            </a:extLst>
          </p:cNvPr>
          <p:cNvSpPr/>
          <p:nvPr/>
        </p:nvSpPr>
        <p:spPr>
          <a:xfrm>
            <a:off x="312696" y="3640496"/>
            <a:ext cx="1625085" cy="933644"/>
          </a:xfrm>
          <a:prstGeom prst="wedgeRoundRectCallout">
            <a:avLst>
              <a:gd name="adj1" fmla="val -49868"/>
              <a:gd name="adj2" fmla="val -1573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to correct,</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 mark</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0" name="Speech Bubble: Rectangle with Corners Rounded 19">
            <a:extLst>
              <a:ext uri="{FF2B5EF4-FFF2-40B4-BE49-F238E27FC236}">
                <a16:creationId xmlns:a16="http://schemas.microsoft.com/office/drawing/2014/main" id="{0806805A-0E77-41EB-8034-A587DF77112A}"/>
              </a:ext>
            </a:extLst>
          </p:cNvPr>
          <p:cNvSpPr/>
          <p:nvPr/>
        </p:nvSpPr>
        <p:spPr>
          <a:xfrm>
            <a:off x="6279191" y="1367157"/>
            <a:ext cx="1574770" cy="603141"/>
          </a:xfrm>
          <a:prstGeom prst="wedgeRoundRectCallout">
            <a:avLst>
              <a:gd name="adj1" fmla="val -49868"/>
              <a:gd name="adj2" fmla="val -1573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fourth</a:t>
            </a:r>
          </a:p>
        </p:txBody>
      </p:sp>
      <p:sp>
        <p:nvSpPr>
          <p:cNvPr id="21" name="Speech Bubble: Rectangle with Corners Rounded 20">
            <a:extLst>
              <a:ext uri="{FF2B5EF4-FFF2-40B4-BE49-F238E27FC236}">
                <a16:creationId xmlns:a16="http://schemas.microsoft.com/office/drawing/2014/main" id="{44EC19FE-5EA8-41E9-8D77-7CCE2E871229}"/>
              </a:ext>
            </a:extLst>
          </p:cNvPr>
          <p:cNvSpPr/>
          <p:nvPr/>
        </p:nvSpPr>
        <p:spPr>
          <a:xfrm>
            <a:off x="8363052" y="1367157"/>
            <a:ext cx="1579083" cy="603141"/>
          </a:xfrm>
          <a:prstGeom prst="wedgeRoundRectCallout">
            <a:avLst>
              <a:gd name="adj1" fmla="val -49868"/>
              <a:gd name="adj2" fmla="val -1573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fifth</a:t>
            </a:r>
          </a:p>
        </p:txBody>
      </p:sp>
      <p:sp>
        <p:nvSpPr>
          <p:cNvPr id="22" name="Speech Bubble: Rectangle with Corners Rounded 21">
            <a:extLst>
              <a:ext uri="{FF2B5EF4-FFF2-40B4-BE49-F238E27FC236}">
                <a16:creationId xmlns:a16="http://schemas.microsoft.com/office/drawing/2014/main" id="{43F20B22-138A-410C-A9CF-5C19D5F194EA}"/>
              </a:ext>
            </a:extLst>
          </p:cNvPr>
          <p:cNvSpPr/>
          <p:nvPr/>
        </p:nvSpPr>
        <p:spPr>
          <a:xfrm>
            <a:off x="10392956" y="1367157"/>
            <a:ext cx="1331936" cy="603141"/>
          </a:xfrm>
          <a:prstGeom prst="wedgeRoundRectCallout">
            <a:avLst>
              <a:gd name="adj1" fmla="val -49868"/>
              <a:gd name="adj2" fmla="val -1573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sixth</a:t>
            </a:r>
          </a:p>
        </p:txBody>
      </p:sp>
      <p:sp>
        <p:nvSpPr>
          <p:cNvPr id="2" name="Arrow: Striped Right 1">
            <a:extLst>
              <a:ext uri="{FF2B5EF4-FFF2-40B4-BE49-F238E27FC236}">
                <a16:creationId xmlns:a16="http://schemas.microsoft.com/office/drawing/2014/main" id="{ABA2393F-0E20-4B85-B0AC-F7577FEAFF3D}"/>
              </a:ext>
            </a:extLst>
          </p:cNvPr>
          <p:cNvSpPr/>
          <p:nvPr/>
        </p:nvSpPr>
        <p:spPr>
          <a:xfrm>
            <a:off x="176756" y="2866917"/>
            <a:ext cx="553155" cy="810604"/>
          </a:xfrm>
          <a:prstGeom prst="stripedRightArrow">
            <a:avLst>
              <a:gd name="adj1" fmla="val 50000"/>
              <a:gd name="adj2" fmla="val 55827"/>
            </a:avLst>
          </a:prstGeom>
          <a:solidFill>
            <a:srgbClr val="104F7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6" name="Arrow: Striped Right 25">
            <a:extLst>
              <a:ext uri="{FF2B5EF4-FFF2-40B4-BE49-F238E27FC236}">
                <a16:creationId xmlns:a16="http://schemas.microsoft.com/office/drawing/2014/main" id="{A0B8BC1D-FDC7-43D5-9493-4596E2A8FD97}"/>
              </a:ext>
            </a:extLst>
          </p:cNvPr>
          <p:cNvSpPr/>
          <p:nvPr/>
        </p:nvSpPr>
        <p:spPr>
          <a:xfrm>
            <a:off x="181257" y="5400655"/>
            <a:ext cx="553155" cy="810604"/>
          </a:xfrm>
          <a:prstGeom prst="stripedRightArrow">
            <a:avLst>
              <a:gd name="adj1" fmla="val 50000"/>
              <a:gd name="adj2" fmla="val 55827"/>
            </a:avLst>
          </a:prstGeom>
          <a:solidFill>
            <a:srgbClr val="104F7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38" name="Picture 37" descr="A picture containing text&#10;&#10;Description automatically generated">
            <a:extLst>
              <a:ext uri="{FF2B5EF4-FFF2-40B4-BE49-F238E27FC236}">
                <a16:creationId xmlns:a16="http://schemas.microsoft.com/office/drawing/2014/main" id="{F5133252-E832-416D-AAD9-60FDEB8E6BA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12" r="73458" b="51420"/>
          <a:stretch/>
        </p:blipFill>
        <p:spPr>
          <a:xfrm flipH="1">
            <a:off x="2647507" y="2743200"/>
            <a:ext cx="377113" cy="528307"/>
          </a:xfrm>
          <a:prstGeom prst="rect">
            <a:avLst/>
          </a:prstGeom>
        </p:spPr>
      </p:pic>
      <p:pic>
        <p:nvPicPr>
          <p:cNvPr id="39" name="Picture 38" descr="A hot air balloon in the dark&#10;&#10;Description automatically generated with medium confidence">
            <a:extLst>
              <a:ext uri="{FF2B5EF4-FFF2-40B4-BE49-F238E27FC236}">
                <a16:creationId xmlns:a16="http://schemas.microsoft.com/office/drawing/2014/main" id="{BC0021B6-27A1-4F51-AEB1-31D4A853826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07090" y="682307"/>
            <a:ext cx="562735" cy="755384"/>
          </a:xfrm>
          <a:prstGeom prst="rect">
            <a:avLst/>
          </a:prstGeom>
        </p:spPr>
      </p:pic>
      <p:pic>
        <p:nvPicPr>
          <p:cNvPr id="40" name="Picture 39" descr="A picture containing text&#10;&#10;Description automatically generated">
            <a:extLst>
              <a:ext uri="{FF2B5EF4-FFF2-40B4-BE49-F238E27FC236}">
                <a16:creationId xmlns:a16="http://schemas.microsoft.com/office/drawing/2014/main" id="{B717931C-2E2E-461A-BF26-7ECF6F42811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10318" y="2734445"/>
            <a:ext cx="290468" cy="454913"/>
          </a:xfrm>
          <a:prstGeom prst="rect">
            <a:avLst/>
          </a:prstGeom>
        </p:spPr>
      </p:pic>
      <p:pic>
        <p:nvPicPr>
          <p:cNvPr id="41" name="Picture 40" descr="A picture containing text&#10;&#10;Description automatically generated">
            <a:extLst>
              <a:ext uri="{FF2B5EF4-FFF2-40B4-BE49-F238E27FC236}">
                <a16:creationId xmlns:a16="http://schemas.microsoft.com/office/drawing/2014/main" id="{91F1B353-7BB1-45F6-98D9-8FE95663574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12524" y="5582092"/>
            <a:ext cx="319204" cy="239403"/>
          </a:xfrm>
          <a:prstGeom prst="rect">
            <a:avLst/>
          </a:prstGeom>
        </p:spPr>
      </p:pic>
      <p:pic>
        <p:nvPicPr>
          <p:cNvPr id="55" name="Picture 54" descr="A person playing a guitar&#10;&#10;Description automatically generated with low confidence">
            <a:extLst>
              <a:ext uri="{FF2B5EF4-FFF2-40B4-BE49-F238E27FC236}">
                <a16:creationId xmlns:a16="http://schemas.microsoft.com/office/drawing/2014/main" id="{28CDB61D-91CA-4E0D-8716-24B22D60C8C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8383720" y="5374837"/>
            <a:ext cx="629884" cy="451262"/>
          </a:xfrm>
          <a:prstGeom prst="rect">
            <a:avLst/>
          </a:prstGeom>
        </p:spPr>
      </p:pic>
      <p:pic>
        <p:nvPicPr>
          <p:cNvPr id="56" name="Picture 55" descr="A picture containing clipart&#10;&#10;Description automatically generated">
            <a:extLst>
              <a:ext uri="{FF2B5EF4-FFF2-40B4-BE49-F238E27FC236}">
                <a16:creationId xmlns:a16="http://schemas.microsoft.com/office/drawing/2014/main" id="{DEF1B0FC-417E-4C42-9AF6-5F96F462E56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787687" y="726759"/>
            <a:ext cx="878488" cy="456814"/>
          </a:xfrm>
          <a:prstGeom prst="rect">
            <a:avLst/>
          </a:prstGeom>
        </p:spPr>
      </p:pic>
    </p:spTree>
    <p:extLst>
      <p:ext uri="{BB962C8B-B14F-4D97-AF65-F5344CB8AC3E}">
        <p14:creationId xmlns:p14="http://schemas.microsoft.com/office/powerpoint/2010/main" val="2834721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0" grpId="0" animBg="1"/>
      <p:bldP spid="11" grpId="0" animBg="1"/>
      <p:bldP spid="12" grpId="0" animBg="1"/>
      <p:bldP spid="13" grpId="0" animBg="1"/>
      <p:bldP spid="14" grpId="0" animBg="1"/>
      <p:bldP spid="15" grpId="0" animBg="1"/>
      <p:bldP spid="16" grpId="0" animBg="1"/>
      <p:bldP spid="18" grpId="0" animBg="1"/>
      <p:bldP spid="19" grpId="0" animBg="1"/>
      <p:bldP spid="20" grpId="0" animBg="1"/>
      <p:bldP spid="21" grpId="0" animBg="1"/>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extBox 59">
            <a:extLst>
              <a:ext uri="{FF2B5EF4-FFF2-40B4-BE49-F238E27FC236}">
                <a16:creationId xmlns:a16="http://schemas.microsoft.com/office/drawing/2014/main" id="{1FB8FED8-7722-4FC9-A149-141CCAA57B09}"/>
              </a:ext>
            </a:extLst>
          </p:cNvPr>
          <p:cNvSpPr txBox="1"/>
          <p:nvPr/>
        </p:nvSpPr>
        <p:spPr>
          <a:xfrm>
            <a:off x="111360" y="4435274"/>
            <a:ext cx="5615138" cy="95712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La </a:t>
            </a:r>
            <a:r>
              <a:rPr kumimoji="0" lang="fr-FR" sz="2000" b="1" i="0" u="none" strike="noStrike" kern="1200" cap="none" spc="0" normalizeH="0" baseline="0" noProof="0" dirty="0">
                <a:ln>
                  <a:noFill/>
                </a:ln>
                <a:solidFill>
                  <a:srgbClr val="104F75"/>
                </a:solidFill>
                <a:effectLst/>
                <a:uLnTx/>
                <a:uFillTx/>
                <a:latin typeface="Century Gothic" panose="020F0302020204030204"/>
                <a:ea typeface="+mn-ea"/>
                <a:cs typeface="+mn-cs"/>
              </a:rPr>
              <a:t>prochaine</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 fois, je vais </a:t>
            </a:r>
            <a:r>
              <a:rPr kumimoji="0" lang="fr-FR" sz="2000" b="1" i="0" u="none" strike="noStrike" kern="1200" cap="none" spc="0" normalizeH="0" baseline="0" noProof="0" dirty="0">
                <a:ln>
                  <a:noFill/>
                </a:ln>
                <a:solidFill>
                  <a:srgbClr val="104F75"/>
                </a:solidFill>
                <a:effectLst/>
                <a:uLnTx/>
                <a:uFillTx/>
                <a:latin typeface="Century Gothic" panose="020F0302020204030204"/>
                <a:ea typeface="+mn-ea"/>
                <a:cs typeface="+mn-cs"/>
              </a:rPr>
              <a:t>étudier</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 plus et je vais </a:t>
            </a:r>
            <a:r>
              <a:rPr kumimoji="0" lang="fr-FR" sz="2000" b="1" i="0" u="none" strike="noStrike" kern="1200" cap="none" spc="0" normalizeH="0" baseline="0" noProof="0" dirty="0">
                <a:ln>
                  <a:noFill/>
                </a:ln>
                <a:solidFill>
                  <a:srgbClr val="104F75"/>
                </a:solidFill>
                <a:effectLst/>
                <a:uLnTx/>
                <a:uFillTx/>
                <a:latin typeface="Century Gothic" panose="020F0302020204030204"/>
                <a:ea typeface="+mn-ea"/>
                <a:cs typeface="+mn-cs"/>
              </a:rPr>
              <a:t>poser</a:t>
            </a:r>
            <a:r>
              <a:rPr kumimoji="0" lang="fr-FR" sz="2000" i="0" u="none" strike="noStrike" kern="1200" cap="none" spc="0" normalizeH="0" baseline="0" noProof="0" dirty="0">
                <a:ln>
                  <a:noFill/>
                </a:ln>
                <a:solidFill>
                  <a:srgbClr val="104F75"/>
                </a:solidFill>
                <a:effectLst/>
                <a:uLnTx/>
                <a:uFillTx/>
                <a:latin typeface="Century Gothic" panose="020F0302020204030204"/>
                <a:ea typeface="+mn-ea"/>
                <a:cs typeface="+mn-cs"/>
              </a:rPr>
              <a:t> plus de questions.</a:t>
            </a:r>
            <a:endPar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 contrôle!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écrire</a:t>
            </a:r>
          </a:p>
        </p:txBody>
      </p:sp>
      <p:sp>
        <p:nvSpPr>
          <p:cNvPr id="11" name="TextBox 10">
            <a:extLst>
              <a:ext uri="{FF2B5EF4-FFF2-40B4-BE49-F238E27FC236}">
                <a16:creationId xmlns:a16="http://schemas.microsoft.com/office/drawing/2014/main" id="{3F9BBA66-0ED6-4A49-9F72-80B67D070ED8}"/>
              </a:ext>
            </a:extLst>
          </p:cNvPr>
          <p:cNvSpPr txBox="1"/>
          <p:nvPr/>
        </p:nvSpPr>
        <p:spPr>
          <a:xfrm>
            <a:off x="111360" y="1161965"/>
            <a:ext cx="4598592" cy="49545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fr-FR" sz="2000" dirty="0">
                <a:solidFill>
                  <a:srgbClr val="104F75"/>
                </a:solidFill>
                <a:latin typeface="Century Gothic" panose="020F0302020204030204"/>
              </a:rPr>
              <a:t>Cette semaine</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 j’ai fait </a:t>
            </a:r>
            <a:r>
              <a:rPr kumimoji="0" lang="fr-FR" sz="2000" b="1" i="0" u="none" strike="noStrike" kern="1200" cap="none" spc="0" normalizeH="0" baseline="0" noProof="0" dirty="0">
                <a:ln>
                  <a:noFill/>
                </a:ln>
                <a:solidFill>
                  <a:srgbClr val="104F75"/>
                </a:solidFill>
                <a:effectLst/>
                <a:uLnTx/>
                <a:uFillTx/>
                <a:latin typeface="Century Gothic" panose="020F0302020204030204"/>
                <a:ea typeface="+mn-ea"/>
                <a:cs typeface="+mn-cs"/>
              </a:rPr>
              <a:t>un contrôle</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pic>
        <p:nvPicPr>
          <p:cNvPr id="12" name="Picture 11" descr="Shape&#10;&#10;Description automatically generated with medium confidence">
            <a:extLst>
              <a:ext uri="{FF2B5EF4-FFF2-40B4-BE49-F238E27FC236}">
                <a16:creationId xmlns:a16="http://schemas.microsoft.com/office/drawing/2014/main" id="{C4933FC3-0320-458D-80C5-1BC98C15B7FD}"/>
              </a:ext>
            </a:extLst>
          </p:cNvPr>
          <p:cNvPicPr>
            <a:picLocks noChangeAspect="1"/>
          </p:cNvPicPr>
          <p:nvPr/>
        </p:nvPicPr>
        <p:blipFill rotWithShape="1">
          <a:blip r:embed="rId4">
            <a:extLst>
              <a:ext uri="{28A0092B-C50C-407E-A947-70E740481C1C}">
                <a14:useLocalDpi xmlns:a14="http://schemas.microsoft.com/office/drawing/2010/main" val="0"/>
              </a:ext>
            </a:extLst>
          </a:blip>
          <a:srcRect l="19852" t="40893" r="5316" b="37862"/>
          <a:stretch/>
        </p:blipFill>
        <p:spPr>
          <a:xfrm>
            <a:off x="11066552" y="2459143"/>
            <a:ext cx="939794" cy="598326"/>
          </a:xfrm>
          <a:prstGeom prst="rect">
            <a:avLst/>
          </a:prstGeom>
        </p:spPr>
      </p:pic>
      <p:pic>
        <p:nvPicPr>
          <p:cNvPr id="14" name="Picture 13" descr="A picture containing icon&#10;&#10;Description automatically generated">
            <a:extLst>
              <a:ext uri="{FF2B5EF4-FFF2-40B4-BE49-F238E27FC236}">
                <a16:creationId xmlns:a16="http://schemas.microsoft.com/office/drawing/2014/main" id="{CF58D277-CF91-45E6-BF0B-4D24BCBCF2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27131" y="3050551"/>
            <a:ext cx="508379" cy="540830"/>
          </a:xfrm>
          <a:prstGeom prst="rect">
            <a:avLst/>
          </a:prstGeom>
        </p:spPr>
      </p:pic>
      <p:pic>
        <p:nvPicPr>
          <p:cNvPr id="20" name="Picture 19" descr="A picture containing text, clipart&#10;&#10;Description automatically generated">
            <a:extLst>
              <a:ext uri="{FF2B5EF4-FFF2-40B4-BE49-F238E27FC236}">
                <a16:creationId xmlns:a16="http://schemas.microsoft.com/office/drawing/2014/main" id="{31810535-0345-4F01-83D7-EC556E95DCA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43601" y="1035915"/>
            <a:ext cx="940713" cy="950213"/>
          </a:xfrm>
          <a:prstGeom prst="rect">
            <a:avLst/>
          </a:prstGeom>
        </p:spPr>
      </p:pic>
      <p:pic>
        <p:nvPicPr>
          <p:cNvPr id="13" name="Picture 12" descr="Shape, circle&#10;&#10;Description automatically generated">
            <a:extLst>
              <a:ext uri="{FF2B5EF4-FFF2-40B4-BE49-F238E27FC236}">
                <a16:creationId xmlns:a16="http://schemas.microsoft.com/office/drawing/2014/main" id="{3D05AC6E-8251-45C0-B274-0E1299F6293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74544" y="3434235"/>
            <a:ext cx="518014" cy="598326"/>
          </a:xfrm>
          <a:prstGeom prst="rect">
            <a:avLst/>
          </a:prstGeom>
        </p:spPr>
      </p:pic>
      <p:sp>
        <p:nvSpPr>
          <p:cNvPr id="23" name="TextBox 22">
            <a:extLst>
              <a:ext uri="{FF2B5EF4-FFF2-40B4-BE49-F238E27FC236}">
                <a16:creationId xmlns:a16="http://schemas.microsoft.com/office/drawing/2014/main" id="{A338B5A2-E61A-4025-B9D7-FFC818A97F19}"/>
              </a:ext>
            </a:extLst>
          </p:cNvPr>
          <p:cNvSpPr txBox="1"/>
          <p:nvPr/>
        </p:nvSpPr>
        <p:spPr>
          <a:xfrm>
            <a:off x="136546" y="5485432"/>
            <a:ext cx="3748110" cy="49526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Je préfère l’école </a:t>
            </a:r>
            <a:r>
              <a:rPr kumimoji="0" lang="fr-FR" sz="2000" b="1" i="0" u="none" strike="noStrike" kern="1200" cap="none" spc="0" normalizeH="0" baseline="0" noProof="0" dirty="0">
                <a:ln>
                  <a:noFill/>
                </a:ln>
                <a:solidFill>
                  <a:srgbClr val="104F75"/>
                </a:solidFill>
                <a:effectLst/>
                <a:uLnTx/>
                <a:uFillTx/>
                <a:latin typeface="Century Gothic" panose="020F0302020204030204"/>
                <a:ea typeface="+mn-ea"/>
                <a:cs typeface="+mn-cs"/>
              </a:rPr>
              <a:t>primaire </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24" name="TextBox 23">
            <a:extLst>
              <a:ext uri="{FF2B5EF4-FFF2-40B4-BE49-F238E27FC236}">
                <a16:creationId xmlns:a16="http://schemas.microsoft.com/office/drawing/2014/main" id="{E5589F6A-0DEE-464B-8E63-3AB581EEBD87}"/>
              </a:ext>
            </a:extLst>
          </p:cNvPr>
          <p:cNvSpPr txBox="1"/>
          <p:nvPr/>
        </p:nvSpPr>
        <p:spPr>
          <a:xfrm>
            <a:off x="111360" y="1713788"/>
            <a:ext cx="4275206" cy="49526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104F75"/>
                </a:solidFill>
                <a:effectLst/>
                <a:uLnTx/>
                <a:uFillTx/>
                <a:latin typeface="Century Gothic" panose="020F0302020204030204"/>
                <a:ea typeface="+mn-ea"/>
                <a:cs typeface="+mn-cs"/>
              </a:rPr>
              <a:t>Le contrôle</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 </a:t>
            </a:r>
            <a:r>
              <a:rPr kumimoji="0" lang="fr-FR" sz="2000" b="1" i="0" u="none" strike="noStrike" kern="1200" cap="none" spc="0" normalizeH="0" baseline="0" noProof="0" dirty="0">
                <a:ln>
                  <a:noFill/>
                </a:ln>
                <a:solidFill>
                  <a:srgbClr val="104F75"/>
                </a:solidFill>
                <a:effectLst/>
                <a:uLnTx/>
                <a:uFillTx/>
                <a:latin typeface="Century Gothic" panose="020F0302020204030204"/>
                <a:ea typeface="+mn-ea"/>
                <a:cs typeface="+mn-cs"/>
              </a:rPr>
              <a:t>a</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 </a:t>
            </a:r>
            <a:r>
              <a:rPr kumimoji="0" lang="fr-FR" sz="2000" b="1" i="0" u="none" strike="noStrike" kern="1200" cap="none" spc="0" normalizeH="0" baseline="0" noProof="0" dirty="0">
                <a:ln>
                  <a:noFill/>
                </a:ln>
                <a:solidFill>
                  <a:srgbClr val="104F75"/>
                </a:solidFill>
                <a:effectLst/>
                <a:uLnTx/>
                <a:uFillTx/>
                <a:latin typeface="Century Gothic" panose="020F0302020204030204"/>
                <a:ea typeface="+mn-ea"/>
                <a:cs typeface="+mn-cs"/>
              </a:rPr>
              <a:t>duré</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 deux heures.</a:t>
            </a:r>
          </a:p>
        </p:txBody>
      </p:sp>
      <p:sp>
        <p:nvSpPr>
          <p:cNvPr id="25" name="TextBox 24">
            <a:extLst>
              <a:ext uri="{FF2B5EF4-FFF2-40B4-BE49-F238E27FC236}">
                <a16:creationId xmlns:a16="http://schemas.microsoft.com/office/drawing/2014/main" id="{E3CE3816-7B34-4480-BDA9-A073874A8C3B}"/>
              </a:ext>
            </a:extLst>
          </p:cNvPr>
          <p:cNvSpPr txBox="1"/>
          <p:nvPr/>
        </p:nvSpPr>
        <p:spPr>
          <a:xfrm>
            <a:off x="111360" y="2817434"/>
            <a:ext cx="5984640" cy="49526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J’ai été classé* seulement  </a:t>
            </a:r>
            <a:r>
              <a:rPr kumimoji="0" lang="fr-FR" sz="2000" b="1" i="0" u="none" strike="noStrike" kern="1200" cap="none" spc="0" normalizeH="0" baseline="0" noProof="0" dirty="0">
                <a:ln>
                  <a:noFill/>
                </a:ln>
                <a:solidFill>
                  <a:srgbClr val="104F75"/>
                </a:solidFill>
                <a:effectLst/>
                <a:uLnTx/>
                <a:uFillTx/>
                <a:latin typeface="Century Gothic" panose="020F0302020204030204"/>
                <a:ea typeface="+mn-ea"/>
                <a:cs typeface="+mn-cs"/>
              </a:rPr>
              <a:t>vingt-sixième</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26" name="TextBox 25">
            <a:extLst>
              <a:ext uri="{FF2B5EF4-FFF2-40B4-BE49-F238E27FC236}">
                <a16:creationId xmlns:a16="http://schemas.microsoft.com/office/drawing/2014/main" id="{23AC95A9-9760-49DF-A71A-2F3166392641}"/>
              </a:ext>
            </a:extLst>
          </p:cNvPr>
          <p:cNvSpPr txBox="1"/>
          <p:nvPr/>
        </p:nvSpPr>
        <p:spPr>
          <a:xfrm>
            <a:off x="111360" y="2265611"/>
            <a:ext cx="4598592" cy="49526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Le professeur </a:t>
            </a:r>
            <a:r>
              <a:rPr kumimoji="0" lang="fr-FR" sz="2000" b="1" i="0" u="none" strike="noStrike" kern="1200" cap="none" spc="0" normalizeH="0" baseline="0" noProof="0" dirty="0">
                <a:ln>
                  <a:noFill/>
                </a:ln>
                <a:solidFill>
                  <a:srgbClr val="104F75"/>
                </a:solidFill>
                <a:effectLst/>
                <a:uLnTx/>
                <a:uFillTx/>
                <a:latin typeface="Century Gothic" panose="020F0302020204030204"/>
                <a:ea typeface="+mn-ea"/>
                <a:cs typeface="+mn-cs"/>
              </a:rPr>
              <a:t>a</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 </a:t>
            </a:r>
            <a:r>
              <a:rPr kumimoji="0" lang="fr-FR" sz="2000" b="1" i="0" u="none" strike="noStrike" kern="1200" cap="none" spc="0" normalizeH="0" baseline="0" noProof="0" dirty="0">
                <a:ln>
                  <a:noFill/>
                </a:ln>
                <a:solidFill>
                  <a:srgbClr val="104F75"/>
                </a:solidFill>
                <a:effectLst/>
                <a:uLnTx/>
                <a:uFillTx/>
                <a:latin typeface="Century Gothic" panose="020F0302020204030204"/>
                <a:ea typeface="+mn-ea"/>
                <a:cs typeface="+mn-cs"/>
              </a:rPr>
              <a:t>corrigé</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 </a:t>
            </a:r>
            <a:r>
              <a:rPr kumimoji="0" lang="fr-FR" sz="2000" b="1" i="0" u="none" strike="noStrike" kern="1200" cap="none" spc="0" normalizeH="0" baseline="0" noProof="0" dirty="0">
                <a:ln>
                  <a:noFill/>
                </a:ln>
                <a:solidFill>
                  <a:srgbClr val="104F75"/>
                </a:solidFill>
                <a:effectLst/>
                <a:uLnTx/>
                <a:uFillTx/>
                <a:latin typeface="Century Gothic" panose="020F0302020204030204"/>
                <a:ea typeface="+mn-ea"/>
                <a:cs typeface="+mn-cs"/>
              </a:rPr>
              <a:t>le contrôle</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28" name="TextBox 27">
            <a:extLst>
              <a:ext uri="{FF2B5EF4-FFF2-40B4-BE49-F238E27FC236}">
                <a16:creationId xmlns:a16="http://schemas.microsoft.com/office/drawing/2014/main" id="{97CBA3AC-CFC0-487E-8A83-E6D1ADE80347}"/>
              </a:ext>
            </a:extLst>
          </p:cNvPr>
          <p:cNvSpPr txBox="1"/>
          <p:nvPr/>
        </p:nvSpPr>
        <p:spPr>
          <a:xfrm>
            <a:off x="111360" y="3369257"/>
            <a:ext cx="6308061" cy="49545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Je n’ai pas étudié </a:t>
            </a:r>
            <a:r>
              <a:rPr kumimoji="0" lang="fr-FR" sz="2000" b="1" i="0" u="none" strike="noStrike" kern="1200" cap="none" spc="0" normalizeH="0" baseline="0" noProof="0" dirty="0">
                <a:ln>
                  <a:noFill/>
                </a:ln>
                <a:solidFill>
                  <a:srgbClr val="104F75"/>
                </a:solidFill>
                <a:effectLst/>
                <a:uLnTx/>
                <a:uFillTx/>
                <a:latin typeface="Century Gothic" panose="020F0302020204030204"/>
                <a:ea typeface="+mn-ea"/>
                <a:cs typeface="+mn-cs"/>
              </a:rPr>
              <a:t>longtemps</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 pour </a:t>
            </a:r>
            <a:r>
              <a:rPr kumimoji="0" lang="fr-FR" sz="2000" b="1" i="0" u="none" strike="noStrike" kern="1200" cap="none" spc="0" normalizeH="0" baseline="0" noProof="0" dirty="0">
                <a:ln>
                  <a:noFill/>
                </a:ln>
                <a:solidFill>
                  <a:srgbClr val="104F75"/>
                </a:solidFill>
                <a:effectLst/>
                <a:uLnTx/>
                <a:uFillTx/>
                <a:latin typeface="Century Gothic" panose="020F0302020204030204"/>
                <a:ea typeface="+mn-ea"/>
                <a:cs typeface="+mn-cs"/>
              </a:rPr>
              <a:t>le contrôle</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29" name="TextBox 28">
            <a:extLst>
              <a:ext uri="{FF2B5EF4-FFF2-40B4-BE49-F238E27FC236}">
                <a16:creationId xmlns:a16="http://schemas.microsoft.com/office/drawing/2014/main" id="{6D0EC650-2770-4B9F-9EA3-7BFB81324348}"/>
              </a:ext>
            </a:extLst>
          </p:cNvPr>
          <p:cNvSpPr txBox="1"/>
          <p:nvPr/>
        </p:nvSpPr>
        <p:spPr>
          <a:xfrm>
            <a:off x="111360" y="3921080"/>
            <a:ext cx="6096001" cy="49545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Je n’ai pas de </a:t>
            </a:r>
            <a:r>
              <a:rPr kumimoji="0" lang="fr-FR" sz="2000" b="1" i="0" u="none" strike="noStrike" kern="1200" cap="none" spc="0" normalizeH="0" baseline="0" noProof="0" dirty="0">
                <a:ln>
                  <a:noFill/>
                </a:ln>
                <a:solidFill>
                  <a:srgbClr val="104F75"/>
                </a:solidFill>
                <a:effectLst/>
                <a:uLnTx/>
                <a:uFillTx/>
                <a:latin typeface="Century Gothic" panose="020F0302020204030204"/>
                <a:ea typeface="+mn-ea"/>
                <a:cs typeface="+mn-cs"/>
              </a:rPr>
              <a:t>compétences</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 et </a:t>
            </a:r>
            <a:r>
              <a:rPr kumimoji="0" lang="fr-FR" sz="2000" b="1" i="0" u="none" strike="noStrike" kern="1200" cap="none" spc="0" normalizeH="0" baseline="0" noProof="0" dirty="0">
                <a:ln>
                  <a:noFill/>
                </a:ln>
                <a:solidFill>
                  <a:srgbClr val="104F75"/>
                </a:solidFill>
                <a:effectLst/>
                <a:uLnTx/>
                <a:uFillTx/>
                <a:latin typeface="Century Gothic" panose="020F0302020204030204"/>
                <a:ea typeface="+mn-ea"/>
                <a:cs typeface="+mn-cs"/>
              </a:rPr>
              <a:t>connaissances</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30" name="TextBox 29">
            <a:extLst>
              <a:ext uri="{FF2B5EF4-FFF2-40B4-BE49-F238E27FC236}">
                <a16:creationId xmlns:a16="http://schemas.microsoft.com/office/drawing/2014/main" id="{ED5B1EE7-2538-4B29-8DF8-1F6907640950}"/>
              </a:ext>
            </a:extLst>
          </p:cNvPr>
          <p:cNvSpPr txBox="1"/>
          <p:nvPr/>
        </p:nvSpPr>
        <p:spPr>
          <a:xfrm>
            <a:off x="6228786" y="1170042"/>
            <a:ext cx="3695342" cy="49545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This week, I did </a:t>
            </a:r>
            <a:r>
              <a:rPr kumimoji="0" lang="en-GB" sz="2000" b="1" i="0" u="none" strike="noStrike" kern="1200" cap="none" spc="0" normalizeH="0" baseline="0" noProof="0" dirty="0">
                <a:ln>
                  <a:noFill/>
                </a:ln>
                <a:solidFill>
                  <a:srgbClr val="104F75"/>
                </a:solidFill>
                <a:effectLst/>
                <a:uLnTx/>
                <a:uFillTx/>
                <a:latin typeface="Century Gothic" panose="020F0302020204030204"/>
                <a:ea typeface="+mn-ea"/>
                <a:cs typeface="+mn-cs"/>
              </a:rPr>
              <a:t>a test</a:t>
            </a: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31" name="TextBox 30">
            <a:extLst>
              <a:ext uri="{FF2B5EF4-FFF2-40B4-BE49-F238E27FC236}">
                <a16:creationId xmlns:a16="http://schemas.microsoft.com/office/drawing/2014/main" id="{BDD006A0-76FE-4921-8525-A15180EBBAC1}"/>
              </a:ext>
            </a:extLst>
          </p:cNvPr>
          <p:cNvSpPr txBox="1"/>
          <p:nvPr/>
        </p:nvSpPr>
        <p:spPr>
          <a:xfrm>
            <a:off x="6226205" y="5354340"/>
            <a:ext cx="3649044" cy="49545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I prefer the </a:t>
            </a:r>
            <a:r>
              <a:rPr kumimoji="0" lang="en-GB" sz="2000" b="1" i="0" u="none" strike="noStrike" kern="1200" cap="none" spc="0" normalizeH="0" baseline="0" noProof="0" dirty="0">
                <a:ln>
                  <a:noFill/>
                </a:ln>
                <a:solidFill>
                  <a:srgbClr val="104F75"/>
                </a:solidFill>
                <a:effectLst/>
                <a:uLnTx/>
                <a:uFillTx/>
                <a:latin typeface="Century Gothic" panose="020F0302020204030204"/>
                <a:ea typeface="+mn-ea"/>
                <a:cs typeface="+mn-cs"/>
              </a:rPr>
              <a:t>primary</a:t>
            </a: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 school!</a:t>
            </a:r>
          </a:p>
        </p:txBody>
      </p:sp>
      <p:sp>
        <p:nvSpPr>
          <p:cNvPr id="32" name="TextBox 31">
            <a:extLst>
              <a:ext uri="{FF2B5EF4-FFF2-40B4-BE49-F238E27FC236}">
                <a16:creationId xmlns:a16="http://schemas.microsoft.com/office/drawing/2014/main" id="{54678EC8-2FA8-415B-AFE6-86581A68DE8F}"/>
              </a:ext>
            </a:extLst>
          </p:cNvPr>
          <p:cNvSpPr txBox="1"/>
          <p:nvPr/>
        </p:nvSpPr>
        <p:spPr>
          <a:xfrm>
            <a:off x="6228786" y="1721865"/>
            <a:ext cx="3438864" cy="49545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04F75"/>
                </a:solidFill>
                <a:effectLst/>
                <a:uLnTx/>
                <a:uFillTx/>
                <a:latin typeface="Century Gothic" panose="020F0302020204030204"/>
                <a:ea typeface="+mn-ea"/>
                <a:cs typeface="+mn-cs"/>
              </a:rPr>
              <a:t>The test lasted</a:t>
            </a: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 two hours.</a:t>
            </a:r>
          </a:p>
        </p:txBody>
      </p:sp>
      <p:sp>
        <p:nvSpPr>
          <p:cNvPr id="33" name="TextBox 32">
            <a:extLst>
              <a:ext uri="{FF2B5EF4-FFF2-40B4-BE49-F238E27FC236}">
                <a16:creationId xmlns:a16="http://schemas.microsoft.com/office/drawing/2014/main" id="{5B6B1FA3-D9C5-44BD-915D-88DBE286B1C8}"/>
              </a:ext>
            </a:extLst>
          </p:cNvPr>
          <p:cNvSpPr txBox="1"/>
          <p:nvPr/>
        </p:nvSpPr>
        <p:spPr>
          <a:xfrm>
            <a:off x="6228786" y="2825511"/>
            <a:ext cx="4320772" cy="49526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I was only classed </a:t>
            </a:r>
            <a:r>
              <a:rPr kumimoji="0" lang="en-GB" sz="2000" b="1" i="0" u="none" strike="noStrike" kern="1200" cap="none" spc="0" normalizeH="0" baseline="0" noProof="0" dirty="0">
                <a:ln>
                  <a:noFill/>
                </a:ln>
                <a:solidFill>
                  <a:srgbClr val="104F75"/>
                </a:solidFill>
                <a:effectLst/>
                <a:uLnTx/>
                <a:uFillTx/>
                <a:latin typeface="Century Gothic" panose="020F0302020204030204"/>
                <a:ea typeface="+mn-ea"/>
                <a:cs typeface="+mn-cs"/>
              </a:rPr>
              <a:t>twenty-sixth</a:t>
            </a: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34" name="TextBox 33">
            <a:extLst>
              <a:ext uri="{FF2B5EF4-FFF2-40B4-BE49-F238E27FC236}">
                <a16:creationId xmlns:a16="http://schemas.microsoft.com/office/drawing/2014/main" id="{B733D942-3F77-4DDD-8ACE-51FC0D36B0E5}"/>
              </a:ext>
            </a:extLst>
          </p:cNvPr>
          <p:cNvSpPr txBox="1"/>
          <p:nvPr/>
        </p:nvSpPr>
        <p:spPr>
          <a:xfrm>
            <a:off x="6228786" y="2273688"/>
            <a:ext cx="4318192" cy="49526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The teacher </a:t>
            </a:r>
            <a:r>
              <a:rPr kumimoji="0" lang="en-GB" sz="2000" b="1" i="0" u="none" strike="noStrike" kern="1200" cap="none" spc="0" normalizeH="0" baseline="0" noProof="0" dirty="0">
                <a:ln>
                  <a:noFill/>
                </a:ln>
                <a:solidFill>
                  <a:srgbClr val="104F75"/>
                </a:solidFill>
                <a:effectLst/>
                <a:uLnTx/>
                <a:uFillTx/>
                <a:latin typeface="Century Gothic" panose="020F0302020204030204"/>
                <a:ea typeface="+mn-ea"/>
                <a:cs typeface="+mn-cs"/>
              </a:rPr>
              <a:t>marked the test</a:t>
            </a: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36" name="TextBox 35">
            <a:extLst>
              <a:ext uri="{FF2B5EF4-FFF2-40B4-BE49-F238E27FC236}">
                <a16:creationId xmlns:a16="http://schemas.microsoft.com/office/drawing/2014/main" id="{C29A25D4-1B85-4F8F-9264-855358916F16}"/>
              </a:ext>
            </a:extLst>
          </p:cNvPr>
          <p:cNvSpPr txBox="1"/>
          <p:nvPr/>
        </p:nvSpPr>
        <p:spPr>
          <a:xfrm>
            <a:off x="6228786" y="3377334"/>
            <a:ext cx="5021766" cy="49545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I didn’t study </a:t>
            </a:r>
            <a:r>
              <a:rPr kumimoji="0" lang="en-GB" sz="2000" b="1" i="0" u="none" strike="noStrike" kern="1200" cap="none" spc="0" normalizeH="0" baseline="0" noProof="0" dirty="0">
                <a:ln>
                  <a:noFill/>
                </a:ln>
                <a:solidFill>
                  <a:srgbClr val="104F75"/>
                </a:solidFill>
                <a:effectLst/>
                <a:uLnTx/>
                <a:uFillTx/>
                <a:latin typeface="Century Gothic" panose="020F0302020204030204"/>
                <a:ea typeface="+mn-ea"/>
                <a:cs typeface="+mn-cs"/>
              </a:rPr>
              <a:t>a long time </a:t>
            </a: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for </a:t>
            </a:r>
            <a:r>
              <a:rPr kumimoji="0" lang="en-GB" sz="2000" b="1" i="0" u="none" strike="noStrike" kern="1200" cap="none" spc="0" normalizeH="0" baseline="0" noProof="0" dirty="0">
                <a:ln>
                  <a:noFill/>
                </a:ln>
                <a:solidFill>
                  <a:srgbClr val="104F75"/>
                </a:solidFill>
                <a:effectLst/>
                <a:uLnTx/>
                <a:uFillTx/>
                <a:latin typeface="Century Gothic" panose="020F0302020204030204"/>
                <a:ea typeface="+mn-ea"/>
                <a:cs typeface="+mn-cs"/>
              </a:rPr>
              <a:t>the test</a:t>
            </a: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37" name="TextBox 36">
            <a:extLst>
              <a:ext uri="{FF2B5EF4-FFF2-40B4-BE49-F238E27FC236}">
                <a16:creationId xmlns:a16="http://schemas.microsoft.com/office/drawing/2014/main" id="{9047E5B8-2F01-4701-9CCA-E84D5DC17855}"/>
              </a:ext>
            </a:extLst>
          </p:cNvPr>
          <p:cNvSpPr txBox="1"/>
          <p:nvPr/>
        </p:nvSpPr>
        <p:spPr>
          <a:xfrm>
            <a:off x="6226205" y="3929157"/>
            <a:ext cx="4543167" cy="49545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I don’t have </a:t>
            </a:r>
            <a:r>
              <a:rPr kumimoji="0" lang="en-GB" sz="2000" b="1" i="0" u="none" strike="noStrike" kern="1200" cap="none" spc="0" normalizeH="0" baseline="0" noProof="0" dirty="0">
                <a:ln>
                  <a:noFill/>
                </a:ln>
                <a:solidFill>
                  <a:srgbClr val="104F75"/>
                </a:solidFill>
                <a:effectLst/>
                <a:uLnTx/>
                <a:uFillTx/>
                <a:latin typeface="Century Gothic" panose="020F0302020204030204"/>
                <a:ea typeface="+mn-ea"/>
                <a:cs typeface="+mn-cs"/>
              </a:rPr>
              <a:t>skills</a:t>
            </a: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 and </a:t>
            </a:r>
            <a:r>
              <a:rPr kumimoji="0" lang="en-GB" sz="2000" b="1" i="0" u="none" strike="noStrike" kern="1200" cap="none" spc="0" normalizeH="0" baseline="0" noProof="0" dirty="0">
                <a:ln>
                  <a:noFill/>
                </a:ln>
                <a:solidFill>
                  <a:srgbClr val="104F75"/>
                </a:solidFill>
                <a:effectLst/>
                <a:uLnTx/>
                <a:uFillTx/>
                <a:latin typeface="Century Gothic" panose="020F0302020204030204"/>
                <a:ea typeface="+mn-ea"/>
                <a:cs typeface="+mn-cs"/>
              </a:rPr>
              <a:t>knowledge</a:t>
            </a: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38" name="Rectangle 37">
            <a:extLst>
              <a:ext uri="{FF2B5EF4-FFF2-40B4-BE49-F238E27FC236}">
                <a16:creationId xmlns:a16="http://schemas.microsoft.com/office/drawing/2014/main" id="{D774F159-45FB-4B10-9BF5-9D8DF320DFAA}"/>
              </a:ext>
            </a:extLst>
          </p:cNvPr>
          <p:cNvSpPr/>
          <p:nvPr/>
        </p:nvSpPr>
        <p:spPr>
          <a:xfrm>
            <a:off x="744949" y="5032637"/>
            <a:ext cx="681627" cy="359758"/>
          </a:xfrm>
          <a:prstGeom prst="rect">
            <a:avLst/>
          </a:prstGeom>
          <a:solidFill>
            <a:schemeClr val="bg1"/>
          </a:solidFill>
          <a:ln>
            <a:solidFill>
              <a:srgbClr val="E87D1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87D1E"/>
                </a:solidFill>
                <a:effectLst/>
                <a:uLnTx/>
                <a:uFillTx/>
                <a:latin typeface="Century Gothic" panose="020F0302020204030204"/>
                <a:ea typeface="+mn-ea"/>
                <a:cs typeface="+mn-cs"/>
              </a:rPr>
              <a:t>?</a:t>
            </a:r>
          </a:p>
        </p:txBody>
      </p:sp>
      <p:sp>
        <p:nvSpPr>
          <p:cNvPr id="39" name="Rectangle 38">
            <a:extLst>
              <a:ext uri="{FF2B5EF4-FFF2-40B4-BE49-F238E27FC236}">
                <a16:creationId xmlns:a16="http://schemas.microsoft.com/office/drawing/2014/main" id="{8DF61C39-6F75-432B-A062-AA0D382B331E}"/>
              </a:ext>
            </a:extLst>
          </p:cNvPr>
          <p:cNvSpPr/>
          <p:nvPr/>
        </p:nvSpPr>
        <p:spPr>
          <a:xfrm>
            <a:off x="2989637" y="1277921"/>
            <a:ext cx="1434753" cy="359758"/>
          </a:xfrm>
          <a:prstGeom prst="rect">
            <a:avLst/>
          </a:prstGeom>
          <a:solidFill>
            <a:schemeClr val="bg1"/>
          </a:solidFill>
          <a:ln>
            <a:solidFill>
              <a:srgbClr val="E87D1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87D1E"/>
                </a:solidFill>
                <a:effectLst/>
                <a:uLnTx/>
                <a:uFillTx/>
                <a:latin typeface="Century Gothic" panose="020F0302020204030204"/>
                <a:ea typeface="+mn-ea"/>
                <a:cs typeface="+mn-cs"/>
              </a:rPr>
              <a:t>?</a:t>
            </a:r>
          </a:p>
        </p:txBody>
      </p:sp>
      <p:sp>
        <p:nvSpPr>
          <p:cNvPr id="40" name="Rectangle 39">
            <a:extLst>
              <a:ext uri="{FF2B5EF4-FFF2-40B4-BE49-F238E27FC236}">
                <a16:creationId xmlns:a16="http://schemas.microsoft.com/office/drawing/2014/main" id="{F4F3CEAE-19D8-4696-AF06-86D85B494762}"/>
              </a:ext>
            </a:extLst>
          </p:cNvPr>
          <p:cNvSpPr/>
          <p:nvPr/>
        </p:nvSpPr>
        <p:spPr>
          <a:xfrm>
            <a:off x="140530" y="1844519"/>
            <a:ext cx="1468436" cy="359758"/>
          </a:xfrm>
          <a:prstGeom prst="rect">
            <a:avLst/>
          </a:prstGeom>
          <a:solidFill>
            <a:schemeClr val="bg1"/>
          </a:solidFill>
          <a:ln>
            <a:solidFill>
              <a:srgbClr val="E87D1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87D1E"/>
                </a:solidFill>
                <a:effectLst/>
                <a:uLnTx/>
                <a:uFillTx/>
                <a:latin typeface="Century Gothic" panose="020F0302020204030204"/>
                <a:ea typeface="+mn-ea"/>
                <a:cs typeface="+mn-cs"/>
              </a:rPr>
              <a:t>?</a:t>
            </a:r>
          </a:p>
        </p:txBody>
      </p:sp>
      <p:sp>
        <p:nvSpPr>
          <p:cNvPr id="41" name="Rectangle 40">
            <a:extLst>
              <a:ext uri="{FF2B5EF4-FFF2-40B4-BE49-F238E27FC236}">
                <a16:creationId xmlns:a16="http://schemas.microsoft.com/office/drawing/2014/main" id="{E84096AF-AA13-4FFA-A243-A0D2C6FAF098}"/>
              </a:ext>
            </a:extLst>
          </p:cNvPr>
          <p:cNvSpPr/>
          <p:nvPr/>
        </p:nvSpPr>
        <p:spPr>
          <a:xfrm>
            <a:off x="1638137" y="1844519"/>
            <a:ext cx="824308" cy="359758"/>
          </a:xfrm>
          <a:prstGeom prst="rect">
            <a:avLst/>
          </a:prstGeom>
          <a:solidFill>
            <a:schemeClr val="bg1"/>
          </a:solidFill>
          <a:ln>
            <a:solidFill>
              <a:srgbClr val="E87D1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87D1E"/>
                </a:solidFill>
                <a:effectLst/>
                <a:uLnTx/>
                <a:uFillTx/>
                <a:latin typeface="Century Gothic" panose="020F0302020204030204"/>
                <a:ea typeface="+mn-ea"/>
                <a:cs typeface="+mn-cs"/>
              </a:rPr>
              <a:t>?</a:t>
            </a:r>
          </a:p>
        </p:txBody>
      </p:sp>
      <p:sp>
        <p:nvSpPr>
          <p:cNvPr id="42" name="Rectangle 41">
            <a:extLst>
              <a:ext uri="{FF2B5EF4-FFF2-40B4-BE49-F238E27FC236}">
                <a16:creationId xmlns:a16="http://schemas.microsoft.com/office/drawing/2014/main" id="{10E30446-9D54-48A3-9DB0-A0C6B221214E}"/>
              </a:ext>
            </a:extLst>
          </p:cNvPr>
          <p:cNvSpPr/>
          <p:nvPr/>
        </p:nvSpPr>
        <p:spPr>
          <a:xfrm>
            <a:off x="1858551" y="2385338"/>
            <a:ext cx="1131086" cy="359758"/>
          </a:xfrm>
          <a:prstGeom prst="rect">
            <a:avLst/>
          </a:prstGeom>
          <a:solidFill>
            <a:schemeClr val="bg1"/>
          </a:solidFill>
          <a:ln>
            <a:solidFill>
              <a:srgbClr val="E87D1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87D1E"/>
                </a:solidFill>
                <a:effectLst/>
                <a:uLnTx/>
                <a:uFillTx/>
                <a:latin typeface="Century Gothic" panose="020F0302020204030204"/>
                <a:ea typeface="+mn-ea"/>
                <a:cs typeface="+mn-cs"/>
              </a:rPr>
              <a:t>?</a:t>
            </a:r>
          </a:p>
        </p:txBody>
      </p:sp>
      <p:sp>
        <p:nvSpPr>
          <p:cNvPr id="44" name="Rectangle 43">
            <a:extLst>
              <a:ext uri="{FF2B5EF4-FFF2-40B4-BE49-F238E27FC236}">
                <a16:creationId xmlns:a16="http://schemas.microsoft.com/office/drawing/2014/main" id="{7AEB255D-048B-4353-A4EE-2A67924BB008}"/>
              </a:ext>
            </a:extLst>
          </p:cNvPr>
          <p:cNvSpPr/>
          <p:nvPr/>
        </p:nvSpPr>
        <p:spPr>
          <a:xfrm>
            <a:off x="3062217" y="2385338"/>
            <a:ext cx="1317395" cy="359758"/>
          </a:xfrm>
          <a:prstGeom prst="rect">
            <a:avLst/>
          </a:prstGeom>
          <a:solidFill>
            <a:schemeClr val="bg1"/>
          </a:solidFill>
          <a:ln>
            <a:solidFill>
              <a:srgbClr val="E87D1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87D1E"/>
                </a:solidFill>
                <a:effectLst/>
                <a:uLnTx/>
                <a:uFillTx/>
                <a:latin typeface="Century Gothic" panose="020F0302020204030204"/>
                <a:ea typeface="+mn-ea"/>
                <a:cs typeface="+mn-cs"/>
              </a:rPr>
              <a:t>?</a:t>
            </a:r>
          </a:p>
        </p:txBody>
      </p:sp>
      <p:sp>
        <p:nvSpPr>
          <p:cNvPr id="46" name="Rectangle 45">
            <a:extLst>
              <a:ext uri="{FF2B5EF4-FFF2-40B4-BE49-F238E27FC236}">
                <a16:creationId xmlns:a16="http://schemas.microsoft.com/office/drawing/2014/main" id="{AA4214D6-CC0B-42D0-AA8C-7D021570B93F}"/>
              </a:ext>
            </a:extLst>
          </p:cNvPr>
          <p:cNvSpPr/>
          <p:nvPr/>
        </p:nvSpPr>
        <p:spPr>
          <a:xfrm>
            <a:off x="2010601" y="4072156"/>
            <a:ext cx="1765888" cy="359758"/>
          </a:xfrm>
          <a:prstGeom prst="rect">
            <a:avLst/>
          </a:prstGeom>
          <a:solidFill>
            <a:schemeClr val="bg1"/>
          </a:solidFill>
          <a:ln>
            <a:solidFill>
              <a:srgbClr val="E87D1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87D1E"/>
                </a:solidFill>
                <a:effectLst/>
                <a:uLnTx/>
                <a:uFillTx/>
                <a:latin typeface="Century Gothic" panose="020F0302020204030204"/>
                <a:ea typeface="+mn-ea"/>
                <a:cs typeface="+mn-cs"/>
              </a:rPr>
              <a:t>?</a:t>
            </a:r>
          </a:p>
        </p:txBody>
      </p:sp>
      <p:sp>
        <p:nvSpPr>
          <p:cNvPr id="47" name="Rectangle 46">
            <a:extLst>
              <a:ext uri="{FF2B5EF4-FFF2-40B4-BE49-F238E27FC236}">
                <a16:creationId xmlns:a16="http://schemas.microsoft.com/office/drawing/2014/main" id="{1CA39D8D-B5B2-4B22-82FF-393D4F6CDBAF}"/>
              </a:ext>
            </a:extLst>
          </p:cNvPr>
          <p:cNvSpPr/>
          <p:nvPr/>
        </p:nvSpPr>
        <p:spPr>
          <a:xfrm>
            <a:off x="4106560" y="4072156"/>
            <a:ext cx="1848238" cy="359758"/>
          </a:xfrm>
          <a:prstGeom prst="rect">
            <a:avLst/>
          </a:prstGeom>
          <a:solidFill>
            <a:schemeClr val="bg1"/>
          </a:solidFill>
          <a:ln>
            <a:solidFill>
              <a:srgbClr val="E87D1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87D1E"/>
                </a:solidFill>
                <a:effectLst/>
                <a:uLnTx/>
                <a:uFillTx/>
                <a:latin typeface="Century Gothic" panose="020F0302020204030204"/>
                <a:ea typeface="+mn-ea"/>
                <a:cs typeface="+mn-cs"/>
              </a:rPr>
              <a:t>?</a:t>
            </a:r>
          </a:p>
        </p:txBody>
      </p:sp>
      <p:sp>
        <p:nvSpPr>
          <p:cNvPr id="50" name="Rectangle 49">
            <a:extLst>
              <a:ext uri="{FF2B5EF4-FFF2-40B4-BE49-F238E27FC236}">
                <a16:creationId xmlns:a16="http://schemas.microsoft.com/office/drawing/2014/main" id="{59A85F0F-6D40-46B2-9C1D-0ACB1AD373D0}"/>
              </a:ext>
            </a:extLst>
          </p:cNvPr>
          <p:cNvSpPr/>
          <p:nvPr/>
        </p:nvSpPr>
        <p:spPr>
          <a:xfrm>
            <a:off x="2462444" y="3465594"/>
            <a:ext cx="1348709" cy="368746"/>
          </a:xfrm>
          <a:prstGeom prst="rect">
            <a:avLst/>
          </a:prstGeom>
          <a:solidFill>
            <a:schemeClr val="bg1"/>
          </a:solidFill>
          <a:ln>
            <a:solidFill>
              <a:srgbClr val="E87D1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87D1E"/>
                </a:solidFill>
                <a:effectLst/>
                <a:uLnTx/>
                <a:uFillTx/>
                <a:latin typeface="Century Gothic" panose="020F0302020204030204"/>
                <a:ea typeface="+mn-ea"/>
                <a:cs typeface="+mn-cs"/>
              </a:rPr>
              <a:t>?</a:t>
            </a:r>
          </a:p>
        </p:txBody>
      </p:sp>
      <p:sp>
        <p:nvSpPr>
          <p:cNvPr id="51" name="Rectangle 50">
            <a:extLst>
              <a:ext uri="{FF2B5EF4-FFF2-40B4-BE49-F238E27FC236}">
                <a16:creationId xmlns:a16="http://schemas.microsoft.com/office/drawing/2014/main" id="{A11E6734-EC18-4930-A2E0-A0901DF810B0}"/>
              </a:ext>
            </a:extLst>
          </p:cNvPr>
          <p:cNvSpPr/>
          <p:nvPr/>
        </p:nvSpPr>
        <p:spPr>
          <a:xfrm>
            <a:off x="2424094" y="5612548"/>
            <a:ext cx="1085115" cy="359758"/>
          </a:xfrm>
          <a:prstGeom prst="rect">
            <a:avLst/>
          </a:prstGeom>
          <a:solidFill>
            <a:schemeClr val="bg1"/>
          </a:solidFill>
          <a:ln>
            <a:solidFill>
              <a:srgbClr val="E87D1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87D1E"/>
                </a:solidFill>
                <a:effectLst/>
                <a:uLnTx/>
                <a:uFillTx/>
                <a:latin typeface="Century Gothic" panose="020F0302020204030204"/>
                <a:ea typeface="+mn-ea"/>
                <a:cs typeface="+mn-cs"/>
              </a:rPr>
              <a:t>?</a:t>
            </a:r>
          </a:p>
        </p:txBody>
      </p:sp>
      <p:sp>
        <p:nvSpPr>
          <p:cNvPr id="52" name="Rectangle 51">
            <a:extLst>
              <a:ext uri="{FF2B5EF4-FFF2-40B4-BE49-F238E27FC236}">
                <a16:creationId xmlns:a16="http://schemas.microsoft.com/office/drawing/2014/main" id="{F69B09C4-404A-4DB6-ADBE-F099CA4E30A2}"/>
              </a:ext>
            </a:extLst>
          </p:cNvPr>
          <p:cNvSpPr/>
          <p:nvPr/>
        </p:nvSpPr>
        <p:spPr>
          <a:xfrm>
            <a:off x="3513625" y="2953133"/>
            <a:ext cx="1689002" cy="359758"/>
          </a:xfrm>
          <a:prstGeom prst="rect">
            <a:avLst/>
          </a:prstGeom>
          <a:solidFill>
            <a:schemeClr val="bg1"/>
          </a:solidFill>
          <a:ln>
            <a:solidFill>
              <a:srgbClr val="E87D1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87D1E"/>
                </a:solidFill>
                <a:effectLst/>
                <a:uLnTx/>
                <a:uFillTx/>
                <a:latin typeface="Century Gothic" panose="020F0302020204030204"/>
                <a:ea typeface="+mn-ea"/>
                <a:cs typeface="+mn-cs"/>
              </a:rPr>
              <a:t>?</a:t>
            </a:r>
          </a:p>
        </p:txBody>
      </p:sp>
      <p:sp>
        <p:nvSpPr>
          <p:cNvPr id="58" name="TextBox 57">
            <a:extLst>
              <a:ext uri="{FF2B5EF4-FFF2-40B4-BE49-F238E27FC236}">
                <a16:creationId xmlns:a16="http://schemas.microsoft.com/office/drawing/2014/main" id="{A6285902-9B3B-46FD-96C1-F64B029DEB3C}"/>
              </a:ext>
            </a:extLst>
          </p:cNvPr>
          <p:cNvSpPr txBox="1"/>
          <p:nvPr/>
        </p:nvSpPr>
        <p:spPr>
          <a:xfrm>
            <a:off x="6418420" y="296363"/>
            <a:ext cx="4128557"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04F75"/>
                </a:solidFill>
                <a:effectLst/>
                <a:uLnTx/>
                <a:uFillTx/>
                <a:latin typeface="Century Gothic" panose="020F0302020204030204"/>
                <a:ea typeface="+mn-ea"/>
                <a:cs typeface="+mn-cs"/>
              </a:rPr>
              <a:t>Copy the sentences in French, filling in the blanks</a:t>
            </a:r>
          </a:p>
        </p:txBody>
      </p:sp>
      <p:sp>
        <p:nvSpPr>
          <p:cNvPr id="61" name="TextBox 36">
            <a:extLst>
              <a:ext uri="{FF2B5EF4-FFF2-40B4-BE49-F238E27FC236}">
                <a16:creationId xmlns:a16="http://schemas.microsoft.com/office/drawing/2014/main" id="{3D4D952C-242C-4B98-9BF4-9510685ADA61}"/>
              </a:ext>
            </a:extLst>
          </p:cNvPr>
          <p:cNvSpPr txBox="1"/>
          <p:nvPr/>
        </p:nvSpPr>
        <p:spPr>
          <a:xfrm>
            <a:off x="6666626" y="5880352"/>
            <a:ext cx="3708330" cy="442674"/>
          </a:xfrm>
          <a:prstGeom prst="wedgeRoundRectCallout">
            <a:avLst>
              <a:gd name="adj1" fmla="val -18395"/>
              <a:gd name="adj2" fmla="val -44922"/>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txBody>
          <a:bodyPr wrap="square" rtlCol="0" anchor="ctr">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classé</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classed/ranked</a:t>
            </a:r>
          </a:p>
        </p:txBody>
      </p:sp>
      <p:pic>
        <p:nvPicPr>
          <p:cNvPr id="3" name="Picture 2" descr="A picture containing vector graphics&#10;&#10;Description automatically generated">
            <a:extLst>
              <a:ext uri="{FF2B5EF4-FFF2-40B4-BE49-F238E27FC236}">
                <a16:creationId xmlns:a16="http://schemas.microsoft.com/office/drawing/2014/main" id="{0140A02D-5715-4AF7-80F3-F040C8D0D9E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8535" t="21288" r="18061"/>
          <a:stretch/>
        </p:blipFill>
        <p:spPr>
          <a:xfrm>
            <a:off x="10566640" y="4290310"/>
            <a:ext cx="1675344" cy="2079860"/>
          </a:xfrm>
          <a:prstGeom prst="rect">
            <a:avLst/>
          </a:prstGeom>
        </p:spPr>
      </p:pic>
      <p:sp>
        <p:nvSpPr>
          <p:cNvPr id="59" name="Rectangle 58">
            <a:extLst>
              <a:ext uri="{FF2B5EF4-FFF2-40B4-BE49-F238E27FC236}">
                <a16:creationId xmlns:a16="http://schemas.microsoft.com/office/drawing/2014/main" id="{69BFFC45-99C2-419C-933E-A109FDCACB6B}"/>
              </a:ext>
            </a:extLst>
          </p:cNvPr>
          <p:cNvSpPr/>
          <p:nvPr/>
        </p:nvSpPr>
        <p:spPr>
          <a:xfrm>
            <a:off x="4461702" y="3465594"/>
            <a:ext cx="1348709" cy="359758"/>
          </a:xfrm>
          <a:prstGeom prst="rect">
            <a:avLst/>
          </a:prstGeom>
          <a:solidFill>
            <a:schemeClr val="bg1"/>
          </a:solidFill>
          <a:ln>
            <a:solidFill>
              <a:srgbClr val="E87D1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87D1E"/>
                </a:solidFill>
                <a:effectLst/>
                <a:uLnTx/>
                <a:uFillTx/>
                <a:latin typeface="Century Gothic" panose="020F0302020204030204"/>
                <a:ea typeface="+mn-ea"/>
                <a:cs typeface="+mn-cs"/>
              </a:rPr>
              <a:t>?</a:t>
            </a:r>
          </a:p>
        </p:txBody>
      </p:sp>
      <p:sp>
        <p:nvSpPr>
          <p:cNvPr id="62" name="TextBox 61">
            <a:extLst>
              <a:ext uri="{FF2B5EF4-FFF2-40B4-BE49-F238E27FC236}">
                <a16:creationId xmlns:a16="http://schemas.microsoft.com/office/drawing/2014/main" id="{1A1496E4-8611-495D-95D0-92E5577A7888}"/>
              </a:ext>
            </a:extLst>
          </p:cNvPr>
          <p:cNvSpPr txBox="1"/>
          <p:nvPr/>
        </p:nvSpPr>
        <p:spPr>
          <a:xfrm>
            <a:off x="6226205" y="4446285"/>
            <a:ext cx="5114457" cy="95712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04F75"/>
                </a:solidFill>
                <a:effectLst/>
                <a:uLnTx/>
                <a:uFillTx/>
                <a:latin typeface="Century Gothic" panose="020F0302020204030204"/>
                <a:ea typeface="+mn-ea"/>
                <a:cs typeface="+mn-cs"/>
              </a:rPr>
              <a:t>Next</a:t>
            </a: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 time, I am going </a:t>
            </a:r>
            <a:r>
              <a:rPr kumimoji="0" lang="en-GB" sz="2000" b="1" i="0" u="none" strike="noStrike" kern="1200" cap="none" spc="0" normalizeH="0" baseline="0" noProof="0" dirty="0">
                <a:ln>
                  <a:noFill/>
                </a:ln>
                <a:solidFill>
                  <a:srgbClr val="104F75"/>
                </a:solidFill>
                <a:effectLst/>
                <a:uLnTx/>
                <a:uFillTx/>
                <a:latin typeface="Century Gothic" panose="020F0302020204030204"/>
                <a:ea typeface="+mn-ea"/>
                <a:cs typeface="+mn-cs"/>
              </a:rPr>
              <a:t>to study </a:t>
            </a: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more and I am going </a:t>
            </a:r>
            <a:r>
              <a:rPr kumimoji="0" lang="en-GB" sz="2000" b="1" i="0" u="none" strike="noStrike" kern="1200" cap="none" spc="0" normalizeH="0" baseline="0" noProof="0" dirty="0">
                <a:ln>
                  <a:noFill/>
                </a:ln>
                <a:solidFill>
                  <a:srgbClr val="104F75"/>
                </a:solidFill>
                <a:effectLst/>
                <a:uLnTx/>
                <a:uFillTx/>
                <a:latin typeface="Century Gothic" panose="020F0302020204030204"/>
                <a:ea typeface="+mn-ea"/>
                <a:cs typeface="+mn-cs"/>
              </a:rPr>
              <a:t>to</a:t>
            </a:r>
            <a:r>
              <a:rPr kumimoji="0" lang="en-GB" sz="2000" b="1" i="0" u="none" strike="noStrike" kern="1200" cap="none" spc="0" normalizeH="0" noProof="0" dirty="0">
                <a:ln>
                  <a:noFill/>
                </a:ln>
                <a:solidFill>
                  <a:srgbClr val="104F75"/>
                </a:solidFill>
                <a:effectLst/>
                <a:uLnTx/>
                <a:uFillTx/>
                <a:latin typeface="Century Gothic" panose="020F0302020204030204"/>
                <a:ea typeface="+mn-ea"/>
                <a:cs typeface="+mn-cs"/>
              </a:rPr>
              <a:t> ask</a:t>
            </a:r>
            <a:r>
              <a:rPr lang="en-GB" sz="2000" dirty="0">
                <a:solidFill>
                  <a:srgbClr val="104F75"/>
                </a:solidFill>
                <a:latin typeface="Century Gothic" panose="020F0302020204030204"/>
              </a:rPr>
              <a:t> more questions</a:t>
            </a: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63" name="Rectangle 62">
            <a:extLst>
              <a:ext uri="{FF2B5EF4-FFF2-40B4-BE49-F238E27FC236}">
                <a16:creationId xmlns:a16="http://schemas.microsoft.com/office/drawing/2014/main" id="{C03757E4-E36D-4AC5-BFDF-E1386379B4D2}"/>
              </a:ext>
            </a:extLst>
          </p:cNvPr>
          <p:cNvSpPr/>
          <p:nvPr/>
        </p:nvSpPr>
        <p:spPr>
          <a:xfrm>
            <a:off x="501997" y="4554077"/>
            <a:ext cx="1366079" cy="359758"/>
          </a:xfrm>
          <a:prstGeom prst="rect">
            <a:avLst/>
          </a:prstGeom>
          <a:solidFill>
            <a:schemeClr val="bg1"/>
          </a:solidFill>
          <a:ln>
            <a:solidFill>
              <a:srgbClr val="E87D1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87D1E"/>
                </a:solidFill>
                <a:effectLst/>
                <a:uLnTx/>
                <a:uFillTx/>
                <a:latin typeface="Century Gothic" panose="020F0302020204030204"/>
                <a:ea typeface="+mn-ea"/>
                <a:cs typeface="+mn-cs"/>
              </a:rPr>
              <a:t>?</a:t>
            </a:r>
          </a:p>
        </p:txBody>
      </p:sp>
      <p:sp>
        <p:nvSpPr>
          <p:cNvPr id="64" name="Rectangle 63">
            <a:extLst>
              <a:ext uri="{FF2B5EF4-FFF2-40B4-BE49-F238E27FC236}">
                <a16:creationId xmlns:a16="http://schemas.microsoft.com/office/drawing/2014/main" id="{4D6B848C-7768-4CAA-89BD-EEC54D60069E}"/>
              </a:ext>
            </a:extLst>
          </p:cNvPr>
          <p:cNvSpPr/>
          <p:nvPr/>
        </p:nvSpPr>
        <p:spPr>
          <a:xfrm>
            <a:off x="3228622" y="4554077"/>
            <a:ext cx="931796" cy="359758"/>
          </a:xfrm>
          <a:prstGeom prst="rect">
            <a:avLst/>
          </a:prstGeom>
          <a:solidFill>
            <a:schemeClr val="bg1"/>
          </a:solidFill>
          <a:ln>
            <a:solidFill>
              <a:srgbClr val="E87D1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87D1E"/>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1140247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5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5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5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6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6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8"/>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1" grpId="0" animBg="1"/>
      <p:bldP spid="42" grpId="0" animBg="1"/>
      <p:bldP spid="44" grpId="0" animBg="1"/>
      <p:bldP spid="46" grpId="0" animBg="1"/>
      <p:bldP spid="47" grpId="0" animBg="1"/>
      <p:bldP spid="50" grpId="0" animBg="1"/>
      <p:bldP spid="51" grpId="0" animBg="1"/>
      <p:bldP spid="52" grpId="0" animBg="1"/>
      <p:bldP spid="59" grpId="0" animBg="1"/>
      <p:bldP spid="63" grpId="0" animBg="1"/>
      <p:bldP spid="6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E2337698-2324-4FE7-AE21-E830B4898B4F}"/>
              </a:ext>
            </a:extLst>
          </p:cNvPr>
          <p:cNvSpPr txBox="1"/>
          <p:nvPr/>
        </p:nvSpPr>
        <p:spPr>
          <a:xfrm>
            <a:off x="320834" y="1520456"/>
            <a:ext cx="11691166" cy="461665"/>
          </a:xfrm>
          <a:prstGeom prst="rect">
            <a:avLst/>
          </a:prstGeom>
          <a:noFill/>
        </p:spPr>
        <p:txBody>
          <a:bodyPr wrap="square" rtlCol="0">
            <a:spAutoFit/>
          </a:bodyPr>
          <a:lstStyle/>
          <a:p>
            <a:pPr lvl="0">
              <a:defRPr/>
            </a:pPr>
            <a:r>
              <a:rPr lang="en-GB" sz="2400" dirty="0">
                <a:solidFill>
                  <a:srgbClr val="104F75"/>
                </a:solidFill>
              </a:rPr>
              <a:t>To form the imperfect tense for </a:t>
            </a:r>
            <a:r>
              <a:rPr lang="en-GB" sz="2400" b="1" dirty="0">
                <a:solidFill>
                  <a:srgbClr val="104F75"/>
                </a:solidFill>
              </a:rPr>
              <a:t>il/elle/on</a:t>
            </a:r>
            <a:r>
              <a:rPr lang="en-GB" sz="2400" dirty="0">
                <a:solidFill>
                  <a:srgbClr val="104F75"/>
                </a:solidFill>
              </a:rPr>
              <a:t>, you need:</a:t>
            </a:r>
            <a:endParaRPr kumimoji="0" lang="en-US" sz="2400" b="0" i="0" u="none" strike="noStrike" kern="1200" cap="none" spc="0" normalizeH="0" baseline="0" noProof="0" dirty="0">
              <a:ln>
                <a:noFill/>
              </a:ln>
              <a:solidFill>
                <a:srgbClr val="104F75"/>
              </a:solidFill>
              <a:effectLst/>
              <a:uLnTx/>
              <a:uFillTx/>
            </a:endParaRP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L’imparfait* (il/elle/on)</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grammaire</a:t>
            </a:r>
          </a:p>
        </p:txBody>
      </p:sp>
      <p:sp>
        <p:nvSpPr>
          <p:cNvPr id="6" name="TextBox 36">
            <a:extLst>
              <a:ext uri="{FF2B5EF4-FFF2-40B4-BE49-F238E27FC236}">
                <a16:creationId xmlns:a16="http://schemas.microsoft.com/office/drawing/2014/main" id="{C794CF1B-E597-49EF-B320-2C129E3D1CEE}"/>
              </a:ext>
            </a:extLst>
          </p:cNvPr>
          <p:cNvSpPr txBox="1"/>
          <p:nvPr/>
        </p:nvSpPr>
        <p:spPr>
          <a:xfrm>
            <a:off x="6470213" y="245630"/>
            <a:ext cx="3435066" cy="442674"/>
          </a:xfrm>
          <a:prstGeom prst="wedgeRoundRectCallout">
            <a:avLst>
              <a:gd name="adj1" fmla="val -18395"/>
              <a:gd name="adj2" fmla="val -44922"/>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txBody>
          <a:bodyPr wrap="square" rtlCol="0" anchor="ctr">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fr-FR" sz="2000" b="1" i="0" u="none" strike="noStrike" kern="1200" cap="none" spc="0" normalizeH="0" baseline="0" dirty="0">
                <a:ln>
                  <a:noFill/>
                </a:ln>
                <a:solidFill>
                  <a:prstClr val="white"/>
                </a:solidFill>
                <a:effectLst/>
                <a:uLnTx/>
                <a:uFillTx/>
                <a:latin typeface="Century Gothic" panose="020F0302020204030204"/>
                <a:ea typeface="+mn-ea"/>
                <a:cs typeface="+mn-cs"/>
              </a:rPr>
              <a:t>imparfait </a:t>
            </a: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lang="en-GB" sz="2000" dirty="0">
                <a:solidFill>
                  <a:prstClr val="white"/>
                </a:solidFill>
                <a:latin typeface="Century Gothic" panose="020F0302020204030204"/>
              </a:rPr>
              <a:t>imperfect</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893C2ADF-E373-4C2B-B573-F88BEA298DFD}"/>
              </a:ext>
            </a:extLst>
          </p:cNvPr>
          <p:cNvSpPr txBox="1"/>
          <p:nvPr/>
        </p:nvSpPr>
        <p:spPr>
          <a:xfrm>
            <a:off x="320834" y="2470060"/>
            <a:ext cx="11691166" cy="830997"/>
          </a:xfrm>
          <a:prstGeom prst="rect">
            <a:avLst/>
          </a:prstGeom>
          <a:noFill/>
        </p:spPr>
        <p:txBody>
          <a:bodyPr wrap="square" rtlCol="0">
            <a:spAutoFit/>
          </a:bodyPr>
          <a:lstStyle/>
          <a:p>
            <a:pPr lvl="0">
              <a:defRPr/>
            </a:pPr>
            <a:r>
              <a:rPr lang="en-GB" sz="2400" dirty="0">
                <a:solidFill>
                  <a:srgbClr val="4472C4">
                    <a:lumMod val="50000"/>
                  </a:srgbClr>
                </a:solidFill>
              </a:rPr>
              <a:t>You have seen this before in the phrase</a:t>
            </a:r>
          </a:p>
          <a:p>
            <a:pPr lvl="0">
              <a:defRPr/>
            </a:pPr>
            <a:r>
              <a:rPr lang="fr-FR" sz="2400" i="1" dirty="0">
                <a:solidFill>
                  <a:srgbClr val="4472C4">
                    <a:lumMod val="50000"/>
                  </a:srgbClr>
                </a:solidFill>
              </a:rPr>
              <a:t>il y avait </a:t>
            </a:r>
            <a:r>
              <a:rPr lang="en-GB" sz="2400" i="1" dirty="0">
                <a:solidFill>
                  <a:srgbClr val="4472C4">
                    <a:lumMod val="50000"/>
                  </a:srgbClr>
                </a:solidFill>
              </a:rPr>
              <a:t>= there was, there were</a:t>
            </a:r>
            <a:endParaRPr kumimoji="0" lang="en-US" sz="2400" b="0" i="0" u="none" strike="noStrike" kern="1200" cap="none" spc="0" normalizeH="0" baseline="0" noProof="0" dirty="0">
              <a:ln>
                <a:noFill/>
              </a:ln>
              <a:solidFill>
                <a:srgbClr val="4472C4">
                  <a:lumMod val="50000"/>
                </a:srgbClr>
              </a:solidFill>
              <a:effectLst/>
              <a:uLnTx/>
              <a:uFillTx/>
            </a:endParaRPr>
          </a:p>
        </p:txBody>
      </p:sp>
      <p:sp>
        <p:nvSpPr>
          <p:cNvPr id="17" name="TextBox 16">
            <a:extLst>
              <a:ext uri="{FF2B5EF4-FFF2-40B4-BE49-F238E27FC236}">
                <a16:creationId xmlns:a16="http://schemas.microsoft.com/office/drawing/2014/main" id="{A7B599BC-1517-4A49-90A0-91121A564545}"/>
              </a:ext>
            </a:extLst>
          </p:cNvPr>
          <p:cNvSpPr txBox="1"/>
          <p:nvPr/>
        </p:nvSpPr>
        <p:spPr>
          <a:xfrm>
            <a:off x="573258" y="2019437"/>
            <a:ext cx="9052005" cy="461665"/>
          </a:xfrm>
          <a:prstGeom prst="rect">
            <a:avLst/>
          </a:prstGeom>
          <a:noFill/>
        </p:spPr>
        <p:txBody>
          <a:bodyPr wrap="square" rtlCol="0">
            <a:spAutoFit/>
          </a:bodyPr>
          <a:lstStyle/>
          <a:p>
            <a:pPr lvl="0" algn="ctr">
              <a:defRPr/>
            </a:pPr>
            <a:r>
              <a:rPr lang="en-GB" sz="2400" b="1" i="1" dirty="0">
                <a:solidFill>
                  <a:srgbClr val="E87D1E"/>
                </a:solidFill>
              </a:rPr>
              <a:t>	  il/elle/on </a:t>
            </a:r>
            <a:r>
              <a:rPr lang="en-GB" sz="2400" b="1" dirty="0">
                <a:solidFill>
                  <a:srgbClr val="104F75"/>
                </a:solidFill>
              </a:rPr>
              <a:t>+</a:t>
            </a:r>
            <a:r>
              <a:rPr lang="en-GB" sz="2400" b="1" dirty="0">
                <a:solidFill>
                  <a:srgbClr val="4472C4">
                    <a:lumMod val="50000"/>
                  </a:srgbClr>
                </a:solidFill>
              </a:rPr>
              <a:t> </a:t>
            </a:r>
            <a:r>
              <a:rPr lang="en-GB" sz="2400" b="1" dirty="0">
                <a:solidFill>
                  <a:srgbClr val="E87D1E"/>
                </a:solidFill>
              </a:rPr>
              <a:t>stem of present tense ‘nous’ form</a:t>
            </a:r>
            <a:r>
              <a:rPr lang="en-GB" sz="2400" b="1" dirty="0">
                <a:solidFill>
                  <a:srgbClr val="104F75"/>
                </a:solidFill>
              </a:rPr>
              <a:t> </a:t>
            </a:r>
            <a:r>
              <a:rPr lang="en-GB" sz="2400" b="1" i="1" dirty="0">
                <a:solidFill>
                  <a:srgbClr val="104F75"/>
                </a:solidFill>
              </a:rPr>
              <a:t>+ </a:t>
            </a:r>
            <a:r>
              <a:rPr lang="en-GB" sz="2400" b="1" i="1" dirty="0">
                <a:solidFill>
                  <a:srgbClr val="E87D1E"/>
                </a:solidFill>
              </a:rPr>
              <a:t>-ait</a:t>
            </a:r>
            <a:endParaRPr lang="en-US" sz="2400" b="1" i="1" dirty="0">
              <a:solidFill>
                <a:srgbClr val="E87D1E"/>
              </a:solidFill>
            </a:endParaRPr>
          </a:p>
        </p:txBody>
      </p:sp>
      <p:sp>
        <p:nvSpPr>
          <p:cNvPr id="22" name="TextBox 21">
            <a:extLst>
              <a:ext uri="{FF2B5EF4-FFF2-40B4-BE49-F238E27FC236}">
                <a16:creationId xmlns:a16="http://schemas.microsoft.com/office/drawing/2014/main" id="{31F32085-223B-46D7-AC84-CF28778189E7}"/>
              </a:ext>
            </a:extLst>
          </p:cNvPr>
          <p:cNvSpPr txBox="1"/>
          <p:nvPr/>
        </p:nvSpPr>
        <p:spPr>
          <a:xfrm>
            <a:off x="474421" y="3351982"/>
            <a:ext cx="7488089" cy="461665"/>
          </a:xfrm>
          <a:prstGeom prst="rect">
            <a:avLst/>
          </a:prstGeom>
          <a:noFill/>
        </p:spPr>
        <p:txBody>
          <a:bodyPr wrap="square" rtlCol="0">
            <a:spAutoFit/>
          </a:bodyPr>
          <a:lstStyle/>
          <a:p>
            <a:pPr lvl="0">
              <a:defRPr/>
            </a:pPr>
            <a:r>
              <a:rPr kumimoji="0" lang="en-US" sz="2400" u="none" strike="noStrike" kern="1200" cap="none" spc="0" normalizeH="0" baseline="0" noProof="0" dirty="0">
                <a:ln>
                  <a:noFill/>
                </a:ln>
                <a:solidFill>
                  <a:srgbClr val="104F75"/>
                </a:solidFill>
                <a:effectLst/>
                <a:uLnTx/>
                <a:uFillTx/>
              </a:rPr>
              <a:t>e.g. </a:t>
            </a:r>
            <a:r>
              <a:rPr kumimoji="0" lang="fr-FR" sz="2400" u="none" strike="noStrike" kern="1200" cap="none" spc="0" normalizeH="0" baseline="0" noProof="0" dirty="0">
                <a:ln>
                  <a:noFill/>
                </a:ln>
                <a:solidFill>
                  <a:srgbClr val="104F75"/>
                </a:solidFill>
                <a:effectLst/>
                <a:uLnTx/>
                <a:uFillTx/>
              </a:rPr>
              <a:t>travailler   </a:t>
            </a:r>
            <a:r>
              <a:rPr lang="fr-FR" sz="2400" dirty="0">
                <a:solidFill>
                  <a:srgbClr val="104F75"/>
                </a:solidFill>
              </a:rPr>
              <a:t>→ </a:t>
            </a:r>
            <a:r>
              <a:rPr lang="fr-FR" sz="2400" b="1" dirty="0">
                <a:solidFill>
                  <a:srgbClr val="104F75"/>
                </a:solidFill>
              </a:rPr>
              <a:t>nous</a:t>
            </a:r>
            <a:r>
              <a:rPr lang="fr-FR" sz="2400" dirty="0">
                <a:solidFill>
                  <a:srgbClr val="104F75"/>
                </a:solidFill>
              </a:rPr>
              <a:t>			 → </a:t>
            </a:r>
            <a:r>
              <a:rPr lang="fr-FR" sz="2400" b="1" dirty="0">
                <a:solidFill>
                  <a:srgbClr val="104F75"/>
                </a:solidFill>
              </a:rPr>
              <a:t>il/elle/on</a:t>
            </a:r>
            <a:endParaRPr kumimoji="0" lang="fr-FR" sz="2400" u="none" strike="noStrike" kern="1200" cap="none" spc="0" normalizeH="0" baseline="0" noProof="0" dirty="0">
              <a:ln>
                <a:noFill/>
              </a:ln>
              <a:solidFill>
                <a:srgbClr val="104F75"/>
              </a:solidFill>
              <a:effectLst/>
              <a:uLnTx/>
              <a:uFillTx/>
            </a:endParaRPr>
          </a:p>
        </p:txBody>
      </p:sp>
      <p:sp>
        <p:nvSpPr>
          <p:cNvPr id="23" name="TextBox 22">
            <a:extLst>
              <a:ext uri="{FF2B5EF4-FFF2-40B4-BE49-F238E27FC236}">
                <a16:creationId xmlns:a16="http://schemas.microsoft.com/office/drawing/2014/main" id="{E22BB0CE-3FFE-47B9-A62F-F6715482171F}"/>
              </a:ext>
            </a:extLst>
          </p:cNvPr>
          <p:cNvSpPr txBox="1"/>
          <p:nvPr/>
        </p:nvSpPr>
        <p:spPr>
          <a:xfrm>
            <a:off x="3957923" y="3351981"/>
            <a:ext cx="1819086" cy="461665"/>
          </a:xfrm>
          <a:prstGeom prst="rect">
            <a:avLst/>
          </a:prstGeom>
          <a:noFill/>
        </p:spPr>
        <p:txBody>
          <a:bodyPr wrap="square" rtlCol="0">
            <a:spAutoFit/>
          </a:bodyPr>
          <a:lstStyle/>
          <a:p>
            <a:pPr lvl="0">
              <a:defRPr/>
            </a:pPr>
            <a:r>
              <a:rPr lang="fr-FR" sz="2400" dirty="0">
                <a:solidFill>
                  <a:srgbClr val="104F75"/>
                </a:solidFill>
              </a:rPr>
              <a:t>travaill</a:t>
            </a:r>
            <a:r>
              <a:rPr lang="fr-FR" sz="2400" b="1" strike="sngStrike" dirty="0">
                <a:solidFill>
                  <a:srgbClr val="104F75"/>
                </a:solidFill>
              </a:rPr>
              <a:t>ons</a:t>
            </a:r>
          </a:p>
        </p:txBody>
      </p:sp>
      <p:sp>
        <p:nvSpPr>
          <p:cNvPr id="24" name="TextBox 23">
            <a:extLst>
              <a:ext uri="{FF2B5EF4-FFF2-40B4-BE49-F238E27FC236}">
                <a16:creationId xmlns:a16="http://schemas.microsoft.com/office/drawing/2014/main" id="{12F77BF1-237B-4AD5-B6CF-5709213081D3}"/>
              </a:ext>
            </a:extLst>
          </p:cNvPr>
          <p:cNvSpPr txBox="1"/>
          <p:nvPr/>
        </p:nvSpPr>
        <p:spPr>
          <a:xfrm>
            <a:off x="7898753" y="3351981"/>
            <a:ext cx="3108595" cy="461665"/>
          </a:xfrm>
          <a:prstGeom prst="rect">
            <a:avLst/>
          </a:prstGeom>
          <a:noFill/>
        </p:spPr>
        <p:txBody>
          <a:bodyPr wrap="square" rtlCol="0">
            <a:spAutoFit/>
          </a:bodyPr>
          <a:lstStyle/>
          <a:p>
            <a:pPr lvl="0">
              <a:defRPr/>
            </a:pPr>
            <a:r>
              <a:rPr lang="fr-FR" sz="2400" dirty="0">
                <a:solidFill>
                  <a:srgbClr val="104F75"/>
                </a:solidFill>
              </a:rPr>
              <a:t>travaill</a:t>
            </a:r>
            <a:r>
              <a:rPr lang="fr-FR" sz="2400" b="1" dirty="0">
                <a:solidFill>
                  <a:srgbClr val="E87D1E"/>
                </a:solidFill>
              </a:rPr>
              <a:t>ait</a:t>
            </a:r>
          </a:p>
        </p:txBody>
      </p:sp>
      <p:sp>
        <p:nvSpPr>
          <p:cNvPr id="19" name="TextBox 18">
            <a:extLst>
              <a:ext uri="{FF2B5EF4-FFF2-40B4-BE49-F238E27FC236}">
                <a16:creationId xmlns:a16="http://schemas.microsoft.com/office/drawing/2014/main" id="{5134176D-7C9C-4E1F-9863-CAD6E5D196F4}"/>
              </a:ext>
            </a:extLst>
          </p:cNvPr>
          <p:cNvSpPr txBox="1"/>
          <p:nvPr/>
        </p:nvSpPr>
        <p:spPr>
          <a:xfrm>
            <a:off x="474422" y="3987300"/>
            <a:ext cx="8140190" cy="461664"/>
          </a:xfrm>
          <a:prstGeom prst="rect">
            <a:avLst/>
          </a:prstGeom>
          <a:noFill/>
        </p:spPr>
        <p:txBody>
          <a:bodyPr wrap="square" rtlCol="0">
            <a:spAutoFit/>
          </a:bodyPr>
          <a:lstStyle/>
          <a:p>
            <a:pPr lvl="0">
              <a:defRPr/>
            </a:pPr>
            <a:r>
              <a:rPr kumimoji="0" lang="en-US" sz="2400" u="none" strike="noStrike" kern="1200" cap="none" spc="0" normalizeH="0" baseline="0" noProof="0" dirty="0">
                <a:ln>
                  <a:noFill/>
                </a:ln>
                <a:solidFill>
                  <a:srgbClr val="104F75"/>
                </a:solidFill>
                <a:effectLst/>
                <a:uLnTx/>
                <a:uFillTx/>
              </a:rPr>
              <a:t>e.g. </a:t>
            </a:r>
            <a:r>
              <a:rPr kumimoji="0" lang="fr-FR" sz="2400" u="none" strike="noStrike" kern="1200" cap="none" spc="0" normalizeH="0" baseline="0" noProof="0" dirty="0">
                <a:ln>
                  <a:noFill/>
                </a:ln>
                <a:solidFill>
                  <a:srgbClr val="104F75"/>
                </a:solidFill>
                <a:effectLst/>
                <a:uLnTx/>
                <a:uFillTx/>
              </a:rPr>
              <a:t>voyager</a:t>
            </a:r>
            <a:r>
              <a:rPr kumimoji="0" lang="fr-FR" sz="2400" u="none" strike="noStrike" kern="1200" cap="none" spc="0" normalizeH="0" noProof="0" dirty="0">
                <a:ln>
                  <a:noFill/>
                </a:ln>
                <a:solidFill>
                  <a:srgbClr val="104F75"/>
                </a:solidFill>
                <a:effectLst/>
                <a:uLnTx/>
                <a:uFillTx/>
              </a:rPr>
              <a:t>  </a:t>
            </a:r>
            <a:r>
              <a:rPr kumimoji="0" lang="fr-FR" sz="2400" u="none" strike="noStrike" kern="1200" cap="none" spc="0" normalizeH="0" baseline="0" noProof="0" dirty="0">
                <a:ln>
                  <a:noFill/>
                </a:ln>
                <a:solidFill>
                  <a:srgbClr val="104F75"/>
                </a:solidFill>
                <a:effectLst/>
                <a:uLnTx/>
                <a:uFillTx/>
              </a:rPr>
              <a:t> </a:t>
            </a:r>
            <a:r>
              <a:rPr lang="fr-FR" sz="2400" dirty="0">
                <a:solidFill>
                  <a:srgbClr val="104F75"/>
                </a:solidFill>
              </a:rPr>
              <a:t>→ </a:t>
            </a:r>
            <a:r>
              <a:rPr lang="fr-FR" sz="2400" b="1" dirty="0">
                <a:solidFill>
                  <a:srgbClr val="104F75"/>
                </a:solidFill>
              </a:rPr>
              <a:t>nous</a:t>
            </a:r>
            <a:r>
              <a:rPr lang="fr-FR" sz="2400" dirty="0">
                <a:solidFill>
                  <a:srgbClr val="104F75"/>
                </a:solidFill>
              </a:rPr>
              <a:t>			 → </a:t>
            </a:r>
            <a:r>
              <a:rPr lang="fr-FR" sz="2400" b="1" dirty="0">
                <a:solidFill>
                  <a:srgbClr val="104F75"/>
                </a:solidFill>
              </a:rPr>
              <a:t>il/elle/on</a:t>
            </a:r>
            <a:endParaRPr kumimoji="0" lang="fr-FR" sz="2400" u="none" strike="noStrike" kern="1200" cap="none" spc="0" normalizeH="0" baseline="0" noProof="0" dirty="0">
              <a:ln>
                <a:noFill/>
              </a:ln>
              <a:solidFill>
                <a:srgbClr val="104F75"/>
              </a:solidFill>
              <a:effectLst/>
              <a:uLnTx/>
              <a:uFillTx/>
            </a:endParaRPr>
          </a:p>
        </p:txBody>
      </p:sp>
      <p:sp>
        <p:nvSpPr>
          <p:cNvPr id="20" name="TextBox 19">
            <a:extLst>
              <a:ext uri="{FF2B5EF4-FFF2-40B4-BE49-F238E27FC236}">
                <a16:creationId xmlns:a16="http://schemas.microsoft.com/office/drawing/2014/main" id="{2D6E9623-4195-46B1-831E-640D36C4EAE8}"/>
              </a:ext>
            </a:extLst>
          </p:cNvPr>
          <p:cNvSpPr txBox="1"/>
          <p:nvPr/>
        </p:nvSpPr>
        <p:spPr>
          <a:xfrm>
            <a:off x="3957922" y="3987298"/>
            <a:ext cx="2069899" cy="461665"/>
          </a:xfrm>
          <a:prstGeom prst="rect">
            <a:avLst/>
          </a:prstGeom>
          <a:noFill/>
        </p:spPr>
        <p:txBody>
          <a:bodyPr wrap="square" rtlCol="0">
            <a:spAutoFit/>
          </a:bodyPr>
          <a:lstStyle/>
          <a:p>
            <a:pPr lvl="0">
              <a:defRPr/>
            </a:pPr>
            <a:r>
              <a:rPr lang="fr-FR" sz="2400" dirty="0">
                <a:solidFill>
                  <a:srgbClr val="104F75"/>
                </a:solidFill>
              </a:rPr>
              <a:t>voyag</a:t>
            </a:r>
            <a:r>
              <a:rPr lang="fr-FR" sz="2400" b="1" dirty="0">
                <a:solidFill>
                  <a:srgbClr val="104F75"/>
                </a:solidFill>
              </a:rPr>
              <a:t>e</a:t>
            </a:r>
            <a:r>
              <a:rPr lang="fr-FR" sz="2400" b="1" strike="sngStrike" dirty="0">
                <a:solidFill>
                  <a:srgbClr val="104F75"/>
                </a:solidFill>
              </a:rPr>
              <a:t>ons</a:t>
            </a:r>
          </a:p>
        </p:txBody>
      </p:sp>
      <p:sp>
        <p:nvSpPr>
          <p:cNvPr id="21" name="TextBox 20">
            <a:extLst>
              <a:ext uri="{FF2B5EF4-FFF2-40B4-BE49-F238E27FC236}">
                <a16:creationId xmlns:a16="http://schemas.microsoft.com/office/drawing/2014/main" id="{1D2C7E5E-E8BF-47A2-91BE-8939CB394AEE}"/>
              </a:ext>
            </a:extLst>
          </p:cNvPr>
          <p:cNvSpPr txBox="1"/>
          <p:nvPr/>
        </p:nvSpPr>
        <p:spPr>
          <a:xfrm>
            <a:off x="7898753" y="3987298"/>
            <a:ext cx="3108595" cy="461665"/>
          </a:xfrm>
          <a:prstGeom prst="rect">
            <a:avLst/>
          </a:prstGeom>
          <a:noFill/>
        </p:spPr>
        <p:txBody>
          <a:bodyPr wrap="square" rtlCol="0">
            <a:spAutoFit/>
          </a:bodyPr>
          <a:lstStyle/>
          <a:p>
            <a:pPr lvl="0">
              <a:defRPr/>
            </a:pPr>
            <a:r>
              <a:rPr lang="fr-FR" sz="2400" dirty="0">
                <a:solidFill>
                  <a:srgbClr val="104F75"/>
                </a:solidFill>
              </a:rPr>
              <a:t>voyag</a:t>
            </a:r>
            <a:r>
              <a:rPr lang="fr-FR" sz="2400" b="1" dirty="0">
                <a:solidFill>
                  <a:srgbClr val="104F75"/>
                </a:solidFill>
              </a:rPr>
              <a:t>e</a:t>
            </a:r>
            <a:r>
              <a:rPr lang="fr-FR" sz="2400" b="1" dirty="0">
                <a:solidFill>
                  <a:srgbClr val="E87D1E"/>
                </a:solidFill>
              </a:rPr>
              <a:t>ait</a:t>
            </a:r>
          </a:p>
        </p:txBody>
      </p:sp>
      <p:sp>
        <p:nvSpPr>
          <p:cNvPr id="25" name="TextBox 24">
            <a:extLst>
              <a:ext uri="{FF2B5EF4-FFF2-40B4-BE49-F238E27FC236}">
                <a16:creationId xmlns:a16="http://schemas.microsoft.com/office/drawing/2014/main" id="{F8071854-6AFE-4C03-AEDA-1C43E2A4E801}"/>
              </a:ext>
            </a:extLst>
          </p:cNvPr>
          <p:cNvSpPr txBox="1"/>
          <p:nvPr/>
        </p:nvSpPr>
        <p:spPr>
          <a:xfrm>
            <a:off x="474421" y="4622615"/>
            <a:ext cx="7488089" cy="461665"/>
          </a:xfrm>
          <a:prstGeom prst="rect">
            <a:avLst/>
          </a:prstGeom>
          <a:noFill/>
        </p:spPr>
        <p:txBody>
          <a:bodyPr wrap="square" rtlCol="0">
            <a:spAutoFit/>
          </a:bodyPr>
          <a:lstStyle/>
          <a:p>
            <a:pPr lvl="0">
              <a:defRPr/>
            </a:pPr>
            <a:r>
              <a:rPr kumimoji="0" lang="en-US" sz="2400" u="none" strike="noStrike" kern="1200" cap="none" spc="0" normalizeH="0" baseline="0" noProof="0" dirty="0">
                <a:ln>
                  <a:noFill/>
                </a:ln>
                <a:solidFill>
                  <a:srgbClr val="104F75"/>
                </a:solidFill>
                <a:effectLst/>
                <a:uLnTx/>
                <a:uFillTx/>
              </a:rPr>
              <a:t>e.g. </a:t>
            </a:r>
            <a:r>
              <a:rPr kumimoji="0" lang="fr-FR" sz="2400" u="none" strike="noStrike" kern="1200" cap="none" spc="0" normalizeH="0" baseline="0" noProof="0" dirty="0">
                <a:ln>
                  <a:noFill/>
                </a:ln>
                <a:solidFill>
                  <a:srgbClr val="104F75"/>
                </a:solidFill>
                <a:effectLst/>
                <a:uLnTx/>
                <a:uFillTx/>
              </a:rPr>
              <a:t>cocher     </a:t>
            </a:r>
            <a:r>
              <a:rPr lang="fr-FR" sz="2400" dirty="0">
                <a:solidFill>
                  <a:srgbClr val="104F75"/>
                </a:solidFill>
              </a:rPr>
              <a:t>→ </a:t>
            </a:r>
            <a:r>
              <a:rPr lang="fr-FR" sz="2400" b="1" dirty="0">
                <a:solidFill>
                  <a:srgbClr val="104F75"/>
                </a:solidFill>
              </a:rPr>
              <a:t>nous</a:t>
            </a:r>
            <a:r>
              <a:rPr lang="fr-FR" sz="2400" dirty="0">
                <a:solidFill>
                  <a:srgbClr val="104F75"/>
                </a:solidFill>
              </a:rPr>
              <a:t>			 → </a:t>
            </a:r>
            <a:r>
              <a:rPr lang="fr-FR" sz="2400" b="1" dirty="0">
                <a:solidFill>
                  <a:srgbClr val="104F75"/>
                </a:solidFill>
              </a:rPr>
              <a:t>il/elle/on</a:t>
            </a:r>
            <a:endParaRPr kumimoji="0" lang="fr-FR" sz="2400" u="none" strike="noStrike" kern="1200" cap="none" spc="0" normalizeH="0" baseline="0" noProof="0" dirty="0">
              <a:ln>
                <a:noFill/>
              </a:ln>
              <a:solidFill>
                <a:srgbClr val="104F75"/>
              </a:solidFill>
              <a:effectLst/>
              <a:uLnTx/>
              <a:uFillTx/>
            </a:endParaRPr>
          </a:p>
        </p:txBody>
      </p:sp>
      <p:sp>
        <p:nvSpPr>
          <p:cNvPr id="26" name="TextBox 25">
            <a:extLst>
              <a:ext uri="{FF2B5EF4-FFF2-40B4-BE49-F238E27FC236}">
                <a16:creationId xmlns:a16="http://schemas.microsoft.com/office/drawing/2014/main" id="{0D7FF860-6ECB-466D-9E0D-ACA5626AE0E3}"/>
              </a:ext>
            </a:extLst>
          </p:cNvPr>
          <p:cNvSpPr txBox="1"/>
          <p:nvPr/>
        </p:nvSpPr>
        <p:spPr>
          <a:xfrm>
            <a:off x="3957923" y="4622614"/>
            <a:ext cx="2331817" cy="461665"/>
          </a:xfrm>
          <a:prstGeom prst="rect">
            <a:avLst/>
          </a:prstGeom>
          <a:noFill/>
        </p:spPr>
        <p:txBody>
          <a:bodyPr wrap="square" rtlCol="0">
            <a:spAutoFit/>
          </a:bodyPr>
          <a:lstStyle/>
          <a:p>
            <a:pPr lvl="0">
              <a:defRPr/>
            </a:pPr>
            <a:r>
              <a:rPr lang="fr-FR" sz="2400" dirty="0">
                <a:solidFill>
                  <a:srgbClr val="104F75"/>
                </a:solidFill>
              </a:rPr>
              <a:t>coch</a:t>
            </a:r>
            <a:r>
              <a:rPr lang="fr-FR" sz="2400" b="1" strike="sngStrike" dirty="0">
                <a:solidFill>
                  <a:srgbClr val="104F75"/>
                </a:solidFill>
              </a:rPr>
              <a:t>ons</a:t>
            </a:r>
          </a:p>
        </p:txBody>
      </p:sp>
      <p:sp>
        <p:nvSpPr>
          <p:cNvPr id="27" name="TextBox 26">
            <a:extLst>
              <a:ext uri="{FF2B5EF4-FFF2-40B4-BE49-F238E27FC236}">
                <a16:creationId xmlns:a16="http://schemas.microsoft.com/office/drawing/2014/main" id="{936BAF98-04DA-40DD-B631-F53433FB4BC4}"/>
              </a:ext>
            </a:extLst>
          </p:cNvPr>
          <p:cNvSpPr txBox="1"/>
          <p:nvPr/>
        </p:nvSpPr>
        <p:spPr>
          <a:xfrm>
            <a:off x="7898753" y="4622614"/>
            <a:ext cx="3108595" cy="461665"/>
          </a:xfrm>
          <a:prstGeom prst="rect">
            <a:avLst/>
          </a:prstGeom>
          <a:noFill/>
        </p:spPr>
        <p:txBody>
          <a:bodyPr wrap="square" rtlCol="0">
            <a:spAutoFit/>
          </a:bodyPr>
          <a:lstStyle/>
          <a:p>
            <a:pPr lvl="0">
              <a:defRPr/>
            </a:pPr>
            <a:r>
              <a:rPr lang="fr-FR" sz="2400" dirty="0">
                <a:solidFill>
                  <a:srgbClr val="104F75"/>
                </a:solidFill>
              </a:rPr>
              <a:t>coch</a:t>
            </a:r>
            <a:r>
              <a:rPr lang="fr-FR" sz="2400" b="1" dirty="0">
                <a:solidFill>
                  <a:srgbClr val="E87D1E"/>
                </a:solidFill>
              </a:rPr>
              <a:t>ait</a:t>
            </a:r>
          </a:p>
        </p:txBody>
      </p:sp>
      <p:pic>
        <p:nvPicPr>
          <p:cNvPr id="2050" name="Picture 2" descr="Time, Tiempo, Count, Day, Future, Minute, Year">
            <a:extLst>
              <a:ext uri="{FF2B5EF4-FFF2-40B4-BE49-F238E27FC236}">
                <a16:creationId xmlns:a16="http://schemas.microsoft.com/office/drawing/2014/main" id="{986AFD03-749E-4A55-BD06-081819C63A1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40644" y="2129132"/>
            <a:ext cx="2269277" cy="1512851"/>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3961D3E5-8B2B-4003-9C1E-53D0D0123256}"/>
              </a:ext>
            </a:extLst>
          </p:cNvPr>
          <p:cNvSpPr txBox="1"/>
          <p:nvPr/>
        </p:nvSpPr>
        <p:spPr>
          <a:xfrm>
            <a:off x="319090" y="5337544"/>
            <a:ext cx="9240020" cy="461665"/>
          </a:xfrm>
          <a:prstGeom prst="rect">
            <a:avLst/>
          </a:prstGeom>
          <a:noFill/>
        </p:spPr>
        <p:txBody>
          <a:bodyPr wrap="square" rtlCol="0">
            <a:spAutoFit/>
          </a:bodyPr>
          <a:lstStyle/>
          <a:p>
            <a:pPr lvl="0">
              <a:defRPr/>
            </a:pPr>
            <a:r>
              <a:rPr lang="fr-FR" sz="2400" b="1" dirty="0">
                <a:solidFill>
                  <a:srgbClr val="E87D1E"/>
                </a:solidFill>
              </a:rPr>
              <a:t>Il</a:t>
            </a:r>
            <a:r>
              <a:rPr lang="fr-FR" sz="2400" dirty="0">
                <a:solidFill>
                  <a:srgbClr val="E87D1E"/>
                </a:solidFill>
              </a:rPr>
              <a:t> </a:t>
            </a:r>
            <a:r>
              <a:rPr lang="fr-FR" sz="2400" b="1" dirty="0">
                <a:solidFill>
                  <a:srgbClr val="E87D1E"/>
                </a:solidFill>
              </a:rPr>
              <a:t>mangeait</a:t>
            </a:r>
            <a:r>
              <a:rPr lang="fr-FR" sz="2400" dirty="0">
                <a:solidFill>
                  <a:srgbClr val="E87D1E"/>
                </a:solidFill>
              </a:rPr>
              <a:t> </a:t>
            </a:r>
            <a:r>
              <a:rPr lang="fr-FR" sz="2400" dirty="0">
                <a:solidFill>
                  <a:srgbClr val="104F75"/>
                </a:solidFill>
              </a:rPr>
              <a:t>dans le jardin.</a:t>
            </a:r>
            <a:endParaRPr kumimoji="0" lang="fr-FR" sz="2400" b="0" i="0" u="none" strike="noStrike" kern="1200" cap="none" spc="0" normalizeH="0" baseline="0" dirty="0">
              <a:ln>
                <a:noFill/>
              </a:ln>
              <a:solidFill>
                <a:srgbClr val="104F75"/>
              </a:solidFill>
              <a:effectLst/>
              <a:uLnTx/>
              <a:uFillTx/>
            </a:endParaRPr>
          </a:p>
        </p:txBody>
      </p:sp>
      <p:sp>
        <p:nvSpPr>
          <p:cNvPr id="30" name="TextBox 29">
            <a:extLst>
              <a:ext uri="{FF2B5EF4-FFF2-40B4-BE49-F238E27FC236}">
                <a16:creationId xmlns:a16="http://schemas.microsoft.com/office/drawing/2014/main" id="{F7E966E2-9233-450F-81EB-6EAD6637A9A0}"/>
              </a:ext>
            </a:extLst>
          </p:cNvPr>
          <p:cNvSpPr txBox="1"/>
          <p:nvPr/>
        </p:nvSpPr>
        <p:spPr>
          <a:xfrm>
            <a:off x="319090" y="5799209"/>
            <a:ext cx="9240020" cy="461665"/>
          </a:xfrm>
          <a:prstGeom prst="rect">
            <a:avLst/>
          </a:prstGeom>
          <a:noFill/>
        </p:spPr>
        <p:txBody>
          <a:bodyPr wrap="square" rtlCol="0">
            <a:spAutoFit/>
          </a:bodyPr>
          <a:lstStyle/>
          <a:p>
            <a:pPr lvl="0">
              <a:defRPr/>
            </a:pPr>
            <a:r>
              <a:rPr lang="en-GB" sz="2400" b="1" i="1" dirty="0">
                <a:solidFill>
                  <a:srgbClr val="E87D1E"/>
                </a:solidFill>
              </a:rPr>
              <a:t>He used to eat </a:t>
            </a:r>
            <a:r>
              <a:rPr lang="en-GB" sz="2400" i="1" dirty="0">
                <a:solidFill>
                  <a:srgbClr val="104F75"/>
                </a:solidFill>
              </a:rPr>
              <a:t>in the garden.</a:t>
            </a:r>
            <a:endParaRPr kumimoji="0" lang="en-US" sz="2400" b="0" i="1" u="none" strike="noStrike" kern="1200" cap="none" spc="0" normalizeH="0" baseline="0" noProof="0" dirty="0">
              <a:ln>
                <a:noFill/>
              </a:ln>
              <a:solidFill>
                <a:srgbClr val="104F75"/>
              </a:solidFill>
              <a:effectLst/>
              <a:uLnTx/>
              <a:uFillTx/>
            </a:endParaRPr>
          </a:p>
        </p:txBody>
      </p:sp>
    </p:spTree>
    <p:extLst>
      <p:ext uri="{BB962C8B-B14F-4D97-AF65-F5344CB8AC3E}">
        <p14:creationId xmlns:p14="http://schemas.microsoft.com/office/powerpoint/2010/main" val="1752042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3" grpId="0"/>
      <p:bldP spid="17" grpId="0"/>
      <p:bldP spid="22" grpId="0"/>
      <p:bldP spid="23" grpId="0"/>
      <p:bldP spid="24" grpId="0"/>
      <p:bldP spid="19" grpId="0"/>
      <p:bldP spid="20" grpId="0"/>
      <p:bldP spid="21" grpId="0"/>
      <p:bldP spid="25" grpId="0"/>
      <p:bldP spid="26" grpId="0"/>
      <p:bldP spid="27" grpId="0"/>
      <p:bldP spid="28" grpId="0"/>
      <p:bldP spid="3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peech Bubble: Rectangle with Corners Rounded 10">
            <a:extLst>
              <a:ext uri="{FF2B5EF4-FFF2-40B4-BE49-F238E27FC236}">
                <a16:creationId xmlns:a16="http://schemas.microsoft.com/office/drawing/2014/main" id="{19BBC55F-8EF4-4B48-8A2F-6471304C329A}"/>
              </a:ext>
            </a:extLst>
          </p:cNvPr>
          <p:cNvSpPr/>
          <p:nvPr/>
        </p:nvSpPr>
        <p:spPr>
          <a:xfrm>
            <a:off x="221250" y="1440193"/>
            <a:ext cx="11688669" cy="2101516"/>
          </a:xfrm>
          <a:prstGeom prst="wedgeRoundRectCallout">
            <a:avLst>
              <a:gd name="adj1" fmla="val 29548"/>
              <a:gd name="adj2" fmla="val 82347"/>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bg1"/>
                </a:solidFill>
              </a:rPr>
              <a:t>Je suis plus vieux que ma sœur Noura. À l’école maternelle,   </a:t>
            </a:r>
            <a:r>
              <a:rPr lang="fr-FR" sz="2400" b="1" dirty="0">
                <a:solidFill>
                  <a:srgbClr val="E87D1E"/>
                </a:solidFill>
              </a:rPr>
              <a:t>je</a:t>
            </a:r>
            <a:r>
              <a:rPr lang="fr-FR" sz="2400" dirty="0">
                <a:solidFill>
                  <a:schemeClr val="bg1"/>
                </a:solidFill>
              </a:rPr>
              <a:t> jouais avec les autres enfants tous les jours. À l’école primaire,    </a:t>
            </a:r>
            <a:r>
              <a:rPr lang="fr-FR" sz="2400" b="1" dirty="0">
                <a:solidFill>
                  <a:srgbClr val="E87D1E"/>
                </a:solidFill>
              </a:rPr>
              <a:t>j’  </a:t>
            </a:r>
            <a:r>
              <a:rPr lang="fr-FR" sz="2400" dirty="0">
                <a:solidFill>
                  <a:schemeClr val="bg1"/>
                </a:solidFill>
              </a:rPr>
              <a:t>étudiais plus.</a:t>
            </a:r>
          </a:p>
          <a:p>
            <a:pPr algn="ctr"/>
            <a:r>
              <a:rPr lang="fr-FR" sz="2400" b="1" dirty="0">
                <a:solidFill>
                  <a:srgbClr val="E87D1E"/>
                </a:solidFill>
              </a:rPr>
              <a:t>Elle</a:t>
            </a:r>
            <a:r>
              <a:rPr lang="fr-FR" sz="2400" dirty="0">
                <a:solidFill>
                  <a:schemeClr val="bg1"/>
                </a:solidFill>
              </a:rPr>
              <a:t> restait à la maison comme bébé*.   </a:t>
            </a:r>
            <a:r>
              <a:rPr lang="fr-FR" sz="2400" b="1" dirty="0">
                <a:solidFill>
                  <a:srgbClr val="E87D1E"/>
                </a:solidFill>
              </a:rPr>
              <a:t>Je</a:t>
            </a:r>
            <a:r>
              <a:rPr lang="fr-FR" sz="2400" dirty="0">
                <a:solidFill>
                  <a:schemeClr val="bg1"/>
                </a:solidFill>
              </a:rPr>
              <a:t> travaillais pour les contrôles et </a:t>
            </a:r>
            <a:r>
              <a:rPr lang="fr-FR" sz="2400" b="1" dirty="0">
                <a:solidFill>
                  <a:srgbClr val="E87D1E"/>
                </a:solidFill>
              </a:rPr>
              <a:t>elle</a:t>
            </a:r>
            <a:r>
              <a:rPr lang="fr-FR" sz="2400" dirty="0">
                <a:solidFill>
                  <a:schemeClr val="bg1"/>
                </a:solidFill>
              </a:rPr>
              <a:t> rampait* sous la table ! </a:t>
            </a:r>
            <a:r>
              <a:rPr lang="fr-FR" sz="2400" b="1" dirty="0">
                <a:solidFill>
                  <a:srgbClr val="E87D1E"/>
                </a:solidFill>
              </a:rPr>
              <a:t>Elle</a:t>
            </a:r>
            <a:r>
              <a:rPr lang="fr-FR" sz="2400" dirty="0">
                <a:solidFill>
                  <a:schemeClr val="bg1"/>
                </a:solidFill>
              </a:rPr>
              <a:t> empruntait des livres et</a:t>
            </a:r>
          </a:p>
          <a:p>
            <a:pPr algn="ctr"/>
            <a:r>
              <a:rPr lang="fr-FR" sz="2400" b="1" dirty="0">
                <a:solidFill>
                  <a:srgbClr val="E87D1E"/>
                </a:solidFill>
              </a:rPr>
              <a:t>elle</a:t>
            </a:r>
            <a:r>
              <a:rPr lang="fr-FR" sz="2400" dirty="0">
                <a:solidFill>
                  <a:schemeClr val="bg1"/>
                </a:solidFill>
              </a:rPr>
              <a:t> commençait à* lire.     </a:t>
            </a:r>
            <a:r>
              <a:rPr lang="fr-FR" sz="2400" b="1" dirty="0">
                <a:solidFill>
                  <a:srgbClr val="E87D1E"/>
                </a:solidFill>
              </a:rPr>
              <a:t>J’</a:t>
            </a:r>
            <a:r>
              <a:rPr lang="fr-FR" sz="2400" dirty="0">
                <a:solidFill>
                  <a:schemeClr val="bg1"/>
                </a:solidFill>
              </a:rPr>
              <a:t>aidais avec le ménage.</a:t>
            </a:r>
          </a:p>
        </p:txBody>
      </p:sp>
      <p:sp>
        <p:nvSpPr>
          <p:cNvPr id="13" name="Speech Bubble: Rectangle with Corners Rounded 12">
            <a:extLst>
              <a:ext uri="{FF2B5EF4-FFF2-40B4-BE49-F238E27FC236}">
                <a16:creationId xmlns:a16="http://schemas.microsoft.com/office/drawing/2014/main" id="{CE4AEE63-762D-438A-AB70-8A6D67760640}"/>
              </a:ext>
            </a:extLst>
          </p:cNvPr>
          <p:cNvSpPr/>
          <p:nvPr/>
        </p:nvSpPr>
        <p:spPr>
          <a:xfrm>
            <a:off x="221250" y="3513256"/>
            <a:ext cx="8874624" cy="1943375"/>
          </a:xfrm>
          <a:prstGeom prst="wedgeRoundRectCallout">
            <a:avLst>
              <a:gd name="adj1" fmla="val 52842"/>
              <a:gd name="adj2" fmla="val 33492"/>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bg1"/>
                </a:solidFill>
              </a:rPr>
              <a:t>I am older than my sister Noura. At nursery school, I used to play with other children every day. At primary school, I used to study more.</a:t>
            </a:r>
          </a:p>
          <a:p>
            <a:pPr algn="ctr"/>
            <a:r>
              <a:rPr lang="fr-FR" sz="2000" dirty="0">
                <a:solidFill>
                  <a:schemeClr val="bg1"/>
                </a:solidFill>
              </a:rPr>
              <a:t>She used to stay at home as a baby. I used to work for tests and she used to crawl under the table! She used to borrow books and used to start to read. I used to help with the housework.</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Amir parle de qui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16E5D2C8-39D0-B149-BD4B-D3EDCF96BB45}"/>
              </a:ext>
            </a:extLst>
          </p:cNvPr>
          <p:cNvSpPr txBox="1"/>
          <p:nvPr/>
        </p:nvSpPr>
        <p:spPr>
          <a:xfrm>
            <a:off x="6457243" y="192925"/>
            <a:ext cx="497275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rPr>
              <a:t>Is Amir talking about</a:t>
            </a:r>
            <a:r>
              <a:rPr kumimoji="0" lang="en-US" sz="2200" i="0" u="none" strike="noStrike" kern="1200" cap="none" spc="0" normalizeH="0" noProof="0" dirty="0">
                <a:ln>
                  <a:noFill/>
                </a:ln>
                <a:solidFill>
                  <a:srgbClr val="4472C4">
                    <a:lumMod val="50000"/>
                  </a:srgbClr>
                </a:solidFill>
                <a:effectLst/>
                <a:uLnTx/>
                <a:uFillTx/>
                <a:latin typeface="Century Gothic" panose="020F0302020204030204"/>
              </a:rPr>
              <a:t> what he</a:t>
            </a:r>
            <a:r>
              <a:rPr kumimoji="0" lang="en-US" sz="2200" b="1" i="0" u="none" strike="noStrike" kern="1200" cap="none" spc="0" normalizeH="0" noProof="0" dirty="0">
                <a:ln>
                  <a:noFill/>
                </a:ln>
                <a:solidFill>
                  <a:srgbClr val="4472C4">
                    <a:lumMod val="50000"/>
                  </a:srgbClr>
                </a:solidFill>
                <a:effectLst/>
                <a:uLnTx/>
                <a:uFillTx/>
                <a:latin typeface="Century Gothic" panose="020F0302020204030204"/>
              </a:rPr>
              <a:t> </a:t>
            </a:r>
            <a:br>
              <a:rPr kumimoji="0" lang="en-US" sz="2200" b="1" i="0" u="none" strike="noStrike" kern="1200" cap="none" spc="0" normalizeH="0" noProof="0" dirty="0">
                <a:ln>
                  <a:noFill/>
                </a:ln>
                <a:solidFill>
                  <a:srgbClr val="4472C4">
                    <a:lumMod val="50000"/>
                  </a:srgbClr>
                </a:solidFill>
                <a:effectLst/>
                <a:uLnTx/>
                <a:uFillTx/>
                <a:latin typeface="Century Gothic" panose="020F0302020204030204"/>
              </a:rPr>
            </a:br>
            <a:r>
              <a:rPr kumimoji="0" lang="en-US" sz="2200" i="0" u="none" strike="noStrike" kern="1200" cap="none" spc="0" normalizeH="0" noProof="0" dirty="0">
                <a:ln>
                  <a:noFill/>
                </a:ln>
                <a:solidFill>
                  <a:srgbClr val="4472C4">
                    <a:lumMod val="50000"/>
                  </a:srgbClr>
                </a:solidFill>
                <a:effectLst/>
                <a:uLnTx/>
                <a:uFillTx/>
                <a:latin typeface="Century Gothic" panose="020F0302020204030204"/>
              </a:rPr>
              <a:t>used to do </a:t>
            </a:r>
            <a:r>
              <a:rPr lang="en-US" sz="2200" dirty="0">
                <a:solidFill>
                  <a:srgbClr val="4472C4">
                    <a:lumMod val="50000"/>
                  </a:srgbClr>
                </a:solidFill>
                <a:latin typeface="Century Gothic" panose="020F0302020204030204"/>
              </a:rPr>
              <a:t>(</a:t>
            </a:r>
            <a:r>
              <a:rPr kumimoji="0" lang="en-US" sz="2200" i="1" u="none" strike="noStrike" kern="1200" cap="none" spc="0" normalizeH="0" baseline="0" noProof="0" dirty="0">
                <a:ln>
                  <a:noFill/>
                </a:ln>
                <a:solidFill>
                  <a:srgbClr val="4472C4">
                    <a:lumMod val="50000"/>
                  </a:srgbClr>
                </a:solidFill>
                <a:effectLst/>
                <a:uLnTx/>
                <a:uFillTx/>
                <a:latin typeface="Century Gothic" panose="020F0302020204030204"/>
              </a:rPr>
              <a:t>je</a:t>
            </a:r>
            <a:r>
              <a:rPr lang="en-US" sz="2200" dirty="0">
                <a:solidFill>
                  <a:srgbClr val="4472C4">
                    <a:lumMod val="50000"/>
                  </a:srgbClr>
                </a:solidFill>
                <a:latin typeface="Century Gothic" panose="020F0302020204030204"/>
              </a:rPr>
              <a:t>)</a:t>
            </a:r>
            <a:r>
              <a:rPr lang="en-US" sz="2200" i="1" dirty="0">
                <a:solidFill>
                  <a:srgbClr val="4472C4">
                    <a:lumMod val="50000"/>
                  </a:srgbClr>
                </a:solidFill>
                <a:latin typeface="Century Gothic" panose="020F0302020204030204"/>
              </a:rPr>
              <a:t> </a:t>
            </a:r>
            <a:r>
              <a:rPr lang="en-US" sz="2200" dirty="0">
                <a:solidFill>
                  <a:srgbClr val="4472C4">
                    <a:lumMod val="50000"/>
                  </a:srgbClr>
                </a:solidFill>
                <a:latin typeface="Century Gothic" panose="020F0302020204030204"/>
              </a:rPr>
              <a:t>or about what Noura used to do (</a:t>
            </a:r>
            <a:r>
              <a:rPr lang="en-US" sz="2200" i="1" dirty="0">
                <a:solidFill>
                  <a:srgbClr val="4472C4">
                    <a:lumMod val="50000"/>
                  </a:srgbClr>
                </a:solidFill>
                <a:latin typeface="Century Gothic" panose="020F0302020204030204"/>
              </a:rPr>
              <a:t>elle</a:t>
            </a:r>
            <a:r>
              <a:rPr lang="en-US" sz="2200" dirty="0">
                <a:solidFill>
                  <a:srgbClr val="4472C4">
                    <a:lumMod val="50000"/>
                  </a:srgbClr>
                </a:solidFill>
                <a:latin typeface="Century Gothic" panose="020F0302020204030204"/>
              </a:rPr>
              <a:t>)? </a:t>
            </a:r>
            <a:r>
              <a:rPr lang="en-US" sz="2200" b="1" dirty="0">
                <a:solidFill>
                  <a:srgbClr val="4472C4">
                    <a:lumMod val="50000"/>
                  </a:srgbClr>
                </a:solidFill>
                <a:latin typeface="Century Gothic" panose="020F0302020204030204"/>
              </a:rPr>
              <a:t>Traduis !</a:t>
            </a:r>
            <a:endParaRPr kumimoji="0" lang="en-US" sz="2200" u="none" strike="noStrike" kern="1200" cap="none" spc="0" normalizeH="0" baseline="0" noProof="0" dirty="0">
              <a:ln>
                <a:noFill/>
              </a:ln>
              <a:solidFill>
                <a:srgbClr val="4472C4">
                  <a:lumMod val="50000"/>
                </a:srgbClr>
              </a:solidFill>
              <a:effectLst/>
              <a:uLnTx/>
              <a:uFillTx/>
              <a:latin typeface="Century Gothic" panose="020F0302020204030204"/>
            </a:endParaRPr>
          </a:p>
        </p:txBody>
      </p:sp>
      <p:grpSp>
        <p:nvGrpSpPr>
          <p:cNvPr id="10" name="Group 9">
            <a:extLst>
              <a:ext uri="{FF2B5EF4-FFF2-40B4-BE49-F238E27FC236}">
                <a16:creationId xmlns:a16="http://schemas.microsoft.com/office/drawing/2014/main" id="{C8436229-164D-40E0-AFE9-7A08FD9AA5FA}"/>
              </a:ext>
            </a:extLst>
          </p:cNvPr>
          <p:cNvGrpSpPr/>
          <p:nvPr/>
        </p:nvGrpSpPr>
        <p:grpSpPr>
          <a:xfrm>
            <a:off x="8724354" y="4203272"/>
            <a:ext cx="3769895" cy="2154591"/>
            <a:chOff x="7303168" y="3419658"/>
            <a:chExt cx="5163644" cy="2951154"/>
          </a:xfrm>
        </p:grpSpPr>
        <p:pic>
          <p:nvPicPr>
            <p:cNvPr id="3" name="Picture 2">
              <a:extLst>
                <a:ext uri="{FF2B5EF4-FFF2-40B4-BE49-F238E27FC236}">
                  <a16:creationId xmlns:a16="http://schemas.microsoft.com/office/drawing/2014/main" id="{ADB40822-411D-426E-B517-09731D1BDC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3168" y="3419658"/>
              <a:ext cx="2941812" cy="2941812"/>
            </a:xfrm>
            <a:prstGeom prst="rect">
              <a:avLst/>
            </a:prstGeom>
          </p:spPr>
        </p:pic>
        <p:pic>
          <p:nvPicPr>
            <p:cNvPr id="9" name="Picture 8" descr="A picture containing toy, doll&#10;&#10;Description automatically generated">
              <a:extLst>
                <a:ext uri="{FF2B5EF4-FFF2-40B4-BE49-F238E27FC236}">
                  <a16:creationId xmlns:a16="http://schemas.microsoft.com/office/drawing/2014/main" id="{945A79EA-38B9-4631-B10F-4F421F9CC8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5000" y="3429000"/>
              <a:ext cx="2941812" cy="2941812"/>
            </a:xfrm>
            <a:prstGeom prst="rect">
              <a:avLst/>
            </a:prstGeom>
          </p:spPr>
        </p:pic>
      </p:grpSp>
      <p:sp>
        <p:nvSpPr>
          <p:cNvPr id="12" name="TextBox 36">
            <a:extLst>
              <a:ext uri="{FF2B5EF4-FFF2-40B4-BE49-F238E27FC236}">
                <a16:creationId xmlns:a16="http://schemas.microsoft.com/office/drawing/2014/main" id="{50BAD49B-C089-4F5A-B135-707F9D052F70}"/>
              </a:ext>
            </a:extLst>
          </p:cNvPr>
          <p:cNvSpPr txBox="1"/>
          <p:nvPr/>
        </p:nvSpPr>
        <p:spPr>
          <a:xfrm>
            <a:off x="4933883" y="5593282"/>
            <a:ext cx="3747836" cy="1123712"/>
          </a:xfrm>
          <a:prstGeom prst="wedgeRoundRectCallout">
            <a:avLst>
              <a:gd name="adj1" fmla="val -18395"/>
              <a:gd name="adj2" fmla="val -44922"/>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txBody>
          <a:bodyPr wrap="square" rtlCol="0" anchor="ctr">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fr-FR" sz="2000" b="1" i="0" u="none" strike="noStrike" kern="1200" cap="none" spc="0" normalizeH="0" baseline="0" dirty="0">
                <a:ln>
                  <a:noFill/>
                </a:ln>
                <a:solidFill>
                  <a:prstClr val="white"/>
                </a:solidFill>
                <a:effectLst/>
                <a:uLnTx/>
                <a:uFillTx/>
                <a:latin typeface="Century Gothic" panose="020F0302020204030204"/>
                <a:ea typeface="+mn-ea"/>
                <a:cs typeface="+mn-cs"/>
              </a:rPr>
              <a:t>le bébé </a:t>
            </a: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lang="en-GB" sz="2000" dirty="0">
                <a:solidFill>
                  <a:prstClr val="white"/>
                </a:solidFill>
                <a:latin typeface="Century Gothic" panose="020F0302020204030204"/>
              </a:rPr>
              <a:t>baby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ramper</a:t>
            </a: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 = to crawl</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solidFill>
                  <a:prstClr val="white"/>
                </a:solidFill>
                <a:latin typeface="Century Gothic" panose="020F0302020204030204"/>
              </a:rPr>
              <a:t>*</a:t>
            </a:r>
            <a:r>
              <a:rPr lang="en-GB" sz="2000" b="1" dirty="0">
                <a:solidFill>
                  <a:prstClr val="white"/>
                </a:solidFill>
                <a:latin typeface="Century Gothic" panose="020F0302020204030204"/>
              </a:rPr>
              <a:t>commencer à </a:t>
            </a:r>
            <a:r>
              <a:rPr lang="en-GB" sz="2000" dirty="0">
                <a:solidFill>
                  <a:prstClr val="white"/>
                </a:solidFill>
                <a:latin typeface="Century Gothic" panose="020F0302020204030204"/>
              </a:rPr>
              <a:t>= to start to</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4" name="Rectangle 13">
            <a:extLst>
              <a:ext uri="{FF2B5EF4-FFF2-40B4-BE49-F238E27FC236}">
                <a16:creationId xmlns:a16="http://schemas.microsoft.com/office/drawing/2014/main" id="{31ED9CEF-0BD0-4E8B-9C40-0DBD71CDE956}"/>
              </a:ext>
            </a:extLst>
          </p:cNvPr>
          <p:cNvSpPr/>
          <p:nvPr/>
        </p:nvSpPr>
        <p:spPr>
          <a:xfrm>
            <a:off x="9270462" y="1571526"/>
            <a:ext cx="577516" cy="360000"/>
          </a:xfrm>
          <a:prstGeom prst="rect">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1</a:t>
            </a:r>
            <a:endParaRPr lang="fr-FR" dirty="0"/>
          </a:p>
        </p:txBody>
      </p:sp>
      <p:sp>
        <p:nvSpPr>
          <p:cNvPr id="15" name="Rectangle 14">
            <a:extLst>
              <a:ext uri="{FF2B5EF4-FFF2-40B4-BE49-F238E27FC236}">
                <a16:creationId xmlns:a16="http://schemas.microsoft.com/office/drawing/2014/main" id="{FAAB3822-FBF6-4D85-A614-384C6D1598A3}"/>
              </a:ext>
            </a:extLst>
          </p:cNvPr>
          <p:cNvSpPr/>
          <p:nvPr/>
        </p:nvSpPr>
        <p:spPr>
          <a:xfrm>
            <a:off x="8550443" y="1939724"/>
            <a:ext cx="577516" cy="360000"/>
          </a:xfrm>
          <a:prstGeom prst="rect">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2</a:t>
            </a:r>
            <a:endParaRPr lang="fr-FR" dirty="0"/>
          </a:p>
        </p:txBody>
      </p:sp>
      <p:sp>
        <p:nvSpPr>
          <p:cNvPr id="16" name="Rectangle 15">
            <a:extLst>
              <a:ext uri="{FF2B5EF4-FFF2-40B4-BE49-F238E27FC236}">
                <a16:creationId xmlns:a16="http://schemas.microsoft.com/office/drawing/2014/main" id="{49048FF9-3044-4DD0-BA34-C2EF7FE6F1B6}"/>
              </a:ext>
            </a:extLst>
          </p:cNvPr>
          <p:cNvSpPr/>
          <p:nvPr/>
        </p:nvSpPr>
        <p:spPr>
          <a:xfrm>
            <a:off x="665749" y="2307922"/>
            <a:ext cx="577516" cy="360000"/>
          </a:xfrm>
          <a:prstGeom prst="rect">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3</a:t>
            </a:r>
            <a:endParaRPr lang="fr-FR" dirty="0"/>
          </a:p>
        </p:txBody>
      </p:sp>
      <p:sp>
        <p:nvSpPr>
          <p:cNvPr id="17" name="Rectangle 16">
            <a:extLst>
              <a:ext uri="{FF2B5EF4-FFF2-40B4-BE49-F238E27FC236}">
                <a16:creationId xmlns:a16="http://schemas.microsoft.com/office/drawing/2014/main" id="{006FBAF7-622C-4069-A207-FC5DCC6206E4}"/>
              </a:ext>
            </a:extLst>
          </p:cNvPr>
          <p:cNvSpPr/>
          <p:nvPr/>
        </p:nvSpPr>
        <p:spPr>
          <a:xfrm>
            <a:off x="6401831" y="2289032"/>
            <a:ext cx="577516" cy="360000"/>
          </a:xfrm>
          <a:prstGeom prst="rect">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4</a:t>
            </a:r>
            <a:endParaRPr lang="fr-FR" dirty="0"/>
          </a:p>
        </p:txBody>
      </p:sp>
      <p:sp>
        <p:nvSpPr>
          <p:cNvPr id="18" name="Rectangle 17">
            <a:extLst>
              <a:ext uri="{FF2B5EF4-FFF2-40B4-BE49-F238E27FC236}">
                <a16:creationId xmlns:a16="http://schemas.microsoft.com/office/drawing/2014/main" id="{D4D889D8-6F1F-47F3-93FE-BD6499102680}"/>
              </a:ext>
            </a:extLst>
          </p:cNvPr>
          <p:cNvSpPr/>
          <p:nvPr/>
        </p:nvSpPr>
        <p:spPr>
          <a:xfrm>
            <a:off x="1999897" y="2676120"/>
            <a:ext cx="577516" cy="360000"/>
          </a:xfrm>
          <a:prstGeom prst="rect">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5</a:t>
            </a:r>
            <a:endParaRPr lang="fr-FR" dirty="0"/>
          </a:p>
        </p:txBody>
      </p:sp>
      <p:sp>
        <p:nvSpPr>
          <p:cNvPr id="19" name="Rectangle 18">
            <a:extLst>
              <a:ext uri="{FF2B5EF4-FFF2-40B4-BE49-F238E27FC236}">
                <a16:creationId xmlns:a16="http://schemas.microsoft.com/office/drawing/2014/main" id="{2FD92668-F73A-4D41-8ED6-AB01FF7747E6}"/>
              </a:ext>
            </a:extLst>
          </p:cNvPr>
          <p:cNvSpPr/>
          <p:nvPr/>
        </p:nvSpPr>
        <p:spPr>
          <a:xfrm>
            <a:off x="6065584" y="2654198"/>
            <a:ext cx="577516" cy="360000"/>
          </a:xfrm>
          <a:prstGeom prst="rect">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6</a:t>
            </a:r>
            <a:endParaRPr lang="fr-FR" dirty="0"/>
          </a:p>
        </p:txBody>
      </p:sp>
      <p:sp>
        <p:nvSpPr>
          <p:cNvPr id="20" name="Rectangle 19">
            <a:extLst>
              <a:ext uri="{FF2B5EF4-FFF2-40B4-BE49-F238E27FC236}">
                <a16:creationId xmlns:a16="http://schemas.microsoft.com/office/drawing/2014/main" id="{925174DA-B9CC-4EF7-910C-5ECF9681C10D}"/>
              </a:ext>
            </a:extLst>
          </p:cNvPr>
          <p:cNvSpPr/>
          <p:nvPr/>
        </p:nvSpPr>
        <p:spPr>
          <a:xfrm>
            <a:off x="2136037" y="3044318"/>
            <a:ext cx="577516" cy="360000"/>
          </a:xfrm>
          <a:prstGeom prst="rect">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7</a:t>
            </a:r>
            <a:endParaRPr lang="fr-FR" dirty="0"/>
          </a:p>
        </p:txBody>
      </p:sp>
      <p:sp>
        <p:nvSpPr>
          <p:cNvPr id="21" name="Rectangle 20">
            <a:extLst>
              <a:ext uri="{FF2B5EF4-FFF2-40B4-BE49-F238E27FC236}">
                <a16:creationId xmlns:a16="http://schemas.microsoft.com/office/drawing/2014/main" id="{13928789-BFF4-41A9-B548-031790C8A238}"/>
              </a:ext>
            </a:extLst>
          </p:cNvPr>
          <p:cNvSpPr/>
          <p:nvPr/>
        </p:nvSpPr>
        <p:spPr>
          <a:xfrm>
            <a:off x="5796704" y="3044318"/>
            <a:ext cx="577516" cy="360000"/>
          </a:xfrm>
          <a:prstGeom prst="rect">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8</a:t>
            </a:r>
            <a:endParaRPr lang="fr-FR" dirty="0"/>
          </a:p>
        </p:txBody>
      </p:sp>
      <p:sp>
        <p:nvSpPr>
          <p:cNvPr id="22" name="Rectangle 21">
            <a:extLst>
              <a:ext uri="{FF2B5EF4-FFF2-40B4-BE49-F238E27FC236}">
                <a16:creationId xmlns:a16="http://schemas.microsoft.com/office/drawing/2014/main" id="{B4132721-6171-493D-B42E-819CAFC064F5}"/>
              </a:ext>
            </a:extLst>
          </p:cNvPr>
          <p:cNvSpPr/>
          <p:nvPr/>
        </p:nvSpPr>
        <p:spPr>
          <a:xfrm>
            <a:off x="346367" y="3693642"/>
            <a:ext cx="4026568" cy="360000"/>
          </a:xfrm>
          <a:prstGeom prst="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3" name="Rectangle 22">
            <a:extLst>
              <a:ext uri="{FF2B5EF4-FFF2-40B4-BE49-F238E27FC236}">
                <a16:creationId xmlns:a16="http://schemas.microsoft.com/office/drawing/2014/main" id="{9658103C-2E46-4B0F-A843-EE5EA8066F98}"/>
              </a:ext>
            </a:extLst>
          </p:cNvPr>
          <p:cNvSpPr/>
          <p:nvPr/>
        </p:nvSpPr>
        <p:spPr>
          <a:xfrm>
            <a:off x="4372934" y="3664613"/>
            <a:ext cx="4562369" cy="388063"/>
          </a:xfrm>
          <a:prstGeom prst="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4" name="Rectangle 23">
            <a:extLst>
              <a:ext uri="{FF2B5EF4-FFF2-40B4-BE49-F238E27FC236}">
                <a16:creationId xmlns:a16="http://schemas.microsoft.com/office/drawing/2014/main" id="{8ED83BE7-0CC9-499B-A20D-C91756274912}"/>
              </a:ext>
            </a:extLst>
          </p:cNvPr>
          <p:cNvSpPr/>
          <p:nvPr/>
        </p:nvSpPr>
        <p:spPr>
          <a:xfrm>
            <a:off x="644341" y="4053642"/>
            <a:ext cx="3215506" cy="313811"/>
          </a:xfrm>
          <a:prstGeom prst="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6" name="Rectangle 25">
            <a:extLst>
              <a:ext uri="{FF2B5EF4-FFF2-40B4-BE49-F238E27FC236}">
                <a16:creationId xmlns:a16="http://schemas.microsoft.com/office/drawing/2014/main" id="{BC07C526-F015-47A1-A2C6-A3045244BDBC}"/>
              </a:ext>
            </a:extLst>
          </p:cNvPr>
          <p:cNvSpPr/>
          <p:nvPr/>
        </p:nvSpPr>
        <p:spPr>
          <a:xfrm>
            <a:off x="3874837" y="4052676"/>
            <a:ext cx="5167376" cy="301193"/>
          </a:xfrm>
          <a:prstGeom prst="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8" name="Rectangle 27">
            <a:extLst>
              <a:ext uri="{FF2B5EF4-FFF2-40B4-BE49-F238E27FC236}">
                <a16:creationId xmlns:a16="http://schemas.microsoft.com/office/drawing/2014/main" id="{8554B185-742A-45F1-AAAF-C89C46797152}"/>
              </a:ext>
            </a:extLst>
          </p:cNvPr>
          <p:cNvSpPr/>
          <p:nvPr/>
        </p:nvSpPr>
        <p:spPr>
          <a:xfrm>
            <a:off x="4923725" y="4285704"/>
            <a:ext cx="4026568" cy="360000"/>
          </a:xfrm>
          <a:prstGeom prst="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9" name="Rectangle 28">
            <a:extLst>
              <a:ext uri="{FF2B5EF4-FFF2-40B4-BE49-F238E27FC236}">
                <a16:creationId xmlns:a16="http://schemas.microsoft.com/office/drawing/2014/main" id="{3F770EA6-8FA0-4290-8CF2-6A1466BFD225}"/>
              </a:ext>
            </a:extLst>
          </p:cNvPr>
          <p:cNvSpPr/>
          <p:nvPr/>
        </p:nvSpPr>
        <p:spPr>
          <a:xfrm>
            <a:off x="534795" y="4605992"/>
            <a:ext cx="3780000" cy="360000"/>
          </a:xfrm>
          <a:prstGeom prst="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0" name="Rectangle 29">
            <a:extLst>
              <a:ext uri="{FF2B5EF4-FFF2-40B4-BE49-F238E27FC236}">
                <a16:creationId xmlns:a16="http://schemas.microsoft.com/office/drawing/2014/main" id="{B2327293-28F1-4BC3-B80D-662995E7BF34}"/>
              </a:ext>
            </a:extLst>
          </p:cNvPr>
          <p:cNvSpPr/>
          <p:nvPr/>
        </p:nvSpPr>
        <p:spPr>
          <a:xfrm>
            <a:off x="4233508" y="4602366"/>
            <a:ext cx="4841219" cy="361801"/>
          </a:xfrm>
          <a:prstGeom prst="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1" name="Rectangle 30">
            <a:extLst>
              <a:ext uri="{FF2B5EF4-FFF2-40B4-BE49-F238E27FC236}">
                <a16:creationId xmlns:a16="http://schemas.microsoft.com/office/drawing/2014/main" id="{2BD26C97-7D51-4352-9AC6-83F01063C605}"/>
              </a:ext>
            </a:extLst>
          </p:cNvPr>
          <p:cNvSpPr/>
          <p:nvPr/>
        </p:nvSpPr>
        <p:spPr>
          <a:xfrm>
            <a:off x="1172816" y="4986903"/>
            <a:ext cx="2294831" cy="280271"/>
          </a:xfrm>
          <a:prstGeom prst="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2" name="Rectangle 31">
            <a:extLst>
              <a:ext uri="{FF2B5EF4-FFF2-40B4-BE49-F238E27FC236}">
                <a16:creationId xmlns:a16="http://schemas.microsoft.com/office/drawing/2014/main" id="{6D0414C5-D4E5-4D96-97E6-5648DC84F2B0}"/>
              </a:ext>
            </a:extLst>
          </p:cNvPr>
          <p:cNvSpPr/>
          <p:nvPr/>
        </p:nvSpPr>
        <p:spPr>
          <a:xfrm>
            <a:off x="3531402" y="4949899"/>
            <a:ext cx="5431666" cy="329728"/>
          </a:xfrm>
          <a:prstGeom prst="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7" name="Rectangle 26">
            <a:extLst>
              <a:ext uri="{FF2B5EF4-FFF2-40B4-BE49-F238E27FC236}">
                <a16:creationId xmlns:a16="http://schemas.microsoft.com/office/drawing/2014/main" id="{3624998C-082C-42DE-B3DA-A1ECFC74A2BD}"/>
              </a:ext>
            </a:extLst>
          </p:cNvPr>
          <p:cNvSpPr/>
          <p:nvPr/>
        </p:nvSpPr>
        <p:spPr>
          <a:xfrm>
            <a:off x="336735" y="4319104"/>
            <a:ext cx="4572000" cy="360000"/>
          </a:xfrm>
          <a:prstGeom prst="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1211784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2" presetClass="exit" presetSubtype="8" fill="hold" grpId="1" nodeType="clickEffect">
                                  <p:stCondLst>
                                    <p:cond delay="0"/>
                                  </p:stCondLst>
                                  <p:childTnLst>
                                    <p:animEffect transition="out" filter="wipe(left)">
                                      <p:cBhvr>
                                        <p:cTn id="62" dur="500"/>
                                        <p:tgtEl>
                                          <p:spTgt spid="22"/>
                                        </p:tgtEl>
                                      </p:cBhvr>
                                    </p:animEffect>
                                    <p:set>
                                      <p:cBhvr>
                                        <p:cTn id="63" dur="1" fill="hold">
                                          <p:stCondLst>
                                            <p:cond delay="499"/>
                                          </p:stCondLst>
                                        </p:cTn>
                                        <p:tgtEl>
                                          <p:spTgt spid="22"/>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22" presetClass="exit" presetSubtype="8" fill="hold" grpId="1" nodeType="clickEffect">
                                  <p:stCondLst>
                                    <p:cond delay="0"/>
                                  </p:stCondLst>
                                  <p:childTnLst>
                                    <p:animEffect transition="out" filter="wipe(left)">
                                      <p:cBhvr>
                                        <p:cTn id="67" dur="500"/>
                                        <p:tgtEl>
                                          <p:spTgt spid="23"/>
                                        </p:tgtEl>
                                      </p:cBhvr>
                                    </p:animEffect>
                                    <p:set>
                                      <p:cBhvr>
                                        <p:cTn id="68" dur="1" fill="hold">
                                          <p:stCondLst>
                                            <p:cond delay="499"/>
                                          </p:stCondLst>
                                        </p:cTn>
                                        <p:tgtEl>
                                          <p:spTgt spid="23"/>
                                        </p:tgtEl>
                                        <p:attrNameLst>
                                          <p:attrName>style.visibility</p:attrName>
                                        </p:attrNameLst>
                                      </p:cBhvr>
                                      <p:to>
                                        <p:strVal val="hidden"/>
                                      </p:to>
                                    </p:set>
                                  </p:childTnLst>
                                </p:cTn>
                              </p:par>
                            </p:childTnLst>
                          </p:cTn>
                        </p:par>
                        <p:par>
                          <p:cTn id="69" fill="hold">
                            <p:stCondLst>
                              <p:cond delay="500"/>
                            </p:stCondLst>
                            <p:childTnLst>
                              <p:par>
                                <p:cTn id="70" presetID="22" presetClass="exit" presetSubtype="8" fill="hold" grpId="1" nodeType="afterEffect">
                                  <p:stCondLst>
                                    <p:cond delay="0"/>
                                  </p:stCondLst>
                                  <p:childTnLst>
                                    <p:animEffect transition="out" filter="wipe(left)">
                                      <p:cBhvr>
                                        <p:cTn id="71" dur="500"/>
                                        <p:tgtEl>
                                          <p:spTgt spid="24"/>
                                        </p:tgtEl>
                                      </p:cBhvr>
                                    </p:animEffect>
                                    <p:set>
                                      <p:cBhvr>
                                        <p:cTn id="72" dur="1" fill="hold">
                                          <p:stCondLst>
                                            <p:cond delay="499"/>
                                          </p:stCondLst>
                                        </p:cTn>
                                        <p:tgtEl>
                                          <p:spTgt spid="24"/>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22" presetClass="exit" presetSubtype="8" fill="hold" grpId="1" nodeType="clickEffect">
                                  <p:stCondLst>
                                    <p:cond delay="0"/>
                                  </p:stCondLst>
                                  <p:childTnLst>
                                    <p:animEffect transition="out" filter="wipe(left)">
                                      <p:cBhvr>
                                        <p:cTn id="76" dur="500"/>
                                        <p:tgtEl>
                                          <p:spTgt spid="26"/>
                                        </p:tgtEl>
                                      </p:cBhvr>
                                    </p:animEffect>
                                    <p:set>
                                      <p:cBhvr>
                                        <p:cTn id="77" dur="1" fill="hold">
                                          <p:stCondLst>
                                            <p:cond delay="499"/>
                                          </p:stCondLst>
                                        </p:cTn>
                                        <p:tgtEl>
                                          <p:spTgt spid="26"/>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22" presetClass="exit" presetSubtype="8" fill="hold" grpId="1" nodeType="clickEffect">
                                  <p:stCondLst>
                                    <p:cond delay="0"/>
                                  </p:stCondLst>
                                  <p:childTnLst>
                                    <p:animEffect transition="out" filter="wipe(left)">
                                      <p:cBhvr>
                                        <p:cTn id="81" dur="500"/>
                                        <p:tgtEl>
                                          <p:spTgt spid="27"/>
                                        </p:tgtEl>
                                      </p:cBhvr>
                                    </p:animEffect>
                                    <p:set>
                                      <p:cBhvr>
                                        <p:cTn id="82" dur="1" fill="hold">
                                          <p:stCondLst>
                                            <p:cond delay="499"/>
                                          </p:stCondLst>
                                        </p:cTn>
                                        <p:tgtEl>
                                          <p:spTgt spid="27"/>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22" presetClass="exit" presetSubtype="8" fill="hold" grpId="1" nodeType="clickEffect">
                                  <p:stCondLst>
                                    <p:cond delay="0"/>
                                  </p:stCondLst>
                                  <p:childTnLst>
                                    <p:animEffect transition="out" filter="wipe(left)">
                                      <p:cBhvr>
                                        <p:cTn id="86" dur="500"/>
                                        <p:tgtEl>
                                          <p:spTgt spid="28"/>
                                        </p:tgtEl>
                                      </p:cBhvr>
                                    </p:animEffect>
                                    <p:set>
                                      <p:cBhvr>
                                        <p:cTn id="87" dur="1" fill="hold">
                                          <p:stCondLst>
                                            <p:cond delay="499"/>
                                          </p:stCondLst>
                                        </p:cTn>
                                        <p:tgtEl>
                                          <p:spTgt spid="28"/>
                                        </p:tgtEl>
                                        <p:attrNameLst>
                                          <p:attrName>style.visibility</p:attrName>
                                        </p:attrNameLst>
                                      </p:cBhvr>
                                      <p:to>
                                        <p:strVal val="hidden"/>
                                      </p:to>
                                    </p:set>
                                  </p:childTnLst>
                                </p:cTn>
                              </p:par>
                            </p:childTnLst>
                          </p:cTn>
                        </p:par>
                        <p:par>
                          <p:cTn id="88" fill="hold">
                            <p:stCondLst>
                              <p:cond delay="500"/>
                            </p:stCondLst>
                            <p:childTnLst>
                              <p:par>
                                <p:cTn id="89" presetID="22" presetClass="exit" presetSubtype="8" fill="hold" grpId="1" nodeType="afterEffect">
                                  <p:stCondLst>
                                    <p:cond delay="0"/>
                                  </p:stCondLst>
                                  <p:childTnLst>
                                    <p:animEffect transition="out" filter="wipe(left)">
                                      <p:cBhvr>
                                        <p:cTn id="90" dur="500"/>
                                        <p:tgtEl>
                                          <p:spTgt spid="29"/>
                                        </p:tgtEl>
                                      </p:cBhvr>
                                    </p:animEffect>
                                    <p:set>
                                      <p:cBhvr>
                                        <p:cTn id="91" dur="1" fill="hold">
                                          <p:stCondLst>
                                            <p:cond delay="499"/>
                                          </p:stCondLst>
                                        </p:cTn>
                                        <p:tgtEl>
                                          <p:spTgt spid="29"/>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22" presetClass="exit" presetSubtype="8" fill="hold" grpId="1" nodeType="clickEffect">
                                  <p:stCondLst>
                                    <p:cond delay="0"/>
                                  </p:stCondLst>
                                  <p:childTnLst>
                                    <p:animEffect transition="out" filter="wipe(left)">
                                      <p:cBhvr>
                                        <p:cTn id="95" dur="500"/>
                                        <p:tgtEl>
                                          <p:spTgt spid="30"/>
                                        </p:tgtEl>
                                      </p:cBhvr>
                                    </p:animEffect>
                                    <p:set>
                                      <p:cBhvr>
                                        <p:cTn id="96" dur="1" fill="hold">
                                          <p:stCondLst>
                                            <p:cond delay="499"/>
                                          </p:stCondLst>
                                        </p:cTn>
                                        <p:tgtEl>
                                          <p:spTgt spid="30"/>
                                        </p:tgtEl>
                                        <p:attrNameLst>
                                          <p:attrName>style.visibility</p:attrName>
                                        </p:attrNameLst>
                                      </p:cBhvr>
                                      <p:to>
                                        <p:strVal val="hidden"/>
                                      </p:to>
                                    </p:set>
                                  </p:childTnLst>
                                </p:cTn>
                              </p:par>
                            </p:childTnLst>
                          </p:cTn>
                        </p:par>
                        <p:par>
                          <p:cTn id="97" fill="hold">
                            <p:stCondLst>
                              <p:cond delay="500"/>
                            </p:stCondLst>
                            <p:childTnLst>
                              <p:par>
                                <p:cTn id="98" presetID="22" presetClass="exit" presetSubtype="8" fill="hold" grpId="1" nodeType="afterEffect">
                                  <p:stCondLst>
                                    <p:cond delay="0"/>
                                  </p:stCondLst>
                                  <p:childTnLst>
                                    <p:animEffect transition="out" filter="wipe(left)">
                                      <p:cBhvr>
                                        <p:cTn id="99" dur="500"/>
                                        <p:tgtEl>
                                          <p:spTgt spid="31"/>
                                        </p:tgtEl>
                                      </p:cBhvr>
                                    </p:animEffect>
                                    <p:set>
                                      <p:cBhvr>
                                        <p:cTn id="100" dur="1" fill="hold">
                                          <p:stCondLst>
                                            <p:cond delay="499"/>
                                          </p:stCondLst>
                                        </p:cTn>
                                        <p:tgtEl>
                                          <p:spTgt spid="31"/>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22" presetClass="exit" presetSubtype="8" fill="hold" grpId="1" nodeType="clickEffect">
                                  <p:stCondLst>
                                    <p:cond delay="0"/>
                                  </p:stCondLst>
                                  <p:childTnLst>
                                    <p:animEffect transition="out" filter="wipe(left)">
                                      <p:cBhvr>
                                        <p:cTn id="104" dur="500"/>
                                        <p:tgtEl>
                                          <p:spTgt spid="32"/>
                                        </p:tgtEl>
                                      </p:cBhvr>
                                    </p:animEffect>
                                    <p:set>
                                      <p:cBhvr>
                                        <p:cTn id="105"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2" grpId="1" animBg="1"/>
      <p:bldP spid="23" grpId="0" animBg="1"/>
      <p:bldP spid="23" grpId="1" animBg="1"/>
      <p:bldP spid="24" grpId="0" animBg="1"/>
      <p:bldP spid="24" grpId="1" animBg="1"/>
      <p:bldP spid="26" grpId="0" animBg="1"/>
      <p:bldP spid="26"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27" grpId="0" animBg="1"/>
      <p:bldP spid="27"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4430487"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Que dit Noura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a:t>
            </a:r>
          </a:p>
        </p:txBody>
      </p:sp>
      <p:sp>
        <p:nvSpPr>
          <p:cNvPr id="6" name="TextBox 5">
            <a:extLst>
              <a:ext uri="{FF2B5EF4-FFF2-40B4-BE49-F238E27FC236}">
                <a16:creationId xmlns:a16="http://schemas.microsoft.com/office/drawing/2014/main" id="{AD51C940-ACE5-FD48-A09A-D04E7D00194B}"/>
              </a:ext>
            </a:extLst>
          </p:cNvPr>
          <p:cNvSpPr txBox="1"/>
          <p:nvPr/>
        </p:nvSpPr>
        <p:spPr>
          <a:xfrm>
            <a:off x="4553436" y="250759"/>
            <a:ext cx="626464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Noura parle de l’école maternelle </a:t>
            </a:r>
            <a:b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b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(imparfait) ou de l’école primaire (présent) ?</a:t>
            </a:r>
          </a:p>
        </p:txBody>
      </p:sp>
      <p:sp>
        <p:nvSpPr>
          <p:cNvPr id="3" name="Rectangle 2">
            <a:hlinkClick r:id="" action="ppaction://noaction">
              <a:snd r:embed="rId4" name="1. on travaille.wav"/>
            </a:hlinkClick>
            <a:extLst>
              <a:ext uri="{FF2B5EF4-FFF2-40B4-BE49-F238E27FC236}">
                <a16:creationId xmlns:a16="http://schemas.microsoft.com/office/drawing/2014/main" id="{74789861-6997-45AE-89C8-E3720FC97FC1}"/>
              </a:ext>
            </a:extLst>
          </p:cNvPr>
          <p:cNvSpPr/>
          <p:nvPr/>
        </p:nvSpPr>
        <p:spPr>
          <a:xfrm>
            <a:off x="490799" y="1149862"/>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t>1</a:t>
            </a:r>
          </a:p>
        </p:txBody>
      </p:sp>
      <p:sp>
        <p:nvSpPr>
          <p:cNvPr id="11" name="Rectangle 10">
            <a:hlinkClick r:id="" action="ppaction://noaction">
              <a:snd r:embed="rId5" name="2. on etudie beaucoup.wav"/>
            </a:hlinkClick>
            <a:extLst>
              <a:ext uri="{FF2B5EF4-FFF2-40B4-BE49-F238E27FC236}">
                <a16:creationId xmlns:a16="http://schemas.microsoft.com/office/drawing/2014/main" id="{26052077-B7F7-4929-8D79-2BDA10D9BF0F}"/>
              </a:ext>
            </a:extLst>
          </p:cNvPr>
          <p:cNvSpPr/>
          <p:nvPr/>
        </p:nvSpPr>
        <p:spPr>
          <a:xfrm>
            <a:off x="490799" y="1815196"/>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t>2</a:t>
            </a:r>
          </a:p>
        </p:txBody>
      </p:sp>
      <p:sp>
        <p:nvSpPr>
          <p:cNvPr id="12" name="Rectangle 11">
            <a:hlinkClick r:id="" action="ppaction://noaction">
              <a:snd r:embed="rId6" name="3. on jouait plus.wav"/>
            </a:hlinkClick>
            <a:extLst>
              <a:ext uri="{FF2B5EF4-FFF2-40B4-BE49-F238E27FC236}">
                <a16:creationId xmlns:a16="http://schemas.microsoft.com/office/drawing/2014/main" id="{0DAA0901-00E6-4647-A15C-477701FB7DAC}"/>
              </a:ext>
            </a:extLst>
          </p:cNvPr>
          <p:cNvSpPr/>
          <p:nvPr/>
        </p:nvSpPr>
        <p:spPr>
          <a:xfrm>
            <a:off x="490799" y="2480530"/>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t>3</a:t>
            </a:r>
          </a:p>
        </p:txBody>
      </p:sp>
      <p:sp>
        <p:nvSpPr>
          <p:cNvPr id="13" name="Rectangle 12">
            <a:hlinkClick r:id="" action="ppaction://noaction">
              <a:snd r:embed="rId7" name="4. on lisait ensemble.wav"/>
            </a:hlinkClick>
            <a:extLst>
              <a:ext uri="{FF2B5EF4-FFF2-40B4-BE49-F238E27FC236}">
                <a16:creationId xmlns:a16="http://schemas.microsoft.com/office/drawing/2014/main" id="{00AB0D9E-C173-425F-8658-C501478E3E1C}"/>
              </a:ext>
            </a:extLst>
          </p:cNvPr>
          <p:cNvSpPr/>
          <p:nvPr/>
        </p:nvSpPr>
        <p:spPr>
          <a:xfrm>
            <a:off x="490799" y="3145864"/>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t>4</a:t>
            </a:r>
          </a:p>
        </p:txBody>
      </p:sp>
      <p:sp>
        <p:nvSpPr>
          <p:cNvPr id="14" name="Rectangle 13">
            <a:hlinkClick r:id="" action="ppaction://noaction">
              <a:snd r:embed="rId8" name="5. on dormait.wav"/>
            </a:hlinkClick>
            <a:extLst>
              <a:ext uri="{FF2B5EF4-FFF2-40B4-BE49-F238E27FC236}">
                <a16:creationId xmlns:a16="http://schemas.microsoft.com/office/drawing/2014/main" id="{B055FFE9-E77F-4A20-B42F-460EEBD23866}"/>
              </a:ext>
            </a:extLst>
          </p:cNvPr>
          <p:cNvSpPr/>
          <p:nvPr/>
        </p:nvSpPr>
        <p:spPr>
          <a:xfrm>
            <a:off x="490799" y="3811198"/>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t>5</a:t>
            </a:r>
          </a:p>
        </p:txBody>
      </p:sp>
      <p:sp>
        <p:nvSpPr>
          <p:cNvPr id="15" name="Rectangle 14">
            <a:hlinkClick r:id="" action="ppaction://noaction">
              <a:snd r:embed="rId9" name="6. on comprend.wav"/>
            </a:hlinkClick>
            <a:extLst>
              <a:ext uri="{FF2B5EF4-FFF2-40B4-BE49-F238E27FC236}">
                <a16:creationId xmlns:a16="http://schemas.microsoft.com/office/drawing/2014/main" id="{C4E32396-AD93-490F-8A2D-B2BD3F71551C}"/>
              </a:ext>
            </a:extLst>
          </p:cNvPr>
          <p:cNvSpPr/>
          <p:nvPr/>
        </p:nvSpPr>
        <p:spPr>
          <a:xfrm>
            <a:off x="490799" y="4476532"/>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t>6</a:t>
            </a:r>
          </a:p>
        </p:txBody>
      </p:sp>
      <p:sp>
        <p:nvSpPr>
          <p:cNvPr id="16" name="TextBox 15">
            <a:extLst>
              <a:ext uri="{FF2B5EF4-FFF2-40B4-BE49-F238E27FC236}">
                <a16:creationId xmlns:a16="http://schemas.microsoft.com/office/drawing/2014/main" id="{D541E261-C88B-417E-82DB-04AB736114EF}"/>
              </a:ext>
            </a:extLst>
          </p:cNvPr>
          <p:cNvSpPr txBox="1"/>
          <p:nvPr/>
        </p:nvSpPr>
        <p:spPr>
          <a:xfrm>
            <a:off x="972210" y="1104110"/>
            <a:ext cx="2887579" cy="707886"/>
          </a:xfrm>
          <a:prstGeom prst="rect">
            <a:avLst/>
          </a:prstGeom>
          <a:noFill/>
        </p:spPr>
        <p:txBody>
          <a:bodyPr wrap="square" rtlCol="0" anchor="ctr">
            <a:spAutoFit/>
          </a:bodyPr>
          <a:lstStyle/>
          <a:p>
            <a:pPr lvl="0" algn="ctr">
              <a:defRPr/>
            </a:pPr>
            <a:r>
              <a:rPr lang="fr-FR" sz="2000" b="1" dirty="0">
                <a:solidFill>
                  <a:srgbClr val="E87D1E"/>
                </a:solidFill>
              </a:rPr>
              <a:t>l’école primaire (présent)</a:t>
            </a:r>
            <a:endParaRPr kumimoji="0" lang="fr-FR" sz="2000" b="1" i="0" u="none" strike="noStrike" kern="1200" cap="none" spc="0" normalizeH="0" baseline="0" noProof="0" dirty="0">
              <a:ln>
                <a:noFill/>
              </a:ln>
              <a:solidFill>
                <a:srgbClr val="E87D1E"/>
              </a:solidFill>
              <a:effectLst/>
              <a:uLnTx/>
              <a:uFillTx/>
            </a:endParaRPr>
          </a:p>
        </p:txBody>
      </p:sp>
      <p:sp>
        <p:nvSpPr>
          <p:cNvPr id="17" name="TextBox 16">
            <a:extLst>
              <a:ext uri="{FF2B5EF4-FFF2-40B4-BE49-F238E27FC236}">
                <a16:creationId xmlns:a16="http://schemas.microsoft.com/office/drawing/2014/main" id="{C2076294-100C-4D0E-A23F-70640E47F0EF}"/>
              </a:ext>
            </a:extLst>
          </p:cNvPr>
          <p:cNvSpPr txBox="1"/>
          <p:nvPr/>
        </p:nvSpPr>
        <p:spPr>
          <a:xfrm>
            <a:off x="972210" y="1803374"/>
            <a:ext cx="2887579" cy="70788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srgbClr val="E87D1E"/>
                </a:solidFill>
              </a:rPr>
              <a:t>l</a:t>
            </a:r>
            <a:r>
              <a:rPr kumimoji="0" lang="fr-FR" sz="2000" b="1" i="0" u="none" strike="noStrike" kern="1200" cap="none" spc="0" normalizeH="0" baseline="0" noProof="0" dirty="0">
                <a:ln>
                  <a:noFill/>
                </a:ln>
                <a:solidFill>
                  <a:srgbClr val="E87D1E"/>
                </a:solidFill>
                <a:effectLst/>
                <a:uLnTx/>
                <a:uFillTx/>
              </a:rPr>
              <a:t>’école primaire (présent)</a:t>
            </a:r>
          </a:p>
        </p:txBody>
      </p:sp>
      <p:sp>
        <p:nvSpPr>
          <p:cNvPr id="18" name="TextBox 17">
            <a:extLst>
              <a:ext uri="{FF2B5EF4-FFF2-40B4-BE49-F238E27FC236}">
                <a16:creationId xmlns:a16="http://schemas.microsoft.com/office/drawing/2014/main" id="{CAA6FF91-C629-4932-AA8A-40CBA9D57A24}"/>
              </a:ext>
            </a:extLst>
          </p:cNvPr>
          <p:cNvSpPr txBox="1"/>
          <p:nvPr/>
        </p:nvSpPr>
        <p:spPr>
          <a:xfrm>
            <a:off x="968048" y="2413860"/>
            <a:ext cx="2887579" cy="707886"/>
          </a:xfrm>
          <a:prstGeom prst="rect">
            <a:avLst/>
          </a:prstGeom>
          <a:noFill/>
        </p:spPr>
        <p:txBody>
          <a:bodyPr wrap="square" rtlCol="0" anchor="ctr">
            <a:spAutoFit/>
          </a:bodyPr>
          <a:lstStyle/>
          <a:p>
            <a:pPr algn="ctr">
              <a:defRPr/>
            </a:pPr>
            <a:r>
              <a:rPr lang="fr-FR" sz="2000" b="1" dirty="0">
                <a:solidFill>
                  <a:srgbClr val="E87D1E"/>
                </a:solidFill>
              </a:rPr>
              <a:t>l’école maternelle (imparfait)</a:t>
            </a:r>
          </a:p>
        </p:txBody>
      </p:sp>
      <p:sp>
        <p:nvSpPr>
          <p:cNvPr id="19" name="TextBox 18">
            <a:extLst>
              <a:ext uri="{FF2B5EF4-FFF2-40B4-BE49-F238E27FC236}">
                <a16:creationId xmlns:a16="http://schemas.microsoft.com/office/drawing/2014/main" id="{1AC558F5-A719-4642-8254-675268D8E453}"/>
              </a:ext>
            </a:extLst>
          </p:cNvPr>
          <p:cNvSpPr txBox="1"/>
          <p:nvPr/>
        </p:nvSpPr>
        <p:spPr>
          <a:xfrm>
            <a:off x="972212" y="3095983"/>
            <a:ext cx="2887579" cy="707886"/>
          </a:xfrm>
          <a:prstGeom prst="rect">
            <a:avLst/>
          </a:prstGeom>
          <a:noFill/>
        </p:spPr>
        <p:txBody>
          <a:bodyPr wrap="square" rtlCol="0" anchor="ctr">
            <a:spAutoFit/>
          </a:bodyPr>
          <a:lstStyle/>
          <a:p>
            <a:pPr algn="ctr">
              <a:defRPr/>
            </a:pPr>
            <a:r>
              <a:rPr lang="fr-FR" sz="2000" b="1" dirty="0">
                <a:solidFill>
                  <a:srgbClr val="E87D1E"/>
                </a:solidFill>
              </a:rPr>
              <a:t>l’école maternelle (imparfait)</a:t>
            </a:r>
          </a:p>
        </p:txBody>
      </p:sp>
      <p:sp>
        <p:nvSpPr>
          <p:cNvPr id="20" name="TextBox 19">
            <a:extLst>
              <a:ext uri="{FF2B5EF4-FFF2-40B4-BE49-F238E27FC236}">
                <a16:creationId xmlns:a16="http://schemas.microsoft.com/office/drawing/2014/main" id="{AFECDED2-B056-43F9-8356-FD0BF4A89D2C}"/>
              </a:ext>
            </a:extLst>
          </p:cNvPr>
          <p:cNvSpPr txBox="1"/>
          <p:nvPr/>
        </p:nvSpPr>
        <p:spPr>
          <a:xfrm>
            <a:off x="969192" y="3795247"/>
            <a:ext cx="2887579" cy="707886"/>
          </a:xfrm>
          <a:prstGeom prst="rect">
            <a:avLst/>
          </a:prstGeom>
          <a:noFill/>
        </p:spPr>
        <p:txBody>
          <a:bodyPr wrap="square" rtlCol="0" anchor="ctr">
            <a:spAutoFit/>
          </a:bodyPr>
          <a:lstStyle/>
          <a:p>
            <a:pPr lvl="0" algn="ctr">
              <a:defRPr/>
            </a:pPr>
            <a:r>
              <a:rPr lang="fr-FR" sz="2000" b="1" dirty="0">
                <a:solidFill>
                  <a:srgbClr val="E87D1E"/>
                </a:solidFill>
              </a:rPr>
              <a:t>l’école maternelle (imparfait)</a:t>
            </a:r>
          </a:p>
        </p:txBody>
      </p:sp>
      <p:sp>
        <p:nvSpPr>
          <p:cNvPr id="21" name="TextBox 20">
            <a:extLst>
              <a:ext uri="{FF2B5EF4-FFF2-40B4-BE49-F238E27FC236}">
                <a16:creationId xmlns:a16="http://schemas.microsoft.com/office/drawing/2014/main" id="{95EF434F-C87A-487D-B277-FF385B9CC6E6}"/>
              </a:ext>
            </a:extLst>
          </p:cNvPr>
          <p:cNvSpPr txBox="1"/>
          <p:nvPr/>
        </p:nvSpPr>
        <p:spPr>
          <a:xfrm>
            <a:off x="965033" y="4448013"/>
            <a:ext cx="2887579" cy="707886"/>
          </a:xfrm>
          <a:prstGeom prst="rect">
            <a:avLst/>
          </a:prstGeom>
          <a:noFill/>
        </p:spPr>
        <p:txBody>
          <a:bodyPr wrap="square" rtlCol="0" anchor="ctr">
            <a:spAutoFit/>
          </a:bodyPr>
          <a:lstStyle/>
          <a:p>
            <a:pPr lvl="0" algn="ctr">
              <a:defRPr/>
            </a:pPr>
            <a:r>
              <a:rPr lang="fr-FR" sz="2000" b="1" dirty="0">
                <a:solidFill>
                  <a:srgbClr val="E87D1E"/>
                </a:solidFill>
              </a:rPr>
              <a:t>l’école primaire (présent)</a:t>
            </a:r>
          </a:p>
        </p:txBody>
      </p:sp>
      <p:sp>
        <p:nvSpPr>
          <p:cNvPr id="23" name="TextBox 22">
            <a:extLst>
              <a:ext uri="{FF2B5EF4-FFF2-40B4-BE49-F238E27FC236}">
                <a16:creationId xmlns:a16="http://schemas.microsoft.com/office/drawing/2014/main" id="{2C45C6EB-146C-4D56-A5A7-15EBEA24DA4D}"/>
              </a:ext>
            </a:extLst>
          </p:cNvPr>
          <p:cNvSpPr txBox="1"/>
          <p:nvPr/>
        </p:nvSpPr>
        <p:spPr>
          <a:xfrm>
            <a:off x="3925562" y="1257998"/>
            <a:ext cx="4320000" cy="400110"/>
          </a:xfrm>
          <a:prstGeom prst="rect">
            <a:avLst/>
          </a:prstGeom>
          <a:noFill/>
        </p:spPr>
        <p:txBody>
          <a:bodyPr wrap="square" rtlCol="0" anchor="ctr">
            <a:spAutoFit/>
          </a:bodyPr>
          <a:lstStyle/>
          <a:p>
            <a:pPr>
              <a:defRPr/>
            </a:pPr>
            <a:r>
              <a:rPr lang="fr-FR" sz="2000" b="1" dirty="0">
                <a:solidFill>
                  <a:srgbClr val="104F75"/>
                </a:solidFill>
              </a:rPr>
              <a:t>On travaille dur.</a:t>
            </a:r>
          </a:p>
        </p:txBody>
      </p:sp>
      <p:sp>
        <p:nvSpPr>
          <p:cNvPr id="24" name="TextBox 23">
            <a:extLst>
              <a:ext uri="{FF2B5EF4-FFF2-40B4-BE49-F238E27FC236}">
                <a16:creationId xmlns:a16="http://schemas.microsoft.com/office/drawing/2014/main" id="{03C18218-C255-4C23-A5F6-580AAD43D607}"/>
              </a:ext>
            </a:extLst>
          </p:cNvPr>
          <p:cNvSpPr txBox="1"/>
          <p:nvPr/>
        </p:nvSpPr>
        <p:spPr>
          <a:xfrm>
            <a:off x="7989441" y="1257998"/>
            <a:ext cx="3960000" cy="400110"/>
          </a:xfrm>
          <a:prstGeom prst="rect">
            <a:avLst/>
          </a:prstGeom>
          <a:noFill/>
        </p:spPr>
        <p:txBody>
          <a:bodyPr wrap="square" rtlCol="0" anchor="ctr">
            <a:spAutoFit/>
          </a:bodyPr>
          <a:lstStyle/>
          <a:p>
            <a:pPr>
              <a:defRPr/>
            </a:pPr>
            <a:r>
              <a:rPr lang="en-US" sz="2000" i="1" dirty="0">
                <a:solidFill>
                  <a:srgbClr val="104F75"/>
                </a:solidFill>
              </a:rPr>
              <a:t>We work hard.</a:t>
            </a:r>
            <a:endParaRPr lang="fr-FR" sz="2000" i="1" dirty="0">
              <a:solidFill>
                <a:srgbClr val="104F75"/>
              </a:solidFill>
            </a:endParaRPr>
          </a:p>
        </p:txBody>
      </p:sp>
      <p:sp>
        <p:nvSpPr>
          <p:cNvPr id="25" name="TextBox 24">
            <a:extLst>
              <a:ext uri="{FF2B5EF4-FFF2-40B4-BE49-F238E27FC236}">
                <a16:creationId xmlns:a16="http://schemas.microsoft.com/office/drawing/2014/main" id="{7EE3502A-2B99-4891-9C3C-87F756591B14}"/>
              </a:ext>
            </a:extLst>
          </p:cNvPr>
          <p:cNvSpPr txBox="1"/>
          <p:nvPr/>
        </p:nvSpPr>
        <p:spPr>
          <a:xfrm>
            <a:off x="3918386" y="1803374"/>
            <a:ext cx="4320000" cy="707886"/>
          </a:xfrm>
          <a:prstGeom prst="rect">
            <a:avLst/>
          </a:prstGeom>
          <a:noFill/>
        </p:spPr>
        <p:txBody>
          <a:bodyPr wrap="square" rtlCol="0" anchor="ctr">
            <a:spAutoFit/>
          </a:bodyPr>
          <a:lstStyle/>
          <a:p>
            <a:pPr>
              <a:defRPr/>
            </a:pPr>
            <a:r>
              <a:rPr lang="fr-FR" sz="2000" b="1" dirty="0">
                <a:solidFill>
                  <a:srgbClr val="104F75"/>
                </a:solidFill>
              </a:rPr>
              <a:t>On étudie beaucoup pour les contrôles.</a:t>
            </a:r>
          </a:p>
        </p:txBody>
      </p:sp>
      <p:sp>
        <p:nvSpPr>
          <p:cNvPr id="26" name="TextBox 25">
            <a:extLst>
              <a:ext uri="{FF2B5EF4-FFF2-40B4-BE49-F238E27FC236}">
                <a16:creationId xmlns:a16="http://schemas.microsoft.com/office/drawing/2014/main" id="{1DF2D58A-E8FD-4378-B209-B2DA8396BF19}"/>
              </a:ext>
            </a:extLst>
          </p:cNvPr>
          <p:cNvSpPr txBox="1"/>
          <p:nvPr/>
        </p:nvSpPr>
        <p:spPr>
          <a:xfrm>
            <a:off x="7982266" y="1957262"/>
            <a:ext cx="3960000" cy="400110"/>
          </a:xfrm>
          <a:prstGeom prst="rect">
            <a:avLst/>
          </a:prstGeom>
          <a:noFill/>
        </p:spPr>
        <p:txBody>
          <a:bodyPr wrap="square" rtlCol="0" anchor="ctr">
            <a:spAutoFit/>
          </a:bodyPr>
          <a:lstStyle/>
          <a:p>
            <a:pPr>
              <a:defRPr/>
            </a:pPr>
            <a:r>
              <a:rPr lang="en-US" sz="2000" i="1" dirty="0">
                <a:solidFill>
                  <a:srgbClr val="104F75"/>
                </a:solidFill>
              </a:rPr>
              <a:t>We study a lot for tests.</a:t>
            </a:r>
            <a:endParaRPr lang="fr-FR" sz="2000" i="1" dirty="0">
              <a:solidFill>
                <a:srgbClr val="104F75"/>
              </a:solidFill>
            </a:endParaRPr>
          </a:p>
        </p:txBody>
      </p:sp>
      <p:sp>
        <p:nvSpPr>
          <p:cNvPr id="27" name="TextBox 26">
            <a:extLst>
              <a:ext uri="{FF2B5EF4-FFF2-40B4-BE49-F238E27FC236}">
                <a16:creationId xmlns:a16="http://schemas.microsoft.com/office/drawing/2014/main" id="{5572E343-2333-4616-941A-CF7962F0D7A5}"/>
              </a:ext>
            </a:extLst>
          </p:cNvPr>
          <p:cNvSpPr txBox="1"/>
          <p:nvPr/>
        </p:nvSpPr>
        <p:spPr>
          <a:xfrm>
            <a:off x="3918384" y="2567748"/>
            <a:ext cx="4320000" cy="400110"/>
          </a:xfrm>
          <a:prstGeom prst="rect">
            <a:avLst/>
          </a:prstGeom>
          <a:noFill/>
        </p:spPr>
        <p:txBody>
          <a:bodyPr wrap="square" rtlCol="0" anchor="ctr">
            <a:spAutoFit/>
          </a:bodyPr>
          <a:lstStyle/>
          <a:p>
            <a:pPr>
              <a:defRPr/>
            </a:pPr>
            <a:r>
              <a:rPr lang="fr-FR" sz="2000" b="1" dirty="0">
                <a:solidFill>
                  <a:srgbClr val="104F75"/>
                </a:solidFill>
              </a:rPr>
              <a:t>On jouait plus. </a:t>
            </a:r>
          </a:p>
        </p:txBody>
      </p:sp>
      <p:sp>
        <p:nvSpPr>
          <p:cNvPr id="28" name="TextBox 27">
            <a:extLst>
              <a:ext uri="{FF2B5EF4-FFF2-40B4-BE49-F238E27FC236}">
                <a16:creationId xmlns:a16="http://schemas.microsoft.com/office/drawing/2014/main" id="{B8AB07E8-0259-4EDB-9664-07871AB5290D}"/>
              </a:ext>
            </a:extLst>
          </p:cNvPr>
          <p:cNvSpPr txBox="1"/>
          <p:nvPr/>
        </p:nvSpPr>
        <p:spPr>
          <a:xfrm>
            <a:off x="7982263" y="2567748"/>
            <a:ext cx="3960000" cy="400110"/>
          </a:xfrm>
          <a:prstGeom prst="rect">
            <a:avLst/>
          </a:prstGeom>
          <a:noFill/>
        </p:spPr>
        <p:txBody>
          <a:bodyPr wrap="square" rtlCol="0" anchor="ctr">
            <a:spAutoFit/>
          </a:bodyPr>
          <a:lstStyle/>
          <a:p>
            <a:pPr>
              <a:defRPr/>
            </a:pPr>
            <a:r>
              <a:rPr lang="en-US" sz="2000" i="1" dirty="0">
                <a:solidFill>
                  <a:srgbClr val="104F75"/>
                </a:solidFill>
              </a:rPr>
              <a:t>We used to play more.</a:t>
            </a:r>
            <a:endParaRPr lang="fr-FR" sz="2000" i="1" dirty="0">
              <a:solidFill>
                <a:srgbClr val="104F75"/>
              </a:solidFill>
            </a:endParaRPr>
          </a:p>
        </p:txBody>
      </p:sp>
      <p:sp>
        <p:nvSpPr>
          <p:cNvPr id="29" name="TextBox 28">
            <a:extLst>
              <a:ext uri="{FF2B5EF4-FFF2-40B4-BE49-F238E27FC236}">
                <a16:creationId xmlns:a16="http://schemas.microsoft.com/office/drawing/2014/main" id="{F0FDAECB-8E71-4F8D-8DF8-A2936FACA1FD}"/>
              </a:ext>
            </a:extLst>
          </p:cNvPr>
          <p:cNvSpPr txBox="1"/>
          <p:nvPr/>
        </p:nvSpPr>
        <p:spPr>
          <a:xfrm>
            <a:off x="3925561" y="3249871"/>
            <a:ext cx="4320000" cy="400110"/>
          </a:xfrm>
          <a:prstGeom prst="rect">
            <a:avLst/>
          </a:prstGeom>
          <a:noFill/>
        </p:spPr>
        <p:txBody>
          <a:bodyPr wrap="square" rtlCol="0" anchor="ctr">
            <a:spAutoFit/>
          </a:bodyPr>
          <a:lstStyle/>
          <a:p>
            <a:pPr>
              <a:defRPr/>
            </a:pPr>
            <a:r>
              <a:rPr lang="fr-FR" sz="2000" b="1" dirty="0">
                <a:solidFill>
                  <a:srgbClr val="104F75"/>
                </a:solidFill>
              </a:rPr>
              <a:t>On lisait ensemble.</a:t>
            </a:r>
          </a:p>
        </p:txBody>
      </p:sp>
      <p:sp>
        <p:nvSpPr>
          <p:cNvPr id="30" name="TextBox 29">
            <a:extLst>
              <a:ext uri="{FF2B5EF4-FFF2-40B4-BE49-F238E27FC236}">
                <a16:creationId xmlns:a16="http://schemas.microsoft.com/office/drawing/2014/main" id="{65061F15-C61F-4E02-A125-01B19512C787}"/>
              </a:ext>
            </a:extLst>
          </p:cNvPr>
          <p:cNvSpPr txBox="1"/>
          <p:nvPr/>
        </p:nvSpPr>
        <p:spPr>
          <a:xfrm>
            <a:off x="7989441" y="3249871"/>
            <a:ext cx="3960000" cy="400110"/>
          </a:xfrm>
          <a:prstGeom prst="rect">
            <a:avLst/>
          </a:prstGeom>
          <a:noFill/>
        </p:spPr>
        <p:txBody>
          <a:bodyPr wrap="square" rtlCol="0" anchor="ctr">
            <a:spAutoFit/>
          </a:bodyPr>
          <a:lstStyle/>
          <a:p>
            <a:pPr>
              <a:defRPr/>
            </a:pPr>
            <a:r>
              <a:rPr lang="en-US" sz="2000" i="1" dirty="0">
                <a:solidFill>
                  <a:srgbClr val="104F75"/>
                </a:solidFill>
              </a:rPr>
              <a:t>We used to read together.</a:t>
            </a:r>
            <a:endParaRPr lang="fr-FR" sz="2000" i="1" dirty="0">
              <a:solidFill>
                <a:srgbClr val="104F75"/>
              </a:solidFill>
            </a:endParaRPr>
          </a:p>
        </p:txBody>
      </p:sp>
      <p:sp>
        <p:nvSpPr>
          <p:cNvPr id="31" name="TextBox 30">
            <a:extLst>
              <a:ext uri="{FF2B5EF4-FFF2-40B4-BE49-F238E27FC236}">
                <a16:creationId xmlns:a16="http://schemas.microsoft.com/office/drawing/2014/main" id="{8057B3A5-CDD8-4E2C-AD2A-6B10BFB0EA4B}"/>
              </a:ext>
            </a:extLst>
          </p:cNvPr>
          <p:cNvSpPr txBox="1"/>
          <p:nvPr/>
        </p:nvSpPr>
        <p:spPr>
          <a:xfrm>
            <a:off x="3918384" y="3949135"/>
            <a:ext cx="4320000" cy="400110"/>
          </a:xfrm>
          <a:prstGeom prst="rect">
            <a:avLst/>
          </a:prstGeom>
          <a:noFill/>
        </p:spPr>
        <p:txBody>
          <a:bodyPr wrap="square" rtlCol="0" anchor="ctr">
            <a:spAutoFit/>
          </a:bodyPr>
          <a:lstStyle/>
          <a:p>
            <a:pPr>
              <a:defRPr/>
            </a:pPr>
            <a:r>
              <a:rPr lang="fr-FR" sz="2000" b="1" dirty="0">
                <a:solidFill>
                  <a:srgbClr val="104F75"/>
                </a:solidFill>
              </a:rPr>
              <a:t>On dormait le midi.</a:t>
            </a:r>
          </a:p>
        </p:txBody>
      </p:sp>
      <p:sp>
        <p:nvSpPr>
          <p:cNvPr id="32" name="TextBox 31">
            <a:extLst>
              <a:ext uri="{FF2B5EF4-FFF2-40B4-BE49-F238E27FC236}">
                <a16:creationId xmlns:a16="http://schemas.microsoft.com/office/drawing/2014/main" id="{3376D442-1F91-4994-9EB1-5C1C972D8CFD}"/>
              </a:ext>
            </a:extLst>
          </p:cNvPr>
          <p:cNvSpPr txBox="1"/>
          <p:nvPr/>
        </p:nvSpPr>
        <p:spPr>
          <a:xfrm>
            <a:off x="7982262" y="3949135"/>
            <a:ext cx="3960000" cy="400110"/>
          </a:xfrm>
          <a:prstGeom prst="rect">
            <a:avLst/>
          </a:prstGeom>
          <a:noFill/>
        </p:spPr>
        <p:txBody>
          <a:bodyPr wrap="square" rtlCol="0" anchor="ctr">
            <a:spAutoFit/>
          </a:bodyPr>
          <a:lstStyle/>
          <a:p>
            <a:pPr>
              <a:defRPr/>
            </a:pPr>
            <a:r>
              <a:rPr lang="en-US" sz="2000" i="1" dirty="0">
                <a:solidFill>
                  <a:srgbClr val="104F75"/>
                </a:solidFill>
              </a:rPr>
              <a:t>We used to sleep at midday.</a:t>
            </a:r>
            <a:endParaRPr lang="fr-FR" sz="2000" i="1" dirty="0">
              <a:solidFill>
                <a:srgbClr val="104F75"/>
              </a:solidFill>
            </a:endParaRPr>
          </a:p>
        </p:txBody>
      </p:sp>
      <p:sp>
        <p:nvSpPr>
          <p:cNvPr id="33" name="TextBox 32">
            <a:extLst>
              <a:ext uri="{FF2B5EF4-FFF2-40B4-BE49-F238E27FC236}">
                <a16:creationId xmlns:a16="http://schemas.microsoft.com/office/drawing/2014/main" id="{DB8EC941-F663-4D3A-9006-73936E3BF53B}"/>
              </a:ext>
            </a:extLst>
          </p:cNvPr>
          <p:cNvSpPr txBox="1"/>
          <p:nvPr/>
        </p:nvSpPr>
        <p:spPr>
          <a:xfrm>
            <a:off x="3918384" y="4448013"/>
            <a:ext cx="4320000" cy="707886"/>
          </a:xfrm>
          <a:prstGeom prst="rect">
            <a:avLst/>
          </a:prstGeom>
          <a:noFill/>
        </p:spPr>
        <p:txBody>
          <a:bodyPr wrap="square" rtlCol="0" anchor="ctr">
            <a:spAutoFit/>
          </a:bodyPr>
          <a:lstStyle/>
          <a:p>
            <a:pPr>
              <a:defRPr/>
            </a:pPr>
            <a:r>
              <a:rPr lang="fr-FR" sz="2000" b="1" dirty="0">
                <a:solidFill>
                  <a:srgbClr val="104F75"/>
                </a:solidFill>
              </a:rPr>
              <a:t>On comprend que c’est important d’apprendre.</a:t>
            </a:r>
          </a:p>
        </p:txBody>
      </p:sp>
      <p:sp>
        <p:nvSpPr>
          <p:cNvPr id="34" name="TextBox 33">
            <a:extLst>
              <a:ext uri="{FF2B5EF4-FFF2-40B4-BE49-F238E27FC236}">
                <a16:creationId xmlns:a16="http://schemas.microsoft.com/office/drawing/2014/main" id="{9D565BAB-6FF6-4662-B3D6-3AF3D853A4B4}"/>
              </a:ext>
            </a:extLst>
          </p:cNvPr>
          <p:cNvSpPr txBox="1"/>
          <p:nvPr/>
        </p:nvSpPr>
        <p:spPr>
          <a:xfrm>
            <a:off x="7982261" y="4448013"/>
            <a:ext cx="3960000" cy="707886"/>
          </a:xfrm>
          <a:prstGeom prst="rect">
            <a:avLst/>
          </a:prstGeom>
          <a:noFill/>
        </p:spPr>
        <p:txBody>
          <a:bodyPr wrap="square" rtlCol="0" anchor="ctr">
            <a:spAutoFit/>
          </a:bodyPr>
          <a:lstStyle/>
          <a:p>
            <a:pPr>
              <a:defRPr/>
            </a:pPr>
            <a:r>
              <a:rPr lang="en-US" sz="2000" i="1" dirty="0">
                <a:solidFill>
                  <a:srgbClr val="104F75"/>
                </a:solidFill>
              </a:rPr>
              <a:t>We understand that it is important to learn.</a:t>
            </a:r>
            <a:endParaRPr lang="fr-FR" sz="2000" i="1" dirty="0">
              <a:solidFill>
                <a:srgbClr val="104F75"/>
              </a:solidFill>
            </a:endParaRPr>
          </a:p>
        </p:txBody>
      </p:sp>
      <p:sp>
        <p:nvSpPr>
          <p:cNvPr id="35" name="Rectangle 34">
            <a:hlinkClick r:id="" action="ppaction://noaction">
              <a:snd r:embed="rId10" name="7. on emprunte.wav"/>
            </a:hlinkClick>
            <a:extLst>
              <a:ext uri="{FF2B5EF4-FFF2-40B4-BE49-F238E27FC236}">
                <a16:creationId xmlns:a16="http://schemas.microsoft.com/office/drawing/2014/main" id="{9764CB95-E2C9-4E17-98A0-C8B5C0A43F69}"/>
              </a:ext>
            </a:extLst>
          </p:cNvPr>
          <p:cNvSpPr/>
          <p:nvPr/>
        </p:nvSpPr>
        <p:spPr>
          <a:xfrm>
            <a:off x="490799" y="5141866"/>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t>7</a:t>
            </a:r>
          </a:p>
        </p:txBody>
      </p:sp>
      <p:sp>
        <p:nvSpPr>
          <p:cNvPr id="36" name="Rectangle 35">
            <a:hlinkClick r:id="" action="ppaction://noaction">
              <a:snd r:embed="rId11" name="8. on gagnait.wav"/>
            </a:hlinkClick>
            <a:extLst>
              <a:ext uri="{FF2B5EF4-FFF2-40B4-BE49-F238E27FC236}">
                <a16:creationId xmlns:a16="http://schemas.microsoft.com/office/drawing/2014/main" id="{50531769-5E91-4557-968A-652BCD1B0335}"/>
              </a:ext>
            </a:extLst>
          </p:cNvPr>
          <p:cNvSpPr/>
          <p:nvPr/>
        </p:nvSpPr>
        <p:spPr>
          <a:xfrm>
            <a:off x="490799" y="5807198"/>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t>8</a:t>
            </a:r>
          </a:p>
        </p:txBody>
      </p:sp>
      <p:sp>
        <p:nvSpPr>
          <p:cNvPr id="37" name="TextBox 36">
            <a:extLst>
              <a:ext uri="{FF2B5EF4-FFF2-40B4-BE49-F238E27FC236}">
                <a16:creationId xmlns:a16="http://schemas.microsoft.com/office/drawing/2014/main" id="{AA870BAF-F405-44F8-A86E-C78BA58F1C6A}"/>
              </a:ext>
            </a:extLst>
          </p:cNvPr>
          <p:cNvSpPr txBox="1"/>
          <p:nvPr/>
        </p:nvSpPr>
        <p:spPr>
          <a:xfrm>
            <a:off x="969193" y="5061278"/>
            <a:ext cx="2887579" cy="707886"/>
          </a:xfrm>
          <a:prstGeom prst="rect">
            <a:avLst/>
          </a:prstGeom>
          <a:noFill/>
        </p:spPr>
        <p:txBody>
          <a:bodyPr wrap="square" rtlCol="0" anchor="ctr">
            <a:spAutoFit/>
          </a:bodyPr>
          <a:lstStyle/>
          <a:p>
            <a:pPr algn="ctr">
              <a:defRPr/>
            </a:pPr>
            <a:r>
              <a:rPr lang="fr-FR" sz="2000" b="1" dirty="0">
                <a:solidFill>
                  <a:srgbClr val="E87D1E"/>
                </a:solidFill>
              </a:rPr>
              <a:t>l’école primaire (présent)</a:t>
            </a:r>
          </a:p>
        </p:txBody>
      </p:sp>
      <p:sp>
        <p:nvSpPr>
          <p:cNvPr id="38" name="TextBox 37">
            <a:extLst>
              <a:ext uri="{FF2B5EF4-FFF2-40B4-BE49-F238E27FC236}">
                <a16:creationId xmlns:a16="http://schemas.microsoft.com/office/drawing/2014/main" id="{D9FE79DB-961C-425D-9228-E95940F4C154}"/>
              </a:ext>
            </a:extLst>
          </p:cNvPr>
          <p:cNvSpPr txBox="1"/>
          <p:nvPr/>
        </p:nvSpPr>
        <p:spPr>
          <a:xfrm>
            <a:off x="972214" y="5732000"/>
            <a:ext cx="2887579" cy="707886"/>
          </a:xfrm>
          <a:prstGeom prst="rect">
            <a:avLst/>
          </a:prstGeom>
          <a:noFill/>
        </p:spPr>
        <p:txBody>
          <a:bodyPr wrap="square" rtlCol="0" anchor="ctr">
            <a:spAutoFit/>
          </a:bodyPr>
          <a:lstStyle/>
          <a:p>
            <a:pPr lvl="0" algn="ctr">
              <a:defRPr/>
            </a:pPr>
            <a:r>
              <a:rPr lang="fr-FR" sz="2000" b="1" dirty="0">
                <a:solidFill>
                  <a:srgbClr val="E87D1E"/>
                </a:solidFill>
              </a:rPr>
              <a:t>l’école maternelle (imparfait)</a:t>
            </a:r>
          </a:p>
        </p:txBody>
      </p:sp>
      <p:sp>
        <p:nvSpPr>
          <p:cNvPr id="39" name="TextBox 38">
            <a:extLst>
              <a:ext uri="{FF2B5EF4-FFF2-40B4-BE49-F238E27FC236}">
                <a16:creationId xmlns:a16="http://schemas.microsoft.com/office/drawing/2014/main" id="{2C0B7886-9ED6-456B-84CE-A1DEAD8006F6}"/>
              </a:ext>
            </a:extLst>
          </p:cNvPr>
          <p:cNvSpPr txBox="1"/>
          <p:nvPr/>
        </p:nvSpPr>
        <p:spPr>
          <a:xfrm>
            <a:off x="3918385" y="5061278"/>
            <a:ext cx="4320000" cy="707886"/>
          </a:xfrm>
          <a:prstGeom prst="rect">
            <a:avLst/>
          </a:prstGeom>
          <a:noFill/>
        </p:spPr>
        <p:txBody>
          <a:bodyPr wrap="square" rtlCol="0" anchor="ctr">
            <a:spAutoFit/>
          </a:bodyPr>
          <a:lstStyle/>
          <a:p>
            <a:pPr>
              <a:defRPr/>
            </a:pPr>
            <a:r>
              <a:rPr lang="fr-FR" sz="2000" b="1" dirty="0">
                <a:solidFill>
                  <a:srgbClr val="104F75"/>
                </a:solidFill>
              </a:rPr>
              <a:t>On emprunte des livres</a:t>
            </a:r>
          </a:p>
          <a:p>
            <a:pPr>
              <a:defRPr/>
            </a:pPr>
            <a:r>
              <a:rPr lang="fr-FR" sz="2000" b="1" dirty="0">
                <a:solidFill>
                  <a:srgbClr val="104F75"/>
                </a:solidFill>
              </a:rPr>
              <a:t>de la bibliothèque.</a:t>
            </a:r>
          </a:p>
        </p:txBody>
      </p:sp>
      <p:sp>
        <p:nvSpPr>
          <p:cNvPr id="40" name="TextBox 39">
            <a:extLst>
              <a:ext uri="{FF2B5EF4-FFF2-40B4-BE49-F238E27FC236}">
                <a16:creationId xmlns:a16="http://schemas.microsoft.com/office/drawing/2014/main" id="{5F32F707-0EC5-4B45-B195-2262A1CE1226}"/>
              </a:ext>
            </a:extLst>
          </p:cNvPr>
          <p:cNvSpPr txBox="1"/>
          <p:nvPr/>
        </p:nvSpPr>
        <p:spPr>
          <a:xfrm>
            <a:off x="7982261" y="5061278"/>
            <a:ext cx="3960000" cy="707886"/>
          </a:xfrm>
          <a:prstGeom prst="rect">
            <a:avLst/>
          </a:prstGeom>
          <a:noFill/>
        </p:spPr>
        <p:txBody>
          <a:bodyPr wrap="square" rtlCol="0" anchor="ctr">
            <a:spAutoFit/>
          </a:bodyPr>
          <a:lstStyle/>
          <a:p>
            <a:pPr>
              <a:defRPr/>
            </a:pPr>
            <a:r>
              <a:rPr lang="en-US" sz="2000" i="1" dirty="0">
                <a:solidFill>
                  <a:srgbClr val="104F75"/>
                </a:solidFill>
              </a:rPr>
              <a:t>We borrow books from</a:t>
            </a:r>
          </a:p>
          <a:p>
            <a:pPr>
              <a:defRPr/>
            </a:pPr>
            <a:r>
              <a:rPr lang="en-US" sz="2000" i="1" dirty="0">
                <a:solidFill>
                  <a:srgbClr val="104F75"/>
                </a:solidFill>
              </a:rPr>
              <a:t>the library.</a:t>
            </a:r>
            <a:endParaRPr lang="fr-FR" sz="2000" i="1" dirty="0">
              <a:solidFill>
                <a:srgbClr val="104F75"/>
              </a:solidFill>
            </a:endParaRPr>
          </a:p>
        </p:txBody>
      </p:sp>
      <p:sp>
        <p:nvSpPr>
          <p:cNvPr id="41" name="TextBox 40">
            <a:extLst>
              <a:ext uri="{FF2B5EF4-FFF2-40B4-BE49-F238E27FC236}">
                <a16:creationId xmlns:a16="http://schemas.microsoft.com/office/drawing/2014/main" id="{5E1B1A18-927B-4BA5-8316-D366CE53E648}"/>
              </a:ext>
            </a:extLst>
          </p:cNvPr>
          <p:cNvSpPr txBox="1"/>
          <p:nvPr/>
        </p:nvSpPr>
        <p:spPr>
          <a:xfrm>
            <a:off x="3925565" y="5885888"/>
            <a:ext cx="4320000" cy="400110"/>
          </a:xfrm>
          <a:prstGeom prst="rect">
            <a:avLst/>
          </a:prstGeom>
          <a:noFill/>
        </p:spPr>
        <p:txBody>
          <a:bodyPr wrap="square" rtlCol="0" anchor="ctr">
            <a:spAutoFit/>
          </a:bodyPr>
          <a:lstStyle/>
          <a:p>
            <a:pPr>
              <a:defRPr/>
            </a:pPr>
            <a:r>
              <a:rPr lang="fr-FR" sz="2000" b="1" dirty="0">
                <a:solidFill>
                  <a:srgbClr val="104F75"/>
                </a:solidFill>
              </a:rPr>
              <a:t>On gagnait les jeux.</a:t>
            </a:r>
          </a:p>
        </p:txBody>
      </p:sp>
      <p:sp>
        <p:nvSpPr>
          <p:cNvPr id="42" name="TextBox 41">
            <a:extLst>
              <a:ext uri="{FF2B5EF4-FFF2-40B4-BE49-F238E27FC236}">
                <a16:creationId xmlns:a16="http://schemas.microsoft.com/office/drawing/2014/main" id="{34B210A1-9682-4E7B-81F7-8C63BD860E9D}"/>
              </a:ext>
            </a:extLst>
          </p:cNvPr>
          <p:cNvSpPr txBox="1"/>
          <p:nvPr/>
        </p:nvSpPr>
        <p:spPr>
          <a:xfrm>
            <a:off x="7989440" y="5885888"/>
            <a:ext cx="4154433" cy="400110"/>
          </a:xfrm>
          <a:prstGeom prst="rect">
            <a:avLst/>
          </a:prstGeom>
          <a:noFill/>
        </p:spPr>
        <p:txBody>
          <a:bodyPr wrap="square" rtlCol="0" anchor="ctr">
            <a:spAutoFit/>
          </a:bodyPr>
          <a:lstStyle/>
          <a:p>
            <a:pPr>
              <a:defRPr/>
            </a:pPr>
            <a:r>
              <a:rPr lang="en-US" sz="2000" i="1" dirty="0">
                <a:solidFill>
                  <a:srgbClr val="104F75"/>
                </a:solidFill>
              </a:rPr>
              <a:t>We used to win the games.</a:t>
            </a:r>
            <a:endParaRPr lang="fr-FR" sz="2000" i="1" dirty="0">
              <a:solidFill>
                <a:srgbClr val="104F75"/>
              </a:solidFill>
            </a:endParaRPr>
          </a:p>
        </p:txBody>
      </p:sp>
      <p:pic>
        <p:nvPicPr>
          <p:cNvPr id="5" name="Picture 4" descr="A picture containing toy, doll&#10;&#10;Description automatically generated">
            <a:extLst>
              <a:ext uri="{FF2B5EF4-FFF2-40B4-BE49-F238E27FC236}">
                <a16:creationId xmlns:a16="http://schemas.microsoft.com/office/drawing/2014/main" id="{2565D120-8206-4BB9-893C-E7EB3347FC4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345006" y="4939199"/>
            <a:ext cx="1893378" cy="1893378"/>
          </a:xfrm>
          <a:prstGeom prst="rect">
            <a:avLst/>
          </a:prstGeom>
        </p:spPr>
      </p:pic>
    </p:spTree>
    <p:extLst>
      <p:ext uri="{BB962C8B-B14F-4D97-AF65-F5344CB8AC3E}">
        <p14:creationId xmlns:p14="http://schemas.microsoft.com/office/powerpoint/2010/main" val="2048826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0"/>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1"/>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1" grpId="0"/>
      <p:bldP spid="23" grpId="0"/>
      <p:bldP spid="24" grpId="0"/>
      <p:bldP spid="25" grpId="0"/>
      <p:bldP spid="26" grpId="0"/>
      <p:bldP spid="27" grpId="0"/>
      <p:bldP spid="28" grpId="0"/>
      <p:bldP spid="29" grpId="0"/>
      <p:bldP spid="30" grpId="0"/>
      <p:bldP spid="31" grpId="0"/>
      <p:bldP spid="32" grpId="0"/>
      <p:bldP spid="33" grpId="0"/>
      <p:bldP spid="34" grpId="0"/>
      <p:bldP spid="37" grpId="0"/>
      <p:bldP spid="38" grpId="0"/>
      <p:bldP spid="39" grpId="0"/>
      <p:bldP spid="40" grpId="0"/>
      <p:bldP spid="41" grpId="0"/>
      <p:bldP spid="42"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755156" cy="707849"/>
          </a:xfrm>
        </p:spPr>
        <p:txBody>
          <a:bodyPr>
            <a:normAutofit fontScale="90000"/>
          </a:bodyPr>
          <a:lstStyle/>
          <a:p>
            <a:r>
              <a:rPr lang="fr-FR" sz="3600" b="1" dirty="0">
                <a:solidFill>
                  <a:schemeClr val="bg1"/>
                </a:solidFill>
              </a:rPr>
              <a:t>C’est qui et quand ? [1/2]</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9620250" y="251188"/>
            <a:ext cx="228967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parler/écrire</a:t>
            </a:r>
          </a:p>
        </p:txBody>
      </p:sp>
      <p:sp>
        <p:nvSpPr>
          <p:cNvPr id="6" name="TextBox 5">
            <a:extLst>
              <a:ext uri="{FF2B5EF4-FFF2-40B4-BE49-F238E27FC236}">
                <a16:creationId xmlns:a16="http://schemas.microsoft.com/office/drawing/2014/main" id="{A2AECFFE-55D9-ED46-9E49-F19805C09A6A}"/>
              </a:ext>
            </a:extLst>
          </p:cNvPr>
          <p:cNvSpPr txBox="1"/>
          <p:nvPr/>
        </p:nvSpPr>
        <p:spPr>
          <a:xfrm>
            <a:off x="180000" y="1296000"/>
            <a:ext cx="57600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Au collège aujourd’hui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2400" dirty="0">
                <a:solidFill>
                  <a:srgbClr val="4472C4">
                    <a:lumMod val="50000"/>
                  </a:srgbClr>
                </a:solidFill>
                <a:latin typeface="Century Gothic" panose="020F0302020204030204"/>
              </a:rPr>
              <a:t>J’aime …</a:t>
            </a:r>
          </a:p>
        </p:txBody>
      </p:sp>
      <p:sp>
        <p:nvSpPr>
          <p:cNvPr id="12" name="TextBox 11">
            <a:extLst>
              <a:ext uri="{FF2B5EF4-FFF2-40B4-BE49-F238E27FC236}">
                <a16:creationId xmlns:a16="http://schemas.microsoft.com/office/drawing/2014/main" id="{AAA3AE83-3CC8-4B63-A9EA-49AD1E4EF2E7}"/>
              </a:ext>
            </a:extLst>
          </p:cNvPr>
          <p:cNvSpPr txBox="1"/>
          <p:nvPr/>
        </p:nvSpPr>
        <p:spPr>
          <a:xfrm>
            <a:off x="180000" y="2524772"/>
            <a:ext cx="57600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dirty="0">
                <a:solidFill>
                  <a:srgbClr val="4472C4">
                    <a:lumMod val="50000"/>
                  </a:srgbClr>
                </a:solidFill>
                <a:latin typeface="Century Gothic" panose="020F0302020204030204"/>
              </a:rPr>
              <a:t>À l’école primaire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2400" dirty="0">
                <a:solidFill>
                  <a:srgbClr val="4472C4">
                    <a:lumMod val="50000"/>
                  </a:srgbClr>
                </a:solidFill>
                <a:latin typeface="Century Gothic" panose="020F0302020204030204"/>
              </a:rPr>
              <a:t>Je respectais…</a:t>
            </a:r>
          </a:p>
        </p:txBody>
      </p:sp>
      <p:sp>
        <p:nvSpPr>
          <p:cNvPr id="13" name="TextBox 12">
            <a:extLst>
              <a:ext uri="{FF2B5EF4-FFF2-40B4-BE49-F238E27FC236}">
                <a16:creationId xmlns:a16="http://schemas.microsoft.com/office/drawing/2014/main" id="{E2C662E8-5C9F-462A-879D-65443C304EC8}"/>
              </a:ext>
            </a:extLst>
          </p:cNvPr>
          <p:cNvSpPr txBox="1"/>
          <p:nvPr/>
        </p:nvSpPr>
        <p:spPr>
          <a:xfrm>
            <a:off x="3060000" y="2940270"/>
            <a:ext cx="5760000" cy="46166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srgbClr val="4472C4">
                    <a:lumMod val="50000"/>
                  </a:srgbClr>
                </a:solidFill>
                <a:latin typeface="Century Gothic" panose="020F0302020204030204"/>
              </a:rPr>
              <a:t>Il/elle jouait…</a:t>
            </a:r>
          </a:p>
        </p:txBody>
      </p:sp>
      <p:sp>
        <p:nvSpPr>
          <p:cNvPr id="14" name="TextBox 13">
            <a:extLst>
              <a:ext uri="{FF2B5EF4-FFF2-40B4-BE49-F238E27FC236}">
                <a16:creationId xmlns:a16="http://schemas.microsoft.com/office/drawing/2014/main" id="{C5BF5475-F074-496C-878E-853AB42F26FC}"/>
              </a:ext>
            </a:extLst>
          </p:cNvPr>
          <p:cNvSpPr txBox="1"/>
          <p:nvPr/>
        </p:nvSpPr>
        <p:spPr>
          <a:xfrm>
            <a:off x="5791510" y="730428"/>
            <a:ext cx="57872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Talk about how you have changed</a:t>
            </a:r>
          </a:p>
        </p:txBody>
      </p:sp>
      <p:pic>
        <p:nvPicPr>
          <p:cNvPr id="3" name="Picture 2">
            <a:extLst>
              <a:ext uri="{FF2B5EF4-FFF2-40B4-BE49-F238E27FC236}">
                <a16:creationId xmlns:a16="http://schemas.microsoft.com/office/drawing/2014/main" id="{15214F6F-CA1A-4FE2-A2F9-8908C9C0F2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785" y="4058049"/>
            <a:ext cx="2310179" cy="2310179"/>
          </a:xfrm>
          <a:prstGeom prst="rect">
            <a:avLst/>
          </a:prstGeom>
        </p:spPr>
      </p:pic>
      <p:sp>
        <p:nvSpPr>
          <p:cNvPr id="19" name="TextBox 18">
            <a:extLst>
              <a:ext uri="{FF2B5EF4-FFF2-40B4-BE49-F238E27FC236}">
                <a16:creationId xmlns:a16="http://schemas.microsoft.com/office/drawing/2014/main" id="{B23AC0A5-131A-45C0-95EF-66752F438B87}"/>
              </a:ext>
            </a:extLst>
          </p:cNvPr>
          <p:cNvSpPr txBox="1"/>
          <p:nvPr/>
        </p:nvSpPr>
        <p:spPr>
          <a:xfrm>
            <a:off x="3060000" y="1679620"/>
            <a:ext cx="3192002" cy="46166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Il/elle regarde …</a:t>
            </a:r>
          </a:p>
        </p:txBody>
      </p:sp>
      <p:sp>
        <p:nvSpPr>
          <p:cNvPr id="16" name="Speech Bubble: Rectangle with Corners Rounded 15">
            <a:extLst>
              <a:ext uri="{FF2B5EF4-FFF2-40B4-BE49-F238E27FC236}">
                <a16:creationId xmlns:a16="http://schemas.microsoft.com/office/drawing/2014/main" id="{487D6430-A9A0-4F4B-A871-4ED3ACD996BC}"/>
              </a:ext>
            </a:extLst>
          </p:cNvPr>
          <p:cNvSpPr/>
          <p:nvPr/>
        </p:nvSpPr>
        <p:spPr>
          <a:xfrm>
            <a:off x="2028058" y="3756494"/>
            <a:ext cx="3075637" cy="1179403"/>
          </a:xfrm>
          <a:prstGeom prst="wedgeRoundRectCallout">
            <a:avLst>
              <a:gd name="adj1" fmla="val -52128"/>
              <a:gd name="adj2" fmla="val 70661"/>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Je jouais au foot tous les jours.</a:t>
            </a:r>
          </a:p>
        </p:txBody>
      </p:sp>
      <p:pic>
        <p:nvPicPr>
          <p:cNvPr id="1026" name="Picture 2" descr="Paper, Write, Texture, Lines, Template, Writing Paper">
            <a:extLst>
              <a:ext uri="{FF2B5EF4-FFF2-40B4-BE49-F238E27FC236}">
                <a16:creationId xmlns:a16="http://schemas.microsoft.com/office/drawing/2014/main" id="{0424ED13-9ABE-4CB6-8CA2-323169CAE12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183" t="33488" r="10241" b="37047"/>
          <a:stretch/>
        </p:blipFill>
        <p:spPr bwMode="auto">
          <a:xfrm>
            <a:off x="5755156" y="3817393"/>
            <a:ext cx="5105809" cy="231018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53BF342D-949F-4125-B55E-C501D8227AB4}"/>
              </a:ext>
            </a:extLst>
          </p:cNvPr>
          <p:cNvSpPr txBox="1"/>
          <p:nvPr/>
        </p:nvSpPr>
        <p:spPr>
          <a:xfrm>
            <a:off x="5776047" y="4134624"/>
            <a:ext cx="5105809" cy="461665"/>
          </a:xfrm>
          <a:prstGeom prst="rect">
            <a:avLst/>
          </a:prstGeom>
          <a:noFill/>
        </p:spPr>
        <p:txBody>
          <a:bodyPr wrap="square" rtlCol="0">
            <a:spAutoFit/>
          </a:bodyPr>
          <a:lstStyle/>
          <a:p>
            <a:pPr algn="l"/>
            <a:r>
              <a:rPr lang="fr-FR" sz="2400" dirty="0">
                <a:solidFill>
                  <a:schemeClr val="accent5">
                    <a:lumMod val="50000"/>
                  </a:schemeClr>
                </a:solidFill>
                <a:latin typeface="Segoe Print" panose="02000600000000000000" pitchFamily="2" charset="0"/>
              </a:rPr>
              <a:t>Je jouais au foot tous les jours.</a:t>
            </a:r>
          </a:p>
        </p:txBody>
      </p:sp>
      <p:pic>
        <p:nvPicPr>
          <p:cNvPr id="9" name="Picture 8" descr="A picture containing toy, doll&#10;&#10;Description automatically generated">
            <a:extLst>
              <a:ext uri="{FF2B5EF4-FFF2-40B4-BE49-F238E27FC236}">
                <a16:creationId xmlns:a16="http://schemas.microsoft.com/office/drawing/2014/main" id="{108C99A1-9083-4D16-A249-AEA240387B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20250" y="3430553"/>
            <a:ext cx="2937675" cy="2937675"/>
          </a:xfrm>
          <a:prstGeom prst="rect">
            <a:avLst/>
          </a:prstGeom>
        </p:spPr>
      </p:pic>
      <p:sp>
        <p:nvSpPr>
          <p:cNvPr id="23" name="Speech Bubble: Rectangle with Corners Rounded 22">
            <a:extLst>
              <a:ext uri="{FF2B5EF4-FFF2-40B4-BE49-F238E27FC236}">
                <a16:creationId xmlns:a16="http://schemas.microsoft.com/office/drawing/2014/main" id="{092F0473-10AF-46FC-B5DE-5221F1120332}"/>
              </a:ext>
            </a:extLst>
          </p:cNvPr>
          <p:cNvSpPr/>
          <p:nvPr/>
        </p:nvSpPr>
        <p:spPr>
          <a:xfrm>
            <a:off x="2028058" y="3756494"/>
            <a:ext cx="3075637" cy="1179403"/>
          </a:xfrm>
          <a:prstGeom prst="wedgeRoundRectCallout">
            <a:avLst>
              <a:gd name="adj1" fmla="val -52128"/>
              <a:gd name="adj2" fmla="val 70661"/>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Il écrit beaucoup.</a:t>
            </a:r>
          </a:p>
        </p:txBody>
      </p:sp>
      <p:sp>
        <p:nvSpPr>
          <p:cNvPr id="24" name="TextBox 23">
            <a:extLst>
              <a:ext uri="{FF2B5EF4-FFF2-40B4-BE49-F238E27FC236}">
                <a16:creationId xmlns:a16="http://schemas.microsoft.com/office/drawing/2014/main" id="{F16C2FAD-A797-4E1E-ADCE-886D4B2E887E}"/>
              </a:ext>
            </a:extLst>
          </p:cNvPr>
          <p:cNvSpPr txBox="1"/>
          <p:nvPr/>
        </p:nvSpPr>
        <p:spPr>
          <a:xfrm>
            <a:off x="5779901" y="4596289"/>
            <a:ext cx="5105809" cy="461665"/>
          </a:xfrm>
          <a:prstGeom prst="rect">
            <a:avLst/>
          </a:prstGeom>
          <a:noFill/>
        </p:spPr>
        <p:txBody>
          <a:bodyPr wrap="square" rtlCol="0">
            <a:spAutoFit/>
          </a:bodyPr>
          <a:lstStyle/>
          <a:p>
            <a:pPr algn="l"/>
            <a:r>
              <a:rPr lang="fr-FR" sz="2400" dirty="0">
                <a:solidFill>
                  <a:schemeClr val="accent5">
                    <a:lumMod val="50000"/>
                  </a:schemeClr>
                </a:solidFill>
                <a:latin typeface="Segoe Print" panose="02000600000000000000" pitchFamily="2" charset="0"/>
              </a:rPr>
              <a:t>Il écrit beaucoup.</a:t>
            </a:r>
          </a:p>
        </p:txBody>
      </p:sp>
      <p:sp>
        <p:nvSpPr>
          <p:cNvPr id="25" name="Speech Bubble: Rectangle with Corners Rounded 24">
            <a:extLst>
              <a:ext uri="{FF2B5EF4-FFF2-40B4-BE49-F238E27FC236}">
                <a16:creationId xmlns:a16="http://schemas.microsoft.com/office/drawing/2014/main" id="{852891D1-AAEA-4634-951A-AF01D736B56A}"/>
              </a:ext>
            </a:extLst>
          </p:cNvPr>
          <p:cNvSpPr/>
          <p:nvPr/>
        </p:nvSpPr>
        <p:spPr>
          <a:xfrm>
            <a:off x="2028058" y="3756494"/>
            <a:ext cx="3075637" cy="1179403"/>
          </a:xfrm>
          <a:prstGeom prst="wedgeRoundRectCallout">
            <a:avLst>
              <a:gd name="adj1" fmla="val -52128"/>
              <a:gd name="adj2" fmla="val 70661"/>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J’aime étudier.</a:t>
            </a:r>
          </a:p>
        </p:txBody>
      </p:sp>
      <p:sp>
        <p:nvSpPr>
          <p:cNvPr id="26" name="TextBox 25">
            <a:extLst>
              <a:ext uri="{FF2B5EF4-FFF2-40B4-BE49-F238E27FC236}">
                <a16:creationId xmlns:a16="http://schemas.microsoft.com/office/drawing/2014/main" id="{7989CACB-767F-4B5D-B9BC-5F424F8AE27C}"/>
              </a:ext>
            </a:extLst>
          </p:cNvPr>
          <p:cNvSpPr txBox="1"/>
          <p:nvPr/>
        </p:nvSpPr>
        <p:spPr>
          <a:xfrm>
            <a:off x="5791510" y="4986632"/>
            <a:ext cx="5105809" cy="461665"/>
          </a:xfrm>
          <a:prstGeom prst="rect">
            <a:avLst/>
          </a:prstGeom>
          <a:noFill/>
        </p:spPr>
        <p:txBody>
          <a:bodyPr wrap="square" rtlCol="0">
            <a:spAutoFit/>
          </a:bodyPr>
          <a:lstStyle/>
          <a:p>
            <a:pPr algn="l"/>
            <a:r>
              <a:rPr lang="fr-FR" sz="2400" dirty="0">
                <a:solidFill>
                  <a:schemeClr val="accent5">
                    <a:lumMod val="50000"/>
                  </a:schemeClr>
                </a:solidFill>
                <a:latin typeface="Segoe Print" panose="02000600000000000000" pitchFamily="2" charset="0"/>
              </a:rPr>
              <a:t>J’aime étudier.</a:t>
            </a:r>
          </a:p>
        </p:txBody>
      </p:sp>
      <p:sp>
        <p:nvSpPr>
          <p:cNvPr id="27" name="Speech Bubble: Rectangle with Corners Rounded 26">
            <a:extLst>
              <a:ext uri="{FF2B5EF4-FFF2-40B4-BE49-F238E27FC236}">
                <a16:creationId xmlns:a16="http://schemas.microsoft.com/office/drawing/2014/main" id="{1ACF2C84-8CA4-4A1C-AD79-D109416F24D6}"/>
              </a:ext>
            </a:extLst>
          </p:cNvPr>
          <p:cNvSpPr/>
          <p:nvPr/>
        </p:nvSpPr>
        <p:spPr>
          <a:xfrm>
            <a:off x="2028058" y="3756494"/>
            <a:ext cx="3075637" cy="1179403"/>
          </a:xfrm>
          <a:prstGeom prst="wedgeRoundRectCallout">
            <a:avLst>
              <a:gd name="adj1" fmla="val -52128"/>
              <a:gd name="adj2" fmla="val 70661"/>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Elle respectait</a:t>
            </a:r>
          </a:p>
          <a:p>
            <a:pPr algn="ctr"/>
            <a:r>
              <a:rPr lang="fr-FR" sz="2400" dirty="0"/>
              <a:t>les règles.</a:t>
            </a:r>
          </a:p>
        </p:txBody>
      </p:sp>
      <p:sp>
        <p:nvSpPr>
          <p:cNvPr id="28" name="TextBox 27">
            <a:extLst>
              <a:ext uri="{FF2B5EF4-FFF2-40B4-BE49-F238E27FC236}">
                <a16:creationId xmlns:a16="http://schemas.microsoft.com/office/drawing/2014/main" id="{7A4CE0EC-1466-4F2C-A179-FB3B19911BED}"/>
              </a:ext>
            </a:extLst>
          </p:cNvPr>
          <p:cNvSpPr txBox="1"/>
          <p:nvPr/>
        </p:nvSpPr>
        <p:spPr>
          <a:xfrm>
            <a:off x="5775766" y="5361931"/>
            <a:ext cx="5105809" cy="461665"/>
          </a:xfrm>
          <a:prstGeom prst="rect">
            <a:avLst/>
          </a:prstGeom>
          <a:noFill/>
        </p:spPr>
        <p:txBody>
          <a:bodyPr wrap="square" rtlCol="0">
            <a:spAutoFit/>
          </a:bodyPr>
          <a:lstStyle/>
          <a:p>
            <a:pPr algn="l"/>
            <a:r>
              <a:rPr lang="fr-FR" sz="2400" dirty="0">
                <a:solidFill>
                  <a:schemeClr val="accent5">
                    <a:lumMod val="50000"/>
                  </a:schemeClr>
                </a:solidFill>
                <a:latin typeface="Segoe Print" panose="02000600000000000000" pitchFamily="2" charset="0"/>
              </a:rPr>
              <a:t>Elle respectait les règles.</a:t>
            </a:r>
          </a:p>
        </p:txBody>
      </p:sp>
    </p:spTree>
    <p:extLst>
      <p:ext uri="{BB962C8B-B14F-4D97-AF65-F5344CB8AC3E}">
        <p14:creationId xmlns:p14="http://schemas.microsoft.com/office/powerpoint/2010/main" val="1806395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left)">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left)">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wipe(left)">
                                      <p:cBhvr>
                                        <p:cTn id="3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p:bldP spid="23" grpId="0" animBg="1"/>
      <p:bldP spid="24" grpId="0"/>
      <p:bldP spid="25" grpId="0" animBg="1"/>
      <p:bldP spid="26" grpId="0"/>
      <p:bldP spid="27" grpId="0" animBg="1"/>
      <p:bldP spid="2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9185" y="254339"/>
            <a:ext cx="8537645" cy="1456327"/>
          </a:xfrm>
        </p:spPr>
        <p:txBody>
          <a:bodyPr>
            <a:noAutofit/>
          </a:bodyPr>
          <a:lstStyle/>
          <a:p>
            <a:pPr algn="ctr"/>
            <a:r>
              <a:rPr lang="en-GB" sz="11500" b="1" dirty="0">
                <a:solidFill>
                  <a:srgbClr val="1F4E79"/>
                </a:solidFill>
              </a:rPr>
              <a:t>-s-</a:t>
            </a:r>
            <a:endParaRPr lang="en-GB" sz="3600"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4667560" y="3594940"/>
            <a:ext cx="2856872"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mai</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s</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on</a:t>
            </a:r>
            <a:endPar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396394" y="584479"/>
            <a:ext cx="3397084"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maga</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s</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in</a:t>
            </a:r>
            <a:endPar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469557" y="3594940"/>
            <a:ext cx="2996799"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6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dé</a:t>
            </a:r>
            <a:r>
              <a:rPr kumimoji="0" lang="fr-FR" sz="66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s</a:t>
            </a:r>
            <a:r>
              <a:rPr kumimoji="0" lang="fr-FR" sz="66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olé</a:t>
            </a:r>
            <a:endParaRPr kumimoji="0" lang="fr-FR" sz="66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cho</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s</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e</a:t>
            </a:r>
          </a:p>
        </p:txBody>
      </p:sp>
      <p:sp>
        <p:nvSpPr>
          <p:cNvPr id="8" name="TextBox 7"/>
          <p:cNvSpPr txBox="1"/>
          <p:nvPr/>
        </p:nvSpPr>
        <p:spPr>
          <a:xfrm>
            <a:off x="8010393" y="459480"/>
            <a:ext cx="368813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6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égli</a:t>
            </a:r>
            <a:r>
              <a:rPr kumimoji="0" lang="fr-FR" sz="66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s</a:t>
            </a:r>
            <a:r>
              <a:rPr kumimoji="0" lang="fr-FR" sz="66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fr-FR" sz="66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490944" y="3669928"/>
            <a:ext cx="2727029"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cui</a:t>
            </a: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ine</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pic>
        <p:nvPicPr>
          <p:cNvPr id="13" name="Picture 12" descr="church">
            <a:extLst>
              <a:ext uri="{FF2B5EF4-FFF2-40B4-BE49-F238E27FC236}">
                <a16:creationId xmlns:a16="http://schemas.microsoft.com/office/drawing/2014/main" id="{02A378D0-9B85-1A4A-A33B-F4D36D03320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03787" y="1334836"/>
            <a:ext cx="1565749" cy="2398128"/>
          </a:xfrm>
          <a:prstGeom prst="rect">
            <a:avLst/>
          </a:prstGeom>
        </p:spPr>
      </p:pic>
      <p:sp>
        <p:nvSpPr>
          <p:cNvPr id="16" name="Rectangle 15">
            <a:extLst>
              <a:ext uri="{FF2B5EF4-FFF2-40B4-BE49-F238E27FC236}">
                <a16:creationId xmlns:a16="http://schemas.microsoft.com/office/drawing/2014/main" id="{DF55CC76-FF9C-224F-97DB-596F6EA4100B}"/>
              </a:ext>
            </a:extLst>
          </p:cNvPr>
          <p:cNvSpPr/>
          <p:nvPr/>
        </p:nvSpPr>
        <p:spPr>
          <a:xfrm>
            <a:off x="1209575" y="4610603"/>
            <a:ext cx="1516762"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[sorry]</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7" name="Rectangle 16">
            <a:extLst>
              <a:ext uri="{FF2B5EF4-FFF2-40B4-BE49-F238E27FC236}">
                <a16:creationId xmlns:a16="http://schemas.microsoft.com/office/drawing/2014/main" id="{6C70D5E9-D171-FB4C-B44F-3112BADFC250}"/>
              </a:ext>
            </a:extLst>
          </p:cNvPr>
          <p:cNvSpPr/>
          <p:nvPr/>
        </p:nvSpPr>
        <p:spPr>
          <a:xfrm>
            <a:off x="5279108" y="5611180"/>
            <a:ext cx="1633782"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[thing]</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3" name="Picture 2" descr="two ches"/>
          <p:cNvPicPr>
            <a:picLocks noChangeAspect="1"/>
          </p:cNvPicPr>
          <p:nvPr/>
        </p:nvPicPr>
        <p:blipFill rotWithShape="1">
          <a:blip r:embed="rId11" cstate="print">
            <a:extLst>
              <a:ext uri="{28A0092B-C50C-407E-A947-70E740481C1C}">
                <a14:useLocalDpi xmlns:a14="http://schemas.microsoft.com/office/drawing/2010/main" val="0"/>
              </a:ext>
            </a:extLst>
          </a:blip>
          <a:srcRect l="23874" r="23423"/>
          <a:stretch/>
        </p:blipFill>
        <p:spPr>
          <a:xfrm>
            <a:off x="8904409" y="4443813"/>
            <a:ext cx="1911736" cy="1813698"/>
          </a:xfrm>
          <a:prstGeom prst="rect">
            <a:avLst/>
          </a:prstGeom>
        </p:spPr>
      </p:pic>
      <p:pic>
        <p:nvPicPr>
          <p:cNvPr id="18" name="Picture 2" descr="House 12 Clip Art">
            <a:extLst>
              <a:ext uri="{FF2B5EF4-FFF2-40B4-BE49-F238E27FC236}">
                <a16:creationId xmlns:a16="http://schemas.microsoft.com/office/drawing/2014/main" id="{7C046F5C-408A-4E15-B8FD-6765978A8A6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23763" y="2343789"/>
            <a:ext cx="1729264" cy="1389175"/>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descr="shop">
            <a:extLst>
              <a:ext uri="{FF2B5EF4-FFF2-40B4-BE49-F238E27FC236}">
                <a16:creationId xmlns:a16="http://schemas.microsoft.com/office/drawing/2014/main" id="{2F85308B-0077-4B64-B12D-41203D4B732E}"/>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82774" y="1693195"/>
            <a:ext cx="1570363" cy="1736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4746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4" name="s maison.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5" name="s magasin.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1506"/>
                                        </p:tgtEl>
                                        <p:attrNameLst>
                                          <p:attrName>style.visibility</p:attrName>
                                        </p:attrNameLst>
                                      </p:cBhvr>
                                      <p:to>
                                        <p:strVal val="visible"/>
                                      </p:to>
                                    </p:set>
                                    <p:animEffect transition="in" filter="fade">
                                      <p:cBhvr>
                                        <p:cTn id="28" dur="500"/>
                                        <p:tgtEl>
                                          <p:spTgt spid="21506"/>
                                        </p:tgtEl>
                                      </p:cBhvr>
                                    </p:animEffect>
                                  </p:childTnLst>
                                  <p:subTnLst>
                                    <p:audio>
                                      <p:cMediaNode>
                                        <p:cTn display="0" masterRel="sameClick">
                                          <p:stCondLst>
                                            <p:cond evt="begin" delay="0">
                                              <p:tn val="26"/>
                                            </p:cond>
                                          </p:stCondLst>
                                          <p:endCondLst>
                                            <p:cond evt="onStopAudio" delay="0">
                                              <p:tgtEl>
                                                <p:sldTgt/>
                                              </p:tgtEl>
                                            </p:cond>
                                          </p:endCondLst>
                                        </p:cTn>
                                        <p:tgtEl>
                                          <p:sndTgt r:embed="rId5" name="s magasin.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6" name="s églis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subTnLst>
                                    <p:audio>
                                      <p:cMediaNode>
                                        <p:cTn display="0" masterRel="sameClick">
                                          <p:stCondLst>
                                            <p:cond evt="begin" delay="0">
                                              <p:tn val="36"/>
                                            </p:cond>
                                          </p:stCondLst>
                                          <p:endCondLst>
                                            <p:cond evt="onStopAudio" delay="0">
                                              <p:tgtEl>
                                                <p:sldTgt/>
                                              </p:tgtEl>
                                            </p:cond>
                                          </p:endCondLst>
                                        </p:cTn>
                                        <p:tgtEl>
                                          <p:sndTgt r:embed="rId6" name="s églis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subTnLst>
                                    <p:audio>
                                      <p:cMediaNode>
                                        <p:cTn display="0" masterRel="sameClick">
                                          <p:stCondLst>
                                            <p:cond evt="begin" delay="0">
                                              <p:tn val="41"/>
                                            </p:cond>
                                          </p:stCondLst>
                                          <p:endCondLst>
                                            <p:cond evt="onStopAudio" delay="0">
                                              <p:tgtEl>
                                                <p:sldTgt/>
                                              </p:tgtEl>
                                            </p:cond>
                                          </p:endCondLst>
                                        </p:cTn>
                                        <p:tgtEl>
                                          <p:sndTgt r:embed="rId7" name="s désolé.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subTnLst>
                                    <p:audio>
                                      <p:cMediaNode>
                                        <p:cTn display="0" masterRel="sameClick">
                                          <p:stCondLst>
                                            <p:cond evt="begin" delay="0">
                                              <p:tn val="46"/>
                                            </p:cond>
                                          </p:stCondLst>
                                          <p:endCondLst>
                                            <p:cond evt="onStopAudio" delay="0">
                                              <p:tgtEl>
                                                <p:sldTgt/>
                                              </p:tgtEl>
                                            </p:cond>
                                          </p:endCondLst>
                                        </p:cTn>
                                        <p:tgtEl>
                                          <p:sndTgt r:embed="rId7" name="s désolé.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8" name="s chose.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subTnLst>
                                    <p:audio>
                                      <p:cMediaNode>
                                        <p:cTn display="0" masterRel="sameClick">
                                          <p:stCondLst>
                                            <p:cond evt="begin" delay="0">
                                              <p:tn val="56"/>
                                            </p:cond>
                                          </p:stCondLst>
                                          <p:endCondLst>
                                            <p:cond evt="onStopAudio" delay="0">
                                              <p:tgtEl>
                                                <p:sldTgt/>
                                              </p:tgtEl>
                                            </p:cond>
                                          </p:endCondLst>
                                        </p:cTn>
                                        <p:tgtEl>
                                          <p:sndTgt r:embed="rId8" name="s chose.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subTnLst>
                                    <p:audio>
                                      <p:cMediaNode>
                                        <p:cTn display="0" masterRel="sameClick">
                                          <p:stCondLst>
                                            <p:cond evt="begin" delay="0">
                                              <p:tn val="61"/>
                                            </p:cond>
                                          </p:stCondLst>
                                          <p:endCondLst>
                                            <p:cond evt="onStopAudio" delay="0">
                                              <p:tgtEl>
                                                <p:sldTgt/>
                                              </p:tgtEl>
                                            </p:cond>
                                          </p:endCondLst>
                                        </p:cTn>
                                        <p:tgtEl>
                                          <p:sndTgt r:embed="rId9" name="s cuisine.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fade">
                                      <p:cBhvr>
                                        <p:cTn id="68" dur="500"/>
                                        <p:tgtEl>
                                          <p:spTgt spid="3"/>
                                        </p:tgtEl>
                                      </p:cBhvr>
                                    </p:animEffect>
                                  </p:childTnLst>
                                  <p:subTnLst>
                                    <p:audio>
                                      <p:cMediaNode>
                                        <p:cTn display="0" masterRel="sameClick">
                                          <p:stCondLst>
                                            <p:cond evt="begin" delay="0">
                                              <p:tn val="66"/>
                                            </p:cond>
                                          </p:stCondLst>
                                          <p:endCondLst>
                                            <p:cond evt="onStopAudio" delay="0">
                                              <p:tgtEl>
                                                <p:sldTgt/>
                                              </p:tgtEl>
                                            </p:cond>
                                          </p:endCondLst>
                                        </p:cTn>
                                        <p:tgtEl>
                                          <p:sndTgt r:embed="rId9" name="s cuisin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8" grpId="0"/>
      <p:bldP spid="10" grpId="0"/>
      <p:bldP spid="16" grpId="0"/>
      <p:bldP spid="1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606716" cy="707849"/>
          </a:xfrm>
        </p:spPr>
        <p:txBody>
          <a:bodyPr>
            <a:normAutofit fontScale="90000"/>
          </a:bodyPr>
          <a:lstStyle/>
          <a:p>
            <a:r>
              <a:rPr lang="en-GB" sz="3600" b="1" dirty="0">
                <a:solidFill>
                  <a:schemeClr val="bg1"/>
                </a:solidFill>
              </a:rPr>
              <a:t>C’est qui et quand ? [2/2]</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9620250" y="251188"/>
            <a:ext cx="228967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parler/écrire</a:t>
            </a:r>
          </a:p>
        </p:txBody>
      </p:sp>
      <p:sp>
        <p:nvSpPr>
          <p:cNvPr id="6" name="TextBox 5">
            <a:extLst>
              <a:ext uri="{FF2B5EF4-FFF2-40B4-BE49-F238E27FC236}">
                <a16:creationId xmlns:a16="http://schemas.microsoft.com/office/drawing/2014/main" id="{A2AECFFE-55D9-ED46-9E49-F19805C09A6A}"/>
              </a:ext>
            </a:extLst>
          </p:cNvPr>
          <p:cNvSpPr txBox="1"/>
          <p:nvPr/>
        </p:nvSpPr>
        <p:spPr>
          <a:xfrm>
            <a:off x="348441" y="1296000"/>
            <a:ext cx="576000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Au collège aujourd’hui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2400" dirty="0">
                <a:solidFill>
                  <a:srgbClr val="4472C4">
                    <a:lumMod val="50000"/>
                  </a:srgbClr>
                </a:solidFill>
                <a:latin typeface="Century Gothic" panose="020F0302020204030204"/>
              </a:rPr>
              <a:t>Je mange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2400" dirty="0">
                <a:solidFill>
                  <a:srgbClr val="4472C4">
                    <a:lumMod val="50000"/>
                  </a:srgbClr>
                </a:solidFill>
                <a:latin typeface="Century Gothic" panose="020F0302020204030204"/>
              </a:rPr>
              <a:t>J’aime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2400" dirty="0">
                <a:solidFill>
                  <a:srgbClr val="4472C4">
                    <a:lumMod val="50000"/>
                  </a:srgbClr>
                </a:solidFill>
                <a:latin typeface="Century Gothic" panose="020F0302020204030204"/>
              </a:rPr>
              <a:t>Je voyage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2400" dirty="0">
                <a:solidFill>
                  <a:srgbClr val="4472C4">
                    <a:lumMod val="50000"/>
                  </a:srgbClr>
                </a:solidFill>
                <a:latin typeface="Century Gothic" panose="020F0302020204030204"/>
              </a:rPr>
              <a:t>Je retourne…</a:t>
            </a:r>
          </a:p>
        </p:txBody>
      </p:sp>
      <p:sp>
        <p:nvSpPr>
          <p:cNvPr id="11" name="TextBox 10">
            <a:extLst>
              <a:ext uri="{FF2B5EF4-FFF2-40B4-BE49-F238E27FC236}">
                <a16:creationId xmlns:a16="http://schemas.microsoft.com/office/drawing/2014/main" id="{FD65D420-6BBE-4AB9-9E18-5367E1381AF9}"/>
              </a:ext>
            </a:extLst>
          </p:cNvPr>
          <p:cNvSpPr txBox="1"/>
          <p:nvPr/>
        </p:nvSpPr>
        <p:spPr>
          <a:xfrm>
            <a:off x="3801980" y="1283553"/>
            <a:ext cx="3609473" cy="193899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FR" sz="2400" dirty="0">
              <a:solidFill>
                <a:srgbClr val="4472C4">
                  <a:lumMod val="50000"/>
                </a:srgbClr>
              </a:solidFill>
              <a:latin typeface="Century Gothic" panose="020F0302020204030204"/>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2400" dirty="0">
                <a:solidFill>
                  <a:srgbClr val="4472C4">
                    <a:lumMod val="50000"/>
                  </a:srgbClr>
                </a:solidFill>
                <a:latin typeface="Century Gothic" panose="020F0302020204030204"/>
              </a:rPr>
              <a:t>Il/elle fait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2400" dirty="0">
                <a:solidFill>
                  <a:srgbClr val="4472C4">
                    <a:lumMod val="50000"/>
                  </a:srgbClr>
                </a:solidFill>
                <a:latin typeface="Century Gothic" panose="020F0302020204030204"/>
              </a:rPr>
              <a:t>Il/elle regarde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2400" dirty="0">
                <a:solidFill>
                  <a:srgbClr val="4472C4">
                    <a:lumMod val="50000"/>
                  </a:srgbClr>
                </a:solidFill>
                <a:latin typeface="Century Gothic" panose="020F0302020204030204"/>
              </a:rPr>
              <a:t>Il/elle gagne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2400" dirty="0">
                <a:solidFill>
                  <a:srgbClr val="4472C4">
                    <a:lumMod val="50000"/>
                  </a:srgbClr>
                </a:solidFill>
                <a:latin typeface="Century Gothic" panose="020F0302020204030204"/>
              </a:rPr>
              <a:t>Il/elle étudie…</a:t>
            </a:r>
          </a:p>
        </p:txBody>
      </p:sp>
      <p:sp>
        <p:nvSpPr>
          <p:cNvPr id="12" name="TextBox 11">
            <a:extLst>
              <a:ext uri="{FF2B5EF4-FFF2-40B4-BE49-F238E27FC236}">
                <a16:creationId xmlns:a16="http://schemas.microsoft.com/office/drawing/2014/main" id="{AAA3AE83-3CC8-4B63-A9EA-49AD1E4EF2E7}"/>
              </a:ext>
            </a:extLst>
          </p:cNvPr>
          <p:cNvSpPr txBox="1"/>
          <p:nvPr/>
        </p:nvSpPr>
        <p:spPr>
          <a:xfrm>
            <a:off x="348441" y="3604052"/>
            <a:ext cx="576000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dirty="0">
                <a:solidFill>
                  <a:srgbClr val="4472C4">
                    <a:lumMod val="50000"/>
                  </a:srgbClr>
                </a:solidFill>
                <a:latin typeface="Century Gothic" panose="020F0302020204030204"/>
              </a:rPr>
              <a:t>À l’école primaire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2400" dirty="0">
                <a:solidFill>
                  <a:srgbClr val="4472C4">
                    <a:lumMod val="50000"/>
                  </a:srgbClr>
                </a:solidFill>
                <a:latin typeface="Century Gothic" panose="020F0302020204030204"/>
              </a:rPr>
              <a:t>Je respectais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2400" dirty="0">
                <a:solidFill>
                  <a:srgbClr val="4472C4">
                    <a:lumMod val="50000"/>
                  </a:srgbClr>
                </a:solidFill>
                <a:latin typeface="Century Gothic" panose="020F0302020204030204"/>
              </a:rPr>
              <a:t>Je quittais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2400" dirty="0">
                <a:solidFill>
                  <a:srgbClr val="4472C4">
                    <a:lumMod val="50000"/>
                  </a:srgbClr>
                </a:solidFill>
                <a:latin typeface="Century Gothic" panose="020F0302020204030204"/>
              </a:rPr>
              <a:t>J’achetais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2400" dirty="0">
                <a:solidFill>
                  <a:srgbClr val="4472C4">
                    <a:lumMod val="50000"/>
                  </a:srgbClr>
                </a:solidFill>
                <a:latin typeface="Century Gothic" panose="020F0302020204030204"/>
              </a:rPr>
              <a:t>Je tombais…</a:t>
            </a:r>
          </a:p>
        </p:txBody>
      </p:sp>
      <p:sp>
        <p:nvSpPr>
          <p:cNvPr id="13" name="TextBox 12">
            <a:extLst>
              <a:ext uri="{FF2B5EF4-FFF2-40B4-BE49-F238E27FC236}">
                <a16:creationId xmlns:a16="http://schemas.microsoft.com/office/drawing/2014/main" id="{E2C662E8-5C9F-462A-879D-65443C304EC8}"/>
              </a:ext>
            </a:extLst>
          </p:cNvPr>
          <p:cNvSpPr txBox="1"/>
          <p:nvPr/>
        </p:nvSpPr>
        <p:spPr>
          <a:xfrm>
            <a:off x="3801980" y="3591605"/>
            <a:ext cx="3609473"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2400" b="1" dirty="0">
              <a:solidFill>
                <a:srgbClr val="4472C4">
                  <a:lumMod val="50000"/>
                </a:srgbClr>
              </a:solidFill>
              <a:latin typeface="Century Gothic" panose="020F0302020204030204"/>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2400" dirty="0">
                <a:solidFill>
                  <a:srgbClr val="4472C4">
                    <a:lumMod val="50000"/>
                  </a:srgbClr>
                </a:solidFill>
                <a:latin typeface="Century Gothic" panose="020F0302020204030204"/>
              </a:rPr>
              <a:t>Il/elle jouait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2400" dirty="0">
                <a:solidFill>
                  <a:srgbClr val="4472C4">
                    <a:lumMod val="50000"/>
                  </a:srgbClr>
                </a:solidFill>
                <a:latin typeface="Century Gothic" panose="020F0302020204030204"/>
              </a:rPr>
              <a:t>Il/elle étudiait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2400" dirty="0">
                <a:solidFill>
                  <a:srgbClr val="4472C4">
                    <a:lumMod val="50000"/>
                  </a:srgbClr>
                </a:solidFill>
                <a:latin typeface="Century Gothic" panose="020F0302020204030204"/>
              </a:rPr>
              <a:t>Il/elle pensait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2400" dirty="0">
                <a:solidFill>
                  <a:srgbClr val="4472C4">
                    <a:lumMod val="50000"/>
                  </a:srgbClr>
                </a:solidFill>
                <a:latin typeface="Century Gothic" panose="020F0302020204030204"/>
              </a:rPr>
              <a:t>Il/elle entrait…</a:t>
            </a:r>
          </a:p>
        </p:txBody>
      </p:sp>
      <p:pic>
        <p:nvPicPr>
          <p:cNvPr id="12290" name="Picture 2" descr="Sketch, Comic, Graphic, Element, Talk, Retro, Image">
            <a:extLst>
              <a:ext uri="{FF2B5EF4-FFF2-40B4-BE49-F238E27FC236}">
                <a16:creationId xmlns:a16="http://schemas.microsoft.com/office/drawing/2014/main" id="{092EB4B9-92EA-4AC9-8E47-34B5873E747E}"/>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3284" b="64722"/>
          <a:stretch/>
        </p:blipFill>
        <p:spPr bwMode="auto">
          <a:xfrm rot="686364">
            <a:off x="7005087" y="1423783"/>
            <a:ext cx="2704358" cy="2301197"/>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Post It, Note, Pencil, Write, Write Down, Take Notes">
            <a:extLst>
              <a:ext uri="{FF2B5EF4-FFF2-40B4-BE49-F238E27FC236}">
                <a16:creationId xmlns:a16="http://schemas.microsoft.com/office/drawing/2014/main" id="{9B5F8399-39D4-4A43-8F62-E005E5BC6FD3}"/>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5555" t="11667" r="13611" b="12778"/>
          <a:stretch/>
        </p:blipFill>
        <p:spPr bwMode="auto">
          <a:xfrm rot="586483">
            <a:off x="9284062" y="3623266"/>
            <a:ext cx="2518202" cy="268608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69818F7A-5D4D-4B49-82EA-539A18A70D94}"/>
              </a:ext>
            </a:extLst>
          </p:cNvPr>
          <p:cNvSpPr txBox="1"/>
          <p:nvPr/>
        </p:nvSpPr>
        <p:spPr>
          <a:xfrm>
            <a:off x="5791510" y="730428"/>
            <a:ext cx="57872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Talk about how you have changed</a:t>
            </a:r>
          </a:p>
        </p:txBody>
      </p:sp>
    </p:spTree>
    <p:extLst>
      <p:ext uri="{BB962C8B-B14F-4D97-AF65-F5344CB8AC3E}">
        <p14:creationId xmlns:p14="http://schemas.microsoft.com/office/powerpoint/2010/main" val="8616443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background rectangle">
            <a:extLst>
              <a:ext uri="{FF2B5EF4-FFF2-40B4-BE49-F238E27FC236}">
                <a16:creationId xmlns:a16="http://schemas.microsoft.com/office/drawing/2014/main" id="{145FFFBA-FB3A-304B-B1AD-EA2B9286D31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5562"/>
            <a:ext cx="645724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39034"/>
            <a:ext cx="5706319" cy="707849"/>
          </a:xfrm>
        </p:spPr>
        <p:txBody>
          <a:bodyPr>
            <a:normAutofit/>
          </a:bodyPr>
          <a:lstStyle/>
          <a:p>
            <a:r>
              <a:rPr lang="en-GB" sz="3600" b="1" dirty="0">
                <a:solidFill>
                  <a:schemeClr val="bg1"/>
                </a:solidFill>
              </a:rPr>
              <a:t>Devoirs</a:t>
            </a: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5"/>
          <a:stretch>
            <a:fillRect/>
          </a:stretch>
        </p:blipFill>
        <p:spPr>
          <a:xfrm>
            <a:off x="10641925" y="4800601"/>
            <a:ext cx="1300638" cy="1300638"/>
          </a:xfrm>
          <a:prstGeom prst="rect">
            <a:avLst/>
          </a:prstGeom>
        </p:spPr>
      </p:pic>
      <p:sp>
        <p:nvSpPr>
          <p:cNvPr id="12" name="TextBox 5">
            <a:extLst>
              <a:ext uri="{FF2B5EF4-FFF2-40B4-BE49-F238E27FC236}">
                <a16:creationId xmlns:a16="http://schemas.microsoft.com/office/drawing/2014/main" id="{A83812C7-0DA3-43E8-8B46-5D71C654EB6F}"/>
              </a:ext>
            </a:extLst>
          </p:cNvPr>
          <p:cNvSpPr txBox="1"/>
          <p:nvPr/>
        </p:nvSpPr>
        <p:spPr>
          <a:xfrm>
            <a:off x="92597" y="1168723"/>
            <a:ext cx="9750706"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tabLst>
                <a:tab pos="2865755" algn="ctr"/>
                <a:tab pos="5731510" algn="r"/>
              </a:tabLst>
              <a:defRPr/>
            </a:pPr>
            <a:r>
              <a:rPr lang="en-GB" sz="2800" b="1" dirty="0">
                <a:solidFill>
                  <a:srgbClr val="115076"/>
                </a:solidFill>
                <a:ea typeface="Calibri" panose="020F0502020204030204" pitchFamily="34" charset="0"/>
                <a:cs typeface="Calibri" panose="020F0502020204030204" pitchFamily="34" charset="0"/>
              </a:rPr>
              <a:t>Vocabulary Learning Homework</a:t>
            </a:r>
            <a:r>
              <a:rPr lang="en-GB" sz="2800" b="1" dirty="0">
                <a:solidFill>
                  <a:srgbClr val="115076"/>
                </a:solidFill>
                <a:ea typeface="Calibri" panose="020F0502020204030204" pitchFamily="34" charset="0"/>
                <a:cs typeface="Times New Roman" panose="02020603050405020304" pitchFamily="18" charset="0"/>
              </a:rPr>
              <a:t> (Y9, </a:t>
            </a:r>
            <a:r>
              <a:rPr lang="en-GB" sz="2800" b="1" dirty="0">
                <a:solidFill>
                  <a:srgbClr val="115076"/>
                </a:solidFill>
                <a:ea typeface="Calibri" panose="020F0502020204030204" pitchFamily="34" charset="0"/>
                <a:cs typeface="Calibri" panose="020F0502020204030204" pitchFamily="34" charset="0"/>
              </a:rPr>
              <a:t>Term 2.2, Week 2)</a:t>
            </a:r>
            <a:endParaRPr lang="en-GB" sz="2800" dirty="0">
              <a:solidFill>
                <a:srgbClr val="115076"/>
              </a:solidFill>
              <a:ea typeface="Calibri" panose="020F0502020204030204" pitchFamily="34" charset="0"/>
              <a:cs typeface="Times New Roman" panose="02020603050405020304" pitchFamily="18" charset="0"/>
            </a:endParaRPr>
          </a:p>
        </p:txBody>
      </p:sp>
      <p:sp>
        <p:nvSpPr>
          <p:cNvPr id="17" name="TextBox 12">
            <a:extLst>
              <a:ext uri="{FF2B5EF4-FFF2-40B4-BE49-F238E27FC236}">
                <a16:creationId xmlns:a16="http://schemas.microsoft.com/office/drawing/2014/main" id="{1ECF4764-B4FC-4F58-9A6C-742B9E38A0D8}"/>
              </a:ext>
            </a:extLst>
          </p:cNvPr>
          <p:cNvSpPr txBox="1"/>
          <p:nvPr/>
        </p:nvSpPr>
        <p:spPr>
          <a:xfrm>
            <a:off x="175149" y="1919440"/>
            <a:ext cx="1088578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2400" dirty="0">
                <a:solidFill>
                  <a:srgbClr val="115076"/>
                </a:solidFill>
                <a:hlinkClick r:id="rId6"/>
              </a:rPr>
              <a:t>Audio file </a:t>
            </a:r>
            <a:endParaRPr lang="en-GB" sz="2400" dirty="0">
              <a:solidFill>
                <a:srgbClr val="115076"/>
              </a:solidFill>
            </a:endParaRPr>
          </a:p>
        </p:txBody>
      </p:sp>
      <p:sp>
        <p:nvSpPr>
          <p:cNvPr id="18" name="TextBox 6">
            <a:extLst>
              <a:ext uri="{FF2B5EF4-FFF2-40B4-BE49-F238E27FC236}">
                <a16:creationId xmlns:a16="http://schemas.microsoft.com/office/drawing/2014/main" id="{40EA89ED-648B-4EEA-8982-DD6C761E493C}"/>
              </a:ext>
            </a:extLst>
          </p:cNvPr>
          <p:cNvSpPr txBox="1"/>
          <p:nvPr/>
        </p:nvSpPr>
        <p:spPr>
          <a:xfrm>
            <a:off x="175149" y="2817339"/>
            <a:ext cx="3075375"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2400" dirty="0">
                <a:solidFill>
                  <a:srgbClr val="115076"/>
                </a:solidFill>
              </a:rPr>
              <a:t>Audio file QR code:</a:t>
            </a:r>
          </a:p>
        </p:txBody>
      </p:sp>
      <p:sp>
        <p:nvSpPr>
          <p:cNvPr id="19" name="TextBox 11">
            <a:extLst>
              <a:ext uri="{FF2B5EF4-FFF2-40B4-BE49-F238E27FC236}">
                <a16:creationId xmlns:a16="http://schemas.microsoft.com/office/drawing/2014/main" id="{3B90C6F1-DE8B-42A0-867F-B5D105B7531B}"/>
              </a:ext>
            </a:extLst>
          </p:cNvPr>
          <p:cNvSpPr txBox="1"/>
          <p:nvPr/>
        </p:nvSpPr>
        <p:spPr>
          <a:xfrm>
            <a:off x="175149" y="3810481"/>
            <a:ext cx="3633058"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2400" dirty="0">
                <a:solidFill>
                  <a:srgbClr val="115076"/>
                </a:solidFill>
                <a:hlinkClick r:id="rId7"/>
              </a:rPr>
              <a:t>Student worksheet</a:t>
            </a:r>
            <a:endParaRPr lang="en-GB" sz="2400" dirty="0">
              <a:solidFill>
                <a:srgbClr val="115076"/>
              </a:solidFill>
            </a:endParaRPr>
          </a:p>
        </p:txBody>
      </p:sp>
      <p:sp>
        <p:nvSpPr>
          <p:cNvPr id="20" name="TextBox 9">
            <a:extLst>
              <a:ext uri="{FF2B5EF4-FFF2-40B4-BE49-F238E27FC236}">
                <a16:creationId xmlns:a16="http://schemas.microsoft.com/office/drawing/2014/main" id="{99D3DB3D-063A-44FB-9C93-A65627A6E32C}"/>
              </a:ext>
            </a:extLst>
          </p:cNvPr>
          <p:cNvSpPr txBox="1"/>
          <p:nvPr/>
        </p:nvSpPr>
        <p:spPr>
          <a:xfrm>
            <a:off x="175148" y="4503068"/>
            <a:ext cx="2406687"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2400" dirty="0">
                <a:solidFill>
                  <a:srgbClr val="115076"/>
                </a:solidFill>
                <a:hlinkClick r:id="rId8"/>
              </a:rPr>
              <a:t>Quizlet link</a:t>
            </a:r>
            <a:br>
              <a:rPr lang="en-GB" sz="2400" dirty="0">
                <a:solidFill>
                  <a:prstClr val="black"/>
                </a:solidFill>
                <a:hlinkClick r:id="rId8"/>
              </a:rPr>
            </a:br>
            <a:endParaRPr lang="en-GB" sz="2400" dirty="0">
              <a:solidFill>
                <a:srgbClr val="115076"/>
              </a:solidFill>
            </a:endParaRPr>
          </a:p>
        </p:txBody>
      </p:sp>
      <p:sp>
        <p:nvSpPr>
          <p:cNvPr id="21" name="Rectangle 20">
            <a:extLst>
              <a:ext uri="{FF2B5EF4-FFF2-40B4-BE49-F238E27FC236}">
                <a16:creationId xmlns:a16="http://schemas.microsoft.com/office/drawing/2014/main" id="{2FE054F8-DF67-43F3-893B-5A5A9DF81F7F}"/>
              </a:ext>
            </a:extLst>
          </p:cNvPr>
          <p:cNvSpPr/>
          <p:nvPr/>
        </p:nvSpPr>
        <p:spPr>
          <a:xfrm>
            <a:off x="175149" y="5405255"/>
            <a:ext cx="11066804" cy="113877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2400" b="1" dirty="0">
                <a:solidFill>
                  <a:srgbClr val="5B9BD5">
                    <a:lumMod val="50000"/>
                  </a:srgbClr>
                </a:solidFill>
              </a:rPr>
              <a:t>In addition, revisit:</a:t>
            </a:r>
            <a:r>
              <a:rPr lang="en-GB" sz="2400" dirty="0">
                <a:solidFill>
                  <a:srgbClr val="5B9BD5">
                    <a:lumMod val="50000"/>
                  </a:srgbClr>
                </a:solidFill>
              </a:rPr>
              <a:t>		</a:t>
            </a:r>
            <a:r>
              <a:rPr lang="en-GB" sz="2400" dirty="0">
                <a:solidFill>
                  <a:srgbClr val="5B9BD5">
                    <a:lumMod val="50000"/>
                  </a:srgbClr>
                </a:solidFill>
                <a:hlinkClick r:id="rId9"/>
              </a:rPr>
              <a:t>Year 9 Term 2.1 Week 4</a:t>
            </a:r>
            <a:endParaRPr lang="en-GB" sz="2400" dirty="0">
              <a:solidFill>
                <a:srgbClr val="5B9BD5">
                  <a:lumMod val="50000"/>
                </a:srgbClr>
              </a:solidFill>
            </a:endParaRPr>
          </a:p>
          <a:p>
            <a:pPr>
              <a:defRPr/>
            </a:pPr>
            <a:r>
              <a:rPr lang="en-GB" sz="2400" dirty="0">
                <a:solidFill>
                  <a:srgbClr val="5B9BD5">
                    <a:lumMod val="50000"/>
                  </a:srgbClr>
                </a:solidFill>
              </a:rPr>
              <a:t>				</a:t>
            </a:r>
            <a:r>
              <a:rPr lang="en-GB" sz="2400" dirty="0">
                <a:solidFill>
                  <a:srgbClr val="5B9BD5">
                    <a:lumMod val="50000"/>
                  </a:srgbClr>
                </a:solidFill>
                <a:hlinkClick r:id="rId10"/>
              </a:rPr>
              <a:t>Year 9 Term 1.2 Week 2</a:t>
            </a:r>
            <a:br>
              <a:rPr lang="en-GB" sz="2400" dirty="0">
                <a:solidFill>
                  <a:srgbClr val="5B9BD5">
                    <a:lumMod val="50000"/>
                  </a:srgbClr>
                </a:solidFill>
              </a:rPr>
            </a:br>
            <a:endParaRPr lang="en-GB" sz="2000" dirty="0">
              <a:solidFill>
                <a:prstClr val="black"/>
              </a:solidFill>
            </a:endParaRPr>
          </a:p>
        </p:txBody>
      </p:sp>
      <p:pic>
        <p:nvPicPr>
          <p:cNvPr id="22" name="Picture 21">
            <a:extLst>
              <a:ext uri="{FF2B5EF4-FFF2-40B4-BE49-F238E27FC236}">
                <a16:creationId xmlns:a16="http://schemas.microsoft.com/office/drawing/2014/main" id="{91C77E9E-0F07-4B50-A4D8-40A14B22E3A7}"/>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3537396" y="2366936"/>
            <a:ext cx="1217484" cy="1217484"/>
          </a:xfrm>
          <a:prstGeom prst="rect">
            <a:avLst/>
          </a:prstGeom>
        </p:spPr>
      </p:pic>
      <p:pic>
        <p:nvPicPr>
          <p:cNvPr id="4" name="Picture 3" descr="Qr code&#10;&#10;Description automatically generated">
            <a:extLst>
              <a:ext uri="{FF2B5EF4-FFF2-40B4-BE49-F238E27FC236}">
                <a16:creationId xmlns:a16="http://schemas.microsoft.com/office/drawing/2014/main" id="{A290816A-6115-84E6-493E-9B71C0F2432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871493" y="3723085"/>
            <a:ext cx="1469271" cy="1469271"/>
          </a:xfrm>
          <a:prstGeom prst="rect">
            <a:avLst/>
          </a:prstGeom>
        </p:spPr>
      </p:pic>
      <p:sp>
        <p:nvSpPr>
          <p:cNvPr id="23" name="TextBox 9">
            <a:extLst>
              <a:ext uri="{FF2B5EF4-FFF2-40B4-BE49-F238E27FC236}">
                <a16:creationId xmlns:a16="http://schemas.microsoft.com/office/drawing/2014/main" id="{78A3D053-74FA-0235-F614-E1FE4EFAB089}"/>
              </a:ext>
            </a:extLst>
          </p:cNvPr>
          <p:cNvSpPr txBox="1"/>
          <p:nvPr/>
        </p:nvSpPr>
        <p:spPr>
          <a:xfrm>
            <a:off x="4967950" y="4300594"/>
            <a:ext cx="2406687"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2400" dirty="0">
                <a:solidFill>
                  <a:srgbClr val="115076"/>
                </a:solidFill>
              </a:rPr>
              <a:t>Quizlet QR:</a:t>
            </a:r>
            <a:br>
              <a:rPr lang="en-GB" sz="2400" dirty="0">
                <a:solidFill>
                  <a:prstClr val="black"/>
                </a:solidFill>
              </a:rPr>
            </a:br>
            <a:endParaRPr lang="en-GB" sz="2400" dirty="0">
              <a:solidFill>
                <a:srgbClr val="115076"/>
              </a:solidFill>
            </a:endParaRPr>
          </a:p>
        </p:txBody>
      </p:sp>
    </p:spTree>
    <p:extLst>
      <p:ext uri="{BB962C8B-B14F-4D97-AF65-F5344CB8AC3E}">
        <p14:creationId xmlns:p14="http://schemas.microsoft.com/office/powerpoint/2010/main" val="18468614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34720"/>
            <a:ext cx="7621025" cy="867128"/>
          </a:xfrm>
          <a:prstGeom prst="rect">
            <a:avLst/>
          </a:prstGeom>
        </p:spPr>
      </p:pic>
      <p:sp>
        <p:nvSpPr>
          <p:cNvPr id="4" name="Title 3"/>
          <p:cNvSpPr>
            <a:spLocks noGrp="1"/>
          </p:cNvSpPr>
          <p:nvPr>
            <p:ph type="title"/>
          </p:nvPr>
        </p:nvSpPr>
        <p:spPr>
          <a:xfrm>
            <a:off x="0" y="249870"/>
            <a:ext cx="6437870" cy="707849"/>
          </a:xfrm>
        </p:spPr>
        <p:txBody>
          <a:bodyPr>
            <a:normAutofit fontScale="90000"/>
          </a:bodyPr>
          <a:lstStyle/>
          <a:p>
            <a:r>
              <a:rPr lang="en-GB" sz="3600" b="1" dirty="0">
                <a:solidFill>
                  <a:schemeClr val="bg1"/>
                </a:solidFill>
              </a:rPr>
              <a:t>Les mots hard [-s] en français</a:t>
            </a:r>
          </a:p>
        </p:txBody>
      </p:sp>
      <p:sp>
        <p:nvSpPr>
          <p:cNvPr id="6" name="Google Shape;216;p3">
            <a:extLst>
              <a:ext uri="{FF2B5EF4-FFF2-40B4-BE49-F238E27FC236}">
                <a16:creationId xmlns:a16="http://schemas.microsoft.com/office/drawing/2014/main" id="{E1C1EA56-69DE-44B1-8D5B-EF7A207B53ED}"/>
              </a:ext>
            </a:extLst>
          </p:cNvPr>
          <p:cNvSpPr/>
          <p:nvPr/>
        </p:nvSpPr>
        <p:spPr>
          <a:xfrm>
            <a:off x="10068765" y="1405743"/>
            <a:ext cx="502131" cy="4156257"/>
          </a:xfrm>
          <a:prstGeom prst="rect">
            <a:avLst/>
          </a:prstGeom>
          <a:solidFill>
            <a:srgbClr val="CC0099"/>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2000"/>
              <a:buFont typeface="Twentieth Century"/>
              <a:buNone/>
              <a:tabLst/>
              <a:defRPr/>
            </a:pPr>
            <a:endParaRPr kumimoji="0" sz="2000" b="0"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9" name="Google Shape;217;p3">
            <a:extLst>
              <a:ext uri="{FF2B5EF4-FFF2-40B4-BE49-F238E27FC236}">
                <a16:creationId xmlns:a16="http://schemas.microsoft.com/office/drawing/2014/main" id="{3F84D346-090E-4D90-AFAA-C1695B281A74}"/>
              </a:ext>
            </a:extLst>
          </p:cNvPr>
          <p:cNvSpPr/>
          <p:nvPr/>
        </p:nvSpPr>
        <p:spPr>
          <a:xfrm>
            <a:off x="10066399" y="1405741"/>
            <a:ext cx="503528" cy="4156259"/>
          </a:xfrm>
          <a:prstGeom prst="rect">
            <a:avLst/>
          </a:prstGeom>
          <a:gradFill>
            <a:gsLst>
              <a:gs pos="0">
                <a:srgbClr val="E87D1E"/>
              </a:gs>
              <a:gs pos="50000">
                <a:srgbClr val="F67A26"/>
              </a:gs>
              <a:gs pos="100000">
                <a:srgbClr val="E36A18"/>
              </a:gs>
            </a:gsLst>
            <a:lin ang="5400000" scaled="0"/>
          </a:gradFill>
          <a:ln w="9525" cap="flat" cmpd="sng">
            <a:solidFill>
              <a:srgbClr val="02456F"/>
            </a:solidFill>
            <a:prstDash val="solid"/>
            <a:round/>
            <a:headEnd type="none" w="sm" len="sm"/>
            <a:tailEnd type="none" w="sm" len="sm"/>
          </a:ln>
          <a:effectLst>
            <a:outerShdw blurRad="57150" dist="19050" dir="5400000" algn="ctr" rotWithShape="0">
              <a:schemeClr val="lt1">
                <a:alpha val="62745"/>
              </a:scheme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prstClr val="white"/>
              </a:buClr>
              <a:buSzPts val="2000"/>
              <a:buFont typeface="Twentieth Century"/>
              <a:buNone/>
              <a:tabLst/>
              <a:defRPr/>
            </a:pPr>
            <a:endParaRPr kumimoji="0" sz="2000" b="0"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endParaRPr>
          </a:p>
        </p:txBody>
      </p:sp>
      <p:cxnSp>
        <p:nvCxnSpPr>
          <p:cNvPr id="10" name="Google Shape;218;p3">
            <a:extLst>
              <a:ext uri="{FF2B5EF4-FFF2-40B4-BE49-F238E27FC236}">
                <a16:creationId xmlns:a16="http://schemas.microsoft.com/office/drawing/2014/main" id="{67029DB3-A969-4D41-B505-8A56B1AC1D01}"/>
              </a:ext>
            </a:extLst>
          </p:cNvPr>
          <p:cNvCxnSpPr/>
          <p:nvPr/>
        </p:nvCxnSpPr>
        <p:spPr>
          <a:xfrm>
            <a:off x="10752138" y="1394315"/>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11" name="Google Shape;219;p3">
            <a:extLst>
              <a:ext uri="{FF2B5EF4-FFF2-40B4-BE49-F238E27FC236}">
                <a16:creationId xmlns:a16="http://schemas.microsoft.com/office/drawing/2014/main" id="{BD52341D-F8B2-49CA-B310-57BA94999C05}"/>
              </a:ext>
            </a:extLst>
          </p:cNvPr>
          <p:cNvCxnSpPr/>
          <p:nvPr/>
        </p:nvCxnSpPr>
        <p:spPr>
          <a:xfrm>
            <a:off x="10776826" y="1394315"/>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12" name="Google Shape;220;p3">
            <a:extLst>
              <a:ext uri="{FF2B5EF4-FFF2-40B4-BE49-F238E27FC236}">
                <a16:creationId xmlns:a16="http://schemas.microsoft.com/office/drawing/2014/main" id="{1E175021-6B52-444F-8160-609137967283}"/>
              </a:ext>
            </a:extLst>
          </p:cNvPr>
          <p:cNvCxnSpPr/>
          <p:nvPr/>
        </p:nvCxnSpPr>
        <p:spPr>
          <a:xfrm>
            <a:off x="10752138" y="5550574"/>
            <a:ext cx="216791" cy="0"/>
          </a:xfrm>
          <a:prstGeom prst="straightConnector1">
            <a:avLst/>
          </a:prstGeom>
          <a:noFill/>
          <a:ln w="28575" cap="flat" cmpd="sng">
            <a:solidFill>
              <a:srgbClr val="1E4E79"/>
            </a:solidFill>
            <a:prstDash val="solid"/>
            <a:round/>
            <a:headEnd type="none" w="med" len="med"/>
            <a:tailEnd type="none" w="med" len="med"/>
          </a:ln>
        </p:spPr>
      </p:cxnSp>
      <p:sp>
        <p:nvSpPr>
          <p:cNvPr id="13" name="Google Shape;221;p3">
            <a:extLst>
              <a:ext uri="{FF2B5EF4-FFF2-40B4-BE49-F238E27FC236}">
                <a16:creationId xmlns:a16="http://schemas.microsoft.com/office/drawing/2014/main" id="{6D1A11A7-33B4-4433-8F34-37D3A40B1EBD}"/>
              </a:ext>
            </a:extLst>
          </p:cNvPr>
          <p:cNvSpPr txBox="1"/>
          <p:nvPr/>
        </p:nvSpPr>
        <p:spPr>
          <a:xfrm>
            <a:off x="10752138" y="3378217"/>
            <a:ext cx="1439862" cy="36933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1200" cap="none" spc="0" normalizeH="0" baseline="0" noProof="0" dirty="0">
                <a:ln>
                  <a:noFill/>
                </a:ln>
                <a:solidFill>
                  <a:srgbClr val="104F75"/>
                </a:solidFill>
                <a:effectLst/>
                <a:uLnTx/>
                <a:uFillTx/>
                <a:latin typeface="Century Gothic"/>
                <a:ea typeface="Century Gothic"/>
                <a:cs typeface="Century Gothic"/>
                <a:sym typeface="Century Gothic"/>
              </a:rPr>
              <a:t>SECONDES</a:t>
            </a:r>
            <a:endParaRPr kumimoji="0" sz="1800" b="1" i="0" u="none" strike="noStrike" kern="1200" cap="none" spc="0" normalizeH="0" baseline="0" noProof="0" dirty="0">
              <a:ln>
                <a:noFill/>
              </a:ln>
              <a:solidFill>
                <a:srgbClr val="104F75"/>
              </a:solidFill>
              <a:effectLst/>
              <a:uLnTx/>
              <a:uFillTx/>
              <a:latin typeface="Century Gothic"/>
              <a:ea typeface="Century Gothic"/>
              <a:cs typeface="Century Gothic"/>
              <a:sym typeface="Century Gothic"/>
            </a:endParaRPr>
          </a:p>
        </p:txBody>
      </p:sp>
      <p:sp>
        <p:nvSpPr>
          <p:cNvPr id="14" name="Google Shape;222;p3">
            <a:extLst>
              <a:ext uri="{FF2B5EF4-FFF2-40B4-BE49-F238E27FC236}">
                <a16:creationId xmlns:a16="http://schemas.microsoft.com/office/drawing/2014/main" id="{D85DC676-7A21-4F9E-BAF4-410E5C7298E1}"/>
              </a:ext>
            </a:extLst>
          </p:cNvPr>
          <p:cNvSpPr txBox="1"/>
          <p:nvPr/>
        </p:nvSpPr>
        <p:spPr>
          <a:xfrm>
            <a:off x="10993617" y="1236464"/>
            <a:ext cx="431800"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600"/>
              <a:buFont typeface="Century Gothic"/>
              <a:buNone/>
              <a:tabLst/>
              <a:defRPr/>
            </a:pPr>
            <a:r>
              <a:rPr kumimoji="0" lang="en-GB" sz="16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30</a:t>
            </a:r>
            <a:endParaRPr kumimoji="0"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5" name="Google Shape;223;p3">
            <a:extLst>
              <a:ext uri="{FF2B5EF4-FFF2-40B4-BE49-F238E27FC236}">
                <a16:creationId xmlns:a16="http://schemas.microsoft.com/office/drawing/2014/main" id="{90FD03F4-788F-40AD-B8D3-02D51FCB5831}"/>
              </a:ext>
            </a:extLst>
          </p:cNvPr>
          <p:cNvSpPr txBox="1"/>
          <p:nvPr/>
        </p:nvSpPr>
        <p:spPr>
          <a:xfrm>
            <a:off x="10968929" y="5370046"/>
            <a:ext cx="734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600"/>
              <a:buFont typeface="Century Gothic"/>
              <a:buNone/>
              <a:tabLst/>
              <a:defRPr/>
            </a:pPr>
            <a:r>
              <a:rPr kumimoji="0" lang="en-GB" sz="16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6" name="Google Shape;225;p3">
            <a:extLst>
              <a:ext uri="{FF2B5EF4-FFF2-40B4-BE49-F238E27FC236}">
                <a16:creationId xmlns:a16="http://schemas.microsoft.com/office/drawing/2014/main" id="{50971A20-F720-4060-A501-A6BDA5670F6C}"/>
              </a:ext>
            </a:extLst>
          </p:cNvPr>
          <p:cNvSpPr/>
          <p:nvPr/>
        </p:nvSpPr>
        <p:spPr>
          <a:xfrm>
            <a:off x="9915171" y="5562000"/>
            <a:ext cx="745068" cy="765877"/>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Twentieth Century"/>
              <a:buNone/>
              <a:tabLst/>
              <a:defRPr/>
            </a:pPr>
            <a:endParaRPr kumimoji="0" sz="1800" b="0" i="0" u="none" strike="noStrike" kern="1200" cap="none" spc="0" normalizeH="0" baseline="0" noProof="0" dirty="0">
              <a:ln>
                <a:noFill/>
              </a:ln>
              <a:solidFill>
                <a:srgbClr val="FFFFFF"/>
              </a:solidFill>
              <a:effectLst/>
              <a:uLnTx/>
              <a:uFillTx/>
              <a:latin typeface="Twentieth Century"/>
              <a:ea typeface="Twentieth Century"/>
              <a:cs typeface="Twentieth Century"/>
              <a:sym typeface="Twentieth Century"/>
            </a:endParaRPr>
          </a:p>
        </p:txBody>
      </p:sp>
      <p:sp>
        <p:nvSpPr>
          <p:cNvPr id="17" name="Google Shape;226;p3">
            <a:extLst>
              <a:ext uri="{FF2B5EF4-FFF2-40B4-BE49-F238E27FC236}">
                <a16:creationId xmlns:a16="http://schemas.microsoft.com/office/drawing/2014/main" id="{4608EF1D-B4EA-40C6-9217-6EB6F658A276}"/>
              </a:ext>
            </a:extLst>
          </p:cNvPr>
          <p:cNvSpPr/>
          <p:nvPr/>
        </p:nvSpPr>
        <p:spPr>
          <a:xfrm>
            <a:off x="9805501" y="5780994"/>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DÉBUT</a:t>
            </a:r>
            <a:endParaRPr kumimoji="0"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8" name="TextBox 17">
            <a:hlinkClick r:id="" action="ppaction://noaction">
              <a:snd r:embed="rId4" name="analyse.wav"/>
            </a:hlinkClick>
            <a:extLst>
              <a:ext uri="{FF2B5EF4-FFF2-40B4-BE49-F238E27FC236}">
                <a16:creationId xmlns:a16="http://schemas.microsoft.com/office/drawing/2014/main" id="{146BF3B0-C4F1-4DD3-BA50-043065B0F4D9}"/>
              </a:ext>
            </a:extLst>
          </p:cNvPr>
          <p:cNvSpPr txBox="1"/>
          <p:nvPr/>
        </p:nvSpPr>
        <p:spPr>
          <a:xfrm>
            <a:off x="4250074" y="4471495"/>
            <a:ext cx="139841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analy</a:t>
            </a:r>
            <a:r>
              <a:rPr kumimoji="0" lang="fr-FR" sz="2400" b="1" u="none" strike="noStrike" kern="1200" cap="none" spc="0" normalizeH="0" dirty="0">
                <a:ln>
                  <a:noFill/>
                </a:ln>
                <a:solidFill>
                  <a:srgbClr val="E87D1E"/>
                </a:solidFill>
                <a:effectLst/>
                <a:uLnTx/>
                <a:uFillTx/>
                <a:latin typeface="Century Gothic" panose="020F0302020204030204"/>
                <a:ea typeface="+mn-ea"/>
                <a:cs typeface="+mn-cs"/>
              </a:rPr>
              <a:t>s</a:t>
            </a:r>
            <a:r>
              <a:rPr kumimoji="0" lang="fr-FR"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e</a:t>
            </a:r>
          </a:p>
        </p:txBody>
      </p:sp>
      <p:sp>
        <p:nvSpPr>
          <p:cNvPr id="19" name="TextBox 18">
            <a:hlinkClick r:id="" action="ppaction://noaction">
              <a:snd r:embed="rId5" name="ecraser.wav"/>
            </a:hlinkClick>
            <a:extLst>
              <a:ext uri="{FF2B5EF4-FFF2-40B4-BE49-F238E27FC236}">
                <a16:creationId xmlns:a16="http://schemas.microsoft.com/office/drawing/2014/main" id="{E2B45073-38B2-4D06-AE8B-E1077303879B}"/>
              </a:ext>
            </a:extLst>
          </p:cNvPr>
          <p:cNvSpPr txBox="1"/>
          <p:nvPr/>
        </p:nvSpPr>
        <p:spPr>
          <a:xfrm>
            <a:off x="438285" y="5812543"/>
            <a:ext cx="165456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écra</a:t>
            </a:r>
            <a:r>
              <a:rPr kumimoji="0" lang="fr-FR" sz="2400" b="1" u="none" strike="noStrike" kern="1200" cap="none" spc="0" normalizeH="0" dirty="0">
                <a:ln>
                  <a:noFill/>
                </a:ln>
                <a:solidFill>
                  <a:srgbClr val="E87D1E"/>
                </a:solidFill>
                <a:effectLst/>
                <a:uLnTx/>
                <a:uFillTx/>
                <a:latin typeface="Century Gothic" panose="020F0302020204030204"/>
                <a:ea typeface="+mn-ea"/>
                <a:cs typeface="+mn-cs"/>
              </a:rPr>
              <a:t>s</a:t>
            </a:r>
            <a:r>
              <a:rPr kumimoji="0" lang="fr-FR"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er</a:t>
            </a:r>
          </a:p>
        </p:txBody>
      </p:sp>
      <p:sp>
        <p:nvSpPr>
          <p:cNvPr id="20" name="TextBox 19">
            <a:hlinkClick r:id="" action="ppaction://noaction">
              <a:snd r:embed="rId6" name="musique.wav"/>
            </a:hlinkClick>
            <a:extLst>
              <a:ext uri="{FF2B5EF4-FFF2-40B4-BE49-F238E27FC236}">
                <a16:creationId xmlns:a16="http://schemas.microsoft.com/office/drawing/2014/main" id="{81A5EA4F-D5F1-424B-92F8-FFA49800D29F}"/>
              </a:ext>
            </a:extLst>
          </p:cNvPr>
          <p:cNvSpPr txBox="1"/>
          <p:nvPr/>
        </p:nvSpPr>
        <p:spPr>
          <a:xfrm>
            <a:off x="4193960" y="2957040"/>
            <a:ext cx="150216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mu</a:t>
            </a:r>
            <a:r>
              <a:rPr kumimoji="0" lang="fr-FR" sz="2400" b="1" u="none" strike="noStrike" kern="1200" cap="none" spc="0" normalizeH="0" dirty="0">
                <a:ln>
                  <a:noFill/>
                </a:ln>
                <a:solidFill>
                  <a:srgbClr val="E87D1E"/>
                </a:solidFill>
                <a:effectLst/>
                <a:uLnTx/>
                <a:uFillTx/>
                <a:latin typeface="Century Gothic" panose="020F0302020204030204"/>
                <a:ea typeface="+mn-ea"/>
                <a:cs typeface="+mn-cs"/>
              </a:rPr>
              <a:t>s</a:t>
            </a:r>
            <a:r>
              <a:rPr kumimoji="0" lang="fr-FR"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ique</a:t>
            </a:r>
          </a:p>
        </p:txBody>
      </p:sp>
      <p:sp>
        <p:nvSpPr>
          <p:cNvPr id="22" name="TextBox 21">
            <a:hlinkClick r:id="" action="ppaction://noaction">
              <a:snd r:embed="rId7" name="cuisine.wav"/>
            </a:hlinkClick>
            <a:extLst>
              <a:ext uri="{FF2B5EF4-FFF2-40B4-BE49-F238E27FC236}">
                <a16:creationId xmlns:a16="http://schemas.microsoft.com/office/drawing/2014/main" id="{BEEA2221-9687-4492-B73D-26A1CE4B291E}"/>
              </a:ext>
            </a:extLst>
          </p:cNvPr>
          <p:cNvSpPr txBox="1"/>
          <p:nvPr/>
        </p:nvSpPr>
        <p:spPr>
          <a:xfrm>
            <a:off x="2398422" y="2953525"/>
            <a:ext cx="13546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cui</a:t>
            </a:r>
            <a:r>
              <a:rPr kumimoji="0" lang="fr-FR" sz="2400" b="1" u="none" strike="noStrike" kern="1200" cap="none" spc="0" normalizeH="0" dirty="0">
                <a:ln>
                  <a:noFill/>
                </a:ln>
                <a:solidFill>
                  <a:srgbClr val="E87D1E"/>
                </a:solidFill>
                <a:effectLst/>
                <a:uLnTx/>
                <a:uFillTx/>
                <a:latin typeface="Century Gothic" panose="020F0302020204030204"/>
                <a:ea typeface="+mn-ea"/>
                <a:cs typeface="+mn-cs"/>
              </a:rPr>
              <a:t>s</a:t>
            </a:r>
            <a:r>
              <a:rPr kumimoji="0" lang="fr-FR"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ine</a:t>
            </a:r>
          </a:p>
        </p:txBody>
      </p:sp>
      <p:sp>
        <p:nvSpPr>
          <p:cNvPr id="23" name="TextBox 22">
            <a:hlinkClick r:id="" action="ppaction://noaction">
              <a:snd r:embed="rId8" name="maison.wav"/>
            </a:hlinkClick>
            <a:extLst>
              <a:ext uri="{FF2B5EF4-FFF2-40B4-BE49-F238E27FC236}">
                <a16:creationId xmlns:a16="http://schemas.microsoft.com/office/drawing/2014/main" id="{CA7D1667-D9C4-483C-962F-73E127825163}"/>
              </a:ext>
            </a:extLst>
          </p:cNvPr>
          <p:cNvSpPr txBox="1"/>
          <p:nvPr/>
        </p:nvSpPr>
        <p:spPr>
          <a:xfrm>
            <a:off x="594089" y="2951931"/>
            <a:ext cx="134295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mai</a:t>
            </a:r>
            <a:r>
              <a:rPr kumimoji="0" lang="fr-FR" sz="2400" b="1" u="none" strike="noStrike" kern="1200" cap="none" spc="0" normalizeH="0" dirty="0">
                <a:ln>
                  <a:noFill/>
                </a:ln>
                <a:solidFill>
                  <a:srgbClr val="E87D1E"/>
                </a:solidFill>
                <a:effectLst/>
                <a:uLnTx/>
                <a:uFillTx/>
                <a:latin typeface="Century Gothic" panose="020F0302020204030204"/>
                <a:ea typeface="+mn-ea"/>
                <a:cs typeface="+mn-cs"/>
              </a:rPr>
              <a:t>s</a:t>
            </a:r>
            <a:r>
              <a:rPr kumimoji="0" lang="fr-FR"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on</a:t>
            </a:r>
          </a:p>
        </p:txBody>
      </p:sp>
      <p:sp>
        <p:nvSpPr>
          <p:cNvPr id="24" name="TextBox 23">
            <a:hlinkClick r:id="" action="ppaction://noaction">
              <a:snd r:embed="rId9" name="visiter.wav"/>
            </a:hlinkClick>
            <a:extLst>
              <a:ext uri="{FF2B5EF4-FFF2-40B4-BE49-F238E27FC236}">
                <a16:creationId xmlns:a16="http://schemas.microsoft.com/office/drawing/2014/main" id="{ADEA1563-92BC-4D9C-9872-CCE810E1D260}"/>
              </a:ext>
            </a:extLst>
          </p:cNvPr>
          <p:cNvSpPr txBox="1"/>
          <p:nvPr/>
        </p:nvSpPr>
        <p:spPr>
          <a:xfrm>
            <a:off x="7641583" y="2953525"/>
            <a:ext cx="165456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vi</a:t>
            </a:r>
            <a:r>
              <a:rPr kumimoji="0" lang="fr-FR" sz="2400" b="1" u="none" strike="noStrike" kern="1200" cap="none" spc="0" normalizeH="0" dirty="0">
                <a:ln>
                  <a:noFill/>
                </a:ln>
                <a:solidFill>
                  <a:srgbClr val="E87D1E"/>
                </a:solidFill>
                <a:effectLst/>
                <a:uLnTx/>
                <a:uFillTx/>
                <a:latin typeface="Century Gothic" panose="020F0302020204030204"/>
                <a:ea typeface="+mn-ea"/>
                <a:cs typeface="+mn-cs"/>
              </a:rPr>
              <a:t>s</a:t>
            </a:r>
            <a:r>
              <a:rPr kumimoji="0" lang="fr-FR"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iter</a:t>
            </a:r>
          </a:p>
        </p:txBody>
      </p:sp>
      <p:sp>
        <p:nvSpPr>
          <p:cNvPr id="25" name="TextBox 24">
            <a:hlinkClick r:id="" action="ppaction://noaction">
              <a:snd r:embed="rId10" name="saison.wav"/>
            </a:hlinkClick>
            <a:extLst>
              <a:ext uri="{FF2B5EF4-FFF2-40B4-BE49-F238E27FC236}">
                <a16:creationId xmlns:a16="http://schemas.microsoft.com/office/drawing/2014/main" id="{7B7B33D3-D677-4D3D-84DC-7E4BF7E53AE9}"/>
              </a:ext>
            </a:extLst>
          </p:cNvPr>
          <p:cNvSpPr txBox="1"/>
          <p:nvPr/>
        </p:nvSpPr>
        <p:spPr>
          <a:xfrm>
            <a:off x="7415752" y="1846724"/>
            <a:ext cx="20891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sai</a:t>
            </a:r>
            <a:r>
              <a:rPr kumimoji="0" lang="fr-FR" sz="2400" b="1" u="none" strike="noStrike" kern="1200" cap="none" spc="0" normalizeH="0" dirty="0">
                <a:ln>
                  <a:noFill/>
                </a:ln>
                <a:solidFill>
                  <a:srgbClr val="E87D1E"/>
                </a:solidFill>
                <a:effectLst/>
                <a:uLnTx/>
                <a:uFillTx/>
                <a:latin typeface="Century Gothic" panose="020F0302020204030204"/>
                <a:ea typeface="+mn-ea"/>
                <a:cs typeface="+mn-cs"/>
              </a:rPr>
              <a:t>s</a:t>
            </a:r>
            <a:r>
              <a:rPr kumimoji="0" lang="fr-FR"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ons</a:t>
            </a:r>
          </a:p>
        </p:txBody>
      </p:sp>
      <p:sp>
        <p:nvSpPr>
          <p:cNvPr id="26" name="Rounded Rectangle 46">
            <a:extLst>
              <a:ext uri="{FF2B5EF4-FFF2-40B4-BE49-F238E27FC236}">
                <a16:creationId xmlns:a16="http://schemas.microsoft.com/office/drawing/2014/main" id="{5433B8FB-AEBC-4FBF-8F3A-FFB5C03060E2}"/>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sp>
        <p:nvSpPr>
          <p:cNvPr id="27" name="TextBox 26">
            <a:hlinkClick r:id="" action="ppaction://noaction">
              <a:snd r:embed="rId11" name="maitrise 2.wav"/>
            </a:hlinkClick>
            <a:extLst>
              <a:ext uri="{FF2B5EF4-FFF2-40B4-BE49-F238E27FC236}">
                <a16:creationId xmlns:a16="http://schemas.microsoft.com/office/drawing/2014/main" id="{042CB09F-D9ED-4E52-A07C-6575CB512139}"/>
              </a:ext>
            </a:extLst>
          </p:cNvPr>
          <p:cNvSpPr txBox="1"/>
          <p:nvPr/>
        </p:nvSpPr>
        <p:spPr>
          <a:xfrm>
            <a:off x="442526" y="4466386"/>
            <a:ext cx="165456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maîtri</a:t>
            </a:r>
            <a:r>
              <a:rPr kumimoji="0" lang="fr-FR" sz="2400" b="1" u="none" strike="noStrike" kern="1200" cap="none" spc="0" normalizeH="0" dirty="0">
                <a:ln>
                  <a:noFill/>
                </a:ln>
                <a:solidFill>
                  <a:srgbClr val="E87D1E"/>
                </a:solidFill>
                <a:effectLst/>
                <a:uLnTx/>
                <a:uFillTx/>
                <a:latin typeface="Century Gothic" panose="020F0302020204030204"/>
                <a:ea typeface="+mn-ea"/>
                <a:cs typeface="+mn-cs"/>
              </a:rPr>
              <a:t>s</a:t>
            </a:r>
            <a:r>
              <a:rPr kumimoji="0" lang="fr-FR"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e</a:t>
            </a:r>
          </a:p>
        </p:txBody>
      </p:sp>
      <p:sp>
        <p:nvSpPr>
          <p:cNvPr id="28" name="TextBox 27">
            <a:hlinkClick r:id="" action="ppaction://noaction">
              <a:snd r:embed="rId12" name="pelouse.wav"/>
            </a:hlinkClick>
            <a:extLst>
              <a:ext uri="{FF2B5EF4-FFF2-40B4-BE49-F238E27FC236}">
                <a16:creationId xmlns:a16="http://schemas.microsoft.com/office/drawing/2014/main" id="{B3153B81-D113-42EE-9826-FC4F44911B4C}"/>
              </a:ext>
            </a:extLst>
          </p:cNvPr>
          <p:cNvSpPr txBox="1"/>
          <p:nvPr/>
        </p:nvSpPr>
        <p:spPr>
          <a:xfrm>
            <a:off x="7641582" y="5814137"/>
            <a:ext cx="165456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pelou</a:t>
            </a:r>
            <a:r>
              <a:rPr kumimoji="0" lang="fr-FR" sz="2400" b="1" u="none" strike="noStrike" kern="1200" cap="none" spc="0" normalizeH="0" dirty="0">
                <a:ln>
                  <a:noFill/>
                </a:ln>
                <a:solidFill>
                  <a:srgbClr val="E87D1E"/>
                </a:solidFill>
                <a:effectLst/>
                <a:uLnTx/>
                <a:uFillTx/>
                <a:latin typeface="Century Gothic" panose="020F0302020204030204"/>
                <a:ea typeface="+mn-ea"/>
                <a:cs typeface="+mn-cs"/>
              </a:rPr>
              <a:t>s</a:t>
            </a:r>
            <a:r>
              <a:rPr kumimoji="0" lang="fr-FR"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e</a:t>
            </a:r>
          </a:p>
        </p:txBody>
      </p:sp>
      <p:sp>
        <p:nvSpPr>
          <p:cNvPr id="29" name="TextBox 28">
            <a:hlinkClick r:id="" action="ppaction://noaction">
              <a:snd r:embed="rId13" name="desole.wav"/>
            </a:hlinkClick>
            <a:extLst>
              <a:ext uri="{FF2B5EF4-FFF2-40B4-BE49-F238E27FC236}">
                <a16:creationId xmlns:a16="http://schemas.microsoft.com/office/drawing/2014/main" id="{A750BA0D-6038-4051-8055-F261C10DAD4A}"/>
              </a:ext>
            </a:extLst>
          </p:cNvPr>
          <p:cNvSpPr txBox="1"/>
          <p:nvPr/>
        </p:nvSpPr>
        <p:spPr>
          <a:xfrm>
            <a:off x="6026173" y="1851641"/>
            <a:ext cx="123619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dé</a:t>
            </a:r>
            <a:r>
              <a:rPr kumimoji="0" lang="fr-FR" sz="2400" b="1" u="none" strike="noStrike" kern="1200" cap="none" spc="0" normalizeH="0" dirty="0">
                <a:ln>
                  <a:noFill/>
                </a:ln>
                <a:solidFill>
                  <a:srgbClr val="E87D1E"/>
                </a:solidFill>
                <a:effectLst/>
                <a:uLnTx/>
                <a:uFillTx/>
                <a:latin typeface="Century Gothic" panose="020F0302020204030204"/>
                <a:ea typeface="+mn-ea"/>
                <a:cs typeface="+mn-cs"/>
              </a:rPr>
              <a:t>s</a:t>
            </a:r>
            <a:r>
              <a:rPr kumimoji="0" lang="fr-FR"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olé</a:t>
            </a:r>
          </a:p>
        </p:txBody>
      </p:sp>
      <p:sp>
        <p:nvSpPr>
          <p:cNvPr id="30" name="TextBox 29">
            <a:hlinkClick r:id="" action="ppaction://noaction">
              <a:snd r:embed="rId14" name="reviser.wav"/>
            </a:hlinkClick>
            <a:extLst>
              <a:ext uri="{FF2B5EF4-FFF2-40B4-BE49-F238E27FC236}">
                <a16:creationId xmlns:a16="http://schemas.microsoft.com/office/drawing/2014/main" id="{F69EA4A7-F263-4C36-BE98-36BE847C199E}"/>
              </a:ext>
            </a:extLst>
          </p:cNvPr>
          <p:cNvSpPr txBox="1"/>
          <p:nvPr/>
        </p:nvSpPr>
        <p:spPr>
          <a:xfrm>
            <a:off x="4380472" y="1850239"/>
            <a:ext cx="14231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révi</a:t>
            </a:r>
            <a:r>
              <a:rPr kumimoji="0" lang="fr-FR" sz="2400" b="1" u="none" strike="noStrike" kern="1200" cap="none" spc="0" normalizeH="0" dirty="0">
                <a:ln>
                  <a:noFill/>
                </a:ln>
                <a:solidFill>
                  <a:srgbClr val="E87D1E"/>
                </a:solidFill>
                <a:effectLst/>
                <a:uLnTx/>
                <a:uFillTx/>
                <a:latin typeface="Century Gothic" panose="020F0302020204030204"/>
                <a:ea typeface="+mn-ea"/>
                <a:cs typeface="+mn-cs"/>
              </a:rPr>
              <a:t>s</a:t>
            </a:r>
            <a:r>
              <a:rPr kumimoji="0" lang="fr-FR"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er</a:t>
            </a:r>
          </a:p>
        </p:txBody>
      </p:sp>
      <p:sp>
        <p:nvSpPr>
          <p:cNvPr id="31" name="TextBox 30">
            <a:hlinkClick r:id="" action="ppaction://noaction">
              <a:snd r:embed="rId15" name="valise.wav"/>
            </a:hlinkClick>
            <a:extLst>
              <a:ext uri="{FF2B5EF4-FFF2-40B4-BE49-F238E27FC236}">
                <a16:creationId xmlns:a16="http://schemas.microsoft.com/office/drawing/2014/main" id="{116B9035-53C8-4D39-80B1-46C3ABAEF9B5}"/>
              </a:ext>
            </a:extLst>
          </p:cNvPr>
          <p:cNvSpPr txBox="1"/>
          <p:nvPr/>
        </p:nvSpPr>
        <p:spPr>
          <a:xfrm>
            <a:off x="3912207" y="5812543"/>
            <a:ext cx="20656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vali</a:t>
            </a:r>
            <a:r>
              <a:rPr kumimoji="0" lang="fr-FR" sz="2400" b="1" u="none" strike="noStrike" kern="1200" cap="none" spc="0" normalizeH="0" dirty="0">
                <a:ln>
                  <a:noFill/>
                </a:ln>
                <a:solidFill>
                  <a:srgbClr val="E87D1E"/>
                </a:solidFill>
                <a:effectLst/>
                <a:uLnTx/>
                <a:uFillTx/>
                <a:latin typeface="Century Gothic" panose="020F0302020204030204"/>
                <a:ea typeface="+mn-ea"/>
                <a:cs typeface="+mn-cs"/>
              </a:rPr>
              <a:t>s</a:t>
            </a:r>
            <a:r>
              <a:rPr kumimoji="0" lang="fr-FR"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e</a:t>
            </a:r>
          </a:p>
        </p:txBody>
      </p:sp>
      <p:sp>
        <p:nvSpPr>
          <p:cNvPr id="32" name="TextBox 31">
            <a:hlinkClick r:id="" action="ppaction://noaction">
              <a:snd r:embed="rId16" name="eglise.wav"/>
            </a:hlinkClick>
            <a:extLst>
              <a:ext uri="{FF2B5EF4-FFF2-40B4-BE49-F238E27FC236}">
                <a16:creationId xmlns:a16="http://schemas.microsoft.com/office/drawing/2014/main" id="{14F88DB9-B5C5-4B85-AEAC-56A6621B82B4}"/>
              </a:ext>
            </a:extLst>
          </p:cNvPr>
          <p:cNvSpPr txBox="1"/>
          <p:nvPr/>
        </p:nvSpPr>
        <p:spPr>
          <a:xfrm>
            <a:off x="6118135" y="4472897"/>
            <a:ext cx="107784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égli</a:t>
            </a:r>
            <a:r>
              <a:rPr kumimoji="0" lang="fr-FR" sz="2400" b="1" u="none" strike="noStrike" kern="1200" cap="none" spc="0" normalizeH="0" dirty="0">
                <a:ln>
                  <a:noFill/>
                </a:ln>
                <a:solidFill>
                  <a:srgbClr val="E87D1E"/>
                </a:solidFill>
                <a:effectLst/>
                <a:uLnTx/>
                <a:uFillTx/>
                <a:latin typeface="Century Gothic" panose="020F0302020204030204"/>
                <a:ea typeface="+mn-ea"/>
                <a:cs typeface="+mn-cs"/>
              </a:rPr>
              <a:t>s</a:t>
            </a:r>
            <a:r>
              <a:rPr kumimoji="0" lang="fr-FR"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e</a:t>
            </a:r>
          </a:p>
        </p:txBody>
      </p:sp>
      <p:sp>
        <p:nvSpPr>
          <p:cNvPr id="34" name="TextBox 33">
            <a:hlinkClick r:id="" action="ppaction://noaction">
              <a:snd r:embed="rId17" name="plaisir.wav"/>
            </a:hlinkClick>
            <a:extLst>
              <a:ext uri="{FF2B5EF4-FFF2-40B4-BE49-F238E27FC236}">
                <a16:creationId xmlns:a16="http://schemas.microsoft.com/office/drawing/2014/main" id="{63CD3CF3-9EA1-493E-871A-0088177C89D4}"/>
              </a:ext>
            </a:extLst>
          </p:cNvPr>
          <p:cNvSpPr txBox="1"/>
          <p:nvPr/>
        </p:nvSpPr>
        <p:spPr>
          <a:xfrm>
            <a:off x="2523250" y="4467980"/>
            <a:ext cx="11135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plai</a:t>
            </a:r>
            <a:r>
              <a:rPr kumimoji="0" lang="fr-FR" sz="2400" b="1" u="none" strike="noStrike" kern="1200" cap="none" spc="0" normalizeH="0" dirty="0">
                <a:ln>
                  <a:noFill/>
                </a:ln>
                <a:solidFill>
                  <a:srgbClr val="E87D1E"/>
                </a:solidFill>
                <a:effectLst/>
                <a:uLnTx/>
                <a:uFillTx/>
                <a:latin typeface="Century Gothic" panose="020F0302020204030204"/>
                <a:ea typeface="+mn-ea"/>
                <a:cs typeface="+mn-cs"/>
              </a:rPr>
              <a:t>s</a:t>
            </a:r>
            <a:r>
              <a:rPr kumimoji="0" lang="fr-FR"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ir</a:t>
            </a:r>
          </a:p>
        </p:txBody>
      </p:sp>
      <p:sp>
        <p:nvSpPr>
          <p:cNvPr id="35" name="TextBox 34">
            <a:hlinkClick r:id="" action="ppaction://noaction">
              <a:snd r:embed="rId18" name="usine.wav"/>
            </a:hlinkClick>
            <a:extLst>
              <a:ext uri="{FF2B5EF4-FFF2-40B4-BE49-F238E27FC236}">
                <a16:creationId xmlns:a16="http://schemas.microsoft.com/office/drawing/2014/main" id="{74375C68-0608-491A-8565-7FEFD74C7B03}"/>
              </a:ext>
            </a:extLst>
          </p:cNvPr>
          <p:cNvSpPr txBox="1"/>
          <p:nvPr/>
        </p:nvSpPr>
        <p:spPr>
          <a:xfrm>
            <a:off x="6118135" y="2958442"/>
            <a:ext cx="11442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u</a:t>
            </a:r>
            <a:r>
              <a:rPr kumimoji="0" lang="fr-FR" sz="2400" b="1" u="none" strike="noStrike" kern="1200" cap="none" spc="0" normalizeH="0" dirty="0">
                <a:ln>
                  <a:noFill/>
                </a:ln>
                <a:solidFill>
                  <a:srgbClr val="E87D1E"/>
                </a:solidFill>
                <a:effectLst/>
                <a:uLnTx/>
                <a:uFillTx/>
                <a:latin typeface="Century Gothic" panose="020F0302020204030204"/>
                <a:ea typeface="+mn-ea"/>
                <a:cs typeface="+mn-cs"/>
              </a:rPr>
              <a:t>s</a:t>
            </a:r>
            <a:r>
              <a:rPr kumimoji="0" lang="fr-FR"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ine</a:t>
            </a:r>
          </a:p>
        </p:txBody>
      </p:sp>
      <p:sp>
        <p:nvSpPr>
          <p:cNvPr id="36" name="TextBox 35">
            <a:hlinkClick r:id="" action="ppaction://noaction">
              <a:snd r:embed="rId19" name="deguisement.wav"/>
            </a:hlinkClick>
            <a:extLst>
              <a:ext uri="{FF2B5EF4-FFF2-40B4-BE49-F238E27FC236}">
                <a16:creationId xmlns:a16="http://schemas.microsoft.com/office/drawing/2014/main" id="{DC861736-5BF8-47B3-A525-C88A5F6CC468}"/>
              </a:ext>
            </a:extLst>
          </p:cNvPr>
          <p:cNvSpPr txBox="1"/>
          <p:nvPr/>
        </p:nvSpPr>
        <p:spPr>
          <a:xfrm>
            <a:off x="1921563" y="5814137"/>
            <a:ext cx="230839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dégui</a:t>
            </a:r>
            <a:r>
              <a:rPr kumimoji="0" lang="fr-FR" sz="2400" b="1" u="none" strike="noStrike" kern="1200" cap="none" spc="0" normalizeH="0" dirty="0">
                <a:ln>
                  <a:noFill/>
                </a:ln>
                <a:solidFill>
                  <a:srgbClr val="E87D1E"/>
                </a:solidFill>
                <a:effectLst/>
                <a:uLnTx/>
                <a:uFillTx/>
                <a:latin typeface="Century Gothic" panose="020F0302020204030204"/>
                <a:ea typeface="+mn-ea"/>
                <a:cs typeface="+mn-cs"/>
              </a:rPr>
              <a:t>s</a:t>
            </a:r>
            <a:r>
              <a:rPr kumimoji="0" lang="fr-FR"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ement</a:t>
            </a:r>
          </a:p>
        </p:txBody>
      </p:sp>
      <p:sp>
        <p:nvSpPr>
          <p:cNvPr id="38" name="TextBox 37">
            <a:hlinkClick r:id="" action="ppaction://noaction">
              <a:snd r:embed="rId20" name="chaise 2.wav"/>
            </a:hlinkClick>
            <a:extLst>
              <a:ext uri="{FF2B5EF4-FFF2-40B4-BE49-F238E27FC236}">
                <a16:creationId xmlns:a16="http://schemas.microsoft.com/office/drawing/2014/main" id="{3D7B84EF-2972-4017-BE9E-602A3B98B507}"/>
              </a:ext>
            </a:extLst>
          </p:cNvPr>
          <p:cNvSpPr txBox="1"/>
          <p:nvPr/>
        </p:nvSpPr>
        <p:spPr>
          <a:xfrm>
            <a:off x="2489165" y="1846724"/>
            <a:ext cx="13942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chai</a:t>
            </a:r>
            <a:r>
              <a:rPr kumimoji="0" lang="fr-FR" sz="2400" b="1" u="none" strike="noStrike" kern="1200" cap="none" spc="0" normalizeH="0" dirty="0">
                <a:ln>
                  <a:noFill/>
                </a:ln>
                <a:solidFill>
                  <a:srgbClr val="E87D1E"/>
                </a:solidFill>
                <a:effectLst/>
                <a:uLnTx/>
                <a:uFillTx/>
                <a:latin typeface="Century Gothic" panose="020F0302020204030204"/>
                <a:ea typeface="+mn-ea"/>
                <a:cs typeface="+mn-cs"/>
              </a:rPr>
              <a:t>s</a:t>
            </a:r>
            <a:r>
              <a:rPr kumimoji="0" lang="fr-FR"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e</a:t>
            </a:r>
          </a:p>
        </p:txBody>
      </p:sp>
      <p:sp>
        <p:nvSpPr>
          <p:cNvPr id="40" name="TextBox 39">
            <a:hlinkClick r:id="" action="ppaction://noaction">
              <a:snd r:embed="rId21" name="rose.wav"/>
            </a:hlinkClick>
            <a:extLst>
              <a:ext uri="{FF2B5EF4-FFF2-40B4-BE49-F238E27FC236}">
                <a16:creationId xmlns:a16="http://schemas.microsoft.com/office/drawing/2014/main" id="{F083D931-B878-4514-BD3B-CBC5EC071182}"/>
              </a:ext>
            </a:extLst>
          </p:cNvPr>
          <p:cNvSpPr txBox="1"/>
          <p:nvPr/>
        </p:nvSpPr>
        <p:spPr>
          <a:xfrm>
            <a:off x="5680254" y="5814137"/>
            <a:ext cx="20656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ro</a:t>
            </a:r>
            <a:r>
              <a:rPr kumimoji="0" lang="fr-FR" sz="2400" b="1" u="none" strike="noStrike" kern="1200" cap="none" spc="0" normalizeH="0" dirty="0">
                <a:ln>
                  <a:noFill/>
                </a:ln>
                <a:solidFill>
                  <a:srgbClr val="E87D1E"/>
                </a:solidFill>
                <a:effectLst/>
                <a:uLnTx/>
                <a:uFillTx/>
                <a:latin typeface="Century Gothic" panose="020F0302020204030204"/>
                <a:ea typeface="+mn-ea"/>
                <a:cs typeface="+mn-cs"/>
              </a:rPr>
              <a:t>s</a:t>
            </a:r>
            <a:r>
              <a:rPr kumimoji="0" lang="fr-FR"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e</a:t>
            </a:r>
          </a:p>
        </p:txBody>
      </p:sp>
      <p:sp>
        <p:nvSpPr>
          <p:cNvPr id="21" name="TextBox 20">
            <a:hlinkClick r:id="" action="ppaction://noaction">
              <a:snd r:embed="rId22" name="magasin.wav"/>
            </a:hlinkClick>
            <a:extLst>
              <a:ext uri="{FF2B5EF4-FFF2-40B4-BE49-F238E27FC236}">
                <a16:creationId xmlns:a16="http://schemas.microsoft.com/office/drawing/2014/main" id="{0F43D1F1-0202-4596-B55C-EECC742A50EC}"/>
              </a:ext>
            </a:extLst>
          </p:cNvPr>
          <p:cNvSpPr txBox="1"/>
          <p:nvPr/>
        </p:nvSpPr>
        <p:spPr>
          <a:xfrm>
            <a:off x="547353" y="1845130"/>
            <a:ext cx="160493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maga</a:t>
            </a:r>
            <a:r>
              <a:rPr kumimoji="0" lang="fr-FR" sz="2400" b="1" i="0" u="none" strike="noStrike" kern="1200" cap="none" spc="0" normalizeH="0" baseline="0" dirty="0">
                <a:ln>
                  <a:noFill/>
                </a:ln>
                <a:solidFill>
                  <a:srgbClr val="E87D1E"/>
                </a:solidFill>
                <a:effectLst/>
                <a:uLnTx/>
                <a:uFillTx/>
                <a:latin typeface="Century Gothic" panose="020F0302020204030204"/>
                <a:ea typeface="+mn-ea"/>
                <a:cs typeface="+mn-cs"/>
              </a:rPr>
              <a:t>s</a:t>
            </a:r>
            <a:r>
              <a:rPr kumimoji="0" lang="fr-FR"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in</a:t>
            </a:r>
          </a:p>
        </p:txBody>
      </p:sp>
      <p:pic>
        <p:nvPicPr>
          <p:cNvPr id="2062" name="Picture 14" descr="Silhouette, Musical, Note, Clef, Bass, Treble, Music">
            <a:extLst>
              <a:ext uri="{FF2B5EF4-FFF2-40B4-BE49-F238E27FC236}">
                <a16:creationId xmlns:a16="http://schemas.microsoft.com/office/drawing/2014/main" id="{8291F0B4-A3B5-41F9-BC8F-BC819E05E190}"/>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rot="306950">
            <a:off x="4408733" y="2346145"/>
            <a:ext cx="1143323" cy="7014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ouse 12 Clip Art">
            <a:extLst>
              <a:ext uri="{FF2B5EF4-FFF2-40B4-BE49-F238E27FC236}">
                <a16:creationId xmlns:a16="http://schemas.microsoft.com/office/drawing/2014/main" id="{530D7E95-6393-4B9D-B743-4F0356B403CE}"/>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900160" y="2379668"/>
            <a:ext cx="777027" cy="6242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hop Front Icon Clip Art">
            <a:extLst>
              <a:ext uri="{FF2B5EF4-FFF2-40B4-BE49-F238E27FC236}">
                <a16:creationId xmlns:a16="http://schemas.microsoft.com/office/drawing/2014/main" id="{86B1E018-BFA4-4ADA-87AF-F260B9C86E4C}"/>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036581" y="1243034"/>
            <a:ext cx="563670" cy="62421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hair Clip Art">
            <a:extLst>
              <a:ext uri="{FF2B5EF4-FFF2-40B4-BE49-F238E27FC236}">
                <a16:creationId xmlns:a16="http://schemas.microsoft.com/office/drawing/2014/main" id="{684933EF-91F9-44DF-95DB-4578D900BAF0}"/>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2837961" y="1217788"/>
            <a:ext cx="600550" cy="67789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con&#10;&#10;Description automatically generated with medium confidence">
            <a:extLst>
              <a:ext uri="{FF2B5EF4-FFF2-40B4-BE49-F238E27FC236}">
                <a16:creationId xmlns:a16="http://schemas.microsoft.com/office/drawing/2014/main" id="{6396A6DF-9424-4A7C-94E4-BA0AA1CB5ABD}"/>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4633668" y="1217788"/>
            <a:ext cx="676361" cy="684922"/>
          </a:xfrm>
          <a:prstGeom prst="rect">
            <a:avLst/>
          </a:prstGeom>
        </p:spPr>
      </p:pic>
      <p:pic>
        <p:nvPicPr>
          <p:cNvPr id="7" name="Picture 6" descr="A picture containing text, vector graphics&#10;&#10;Description automatically generated">
            <a:extLst>
              <a:ext uri="{FF2B5EF4-FFF2-40B4-BE49-F238E27FC236}">
                <a16:creationId xmlns:a16="http://schemas.microsoft.com/office/drawing/2014/main" id="{ACD53A03-3332-4A8D-8667-0B01D2956C1E}"/>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6283196" y="1200577"/>
            <a:ext cx="722148" cy="722148"/>
          </a:xfrm>
          <a:prstGeom prst="rect">
            <a:avLst/>
          </a:prstGeom>
        </p:spPr>
      </p:pic>
      <p:pic>
        <p:nvPicPr>
          <p:cNvPr id="42" name="Picture 41" descr="Icon&#10;&#10;Description automatically generated">
            <a:extLst>
              <a:ext uri="{FF2B5EF4-FFF2-40B4-BE49-F238E27FC236}">
                <a16:creationId xmlns:a16="http://schemas.microsoft.com/office/drawing/2014/main" id="{8A1B1F98-59B1-4D22-8BCE-32B8B1750927}"/>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6280282" y="2392691"/>
            <a:ext cx="745069" cy="611189"/>
          </a:xfrm>
          <a:prstGeom prst="rect">
            <a:avLst/>
          </a:prstGeom>
        </p:spPr>
      </p:pic>
      <p:pic>
        <p:nvPicPr>
          <p:cNvPr id="1034" name="Picture 10" descr="Grass Texture Clip Art">
            <a:extLst>
              <a:ext uri="{FF2B5EF4-FFF2-40B4-BE49-F238E27FC236}">
                <a16:creationId xmlns:a16="http://schemas.microsoft.com/office/drawing/2014/main" id="{38BEBABA-E21A-4A11-B0F7-8FF5BCD3626A}"/>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7674737" y="5116855"/>
            <a:ext cx="1657488" cy="694923"/>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descr="A group of trees with lights&#10;&#10;Description automatically generated with low confidence">
            <a:extLst>
              <a:ext uri="{FF2B5EF4-FFF2-40B4-BE49-F238E27FC236}">
                <a16:creationId xmlns:a16="http://schemas.microsoft.com/office/drawing/2014/main" id="{6A846262-EBAC-4591-9E2C-34E1E7707741}"/>
              </a:ext>
            </a:extLst>
          </p:cNvPr>
          <p:cNvPicPr>
            <a:picLocks noChangeAspect="1"/>
          </p:cNvPicPr>
          <p:nvPr/>
        </p:nvPicPr>
        <p:blipFill rotWithShape="1">
          <a:blip r:embed="rId31" cstate="print">
            <a:extLst>
              <a:ext uri="{28A0092B-C50C-407E-A947-70E740481C1C}">
                <a14:useLocalDpi xmlns:a14="http://schemas.microsoft.com/office/drawing/2010/main" val="0"/>
              </a:ext>
            </a:extLst>
          </a:blip>
          <a:srcRect t="22964" b="28520"/>
          <a:stretch/>
        </p:blipFill>
        <p:spPr>
          <a:xfrm>
            <a:off x="7465475" y="1251154"/>
            <a:ext cx="2134594" cy="611161"/>
          </a:xfrm>
          <a:prstGeom prst="rect">
            <a:avLst/>
          </a:prstGeom>
        </p:spPr>
      </p:pic>
      <p:pic>
        <p:nvPicPr>
          <p:cNvPr id="48" name="Picture 47" descr="A group of toy figurines&#10;&#10;Description automatically generated with medium confidence">
            <a:extLst>
              <a:ext uri="{FF2B5EF4-FFF2-40B4-BE49-F238E27FC236}">
                <a16:creationId xmlns:a16="http://schemas.microsoft.com/office/drawing/2014/main" id="{8F6EE85E-4F64-45B7-A3B6-CC9E8599F5E9}"/>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2316395" y="2278174"/>
            <a:ext cx="1660775" cy="830388"/>
          </a:xfrm>
          <a:prstGeom prst="rect">
            <a:avLst/>
          </a:prstGeom>
        </p:spPr>
      </p:pic>
      <p:sp>
        <p:nvSpPr>
          <p:cNvPr id="33" name="TextBox 32">
            <a:hlinkClick r:id="" action="ppaction://noaction">
              <a:snd r:embed="rId33" name="arroser.wav"/>
            </a:hlinkClick>
            <a:extLst>
              <a:ext uri="{FF2B5EF4-FFF2-40B4-BE49-F238E27FC236}">
                <a16:creationId xmlns:a16="http://schemas.microsoft.com/office/drawing/2014/main" id="{4C25BA3E-8B3A-49AC-AC8B-820ED279561A}"/>
              </a:ext>
            </a:extLst>
          </p:cNvPr>
          <p:cNvSpPr txBox="1"/>
          <p:nvPr/>
        </p:nvSpPr>
        <p:spPr>
          <a:xfrm>
            <a:off x="7819944" y="4467980"/>
            <a:ext cx="13063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arro</a:t>
            </a:r>
            <a:r>
              <a:rPr kumimoji="0" lang="fr-FR" sz="2400" b="1" u="none" strike="noStrike" kern="1200" cap="none" spc="0" normalizeH="0" dirty="0">
                <a:ln>
                  <a:noFill/>
                </a:ln>
                <a:solidFill>
                  <a:srgbClr val="E87D1E"/>
                </a:solidFill>
                <a:effectLst/>
                <a:uLnTx/>
                <a:uFillTx/>
                <a:latin typeface="Century Gothic" panose="020F0302020204030204"/>
                <a:ea typeface="+mn-ea"/>
                <a:cs typeface="+mn-cs"/>
              </a:rPr>
              <a:t>s</a:t>
            </a:r>
            <a:r>
              <a:rPr kumimoji="0" lang="fr-FR"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er</a:t>
            </a:r>
          </a:p>
        </p:txBody>
      </p:sp>
      <p:pic>
        <p:nvPicPr>
          <p:cNvPr id="52" name="Picture 51" descr="A picture containing spectacles, goggles&#10;&#10;Description automatically generated">
            <a:extLst>
              <a:ext uri="{FF2B5EF4-FFF2-40B4-BE49-F238E27FC236}">
                <a16:creationId xmlns:a16="http://schemas.microsoft.com/office/drawing/2014/main" id="{1C5E7F7C-6A29-4C65-A5E0-E1575D86BF1A}"/>
              </a:ext>
            </a:extLst>
          </p:cNvPr>
          <p:cNvPicPr>
            <a:picLocks noChangeAspect="1"/>
          </p:cNvPicPr>
          <p:nvPr/>
        </p:nvPicPr>
        <p:blipFill rotWithShape="1">
          <a:blip r:embed="rId34" cstate="print">
            <a:extLst>
              <a:ext uri="{28A0092B-C50C-407E-A947-70E740481C1C}">
                <a14:useLocalDpi xmlns:a14="http://schemas.microsoft.com/office/drawing/2010/main" val="0"/>
              </a:ext>
            </a:extLst>
          </a:blip>
          <a:srcRect l="70096" t="7731" b="68231"/>
          <a:stretch/>
        </p:blipFill>
        <p:spPr>
          <a:xfrm rot="20981819">
            <a:off x="759355" y="5099523"/>
            <a:ext cx="1058635" cy="566450"/>
          </a:xfrm>
          <a:prstGeom prst="rect">
            <a:avLst/>
          </a:prstGeom>
        </p:spPr>
      </p:pic>
      <p:pic>
        <p:nvPicPr>
          <p:cNvPr id="54" name="Picture 53" descr="A picture containing pool ball&#10;&#10;Description automatically generated">
            <a:extLst>
              <a:ext uri="{FF2B5EF4-FFF2-40B4-BE49-F238E27FC236}">
                <a16:creationId xmlns:a16="http://schemas.microsoft.com/office/drawing/2014/main" id="{231BDBDD-B07D-4FD3-9601-22FC82A6206A}"/>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1357507" y="5483273"/>
            <a:ext cx="496998" cy="461665"/>
          </a:xfrm>
          <a:prstGeom prst="rect">
            <a:avLst/>
          </a:prstGeom>
        </p:spPr>
      </p:pic>
      <p:pic>
        <p:nvPicPr>
          <p:cNvPr id="58" name="Picture 57">
            <a:extLst>
              <a:ext uri="{FF2B5EF4-FFF2-40B4-BE49-F238E27FC236}">
                <a16:creationId xmlns:a16="http://schemas.microsoft.com/office/drawing/2014/main" id="{507BAFDF-D733-4B32-A48F-2C80AB052597}"/>
              </a:ext>
            </a:extLst>
          </p:cNvPr>
          <p:cNvPicPr>
            <a:picLocks noChangeAspect="1"/>
          </p:cNvPicPr>
          <p:nvPr/>
        </p:nvPicPr>
        <p:blipFill rotWithShape="1">
          <a:blip r:embed="rId36" cstate="print">
            <a:extLst>
              <a:ext uri="{28A0092B-C50C-407E-A947-70E740481C1C}">
                <a14:useLocalDpi xmlns:a14="http://schemas.microsoft.com/office/drawing/2010/main" val="0"/>
              </a:ext>
            </a:extLst>
          </a:blip>
          <a:srcRect l="25781" t="29291" r="25290" b="24144"/>
          <a:stretch/>
        </p:blipFill>
        <p:spPr>
          <a:xfrm>
            <a:off x="4515273" y="3551003"/>
            <a:ext cx="938723" cy="893376"/>
          </a:xfrm>
          <a:prstGeom prst="rect">
            <a:avLst/>
          </a:prstGeom>
        </p:spPr>
      </p:pic>
      <p:pic>
        <p:nvPicPr>
          <p:cNvPr id="1038" name="Picture 14" descr="Country Church Clip Art">
            <a:extLst>
              <a:ext uri="{FF2B5EF4-FFF2-40B4-BE49-F238E27FC236}">
                <a16:creationId xmlns:a16="http://schemas.microsoft.com/office/drawing/2014/main" id="{F2C16321-4B99-4F52-9547-36BCF7574FA9}"/>
              </a:ext>
            </a:extLst>
          </p:cNvPr>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6051747" y="3577394"/>
            <a:ext cx="1210619" cy="843398"/>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descr="A picture containing brass knucks, weapon&#10;&#10;Description automatically generated">
            <a:extLst>
              <a:ext uri="{FF2B5EF4-FFF2-40B4-BE49-F238E27FC236}">
                <a16:creationId xmlns:a16="http://schemas.microsoft.com/office/drawing/2014/main" id="{AD08911C-22FB-496D-B7AE-CDF5141237C5}"/>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2736069" y="4976839"/>
            <a:ext cx="821424" cy="815007"/>
          </a:xfrm>
          <a:prstGeom prst="rect">
            <a:avLst/>
          </a:prstGeom>
        </p:spPr>
      </p:pic>
      <p:pic>
        <p:nvPicPr>
          <p:cNvPr id="1025" name="Picture 1024" descr="Graphical user interface, application&#10;&#10;Description automatically generated">
            <a:extLst>
              <a:ext uri="{FF2B5EF4-FFF2-40B4-BE49-F238E27FC236}">
                <a16:creationId xmlns:a16="http://schemas.microsoft.com/office/drawing/2014/main" id="{C58E15D7-3641-4098-A034-881186F3511F}"/>
              </a:ext>
            </a:extLst>
          </p:cNvPr>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4561040" y="5021271"/>
            <a:ext cx="821424" cy="802359"/>
          </a:xfrm>
          <a:prstGeom prst="rect">
            <a:avLst/>
          </a:prstGeom>
        </p:spPr>
      </p:pic>
      <p:pic>
        <p:nvPicPr>
          <p:cNvPr id="1029" name="Picture 1028">
            <a:extLst>
              <a:ext uri="{FF2B5EF4-FFF2-40B4-BE49-F238E27FC236}">
                <a16:creationId xmlns:a16="http://schemas.microsoft.com/office/drawing/2014/main" id="{E6BC2712-5E17-45E7-93A5-F1BD3B39AC14}"/>
              </a:ext>
            </a:extLst>
          </p:cNvPr>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6242103" y="4998120"/>
            <a:ext cx="821424" cy="782278"/>
          </a:xfrm>
          <a:prstGeom prst="rect">
            <a:avLst/>
          </a:prstGeom>
        </p:spPr>
      </p:pic>
      <p:pic>
        <p:nvPicPr>
          <p:cNvPr id="1033" name="Picture 1032" descr="Background pattern&#10;&#10;Description automatically generated">
            <a:extLst>
              <a:ext uri="{FF2B5EF4-FFF2-40B4-BE49-F238E27FC236}">
                <a16:creationId xmlns:a16="http://schemas.microsoft.com/office/drawing/2014/main" id="{C182741E-4AEC-49CF-B571-E26F78853D20}"/>
              </a:ext>
            </a:extLst>
          </p:cNvPr>
          <p:cNvPicPr>
            <a:picLocks noChangeAspect="1"/>
          </p:cNvPicPr>
          <p:nvPr/>
        </p:nvPicPr>
        <p:blipFill rotWithShape="1">
          <a:blip r:embed="rId41" cstate="print">
            <a:extLst>
              <a:ext uri="{28A0092B-C50C-407E-A947-70E740481C1C}">
                <a14:useLocalDpi xmlns:a14="http://schemas.microsoft.com/office/drawing/2010/main" val="0"/>
              </a:ext>
            </a:extLst>
          </a:blip>
          <a:srcRect l="34971" t="54910" r="31934" b="5617"/>
          <a:stretch/>
        </p:blipFill>
        <p:spPr>
          <a:xfrm>
            <a:off x="2713427" y="3505399"/>
            <a:ext cx="875191" cy="977555"/>
          </a:xfrm>
          <a:prstGeom prst="rect">
            <a:avLst/>
          </a:prstGeom>
        </p:spPr>
      </p:pic>
      <p:pic>
        <p:nvPicPr>
          <p:cNvPr id="1037" name="Picture 1036" descr="A picture containing text, vector graphics&#10;&#10;Description automatically generated">
            <a:extLst>
              <a:ext uri="{FF2B5EF4-FFF2-40B4-BE49-F238E27FC236}">
                <a16:creationId xmlns:a16="http://schemas.microsoft.com/office/drawing/2014/main" id="{E4D8D570-47EA-4D90-A288-A8D46B096043}"/>
              </a:ext>
            </a:extLst>
          </p:cNvPr>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7864191" y="2345268"/>
            <a:ext cx="1354255" cy="696200"/>
          </a:xfrm>
          <a:prstGeom prst="rect">
            <a:avLst/>
          </a:prstGeom>
        </p:spPr>
      </p:pic>
      <p:pic>
        <p:nvPicPr>
          <p:cNvPr id="1041" name="Picture 1040">
            <a:extLst>
              <a:ext uri="{FF2B5EF4-FFF2-40B4-BE49-F238E27FC236}">
                <a16:creationId xmlns:a16="http://schemas.microsoft.com/office/drawing/2014/main" id="{3AB7965A-A57F-442C-9503-9C9C26B81FE5}"/>
              </a:ext>
            </a:extLst>
          </p:cNvPr>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490444" y="3457603"/>
            <a:ext cx="1604939" cy="1069959"/>
          </a:xfrm>
          <a:prstGeom prst="rect">
            <a:avLst/>
          </a:prstGeom>
        </p:spPr>
      </p:pic>
      <p:pic>
        <p:nvPicPr>
          <p:cNvPr id="1043" name="Picture 1042" descr="A doll holding a toothbrush&#10;&#10;Description automatically generated with low confidence">
            <a:extLst>
              <a:ext uri="{FF2B5EF4-FFF2-40B4-BE49-F238E27FC236}">
                <a16:creationId xmlns:a16="http://schemas.microsoft.com/office/drawing/2014/main" id="{5399C5DE-2DA5-400E-95C6-FBD9C54BD253}"/>
              </a:ext>
            </a:extLst>
          </p:cNvPr>
          <p:cNvPicPr>
            <a:picLocks noChangeAspect="1"/>
          </p:cNvPicPr>
          <p:nvPr/>
        </p:nvPicPr>
        <p:blipFill>
          <a:blip r:embed="rId44" cstate="print">
            <a:extLst>
              <a:ext uri="{28A0092B-C50C-407E-A947-70E740481C1C}">
                <a14:useLocalDpi xmlns:a14="http://schemas.microsoft.com/office/drawing/2010/main" val="0"/>
              </a:ext>
            </a:extLst>
          </a:blip>
          <a:stretch>
            <a:fillRect/>
          </a:stretch>
        </p:blipFill>
        <p:spPr>
          <a:xfrm>
            <a:off x="8108258" y="3585118"/>
            <a:ext cx="874601" cy="818117"/>
          </a:xfrm>
          <a:prstGeom prst="rect">
            <a:avLst/>
          </a:prstGeom>
        </p:spPr>
      </p:pic>
    </p:spTree>
    <p:extLst>
      <p:ext uri="{BB962C8B-B14F-4D97-AF65-F5344CB8AC3E}">
        <p14:creationId xmlns:p14="http://schemas.microsoft.com/office/powerpoint/2010/main" val="2539092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30000"/>
                                        <p:tgtEl>
                                          <p:spTgt spid="9"/>
                                        </p:tgtEl>
                                      </p:cBhvr>
                                    </p:animEffect>
                                    <p:set>
                                      <p:cBhvr>
                                        <p:cTn id="7" dur="1" fill="hold">
                                          <p:stCondLst>
                                            <p:cond delay="29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Vocabulaire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a:t>
            </a:r>
          </a:p>
        </p:txBody>
      </p:sp>
      <p:sp>
        <p:nvSpPr>
          <p:cNvPr id="6" name="TextBox 5">
            <a:extLst>
              <a:ext uri="{FF2B5EF4-FFF2-40B4-BE49-F238E27FC236}">
                <a16:creationId xmlns:a16="http://schemas.microsoft.com/office/drawing/2014/main" id="{F3E11188-B433-5A4A-A669-78C0EE9B8445}"/>
              </a:ext>
            </a:extLst>
          </p:cNvPr>
          <p:cNvSpPr txBox="1"/>
          <p:nvPr/>
        </p:nvSpPr>
        <p:spPr>
          <a:xfrm>
            <a:off x="172071" y="1188663"/>
            <a:ext cx="88229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Écoute et écris la bonne lettre.</a:t>
            </a:r>
            <a:endPar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graphicFrame>
        <p:nvGraphicFramePr>
          <p:cNvPr id="12" name="Table 12">
            <a:extLst>
              <a:ext uri="{FF2B5EF4-FFF2-40B4-BE49-F238E27FC236}">
                <a16:creationId xmlns:a16="http://schemas.microsoft.com/office/drawing/2014/main" id="{2C60BBF5-2ECC-4C50-936B-C70420F284F1}"/>
              </a:ext>
            </a:extLst>
          </p:cNvPr>
          <p:cNvGraphicFramePr>
            <a:graphicFrameLocks noGrp="1"/>
          </p:cNvGraphicFramePr>
          <p:nvPr/>
        </p:nvGraphicFramePr>
        <p:xfrm>
          <a:off x="288758" y="2704700"/>
          <a:ext cx="11621162" cy="3547966"/>
        </p:xfrm>
        <a:graphic>
          <a:graphicData uri="http://schemas.openxmlformats.org/drawingml/2006/table">
            <a:tbl>
              <a:tblPr firstRow="1" bandRow="1">
                <a:tableStyleId>{5C22544A-7EE6-4342-B048-85BDC9FD1C3A}</a:tableStyleId>
              </a:tblPr>
              <a:tblGrid>
                <a:gridCol w="1763660">
                  <a:extLst>
                    <a:ext uri="{9D8B030D-6E8A-4147-A177-3AD203B41FA5}">
                      <a16:colId xmlns:a16="http://schemas.microsoft.com/office/drawing/2014/main" val="547376520"/>
                    </a:ext>
                  </a:extLst>
                </a:gridCol>
                <a:gridCol w="1556672">
                  <a:extLst>
                    <a:ext uri="{9D8B030D-6E8A-4147-A177-3AD203B41FA5}">
                      <a16:colId xmlns:a16="http://schemas.microsoft.com/office/drawing/2014/main" val="602543854"/>
                    </a:ext>
                  </a:extLst>
                </a:gridCol>
                <a:gridCol w="1660166">
                  <a:extLst>
                    <a:ext uri="{9D8B030D-6E8A-4147-A177-3AD203B41FA5}">
                      <a16:colId xmlns:a16="http://schemas.microsoft.com/office/drawing/2014/main" val="3452426701"/>
                    </a:ext>
                  </a:extLst>
                </a:gridCol>
                <a:gridCol w="1660166">
                  <a:extLst>
                    <a:ext uri="{9D8B030D-6E8A-4147-A177-3AD203B41FA5}">
                      <a16:colId xmlns:a16="http://schemas.microsoft.com/office/drawing/2014/main" val="3934876315"/>
                    </a:ext>
                  </a:extLst>
                </a:gridCol>
                <a:gridCol w="1660166">
                  <a:extLst>
                    <a:ext uri="{9D8B030D-6E8A-4147-A177-3AD203B41FA5}">
                      <a16:colId xmlns:a16="http://schemas.microsoft.com/office/drawing/2014/main" val="2583488908"/>
                    </a:ext>
                  </a:extLst>
                </a:gridCol>
                <a:gridCol w="1660166">
                  <a:extLst>
                    <a:ext uri="{9D8B030D-6E8A-4147-A177-3AD203B41FA5}">
                      <a16:colId xmlns:a16="http://schemas.microsoft.com/office/drawing/2014/main" val="2276732861"/>
                    </a:ext>
                  </a:extLst>
                </a:gridCol>
                <a:gridCol w="1660166">
                  <a:extLst>
                    <a:ext uri="{9D8B030D-6E8A-4147-A177-3AD203B41FA5}">
                      <a16:colId xmlns:a16="http://schemas.microsoft.com/office/drawing/2014/main" val="3872699709"/>
                    </a:ext>
                  </a:extLst>
                </a:gridCol>
              </a:tblGrid>
              <a:tr h="1773983">
                <a:tc>
                  <a:txBody>
                    <a:bodyPr/>
                    <a:lstStyle/>
                    <a:p>
                      <a:pPr algn="ctr"/>
                      <a:r>
                        <a:rPr lang="en-GB" sz="2000" b="0" dirty="0">
                          <a:solidFill>
                            <a:srgbClr val="115076"/>
                          </a:solidFill>
                        </a:rPr>
                        <a:t>[to correct, correcting]</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dirty="0">
                        <a:solidFill>
                          <a:srgbClr val="115076"/>
                        </a:solidFill>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dirty="0">
                        <a:solidFill>
                          <a:srgbClr val="115076"/>
                        </a:solidFill>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000" b="0" dirty="0">
                          <a:solidFill>
                            <a:srgbClr val="115076"/>
                          </a:solidFill>
                        </a:rPr>
                        <a:t>[test]</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dirty="0">
                        <a:solidFill>
                          <a:srgbClr val="115076"/>
                        </a:solidFill>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dirty="0">
                        <a:solidFill>
                          <a:srgbClr val="115076"/>
                        </a:solidFill>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dirty="0">
                        <a:solidFill>
                          <a:srgbClr val="115076"/>
                        </a:solidFill>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33193984"/>
                  </a:ext>
                </a:extLst>
              </a:tr>
              <a:tr h="1773983">
                <a:tc>
                  <a:txBody>
                    <a:bodyPr/>
                    <a:lstStyle/>
                    <a:p>
                      <a:pPr algn="ctr"/>
                      <a:endParaRPr lang="en-GB" sz="2000" b="0" dirty="0">
                        <a:solidFill>
                          <a:srgbClr val="115076"/>
                        </a:solidFill>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dirty="0">
                        <a:solidFill>
                          <a:srgbClr val="115076"/>
                        </a:solidFill>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dirty="0">
                        <a:solidFill>
                          <a:srgbClr val="115076"/>
                        </a:solidFill>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dirty="0">
                        <a:solidFill>
                          <a:srgbClr val="115076"/>
                        </a:solidFill>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dirty="0">
                        <a:solidFill>
                          <a:srgbClr val="115076"/>
                        </a:solidFill>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dirty="0">
                        <a:solidFill>
                          <a:srgbClr val="115076"/>
                        </a:solidFill>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dirty="0">
                        <a:solidFill>
                          <a:srgbClr val="115076"/>
                        </a:solidFill>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30218777"/>
                  </a:ext>
                </a:extLst>
              </a:tr>
            </a:tbl>
          </a:graphicData>
        </a:graphic>
      </p:graphicFrame>
      <p:pic>
        <p:nvPicPr>
          <p:cNvPr id="14" name="Picture 13" descr="Shape&#10;&#10;Description automatically generated with medium confidence">
            <a:extLst>
              <a:ext uri="{FF2B5EF4-FFF2-40B4-BE49-F238E27FC236}">
                <a16:creationId xmlns:a16="http://schemas.microsoft.com/office/drawing/2014/main" id="{8B5E1092-13A0-4C83-B603-A2ABE003D1AA}"/>
              </a:ext>
            </a:extLst>
          </p:cNvPr>
          <p:cNvPicPr>
            <a:picLocks noChangeAspect="1"/>
          </p:cNvPicPr>
          <p:nvPr/>
        </p:nvPicPr>
        <p:blipFill rotWithShape="1">
          <a:blip r:embed="rId4">
            <a:extLst>
              <a:ext uri="{28A0092B-C50C-407E-A947-70E740481C1C}">
                <a14:useLocalDpi xmlns:a14="http://schemas.microsoft.com/office/drawing/2010/main" val="0"/>
              </a:ext>
            </a:extLst>
          </a:blip>
          <a:srcRect l="19852" t="40893" r="5316" b="37862"/>
          <a:stretch/>
        </p:blipFill>
        <p:spPr>
          <a:xfrm>
            <a:off x="522234" y="3058625"/>
            <a:ext cx="1316475" cy="838143"/>
          </a:xfrm>
          <a:prstGeom prst="rect">
            <a:avLst/>
          </a:prstGeom>
        </p:spPr>
      </p:pic>
      <p:pic>
        <p:nvPicPr>
          <p:cNvPr id="16" name="Picture 15" descr="Shape&#10;&#10;Description automatically generated">
            <a:extLst>
              <a:ext uri="{FF2B5EF4-FFF2-40B4-BE49-F238E27FC236}">
                <a16:creationId xmlns:a16="http://schemas.microsoft.com/office/drawing/2014/main" id="{664D3BA9-56DD-457C-9D2A-B89AB80D15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02507" y="4727113"/>
            <a:ext cx="731106" cy="981395"/>
          </a:xfrm>
          <a:prstGeom prst="rect">
            <a:avLst/>
          </a:prstGeom>
        </p:spPr>
      </p:pic>
      <p:pic>
        <p:nvPicPr>
          <p:cNvPr id="18" name="Picture 17" descr="A picture containing text, sign, clipart, vector graphics&#10;&#10;Description automatically generated">
            <a:extLst>
              <a:ext uri="{FF2B5EF4-FFF2-40B4-BE49-F238E27FC236}">
                <a16:creationId xmlns:a16="http://schemas.microsoft.com/office/drawing/2014/main" id="{EB345E02-0033-4EF5-8B08-CACFA45BB11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67498" y="2958892"/>
            <a:ext cx="717928" cy="1060818"/>
          </a:xfrm>
          <a:prstGeom prst="rect">
            <a:avLst/>
          </a:prstGeom>
        </p:spPr>
      </p:pic>
      <p:pic>
        <p:nvPicPr>
          <p:cNvPr id="20" name="Picture 19" descr="Shape, circle&#10;&#10;Description automatically generated">
            <a:extLst>
              <a:ext uri="{FF2B5EF4-FFF2-40B4-BE49-F238E27FC236}">
                <a16:creationId xmlns:a16="http://schemas.microsoft.com/office/drawing/2014/main" id="{AC75925B-7FCF-4850-ACB4-EDFFF09E6BF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77544" y="3157065"/>
            <a:ext cx="639260" cy="738370"/>
          </a:xfrm>
          <a:prstGeom prst="rect">
            <a:avLst/>
          </a:prstGeom>
        </p:spPr>
      </p:pic>
      <p:pic>
        <p:nvPicPr>
          <p:cNvPr id="22" name="Picture 21" descr="Shape&#10;&#10;Description automatically generated">
            <a:extLst>
              <a:ext uri="{FF2B5EF4-FFF2-40B4-BE49-F238E27FC236}">
                <a16:creationId xmlns:a16="http://schemas.microsoft.com/office/drawing/2014/main" id="{FD0125B7-9008-4216-92DF-FFF545AE7F9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53348" y="4753509"/>
            <a:ext cx="730899" cy="952092"/>
          </a:xfrm>
          <a:prstGeom prst="rect">
            <a:avLst/>
          </a:prstGeom>
        </p:spPr>
      </p:pic>
      <p:pic>
        <p:nvPicPr>
          <p:cNvPr id="24" name="Picture 23" descr="A picture containing icon&#10;&#10;Description automatically generated">
            <a:extLst>
              <a:ext uri="{FF2B5EF4-FFF2-40B4-BE49-F238E27FC236}">
                <a16:creationId xmlns:a16="http://schemas.microsoft.com/office/drawing/2014/main" id="{198C613C-7077-4301-AFCA-6625A2F98F6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16229" y="4850131"/>
            <a:ext cx="643270" cy="758847"/>
          </a:xfrm>
          <a:prstGeom prst="rect">
            <a:avLst/>
          </a:prstGeom>
        </p:spPr>
      </p:pic>
      <p:pic>
        <p:nvPicPr>
          <p:cNvPr id="38" name="Picture 37" descr="A picture containing text, clipart&#10;&#10;Description automatically generated">
            <a:extLst>
              <a:ext uri="{FF2B5EF4-FFF2-40B4-BE49-F238E27FC236}">
                <a16:creationId xmlns:a16="http://schemas.microsoft.com/office/drawing/2014/main" id="{4A6934D9-F908-4357-ACD8-104B39BE301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820933" y="2938531"/>
            <a:ext cx="997100" cy="1007170"/>
          </a:xfrm>
          <a:prstGeom prst="rect">
            <a:avLst/>
          </a:prstGeom>
        </p:spPr>
      </p:pic>
      <p:sp>
        <p:nvSpPr>
          <p:cNvPr id="53" name="Action Button: Custom 16">
            <a:hlinkClick r:id="" action="ppaction://noaction" highlightClick="1">
              <a:snd r:embed="rId11" name="1.wav"/>
            </a:hlinkClick>
            <a:extLst>
              <a:ext uri="{FF2B5EF4-FFF2-40B4-BE49-F238E27FC236}">
                <a16:creationId xmlns:a16="http://schemas.microsoft.com/office/drawing/2014/main" id="{52116171-5DA4-4A6B-8640-246802892F6E}"/>
              </a:ext>
            </a:extLst>
          </p:cNvPr>
          <p:cNvSpPr/>
          <p:nvPr/>
        </p:nvSpPr>
        <p:spPr>
          <a:xfrm>
            <a:off x="288758" y="2714293"/>
            <a:ext cx="396000" cy="409427"/>
          </a:xfrm>
          <a:prstGeom prst="actionButtonBlank">
            <a:avLst/>
          </a:prstGeom>
          <a:solidFill>
            <a:srgbClr val="E87D1E"/>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54" name="Action Button: Custom 16">
            <a:hlinkClick r:id="" action="ppaction://noaction" highlightClick="1"/>
            <a:extLst>
              <a:ext uri="{FF2B5EF4-FFF2-40B4-BE49-F238E27FC236}">
                <a16:creationId xmlns:a16="http://schemas.microsoft.com/office/drawing/2014/main" id="{C0E6E346-9A64-4B79-809A-811AF2D0FC91}"/>
              </a:ext>
            </a:extLst>
          </p:cNvPr>
          <p:cNvSpPr/>
          <p:nvPr/>
        </p:nvSpPr>
        <p:spPr>
          <a:xfrm>
            <a:off x="3619229" y="2725882"/>
            <a:ext cx="396000" cy="396000"/>
          </a:xfrm>
          <a:prstGeom prst="actionButtonBlank">
            <a:avLst/>
          </a:prstGeom>
          <a:solidFill>
            <a:srgbClr val="E87D1E"/>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t>
            </a:r>
          </a:p>
        </p:txBody>
      </p:sp>
      <p:sp>
        <p:nvSpPr>
          <p:cNvPr id="55" name="Action Button: Custom 16">
            <a:hlinkClick r:id="" action="ppaction://noaction" highlightClick="1"/>
            <a:extLst>
              <a:ext uri="{FF2B5EF4-FFF2-40B4-BE49-F238E27FC236}">
                <a16:creationId xmlns:a16="http://schemas.microsoft.com/office/drawing/2014/main" id="{0C07AE40-16F3-49D6-8A2D-826AF30F2C2C}"/>
              </a:ext>
            </a:extLst>
          </p:cNvPr>
          <p:cNvSpPr/>
          <p:nvPr/>
        </p:nvSpPr>
        <p:spPr>
          <a:xfrm>
            <a:off x="2063688" y="2714293"/>
            <a:ext cx="396000" cy="396000"/>
          </a:xfrm>
          <a:prstGeom prst="actionButtonBlank">
            <a:avLst/>
          </a:prstGeom>
          <a:solidFill>
            <a:srgbClr val="E87D1E"/>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t>
            </a:r>
          </a:p>
        </p:txBody>
      </p:sp>
      <p:sp>
        <p:nvSpPr>
          <p:cNvPr id="56" name="Action Button: Custom 16">
            <a:hlinkClick r:id="" action="ppaction://noaction" highlightClick="1"/>
            <a:extLst>
              <a:ext uri="{FF2B5EF4-FFF2-40B4-BE49-F238E27FC236}">
                <a16:creationId xmlns:a16="http://schemas.microsoft.com/office/drawing/2014/main" id="{0B77F74E-1899-4F8F-870B-1BF2BC110605}"/>
              </a:ext>
            </a:extLst>
          </p:cNvPr>
          <p:cNvSpPr/>
          <p:nvPr/>
        </p:nvSpPr>
        <p:spPr>
          <a:xfrm>
            <a:off x="5284467" y="2721006"/>
            <a:ext cx="396000" cy="396000"/>
          </a:xfrm>
          <a:prstGeom prst="actionButtonBlank">
            <a:avLst/>
          </a:prstGeom>
          <a:solidFill>
            <a:srgbClr val="E87D1E"/>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a:t>
            </a:r>
          </a:p>
        </p:txBody>
      </p:sp>
      <p:sp>
        <p:nvSpPr>
          <p:cNvPr id="57" name="Action Button: Custom 16">
            <a:hlinkClick r:id="" action="ppaction://noaction" highlightClick="1"/>
            <a:extLst>
              <a:ext uri="{FF2B5EF4-FFF2-40B4-BE49-F238E27FC236}">
                <a16:creationId xmlns:a16="http://schemas.microsoft.com/office/drawing/2014/main" id="{F7F45BBA-6490-4CAA-9438-68E6F59B4FB6}"/>
              </a:ext>
            </a:extLst>
          </p:cNvPr>
          <p:cNvSpPr/>
          <p:nvPr/>
        </p:nvSpPr>
        <p:spPr>
          <a:xfrm>
            <a:off x="6936985" y="2714293"/>
            <a:ext cx="396000" cy="396000"/>
          </a:xfrm>
          <a:prstGeom prst="actionButtonBlank">
            <a:avLst/>
          </a:prstGeom>
          <a:solidFill>
            <a:srgbClr val="E87D1E"/>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58" name="Action Button: Custom 16">
            <a:hlinkClick r:id="" action="ppaction://noaction" highlightClick="1"/>
            <a:extLst>
              <a:ext uri="{FF2B5EF4-FFF2-40B4-BE49-F238E27FC236}">
                <a16:creationId xmlns:a16="http://schemas.microsoft.com/office/drawing/2014/main" id="{97645448-4B8A-456A-B146-9F30F650A1BB}"/>
              </a:ext>
            </a:extLst>
          </p:cNvPr>
          <p:cNvSpPr/>
          <p:nvPr/>
        </p:nvSpPr>
        <p:spPr>
          <a:xfrm>
            <a:off x="8599000" y="2721006"/>
            <a:ext cx="396000" cy="396000"/>
          </a:xfrm>
          <a:prstGeom prst="actionButtonBlank">
            <a:avLst/>
          </a:prstGeom>
          <a:solidFill>
            <a:srgbClr val="E87D1E"/>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a:t>
            </a:r>
          </a:p>
        </p:txBody>
      </p:sp>
      <p:sp>
        <p:nvSpPr>
          <p:cNvPr id="59" name="Action Button: Custom 16">
            <a:hlinkClick r:id="" action="ppaction://noaction" highlightClick="1"/>
            <a:extLst>
              <a:ext uri="{FF2B5EF4-FFF2-40B4-BE49-F238E27FC236}">
                <a16:creationId xmlns:a16="http://schemas.microsoft.com/office/drawing/2014/main" id="{6245BC21-D7E6-4FE0-88B4-23AB36548BE8}"/>
              </a:ext>
            </a:extLst>
          </p:cNvPr>
          <p:cNvSpPr/>
          <p:nvPr/>
        </p:nvSpPr>
        <p:spPr>
          <a:xfrm>
            <a:off x="10261015" y="2723177"/>
            <a:ext cx="396000" cy="396000"/>
          </a:xfrm>
          <a:prstGeom prst="actionButtonBlank">
            <a:avLst/>
          </a:prstGeom>
          <a:solidFill>
            <a:srgbClr val="E87D1E"/>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a:t>
            </a:r>
          </a:p>
        </p:txBody>
      </p:sp>
      <p:sp>
        <p:nvSpPr>
          <p:cNvPr id="60" name="Action Button: Custom 16">
            <a:hlinkClick r:id="" action="ppaction://noaction" highlightClick="1"/>
            <a:extLst>
              <a:ext uri="{FF2B5EF4-FFF2-40B4-BE49-F238E27FC236}">
                <a16:creationId xmlns:a16="http://schemas.microsoft.com/office/drawing/2014/main" id="{CB0B98FA-C3F0-47BF-A444-AF093E540198}"/>
              </a:ext>
            </a:extLst>
          </p:cNvPr>
          <p:cNvSpPr/>
          <p:nvPr/>
        </p:nvSpPr>
        <p:spPr>
          <a:xfrm>
            <a:off x="304744" y="4484448"/>
            <a:ext cx="396000" cy="396000"/>
          </a:xfrm>
          <a:prstGeom prst="actionButtonBlank">
            <a:avLst/>
          </a:prstGeom>
          <a:solidFill>
            <a:srgbClr val="E87D1E"/>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t>
            </a:r>
          </a:p>
        </p:txBody>
      </p:sp>
      <p:sp>
        <p:nvSpPr>
          <p:cNvPr id="61" name="Action Button: Custom 16">
            <a:hlinkClick r:id="" action="ppaction://noaction" highlightClick="1"/>
            <a:extLst>
              <a:ext uri="{FF2B5EF4-FFF2-40B4-BE49-F238E27FC236}">
                <a16:creationId xmlns:a16="http://schemas.microsoft.com/office/drawing/2014/main" id="{DBE2AC4C-D37D-4A54-BD88-7F0E7684F059}"/>
              </a:ext>
            </a:extLst>
          </p:cNvPr>
          <p:cNvSpPr/>
          <p:nvPr/>
        </p:nvSpPr>
        <p:spPr>
          <a:xfrm>
            <a:off x="2065111" y="4488389"/>
            <a:ext cx="396000" cy="396000"/>
          </a:xfrm>
          <a:prstGeom prst="actionButtonBlank">
            <a:avLst/>
          </a:prstGeom>
          <a:solidFill>
            <a:srgbClr val="E87D1E"/>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a:t>
            </a:r>
          </a:p>
        </p:txBody>
      </p:sp>
      <p:sp>
        <p:nvSpPr>
          <p:cNvPr id="62" name="Action Button: Custom 16">
            <a:hlinkClick r:id="" action="ppaction://noaction" highlightClick="1"/>
            <a:extLst>
              <a:ext uri="{FF2B5EF4-FFF2-40B4-BE49-F238E27FC236}">
                <a16:creationId xmlns:a16="http://schemas.microsoft.com/office/drawing/2014/main" id="{B863DA43-F8FA-4FF0-B2A0-96DF4E2A8291}"/>
              </a:ext>
            </a:extLst>
          </p:cNvPr>
          <p:cNvSpPr/>
          <p:nvPr/>
        </p:nvSpPr>
        <p:spPr>
          <a:xfrm>
            <a:off x="3615724" y="4488389"/>
            <a:ext cx="396000" cy="382164"/>
          </a:xfrm>
          <a:prstGeom prst="actionButtonBlank">
            <a:avLst/>
          </a:prstGeom>
          <a:solidFill>
            <a:srgbClr val="E87D1E"/>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J</a:t>
            </a:r>
          </a:p>
        </p:txBody>
      </p:sp>
      <p:sp>
        <p:nvSpPr>
          <p:cNvPr id="63" name="Action Button: Custom 16">
            <a:hlinkClick r:id="" action="ppaction://noaction" highlightClick="1"/>
            <a:extLst>
              <a:ext uri="{FF2B5EF4-FFF2-40B4-BE49-F238E27FC236}">
                <a16:creationId xmlns:a16="http://schemas.microsoft.com/office/drawing/2014/main" id="{6E8ACAF5-A4FA-4080-84C2-A41445D5F863}"/>
              </a:ext>
            </a:extLst>
          </p:cNvPr>
          <p:cNvSpPr/>
          <p:nvPr/>
        </p:nvSpPr>
        <p:spPr>
          <a:xfrm>
            <a:off x="5287404" y="4484448"/>
            <a:ext cx="396000" cy="396000"/>
          </a:xfrm>
          <a:prstGeom prst="actionButtonBlank">
            <a:avLst/>
          </a:prstGeom>
          <a:solidFill>
            <a:srgbClr val="E87D1E"/>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K</a:t>
            </a:r>
          </a:p>
        </p:txBody>
      </p:sp>
      <p:sp>
        <p:nvSpPr>
          <p:cNvPr id="64" name="Action Button: Custom 16">
            <a:hlinkClick r:id="" action="ppaction://noaction" highlightClick="1"/>
            <a:extLst>
              <a:ext uri="{FF2B5EF4-FFF2-40B4-BE49-F238E27FC236}">
                <a16:creationId xmlns:a16="http://schemas.microsoft.com/office/drawing/2014/main" id="{76C41BC0-7CE2-430A-B8AD-C70266BE27CD}"/>
              </a:ext>
            </a:extLst>
          </p:cNvPr>
          <p:cNvSpPr/>
          <p:nvPr/>
        </p:nvSpPr>
        <p:spPr>
          <a:xfrm>
            <a:off x="6945689" y="4488389"/>
            <a:ext cx="396000" cy="396000"/>
          </a:xfrm>
          <a:prstGeom prst="actionButtonBlank">
            <a:avLst/>
          </a:prstGeom>
          <a:solidFill>
            <a:srgbClr val="E87D1E"/>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a:t>
            </a:r>
          </a:p>
        </p:txBody>
      </p:sp>
      <p:sp>
        <p:nvSpPr>
          <p:cNvPr id="65" name="Action Button: Custom 16">
            <a:hlinkClick r:id="" action="ppaction://noaction" highlightClick="1"/>
            <a:extLst>
              <a:ext uri="{FF2B5EF4-FFF2-40B4-BE49-F238E27FC236}">
                <a16:creationId xmlns:a16="http://schemas.microsoft.com/office/drawing/2014/main" id="{766A1637-5C0E-4990-A332-3B04E239BD6C}"/>
              </a:ext>
            </a:extLst>
          </p:cNvPr>
          <p:cNvSpPr/>
          <p:nvPr/>
        </p:nvSpPr>
        <p:spPr>
          <a:xfrm>
            <a:off x="8599000" y="4484448"/>
            <a:ext cx="396000" cy="396000"/>
          </a:xfrm>
          <a:prstGeom prst="actionButtonBlank">
            <a:avLst/>
          </a:prstGeom>
          <a:solidFill>
            <a:srgbClr val="E87D1E"/>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a:t>
            </a:r>
          </a:p>
        </p:txBody>
      </p:sp>
      <p:sp>
        <p:nvSpPr>
          <p:cNvPr id="66" name="Action Button: Custom 16">
            <a:hlinkClick r:id="" action="ppaction://noaction" highlightClick="1"/>
            <a:extLst>
              <a:ext uri="{FF2B5EF4-FFF2-40B4-BE49-F238E27FC236}">
                <a16:creationId xmlns:a16="http://schemas.microsoft.com/office/drawing/2014/main" id="{BB80E4EC-2711-491E-9F00-FA0353F83785}"/>
              </a:ext>
            </a:extLst>
          </p:cNvPr>
          <p:cNvSpPr/>
          <p:nvPr/>
        </p:nvSpPr>
        <p:spPr>
          <a:xfrm>
            <a:off x="10272987" y="4488389"/>
            <a:ext cx="396000" cy="396000"/>
          </a:xfrm>
          <a:prstGeom prst="actionButtonBlank">
            <a:avLst/>
          </a:prstGeom>
          <a:solidFill>
            <a:srgbClr val="E87D1E"/>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a:t>
            </a:r>
          </a:p>
        </p:txBody>
      </p:sp>
      <p:sp>
        <p:nvSpPr>
          <p:cNvPr id="67" name="Action Button: Custom 16">
            <a:hlinkClick r:id="" action="ppaction://noaction" highlightClick="1">
              <a:snd r:embed="rId12" name="competance.wav"/>
            </a:hlinkClick>
            <a:extLst>
              <a:ext uri="{FF2B5EF4-FFF2-40B4-BE49-F238E27FC236}">
                <a16:creationId xmlns:a16="http://schemas.microsoft.com/office/drawing/2014/main" id="{71A1C3A6-46A7-4376-AB40-69B8D81D2E37}"/>
              </a:ext>
            </a:extLst>
          </p:cNvPr>
          <p:cNvSpPr/>
          <p:nvPr/>
        </p:nvSpPr>
        <p:spPr>
          <a:xfrm>
            <a:off x="288758" y="1694947"/>
            <a:ext cx="396000" cy="396000"/>
          </a:xfrm>
          <a:prstGeom prst="actionButtonBlank">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68" name="Action Button: Custom 16">
            <a:hlinkClick r:id="" action="ppaction://noaction" highlightClick="1">
              <a:snd r:embed="rId13" name="le systeme 2.wav"/>
            </a:hlinkClick>
            <a:extLst>
              <a:ext uri="{FF2B5EF4-FFF2-40B4-BE49-F238E27FC236}">
                <a16:creationId xmlns:a16="http://schemas.microsoft.com/office/drawing/2014/main" id="{96A499D0-F58D-4402-B4D9-DAAE58EB1D3E}"/>
              </a:ext>
            </a:extLst>
          </p:cNvPr>
          <p:cNvSpPr/>
          <p:nvPr/>
        </p:nvSpPr>
        <p:spPr>
          <a:xfrm>
            <a:off x="4594608" y="1694947"/>
            <a:ext cx="396000" cy="396000"/>
          </a:xfrm>
          <a:prstGeom prst="actionButtonBlank">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69" name="Action Button: Custom 16">
            <a:hlinkClick r:id="" action="ppaction://noaction" highlightClick="1">
              <a:snd r:embed="rId14" name="durer.wav"/>
            </a:hlinkClick>
            <a:extLst>
              <a:ext uri="{FF2B5EF4-FFF2-40B4-BE49-F238E27FC236}">
                <a16:creationId xmlns:a16="http://schemas.microsoft.com/office/drawing/2014/main" id="{3AAD026F-556D-41FB-B2FF-51C246BD04BD}"/>
              </a:ext>
            </a:extLst>
          </p:cNvPr>
          <p:cNvSpPr/>
          <p:nvPr/>
        </p:nvSpPr>
        <p:spPr>
          <a:xfrm>
            <a:off x="5455778" y="1694947"/>
            <a:ext cx="396000" cy="396000"/>
          </a:xfrm>
          <a:prstGeom prst="actionButtonBlank">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70" name="Action Button: Custom 16">
            <a:hlinkClick r:id="" action="ppaction://noaction" highlightClick="1">
              <a:snd r:embed="rId15" name="quatrieme.wav"/>
            </a:hlinkClick>
            <a:extLst>
              <a:ext uri="{FF2B5EF4-FFF2-40B4-BE49-F238E27FC236}">
                <a16:creationId xmlns:a16="http://schemas.microsoft.com/office/drawing/2014/main" id="{BE88AC8C-233D-4631-9EFA-4B27414F8D8F}"/>
              </a:ext>
            </a:extLst>
          </p:cNvPr>
          <p:cNvSpPr/>
          <p:nvPr/>
        </p:nvSpPr>
        <p:spPr>
          <a:xfrm>
            <a:off x="8900458" y="1694947"/>
            <a:ext cx="396000" cy="396000"/>
          </a:xfrm>
          <a:prstGeom prst="actionButtonBlank">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11</a:t>
            </a:r>
          </a:p>
        </p:txBody>
      </p:sp>
      <p:sp>
        <p:nvSpPr>
          <p:cNvPr id="71" name="Action Button: Custom 16">
            <a:hlinkClick r:id="" action="ppaction://noaction" highlightClick="1">
              <a:snd r:embed="rId16" name="longtemps.wav"/>
            </a:hlinkClick>
            <a:extLst>
              <a:ext uri="{FF2B5EF4-FFF2-40B4-BE49-F238E27FC236}">
                <a16:creationId xmlns:a16="http://schemas.microsoft.com/office/drawing/2014/main" id="{886FDBC7-F34A-4DA3-BD78-F2F768FB6E1C}"/>
              </a:ext>
            </a:extLst>
          </p:cNvPr>
          <p:cNvSpPr/>
          <p:nvPr/>
        </p:nvSpPr>
        <p:spPr>
          <a:xfrm>
            <a:off x="9761628" y="1683070"/>
            <a:ext cx="396000" cy="396000"/>
          </a:xfrm>
          <a:prstGeom prst="actionButtonBlank">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12</a:t>
            </a:r>
          </a:p>
        </p:txBody>
      </p:sp>
      <p:sp>
        <p:nvSpPr>
          <p:cNvPr id="72" name="Action Button: Custom 16">
            <a:hlinkClick r:id="" action="ppaction://noaction" highlightClick="1">
              <a:snd r:embed="rId17" name="primaire.wav"/>
            </a:hlinkClick>
            <a:extLst>
              <a:ext uri="{FF2B5EF4-FFF2-40B4-BE49-F238E27FC236}">
                <a16:creationId xmlns:a16="http://schemas.microsoft.com/office/drawing/2014/main" id="{C84DD433-BCD7-4829-9FB9-05943FE70CDA}"/>
              </a:ext>
            </a:extLst>
          </p:cNvPr>
          <p:cNvSpPr/>
          <p:nvPr/>
        </p:nvSpPr>
        <p:spPr>
          <a:xfrm>
            <a:off x="10622798" y="1683070"/>
            <a:ext cx="396000" cy="396000"/>
          </a:xfrm>
          <a:prstGeom prst="actionButtonBlank">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13</a:t>
            </a:r>
          </a:p>
        </p:txBody>
      </p:sp>
      <p:sp>
        <p:nvSpPr>
          <p:cNvPr id="73" name="Action Button: Custom 16">
            <a:hlinkClick r:id="" action="ppaction://noaction" highlightClick="1">
              <a:snd r:embed="rId18" name="troisieme 2.wav"/>
            </a:hlinkClick>
            <a:extLst>
              <a:ext uri="{FF2B5EF4-FFF2-40B4-BE49-F238E27FC236}">
                <a16:creationId xmlns:a16="http://schemas.microsoft.com/office/drawing/2014/main" id="{B2C6669C-0081-49EF-A364-6E20B709E01B}"/>
              </a:ext>
            </a:extLst>
          </p:cNvPr>
          <p:cNvSpPr/>
          <p:nvPr/>
        </p:nvSpPr>
        <p:spPr>
          <a:xfrm>
            <a:off x="2872268" y="1703859"/>
            <a:ext cx="396000" cy="396000"/>
          </a:xfrm>
          <a:prstGeom prst="actionButtonBlank">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74" name="Action Button: Custom 16">
            <a:hlinkClick r:id="" action="ppaction://noaction" highlightClick="1">
              <a:snd r:embed="rId19" name="corriger.wav"/>
            </a:hlinkClick>
            <a:extLst>
              <a:ext uri="{FF2B5EF4-FFF2-40B4-BE49-F238E27FC236}">
                <a16:creationId xmlns:a16="http://schemas.microsoft.com/office/drawing/2014/main" id="{01A6C210-F3ED-46F7-A709-C380FA06008B}"/>
              </a:ext>
            </a:extLst>
          </p:cNvPr>
          <p:cNvSpPr/>
          <p:nvPr/>
        </p:nvSpPr>
        <p:spPr>
          <a:xfrm>
            <a:off x="2011098" y="1697653"/>
            <a:ext cx="396000" cy="396000"/>
          </a:xfrm>
          <a:prstGeom prst="actionButtonBlank">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75" name="Action Button: Custom 16">
            <a:hlinkClick r:id="" action="ppaction://noaction" highlightClick="1">
              <a:snd r:embed="rId20" name="le controle 2.wav"/>
            </a:hlinkClick>
            <a:extLst>
              <a:ext uri="{FF2B5EF4-FFF2-40B4-BE49-F238E27FC236}">
                <a16:creationId xmlns:a16="http://schemas.microsoft.com/office/drawing/2014/main" id="{CE8D54FD-C4B2-4070-A25A-BA4A64036712}"/>
              </a:ext>
            </a:extLst>
          </p:cNvPr>
          <p:cNvSpPr/>
          <p:nvPr/>
        </p:nvSpPr>
        <p:spPr>
          <a:xfrm>
            <a:off x="3733438" y="1703859"/>
            <a:ext cx="396000" cy="396000"/>
          </a:xfrm>
          <a:prstGeom prst="actionButtonBlank">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76" name="Action Button: Custom 16">
            <a:hlinkClick r:id="" action="ppaction://noaction" highlightClick="1">
              <a:snd r:embed="rId21" name="deuxieme 2.wav"/>
            </a:hlinkClick>
            <a:extLst>
              <a:ext uri="{FF2B5EF4-FFF2-40B4-BE49-F238E27FC236}">
                <a16:creationId xmlns:a16="http://schemas.microsoft.com/office/drawing/2014/main" id="{948705D3-8792-46C3-9FED-32AD5804DFB6}"/>
              </a:ext>
            </a:extLst>
          </p:cNvPr>
          <p:cNvSpPr/>
          <p:nvPr/>
        </p:nvSpPr>
        <p:spPr>
          <a:xfrm>
            <a:off x="1149928" y="1694947"/>
            <a:ext cx="396000" cy="396000"/>
          </a:xfrm>
          <a:prstGeom prst="actionButtonBlank">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77" name="Action Button: Custom 16">
            <a:hlinkClick r:id="" action="ppaction://noaction" highlightClick="1">
              <a:snd r:embed="rId22" name="la connaissance 2.wav"/>
            </a:hlinkClick>
            <a:extLst>
              <a:ext uri="{FF2B5EF4-FFF2-40B4-BE49-F238E27FC236}">
                <a16:creationId xmlns:a16="http://schemas.microsoft.com/office/drawing/2014/main" id="{0F412DDE-5426-474A-AED4-9431A0D17026}"/>
              </a:ext>
            </a:extLst>
          </p:cNvPr>
          <p:cNvSpPr/>
          <p:nvPr/>
        </p:nvSpPr>
        <p:spPr>
          <a:xfrm>
            <a:off x="7178118" y="1694947"/>
            <a:ext cx="396000" cy="396000"/>
          </a:xfrm>
          <a:prstGeom prst="actionButtonBlank">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78" name="Action Button: Custom 16">
            <a:hlinkClick r:id="" action="ppaction://noaction" highlightClick="1">
              <a:snd r:embed="rId23" name="poser.wav"/>
            </a:hlinkClick>
            <a:extLst>
              <a:ext uri="{FF2B5EF4-FFF2-40B4-BE49-F238E27FC236}">
                <a16:creationId xmlns:a16="http://schemas.microsoft.com/office/drawing/2014/main" id="{E2E69061-8040-47EC-9279-FCD66C8DA1B1}"/>
              </a:ext>
            </a:extLst>
          </p:cNvPr>
          <p:cNvSpPr/>
          <p:nvPr/>
        </p:nvSpPr>
        <p:spPr>
          <a:xfrm>
            <a:off x="8039288" y="1694947"/>
            <a:ext cx="396000" cy="396000"/>
          </a:xfrm>
          <a:prstGeom prst="actionButtonBlank">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79" name="Action Button: Custom 16">
            <a:hlinkClick r:id="" action="ppaction://noaction" highlightClick="1">
              <a:snd r:embed="rId24" name="sixieme.wav"/>
            </a:hlinkClick>
            <a:extLst>
              <a:ext uri="{FF2B5EF4-FFF2-40B4-BE49-F238E27FC236}">
                <a16:creationId xmlns:a16="http://schemas.microsoft.com/office/drawing/2014/main" id="{5815943E-F8CA-458C-A455-6BAA5962C827}"/>
              </a:ext>
            </a:extLst>
          </p:cNvPr>
          <p:cNvSpPr/>
          <p:nvPr/>
        </p:nvSpPr>
        <p:spPr>
          <a:xfrm>
            <a:off x="6316948" y="1694947"/>
            <a:ext cx="396000" cy="396000"/>
          </a:xfrm>
          <a:prstGeom prst="actionButtonBlank">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80" name="Action Button: Custom 16">
            <a:hlinkClick r:id="" action="ppaction://noaction" highlightClick="1">
              <a:snd r:embed="rId25" name="cinquieme.wav"/>
            </a:hlinkClick>
            <a:extLst>
              <a:ext uri="{FF2B5EF4-FFF2-40B4-BE49-F238E27FC236}">
                <a16:creationId xmlns:a16="http://schemas.microsoft.com/office/drawing/2014/main" id="{5319FB94-58CD-42ED-BA9A-E4484577BC10}"/>
              </a:ext>
            </a:extLst>
          </p:cNvPr>
          <p:cNvSpPr/>
          <p:nvPr/>
        </p:nvSpPr>
        <p:spPr>
          <a:xfrm>
            <a:off x="11483965" y="1689276"/>
            <a:ext cx="396000" cy="396000"/>
          </a:xfrm>
          <a:prstGeom prst="actionButtonBlank">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14</a:t>
            </a:r>
          </a:p>
        </p:txBody>
      </p:sp>
      <p:sp>
        <p:nvSpPr>
          <p:cNvPr id="95" name="Action Button: Custom 16">
            <a:hlinkClick r:id="" action="ppaction://noaction" highlightClick="1"/>
            <a:extLst>
              <a:ext uri="{FF2B5EF4-FFF2-40B4-BE49-F238E27FC236}">
                <a16:creationId xmlns:a16="http://schemas.microsoft.com/office/drawing/2014/main" id="{B3BB3770-3A96-49B2-BE36-0D7DF53A90CE}"/>
              </a:ext>
            </a:extLst>
          </p:cNvPr>
          <p:cNvSpPr/>
          <p:nvPr/>
        </p:nvSpPr>
        <p:spPr>
          <a:xfrm>
            <a:off x="288758" y="2097153"/>
            <a:ext cx="396000" cy="396000"/>
          </a:xfrm>
          <a:prstGeom prst="actionButtonBlank">
            <a:avLst/>
          </a:prstGeom>
          <a:solidFill>
            <a:srgbClr val="E87D1E"/>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a:t>
            </a:r>
          </a:p>
        </p:txBody>
      </p:sp>
      <p:sp>
        <p:nvSpPr>
          <p:cNvPr id="96" name="Action Button: Custom 16">
            <a:hlinkClick r:id="" action="ppaction://noaction" highlightClick="1"/>
            <a:extLst>
              <a:ext uri="{FF2B5EF4-FFF2-40B4-BE49-F238E27FC236}">
                <a16:creationId xmlns:a16="http://schemas.microsoft.com/office/drawing/2014/main" id="{680CEACD-CB95-43A7-AE09-BA65EA5DA5AC}"/>
              </a:ext>
            </a:extLst>
          </p:cNvPr>
          <p:cNvSpPr/>
          <p:nvPr/>
        </p:nvSpPr>
        <p:spPr>
          <a:xfrm>
            <a:off x="4594608" y="2097153"/>
            <a:ext cx="396000" cy="396000"/>
          </a:xfrm>
          <a:prstGeom prst="actionButtonBlank">
            <a:avLst/>
          </a:prstGeom>
          <a:solidFill>
            <a:srgbClr val="E87D1E"/>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J</a:t>
            </a:r>
          </a:p>
        </p:txBody>
      </p:sp>
      <p:sp>
        <p:nvSpPr>
          <p:cNvPr id="97" name="Action Button: Custom 16">
            <a:hlinkClick r:id="" action="ppaction://noaction" highlightClick="1"/>
            <a:extLst>
              <a:ext uri="{FF2B5EF4-FFF2-40B4-BE49-F238E27FC236}">
                <a16:creationId xmlns:a16="http://schemas.microsoft.com/office/drawing/2014/main" id="{43B67931-8571-4E9A-8033-E8C600D3EBB9}"/>
              </a:ext>
            </a:extLst>
          </p:cNvPr>
          <p:cNvSpPr/>
          <p:nvPr/>
        </p:nvSpPr>
        <p:spPr>
          <a:xfrm>
            <a:off x="5455778" y="2097153"/>
            <a:ext cx="396000" cy="396000"/>
          </a:xfrm>
          <a:prstGeom prst="actionButtonBlank">
            <a:avLst/>
          </a:prstGeom>
          <a:solidFill>
            <a:srgbClr val="E87D1E"/>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a:t>
            </a:r>
          </a:p>
        </p:txBody>
      </p:sp>
      <p:sp>
        <p:nvSpPr>
          <p:cNvPr id="98" name="Action Button: Custom 16">
            <a:hlinkClick r:id="" action="ppaction://noaction" highlightClick="1"/>
            <a:extLst>
              <a:ext uri="{FF2B5EF4-FFF2-40B4-BE49-F238E27FC236}">
                <a16:creationId xmlns:a16="http://schemas.microsoft.com/office/drawing/2014/main" id="{5E093EF4-10ED-4D8F-A05F-3C29A3579F91}"/>
              </a:ext>
            </a:extLst>
          </p:cNvPr>
          <p:cNvSpPr/>
          <p:nvPr/>
        </p:nvSpPr>
        <p:spPr>
          <a:xfrm>
            <a:off x="8900458" y="2097153"/>
            <a:ext cx="396000" cy="396000"/>
          </a:xfrm>
          <a:prstGeom prst="actionButtonBlank">
            <a:avLst/>
          </a:prstGeom>
          <a:solidFill>
            <a:srgbClr val="E87D1E"/>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99" name="Action Button: Custom 16">
            <a:hlinkClick r:id="" action="ppaction://noaction" highlightClick="1"/>
            <a:extLst>
              <a:ext uri="{FF2B5EF4-FFF2-40B4-BE49-F238E27FC236}">
                <a16:creationId xmlns:a16="http://schemas.microsoft.com/office/drawing/2014/main" id="{28185C92-BE7F-4860-B8E1-188823D4C7C8}"/>
              </a:ext>
            </a:extLst>
          </p:cNvPr>
          <p:cNvSpPr/>
          <p:nvPr/>
        </p:nvSpPr>
        <p:spPr>
          <a:xfrm>
            <a:off x="9761628" y="2085276"/>
            <a:ext cx="396000" cy="396000"/>
          </a:xfrm>
          <a:prstGeom prst="actionButtonBlank">
            <a:avLst/>
          </a:prstGeom>
          <a:solidFill>
            <a:srgbClr val="E87D1E"/>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a:t>
            </a:r>
          </a:p>
        </p:txBody>
      </p:sp>
      <p:sp>
        <p:nvSpPr>
          <p:cNvPr id="100" name="Action Button: Custom 16">
            <a:hlinkClick r:id="" action="ppaction://noaction" highlightClick="1"/>
            <a:extLst>
              <a:ext uri="{FF2B5EF4-FFF2-40B4-BE49-F238E27FC236}">
                <a16:creationId xmlns:a16="http://schemas.microsoft.com/office/drawing/2014/main" id="{FCB358E3-6185-4E3C-AC5E-023DF739C14C}"/>
              </a:ext>
            </a:extLst>
          </p:cNvPr>
          <p:cNvSpPr/>
          <p:nvPr/>
        </p:nvSpPr>
        <p:spPr>
          <a:xfrm>
            <a:off x="10622798" y="2085276"/>
            <a:ext cx="396000" cy="396000"/>
          </a:xfrm>
          <a:prstGeom prst="actionButtonBlank">
            <a:avLst/>
          </a:prstGeom>
          <a:solidFill>
            <a:srgbClr val="E87D1E"/>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a:t>
            </a:r>
          </a:p>
        </p:txBody>
      </p:sp>
      <p:sp>
        <p:nvSpPr>
          <p:cNvPr id="101" name="Action Button: Custom 16">
            <a:hlinkClick r:id="" action="ppaction://noaction" highlightClick="1"/>
            <a:extLst>
              <a:ext uri="{FF2B5EF4-FFF2-40B4-BE49-F238E27FC236}">
                <a16:creationId xmlns:a16="http://schemas.microsoft.com/office/drawing/2014/main" id="{C6234285-E113-44C8-BEFF-B42F69FC42C8}"/>
              </a:ext>
            </a:extLst>
          </p:cNvPr>
          <p:cNvSpPr/>
          <p:nvPr/>
        </p:nvSpPr>
        <p:spPr>
          <a:xfrm>
            <a:off x="2872268" y="2106065"/>
            <a:ext cx="396000" cy="396000"/>
          </a:xfrm>
          <a:prstGeom prst="actionButtonBlank">
            <a:avLst/>
          </a:prstGeom>
          <a:solidFill>
            <a:srgbClr val="E87D1E"/>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a:t>
            </a:r>
          </a:p>
        </p:txBody>
      </p:sp>
      <p:sp>
        <p:nvSpPr>
          <p:cNvPr id="102" name="Action Button: Custom 16">
            <a:hlinkClick r:id="" action="ppaction://noaction" highlightClick="1"/>
            <a:extLst>
              <a:ext uri="{FF2B5EF4-FFF2-40B4-BE49-F238E27FC236}">
                <a16:creationId xmlns:a16="http://schemas.microsoft.com/office/drawing/2014/main" id="{D973F738-E028-4179-A423-F173D4369237}"/>
              </a:ext>
            </a:extLst>
          </p:cNvPr>
          <p:cNvSpPr/>
          <p:nvPr/>
        </p:nvSpPr>
        <p:spPr>
          <a:xfrm>
            <a:off x="2011098" y="2099859"/>
            <a:ext cx="396000" cy="396000"/>
          </a:xfrm>
          <a:prstGeom prst="actionButtonBlank">
            <a:avLst/>
          </a:prstGeom>
          <a:solidFill>
            <a:srgbClr val="E87D1E"/>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103" name="Action Button: Custom 16">
            <a:hlinkClick r:id="" action="ppaction://noaction" highlightClick="1"/>
            <a:extLst>
              <a:ext uri="{FF2B5EF4-FFF2-40B4-BE49-F238E27FC236}">
                <a16:creationId xmlns:a16="http://schemas.microsoft.com/office/drawing/2014/main" id="{6A05D86F-2858-4326-8E7C-E3A5C7AC005D}"/>
              </a:ext>
            </a:extLst>
          </p:cNvPr>
          <p:cNvSpPr/>
          <p:nvPr/>
        </p:nvSpPr>
        <p:spPr>
          <a:xfrm>
            <a:off x="3733438" y="2106065"/>
            <a:ext cx="396000" cy="396000"/>
          </a:xfrm>
          <a:prstGeom prst="actionButtonBlank">
            <a:avLst/>
          </a:prstGeom>
          <a:solidFill>
            <a:srgbClr val="E87D1E"/>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a:t>
            </a:r>
          </a:p>
        </p:txBody>
      </p:sp>
      <p:sp>
        <p:nvSpPr>
          <p:cNvPr id="104" name="Action Button: Custom 16">
            <a:hlinkClick r:id="" action="ppaction://noaction" highlightClick="1"/>
            <a:extLst>
              <a:ext uri="{FF2B5EF4-FFF2-40B4-BE49-F238E27FC236}">
                <a16:creationId xmlns:a16="http://schemas.microsoft.com/office/drawing/2014/main" id="{4B4F7EBE-B495-4E7B-8A9A-F65AAA2C0E35}"/>
              </a:ext>
            </a:extLst>
          </p:cNvPr>
          <p:cNvSpPr/>
          <p:nvPr/>
        </p:nvSpPr>
        <p:spPr>
          <a:xfrm>
            <a:off x="1149928" y="2097153"/>
            <a:ext cx="396000" cy="396000"/>
          </a:xfrm>
          <a:prstGeom prst="actionButtonBlank">
            <a:avLst/>
          </a:prstGeom>
          <a:solidFill>
            <a:srgbClr val="E87D1E"/>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a:t>
            </a:r>
          </a:p>
        </p:txBody>
      </p:sp>
      <p:sp>
        <p:nvSpPr>
          <p:cNvPr id="105" name="Action Button: Custom 16">
            <a:hlinkClick r:id="" action="ppaction://noaction" highlightClick="1"/>
            <a:extLst>
              <a:ext uri="{FF2B5EF4-FFF2-40B4-BE49-F238E27FC236}">
                <a16:creationId xmlns:a16="http://schemas.microsoft.com/office/drawing/2014/main" id="{0C1A7F88-1DB0-4278-BD2D-007E4F50B344}"/>
              </a:ext>
            </a:extLst>
          </p:cNvPr>
          <p:cNvSpPr/>
          <p:nvPr/>
        </p:nvSpPr>
        <p:spPr>
          <a:xfrm>
            <a:off x="7178118" y="2097153"/>
            <a:ext cx="396000" cy="396000"/>
          </a:xfrm>
          <a:prstGeom prst="actionButtonBlank">
            <a:avLst/>
          </a:prstGeom>
          <a:solidFill>
            <a:srgbClr val="E87D1E"/>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t>
            </a:r>
          </a:p>
        </p:txBody>
      </p:sp>
      <p:sp>
        <p:nvSpPr>
          <p:cNvPr id="106" name="Action Button: Custom 16">
            <a:hlinkClick r:id="" action="ppaction://noaction" highlightClick="1"/>
            <a:extLst>
              <a:ext uri="{FF2B5EF4-FFF2-40B4-BE49-F238E27FC236}">
                <a16:creationId xmlns:a16="http://schemas.microsoft.com/office/drawing/2014/main" id="{2234CB3F-0F09-46B8-9A8C-83A49CF37F57}"/>
              </a:ext>
            </a:extLst>
          </p:cNvPr>
          <p:cNvSpPr/>
          <p:nvPr/>
        </p:nvSpPr>
        <p:spPr>
          <a:xfrm>
            <a:off x="11490539" y="2079070"/>
            <a:ext cx="396000" cy="396000"/>
          </a:xfrm>
          <a:prstGeom prst="actionButtonBlank">
            <a:avLst/>
          </a:prstGeom>
          <a:solidFill>
            <a:srgbClr val="E87D1E"/>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K</a:t>
            </a:r>
          </a:p>
        </p:txBody>
      </p:sp>
      <p:sp>
        <p:nvSpPr>
          <p:cNvPr id="107" name="Action Button: Custom 16">
            <a:hlinkClick r:id="" action="ppaction://noaction" highlightClick="1"/>
            <a:extLst>
              <a:ext uri="{FF2B5EF4-FFF2-40B4-BE49-F238E27FC236}">
                <a16:creationId xmlns:a16="http://schemas.microsoft.com/office/drawing/2014/main" id="{931B9010-10D1-452E-8E12-5A01FD893DE4}"/>
              </a:ext>
            </a:extLst>
          </p:cNvPr>
          <p:cNvSpPr/>
          <p:nvPr/>
        </p:nvSpPr>
        <p:spPr>
          <a:xfrm>
            <a:off x="6316948" y="2097153"/>
            <a:ext cx="396000" cy="396000"/>
          </a:xfrm>
          <a:prstGeom prst="actionButtonBlank">
            <a:avLst/>
          </a:prstGeom>
          <a:solidFill>
            <a:srgbClr val="E87D1E"/>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t>
            </a:r>
          </a:p>
        </p:txBody>
      </p:sp>
      <p:sp>
        <p:nvSpPr>
          <p:cNvPr id="108" name="Action Button: Custom 16">
            <a:hlinkClick r:id="" action="ppaction://noaction" highlightClick="1"/>
            <a:extLst>
              <a:ext uri="{FF2B5EF4-FFF2-40B4-BE49-F238E27FC236}">
                <a16:creationId xmlns:a16="http://schemas.microsoft.com/office/drawing/2014/main" id="{A342F55D-DB96-4453-B936-15E98C26CFD4}"/>
              </a:ext>
            </a:extLst>
          </p:cNvPr>
          <p:cNvSpPr/>
          <p:nvPr/>
        </p:nvSpPr>
        <p:spPr>
          <a:xfrm>
            <a:off x="8032717" y="2085276"/>
            <a:ext cx="396000" cy="396000"/>
          </a:xfrm>
          <a:prstGeom prst="actionButtonBlank">
            <a:avLst/>
          </a:prstGeom>
          <a:solidFill>
            <a:srgbClr val="E87D1E"/>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t>
            </a:r>
          </a:p>
        </p:txBody>
      </p:sp>
      <p:sp>
        <p:nvSpPr>
          <p:cNvPr id="81" name="Action Button: Custom 16">
            <a:hlinkClick r:id="" action="ppaction://noaction" highlightClick="1">
              <a:snd r:embed="rId11" name="1.wav"/>
            </a:hlinkClick>
            <a:extLst>
              <a:ext uri="{FF2B5EF4-FFF2-40B4-BE49-F238E27FC236}">
                <a16:creationId xmlns:a16="http://schemas.microsoft.com/office/drawing/2014/main" id="{9158E699-9712-45EA-B918-F34E8B85F817}"/>
              </a:ext>
            </a:extLst>
          </p:cNvPr>
          <p:cNvSpPr/>
          <p:nvPr/>
        </p:nvSpPr>
        <p:spPr>
          <a:xfrm>
            <a:off x="332245" y="3840751"/>
            <a:ext cx="1665907" cy="585292"/>
          </a:xfrm>
          <a:prstGeom prst="actionButtonBlank">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corriger</a:t>
            </a:r>
          </a:p>
        </p:txBody>
      </p:sp>
      <p:sp>
        <p:nvSpPr>
          <p:cNvPr id="82" name="Action Button: Custom 16">
            <a:hlinkClick r:id="" action="ppaction://noaction" highlightClick="1">
              <a:snd r:embed="rId11" name="1.wav"/>
            </a:hlinkClick>
            <a:extLst>
              <a:ext uri="{FF2B5EF4-FFF2-40B4-BE49-F238E27FC236}">
                <a16:creationId xmlns:a16="http://schemas.microsoft.com/office/drawing/2014/main" id="{5FFB4DCC-6715-4029-91F7-E76CFF140F05}"/>
              </a:ext>
            </a:extLst>
          </p:cNvPr>
          <p:cNvSpPr/>
          <p:nvPr/>
        </p:nvSpPr>
        <p:spPr>
          <a:xfrm>
            <a:off x="2087133" y="3844108"/>
            <a:ext cx="1481242" cy="578578"/>
          </a:xfrm>
          <a:prstGeom prst="actionButtonBlank">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sixième</a:t>
            </a:r>
          </a:p>
        </p:txBody>
      </p:sp>
      <p:sp>
        <p:nvSpPr>
          <p:cNvPr id="83" name="Action Button: Custom 16">
            <a:hlinkClick r:id="" action="ppaction://noaction" highlightClick="1">
              <a:snd r:embed="rId11" name="1.wav"/>
            </a:hlinkClick>
            <a:extLst>
              <a:ext uri="{FF2B5EF4-FFF2-40B4-BE49-F238E27FC236}">
                <a16:creationId xmlns:a16="http://schemas.microsoft.com/office/drawing/2014/main" id="{1544245E-73CA-4B19-9D8E-A98CC9F0D309}"/>
              </a:ext>
            </a:extLst>
          </p:cNvPr>
          <p:cNvSpPr/>
          <p:nvPr/>
        </p:nvSpPr>
        <p:spPr>
          <a:xfrm>
            <a:off x="3634379" y="3840751"/>
            <a:ext cx="1609808" cy="585292"/>
          </a:xfrm>
          <a:prstGeom prst="actionButtonBlank">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solidFill>
                  <a:prstClr val="white"/>
                </a:solidFill>
                <a:latin typeface="Century Gothic" panose="020B0502020202020204" pitchFamily="34" charset="0"/>
              </a:rPr>
              <a:t>poser</a:t>
            </a:r>
            <a:endParaRPr kumimoji="0" lang="fr-FR"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4" name="Action Button: Custom 16">
            <a:hlinkClick r:id="" action="ppaction://noaction" highlightClick="1">
              <a:snd r:embed="rId11" name="1.wav"/>
            </a:hlinkClick>
            <a:extLst>
              <a:ext uri="{FF2B5EF4-FFF2-40B4-BE49-F238E27FC236}">
                <a16:creationId xmlns:a16="http://schemas.microsoft.com/office/drawing/2014/main" id="{AEF06343-419C-4439-AE31-82E400C660CD}"/>
              </a:ext>
            </a:extLst>
          </p:cNvPr>
          <p:cNvSpPr/>
          <p:nvPr/>
        </p:nvSpPr>
        <p:spPr>
          <a:xfrm>
            <a:off x="3644725" y="5615138"/>
            <a:ext cx="1609808" cy="585292"/>
          </a:xfrm>
          <a:prstGeom prst="actionButtonBlank">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 système</a:t>
            </a:r>
          </a:p>
        </p:txBody>
      </p:sp>
      <p:sp>
        <p:nvSpPr>
          <p:cNvPr id="85" name="Action Button: Custom 16">
            <a:hlinkClick r:id="" action="ppaction://noaction" highlightClick="1">
              <a:snd r:embed="rId11" name="1.wav"/>
            </a:hlinkClick>
            <a:extLst>
              <a:ext uri="{FF2B5EF4-FFF2-40B4-BE49-F238E27FC236}">
                <a16:creationId xmlns:a16="http://schemas.microsoft.com/office/drawing/2014/main" id="{D1AD527C-4A27-4A9B-809E-DC9A1144BC3B}"/>
              </a:ext>
            </a:extLst>
          </p:cNvPr>
          <p:cNvSpPr/>
          <p:nvPr/>
        </p:nvSpPr>
        <p:spPr>
          <a:xfrm>
            <a:off x="2065165" y="5615138"/>
            <a:ext cx="1532118" cy="585292"/>
          </a:xfrm>
          <a:prstGeom prst="actionButtonBlank">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deuxième</a:t>
            </a:r>
          </a:p>
        </p:txBody>
      </p:sp>
      <p:sp>
        <p:nvSpPr>
          <p:cNvPr id="86" name="Action Button: Custom 16">
            <a:hlinkClick r:id="" action="ppaction://noaction" highlightClick="1">
              <a:snd r:embed="rId11" name="1.wav"/>
            </a:hlinkClick>
            <a:extLst>
              <a:ext uri="{FF2B5EF4-FFF2-40B4-BE49-F238E27FC236}">
                <a16:creationId xmlns:a16="http://schemas.microsoft.com/office/drawing/2014/main" id="{73A5CB1C-5E22-4A58-BA19-26ED9B9C5DFB}"/>
              </a:ext>
            </a:extLst>
          </p:cNvPr>
          <p:cNvSpPr/>
          <p:nvPr/>
        </p:nvSpPr>
        <p:spPr>
          <a:xfrm>
            <a:off x="327302" y="5615138"/>
            <a:ext cx="1699320" cy="585292"/>
          </a:xfrm>
          <a:prstGeom prst="actionButtonBlank">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la connaissance</a:t>
            </a:r>
          </a:p>
        </p:txBody>
      </p:sp>
      <p:sp>
        <p:nvSpPr>
          <p:cNvPr id="87" name="Action Button: Custom 16">
            <a:hlinkClick r:id="" action="ppaction://noaction" highlightClick="1">
              <a:snd r:embed="rId11" name="1.wav"/>
            </a:hlinkClick>
            <a:extLst>
              <a:ext uri="{FF2B5EF4-FFF2-40B4-BE49-F238E27FC236}">
                <a16:creationId xmlns:a16="http://schemas.microsoft.com/office/drawing/2014/main" id="{3A1F9F6A-68F1-47EC-BA25-8FDBCCA114B4}"/>
              </a:ext>
            </a:extLst>
          </p:cNvPr>
          <p:cNvSpPr/>
          <p:nvPr/>
        </p:nvSpPr>
        <p:spPr>
          <a:xfrm>
            <a:off x="5284467" y="3844108"/>
            <a:ext cx="1601536" cy="578578"/>
          </a:xfrm>
          <a:prstGeom prst="actionButtonBlank">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 contrôle</a:t>
            </a:r>
          </a:p>
        </p:txBody>
      </p:sp>
      <p:sp>
        <p:nvSpPr>
          <p:cNvPr id="88" name="Action Button: Custom 16">
            <a:hlinkClick r:id="" action="ppaction://noaction" highlightClick="1">
              <a:snd r:embed="rId11" name="1.wav"/>
            </a:hlinkClick>
            <a:extLst>
              <a:ext uri="{FF2B5EF4-FFF2-40B4-BE49-F238E27FC236}">
                <a16:creationId xmlns:a16="http://schemas.microsoft.com/office/drawing/2014/main" id="{5B5C8D55-5E09-413A-840E-DFA1BE4207CE}"/>
              </a:ext>
            </a:extLst>
          </p:cNvPr>
          <p:cNvSpPr/>
          <p:nvPr/>
        </p:nvSpPr>
        <p:spPr>
          <a:xfrm>
            <a:off x="6958499" y="3840751"/>
            <a:ext cx="1569115" cy="585292"/>
          </a:xfrm>
          <a:prstGeom prst="actionButtonBlank">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quatrième</a:t>
            </a:r>
          </a:p>
        </p:txBody>
      </p:sp>
      <p:sp>
        <p:nvSpPr>
          <p:cNvPr id="89" name="Action Button: Custom 16">
            <a:hlinkClick r:id="" action="ppaction://noaction" highlightClick="1">
              <a:snd r:embed="rId11" name="1.wav"/>
            </a:hlinkClick>
            <a:extLst>
              <a:ext uri="{FF2B5EF4-FFF2-40B4-BE49-F238E27FC236}">
                <a16:creationId xmlns:a16="http://schemas.microsoft.com/office/drawing/2014/main" id="{28029852-18FB-4A1C-86AF-54E29166A09D}"/>
              </a:ext>
            </a:extLst>
          </p:cNvPr>
          <p:cNvSpPr/>
          <p:nvPr/>
        </p:nvSpPr>
        <p:spPr>
          <a:xfrm>
            <a:off x="5303800" y="5618495"/>
            <a:ext cx="1577787" cy="578578"/>
          </a:xfrm>
          <a:prstGeom prst="actionButtonBlank">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cinquième</a:t>
            </a:r>
          </a:p>
        </p:txBody>
      </p:sp>
      <p:sp>
        <p:nvSpPr>
          <p:cNvPr id="90" name="Action Button: Custom 16">
            <a:hlinkClick r:id="" action="ppaction://noaction" highlightClick="1">
              <a:snd r:embed="rId11" name="1.wav"/>
            </a:hlinkClick>
            <a:extLst>
              <a:ext uri="{FF2B5EF4-FFF2-40B4-BE49-F238E27FC236}">
                <a16:creationId xmlns:a16="http://schemas.microsoft.com/office/drawing/2014/main" id="{4FCFBE11-B403-4CAA-8950-2A7C46ED596A}"/>
              </a:ext>
            </a:extLst>
          </p:cNvPr>
          <p:cNvSpPr/>
          <p:nvPr/>
        </p:nvSpPr>
        <p:spPr>
          <a:xfrm>
            <a:off x="6970030" y="5618495"/>
            <a:ext cx="1588241" cy="578578"/>
          </a:xfrm>
          <a:prstGeom prst="actionButtonBlank">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durer</a:t>
            </a:r>
          </a:p>
        </p:txBody>
      </p:sp>
      <p:sp>
        <p:nvSpPr>
          <p:cNvPr id="91" name="Action Button: Custom 16">
            <a:hlinkClick r:id="" action="ppaction://noaction" highlightClick="1">
              <a:snd r:embed="rId11" name="1.wav"/>
            </a:hlinkClick>
            <a:extLst>
              <a:ext uri="{FF2B5EF4-FFF2-40B4-BE49-F238E27FC236}">
                <a16:creationId xmlns:a16="http://schemas.microsoft.com/office/drawing/2014/main" id="{7CCA8361-F337-4803-8DC5-FF59C0FF5C4B}"/>
              </a:ext>
            </a:extLst>
          </p:cNvPr>
          <p:cNvSpPr/>
          <p:nvPr/>
        </p:nvSpPr>
        <p:spPr>
          <a:xfrm>
            <a:off x="8619183" y="5618495"/>
            <a:ext cx="1590755" cy="578578"/>
          </a:xfrm>
          <a:prstGeom prst="actionButtonBlank">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longtemps</a:t>
            </a:r>
          </a:p>
        </p:txBody>
      </p:sp>
      <p:sp>
        <p:nvSpPr>
          <p:cNvPr id="92" name="Action Button: Custom 16">
            <a:hlinkClick r:id="" action="ppaction://noaction" highlightClick="1">
              <a:snd r:embed="rId11" name="1.wav"/>
            </a:hlinkClick>
            <a:extLst>
              <a:ext uri="{FF2B5EF4-FFF2-40B4-BE49-F238E27FC236}">
                <a16:creationId xmlns:a16="http://schemas.microsoft.com/office/drawing/2014/main" id="{99C56433-C122-487E-96CC-498199CB13E3}"/>
              </a:ext>
            </a:extLst>
          </p:cNvPr>
          <p:cNvSpPr/>
          <p:nvPr/>
        </p:nvSpPr>
        <p:spPr>
          <a:xfrm>
            <a:off x="8623737" y="3844108"/>
            <a:ext cx="1592924" cy="578578"/>
          </a:xfrm>
          <a:prstGeom prst="actionButtonBlank">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la compétence</a:t>
            </a:r>
          </a:p>
        </p:txBody>
      </p:sp>
      <p:sp>
        <p:nvSpPr>
          <p:cNvPr id="93" name="Action Button: Custom 16">
            <a:hlinkClick r:id="" action="ppaction://noaction" highlightClick="1">
              <a:snd r:embed="rId11" name="1.wav"/>
            </a:hlinkClick>
            <a:extLst>
              <a:ext uri="{FF2B5EF4-FFF2-40B4-BE49-F238E27FC236}">
                <a16:creationId xmlns:a16="http://schemas.microsoft.com/office/drawing/2014/main" id="{0357E467-308A-4F0C-9202-82636FD35CBA}"/>
              </a:ext>
            </a:extLst>
          </p:cNvPr>
          <p:cNvSpPr/>
          <p:nvPr/>
        </p:nvSpPr>
        <p:spPr>
          <a:xfrm>
            <a:off x="10277475" y="5618495"/>
            <a:ext cx="1555872" cy="578578"/>
          </a:xfrm>
          <a:prstGeom prst="actionButtonBlank">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troisième</a:t>
            </a:r>
          </a:p>
        </p:txBody>
      </p:sp>
      <p:sp>
        <p:nvSpPr>
          <p:cNvPr id="94" name="Action Button: Custom 16">
            <a:hlinkClick r:id="" action="ppaction://noaction" highlightClick="1">
              <a:snd r:embed="rId11" name="1.wav"/>
            </a:hlinkClick>
            <a:extLst>
              <a:ext uri="{FF2B5EF4-FFF2-40B4-BE49-F238E27FC236}">
                <a16:creationId xmlns:a16="http://schemas.microsoft.com/office/drawing/2014/main" id="{C0147864-DB64-4E47-A98D-7E18DEA2EAEB}"/>
              </a:ext>
            </a:extLst>
          </p:cNvPr>
          <p:cNvSpPr/>
          <p:nvPr/>
        </p:nvSpPr>
        <p:spPr>
          <a:xfrm>
            <a:off x="10272986" y="3844108"/>
            <a:ext cx="1586769" cy="578578"/>
          </a:xfrm>
          <a:prstGeom prst="actionButtonBlank">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primaire</a:t>
            </a:r>
          </a:p>
        </p:txBody>
      </p:sp>
      <p:sp>
        <p:nvSpPr>
          <p:cNvPr id="2" name="TextBox 1">
            <a:extLst>
              <a:ext uri="{FF2B5EF4-FFF2-40B4-BE49-F238E27FC236}">
                <a16:creationId xmlns:a16="http://schemas.microsoft.com/office/drawing/2014/main" id="{E5840963-28E3-426A-B4C1-0E0AC81DF4E8}"/>
              </a:ext>
            </a:extLst>
          </p:cNvPr>
          <p:cNvSpPr txBox="1"/>
          <p:nvPr/>
        </p:nvSpPr>
        <p:spPr>
          <a:xfrm>
            <a:off x="2970202" y="3294471"/>
            <a:ext cx="5565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04F75"/>
                </a:solidFill>
                <a:effectLst/>
                <a:uLnTx/>
                <a:uFillTx/>
                <a:latin typeface="Century Gothic" panose="020F0302020204030204"/>
                <a:ea typeface="+mn-ea"/>
                <a:cs typeface="+mn-cs"/>
              </a:rPr>
              <a:t>th</a:t>
            </a:r>
          </a:p>
        </p:txBody>
      </p:sp>
      <p:sp>
        <p:nvSpPr>
          <p:cNvPr id="109" name="TextBox 108">
            <a:extLst>
              <a:ext uri="{FF2B5EF4-FFF2-40B4-BE49-F238E27FC236}">
                <a16:creationId xmlns:a16="http://schemas.microsoft.com/office/drawing/2014/main" id="{14ADD0D9-F87A-4104-ABC6-258872BCB547}"/>
              </a:ext>
            </a:extLst>
          </p:cNvPr>
          <p:cNvSpPr txBox="1"/>
          <p:nvPr/>
        </p:nvSpPr>
        <p:spPr>
          <a:xfrm>
            <a:off x="8039393" y="3294471"/>
            <a:ext cx="5565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04F75"/>
                </a:solidFill>
                <a:effectLst/>
                <a:uLnTx/>
                <a:uFillTx/>
                <a:latin typeface="Century Gothic" panose="020F0302020204030204"/>
                <a:ea typeface="+mn-ea"/>
                <a:cs typeface="+mn-cs"/>
              </a:rPr>
              <a:t>th</a:t>
            </a:r>
          </a:p>
        </p:txBody>
      </p:sp>
      <p:sp>
        <p:nvSpPr>
          <p:cNvPr id="110" name="TextBox 109">
            <a:extLst>
              <a:ext uri="{FF2B5EF4-FFF2-40B4-BE49-F238E27FC236}">
                <a16:creationId xmlns:a16="http://schemas.microsoft.com/office/drawing/2014/main" id="{1188E69C-7303-4562-A3B0-71A53C56FEBF}"/>
              </a:ext>
            </a:extLst>
          </p:cNvPr>
          <p:cNvSpPr txBox="1"/>
          <p:nvPr/>
        </p:nvSpPr>
        <p:spPr>
          <a:xfrm>
            <a:off x="6325029" y="5008555"/>
            <a:ext cx="5565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04F75"/>
                </a:solidFill>
                <a:effectLst/>
                <a:uLnTx/>
                <a:uFillTx/>
                <a:latin typeface="Century Gothic" panose="020F0302020204030204"/>
                <a:ea typeface="+mn-ea"/>
                <a:cs typeface="+mn-cs"/>
              </a:rPr>
              <a:t>th</a:t>
            </a:r>
          </a:p>
        </p:txBody>
      </p:sp>
      <p:sp>
        <p:nvSpPr>
          <p:cNvPr id="111" name="TextBox 110">
            <a:extLst>
              <a:ext uri="{FF2B5EF4-FFF2-40B4-BE49-F238E27FC236}">
                <a16:creationId xmlns:a16="http://schemas.microsoft.com/office/drawing/2014/main" id="{CC3FB3C8-8BCE-49AA-A0B8-B9452FF6EB06}"/>
              </a:ext>
            </a:extLst>
          </p:cNvPr>
          <p:cNvSpPr txBox="1"/>
          <p:nvPr/>
        </p:nvSpPr>
        <p:spPr>
          <a:xfrm>
            <a:off x="11316331" y="5008555"/>
            <a:ext cx="64375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04F75"/>
                </a:solidFill>
                <a:effectLst/>
                <a:uLnTx/>
                <a:uFillTx/>
                <a:latin typeface="Century Gothic" panose="020F0302020204030204"/>
                <a:ea typeface="+mn-ea"/>
                <a:cs typeface="+mn-cs"/>
              </a:rPr>
              <a:t>rd</a:t>
            </a:r>
          </a:p>
        </p:txBody>
      </p:sp>
      <p:sp>
        <p:nvSpPr>
          <p:cNvPr id="112" name="TextBox 111">
            <a:extLst>
              <a:ext uri="{FF2B5EF4-FFF2-40B4-BE49-F238E27FC236}">
                <a16:creationId xmlns:a16="http://schemas.microsoft.com/office/drawing/2014/main" id="{C0230806-5C75-48B4-AA6A-7C4D8078809B}"/>
              </a:ext>
            </a:extLst>
          </p:cNvPr>
          <p:cNvSpPr txBox="1"/>
          <p:nvPr/>
        </p:nvSpPr>
        <p:spPr>
          <a:xfrm>
            <a:off x="2963782" y="5008555"/>
            <a:ext cx="80767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04F75"/>
                </a:solidFill>
                <a:effectLst/>
                <a:uLnTx/>
                <a:uFillTx/>
                <a:latin typeface="Century Gothic" panose="020F0302020204030204"/>
                <a:ea typeface="+mn-ea"/>
                <a:cs typeface="+mn-cs"/>
              </a:rPr>
              <a:t>nd</a:t>
            </a:r>
          </a:p>
        </p:txBody>
      </p:sp>
      <p:sp>
        <p:nvSpPr>
          <p:cNvPr id="113" name="TextBox 112">
            <a:extLst>
              <a:ext uri="{FF2B5EF4-FFF2-40B4-BE49-F238E27FC236}">
                <a16:creationId xmlns:a16="http://schemas.microsoft.com/office/drawing/2014/main" id="{F1CF9807-F721-4867-A853-1C938248955F}"/>
              </a:ext>
            </a:extLst>
          </p:cNvPr>
          <p:cNvSpPr txBox="1"/>
          <p:nvPr/>
        </p:nvSpPr>
        <p:spPr>
          <a:xfrm>
            <a:off x="3765501" y="3160686"/>
            <a:ext cx="146264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104F75"/>
                </a:solidFill>
                <a:latin typeface="Century Gothic" panose="020F0302020204030204"/>
              </a:rPr>
              <a:t>to ask (a question)</a:t>
            </a:r>
            <a:endParaRPr kumimoji="0" lang="en-GB" sz="2000" b="1"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114" name="TextBox 113">
            <a:extLst>
              <a:ext uri="{FF2B5EF4-FFF2-40B4-BE49-F238E27FC236}">
                <a16:creationId xmlns:a16="http://schemas.microsoft.com/office/drawing/2014/main" id="{9C144225-EF9E-4056-B9CE-9CDB98CBA8E2}"/>
              </a:ext>
            </a:extLst>
          </p:cNvPr>
          <p:cNvSpPr txBox="1"/>
          <p:nvPr/>
        </p:nvSpPr>
        <p:spPr>
          <a:xfrm>
            <a:off x="8475669" y="3181705"/>
            <a:ext cx="184926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04F75"/>
                </a:solidFill>
                <a:effectLst/>
                <a:uLnTx/>
                <a:uFillTx/>
                <a:latin typeface="Century Gothic" panose="020F0302020204030204"/>
                <a:ea typeface="+mn-ea"/>
                <a:cs typeface="+mn-cs"/>
              </a:rPr>
              <a:t>skill/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04F75"/>
                </a:solidFill>
                <a:effectLst/>
                <a:uLnTx/>
                <a:uFillTx/>
                <a:latin typeface="Century Gothic" panose="020F0302020204030204"/>
                <a:ea typeface="+mn-ea"/>
                <a:cs typeface="+mn-cs"/>
              </a:rPr>
              <a:t>competence</a:t>
            </a:r>
          </a:p>
        </p:txBody>
      </p:sp>
      <p:sp>
        <p:nvSpPr>
          <p:cNvPr id="115" name="TextBox 114">
            <a:extLst>
              <a:ext uri="{FF2B5EF4-FFF2-40B4-BE49-F238E27FC236}">
                <a16:creationId xmlns:a16="http://schemas.microsoft.com/office/drawing/2014/main" id="{095A879A-0662-4876-8AC5-0AAC6D42329F}"/>
              </a:ext>
            </a:extLst>
          </p:cNvPr>
          <p:cNvSpPr txBox="1"/>
          <p:nvPr/>
        </p:nvSpPr>
        <p:spPr>
          <a:xfrm>
            <a:off x="10272986" y="3294471"/>
            <a:ext cx="159874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04F75"/>
                </a:solidFill>
                <a:effectLst/>
                <a:uLnTx/>
                <a:uFillTx/>
                <a:latin typeface="Century Gothic" panose="020F0302020204030204"/>
                <a:ea typeface="+mn-ea"/>
                <a:cs typeface="+mn-cs"/>
              </a:rPr>
              <a:t>primary</a:t>
            </a:r>
          </a:p>
        </p:txBody>
      </p:sp>
      <p:sp>
        <p:nvSpPr>
          <p:cNvPr id="116" name="TextBox 115">
            <a:extLst>
              <a:ext uri="{FF2B5EF4-FFF2-40B4-BE49-F238E27FC236}">
                <a16:creationId xmlns:a16="http://schemas.microsoft.com/office/drawing/2014/main" id="{CD243CC0-9FDD-4EB2-915D-98D9EEADDE6D}"/>
              </a:ext>
            </a:extLst>
          </p:cNvPr>
          <p:cNvSpPr txBox="1"/>
          <p:nvPr/>
        </p:nvSpPr>
        <p:spPr>
          <a:xfrm>
            <a:off x="233694" y="5039333"/>
            <a:ext cx="19129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04F75"/>
                </a:solidFill>
                <a:effectLst/>
                <a:uLnTx/>
                <a:uFillTx/>
                <a:latin typeface="Century Gothic" panose="020F0302020204030204"/>
                <a:ea typeface="+mn-ea"/>
                <a:cs typeface="+mn-cs"/>
              </a:rPr>
              <a:t>knowledge</a:t>
            </a:r>
          </a:p>
        </p:txBody>
      </p:sp>
      <p:sp>
        <p:nvSpPr>
          <p:cNvPr id="117" name="TextBox 116">
            <a:extLst>
              <a:ext uri="{FF2B5EF4-FFF2-40B4-BE49-F238E27FC236}">
                <a16:creationId xmlns:a16="http://schemas.microsoft.com/office/drawing/2014/main" id="{FF714BDC-E1F0-4968-A73E-8D448EAE2857}"/>
              </a:ext>
            </a:extLst>
          </p:cNvPr>
          <p:cNvSpPr txBox="1"/>
          <p:nvPr/>
        </p:nvSpPr>
        <p:spPr>
          <a:xfrm>
            <a:off x="3658776" y="5008555"/>
            <a:ext cx="159874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04F75"/>
                </a:solidFill>
                <a:effectLst/>
                <a:uLnTx/>
                <a:uFillTx/>
                <a:latin typeface="Century Gothic" panose="020F0302020204030204"/>
                <a:ea typeface="+mn-ea"/>
                <a:cs typeface="+mn-cs"/>
              </a:rPr>
              <a:t>system</a:t>
            </a:r>
          </a:p>
        </p:txBody>
      </p:sp>
      <p:sp>
        <p:nvSpPr>
          <p:cNvPr id="118" name="TextBox 117">
            <a:extLst>
              <a:ext uri="{FF2B5EF4-FFF2-40B4-BE49-F238E27FC236}">
                <a16:creationId xmlns:a16="http://schemas.microsoft.com/office/drawing/2014/main" id="{775D4180-D136-42A8-8E31-4653D480E411}"/>
              </a:ext>
            </a:extLst>
          </p:cNvPr>
          <p:cNvSpPr txBox="1"/>
          <p:nvPr/>
        </p:nvSpPr>
        <p:spPr>
          <a:xfrm>
            <a:off x="7003796" y="4845527"/>
            <a:ext cx="1598740" cy="830997"/>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04F75"/>
                </a:solidFill>
                <a:effectLst/>
                <a:uLnTx/>
                <a:uFillTx/>
                <a:latin typeface="Century Gothic" panose="020F0302020204030204"/>
                <a:ea typeface="+mn-ea"/>
                <a:cs typeface="+mn-cs"/>
              </a:rPr>
              <a:t>to last/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04F75"/>
                </a:solidFill>
                <a:effectLst/>
                <a:uLnTx/>
                <a:uFillTx/>
                <a:latin typeface="Century Gothic" panose="020F0302020204030204"/>
                <a:ea typeface="+mn-ea"/>
                <a:cs typeface="+mn-cs"/>
              </a:rPr>
              <a:t>lasting</a:t>
            </a:r>
          </a:p>
        </p:txBody>
      </p:sp>
      <p:sp>
        <p:nvSpPr>
          <p:cNvPr id="119" name="TextBox 118">
            <a:extLst>
              <a:ext uri="{FF2B5EF4-FFF2-40B4-BE49-F238E27FC236}">
                <a16:creationId xmlns:a16="http://schemas.microsoft.com/office/drawing/2014/main" id="{2B0560A7-8765-43F2-8F41-9A4FE9F41728}"/>
              </a:ext>
            </a:extLst>
          </p:cNvPr>
          <p:cNvSpPr txBox="1"/>
          <p:nvPr/>
        </p:nvSpPr>
        <p:spPr>
          <a:xfrm>
            <a:off x="8515561" y="4854666"/>
            <a:ext cx="184926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04F75"/>
                </a:solidFill>
                <a:effectLst/>
                <a:uLnTx/>
                <a:uFillTx/>
                <a:latin typeface="Century Gothic" panose="020F0302020204030204"/>
                <a:ea typeface="+mn-ea"/>
                <a:cs typeface="+mn-cs"/>
              </a:rPr>
              <a:t>a long time/while</a:t>
            </a:r>
          </a:p>
        </p:txBody>
      </p:sp>
    </p:spTree>
    <p:extLst>
      <p:ext uri="{BB962C8B-B14F-4D97-AF65-F5344CB8AC3E}">
        <p14:creationId xmlns:p14="http://schemas.microsoft.com/office/powerpoint/2010/main" val="41881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0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8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0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8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0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8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9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88"/>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99"/>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9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0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94"/>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106"/>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 name="Picture 29" descr="A picture containing text, transport, van&#10;&#10;Description automatically generated">
            <a:extLst>
              <a:ext uri="{FF2B5EF4-FFF2-40B4-BE49-F238E27FC236}">
                <a16:creationId xmlns:a16="http://schemas.microsoft.com/office/drawing/2014/main" id="{BEE62157-A3AF-4F62-8C29-88F933673B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67185" y="5269006"/>
            <a:ext cx="1624815" cy="964487"/>
          </a:xfrm>
          <a:prstGeom prst="rect">
            <a:avLst/>
          </a:prstGeom>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79715" y="297139"/>
            <a:ext cx="5265384" cy="707849"/>
          </a:xfrm>
        </p:spPr>
        <p:txBody>
          <a:bodyPr>
            <a:normAutofit/>
          </a:bodyPr>
          <a:lstStyle/>
          <a:p>
            <a:r>
              <a:rPr lang="fr-FR" sz="3600" b="1" dirty="0">
                <a:solidFill>
                  <a:schemeClr val="bg1"/>
                </a:solidFill>
              </a:rPr>
              <a:t>Vocabulaire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écrire</a:t>
            </a:r>
          </a:p>
        </p:txBody>
      </p:sp>
      <p:sp>
        <p:nvSpPr>
          <p:cNvPr id="6" name="TextBox 5">
            <a:extLst>
              <a:ext uri="{FF2B5EF4-FFF2-40B4-BE49-F238E27FC236}">
                <a16:creationId xmlns:a16="http://schemas.microsoft.com/office/drawing/2014/main" id="{F3E11188-B433-5A4A-A669-78C0EE9B8445}"/>
              </a:ext>
            </a:extLst>
          </p:cNvPr>
          <p:cNvSpPr txBox="1"/>
          <p:nvPr/>
        </p:nvSpPr>
        <p:spPr>
          <a:xfrm>
            <a:off x="3990328" y="5413630"/>
            <a:ext cx="883005" cy="40011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trop</a:t>
            </a:r>
            <a:endPar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4A34E7EA-D45A-4A8C-8ACB-67DC92A59E93}"/>
              </a:ext>
            </a:extLst>
          </p:cNvPr>
          <p:cNvSpPr txBox="1"/>
          <p:nvPr/>
        </p:nvSpPr>
        <p:spPr>
          <a:xfrm>
            <a:off x="958748" y="4631347"/>
            <a:ext cx="1396072" cy="40011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entrer</a:t>
            </a:r>
          </a:p>
        </p:txBody>
      </p:sp>
      <p:sp>
        <p:nvSpPr>
          <p:cNvPr id="10" name="TextBox 9">
            <a:extLst>
              <a:ext uri="{FF2B5EF4-FFF2-40B4-BE49-F238E27FC236}">
                <a16:creationId xmlns:a16="http://schemas.microsoft.com/office/drawing/2014/main" id="{99804B4B-93DB-4E4B-90C5-036C6681BCD8}"/>
              </a:ext>
            </a:extLst>
          </p:cNvPr>
          <p:cNvSpPr txBox="1"/>
          <p:nvPr/>
        </p:nvSpPr>
        <p:spPr>
          <a:xfrm>
            <a:off x="958748" y="2334831"/>
            <a:ext cx="1412715" cy="40011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fr-FR" sz="2000" dirty="0">
                <a:solidFill>
                  <a:srgbClr val="115076"/>
                </a:solidFill>
                <a:latin typeface="Century Gothic" panose="020F0302020204030204"/>
              </a:rPr>
              <a:t>tomber</a:t>
            </a:r>
          </a:p>
        </p:txBody>
      </p:sp>
      <p:sp>
        <p:nvSpPr>
          <p:cNvPr id="11" name="TextBox 10">
            <a:extLst>
              <a:ext uri="{FF2B5EF4-FFF2-40B4-BE49-F238E27FC236}">
                <a16:creationId xmlns:a16="http://schemas.microsoft.com/office/drawing/2014/main" id="{7742A631-2AA8-4851-B708-04770E0313BE}"/>
              </a:ext>
            </a:extLst>
          </p:cNvPr>
          <p:cNvSpPr txBox="1"/>
          <p:nvPr/>
        </p:nvSpPr>
        <p:spPr>
          <a:xfrm>
            <a:off x="3990328" y="2819207"/>
            <a:ext cx="1354771" cy="40011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le </a:t>
            </a:r>
            <a:r>
              <a:rPr lang="fr-FR" sz="2000" dirty="0">
                <a:solidFill>
                  <a:srgbClr val="115076"/>
                </a:solidFill>
                <a:latin typeface="Century Gothic" panose="020F0302020204030204"/>
              </a:rPr>
              <a:t>pied</a:t>
            </a:r>
          </a:p>
        </p:txBody>
      </p:sp>
      <p:sp>
        <p:nvSpPr>
          <p:cNvPr id="12" name="TextBox 11">
            <a:extLst>
              <a:ext uri="{FF2B5EF4-FFF2-40B4-BE49-F238E27FC236}">
                <a16:creationId xmlns:a16="http://schemas.microsoft.com/office/drawing/2014/main" id="{C566144E-6D8F-4328-8CF6-6CFE6B94628A}"/>
              </a:ext>
            </a:extLst>
          </p:cNvPr>
          <p:cNvSpPr txBox="1"/>
          <p:nvPr/>
        </p:nvSpPr>
        <p:spPr>
          <a:xfrm>
            <a:off x="958747" y="3093528"/>
            <a:ext cx="2135939" cy="40011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le médicament</a:t>
            </a:r>
          </a:p>
        </p:txBody>
      </p:sp>
      <p:sp>
        <p:nvSpPr>
          <p:cNvPr id="13" name="TextBox 12">
            <a:extLst>
              <a:ext uri="{FF2B5EF4-FFF2-40B4-BE49-F238E27FC236}">
                <a16:creationId xmlns:a16="http://schemas.microsoft.com/office/drawing/2014/main" id="{042881BB-3D45-4EE1-A941-88F0EA8CC4CB}"/>
              </a:ext>
            </a:extLst>
          </p:cNvPr>
          <p:cNvSpPr txBox="1"/>
          <p:nvPr/>
        </p:nvSpPr>
        <p:spPr>
          <a:xfrm>
            <a:off x="3990328" y="4767439"/>
            <a:ext cx="1396072" cy="40011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fr-FR" sz="2000" dirty="0">
                <a:solidFill>
                  <a:srgbClr val="115076"/>
                </a:solidFill>
                <a:latin typeface="Century Gothic" panose="020F0302020204030204"/>
              </a:rPr>
              <a:t>le dos</a:t>
            </a:r>
          </a:p>
        </p:txBody>
      </p:sp>
      <p:sp>
        <p:nvSpPr>
          <p:cNvPr id="14" name="TextBox 13">
            <a:extLst>
              <a:ext uri="{FF2B5EF4-FFF2-40B4-BE49-F238E27FC236}">
                <a16:creationId xmlns:a16="http://schemas.microsoft.com/office/drawing/2014/main" id="{C7D93F68-B1E6-4479-A0AA-6B6AE845E292}"/>
              </a:ext>
            </a:extLst>
          </p:cNvPr>
          <p:cNvSpPr txBox="1"/>
          <p:nvPr/>
        </p:nvSpPr>
        <p:spPr>
          <a:xfrm>
            <a:off x="3990327" y="2158125"/>
            <a:ext cx="1570897" cy="40011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le doigt</a:t>
            </a:r>
          </a:p>
        </p:txBody>
      </p:sp>
      <p:sp>
        <p:nvSpPr>
          <p:cNvPr id="15" name="TextBox 14">
            <a:extLst>
              <a:ext uri="{FF2B5EF4-FFF2-40B4-BE49-F238E27FC236}">
                <a16:creationId xmlns:a16="http://schemas.microsoft.com/office/drawing/2014/main" id="{AC5F7C21-AC95-47CD-BEF0-1604E80D791B}"/>
              </a:ext>
            </a:extLst>
          </p:cNvPr>
          <p:cNvSpPr txBox="1"/>
          <p:nvPr/>
        </p:nvSpPr>
        <p:spPr>
          <a:xfrm>
            <a:off x="3987259" y="1523366"/>
            <a:ext cx="1487815" cy="40011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fr-FR" sz="2000" dirty="0">
                <a:solidFill>
                  <a:srgbClr val="115076"/>
                </a:solidFill>
                <a:latin typeface="Century Gothic" panose="020F0302020204030204"/>
              </a:rPr>
              <a:t>le corps</a:t>
            </a:r>
          </a:p>
        </p:txBody>
      </p:sp>
      <p:sp>
        <p:nvSpPr>
          <p:cNvPr id="16" name="TextBox 15">
            <a:extLst>
              <a:ext uri="{FF2B5EF4-FFF2-40B4-BE49-F238E27FC236}">
                <a16:creationId xmlns:a16="http://schemas.microsoft.com/office/drawing/2014/main" id="{C08CA1DD-5DD1-4D55-ACED-B0C948774A75}"/>
              </a:ext>
            </a:extLst>
          </p:cNvPr>
          <p:cNvSpPr txBox="1"/>
          <p:nvPr/>
        </p:nvSpPr>
        <p:spPr>
          <a:xfrm>
            <a:off x="958748" y="5400730"/>
            <a:ext cx="1778403" cy="40011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fr-FR" sz="2000" dirty="0">
                <a:solidFill>
                  <a:srgbClr val="115076"/>
                </a:solidFill>
                <a:latin typeface="Century Gothic" panose="020F0302020204030204"/>
              </a:rPr>
              <a:t>l</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’attente</a:t>
            </a:r>
          </a:p>
        </p:txBody>
      </p:sp>
      <p:sp>
        <p:nvSpPr>
          <p:cNvPr id="17" name="TextBox 16">
            <a:extLst>
              <a:ext uri="{FF2B5EF4-FFF2-40B4-BE49-F238E27FC236}">
                <a16:creationId xmlns:a16="http://schemas.microsoft.com/office/drawing/2014/main" id="{81BD0706-A433-46C2-B54B-E34091942B25}"/>
              </a:ext>
            </a:extLst>
          </p:cNvPr>
          <p:cNvSpPr txBox="1"/>
          <p:nvPr/>
        </p:nvSpPr>
        <p:spPr>
          <a:xfrm>
            <a:off x="958748" y="3855980"/>
            <a:ext cx="1848202" cy="40011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fr-FR" sz="2000" dirty="0">
                <a:solidFill>
                  <a:srgbClr val="115076"/>
                </a:solidFill>
                <a:latin typeface="Century Gothic" panose="020F0302020204030204"/>
              </a:rPr>
              <a:t>l</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’urgence</a:t>
            </a:r>
          </a:p>
        </p:txBody>
      </p:sp>
      <p:sp>
        <p:nvSpPr>
          <p:cNvPr id="18" name="TextBox 17">
            <a:extLst>
              <a:ext uri="{FF2B5EF4-FFF2-40B4-BE49-F238E27FC236}">
                <a16:creationId xmlns:a16="http://schemas.microsoft.com/office/drawing/2014/main" id="{13EB6595-9B0F-4550-96C9-45E9FDDD14AF}"/>
              </a:ext>
            </a:extLst>
          </p:cNvPr>
          <p:cNvSpPr txBox="1"/>
          <p:nvPr/>
        </p:nvSpPr>
        <p:spPr>
          <a:xfrm>
            <a:off x="3990328" y="4111428"/>
            <a:ext cx="1602445" cy="40011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fr-FR" sz="2000" dirty="0">
                <a:solidFill>
                  <a:srgbClr val="115076"/>
                </a:solidFill>
                <a:latin typeface="Century Gothic" panose="020F0302020204030204"/>
              </a:rPr>
              <a:t>la situation</a:t>
            </a:r>
          </a:p>
        </p:txBody>
      </p:sp>
      <p:sp>
        <p:nvSpPr>
          <p:cNvPr id="19" name="TextBox 18">
            <a:extLst>
              <a:ext uri="{FF2B5EF4-FFF2-40B4-BE49-F238E27FC236}">
                <a16:creationId xmlns:a16="http://schemas.microsoft.com/office/drawing/2014/main" id="{5CFB47A9-C539-48E4-BD9F-AA658A23EA0B}"/>
              </a:ext>
            </a:extLst>
          </p:cNvPr>
          <p:cNvSpPr txBox="1"/>
          <p:nvPr/>
        </p:nvSpPr>
        <p:spPr>
          <a:xfrm>
            <a:off x="3990328" y="3467517"/>
            <a:ext cx="1576465" cy="40011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la santé</a:t>
            </a:r>
          </a:p>
        </p:txBody>
      </p:sp>
      <p:sp>
        <p:nvSpPr>
          <p:cNvPr id="20" name="TextBox 19">
            <a:extLst>
              <a:ext uri="{FF2B5EF4-FFF2-40B4-BE49-F238E27FC236}">
                <a16:creationId xmlns:a16="http://schemas.microsoft.com/office/drawing/2014/main" id="{55AFE2B3-580A-4489-884E-FF65A9A22DBE}"/>
              </a:ext>
            </a:extLst>
          </p:cNvPr>
          <p:cNvSpPr txBox="1"/>
          <p:nvPr/>
        </p:nvSpPr>
        <p:spPr>
          <a:xfrm>
            <a:off x="958748" y="1575458"/>
            <a:ext cx="1168135" cy="40011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fr-FR" sz="2000" dirty="0">
                <a:solidFill>
                  <a:srgbClr val="115076"/>
                </a:solidFill>
                <a:latin typeface="Century Gothic" panose="020F0302020204030204"/>
              </a:rPr>
              <a:t>faible</a:t>
            </a:r>
          </a:p>
        </p:txBody>
      </p:sp>
      <p:pic>
        <p:nvPicPr>
          <p:cNvPr id="21" name="Picture 20" descr="Icon&#10;&#10;Description automatically generated with medium confidence">
            <a:extLst>
              <a:ext uri="{FF2B5EF4-FFF2-40B4-BE49-F238E27FC236}">
                <a16:creationId xmlns:a16="http://schemas.microsoft.com/office/drawing/2014/main" id="{5BD30D10-7932-48D1-89E1-82F3B0FDC8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16918" y="3512619"/>
            <a:ext cx="726798" cy="1027957"/>
          </a:xfrm>
          <a:prstGeom prst="rect">
            <a:avLst/>
          </a:prstGeom>
        </p:spPr>
      </p:pic>
      <p:pic>
        <p:nvPicPr>
          <p:cNvPr id="23" name="Picture 22" descr="Icon&#10;&#10;Description automatically generated with low confidence">
            <a:extLst>
              <a:ext uri="{FF2B5EF4-FFF2-40B4-BE49-F238E27FC236}">
                <a16:creationId xmlns:a16="http://schemas.microsoft.com/office/drawing/2014/main" id="{46647C66-503E-4ECA-B02B-1CB2CF67686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78187" y="1665310"/>
            <a:ext cx="839553" cy="533903"/>
          </a:xfrm>
          <a:prstGeom prst="rect">
            <a:avLst/>
          </a:prstGeom>
        </p:spPr>
      </p:pic>
      <p:pic>
        <p:nvPicPr>
          <p:cNvPr id="25" name="Picture 24" descr="A picture containing marker, writing implement, stationary, earplug&#10;&#10;Description automatically generated">
            <a:extLst>
              <a:ext uri="{FF2B5EF4-FFF2-40B4-BE49-F238E27FC236}">
                <a16:creationId xmlns:a16="http://schemas.microsoft.com/office/drawing/2014/main" id="{A6B3E7E1-3134-4187-9A96-6EDC50AB43D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62959" y="1806291"/>
            <a:ext cx="857145" cy="857145"/>
          </a:xfrm>
          <a:prstGeom prst="rect">
            <a:avLst/>
          </a:prstGeom>
        </p:spPr>
      </p:pic>
      <p:pic>
        <p:nvPicPr>
          <p:cNvPr id="27" name="Picture 26" descr="Diagram&#10;&#10;Description automatically generated">
            <a:extLst>
              <a:ext uri="{FF2B5EF4-FFF2-40B4-BE49-F238E27FC236}">
                <a16:creationId xmlns:a16="http://schemas.microsoft.com/office/drawing/2014/main" id="{57D08254-CDE4-4496-B38E-72C4B5A0A05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42281" y="3115600"/>
            <a:ext cx="997737" cy="964488"/>
          </a:xfrm>
          <a:prstGeom prst="rect">
            <a:avLst/>
          </a:prstGeom>
        </p:spPr>
      </p:pic>
      <p:pic>
        <p:nvPicPr>
          <p:cNvPr id="2050" name="Picture 2" descr="Human Body For Science Clip Art">
            <a:extLst>
              <a:ext uri="{FF2B5EF4-FFF2-40B4-BE49-F238E27FC236}">
                <a16:creationId xmlns:a16="http://schemas.microsoft.com/office/drawing/2014/main" id="{3ED8A291-D441-4998-AFB1-E98F7D9F9C8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9526"/>
          <a:stretch/>
        </p:blipFill>
        <p:spPr bwMode="auto">
          <a:xfrm>
            <a:off x="5941912" y="4849929"/>
            <a:ext cx="930250" cy="129443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A picture containing toy, doll, different, several&#10;&#10;Description automatically generated">
            <a:extLst>
              <a:ext uri="{FF2B5EF4-FFF2-40B4-BE49-F238E27FC236}">
                <a16:creationId xmlns:a16="http://schemas.microsoft.com/office/drawing/2014/main" id="{05F7D0CB-3A7B-4F80-BA45-2CED22E1813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3324" t="53504"/>
          <a:stretch/>
        </p:blipFill>
        <p:spPr>
          <a:xfrm>
            <a:off x="7077562" y="5093039"/>
            <a:ext cx="1379399" cy="1011238"/>
          </a:xfrm>
          <a:prstGeom prst="rect">
            <a:avLst/>
          </a:prstGeom>
        </p:spPr>
      </p:pic>
      <p:pic>
        <p:nvPicPr>
          <p:cNvPr id="2054" name="Picture 6" descr="Metalmarious Medicine And A Stethoscope Clip Art">
            <a:extLst>
              <a:ext uri="{FF2B5EF4-FFF2-40B4-BE49-F238E27FC236}">
                <a16:creationId xmlns:a16="http://schemas.microsoft.com/office/drawing/2014/main" id="{4B89325E-26F5-4834-B5E9-521E2D9EA5A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794920" y="3156468"/>
            <a:ext cx="1095867" cy="111846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Icon&#10;&#10;Description automatically generated with medium confidence">
            <a:extLst>
              <a:ext uri="{FF2B5EF4-FFF2-40B4-BE49-F238E27FC236}">
                <a16:creationId xmlns:a16="http://schemas.microsoft.com/office/drawing/2014/main" id="{018328B5-B39E-424C-8C0D-C789E8CBA27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692834" y="2923198"/>
            <a:ext cx="1205578" cy="919253"/>
          </a:xfrm>
          <a:prstGeom prst="rect">
            <a:avLst/>
          </a:prstGeom>
        </p:spPr>
      </p:pic>
      <p:pic>
        <p:nvPicPr>
          <p:cNvPr id="34" name="Picture 33" descr="A picture containing orange&#10;&#10;Description automatically generated">
            <a:extLst>
              <a:ext uri="{FF2B5EF4-FFF2-40B4-BE49-F238E27FC236}">
                <a16:creationId xmlns:a16="http://schemas.microsoft.com/office/drawing/2014/main" id="{AC45B3C3-4748-4CD8-9B33-111FD53FF046}"/>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7339" t="9490" r="2728" b="16068"/>
          <a:stretch/>
        </p:blipFill>
        <p:spPr>
          <a:xfrm>
            <a:off x="8476644" y="1387142"/>
            <a:ext cx="1363513" cy="964488"/>
          </a:xfrm>
          <a:prstGeom prst="rect">
            <a:avLst/>
          </a:prstGeom>
        </p:spPr>
      </p:pic>
      <p:pic>
        <p:nvPicPr>
          <p:cNvPr id="36" name="Picture 35" descr="A picture containing white&#10;&#10;Description automatically generated">
            <a:extLst>
              <a:ext uri="{FF2B5EF4-FFF2-40B4-BE49-F238E27FC236}">
                <a16:creationId xmlns:a16="http://schemas.microsoft.com/office/drawing/2014/main" id="{DAB47DF0-591C-4D6A-9E0F-2BD731B62E44}"/>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26238" t="2527" r="32117"/>
          <a:stretch/>
        </p:blipFill>
        <p:spPr>
          <a:xfrm>
            <a:off x="11216663" y="1679233"/>
            <a:ext cx="805677" cy="1419447"/>
          </a:xfrm>
          <a:prstGeom prst="rect">
            <a:avLst/>
          </a:prstGeom>
        </p:spPr>
      </p:pic>
      <p:pic>
        <p:nvPicPr>
          <p:cNvPr id="2058" name="Picture 10" descr="Aiga Waiting Sign 113 Clip Art">
            <a:extLst>
              <a:ext uri="{FF2B5EF4-FFF2-40B4-BE49-F238E27FC236}">
                <a16:creationId xmlns:a16="http://schemas.microsoft.com/office/drawing/2014/main" id="{69099150-5908-434B-9BE1-184D6B3E790E}"/>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580908" y="1495039"/>
            <a:ext cx="644260" cy="842058"/>
          </a:xfrm>
          <a:prstGeom prst="rect">
            <a:avLst/>
          </a:prstGeom>
          <a:noFill/>
          <a:extLst>
            <a:ext uri="{909E8E84-426E-40DD-AFC4-6F175D3DCCD1}">
              <a14:hiddenFill xmlns:a14="http://schemas.microsoft.com/office/drawing/2010/main">
                <a:solidFill>
                  <a:srgbClr val="FFFFFF"/>
                </a:solidFill>
              </a14:hiddenFill>
            </a:ext>
          </a:extLst>
        </p:spPr>
      </p:pic>
      <p:sp>
        <p:nvSpPr>
          <p:cNvPr id="44" name="Action Button: Custom 16">
            <a:hlinkClick r:id="" action="ppaction://noaction" highlightClick="1">
              <a:snd r:embed="rId16" name="faible.wav"/>
            </a:hlinkClick>
            <a:extLst>
              <a:ext uri="{FF2B5EF4-FFF2-40B4-BE49-F238E27FC236}">
                <a16:creationId xmlns:a16="http://schemas.microsoft.com/office/drawing/2014/main" id="{6C89AFDE-5877-40A4-90DC-F23D218085B4}"/>
              </a:ext>
            </a:extLst>
          </p:cNvPr>
          <p:cNvSpPr/>
          <p:nvPr/>
        </p:nvSpPr>
        <p:spPr>
          <a:xfrm>
            <a:off x="146664" y="1608290"/>
            <a:ext cx="396000" cy="396000"/>
          </a:xfrm>
          <a:prstGeom prst="actionButtonBlank">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45" name="Action Button: Custom 16">
            <a:hlinkClick r:id="" action="ppaction://noaction" highlightClick="1">
              <a:snd r:embed="rId17" name="lattente.wav"/>
            </a:hlinkClick>
            <a:extLst>
              <a:ext uri="{FF2B5EF4-FFF2-40B4-BE49-F238E27FC236}">
                <a16:creationId xmlns:a16="http://schemas.microsoft.com/office/drawing/2014/main" id="{378B793D-7764-4719-905D-C002F69033F5}"/>
              </a:ext>
            </a:extLst>
          </p:cNvPr>
          <p:cNvSpPr/>
          <p:nvPr/>
        </p:nvSpPr>
        <p:spPr>
          <a:xfrm>
            <a:off x="146664" y="5433562"/>
            <a:ext cx="396000" cy="396000"/>
          </a:xfrm>
          <a:prstGeom prst="actionButtonBlank">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46" name="Action Button: Custom 16">
            <a:hlinkClick r:id="" action="ppaction://noaction" highlightClick="1">
              <a:snd r:embed="rId18" name="le corps.wav"/>
            </a:hlinkClick>
            <a:extLst>
              <a:ext uri="{FF2B5EF4-FFF2-40B4-BE49-F238E27FC236}">
                <a16:creationId xmlns:a16="http://schemas.microsoft.com/office/drawing/2014/main" id="{9688D3AD-B7A8-4BEC-B07E-0B85DD884463}"/>
              </a:ext>
            </a:extLst>
          </p:cNvPr>
          <p:cNvSpPr/>
          <p:nvPr/>
        </p:nvSpPr>
        <p:spPr>
          <a:xfrm>
            <a:off x="3134920" y="1556198"/>
            <a:ext cx="396000" cy="396000"/>
          </a:xfrm>
          <a:prstGeom prst="actionButtonBlank">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47" name="Action Button: Custom 16">
            <a:hlinkClick r:id="" action="ppaction://noaction" highlightClick="1">
              <a:snd r:embed="rId19" name="la situation.wav"/>
            </a:hlinkClick>
            <a:extLst>
              <a:ext uri="{FF2B5EF4-FFF2-40B4-BE49-F238E27FC236}">
                <a16:creationId xmlns:a16="http://schemas.microsoft.com/office/drawing/2014/main" id="{4E0BC04E-5C27-44A4-B9FE-75A6E4C71ADA}"/>
              </a:ext>
            </a:extLst>
          </p:cNvPr>
          <p:cNvSpPr/>
          <p:nvPr/>
        </p:nvSpPr>
        <p:spPr>
          <a:xfrm>
            <a:off x="3134920" y="4144260"/>
            <a:ext cx="396000" cy="396000"/>
          </a:xfrm>
          <a:prstGeom prst="actionButtonBlank">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11</a:t>
            </a:r>
          </a:p>
        </p:txBody>
      </p:sp>
      <p:sp>
        <p:nvSpPr>
          <p:cNvPr id="48" name="Action Button: Custom 16">
            <a:hlinkClick r:id="" action="ppaction://noaction" highlightClick="1">
              <a:snd r:embed="rId20" name="le dos.wav"/>
            </a:hlinkClick>
            <a:extLst>
              <a:ext uri="{FF2B5EF4-FFF2-40B4-BE49-F238E27FC236}">
                <a16:creationId xmlns:a16="http://schemas.microsoft.com/office/drawing/2014/main" id="{2B0701D8-9E43-4C45-93FD-71120DE46185}"/>
              </a:ext>
            </a:extLst>
          </p:cNvPr>
          <p:cNvSpPr/>
          <p:nvPr/>
        </p:nvSpPr>
        <p:spPr>
          <a:xfrm>
            <a:off x="3134920" y="4800271"/>
            <a:ext cx="396000" cy="396000"/>
          </a:xfrm>
          <a:prstGeom prst="actionButtonBlank">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12</a:t>
            </a:r>
          </a:p>
        </p:txBody>
      </p:sp>
      <p:sp>
        <p:nvSpPr>
          <p:cNvPr id="49" name="Action Button: Custom 16">
            <a:hlinkClick r:id="" action="ppaction://noaction" highlightClick="1">
              <a:snd r:embed="rId21" name="trop.wav"/>
            </a:hlinkClick>
            <a:extLst>
              <a:ext uri="{FF2B5EF4-FFF2-40B4-BE49-F238E27FC236}">
                <a16:creationId xmlns:a16="http://schemas.microsoft.com/office/drawing/2014/main" id="{C4C8A6EB-F3D2-47EC-A5CB-8EE2E985898D}"/>
              </a:ext>
            </a:extLst>
          </p:cNvPr>
          <p:cNvSpPr/>
          <p:nvPr/>
        </p:nvSpPr>
        <p:spPr>
          <a:xfrm>
            <a:off x="3140782" y="5446462"/>
            <a:ext cx="396000" cy="396000"/>
          </a:xfrm>
          <a:prstGeom prst="actionButtonBlank">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13</a:t>
            </a:r>
          </a:p>
        </p:txBody>
      </p:sp>
      <p:sp>
        <p:nvSpPr>
          <p:cNvPr id="50" name="Action Button: Custom 16">
            <a:hlinkClick r:id="" action="ppaction://noaction" highlightClick="1">
              <a:snd r:embed="rId22" name="lurgence.wav"/>
            </a:hlinkClick>
            <a:extLst>
              <a:ext uri="{FF2B5EF4-FFF2-40B4-BE49-F238E27FC236}">
                <a16:creationId xmlns:a16="http://schemas.microsoft.com/office/drawing/2014/main" id="{2402FB09-2944-4B37-A831-B7366E5DE2BE}"/>
              </a:ext>
            </a:extLst>
          </p:cNvPr>
          <p:cNvSpPr/>
          <p:nvPr/>
        </p:nvSpPr>
        <p:spPr>
          <a:xfrm>
            <a:off x="146664" y="3888812"/>
            <a:ext cx="396000" cy="396000"/>
          </a:xfrm>
          <a:prstGeom prst="actionButtonBlank">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51" name="Action Button: Custom 16">
            <a:hlinkClick r:id="" action="ppaction://noaction" highlightClick="1">
              <a:snd r:embed="rId23" name="le medicament.wav"/>
            </a:hlinkClick>
            <a:extLst>
              <a:ext uri="{FF2B5EF4-FFF2-40B4-BE49-F238E27FC236}">
                <a16:creationId xmlns:a16="http://schemas.microsoft.com/office/drawing/2014/main" id="{591F2907-CDBD-4388-BEEB-58EEFF4CAD12}"/>
              </a:ext>
            </a:extLst>
          </p:cNvPr>
          <p:cNvSpPr/>
          <p:nvPr/>
        </p:nvSpPr>
        <p:spPr>
          <a:xfrm>
            <a:off x="146664" y="3126360"/>
            <a:ext cx="396000" cy="396000"/>
          </a:xfrm>
          <a:prstGeom prst="actionButtonBlank">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52" name="Action Button: Custom 16">
            <a:hlinkClick r:id="" action="ppaction://noaction" highlightClick="1">
              <a:snd r:embed="rId24" name="entrer.wav"/>
            </a:hlinkClick>
            <a:extLst>
              <a:ext uri="{FF2B5EF4-FFF2-40B4-BE49-F238E27FC236}">
                <a16:creationId xmlns:a16="http://schemas.microsoft.com/office/drawing/2014/main" id="{F147854E-BDEC-4245-BD50-0F43FF0847BD}"/>
              </a:ext>
            </a:extLst>
          </p:cNvPr>
          <p:cNvSpPr/>
          <p:nvPr/>
        </p:nvSpPr>
        <p:spPr>
          <a:xfrm>
            <a:off x="146664" y="4664179"/>
            <a:ext cx="396000" cy="396000"/>
          </a:xfrm>
          <a:prstGeom prst="actionButtonBlank">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53" name="Action Button: Custom 16">
            <a:hlinkClick r:id="" action="ppaction://noaction" highlightClick="1">
              <a:snd r:embed="rId25" name="tomber.wav"/>
            </a:hlinkClick>
            <a:extLst>
              <a:ext uri="{FF2B5EF4-FFF2-40B4-BE49-F238E27FC236}">
                <a16:creationId xmlns:a16="http://schemas.microsoft.com/office/drawing/2014/main" id="{F88666B6-7821-4F91-9E60-413825BDF2B2}"/>
              </a:ext>
            </a:extLst>
          </p:cNvPr>
          <p:cNvSpPr/>
          <p:nvPr/>
        </p:nvSpPr>
        <p:spPr>
          <a:xfrm>
            <a:off x="146664" y="2367663"/>
            <a:ext cx="396000" cy="396000"/>
          </a:xfrm>
          <a:prstGeom prst="actionButtonBlank">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54" name="Action Button: Custom 16">
            <a:hlinkClick r:id="" action="ppaction://noaction" highlightClick="1">
              <a:snd r:embed="rId26" name="le pied.wav"/>
            </a:hlinkClick>
            <a:extLst>
              <a:ext uri="{FF2B5EF4-FFF2-40B4-BE49-F238E27FC236}">
                <a16:creationId xmlns:a16="http://schemas.microsoft.com/office/drawing/2014/main" id="{F3E887F0-5BC2-4513-9904-4E79BD493304}"/>
              </a:ext>
            </a:extLst>
          </p:cNvPr>
          <p:cNvSpPr/>
          <p:nvPr/>
        </p:nvSpPr>
        <p:spPr>
          <a:xfrm>
            <a:off x="3134920" y="2852039"/>
            <a:ext cx="396000" cy="396000"/>
          </a:xfrm>
          <a:prstGeom prst="actionButtonBlank">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55" name="Action Button: Custom 16">
            <a:hlinkClick r:id="" action="ppaction://noaction" highlightClick="1">
              <a:snd r:embed="rId27" name="la sante.wav"/>
            </a:hlinkClick>
            <a:extLst>
              <a:ext uri="{FF2B5EF4-FFF2-40B4-BE49-F238E27FC236}">
                <a16:creationId xmlns:a16="http://schemas.microsoft.com/office/drawing/2014/main" id="{45D28C80-81F8-423E-9E44-F1C0DD4B9F17}"/>
              </a:ext>
            </a:extLst>
          </p:cNvPr>
          <p:cNvSpPr/>
          <p:nvPr/>
        </p:nvSpPr>
        <p:spPr>
          <a:xfrm>
            <a:off x="3134920" y="3500349"/>
            <a:ext cx="396000" cy="396000"/>
          </a:xfrm>
          <a:prstGeom prst="actionButtonBlank">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56" name="Action Button: Custom 16">
            <a:hlinkClick r:id="" action="ppaction://noaction" highlightClick="1">
              <a:snd r:embed="rId28" name="le doigt.wav"/>
            </a:hlinkClick>
            <a:extLst>
              <a:ext uri="{FF2B5EF4-FFF2-40B4-BE49-F238E27FC236}">
                <a16:creationId xmlns:a16="http://schemas.microsoft.com/office/drawing/2014/main" id="{2FD28D4A-913B-4994-B090-377F1669EE7A}"/>
              </a:ext>
            </a:extLst>
          </p:cNvPr>
          <p:cNvSpPr/>
          <p:nvPr/>
        </p:nvSpPr>
        <p:spPr>
          <a:xfrm>
            <a:off x="3134920" y="2190957"/>
            <a:ext cx="396000" cy="396000"/>
          </a:xfrm>
          <a:prstGeom prst="actionButtonBlank">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57" name="TextBox 56">
            <a:extLst>
              <a:ext uri="{FF2B5EF4-FFF2-40B4-BE49-F238E27FC236}">
                <a16:creationId xmlns:a16="http://schemas.microsoft.com/office/drawing/2014/main" id="{BB28B9BF-6F8B-4E35-AE1E-52FF123106CE}"/>
              </a:ext>
            </a:extLst>
          </p:cNvPr>
          <p:cNvSpPr txBox="1"/>
          <p:nvPr/>
        </p:nvSpPr>
        <p:spPr>
          <a:xfrm>
            <a:off x="6619315" y="345357"/>
            <a:ext cx="2786376"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fr-FR" sz="2400" dirty="0">
                <a:solidFill>
                  <a:srgbClr val="115076"/>
                </a:solidFill>
                <a:latin typeface="Century Gothic" panose="020F0302020204030204"/>
              </a:rPr>
              <a:t>Trouve les paires</a:t>
            </a:r>
          </a:p>
        </p:txBody>
      </p:sp>
      <p:sp>
        <p:nvSpPr>
          <p:cNvPr id="58" name="Action Button: Custom 16">
            <a:hlinkClick r:id="" action="ppaction://noaction" highlightClick="1"/>
            <a:extLst>
              <a:ext uri="{FF2B5EF4-FFF2-40B4-BE49-F238E27FC236}">
                <a16:creationId xmlns:a16="http://schemas.microsoft.com/office/drawing/2014/main" id="{55804417-FB6E-498D-B04D-B4E27E45816D}"/>
              </a:ext>
            </a:extLst>
          </p:cNvPr>
          <p:cNvSpPr/>
          <p:nvPr/>
        </p:nvSpPr>
        <p:spPr>
          <a:xfrm>
            <a:off x="5859216" y="2668510"/>
            <a:ext cx="396000" cy="396000"/>
          </a:xfrm>
          <a:prstGeom prst="actionButtonBlank">
            <a:avLst/>
          </a:prstGeom>
          <a:solidFill>
            <a:srgbClr val="E87D1E"/>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a:t>
            </a:r>
          </a:p>
        </p:txBody>
      </p:sp>
      <p:sp>
        <p:nvSpPr>
          <p:cNvPr id="59" name="Action Button: Custom 16">
            <a:hlinkClick r:id="" action="ppaction://noaction" highlightClick="1"/>
            <a:extLst>
              <a:ext uri="{FF2B5EF4-FFF2-40B4-BE49-F238E27FC236}">
                <a16:creationId xmlns:a16="http://schemas.microsoft.com/office/drawing/2014/main" id="{05D3BF37-62A8-4892-A638-31DBFAC66A9E}"/>
              </a:ext>
            </a:extLst>
          </p:cNvPr>
          <p:cNvSpPr/>
          <p:nvPr/>
        </p:nvSpPr>
        <p:spPr>
          <a:xfrm>
            <a:off x="5995898" y="4384288"/>
            <a:ext cx="396000" cy="396000"/>
          </a:xfrm>
          <a:prstGeom prst="actionButtonBlank">
            <a:avLst/>
          </a:prstGeom>
          <a:solidFill>
            <a:srgbClr val="E87D1E"/>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J</a:t>
            </a:r>
          </a:p>
        </p:txBody>
      </p:sp>
      <p:sp>
        <p:nvSpPr>
          <p:cNvPr id="60" name="Action Button: Custom 16">
            <a:hlinkClick r:id="" action="ppaction://noaction" highlightClick="1"/>
            <a:extLst>
              <a:ext uri="{FF2B5EF4-FFF2-40B4-BE49-F238E27FC236}">
                <a16:creationId xmlns:a16="http://schemas.microsoft.com/office/drawing/2014/main" id="{255D2DA6-A6E7-4B1D-9447-975F017C7C0E}"/>
              </a:ext>
            </a:extLst>
          </p:cNvPr>
          <p:cNvSpPr/>
          <p:nvPr/>
        </p:nvSpPr>
        <p:spPr>
          <a:xfrm>
            <a:off x="9785371" y="4761761"/>
            <a:ext cx="396000" cy="396000"/>
          </a:xfrm>
          <a:prstGeom prst="actionButtonBlank">
            <a:avLst/>
          </a:prstGeom>
          <a:solidFill>
            <a:srgbClr val="E87D1E"/>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a:t>
            </a:r>
          </a:p>
        </p:txBody>
      </p:sp>
      <p:sp>
        <p:nvSpPr>
          <p:cNvPr id="61" name="Action Button: Custom 16">
            <a:hlinkClick r:id="" action="ppaction://noaction" highlightClick="1"/>
            <a:extLst>
              <a:ext uri="{FF2B5EF4-FFF2-40B4-BE49-F238E27FC236}">
                <a16:creationId xmlns:a16="http://schemas.microsoft.com/office/drawing/2014/main" id="{085E6B4E-289E-4591-924B-5F8A85E4CE23}"/>
              </a:ext>
            </a:extLst>
          </p:cNvPr>
          <p:cNvSpPr/>
          <p:nvPr/>
        </p:nvSpPr>
        <p:spPr>
          <a:xfrm>
            <a:off x="11425641" y="998790"/>
            <a:ext cx="396000" cy="396000"/>
          </a:xfrm>
          <a:prstGeom prst="actionButtonBlank">
            <a:avLst/>
          </a:prstGeom>
          <a:solidFill>
            <a:srgbClr val="E87D1E"/>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62" name="Action Button: Custom 16">
            <a:hlinkClick r:id="" action="ppaction://noaction" highlightClick="1"/>
            <a:extLst>
              <a:ext uri="{FF2B5EF4-FFF2-40B4-BE49-F238E27FC236}">
                <a16:creationId xmlns:a16="http://schemas.microsoft.com/office/drawing/2014/main" id="{31F8C3A8-565A-4F68-A79C-56A1B737759C}"/>
              </a:ext>
            </a:extLst>
          </p:cNvPr>
          <p:cNvSpPr/>
          <p:nvPr/>
        </p:nvSpPr>
        <p:spPr>
          <a:xfrm>
            <a:off x="11302837" y="4536959"/>
            <a:ext cx="396000" cy="396000"/>
          </a:xfrm>
          <a:prstGeom prst="actionButtonBlank">
            <a:avLst/>
          </a:prstGeom>
          <a:solidFill>
            <a:srgbClr val="E87D1E"/>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a:t>
            </a:r>
          </a:p>
        </p:txBody>
      </p:sp>
      <p:sp>
        <p:nvSpPr>
          <p:cNvPr id="63" name="Action Button: Custom 16">
            <a:hlinkClick r:id="" action="ppaction://noaction" highlightClick="1"/>
            <a:extLst>
              <a:ext uri="{FF2B5EF4-FFF2-40B4-BE49-F238E27FC236}">
                <a16:creationId xmlns:a16="http://schemas.microsoft.com/office/drawing/2014/main" id="{B5EF73ED-C468-4596-94BB-186279344DA9}"/>
              </a:ext>
            </a:extLst>
          </p:cNvPr>
          <p:cNvSpPr/>
          <p:nvPr/>
        </p:nvSpPr>
        <p:spPr>
          <a:xfrm>
            <a:off x="7810765" y="2555857"/>
            <a:ext cx="396000" cy="396000"/>
          </a:xfrm>
          <a:prstGeom prst="actionButtonBlank">
            <a:avLst/>
          </a:prstGeom>
          <a:solidFill>
            <a:srgbClr val="E87D1E"/>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a:t>
            </a:r>
          </a:p>
        </p:txBody>
      </p:sp>
      <p:sp>
        <p:nvSpPr>
          <p:cNvPr id="65" name="Action Button: Custom 16">
            <a:hlinkClick r:id="" action="ppaction://noaction" highlightClick="1"/>
            <a:extLst>
              <a:ext uri="{FF2B5EF4-FFF2-40B4-BE49-F238E27FC236}">
                <a16:creationId xmlns:a16="http://schemas.microsoft.com/office/drawing/2014/main" id="{8F81DF51-0441-497B-9D70-9209955E4A2E}"/>
              </a:ext>
            </a:extLst>
          </p:cNvPr>
          <p:cNvSpPr/>
          <p:nvPr/>
        </p:nvSpPr>
        <p:spPr>
          <a:xfrm>
            <a:off x="5945691" y="1013927"/>
            <a:ext cx="396000" cy="396000"/>
          </a:xfrm>
          <a:prstGeom prst="actionButtonBlank">
            <a:avLst/>
          </a:prstGeom>
          <a:solidFill>
            <a:srgbClr val="E87D1E"/>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66" name="Action Button: Custom 16">
            <a:hlinkClick r:id="" action="ppaction://noaction" highlightClick="1"/>
            <a:extLst>
              <a:ext uri="{FF2B5EF4-FFF2-40B4-BE49-F238E27FC236}">
                <a16:creationId xmlns:a16="http://schemas.microsoft.com/office/drawing/2014/main" id="{025110E9-A914-4F64-939C-901673EC85B5}"/>
              </a:ext>
            </a:extLst>
          </p:cNvPr>
          <p:cNvSpPr/>
          <p:nvPr/>
        </p:nvSpPr>
        <p:spPr>
          <a:xfrm>
            <a:off x="10197228" y="1333815"/>
            <a:ext cx="396000" cy="396000"/>
          </a:xfrm>
          <a:prstGeom prst="actionButtonBlank">
            <a:avLst/>
          </a:prstGeom>
          <a:solidFill>
            <a:srgbClr val="E87D1E"/>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a:t>
            </a:r>
          </a:p>
        </p:txBody>
      </p:sp>
      <p:sp>
        <p:nvSpPr>
          <p:cNvPr id="67" name="Action Button: Custom 16">
            <a:hlinkClick r:id="" action="ppaction://noaction" highlightClick="1"/>
            <a:extLst>
              <a:ext uri="{FF2B5EF4-FFF2-40B4-BE49-F238E27FC236}">
                <a16:creationId xmlns:a16="http://schemas.microsoft.com/office/drawing/2014/main" id="{3A531966-3EF8-4A4D-9964-06C6C2343B0E}"/>
              </a:ext>
            </a:extLst>
          </p:cNvPr>
          <p:cNvSpPr/>
          <p:nvPr/>
        </p:nvSpPr>
        <p:spPr>
          <a:xfrm>
            <a:off x="10745716" y="3147239"/>
            <a:ext cx="396000" cy="396000"/>
          </a:xfrm>
          <a:prstGeom prst="actionButtonBlank">
            <a:avLst/>
          </a:prstGeom>
          <a:solidFill>
            <a:srgbClr val="E87D1E"/>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a:t>
            </a:r>
          </a:p>
        </p:txBody>
      </p:sp>
      <p:sp>
        <p:nvSpPr>
          <p:cNvPr id="68" name="Action Button: Custom 16">
            <a:hlinkClick r:id="" action="ppaction://noaction" highlightClick="1"/>
            <a:extLst>
              <a:ext uri="{FF2B5EF4-FFF2-40B4-BE49-F238E27FC236}">
                <a16:creationId xmlns:a16="http://schemas.microsoft.com/office/drawing/2014/main" id="{003C6E49-B9BB-4590-B4AC-F3FDACE05C31}"/>
              </a:ext>
            </a:extLst>
          </p:cNvPr>
          <p:cNvSpPr/>
          <p:nvPr/>
        </p:nvSpPr>
        <p:spPr>
          <a:xfrm>
            <a:off x="9257597" y="2696852"/>
            <a:ext cx="396000" cy="396000"/>
          </a:xfrm>
          <a:prstGeom prst="actionButtonBlank">
            <a:avLst/>
          </a:prstGeom>
          <a:solidFill>
            <a:srgbClr val="E87D1E"/>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t>
            </a:r>
          </a:p>
        </p:txBody>
      </p:sp>
      <p:sp>
        <p:nvSpPr>
          <p:cNvPr id="69" name="Action Button: Custom 16">
            <a:hlinkClick r:id="" action="ppaction://noaction" highlightClick="1"/>
            <a:extLst>
              <a:ext uri="{FF2B5EF4-FFF2-40B4-BE49-F238E27FC236}">
                <a16:creationId xmlns:a16="http://schemas.microsoft.com/office/drawing/2014/main" id="{782D3638-D78B-449B-934A-BBB9E9D16300}"/>
              </a:ext>
            </a:extLst>
          </p:cNvPr>
          <p:cNvSpPr/>
          <p:nvPr/>
        </p:nvSpPr>
        <p:spPr>
          <a:xfrm>
            <a:off x="7118149" y="1105990"/>
            <a:ext cx="396000" cy="396000"/>
          </a:xfrm>
          <a:prstGeom prst="actionButtonBlank">
            <a:avLst/>
          </a:prstGeom>
          <a:solidFill>
            <a:srgbClr val="E87D1E"/>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t>
            </a:r>
          </a:p>
        </p:txBody>
      </p:sp>
      <p:sp>
        <p:nvSpPr>
          <p:cNvPr id="70" name="Action Button: Custom 16">
            <a:hlinkClick r:id="" action="ppaction://noaction" highlightClick="1"/>
            <a:extLst>
              <a:ext uri="{FF2B5EF4-FFF2-40B4-BE49-F238E27FC236}">
                <a16:creationId xmlns:a16="http://schemas.microsoft.com/office/drawing/2014/main" id="{10293AB0-6A7B-465B-893C-8A33ACC2DBD0}"/>
              </a:ext>
            </a:extLst>
          </p:cNvPr>
          <p:cNvSpPr/>
          <p:nvPr/>
        </p:nvSpPr>
        <p:spPr>
          <a:xfrm>
            <a:off x="8611744" y="965992"/>
            <a:ext cx="396000" cy="396000"/>
          </a:xfrm>
          <a:prstGeom prst="actionButtonBlank">
            <a:avLst/>
          </a:prstGeom>
          <a:solidFill>
            <a:srgbClr val="E87D1E"/>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t>
            </a:r>
          </a:p>
        </p:txBody>
      </p:sp>
      <p:sp>
        <p:nvSpPr>
          <p:cNvPr id="71" name="Action Button: Custom 16">
            <a:hlinkClick r:id="" action="ppaction://noaction" highlightClick="1"/>
            <a:extLst>
              <a:ext uri="{FF2B5EF4-FFF2-40B4-BE49-F238E27FC236}">
                <a16:creationId xmlns:a16="http://schemas.microsoft.com/office/drawing/2014/main" id="{0A8C1792-61ED-4E96-B80B-A31D152BCD2C}"/>
              </a:ext>
            </a:extLst>
          </p:cNvPr>
          <p:cNvSpPr/>
          <p:nvPr/>
        </p:nvSpPr>
        <p:spPr>
          <a:xfrm>
            <a:off x="7613629" y="4816914"/>
            <a:ext cx="396000" cy="396000"/>
          </a:xfrm>
          <a:prstGeom prst="actionButtonBlank">
            <a:avLst/>
          </a:prstGeom>
          <a:solidFill>
            <a:srgbClr val="E87D1E"/>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K</a:t>
            </a:r>
          </a:p>
        </p:txBody>
      </p:sp>
      <p:sp>
        <p:nvSpPr>
          <p:cNvPr id="39" name="Arrow: Right 38">
            <a:extLst>
              <a:ext uri="{FF2B5EF4-FFF2-40B4-BE49-F238E27FC236}">
                <a16:creationId xmlns:a16="http://schemas.microsoft.com/office/drawing/2014/main" id="{B143FC7F-4747-4C11-B2A7-F74FF43079A1}"/>
              </a:ext>
            </a:extLst>
          </p:cNvPr>
          <p:cNvSpPr/>
          <p:nvPr/>
        </p:nvSpPr>
        <p:spPr>
          <a:xfrm>
            <a:off x="7961130" y="1869386"/>
            <a:ext cx="495831" cy="3070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3" name="Arrow: Right 72">
            <a:extLst>
              <a:ext uri="{FF2B5EF4-FFF2-40B4-BE49-F238E27FC236}">
                <a16:creationId xmlns:a16="http://schemas.microsoft.com/office/drawing/2014/main" id="{4836A85F-4D10-4A19-9512-14622850840F}"/>
              </a:ext>
            </a:extLst>
          </p:cNvPr>
          <p:cNvSpPr/>
          <p:nvPr/>
        </p:nvSpPr>
        <p:spPr>
          <a:xfrm rot="10800000">
            <a:off x="8044147" y="3511043"/>
            <a:ext cx="413530" cy="264714"/>
          </a:xfrm>
          <a:prstGeom prst="rightArrow">
            <a:avLst>
              <a:gd name="adj1" fmla="val 72911"/>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1" name="Picture 40" descr="A picture containing text&#10;&#10;Description automatically generated">
            <a:extLst>
              <a:ext uri="{FF2B5EF4-FFF2-40B4-BE49-F238E27FC236}">
                <a16:creationId xmlns:a16="http://schemas.microsoft.com/office/drawing/2014/main" id="{73706084-E770-4854-9BE3-2D882EBAB293}"/>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8688185" y="4976663"/>
            <a:ext cx="1015254" cy="1140935"/>
          </a:xfrm>
          <a:prstGeom prst="rect">
            <a:avLst/>
          </a:prstGeom>
        </p:spPr>
      </p:pic>
      <p:sp>
        <p:nvSpPr>
          <p:cNvPr id="76" name="TextBox 75">
            <a:extLst>
              <a:ext uri="{FF2B5EF4-FFF2-40B4-BE49-F238E27FC236}">
                <a16:creationId xmlns:a16="http://schemas.microsoft.com/office/drawing/2014/main" id="{7725202A-1FC0-4CD3-8645-95B485A22444}"/>
              </a:ext>
            </a:extLst>
          </p:cNvPr>
          <p:cNvSpPr txBox="1"/>
          <p:nvPr/>
        </p:nvSpPr>
        <p:spPr>
          <a:xfrm>
            <a:off x="8027677" y="1337747"/>
            <a:ext cx="116813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latin typeface="Century Gothic" panose="020F0302020204030204"/>
              </a:rPr>
              <a:t>weak</a:t>
            </a:r>
          </a:p>
        </p:txBody>
      </p:sp>
      <p:sp>
        <p:nvSpPr>
          <p:cNvPr id="77" name="TextBox 76">
            <a:extLst>
              <a:ext uri="{FF2B5EF4-FFF2-40B4-BE49-F238E27FC236}">
                <a16:creationId xmlns:a16="http://schemas.microsoft.com/office/drawing/2014/main" id="{1E0F7FE9-D30B-44C9-8842-F9FFB597A443}"/>
              </a:ext>
            </a:extLst>
          </p:cNvPr>
          <p:cNvSpPr txBox="1"/>
          <p:nvPr/>
        </p:nvSpPr>
        <p:spPr>
          <a:xfrm>
            <a:off x="6798297" y="2123364"/>
            <a:ext cx="116813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latin typeface="Century Gothic" panose="020F0302020204030204"/>
              </a:rPr>
              <a:t>foot</a:t>
            </a:r>
          </a:p>
        </p:txBody>
      </p:sp>
      <p:sp>
        <p:nvSpPr>
          <p:cNvPr id="78" name="TextBox 77">
            <a:extLst>
              <a:ext uri="{FF2B5EF4-FFF2-40B4-BE49-F238E27FC236}">
                <a16:creationId xmlns:a16="http://schemas.microsoft.com/office/drawing/2014/main" id="{CE517B7C-B74D-4CD9-8948-3F129CAA1128}"/>
              </a:ext>
            </a:extLst>
          </p:cNvPr>
          <p:cNvSpPr txBox="1"/>
          <p:nvPr/>
        </p:nvSpPr>
        <p:spPr>
          <a:xfrm>
            <a:off x="5787746" y="1716013"/>
            <a:ext cx="116813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latin typeface="Century Gothic" panose="020F0302020204030204"/>
              </a:rPr>
              <a:t>wait</a:t>
            </a:r>
          </a:p>
        </p:txBody>
      </p:sp>
      <p:sp>
        <p:nvSpPr>
          <p:cNvPr id="79" name="TextBox 78">
            <a:extLst>
              <a:ext uri="{FF2B5EF4-FFF2-40B4-BE49-F238E27FC236}">
                <a16:creationId xmlns:a16="http://schemas.microsoft.com/office/drawing/2014/main" id="{65F03DF2-A390-4FE6-93C3-9A1CEFFF9967}"/>
              </a:ext>
            </a:extLst>
          </p:cNvPr>
          <p:cNvSpPr txBox="1"/>
          <p:nvPr/>
        </p:nvSpPr>
        <p:spPr>
          <a:xfrm>
            <a:off x="10699061" y="1443133"/>
            <a:ext cx="136351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latin typeface="Century Gothic" panose="020F0302020204030204"/>
              </a:rPr>
              <a:t>to enter</a:t>
            </a:r>
          </a:p>
        </p:txBody>
      </p:sp>
      <p:sp>
        <p:nvSpPr>
          <p:cNvPr id="80" name="TextBox 79">
            <a:extLst>
              <a:ext uri="{FF2B5EF4-FFF2-40B4-BE49-F238E27FC236}">
                <a16:creationId xmlns:a16="http://schemas.microsoft.com/office/drawing/2014/main" id="{E64ECE76-C9F2-4769-96D8-C209EF693D5F}"/>
              </a:ext>
            </a:extLst>
          </p:cNvPr>
          <p:cNvSpPr txBox="1"/>
          <p:nvPr/>
        </p:nvSpPr>
        <p:spPr>
          <a:xfrm>
            <a:off x="5556245" y="3797924"/>
            <a:ext cx="171954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latin typeface="Century Gothic" panose="020F0302020204030204"/>
              </a:rPr>
              <a:t>emergency</a:t>
            </a:r>
          </a:p>
        </p:txBody>
      </p:sp>
      <p:sp>
        <p:nvSpPr>
          <p:cNvPr id="81" name="TextBox 80">
            <a:extLst>
              <a:ext uri="{FF2B5EF4-FFF2-40B4-BE49-F238E27FC236}">
                <a16:creationId xmlns:a16="http://schemas.microsoft.com/office/drawing/2014/main" id="{CF466FA2-DA12-40EB-8072-678D48083452}"/>
              </a:ext>
            </a:extLst>
          </p:cNvPr>
          <p:cNvSpPr txBox="1"/>
          <p:nvPr/>
        </p:nvSpPr>
        <p:spPr>
          <a:xfrm>
            <a:off x="7223660" y="4079702"/>
            <a:ext cx="116813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latin typeface="Century Gothic" panose="020F0302020204030204"/>
              </a:rPr>
              <a:t>back</a:t>
            </a:r>
          </a:p>
        </p:txBody>
      </p:sp>
      <p:sp>
        <p:nvSpPr>
          <p:cNvPr id="82" name="TextBox 81">
            <a:extLst>
              <a:ext uri="{FF2B5EF4-FFF2-40B4-BE49-F238E27FC236}">
                <a16:creationId xmlns:a16="http://schemas.microsoft.com/office/drawing/2014/main" id="{CE80A03D-4BDA-4B41-BAAA-A3587AEFF854}"/>
              </a:ext>
            </a:extLst>
          </p:cNvPr>
          <p:cNvSpPr txBox="1"/>
          <p:nvPr/>
        </p:nvSpPr>
        <p:spPr>
          <a:xfrm>
            <a:off x="8839421" y="4279757"/>
            <a:ext cx="116813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latin typeface="Century Gothic" panose="020F0302020204030204"/>
              </a:rPr>
              <a:t>health</a:t>
            </a:r>
          </a:p>
        </p:txBody>
      </p:sp>
      <p:sp>
        <p:nvSpPr>
          <p:cNvPr id="83" name="TextBox 82">
            <a:extLst>
              <a:ext uri="{FF2B5EF4-FFF2-40B4-BE49-F238E27FC236}">
                <a16:creationId xmlns:a16="http://schemas.microsoft.com/office/drawing/2014/main" id="{7E9C7761-2341-4B42-8054-6095C5F085A2}"/>
              </a:ext>
            </a:extLst>
          </p:cNvPr>
          <p:cNvSpPr txBox="1"/>
          <p:nvPr/>
        </p:nvSpPr>
        <p:spPr>
          <a:xfrm>
            <a:off x="10820104" y="3721937"/>
            <a:ext cx="116813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latin typeface="Century Gothic" panose="020F0302020204030204"/>
              </a:rPr>
              <a:t>finger</a:t>
            </a:r>
          </a:p>
        </p:txBody>
      </p:sp>
      <p:sp>
        <p:nvSpPr>
          <p:cNvPr id="84" name="TextBox 83">
            <a:extLst>
              <a:ext uri="{FF2B5EF4-FFF2-40B4-BE49-F238E27FC236}">
                <a16:creationId xmlns:a16="http://schemas.microsoft.com/office/drawing/2014/main" id="{80395902-CC6F-4056-A414-C11908576376}"/>
              </a:ext>
            </a:extLst>
          </p:cNvPr>
          <p:cNvSpPr txBox="1"/>
          <p:nvPr/>
        </p:nvSpPr>
        <p:spPr>
          <a:xfrm>
            <a:off x="5251160" y="5573299"/>
            <a:ext cx="116813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latin typeface="Century Gothic" panose="020F0302020204030204"/>
              </a:rPr>
              <a:t>body</a:t>
            </a:r>
          </a:p>
        </p:txBody>
      </p:sp>
      <p:sp>
        <p:nvSpPr>
          <p:cNvPr id="85" name="TextBox 84">
            <a:extLst>
              <a:ext uri="{FF2B5EF4-FFF2-40B4-BE49-F238E27FC236}">
                <a16:creationId xmlns:a16="http://schemas.microsoft.com/office/drawing/2014/main" id="{F6A2DE62-38FA-438A-A17F-614AF9FEC27A}"/>
              </a:ext>
            </a:extLst>
          </p:cNvPr>
          <p:cNvSpPr txBox="1"/>
          <p:nvPr/>
        </p:nvSpPr>
        <p:spPr>
          <a:xfrm>
            <a:off x="7275793" y="5999607"/>
            <a:ext cx="116813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latin typeface="Century Gothic" panose="020F0302020204030204"/>
              </a:rPr>
              <a:t>to fall</a:t>
            </a:r>
          </a:p>
        </p:txBody>
      </p:sp>
      <p:sp>
        <p:nvSpPr>
          <p:cNvPr id="86" name="TextBox 85">
            <a:extLst>
              <a:ext uri="{FF2B5EF4-FFF2-40B4-BE49-F238E27FC236}">
                <a16:creationId xmlns:a16="http://schemas.microsoft.com/office/drawing/2014/main" id="{A83ACF70-3FC7-4C56-934E-E6A5576DDEDE}"/>
              </a:ext>
            </a:extLst>
          </p:cNvPr>
          <p:cNvSpPr txBox="1"/>
          <p:nvPr/>
        </p:nvSpPr>
        <p:spPr>
          <a:xfrm>
            <a:off x="10745716" y="4997596"/>
            <a:ext cx="133033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latin typeface="Century Gothic" panose="020F0302020204030204"/>
              </a:rPr>
              <a:t>situation</a:t>
            </a:r>
          </a:p>
        </p:txBody>
      </p:sp>
      <p:sp>
        <p:nvSpPr>
          <p:cNvPr id="87" name="TextBox 86">
            <a:extLst>
              <a:ext uri="{FF2B5EF4-FFF2-40B4-BE49-F238E27FC236}">
                <a16:creationId xmlns:a16="http://schemas.microsoft.com/office/drawing/2014/main" id="{C1707C91-E057-4EB5-A929-4D50868E8F9C}"/>
              </a:ext>
            </a:extLst>
          </p:cNvPr>
          <p:cNvSpPr txBox="1"/>
          <p:nvPr/>
        </p:nvSpPr>
        <p:spPr>
          <a:xfrm>
            <a:off x="9455597" y="5338859"/>
            <a:ext cx="116813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latin typeface="Century Gothic" panose="020F0302020204030204"/>
              </a:rPr>
              <a:t>too (much)</a:t>
            </a:r>
          </a:p>
        </p:txBody>
      </p:sp>
      <p:sp>
        <p:nvSpPr>
          <p:cNvPr id="88" name="TextBox 87">
            <a:extLst>
              <a:ext uri="{FF2B5EF4-FFF2-40B4-BE49-F238E27FC236}">
                <a16:creationId xmlns:a16="http://schemas.microsoft.com/office/drawing/2014/main" id="{9169F807-2313-49F3-B1D4-4EB1422EDB4B}"/>
              </a:ext>
            </a:extLst>
          </p:cNvPr>
          <p:cNvSpPr txBox="1"/>
          <p:nvPr/>
        </p:nvSpPr>
        <p:spPr>
          <a:xfrm>
            <a:off x="9817673" y="2546300"/>
            <a:ext cx="146573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latin typeface="Century Gothic" panose="020F0302020204030204"/>
              </a:rPr>
              <a:t>medicine</a:t>
            </a:r>
          </a:p>
        </p:txBody>
      </p:sp>
      <p:sp>
        <p:nvSpPr>
          <p:cNvPr id="89" name="Action Button: Custom 16">
            <a:hlinkClick r:id="" action="ppaction://noaction" highlightClick="1">
              <a:snd r:embed="rId30" name="1.wav"/>
            </a:hlinkClick>
            <a:extLst>
              <a:ext uri="{FF2B5EF4-FFF2-40B4-BE49-F238E27FC236}">
                <a16:creationId xmlns:a16="http://schemas.microsoft.com/office/drawing/2014/main" id="{7758FC92-54E9-4E37-BD10-E5449505634F}"/>
              </a:ext>
            </a:extLst>
          </p:cNvPr>
          <p:cNvSpPr/>
          <p:nvPr/>
        </p:nvSpPr>
        <p:spPr>
          <a:xfrm>
            <a:off x="585827" y="3888812"/>
            <a:ext cx="396000" cy="396000"/>
          </a:xfrm>
          <a:prstGeom prst="actionButtonBlank">
            <a:avLst/>
          </a:prstGeom>
          <a:solidFill>
            <a:srgbClr val="E87D1E"/>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a:t>
            </a:r>
          </a:p>
        </p:txBody>
      </p:sp>
      <p:sp>
        <p:nvSpPr>
          <p:cNvPr id="90" name="Action Button: Custom 16">
            <a:hlinkClick r:id="" action="ppaction://noaction" highlightClick="1"/>
            <a:extLst>
              <a:ext uri="{FF2B5EF4-FFF2-40B4-BE49-F238E27FC236}">
                <a16:creationId xmlns:a16="http://schemas.microsoft.com/office/drawing/2014/main" id="{A1C1CF1F-1785-4A1C-A20E-92ECF8109F1E}"/>
              </a:ext>
            </a:extLst>
          </p:cNvPr>
          <p:cNvSpPr/>
          <p:nvPr/>
        </p:nvSpPr>
        <p:spPr>
          <a:xfrm>
            <a:off x="3584582" y="1556198"/>
            <a:ext cx="396000" cy="396000"/>
          </a:xfrm>
          <a:prstGeom prst="actionButtonBlank">
            <a:avLst/>
          </a:prstGeom>
          <a:solidFill>
            <a:srgbClr val="E87D1E"/>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J</a:t>
            </a:r>
          </a:p>
        </p:txBody>
      </p:sp>
      <p:sp>
        <p:nvSpPr>
          <p:cNvPr id="91" name="Action Button: Custom 16">
            <a:hlinkClick r:id="" action="ppaction://noaction" highlightClick="1"/>
            <a:extLst>
              <a:ext uri="{FF2B5EF4-FFF2-40B4-BE49-F238E27FC236}">
                <a16:creationId xmlns:a16="http://schemas.microsoft.com/office/drawing/2014/main" id="{3D37AB19-4A10-4890-9157-C3E2BF3BDA87}"/>
              </a:ext>
            </a:extLst>
          </p:cNvPr>
          <p:cNvSpPr/>
          <p:nvPr/>
        </p:nvSpPr>
        <p:spPr>
          <a:xfrm>
            <a:off x="3584582" y="5446462"/>
            <a:ext cx="396000" cy="396000"/>
          </a:xfrm>
          <a:prstGeom prst="actionButtonBlank">
            <a:avLst/>
          </a:prstGeom>
          <a:solidFill>
            <a:srgbClr val="E87D1E"/>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a:t>
            </a:r>
          </a:p>
        </p:txBody>
      </p:sp>
      <p:sp>
        <p:nvSpPr>
          <p:cNvPr id="92" name="Action Button: Custom 16">
            <a:hlinkClick r:id="" action="ppaction://noaction" highlightClick="1"/>
            <a:extLst>
              <a:ext uri="{FF2B5EF4-FFF2-40B4-BE49-F238E27FC236}">
                <a16:creationId xmlns:a16="http://schemas.microsoft.com/office/drawing/2014/main" id="{316E5A23-FD16-4E46-993B-1E0615EA1406}"/>
              </a:ext>
            </a:extLst>
          </p:cNvPr>
          <p:cNvSpPr/>
          <p:nvPr/>
        </p:nvSpPr>
        <p:spPr>
          <a:xfrm>
            <a:off x="585827" y="4664179"/>
            <a:ext cx="396000" cy="396000"/>
          </a:xfrm>
          <a:prstGeom prst="actionButtonBlank">
            <a:avLst/>
          </a:prstGeom>
          <a:solidFill>
            <a:srgbClr val="E87D1E"/>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93" name="Action Button: Custom 16">
            <a:hlinkClick r:id="" action="ppaction://noaction" highlightClick="1"/>
            <a:extLst>
              <a:ext uri="{FF2B5EF4-FFF2-40B4-BE49-F238E27FC236}">
                <a16:creationId xmlns:a16="http://schemas.microsoft.com/office/drawing/2014/main" id="{40AB611B-47DC-4046-AA9E-DB4C6F6A3DAF}"/>
              </a:ext>
            </a:extLst>
          </p:cNvPr>
          <p:cNvSpPr/>
          <p:nvPr/>
        </p:nvSpPr>
        <p:spPr>
          <a:xfrm>
            <a:off x="3584582" y="4144260"/>
            <a:ext cx="396000" cy="396000"/>
          </a:xfrm>
          <a:prstGeom prst="actionButtonBlank">
            <a:avLst/>
          </a:prstGeom>
          <a:solidFill>
            <a:srgbClr val="E87D1E"/>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a:t>
            </a:r>
          </a:p>
        </p:txBody>
      </p:sp>
      <p:sp>
        <p:nvSpPr>
          <p:cNvPr id="94" name="Action Button: Custom 16">
            <a:hlinkClick r:id="" action="ppaction://noaction" highlightClick="1"/>
            <a:extLst>
              <a:ext uri="{FF2B5EF4-FFF2-40B4-BE49-F238E27FC236}">
                <a16:creationId xmlns:a16="http://schemas.microsoft.com/office/drawing/2014/main" id="{7C07D9C1-CB44-41F6-BB14-923D5158D599}"/>
              </a:ext>
            </a:extLst>
          </p:cNvPr>
          <p:cNvSpPr/>
          <p:nvPr/>
        </p:nvSpPr>
        <p:spPr>
          <a:xfrm>
            <a:off x="3584582" y="4800271"/>
            <a:ext cx="396000" cy="396000"/>
          </a:xfrm>
          <a:prstGeom prst="actionButtonBlank">
            <a:avLst/>
          </a:prstGeom>
          <a:solidFill>
            <a:srgbClr val="E87D1E"/>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a:t>
            </a:r>
          </a:p>
        </p:txBody>
      </p:sp>
      <p:sp>
        <p:nvSpPr>
          <p:cNvPr id="95" name="Action Button: Custom 16">
            <a:hlinkClick r:id="" action="ppaction://noaction" highlightClick="1"/>
            <a:extLst>
              <a:ext uri="{FF2B5EF4-FFF2-40B4-BE49-F238E27FC236}">
                <a16:creationId xmlns:a16="http://schemas.microsoft.com/office/drawing/2014/main" id="{33E03B53-36CD-4823-9D32-11F29AD52B69}"/>
              </a:ext>
            </a:extLst>
          </p:cNvPr>
          <p:cNvSpPr/>
          <p:nvPr/>
        </p:nvSpPr>
        <p:spPr>
          <a:xfrm>
            <a:off x="585827" y="5433562"/>
            <a:ext cx="396000" cy="396000"/>
          </a:xfrm>
          <a:prstGeom prst="actionButtonBlank">
            <a:avLst/>
          </a:prstGeom>
          <a:solidFill>
            <a:srgbClr val="E87D1E"/>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96" name="Action Button: Custom 16">
            <a:hlinkClick r:id="" action="ppaction://noaction" highlightClick="1"/>
            <a:extLst>
              <a:ext uri="{FF2B5EF4-FFF2-40B4-BE49-F238E27FC236}">
                <a16:creationId xmlns:a16="http://schemas.microsoft.com/office/drawing/2014/main" id="{8868EF0C-348A-4379-9199-27A23C65AED4}"/>
              </a:ext>
            </a:extLst>
          </p:cNvPr>
          <p:cNvSpPr/>
          <p:nvPr/>
        </p:nvSpPr>
        <p:spPr>
          <a:xfrm>
            <a:off x="585827" y="3126360"/>
            <a:ext cx="396000" cy="396000"/>
          </a:xfrm>
          <a:prstGeom prst="actionButtonBlank">
            <a:avLst/>
          </a:prstGeom>
          <a:solidFill>
            <a:srgbClr val="E87D1E"/>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a:t>
            </a:r>
          </a:p>
        </p:txBody>
      </p:sp>
      <p:sp>
        <p:nvSpPr>
          <p:cNvPr id="97" name="Action Button: Custom 16">
            <a:hlinkClick r:id="" action="ppaction://noaction" highlightClick="1"/>
            <a:extLst>
              <a:ext uri="{FF2B5EF4-FFF2-40B4-BE49-F238E27FC236}">
                <a16:creationId xmlns:a16="http://schemas.microsoft.com/office/drawing/2014/main" id="{60319495-6CF6-4EAA-8CEA-9F39328996BD}"/>
              </a:ext>
            </a:extLst>
          </p:cNvPr>
          <p:cNvSpPr/>
          <p:nvPr/>
        </p:nvSpPr>
        <p:spPr>
          <a:xfrm>
            <a:off x="3584582" y="2190957"/>
            <a:ext cx="396000" cy="396000"/>
          </a:xfrm>
          <a:prstGeom prst="actionButtonBlank">
            <a:avLst/>
          </a:prstGeom>
          <a:solidFill>
            <a:srgbClr val="E87D1E"/>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a:t>
            </a:r>
          </a:p>
        </p:txBody>
      </p:sp>
      <p:sp>
        <p:nvSpPr>
          <p:cNvPr id="98" name="Action Button: Custom 16">
            <a:hlinkClick r:id="" action="ppaction://noaction" highlightClick="1"/>
            <a:extLst>
              <a:ext uri="{FF2B5EF4-FFF2-40B4-BE49-F238E27FC236}">
                <a16:creationId xmlns:a16="http://schemas.microsoft.com/office/drawing/2014/main" id="{28F59137-37B4-48EC-88ED-542257729800}"/>
              </a:ext>
            </a:extLst>
          </p:cNvPr>
          <p:cNvSpPr/>
          <p:nvPr/>
        </p:nvSpPr>
        <p:spPr>
          <a:xfrm>
            <a:off x="3584582" y="3500349"/>
            <a:ext cx="396000" cy="396000"/>
          </a:xfrm>
          <a:prstGeom prst="actionButtonBlank">
            <a:avLst/>
          </a:prstGeom>
          <a:solidFill>
            <a:srgbClr val="E87D1E"/>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t>
            </a:r>
          </a:p>
        </p:txBody>
      </p:sp>
      <p:sp>
        <p:nvSpPr>
          <p:cNvPr id="99" name="Action Button: Custom 16">
            <a:hlinkClick r:id="" action="ppaction://noaction" highlightClick="1"/>
            <a:extLst>
              <a:ext uri="{FF2B5EF4-FFF2-40B4-BE49-F238E27FC236}">
                <a16:creationId xmlns:a16="http://schemas.microsoft.com/office/drawing/2014/main" id="{01403430-6367-4E60-9DDC-D109D7AEBBFE}"/>
              </a:ext>
            </a:extLst>
          </p:cNvPr>
          <p:cNvSpPr/>
          <p:nvPr/>
        </p:nvSpPr>
        <p:spPr>
          <a:xfrm>
            <a:off x="3584582" y="2852039"/>
            <a:ext cx="396000" cy="396000"/>
          </a:xfrm>
          <a:prstGeom prst="actionButtonBlank">
            <a:avLst/>
          </a:prstGeom>
          <a:solidFill>
            <a:srgbClr val="E87D1E"/>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t>
            </a:r>
          </a:p>
        </p:txBody>
      </p:sp>
      <p:sp>
        <p:nvSpPr>
          <p:cNvPr id="100" name="Action Button: Custom 16">
            <a:hlinkClick r:id="" action="ppaction://noaction" highlightClick="1"/>
            <a:extLst>
              <a:ext uri="{FF2B5EF4-FFF2-40B4-BE49-F238E27FC236}">
                <a16:creationId xmlns:a16="http://schemas.microsoft.com/office/drawing/2014/main" id="{33A06B1C-E3F9-4063-BFE9-85A246F6F403}"/>
              </a:ext>
            </a:extLst>
          </p:cNvPr>
          <p:cNvSpPr/>
          <p:nvPr/>
        </p:nvSpPr>
        <p:spPr>
          <a:xfrm>
            <a:off x="585827" y="1608290"/>
            <a:ext cx="396000" cy="396000"/>
          </a:xfrm>
          <a:prstGeom prst="actionButtonBlank">
            <a:avLst/>
          </a:prstGeom>
          <a:solidFill>
            <a:srgbClr val="E87D1E"/>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t>
            </a:r>
          </a:p>
        </p:txBody>
      </p:sp>
      <p:sp>
        <p:nvSpPr>
          <p:cNvPr id="101" name="Action Button: Custom 16">
            <a:hlinkClick r:id="" action="ppaction://noaction" highlightClick="1"/>
            <a:extLst>
              <a:ext uri="{FF2B5EF4-FFF2-40B4-BE49-F238E27FC236}">
                <a16:creationId xmlns:a16="http://schemas.microsoft.com/office/drawing/2014/main" id="{AFFA1576-C7DA-482C-9395-389F5DCA9157}"/>
              </a:ext>
            </a:extLst>
          </p:cNvPr>
          <p:cNvSpPr/>
          <p:nvPr/>
        </p:nvSpPr>
        <p:spPr>
          <a:xfrm>
            <a:off x="585827" y="2367663"/>
            <a:ext cx="396000" cy="396000"/>
          </a:xfrm>
          <a:prstGeom prst="actionButtonBlank">
            <a:avLst/>
          </a:prstGeom>
          <a:solidFill>
            <a:srgbClr val="E87D1E"/>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K</a:t>
            </a:r>
          </a:p>
        </p:txBody>
      </p:sp>
    </p:spTree>
    <p:extLst>
      <p:ext uri="{BB962C8B-B14F-4D97-AF65-F5344CB8AC3E}">
        <p14:creationId xmlns:p14="http://schemas.microsoft.com/office/powerpoint/2010/main" val="1606317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par>
                                <p:cTn id="7" presetID="9" presetClass="emph" presetSubtype="0" grpId="0" nodeType="withEffect">
                                  <p:stCondLst>
                                    <p:cond delay="0"/>
                                  </p:stCondLst>
                                  <p:childTnLst>
                                    <p:set>
                                      <p:cBhvr>
                                        <p:cTn id="8" dur="indefinite"/>
                                        <p:tgtEl>
                                          <p:spTgt spid="70"/>
                                        </p:tgtEl>
                                        <p:attrNameLst>
                                          <p:attrName>style.opacity</p:attrName>
                                        </p:attrNameLst>
                                      </p:cBhvr>
                                      <p:to>
                                        <p:strVal val="0.5"/>
                                      </p:to>
                                    </p:set>
                                    <p:animEffect filter="image" prLst="opacity: 0.5">
                                      <p:cBhvr rctx="IE">
                                        <p:cTn id="9" dur="indefinite"/>
                                        <p:tgtEl>
                                          <p:spTgt spid="7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01"/>
                                        </p:tgtEl>
                                        <p:attrNameLst>
                                          <p:attrName>style.visibility</p:attrName>
                                        </p:attrNameLst>
                                      </p:cBhvr>
                                      <p:to>
                                        <p:strVal val="visible"/>
                                      </p:to>
                                    </p:set>
                                  </p:childTnLst>
                                </p:cTn>
                              </p:par>
                              <p:par>
                                <p:cTn id="14" presetID="9" presetClass="emph" presetSubtype="0" grpId="0" nodeType="withEffect">
                                  <p:stCondLst>
                                    <p:cond delay="0"/>
                                  </p:stCondLst>
                                  <p:childTnLst>
                                    <p:set>
                                      <p:cBhvr>
                                        <p:cTn id="15" dur="indefinite"/>
                                        <p:tgtEl>
                                          <p:spTgt spid="71"/>
                                        </p:tgtEl>
                                        <p:attrNameLst>
                                          <p:attrName>style.opacity</p:attrName>
                                        </p:attrNameLst>
                                      </p:cBhvr>
                                      <p:to>
                                        <p:strVal val="0.5"/>
                                      </p:to>
                                    </p:set>
                                    <p:animEffect filter="image" prLst="opacity: 0.5">
                                      <p:cBhvr rctx="IE">
                                        <p:cTn id="16" dur="indefinite"/>
                                        <p:tgtEl>
                                          <p:spTgt spid="71"/>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6"/>
                                        </p:tgtEl>
                                        <p:attrNameLst>
                                          <p:attrName>style.visibility</p:attrName>
                                        </p:attrNameLst>
                                      </p:cBhvr>
                                      <p:to>
                                        <p:strVal val="visible"/>
                                      </p:to>
                                    </p:set>
                                  </p:childTnLst>
                                </p:cTn>
                              </p:par>
                              <p:par>
                                <p:cTn id="21" presetID="9" presetClass="emph" presetSubtype="0" grpId="0" nodeType="withEffect">
                                  <p:stCondLst>
                                    <p:cond delay="0"/>
                                  </p:stCondLst>
                                  <p:childTnLst>
                                    <p:set>
                                      <p:cBhvr>
                                        <p:cTn id="22" dur="indefinite"/>
                                        <p:tgtEl>
                                          <p:spTgt spid="66"/>
                                        </p:tgtEl>
                                        <p:attrNameLst>
                                          <p:attrName>style.opacity</p:attrName>
                                        </p:attrNameLst>
                                      </p:cBhvr>
                                      <p:to>
                                        <p:strVal val="0.5"/>
                                      </p:to>
                                    </p:set>
                                    <p:animEffect filter="image" prLst="opacity: 0.5">
                                      <p:cBhvr rctx="IE">
                                        <p:cTn id="23" dur="indefinite"/>
                                        <p:tgtEl>
                                          <p:spTgt spid="66"/>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89"/>
                                        </p:tgtEl>
                                        <p:attrNameLst>
                                          <p:attrName>style.visibility</p:attrName>
                                        </p:attrNameLst>
                                      </p:cBhvr>
                                      <p:to>
                                        <p:strVal val="visible"/>
                                      </p:to>
                                    </p:set>
                                  </p:childTnLst>
                                </p:cTn>
                              </p:par>
                              <p:par>
                                <p:cTn id="28" presetID="9" presetClass="emph" presetSubtype="0" grpId="0" nodeType="withEffect">
                                  <p:stCondLst>
                                    <p:cond delay="0"/>
                                  </p:stCondLst>
                                  <p:childTnLst>
                                    <p:set>
                                      <p:cBhvr>
                                        <p:cTn id="29" dur="indefinite"/>
                                        <p:tgtEl>
                                          <p:spTgt spid="58"/>
                                        </p:tgtEl>
                                        <p:attrNameLst>
                                          <p:attrName>style.opacity</p:attrName>
                                        </p:attrNameLst>
                                      </p:cBhvr>
                                      <p:to>
                                        <p:strVal val="0.5"/>
                                      </p:to>
                                    </p:set>
                                    <p:animEffect filter="image" prLst="opacity: 0.5">
                                      <p:cBhvr rctx="IE">
                                        <p:cTn id="30" dur="indefinite"/>
                                        <p:tgtEl>
                                          <p:spTgt spid="58"/>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2"/>
                                        </p:tgtEl>
                                        <p:attrNameLst>
                                          <p:attrName>style.visibility</p:attrName>
                                        </p:attrNameLst>
                                      </p:cBhvr>
                                      <p:to>
                                        <p:strVal val="visible"/>
                                      </p:to>
                                    </p:set>
                                  </p:childTnLst>
                                </p:cTn>
                              </p:par>
                              <p:par>
                                <p:cTn id="35" presetID="9" presetClass="emph" presetSubtype="0" grpId="0" nodeType="withEffect">
                                  <p:stCondLst>
                                    <p:cond delay="0"/>
                                  </p:stCondLst>
                                  <p:childTnLst>
                                    <p:set>
                                      <p:cBhvr>
                                        <p:cTn id="36" dur="indefinite"/>
                                        <p:tgtEl>
                                          <p:spTgt spid="61"/>
                                        </p:tgtEl>
                                        <p:attrNameLst>
                                          <p:attrName>style.opacity</p:attrName>
                                        </p:attrNameLst>
                                      </p:cBhvr>
                                      <p:to>
                                        <p:strVal val="0.5"/>
                                      </p:to>
                                    </p:set>
                                    <p:animEffect filter="image" prLst="opacity: 0.5">
                                      <p:cBhvr rctx="IE">
                                        <p:cTn id="37" dur="indefinite"/>
                                        <p:tgtEl>
                                          <p:spTgt spid="61"/>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95"/>
                                        </p:tgtEl>
                                        <p:attrNameLst>
                                          <p:attrName>style.visibility</p:attrName>
                                        </p:attrNameLst>
                                      </p:cBhvr>
                                      <p:to>
                                        <p:strVal val="visible"/>
                                      </p:to>
                                    </p:set>
                                  </p:childTnLst>
                                </p:cTn>
                              </p:par>
                              <p:par>
                                <p:cTn id="42" presetID="9" presetClass="emph" presetSubtype="0" grpId="0" nodeType="withEffect">
                                  <p:stCondLst>
                                    <p:cond delay="0"/>
                                  </p:stCondLst>
                                  <p:childTnLst>
                                    <p:set>
                                      <p:cBhvr>
                                        <p:cTn id="43" dur="indefinite"/>
                                        <p:tgtEl>
                                          <p:spTgt spid="65"/>
                                        </p:tgtEl>
                                        <p:attrNameLst>
                                          <p:attrName>style.opacity</p:attrName>
                                        </p:attrNameLst>
                                      </p:cBhvr>
                                      <p:to>
                                        <p:strVal val="0.5"/>
                                      </p:to>
                                    </p:set>
                                    <p:animEffect filter="image" prLst="opacity: 0.5">
                                      <p:cBhvr rctx="IE">
                                        <p:cTn id="44" dur="indefinite"/>
                                        <p:tgtEl>
                                          <p:spTgt spid="65"/>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90"/>
                                        </p:tgtEl>
                                        <p:attrNameLst>
                                          <p:attrName>style.visibility</p:attrName>
                                        </p:attrNameLst>
                                      </p:cBhvr>
                                      <p:to>
                                        <p:strVal val="visible"/>
                                      </p:to>
                                    </p:set>
                                  </p:childTnLst>
                                </p:cTn>
                              </p:par>
                              <p:par>
                                <p:cTn id="49" presetID="9" presetClass="emph" presetSubtype="0" grpId="0" nodeType="withEffect">
                                  <p:stCondLst>
                                    <p:cond delay="0"/>
                                  </p:stCondLst>
                                  <p:childTnLst>
                                    <p:set>
                                      <p:cBhvr>
                                        <p:cTn id="50" dur="indefinite"/>
                                        <p:tgtEl>
                                          <p:spTgt spid="59"/>
                                        </p:tgtEl>
                                        <p:attrNameLst>
                                          <p:attrName>style.opacity</p:attrName>
                                        </p:attrNameLst>
                                      </p:cBhvr>
                                      <p:to>
                                        <p:strVal val="0.5"/>
                                      </p:to>
                                    </p:set>
                                    <p:animEffect filter="image" prLst="opacity: 0.5">
                                      <p:cBhvr rctx="IE">
                                        <p:cTn id="51" dur="indefinite"/>
                                        <p:tgtEl>
                                          <p:spTgt spid="59"/>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97"/>
                                        </p:tgtEl>
                                        <p:attrNameLst>
                                          <p:attrName>style.visibility</p:attrName>
                                        </p:attrNameLst>
                                      </p:cBhvr>
                                      <p:to>
                                        <p:strVal val="visible"/>
                                      </p:to>
                                    </p:set>
                                  </p:childTnLst>
                                </p:cTn>
                              </p:par>
                              <p:par>
                                <p:cTn id="56" presetID="9" presetClass="emph" presetSubtype="0" grpId="0" nodeType="withEffect">
                                  <p:stCondLst>
                                    <p:cond delay="0"/>
                                  </p:stCondLst>
                                  <p:childTnLst>
                                    <p:set>
                                      <p:cBhvr>
                                        <p:cTn id="57" dur="indefinite"/>
                                        <p:tgtEl>
                                          <p:spTgt spid="67"/>
                                        </p:tgtEl>
                                        <p:attrNameLst>
                                          <p:attrName>style.opacity</p:attrName>
                                        </p:attrNameLst>
                                      </p:cBhvr>
                                      <p:to>
                                        <p:strVal val="0.5"/>
                                      </p:to>
                                    </p:set>
                                    <p:animEffect filter="image" prLst="opacity: 0.5">
                                      <p:cBhvr rctx="IE">
                                        <p:cTn id="58" dur="indefinite"/>
                                        <p:tgtEl>
                                          <p:spTgt spid="67"/>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99"/>
                                        </p:tgtEl>
                                        <p:attrNameLst>
                                          <p:attrName>style.visibility</p:attrName>
                                        </p:attrNameLst>
                                      </p:cBhvr>
                                      <p:to>
                                        <p:strVal val="visible"/>
                                      </p:to>
                                    </p:set>
                                  </p:childTnLst>
                                </p:cTn>
                              </p:par>
                              <p:par>
                                <p:cTn id="63" presetID="9" presetClass="emph" presetSubtype="0" grpId="0" nodeType="withEffect">
                                  <p:stCondLst>
                                    <p:cond delay="0"/>
                                  </p:stCondLst>
                                  <p:childTnLst>
                                    <p:set>
                                      <p:cBhvr>
                                        <p:cTn id="64" dur="indefinite"/>
                                        <p:tgtEl>
                                          <p:spTgt spid="69"/>
                                        </p:tgtEl>
                                        <p:attrNameLst>
                                          <p:attrName>style.opacity</p:attrName>
                                        </p:attrNameLst>
                                      </p:cBhvr>
                                      <p:to>
                                        <p:strVal val="0.5"/>
                                      </p:to>
                                    </p:set>
                                    <p:animEffect filter="image" prLst="opacity: 0.5">
                                      <p:cBhvr rctx="IE">
                                        <p:cTn id="65" dur="indefinite"/>
                                        <p:tgtEl>
                                          <p:spTgt spid="69"/>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98"/>
                                        </p:tgtEl>
                                        <p:attrNameLst>
                                          <p:attrName>style.visibility</p:attrName>
                                        </p:attrNameLst>
                                      </p:cBhvr>
                                      <p:to>
                                        <p:strVal val="visible"/>
                                      </p:to>
                                    </p:set>
                                  </p:childTnLst>
                                </p:cTn>
                              </p:par>
                              <p:par>
                                <p:cTn id="70" presetID="9" presetClass="emph" presetSubtype="0" grpId="0" nodeType="withEffect">
                                  <p:stCondLst>
                                    <p:cond delay="0"/>
                                  </p:stCondLst>
                                  <p:childTnLst>
                                    <p:set>
                                      <p:cBhvr>
                                        <p:cTn id="71" dur="indefinite"/>
                                        <p:tgtEl>
                                          <p:spTgt spid="68"/>
                                        </p:tgtEl>
                                        <p:attrNameLst>
                                          <p:attrName>style.opacity</p:attrName>
                                        </p:attrNameLst>
                                      </p:cBhvr>
                                      <p:to>
                                        <p:strVal val="0.5"/>
                                      </p:to>
                                    </p:set>
                                    <p:animEffect filter="image" prLst="opacity: 0.5">
                                      <p:cBhvr rctx="IE">
                                        <p:cTn id="72" dur="indefinite"/>
                                        <p:tgtEl>
                                          <p:spTgt spid="68"/>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93"/>
                                        </p:tgtEl>
                                        <p:attrNameLst>
                                          <p:attrName>style.visibility</p:attrName>
                                        </p:attrNameLst>
                                      </p:cBhvr>
                                      <p:to>
                                        <p:strVal val="visible"/>
                                      </p:to>
                                    </p:set>
                                  </p:childTnLst>
                                </p:cTn>
                              </p:par>
                              <p:par>
                                <p:cTn id="77" presetID="9" presetClass="emph" presetSubtype="0" grpId="0" nodeType="withEffect">
                                  <p:stCondLst>
                                    <p:cond delay="0"/>
                                  </p:stCondLst>
                                  <p:childTnLst>
                                    <p:set>
                                      <p:cBhvr>
                                        <p:cTn id="78" dur="indefinite"/>
                                        <p:tgtEl>
                                          <p:spTgt spid="62"/>
                                        </p:tgtEl>
                                        <p:attrNameLst>
                                          <p:attrName>style.opacity</p:attrName>
                                        </p:attrNameLst>
                                      </p:cBhvr>
                                      <p:to>
                                        <p:strVal val="0.5"/>
                                      </p:to>
                                    </p:set>
                                    <p:animEffect filter="image" prLst="opacity: 0.5">
                                      <p:cBhvr rctx="IE">
                                        <p:cTn id="79" dur="indefinite"/>
                                        <p:tgtEl>
                                          <p:spTgt spid="62"/>
                                        </p:tgtEl>
                                      </p:cBhvr>
                                    </p:animEffec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94"/>
                                        </p:tgtEl>
                                        <p:attrNameLst>
                                          <p:attrName>style.visibility</p:attrName>
                                        </p:attrNameLst>
                                      </p:cBhvr>
                                      <p:to>
                                        <p:strVal val="visible"/>
                                      </p:to>
                                    </p:set>
                                  </p:childTnLst>
                                </p:cTn>
                              </p:par>
                              <p:par>
                                <p:cTn id="84" presetID="9" presetClass="emph" presetSubtype="0" grpId="0" nodeType="withEffect">
                                  <p:stCondLst>
                                    <p:cond delay="0"/>
                                  </p:stCondLst>
                                  <p:childTnLst>
                                    <p:set>
                                      <p:cBhvr>
                                        <p:cTn id="85" dur="indefinite"/>
                                        <p:tgtEl>
                                          <p:spTgt spid="63"/>
                                        </p:tgtEl>
                                        <p:attrNameLst>
                                          <p:attrName>style.opacity</p:attrName>
                                        </p:attrNameLst>
                                      </p:cBhvr>
                                      <p:to>
                                        <p:strVal val="0.5"/>
                                      </p:to>
                                    </p:set>
                                    <p:animEffect filter="image" prLst="opacity: 0.5">
                                      <p:cBhvr rctx="IE">
                                        <p:cTn id="86" dur="indefinite"/>
                                        <p:tgtEl>
                                          <p:spTgt spid="63"/>
                                        </p:tgtEl>
                                      </p:cBhvr>
                                    </p:animEffec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91"/>
                                        </p:tgtEl>
                                        <p:attrNameLst>
                                          <p:attrName>style.visibility</p:attrName>
                                        </p:attrNameLst>
                                      </p:cBhvr>
                                      <p:to>
                                        <p:strVal val="visible"/>
                                      </p:to>
                                    </p:set>
                                  </p:childTnLst>
                                </p:cTn>
                              </p:par>
                              <p:par>
                                <p:cTn id="91" presetID="9" presetClass="emph" presetSubtype="0" grpId="0" nodeType="withEffect">
                                  <p:stCondLst>
                                    <p:cond delay="0"/>
                                  </p:stCondLst>
                                  <p:childTnLst>
                                    <p:set>
                                      <p:cBhvr>
                                        <p:cTn id="92" dur="indefinite"/>
                                        <p:tgtEl>
                                          <p:spTgt spid="60"/>
                                        </p:tgtEl>
                                        <p:attrNameLst>
                                          <p:attrName>style.opacity</p:attrName>
                                        </p:attrNameLst>
                                      </p:cBhvr>
                                      <p:to>
                                        <p:strVal val="0.5"/>
                                      </p:to>
                                    </p:set>
                                    <p:animEffect filter="image" prLst="opacity: 0.5">
                                      <p:cBhvr rctx="IE">
                                        <p:cTn id="93" dur="indefinite"/>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62" grpId="0" animBg="1"/>
      <p:bldP spid="63" grpId="0" animBg="1"/>
      <p:bldP spid="65" grpId="0" animBg="1"/>
      <p:bldP spid="66" grpId="0" animBg="1"/>
      <p:bldP spid="67" grpId="0" animBg="1"/>
      <p:bldP spid="68" grpId="0" animBg="1"/>
      <p:bldP spid="69" grpId="0" animBg="1"/>
      <p:bldP spid="70" grpId="0" animBg="1"/>
      <p:bldP spid="71"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7168445" cy="867128"/>
          </a:xfrm>
          <a:prstGeom prst="rect">
            <a:avLst/>
          </a:prstGeom>
        </p:spPr>
      </p:pic>
      <p:sp>
        <p:nvSpPr>
          <p:cNvPr id="4" name="Title 3"/>
          <p:cNvSpPr>
            <a:spLocks noGrp="1"/>
          </p:cNvSpPr>
          <p:nvPr>
            <p:ph type="title"/>
          </p:nvPr>
        </p:nvSpPr>
        <p:spPr>
          <a:xfrm>
            <a:off x="0" y="296864"/>
            <a:ext cx="6547556" cy="707849"/>
          </a:xfrm>
        </p:spPr>
        <p:txBody>
          <a:bodyPr>
            <a:normAutofit fontScale="90000"/>
          </a:bodyPr>
          <a:lstStyle/>
          <a:p>
            <a:r>
              <a:rPr lang="fr-FR" sz="3600" b="1" dirty="0">
                <a:solidFill>
                  <a:schemeClr val="bg1"/>
                </a:solidFill>
              </a:rPr>
              <a:t>Le système scolaire en France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9799093" y="249870"/>
            <a:ext cx="211082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info / parler</a:t>
            </a:r>
          </a:p>
        </p:txBody>
      </p:sp>
      <p:sp>
        <p:nvSpPr>
          <p:cNvPr id="25" name="Arrow: Right 24">
            <a:extLst>
              <a:ext uri="{FF2B5EF4-FFF2-40B4-BE49-F238E27FC236}">
                <a16:creationId xmlns:a16="http://schemas.microsoft.com/office/drawing/2014/main" id="{0DD18005-C74B-4C23-B4E8-DD38F91BFB99}"/>
              </a:ext>
            </a:extLst>
          </p:cNvPr>
          <p:cNvSpPr/>
          <p:nvPr/>
        </p:nvSpPr>
        <p:spPr>
          <a:xfrm>
            <a:off x="182880" y="3291840"/>
            <a:ext cx="11727040" cy="477878"/>
          </a:xfrm>
          <a:prstGeom prst="rightArrow">
            <a:avLst/>
          </a:prstGeom>
          <a:solidFill>
            <a:srgbClr val="E87D1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nvGrpSpPr>
          <p:cNvPr id="49" name="Group 48">
            <a:extLst>
              <a:ext uri="{FF2B5EF4-FFF2-40B4-BE49-F238E27FC236}">
                <a16:creationId xmlns:a16="http://schemas.microsoft.com/office/drawing/2014/main" id="{CA42C81D-70F1-4983-8650-D2A0D2434678}"/>
              </a:ext>
            </a:extLst>
          </p:cNvPr>
          <p:cNvGrpSpPr/>
          <p:nvPr/>
        </p:nvGrpSpPr>
        <p:grpSpPr>
          <a:xfrm>
            <a:off x="332641" y="1445332"/>
            <a:ext cx="2467167" cy="1764445"/>
            <a:chOff x="308563" y="1488908"/>
            <a:chExt cx="2253686" cy="1714449"/>
          </a:xfrm>
        </p:grpSpPr>
        <p:pic>
          <p:nvPicPr>
            <p:cNvPr id="17" name="Picture 16" descr="A picture containing text, vector graphics, toy&#10;&#10;Description automatically generated">
              <a:extLst>
                <a:ext uri="{FF2B5EF4-FFF2-40B4-BE49-F238E27FC236}">
                  <a16:creationId xmlns:a16="http://schemas.microsoft.com/office/drawing/2014/main" id="{E5D0AFFB-2A3B-494F-8596-C4B904FDD7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4211" y="1488908"/>
              <a:ext cx="1992013" cy="1000674"/>
            </a:xfrm>
            <a:prstGeom prst="rect">
              <a:avLst/>
            </a:prstGeom>
          </p:spPr>
        </p:pic>
        <p:pic>
          <p:nvPicPr>
            <p:cNvPr id="29" name="Picture 28" descr="A picture containing text, container&#10;&#10;Description automatically generated">
              <a:extLst>
                <a:ext uri="{FF2B5EF4-FFF2-40B4-BE49-F238E27FC236}">
                  <a16:creationId xmlns:a16="http://schemas.microsoft.com/office/drawing/2014/main" id="{ABC8D16B-1CE9-4C02-977C-08C140C4F4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8563" y="2076514"/>
              <a:ext cx="2253686" cy="1126843"/>
            </a:xfrm>
            <a:prstGeom prst="rect">
              <a:avLst/>
            </a:prstGeom>
          </p:spPr>
        </p:pic>
      </p:grpSp>
      <p:grpSp>
        <p:nvGrpSpPr>
          <p:cNvPr id="51" name="Group 50">
            <a:extLst>
              <a:ext uri="{FF2B5EF4-FFF2-40B4-BE49-F238E27FC236}">
                <a16:creationId xmlns:a16="http://schemas.microsoft.com/office/drawing/2014/main" id="{53D7013C-5716-41DA-9F3B-71BF94D8F45F}"/>
              </a:ext>
            </a:extLst>
          </p:cNvPr>
          <p:cNvGrpSpPr/>
          <p:nvPr/>
        </p:nvGrpSpPr>
        <p:grpSpPr>
          <a:xfrm>
            <a:off x="3097441" y="1295012"/>
            <a:ext cx="2311630" cy="1958341"/>
            <a:chOff x="3285850" y="1333499"/>
            <a:chExt cx="2089458" cy="1827532"/>
          </a:xfrm>
        </p:grpSpPr>
        <p:pic>
          <p:nvPicPr>
            <p:cNvPr id="27" name="Picture 26" descr="Diagram&#10;&#10;Description automatically generated">
              <a:extLst>
                <a:ext uri="{FF2B5EF4-FFF2-40B4-BE49-F238E27FC236}">
                  <a16:creationId xmlns:a16="http://schemas.microsoft.com/office/drawing/2014/main" id="{C9FF3009-23E4-4331-ACB9-C0CED59C69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85850" y="1333499"/>
              <a:ext cx="2089458" cy="1238983"/>
            </a:xfrm>
            <a:prstGeom prst="rect">
              <a:avLst/>
            </a:prstGeom>
          </p:spPr>
        </p:pic>
        <p:pic>
          <p:nvPicPr>
            <p:cNvPr id="15" name="Picture 14" descr="A picture containing clock&#10;&#10;Description automatically generated">
              <a:extLst>
                <a:ext uri="{FF2B5EF4-FFF2-40B4-BE49-F238E27FC236}">
                  <a16:creationId xmlns:a16="http://schemas.microsoft.com/office/drawing/2014/main" id="{572777AF-C1A0-47A1-8037-36592E5CA4B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22410" y="2371199"/>
              <a:ext cx="1334372" cy="789832"/>
            </a:xfrm>
            <a:prstGeom prst="rect">
              <a:avLst/>
            </a:prstGeom>
          </p:spPr>
        </p:pic>
      </p:grpSp>
      <p:grpSp>
        <p:nvGrpSpPr>
          <p:cNvPr id="54" name="Group 53">
            <a:extLst>
              <a:ext uri="{FF2B5EF4-FFF2-40B4-BE49-F238E27FC236}">
                <a16:creationId xmlns:a16="http://schemas.microsoft.com/office/drawing/2014/main" id="{DCD53622-6E5B-4D3E-995A-5E2CD07E0576}"/>
              </a:ext>
            </a:extLst>
          </p:cNvPr>
          <p:cNvGrpSpPr/>
          <p:nvPr/>
        </p:nvGrpSpPr>
        <p:grpSpPr>
          <a:xfrm>
            <a:off x="5893725" y="1144332"/>
            <a:ext cx="2498375" cy="2248781"/>
            <a:chOff x="6201570" y="1127907"/>
            <a:chExt cx="2121496" cy="2248781"/>
          </a:xfrm>
        </p:grpSpPr>
        <p:pic>
          <p:nvPicPr>
            <p:cNvPr id="19" name="Picture 18" descr="Graphical user interface, application&#10;&#10;Description automatically generated">
              <a:extLst>
                <a:ext uri="{FF2B5EF4-FFF2-40B4-BE49-F238E27FC236}">
                  <a16:creationId xmlns:a16="http://schemas.microsoft.com/office/drawing/2014/main" id="{15B6D7CC-F285-4DD2-A60B-952EFD25F7D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01570" y="1127907"/>
              <a:ext cx="2121496" cy="1494771"/>
            </a:xfrm>
            <a:prstGeom prst="rect">
              <a:avLst/>
            </a:prstGeom>
          </p:spPr>
        </p:pic>
        <p:pic>
          <p:nvPicPr>
            <p:cNvPr id="13" name="Picture 12" descr="A picture containing text, vector graphics, toy&#10;&#10;Description automatically generated">
              <a:extLst>
                <a:ext uri="{FF2B5EF4-FFF2-40B4-BE49-F238E27FC236}">
                  <a16:creationId xmlns:a16="http://schemas.microsoft.com/office/drawing/2014/main" id="{668F1DB8-A3FA-4BAC-AE22-C380388F49C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98881" y="2117092"/>
              <a:ext cx="1791760" cy="1259596"/>
            </a:xfrm>
            <a:prstGeom prst="rect">
              <a:avLst/>
            </a:prstGeom>
          </p:spPr>
        </p:pic>
      </p:grpSp>
      <p:grpSp>
        <p:nvGrpSpPr>
          <p:cNvPr id="56" name="Group 55">
            <a:extLst>
              <a:ext uri="{FF2B5EF4-FFF2-40B4-BE49-F238E27FC236}">
                <a16:creationId xmlns:a16="http://schemas.microsoft.com/office/drawing/2014/main" id="{8CCFCD88-94DA-4BE9-A979-9CC9C5D957C7}"/>
              </a:ext>
            </a:extLst>
          </p:cNvPr>
          <p:cNvGrpSpPr/>
          <p:nvPr/>
        </p:nvGrpSpPr>
        <p:grpSpPr>
          <a:xfrm>
            <a:off x="8728530" y="1081622"/>
            <a:ext cx="3002008" cy="2164649"/>
            <a:chOff x="8728530" y="1081622"/>
            <a:chExt cx="3002008" cy="2164649"/>
          </a:xfrm>
        </p:grpSpPr>
        <p:pic>
          <p:nvPicPr>
            <p:cNvPr id="39" name="Picture 38" descr="A picture containing diagram&#10;&#10;Description automatically generated">
              <a:extLst>
                <a:ext uri="{FF2B5EF4-FFF2-40B4-BE49-F238E27FC236}">
                  <a16:creationId xmlns:a16="http://schemas.microsoft.com/office/drawing/2014/main" id="{1EC92A44-7F01-4BFC-BC93-A30B72349584}"/>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21397" b="26185"/>
            <a:stretch/>
          </p:blipFill>
          <p:spPr>
            <a:xfrm>
              <a:off x="8728530" y="1081622"/>
              <a:ext cx="3002008" cy="1541056"/>
            </a:xfrm>
            <a:prstGeom prst="rect">
              <a:avLst/>
            </a:prstGeom>
          </p:spPr>
        </p:pic>
        <p:pic>
          <p:nvPicPr>
            <p:cNvPr id="41" name="Picture 40" descr="Icon&#10;&#10;Description automatically generated with medium confidence">
              <a:extLst>
                <a:ext uri="{FF2B5EF4-FFF2-40B4-BE49-F238E27FC236}">
                  <a16:creationId xmlns:a16="http://schemas.microsoft.com/office/drawing/2014/main" id="{A0E972DF-25EC-4DA5-82A1-4C6815E6457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295014" y="2126798"/>
              <a:ext cx="933956" cy="1020091"/>
            </a:xfrm>
            <a:prstGeom prst="rect">
              <a:avLst/>
            </a:prstGeom>
          </p:spPr>
        </p:pic>
        <p:pic>
          <p:nvPicPr>
            <p:cNvPr id="43" name="Picture 42" descr="A picture containing text, vector graphics, clipart, silhouette&#10;&#10;Description automatically generated">
              <a:extLst>
                <a:ext uri="{FF2B5EF4-FFF2-40B4-BE49-F238E27FC236}">
                  <a16:creationId xmlns:a16="http://schemas.microsoft.com/office/drawing/2014/main" id="{13722FBE-C81E-4875-8EA5-F8FC2E768BCD}"/>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4689" t="12513" r="33124" b="10905"/>
            <a:stretch/>
          </p:blipFill>
          <p:spPr>
            <a:xfrm>
              <a:off x="9587560" y="2077064"/>
              <a:ext cx="833700" cy="1169207"/>
            </a:xfrm>
            <a:prstGeom prst="rect">
              <a:avLst/>
            </a:prstGeom>
          </p:spPr>
        </p:pic>
      </p:grpSp>
      <p:sp>
        <p:nvSpPr>
          <p:cNvPr id="30" name="TextBox 29">
            <a:extLst>
              <a:ext uri="{FF2B5EF4-FFF2-40B4-BE49-F238E27FC236}">
                <a16:creationId xmlns:a16="http://schemas.microsoft.com/office/drawing/2014/main" id="{E92AC3D1-36FB-450E-9C04-8E587BA1BAA2}"/>
              </a:ext>
            </a:extLst>
          </p:cNvPr>
          <p:cNvSpPr txBox="1"/>
          <p:nvPr/>
        </p:nvSpPr>
        <p:spPr>
          <a:xfrm>
            <a:off x="2285999" y="3889220"/>
            <a:ext cx="2293279" cy="1123712"/>
          </a:xfrm>
          <a:prstGeom prst="wedgeRoundRectCallout">
            <a:avLst>
              <a:gd name="adj1" fmla="val 19987"/>
              <a:gd name="adj2" fmla="val -84618"/>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l’école primaire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primary school</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6 – 10 ans</a:t>
            </a:r>
          </a:p>
        </p:txBody>
      </p:sp>
      <p:sp>
        <p:nvSpPr>
          <p:cNvPr id="32" name="TextBox 31">
            <a:extLst>
              <a:ext uri="{FF2B5EF4-FFF2-40B4-BE49-F238E27FC236}">
                <a16:creationId xmlns:a16="http://schemas.microsoft.com/office/drawing/2014/main" id="{F93ACD43-0AF0-4B56-8586-401BC5375E9D}"/>
              </a:ext>
            </a:extLst>
          </p:cNvPr>
          <p:cNvSpPr txBox="1"/>
          <p:nvPr/>
        </p:nvSpPr>
        <p:spPr>
          <a:xfrm>
            <a:off x="4714240" y="3911078"/>
            <a:ext cx="4521200" cy="2145268"/>
          </a:xfrm>
          <a:prstGeom prst="wedgeRoundRectCallout">
            <a:avLst>
              <a:gd name="adj1" fmla="val -21138"/>
              <a:gd name="adj2" fmla="val -69390"/>
              <a:gd name="adj3" fmla="val 16667"/>
            </a:avLst>
          </a:prstGeom>
          <a:solidFill>
            <a:srgbClr val="104F75"/>
          </a:solidFill>
          <a:ln>
            <a:solidFill>
              <a:schemeClr val="bg1">
                <a:alpha val="96000"/>
              </a:schemeClr>
            </a:solidFill>
          </a:ln>
          <a:effectLst>
            <a:outerShdw blurRad="50800" dist="38100" dir="5400000" algn="t" rotWithShape="0">
              <a:prstClr val="black">
                <a:alpha val="40000"/>
              </a:prstClr>
            </a:outerShdw>
          </a:effectLst>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le collège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secondary school]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la </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sixième</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11 – 12 ans [</a:t>
            </a:r>
            <a:r>
              <a:rPr kumimoji="0" lang="en-GB" sz="2000" b="0" i="0" u="none" strike="noStrike" kern="1200" cap="none" spc="0" normalizeH="0" baseline="0" dirty="0">
                <a:ln>
                  <a:noFill/>
                </a:ln>
                <a:solidFill>
                  <a:prstClr val="white"/>
                </a:solidFill>
                <a:effectLst/>
                <a:uLnTx/>
                <a:uFillTx/>
                <a:latin typeface="Century Gothic" panose="020F0302020204030204"/>
                <a:ea typeface="+mn-ea"/>
                <a:cs typeface="+mn-cs"/>
              </a:rPr>
              <a:t>Year 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la </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cinquième</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12 – 13 ans [</a:t>
            </a:r>
            <a:r>
              <a:rPr kumimoji="0" lang="en-GB" sz="2000" b="0" i="0" u="none" strike="noStrike" kern="1200" cap="none" spc="0" normalizeH="0" baseline="0" dirty="0">
                <a:ln>
                  <a:noFill/>
                </a:ln>
                <a:solidFill>
                  <a:prstClr val="white"/>
                </a:solidFill>
                <a:effectLst/>
                <a:uLnTx/>
                <a:uFillTx/>
                <a:latin typeface="Century Gothic" panose="020F0302020204030204"/>
                <a:ea typeface="+mn-ea"/>
                <a:cs typeface="+mn-cs"/>
              </a:rPr>
              <a:t>Year 8</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la </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quatrième</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13 – 14 ans [</a:t>
            </a:r>
            <a:r>
              <a:rPr kumimoji="0" lang="en-GB" sz="2000" b="0" i="0" u="none" strike="noStrike" kern="1200" cap="none" spc="0" normalizeH="0" baseline="0" dirty="0">
                <a:ln>
                  <a:noFill/>
                </a:ln>
                <a:solidFill>
                  <a:prstClr val="white"/>
                </a:solidFill>
                <a:effectLst/>
                <a:uLnTx/>
                <a:uFillTx/>
                <a:latin typeface="Century Gothic" panose="020F0302020204030204"/>
                <a:ea typeface="+mn-ea"/>
                <a:cs typeface="+mn-cs"/>
              </a:rPr>
              <a:t>Year 9</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la </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troisième</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14 – 15 ans [</a:t>
            </a:r>
            <a:r>
              <a:rPr kumimoji="0" lang="en-GB" sz="2000" b="0" i="0" u="none" strike="noStrike" kern="1200" cap="none" spc="0" normalizeH="0" baseline="0" dirty="0">
                <a:ln>
                  <a:noFill/>
                </a:ln>
                <a:solidFill>
                  <a:prstClr val="white"/>
                </a:solidFill>
                <a:effectLst/>
                <a:uLnTx/>
                <a:uFillTx/>
                <a:latin typeface="Century Gothic" panose="020F0302020204030204"/>
                <a:ea typeface="+mn-ea"/>
                <a:cs typeface="+mn-cs"/>
              </a:rPr>
              <a:t>Year 10</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33" name="TextBox 32">
            <a:extLst>
              <a:ext uri="{FF2B5EF4-FFF2-40B4-BE49-F238E27FC236}">
                <a16:creationId xmlns:a16="http://schemas.microsoft.com/office/drawing/2014/main" id="{615C53D5-707F-4FD2-9CCE-50DD882C5A35}"/>
              </a:ext>
            </a:extLst>
          </p:cNvPr>
          <p:cNvSpPr txBox="1"/>
          <p:nvPr/>
        </p:nvSpPr>
        <p:spPr>
          <a:xfrm>
            <a:off x="9370401" y="3922267"/>
            <a:ext cx="2717181" cy="1464231"/>
          </a:xfrm>
          <a:prstGeom prst="wedgeRoundRectCallout">
            <a:avLst>
              <a:gd name="adj1" fmla="val -20632"/>
              <a:gd name="adj2" fmla="val -77873"/>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le lycée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sixth form college</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16 – 18 ans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0" i="0" u="none" strike="noStrike" kern="1200" cap="none" spc="0" normalizeH="0" baseline="0" dirty="0">
                <a:ln>
                  <a:noFill/>
                </a:ln>
                <a:solidFill>
                  <a:prstClr val="white"/>
                </a:solidFill>
                <a:effectLst/>
                <a:uLnTx/>
                <a:uFillTx/>
                <a:latin typeface="Century Gothic" panose="020F0302020204030204"/>
                <a:ea typeface="+mn-ea"/>
                <a:cs typeface="+mn-cs"/>
              </a:rPr>
              <a:t>Years 11, 12, 13]</a:t>
            </a:r>
          </a:p>
        </p:txBody>
      </p:sp>
      <p:grpSp>
        <p:nvGrpSpPr>
          <p:cNvPr id="2" name="Group 1"/>
          <p:cNvGrpSpPr/>
          <p:nvPr/>
        </p:nvGrpSpPr>
        <p:grpSpPr>
          <a:xfrm>
            <a:off x="6803250" y="194186"/>
            <a:ext cx="5284333" cy="2396769"/>
            <a:chOff x="6786068" y="192487"/>
            <a:chExt cx="5284333" cy="2396769"/>
          </a:xfrm>
        </p:grpSpPr>
        <p:sp>
          <p:nvSpPr>
            <p:cNvPr id="26" name="Speech Bubble: Rectangle with Corners Rounded 54">
              <a:extLst>
                <a:ext uri="{FF2B5EF4-FFF2-40B4-BE49-F238E27FC236}">
                  <a16:creationId xmlns:a16="http://schemas.microsoft.com/office/drawing/2014/main" id="{D8BD1629-B00E-46BA-90E8-AC0D038D2075}"/>
                </a:ext>
              </a:extLst>
            </p:cNvPr>
            <p:cNvSpPr/>
            <p:nvPr/>
          </p:nvSpPr>
          <p:spPr>
            <a:xfrm>
              <a:off x="7208891" y="192487"/>
              <a:ext cx="4861510" cy="2332349"/>
            </a:xfrm>
            <a:prstGeom prst="wedgeRoundRectCallout">
              <a:avLst>
                <a:gd name="adj1" fmla="val 22922"/>
                <a:gd name="adj2" fmla="val 60145"/>
                <a:gd name="adj3" fmla="val 16667"/>
              </a:avLst>
            </a:prstGeom>
            <a:solidFill>
              <a:srgbClr val="104F75"/>
            </a:solidFill>
            <a:ln>
              <a:solidFill>
                <a:srgbClr val="E87D1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prstClr val="white"/>
                  </a:solidFill>
                  <a:effectLst/>
                  <a:uLnTx/>
                  <a:uFillTx/>
                  <a:latin typeface="Century Gothic" panose="020F0302020204030204"/>
                  <a:ea typeface="+mn-ea"/>
                  <a:cs typeface="+mn-cs"/>
                </a:rPr>
                <a:t>Tu es en quelle année scolaire ? Et</a:t>
              </a:r>
              <a:r>
                <a:rPr kumimoji="0" lang="fr-FR" sz="2600" b="0" i="0" u="none" strike="noStrike" kern="1200" cap="none" spc="0" normalizeH="0" baseline="0" noProof="0" dirty="0">
                  <a:ln>
                    <a:noFill/>
                  </a:ln>
                  <a:solidFill>
                    <a:prstClr val="white"/>
                  </a:solidFill>
                  <a:effectLst/>
                  <a:uLnTx/>
                  <a:uFillTx/>
                  <a:latin typeface="Century Gothic" panose="020F0302020204030204"/>
                  <a:ea typeface="+mn-ea"/>
                  <a:cs typeface="+mn-cs"/>
                </a:rPr>
                <a:t> tes frères/soeurs et ami(e)s, ils sont </a:t>
              </a:r>
              <a:r>
                <a:rPr kumimoji="0" lang="en-GB" sz="2600" b="0" i="0" u="none" strike="noStrike" kern="1200" cap="none" spc="0" normalizeH="0" baseline="0" noProof="0" dirty="0">
                  <a:ln>
                    <a:noFill/>
                  </a:ln>
                  <a:solidFill>
                    <a:prstClr val="white"/>
                  </a:solidFill>
                  <a:effectLst/>
                  <a:uLnTx/>
                  <a:uFillTx/>
                  <a:latin typeface="Century Gothic" panose="020F0302020204030204"/>
                  <a:ea typeface="+mn-ea"/>
                  <a:cs typeface="+mn-cs"/>
                </a:rPr>
                <a:t>en quelles années scolaires? Parle avec un(e) partenaire!</a:t>
              </a:r>
            </a:p>
          </p:txBody>
        </p:sp>
        <p:pic>
          <p:nvPicPr>
            <p:cNvPr id="1026" name="Picture 2" descr="Question Mark Clip Ar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786068" y="1636756"/>
              <a:ext cx="952500" cy="952500"/>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TextBox 21">
            <a:extLst>
              <a:ext uri="{FF2B5EF4-FFF2-40B4-BE49-F238E27FC236}">
                <a16:creationId xmlns:a16="http://schemas.microsoft.com/office/drawing/2014/main" id="{E1487C65-E091-4C24-AE91-8A1F690640CA}"/>
              </a:ext>
            </a:extLst>
          </p:cNvPr>
          <p:cNvSpPr txBox="1"/>
          <p:nvPr/>
        </p:nvSpPr>
        <p:spPr>
          <a:xfrm>
            <a:off x="182880" y="3933404"/>
            <a:ext cx="1968157" cy="1464231"/>
          </a:xfrm>
          <a:prstGeom prst="wedgeRoundRectCallout">
            <a:avLst>
              <a:gd name="adj1" fmla="val -20303"/>
              <a:gd name="adj2" fmla="val -79389"/>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l’école maternelle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nursery</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3 – 5 ans</a:t>
            </a:r>
          </a:p>
        </p:txBody>
      </p:sp>
      <p:sp>
        <p:nvSpPr>
          <p:cNvPr id="55" name="Speech Bubble: Rectangle with Corners Rounded 54">
            <a:extLst>
              <a:ext uri="{FF2B5EF4-FFF2-40B4-BE49-F238E27FC236}">
                <a16:creationId xmlns:a16="http://schemas.microsoft.com/office/drawing/2014/main" id="{D8BD1629-B00E-46BA-90E8-AC0D038D2075}"/>
              </a:ext>
            </a:extLst>
          </p:cNvPr>
          <p:cNvSpPr/>
          <p:nvPr/>
        </p:nvSpPr>
        <p:spPr>
          <a:xfrm>
            <a:off x="95157" y="3253353"/>
            <a:ext cx="4619083" cy="3000636"/>
          </a:xfrm>
          <a:prstGeom prst="wedgeRoundRectCallout">
            <a:avLst>
              <a:gd name="adj1" fmla="val 55269"/>
              <a:gd name="adj2" fmla="val -13296"/>
              <a:gd name="adj3" fmla="val 16667"/>
            </a:avLst>
          </a:prstGeom>
          <a:solidFill>
            <a:srgbClr val="104F75"/>
          </a:solidFill>
          <a:ln>
            <a:solidFill>
              <a:srgbClr val="E87D1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Adding an </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article</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to these forms of numbers gives you the names of French secondary school years. Notice that we count </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down</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 the </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lower the number</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the </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older the pupils</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28" name="Speech Bubble: Rectangle with Corners Rounded 27">
            <a:extLst>
              <a:ext uri="{FF2B5EF4-FFF2-40B4-BE49-F238E27FC236}">
                <a16:creationId xmlns:a16="http://schemas.microsoft.com/office/drawing/2014/main" id="{49E1DA4F-9149-445A-9770-E8B2F4562B27}"/>
              </a:ext>
            </a:extLst>
          </p:cNvPr>
          <p:cNvSpPr/>
          <p:nvPr/>
        </p:nvSpPr>
        <p:spPr>
          <a:xfrm>
            <a:off x="52037" y="4535023"/>
            <a:ext cx="4619083" cy="1650954"/>
          </a:xfrm>
          <a:prstGeom prst="wedgeRoundRectCallout">
            <a:avLst>
              <a:gd name="adj1" fmla="val 55269"/>
              <a:gd name="adj2" fmla="val -13296"/>
              <a:gd name="adj3" fmla="val 16667"/>
            </a:avLst>
          </a:prstGeom>
          <a:solidFill>
            <a:srgbClr val="104F75"/>
          </a:solidFill>
          <a:ln>
            <a:solidFill>
              <a:srgbClr val="E87D1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A pupil in France</a:t>
            </a:r>
            <a:r>
              <a:rPr kumimoji="0" lang="en-GB" sz="2400" b="0" i="0" u="none" strike="noStrike" kern="1200" cap="none" spc="0" normalizeH="0" noProof="0" dirty="0">
                <a:ln>
                  <a:noFill/>
                </a:ln>
                <a:solidFill>
                  <a:prstClr val="white"/>
                </a:solidFill>
                <a:effectLst/>
                <a:uLnTx/>
                <a:uFillTx/>
                <a:latin typeface="Century Gothic" panose="020F0302020204030204"/>
                <a:ea typeface="+mn-ea"/>
                <a:cs typeface="+mn-cs"/>
              </a:rPr>
              <a:t> would say, for example:</a:t>
            </a:r>
            <a:br>
              <a:rPr kumimoji="0" lang="en-GB" sz="2400" b="0" i="0" u="none" strike="noStrike" kern="1200" cap="none" spc="0" normalizeH="0" noProof="0" dirty="0">
                <a:ln>
                  <a:noFill/>
                </a:ln>
                <a:solidFill>
                  <a:prstClr val="white"/>
                </a:solidFill>
                <a:effectLst/>
                <a:uLnTx/>
                <a:uFillTx/>
                <a:latin typeface="Century Gothic" panose="020F0302020204030204"/>
                <a:ea typeface="+mn-ea"/>
                <a:cs typeface="+mn-cs"/>
              </a:rPr>
            </a:br>
            <a:r>
              <a:rPr kumimoji="0" lang="fr-FR" sz="2400" b="0" i="0" u="none" strike="noStrike" kern="1200" cap="none" spc="0" normalizeH="0" dirty="0">
                <a:ln>
                  <a:noFill/>
                </a:ln>
                <a:solidFill>
                  <a:prstClr val="white"/>
                </a:solidFill>
                <a:effectLst/>
                <a:uLnTx/>
                <a:uFillTx/>
                <a:latin typeface="Century Gothic" panose="020F0302020204030204"/>
                <a:ea typeface="+mn-ea"/>
                <a:cs typeface="+mn-cs"/>
              </a:rPr>
              <a:t>Je suis </a:t>
            </a:r>
            <a:r>
              <a:rPr kumimoji="0" lang="fr-FR" sz="2400" b="1" i="0" u="none" strike="noStrike" kern="1200" cap="none" spc="0" normalizeH="0" dirty="0">
                <a:ln>
                  <a:noFill/>
                </a:ln>
                <a:solidFill>
                  <a:prstClr val="white"/>
                </a:solidFill>
                <a:effectLst/>
                <a:uLnTx/>
                <a:uFillTx/>
                <a:latin typeface="Century Gothic" panose="020F0302020204030204"/>
                <a:ea typeface="+mn-ea"/>
                <a:cs typeface="+mn-cs"/>
              </a:rPr>
              <a:t>en</a:t>
            </a:r>
            <a:r>
              <a:rPr kumimoji="0" lang="fr-FR" sz="2400" b="0" i="0" u="none" strike="noStrike" kern="1200" cap="none" spc="0" normalizeH="0" dirty="0">
                <a:ln>
                  <a:noFill/>
                </a:ln>
                <a:solidFill>
                  <a:prstClr val="white"/>
                </a:solidFill>
                <a:effectLst/>
                <a:uLnTx/>
                <a:uFillTx/>
                <a:latin typeface="Century Gothic" panose="020F0302020204030204"/>
                <a:ea typeface="+mn-ea"/>
                <a:cs typeface="+mn-cs"/>
              </a:rPr>
              <a:t> cinquième – </a:t>
            </a:r>
            <a:br>
              <a:rPr kumimoji="0" lang="en-GB" sz="2400" b="0" i="0" u="none" strike="noStrike" kern="1200" cap="none" spc="0" normalizeH="0" noProof="0" dirty="0">
                <a:ln>
                  <a:noFill/>
                </a:ln>
                <a:solidFill>
                  <a:prstClr val="white"/>
                </a:solidFill>
                <a:effectLst/>
                <a:uLnTx/>
                <a:uFillTx/>
                <a:latin typeface="Century Gothic" panose="020F0302020204030204"/>
                <a:ea typeface="+mn-ea"/>
                <a:cs typeface="+mn-cs"/>
              </a:rPr>
            </a:br>
            <a:r>
              <a:rPr kumimoji="0" lang="en-GB" sz="2400" b="0" i="0" u="none" strike="noStrike" kern="1200" cap="none" spc="0" normalizeH="0" noProof="0" dirty="0">
                <a:ln>
                  <a:noFill/>
                </a:ln>
                <a:solidFill>
                  <a:prstClr val="white"/>
                </a:solidFill>
                <a:effectLst/>
                <a:uLnTx/>
                <a:uFillTx/>
                <a:latin typeface="Century Gothic" panose="020F0302020204030204"/>
                <a:ea typeface="+mn-ea"/>
                <a:cs typeface="+mn-cs"/>
              </a:rPr>
              <a:t>(I am </a:t>
            </a:r>
            <a:r>
              <a:rPr kumimoji="0" lang="en-GB" sz="2400" b="1" i="0" u="none" strike="noStrike" kern="1200" cap="none" spc="0" normalizeH="0" noProof="0" dirty="0">
                <a:ln>
                  <a:noFill/>
                </a:ln>
                <a:solidFill>
                  <a:prstClr val="white"/>
                </a:solidFill>
                <a:effectLst/>
                <a:uLnTx/>
                <a:uFillTx/>
                <a:latin typeface="Century Gothic" panose="020F0302020204030204"/>
                <a:ea typeface="+mn-ea"/>
                <a:cs typeface="+mn-cs"/>
              </a:rPr>
              <a:t>in</a:t>
            </a:r>
            <a:r>
              <a:rPr kumimoji="0" lang="en-GB" sz="2400" b="0" i="0" u="none" strike="noStrike" kern="1200" cap="none" spc="0" normalizeH="0" noProof="0" dirty="0">
                <a:ln>
                  <a:noFill/>
                </a:ln>
                <a:solidFill>
                  <a:prstClr val="white"/>
                </a:solidFill>
                <a:effectLst/>
                <a:uLnTx/>
                <a:uFillTx/>
                <a:latin typeface="Century Gothic" panose="020F0302020204030204"/>
                <a:ea typeface="+mn-ea"/>
                <a:cs typeface="+mn-cs"/>
              </a:rPr>
              <a:t> Year 8)</a:t>
            </a:r>
            <a:endPar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692240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5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28"/>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P spid="33" grpId="0" animBg="1"/>
      <p:bldP spid="22" grpId="0" animBg="1"/>
      <p:bldP spid="55" grpId="0" animBg="1"/>
      <p:bldP spid="55" grpId="1" animBg="1"/>
      <p:bldP spid="28" grpId="0" animBg="1"/>
      <p:bldP spid="2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296864"/>
            <a:ext cx="6943061" cy="867128"/>
          </a:xfrm>
          <a:prstGeom prst="rect">
            <a:avLst/>
          </a:prstGeom>
        </p:spPr>
      </p:pic>
      <p:sp>
        <p:nvSpPr>
          <p:cNvPr id="4" name="Title 3"/>
          <p:cNvSpPr>
            <a:spLocks noGrp="1"/>
          </p:cNvSpPr>
          <p:nvPr>
            <p:ph type="title"/>
          </p:nvPr>
        </p:nvSpPr>
        <p:spPr>
          <a:xfrm>
            <a:off x="0" y="296864"/>
            <a:ext cx="6373504" cy="707849"/>
          </a:xfrm>
        </p:spPr>
        <p:txBody>
          <a:bodyPr>
            <a:normAutofit fontScale="90000"/>
          </a:bodyPr>
          <a:lstStyle/>
          <a:p>
            <a:r>
              <a:rPr lang="fr-HT" sz="3600" b="1" dirty="0">
                <a:solidFill>
                  <a:schemeClr val="bg1"/>
                </a:solidFill>
              </a:rPr>
              <a:t>Léa parle du système scolaire</a:t>
            </a:r>
            <a:endParaRPr lang="fr-FR"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9" name="TextBox 8">
            <a:extLst>
              <a:ext uri="{FF2B5EF4-FFF2-40B4-BE49-F238E27FC236}">
                <a16:creationId xmlns:a16="http://schemas.microsoft.com/office/drawing/2014/main" id="{D33ABACD-8DDF-472D-926C-5D2B7EE8306E}"/>
              </a:ext>
            </a:extLst>
          </p:cNvPr>
          <p:cNvSpPr txBox="1"/>
          <p:nvPr/>
        </p:nvSpPr>
        <p:spPr>
          <a:xfrm>
            <a:off x="6918627" y="277135"/>
            <a:ext cx="381708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éponds aux</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questions en anglais.</a:t>
            </a:r>
          </a:p>
        </p:txBody>
      </p:sp>
      <p:sp>
        <p:nvSpPr>
          <p:cNvPr id="24" name="Speech Bubble: Rectangle with Corners Rounded 23">
            <a:extLst>
              <a:ext uri="{FF2B5EF4-FFF2-40B4-BE49-F238E27FC236}">
                <a16:creationId xmlns:a16="http://schemas.microsoft.com/office/drawing/2014/main" id="{12B99B27-8E50-4960-846E-7A5586F26603}"/>
              </a:ext>
            </a:extLst>
          </p:cNvPr>
          <p:cNvSpPr/>
          <p:nvPr/>
        </p:nvSpPr>
        <p:spPr>
          <a:xfrm>
            <a:off x="127023" y="1207528"/>
            <a:ext cx="11937954" cy="2197428"/>
          </a:xfrm>
          <a:prstGeom prst="wedgeRoundRectCallout">
            <a:avLst>
              <a:gd name="adj1" fmla="val -49908"/>
              <a:gd name="adj2" fmla="val -1598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Le système scolaire en France est très différent du système anglais. </a:t>
            </a:r>
            <a:r>
              <a:rPr lang="fr-FR" sz="2000" dirty="0">
                <a:solidFill>
                  <a:prstClr val="white"/>
                </a:solidFill>
                <a:latin typeface="Century Gothic" panose="020F0302020204030204"/>
              </a:rPr>
              <a:t>Dans le passé</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j’ai étudié à l’école primaire, mais maintenant je suis au collège, en quatrième. L’année prochaine je vais être en troisième. Les deux premières années du collège sont la sixième et </a:t>
            </a:r>
            <a:b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la cinquième. On fait beaucoup de contrôles au collège. Aujourd’hui le deuxième contrôle va durer une heure ! Il faut avoir de bonnes connaissances et compétences pour faire les contrôles! Sinon*, </a:t>
            </a:r>
            <a:r>
              <a:rPr lang="fr-FR" sz="2000" dirty="0">
                <a:solidFill>
                  <a:prstClr val="white"/>
                </a:solidFill>
                <a:latin typeface="Century Gothic" panose="020F0302020204030204"/>
              </a:rPr>
              <a:t>on risque des probl</a:t>
            </a:r>
            <a:r>
              <a:rPr lang="fr-FR" sz="2000" dirty="0">
                <a:solidFill>
                  <a:prstClr val="white"/>
                </a:solidFill>
                <a:latin typeface="Century Gothic" panose="020B0502020202020204" pitchFamily="34" charset="0"/>
              </a:rPr>
              <a:t>èmes: il faut</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beaucoup corriger !</a:t>
            </a:r>
          </a:p>
        </p:txBody>
      </p:sp>
      <p:sp>
        <p:nvSpPr>
          <p:cNvPr id="29" name="TextBox 28">
            <a:extLst>
              <a:ext uri="{FF2B5EF4-FFF2-40B4-BE49-F238E27FC236}">
                <a16:creationId xmlns:a16="http://schemas.microsoft.com/office/drawing/2014/main" id="{F4B7E1F7-9F45-48DB-9549-4AD08CB86DE0}"/>
              </a:ext>
            </a:extLst>
          </p:cNvPr>
          <p:cNvSpPr txBox="1"/>
          <p:nvPr/>
        </p:nvSpPr>
        <p:spPr>
          <a:xfrm>
            <a:off x="1689816" y="3621649"/>
            <a:ext cx="7283589" cy="255454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How long ago was I still studying at primary school?</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What year am I in now?</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What year will I be in next year?</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What are the first two years of secondary school?</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What do we do a lot of at secondary school?</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How long is today’s second test going to last?</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What two things do you need to succeed in tests?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What will happen if I don’t have knowledge and skills?</a:t>
            </a:r>
          </a:p>
        </p:txBody>
      </p:sp>
      <p:sp>
        <p:nvSpPr>
          <p:cNvPr id="40" name="TextBox 39">
            <a:extLst>
              <a:ext uri="{FF2B5EF4-FFF2-40B4-BE49-F238E27FC236}">
                <a16:creationId xmlns:a16="http://schemas.microsoft.com/office/drawing/2014/main" id="{44924B9E-9F3B-41B3-9194-9DFFBFE58B3A}"/>
              </a:ext>
            </a:extLst>
          </p:cNvPr>
          <p:cNvSpPr txBox="1"/>
          <p:nvPr/>
        </p:nvSpPr>
        <p:spPr>
          <a:xfrm>
            <a:off x="8973405" y="3580559"/>
            <a:ext cx="308274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87D1E"/>
                </a:solidFill>
                <a:effectLst/>
                <a:uLnTx/>
                <a:uFillTx/>
                <a:latin typeface="Century Gothic" panose="020F0302020204030204"/>
                <a:ea typeface="+mn-ea"/>
                <a:cs typeface="+mn-cs"/>
              </a:rPr>
              <a:t>in the past</a:t>
            </a:r>
          </a:p>
        </p:txBody>
      </p:sp>
      <p:pic>
        <p:nvPicPr>
          <p:cNvPr id="12" name="Picture 11" descr="A picture containing toy, doll&#10;&#10;Description automatically generated">
            <a:extLst>
              <a:ext uri="{FF2B5EF4-FFF2-40B4-BE49-F238E27FC236}">
                <a16:creationId xmlns:a16="http://schemas.microsoft.com/office/drawing/2014/main" id="{CD797F76-E2AF-4DF0-929B-F812F45764E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630" t="21918" r="14790"/>
          <a:stretch/>
        </p:blipFill>
        <p:spPr>
          <a:xfrm>
            <a:off x="-2" y="4024098"/>
            <a:ext cx="1756045" cy="2090815"/>
          </a:xfrm>
          <a:prstGeom prst="rect">
            <a:avLst/>
          </a:prstGeom>
        </p:spPr>
      </p:pic>
      <p:cxnSp>
        <p:nvCxnSpPr>
          <p:cNvPr id="3" name="Straight Connector 2">
            <a:extLst>
              <a:ext uri="{FF2B5EF4-FFF2-40B4-BE49-F238E27FC236}">
                <a16:creationId xmlns:a16="http://schemas.microsoft.com/office/drawing/2014/main" id="{F5343837-3E5A-4559-8DC9-6BBAFF726339}"/>
              </a:ext>
            </a:extLst>
          </p:cNvPr>
          <p:cNvCxnSpPr>
            <a:cxnSpLocks/>
          </p:cNvCxnSpPr>
          <p:nvPr/>
        </p:nvCxnSpPr>
        <p:spPr>
          <a:xfrm>
            <a:off x="8494799" y="1688184"/>
            <a:ext cx="1777160" cy="0"/>
          </a:xfrm>
          <a:prstGeom prst="line">
            <a:avLst/>
          </a:prstGeom>
          <a:ln w="31750">
            <a:solidFill>
              <a:srgbClr val="E87D1E"/>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FF6437C-B645-48BB-A8A0-199659E2F61A}"/>
              </a:ext>
            </a:extLst>
          </p:cNvPr>
          <p:cNvCxnSpPr>
            <a:cxnSpLocks/>
          </p:cNvCxnSpPr>
          <p:nvPr/>
        </p:nvCxnSpPr>
        <p:spPr>
          <a:xfrm>
            <a:off x="7215692" y="1996081"/>
            <a:ext cx="1317235" cy="0"/>
          </a:xfrm>
          <a:prstGeom prst="line">
            <a:avLst/>
          </a:prstGeom>
          <a:ln w="31750">
            <a:solidFill>
              <a:srgbClr val="E87D1E"/>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29134FC-C31E-4E29-B125-AE65F066A7FD}"/>
              </a:ext>
            </a:extLst>
          </p:cNvPr>
          <p:cNvCxnSpPr>
            <a:cxnSpLocks/>
          </p:cNvCxnSpPr>
          <p:nvPr/>
        </p:nvCxnSpPr>
        <p:spPr>
          <a:xfrm>
            <a:off x="2472553" y="2290774"/>
            <a:ext cx="1126901" cy="0"/>
          </a:xfrm>
          <a:prstGeom prst="line">
            <a:avLst/>
          </a:prstGeom>
          <a:ln w="31750">
            <a:solidFill>
              <a:srgbClr val="E87D1E"/>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61236C6-1587-4170-B68F-9712577BA010}"/>
              </a:ext>
            </a:extLst>
          </p:cNvPr>
          <p:cNvCxnSpPr>
            <a:cxnSpLocks/>
          </p:cNvCxnSpPr>
          <p:nvPr/>
        </p:nvCxnSpPr>
        <p:spPr>
          <a:xfrm>
            <a:off x="9217638" y="2290774"/>
            <a:ext cx="993307" cy="0"/>
          </a:xfrm>
          <a:prstGeom prst="line">
            <a:avLst/>
          </a:prstGeom>
          <a:ln w="31750">
            <a:solidFill>
              <a:srgbClr val="E87D1E"/>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84643D8-E05E-4611-823A-FAD978F5119B}"/>
              </a:ext>
            </a:extLst>
          </p:cNvPr>
          <p:cNvCxnSpPr>
            <a:cxnSpLocks/>
          </p:cNvCxnSpPr>
          <p:nvPr/>
        </p:nvCxnSpPr>
        <p:spPr>
          <a:xfrm>
            <a:off x="3098800" y="2606842"/>
            <a:ext cx="2997200" cy="0"/>
          </a:xfrm>
          <a:prstGeom prst="line">
            <a:avLst/>
          </a:prstGeom>
          <a:ln w="31750">
            <a:solidFill>
              <a:srgbClr val="E87D1E"/>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05514C1-B09D-428D-9F15-02A966374A57}"/>
              </a:ext>
            </a:extLst>
          </p:cNvPr>
          <p:cNvCxnSpPr>
            <a:cxnSpLocks/>
          </p:cNvCxnSpPr>
          <p:nvPr/>
        </p:nvCxnSpPr>
        <p:spPr>
          <a:xfrm>
            <a:off x="4584192" y="2913508"/>
            <a:ext cx="5348323" cy="0"/>
          </a:xfrm>
          <a:prstGeom prst="line">
            <a:avLst/>
          </a:prstGeom>
          <a:ln w="31750">
            <a:solidFill>
              <a:srgbClr val="E87D1E"/>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A0B135C-7602-4C6F-BF37-AF54C71CADE6}"/>
              </a:ext>
            </a:extLst>
          </p:cNvPr>
          <p:cNvCxnSpPr>
            <a:cxnSpLocks/>
          </p:cNvCxnSpPr>
          <p:nvPr/>
        </p:nvCxnSpPr>
        <p:spPr>
          <a:xfrm>
            <a:off x="7856137" y="3225448"/>
            <a:ext cx="2415822" cy="0"/>
          </a:xfrm>
          <a:prstGeom prst="line">
            <a:avLst/>
          </a:prstGeom>
          <a:ln w="31750">
            <a:solidFill>
              <a:srgbClr val="E87D1E"/>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FDFBDA52-B054-4167-A6BC-65D445272290}"/>
              </a:ext>
            </a:extLst>
          </p:cNvPr>
          <p:cNvSpPr txBox="1"/>
          <p:nvPr/>
        </p:nvSpPr>
        <p:spPr>
          <a:xfrm>
            <a:off x="8973405" y="3890660"/>
            <a:ext cx="308274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87D1E"/>
                </a:solidFill>
                <a:effectLst/>
                <a:uLnTx/>
                <a:uFillTx/>
                <a:latin typeface="Century Gothic" panose="020F0302020204030204"/>
                <a:ea typeface="+mn-ea"/>
                <a:cs typeface="+mn-cs"/>
              </a:rPr>
              <a:t>4th (Year 9)</a:t>
            </a:r>
          </a:p>
        </p:txBody>
      </p:sp>
      <p:sp>
        <p:nvSpPr>
          <p:cNvPr id="26" name="TextBox 25">
            <a:extLst>
              <a:ext uri="{FF2B5EF4-FFF2-40B4-BE49-F238E27FC236}">
                <a16:creationId xmlns:a16="http://schemas.microsoft.com/office/drawing/2014/main" id="{85DC99D3-137C-4E50-A017-3B7A1FDB28E6}"/>
              </a:ext>
            </a:extLst>
          </p:cNvPr>
          <p:cNvSpPr txBox="1"/>
          <p:nvPr/>
        </p:nvSpPr>
        <p:spPr>
          <a:xfrm>
            <a:off x="8973405" y="4200761"/>
            <a:ext cx="308274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87D1E"/>
                </a:solidFill>
                <a:effectLst/>
                <a:uLnTx/>
                <a:uFillTx/>
                <a:latin typeface="Century Gothic" panose="020F0302020204030204"/>
                <a:ea typeface="+mn-ea"/>
                <a:cs typeface="+mn-cs"/>
              </a:rPr>
              <a:t>3rd (Year 10)</a:t>
            </a:r>
          </a:p>
        </p:txBody>
      </p:sp>
      <p:sp>
        <p:nvSpPr>
          <p:cNvPr id="28" name="TextBox 27">
            <a:extLst>
              <a:ext uri="{FF2B5EF4-FFF2-40B4-BE49-F238E27FC236}">
                <a16:creationId xmlns:a16="http://schemas.microsoft.com/office/drawing/2014/main" id="{F98860A7-0C60-4334-B1B6-3A2BD6412DB7}"/>
              </a:ext>
            </a:extLst>
          </p:cNvPr>
          <p:cNvSpPr txBox="1"/>
          <p:nvPr/>
        </p:nvSpPr>
        <p:spPr>
          <a:xfrm>
            <a:off x="8973405" y="4510862"/>
            <a:ext cx="308274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87D1E"/>
                </a:solidFill>
                <a:effectLst/>
                <a:uLnTx/>
                <a:uFillTx/>
                <a:latin typeface="Century Gothic" panose="020F0302020204030204"/>
                <a:ea typeface="+mn-ea"/>
                <a:cs typeface="+mn-cs"/>
              </a:rPr>
              <a:t>6th &amp; 5th (Years 7 &amp; 8)</a:t>
            </a:r>
          </a:p>
        </p:txBody>
      </p:sp>
      <p:sp>
        <p:nvSpPr>
          <p:cNvPr id="30" name="TextBox 29">
            <a:extLst>
              <a:ext uri="{FF2B5EF4-FFF2-40B4-BE49-F238E27FC236}">
                <a16:creationId xmlns:a16="http://schemas.microsoft.com/office/drawing/2014/main" id="{9EE4DF77-F7DB-4B17-BF7D-3816B8D169F7}"/>
              </a:ext>
            </a:extLst>
          </p:cNvPr>
          <p:cNvSpPr txBox="1"/>
          <p:nvPr/>
        </p:nvSpPr>
        <p:spPr>
          <a:xfrm>
            <a:off x="8973405" y="4820963"/>
            <a:ext cx="308274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87D1E"/>
                </a:solidFill>
                <a:effectLst/>
                <a:uLnTx/>
                <a:uFillTx/>
                <a:latin typeface="Century Gothic" panose="020F0302020204030204"/>
                <a:ea typeface="+mn-ea"/>
                <a:cs typeface="+mn-cs"/>
              </a:rPr>
              <a:t>a lot of tests</a:t>
            </a:r>
          </a:p>
        </p:txBody>
      </p:sp>
      <p:sp>
        <p:nvSpPr>
          <p:cNvPr id="32" name="TextBox 31">
            <a:extLst>
              <a:ext uri="{FF2B5EF4-FFF2-40B4-BE49-F238E27FC236}">
                <a16:creationId xmlns:a16="http://schemas.microsoft.com/office/drawing/2014/main" id="{071D97BF-B436-4BFB-B6E3-D4A03638148D}"/>
              </a:ext>
            </a:extLst>
          </p:cNvPr>
          <p:cNvSpPr txBox="1"/>
          <p:nvPr/>
        </p:nvSpPr>
        <p:spPr>
          <a:xfrm>
            <a:off x="8973405" y="5131064"/>
            <a:ext cx="308274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87D1E"/>
                </a:solidFill>
                <a:effectLst/>
                <a:uLnTx/>
                <a:uFillTx/>
                <a:latin typeface="Century Gothic" panose="020F0302020204030204"/>
                <a:ea typeface="+mn-ea"/>
                <a:cs typeface="+mn-cs"/>
              </a:rPr>
              <a:t>one hour</a:t>
            </a:r>
          </a:p>
        </p:txBody>
      </p:sp>
      <p:sp>
        <p:nvSpPr>
          <p:cNvPr id="33" name="TextBox 32">
            <a:extLst>
              <a:ext uri="{FF2B5EF4-FFF2-40B4-BE49-F238E27FC236}">
                <a16:creationId xmlns:a16="http://schemas.microsoft.com/office/drawing/2014/main" id="{5636EEF4-F26B-49A4-86D0-414D41D11EE1}"/>
              </a:ext>
            </a:extLst>
          </p:cNvPr>
          <p:cNvSpPr txBox="1"/>
          <p:nvPr/>
        </p:nvSpPr>
        <p:spPr>
          <a:xfrm>
            <a:off x="8973405" y="5441165"/>
            <a:ext cx="352545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87D1E"/>
                </a:solidFill>
                <a:effectLst/>
                <a:uLnTx/>
                <a:uFillTx/>
                <a:latin typeface="Century Gothic" panose="020F0302020204030204"/>
                <a:ea typeface="+mn-ea"/>
                <a:cs typeface="+mn-cs"/>
              </a:rPr>
              <a:t>good knowledge &amp; skills</a:t>
            </a:r>
          </a:p>
        </p:txBody>
      </p:sp>
      <p:sp>
        <p:nvSpPr>
          <p:cNvPr id="34" name="TextBox 33">
            <a:extLst>
              <a:ext uri="{FF2B5EF4-FFF2-40B4-BE49-F238E27FC236}">
                <a16:creationId xmlns:a16="http://schemas.microsoft.com/office/drawing/2014/main" id="{AF0C5E4E-1701-47EA-A107-635B471BF794}"/>
              </a:ext>
            </a:extLst>
          </p:cNvPr>
          <p:cNvSpPr txBox="1"/>
          <p:nvPr/>
        </p:nvSpPr>
        <p:spPr>
          <a:xfrm>
            <a:off x="8973405" y="5751263"/>
            <a:ext cx="308274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87D1E"/>
                </a:solidFill>
                <a:effectLst/>
                <a:uLnTx/>
                <a:uFillTx/>
                <a:latin typeface="Century Gothic" panose="020F0302020204030204"/>
                <a:ea typeface="+mn-ea"/>
                <a:cs typeface="+mn-cs"/>
              </a:rPr>
              <a:t>lots of correcting! </a:t>
            </a:r>
          </a:p>
        </p:txBody>
      </p:sp>
      <p:cxnSp>
        <p:nvCxnSpPr>
          <p:cNvPr id="35" name="Straight Connector 34">
            <a:extLst>
              <a:ext uri="{FF2B5EF4-FFF2-40B4-BE49-F238E27FC236}">
                <a16:creationId xmlns:a16="http://schemas.microsoft.com/office/drawing/2014/main" id="{0DA802E5-34B7-4A63-A1AF-1BA7D7CD819C}"/>
              </a:ext>
            </a:extLst>
          </p:cNvPr>
          <p:cNvCxnSpPr>
            <a:cxnSpLocks/>
          </p:cNvCxnSpPr>
          <p:nvPr/>
        </p:nvCxnSpPr>
        <p:spPr>
          <a:xfrm>
            <a:off x="1689816" y="2913508"/>
            <a:ext cx="1287064" cy="0"/>
          </a:xfrm>
          <a:prstGeom prst="line">
            <a:avLst/>
          </a:prstGeom>
          <a:ln w="31750">
            <a:solidFill>
              <a:srgbClr val="E87D1E"/>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353804D-CDB0-4BEB-A19A-86D0F770BB22}"/>
              </a:ext>
            </a:extLst>
          </p:cNvPr>
          <p:cNvCxnSpPr>
            <a:cxnSpLocks/>
          </p:cNvCxnSpPr>
          <p:nvPr/>
        </p:nvCxnSpPr>
        <p:spPr>
          <a:xfrm>
            <a:off x="792480" y="2606842"/>
            <a:ext cx="1344930" cy="0"/>
          </a:xfrm>
          <a:prstGeom prst="line">
            <a:avLst/>
          </a:prstGeom>
          <a:ln w="31750">
            <a:solidFill>
              <a:srgbClr val="E87D1E"/>
            </a:solidFill>
          </a:ln>
        </p:spPr>
        <p:style>
          <a:lnRef idx="1">
            <a:schemeClr val="accent1"/>
          </a:lnRef>
          <a:fillRef idx="0">
            <a:schemeClr val="accent1"/>
          </a:fillRef>
          <a:effectRef idx="0">
            <a:schemeClr val="accent1"/>
          </a:effectRef>
          <a:fontRef idx="minor">
            <a:schemeClr val="tx1"/>
          </a:fontRef>
        </p:style>
      </p:cxnSp>
      <p:sp>
        <p:nvSpPr>
          <p:cNvPr id="36" name="Speech Bubble: Rectangle with Corners Rounded 28">
            <a:extLst>
              <a:ext uri="{FF2B5EF4-FFF2-40B4-BE49-F238E27FC236}">
                <a16:creationId xmlns:a16="http://schemas.microsoft.com/office/drawing/2014/main" id="{686A81A1-52C9-4F18-976B-B9EAEDEB9873}"/>
              </a:ext>
            </a:extLst>
          </p:cNvPr>
          <p:cNvSpPr/>
          <p:nvPr/>
        </p:nvSpPr>
        <p:spPr>
          <a:xfrm>
            <a:off x="1639103" y="3544000"/>
            <a:ext cx="7283589" cy="2709841"/>
          </a:xfrm>
          <a:prstGeom prst="wedgeRoundRectCallout">
            <a:avLst>
              <a:gd name="adj1" fmla="val 23336"/>
              <a:gd name="adj2" fmla="val -58708"/>
              <a:gd name="adj3" fmla="val 16667"/>
            </a:avLst>
          </a:prstGeom>
          <a:solidFill>
            <a:srgbClr val="104F75"/>
          </a:solidFill>
          <a:ln w="28575">
            <a:solidFill>
              <a:srgbClr val="E87D1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You may have noticed…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In English, the word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‘knowledge’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is both singular and plural. To talk about having lots of knowledge, in French, we add an ‘s’ to make the plural form</a:t>
            </a:r>
            <a:r>
              <a:rPr kumimoji="0" lang="en-GB" sz="2000" b="0" i="1" u="none" strike="noStrike" kern="1200" cap="none" spc="0" normalizeH="0" baseline="0" noProof="0" dirty="0">
                <a:ln>
                  <a:noFill/>
                </a:ln>
                <a:solidFill>
                  <a:prstClr val="white"/>
                </a:solidFill>
                <a:effectLst/>
                <a:uLnTx/>
                <a:uFillTx/>
                <a:latin typeface="Century Gothic" panose="020F0302020204030204"/>
                <a:ea typeface="+mn-ea"/>
                <a:cs typeface="+mn-cs"/>
              </a:rPr>
              <a:t>: ‘les </a:t>
            </a:r>
            <a:r>
              <a:rPr kumimoji="0" lang="fr-FR" sz="2000" b="0" i="1" u="none" strike="noStrike" kern="1200" cap="none" spc="0" normalizeH="0" baseline="0" noProof="0" dirty="0">
                <a:ln>
                  <a:noFill/>
                </a:ln>
                <a:solidFill>
                  <a:prstClr val="white"/>
                </a:solidFill>
                <a:effectLst/>
                <a:uLnTx/>
                <a:uFillTx/>
                <a:latin typeface="Century Gothic" panose="020F0302020204030204"/>
                <a:ea typeface="+mn-ea"/>
                <a:cs typeface="+mn-cs"/>
              </a:rPr>
              <a:t>connaissance</a:t>
            </a:r>
            <a:r>
              <a:rPr kumimoji="0" lang="fr-FR" sz="2000" b="1" i="1" u="none" strike="noStrike" kern="1200" cap="none" spc="0" normalizeH="0" baseline="0" noProof="0" dirty="0">
                <a:ln>
                  <a:noFill/>
                </a:ln>
                <a:solidFill>
                  <a:prstClr val="white"/>
                </a:solidFill>
                <a:effectLst/>
                <a:uLnTx/>
                <a:uFillTx/>
                <a:latin typeface="Century Gothic" panose="020F0302020204030204"/>
                <a:ea typeface="+mn-ea"/>
                <a:cs typeface="+mn-cs"/>
              </a:rPr>
              <a:t>s</a:t>
            </a:r>
            <a:r>
              <a:rPr kumimoji="0" lang="fr-FR" sz="2000" b="0" i="1"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0" i="1"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You need more than one item of knowledge to succeed in tests!</a:t>
            </a:r>
          </a:p>
        </p:txBody>
      </p:sp>
      <p:sp>
        <p:nvSpPr>
          <p:cNvPr id="2" name="Speech Bubble: Rectangle with Corners Rounded 1">
            <a:extLst>
              <a:ext uri="{FF2B5EF4-FFF2-40B4-BE49-F238E27FC236}">
                <a16:creationId xmlns:a16="http://schemas.microsoft.com/office/drawing/2014/main" id="{47102627-0393-494A-935A-A8DA34C041A8}"/>
              </a:ext>
            </a:extLst>
          </p:cNvPr>
          <p:cNvSpPr/>
          <p:nvPr/>
        </p:nvSpPr>
        <p:spPr>
          <a:xfrm>
            <a:off x="127023" y="3508049"/>
            <a:ext cx="1204820" cy="656761"/>
          </a:xfrm>
          <a:prstGeom prst="wedgeRoundRectCallout">
            <a:avLst/>
          </a:prstGeom>
          <a:solidFill>
            <a:srgbClr val="104F75"/>
          </a:solidFill>
          <a:ln w="28575">
            <a:solidFill>
              <a:srgbClr val="E87D1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prstClr val="white"/>
                </a:solidFill>
                <a:latin typeface="Century Gothic" panose="020F0302020204030204"/>
              </a:rPr>
              <a:t>*sinon</a:t>
            </a:r>
            <a:r>
              <a:rPr lang="fr-FR" sz="2000" dirty="0">
                <a:solidFill>
                  <a:prstClr val="white"/>
                </a:solidFill>
                <a:latin typeface="Century Gothic" panose="020F0302020204030204"/>
              </a:rPr>
              <a:t> = if not</a:t>
            </a:r>
            <a:endParaRPr lang="fr-FR" sz="2000" b="1" dirty="0">
              <a:solidFill>
                <a:prstClr val="white"/>
              </a:solidFill>
              <a:latin typeface="Century Gothic" panose="020F0302020204030204"/>
            </a:endParaRPr>
          </a:p>
        </p:txBody>
      </p:sp>
    </p:spTree>
    <p:extLst>
      <p:ext uri="{BB962C8B-B14F-4D97-AF65-F5344CB8AC3E}">
        <p14:creationId xmlns:p14="http://schemas.microsoft.com/office/powerpoint/2010/main" val="2430236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15"/>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7"/>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19"/>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38"/>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22"/>
                                        </p:tgtEl>
                                        <p:attrNameLst>
                                          <p:attrName>style.visibility</p:attrName>
                                        </p:attrNameLst>
                                      </p:cBhvr>
                                      <p:to>
                                        <p:strVal val="hidden"/>
                                      </p:to>
                                    </p:set>
                                  </p:childTnLst>
                                </p:cTn>
                              </p:par>
                              <p:par>
                                <p:cTn id="59" presetID="1" presetClass="entr" presetSubtype="0" fill="hold" nodeType="withEffect">
                                  <p:stCondLst>
                                    <p:cond delay="0"/>
                                  </p:stCondLst>
                                  <p:childTnLst>
                                    <p:set>
                                      <p:cBhvr>
                                        <p:cTn id="60" dur="1" fill="hold">
                                          <p:stCondLst>
                                            <p:cond delay="0"/>
                                          </p:stCondLst>
                                        </p:cTn>
                                        <p:tgtEl>
                                          <p:spTgt spid="3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0"/>
                                          </p:stCondLst>
                                        </p:cTn>
                                        <p:tgtEl>
                                          <p:spTgt spid="35"/>
                                        </p:tgtEl>
                                        <p:attrNameLst>
                                          <p:attrName>style.visibility</p:attrName>
                                        </p:attrNameLst>
                                      </p:cBhvr>
                                      <p:to>
                                        <p:strVal val="hidden"/>
                                      </p:to>
                                    </p:set>
                                  </p:childTnLst>
                                </p:cTn>
                              </p:par>
                              <p:par>
                                <p:cTn id="69" presetID="1" presetClass="entr" presetSubtype="0" fill="hold" nodeType="withEffect">
                                  <p:stCondLst>
                                    <p:cond delay="0"/>
                                  </p:stCondLst>
                                  <p:childTnLst>
                                    <p:set>
                                      <p:cBhvr>
                                        <p:cTn id="70" dur="1" fill="hold">
                                          <p:stCondLst>
                                            <p:cond delay="0"/>
                                          </p:stCondLst>
                                        </p:cTn>
                                        <p:tgtEl>
                                          <p:spTgt spid="2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nodeType="clickEffect">
                                  <p:stCondLst>
                                    <p:cond delay="0"/>
                                  </p:stCondLst>
                                  <p:childTnLst>
                                    <p:set>
                                      <p:cBhvr>
                                        <p:cTn id="78" dur="1" fill="hold">
                                          <p:stCondLst>
                                            <p:cond delay="0"/>
                                          </p:stCondLst>
                                        </p:cTn>
                                        <p:tgtEl>
                                          <p:spTgt spid="25"/>
                                        </p:tgtEl>
                                        <p:attrNameLst>
                                          <p:attrName>style.visibility</p:attrName>
                                        </p:attrNameLst>
                                      </p:cBhvr>
                                      <p:to>
                                        <p:strVal val="hidden"/>
                                      </p:to>
                                    </p:set>
                                  </p:childTnLst>
                                </p:cTn>
                              </p:par>
                              <p:par>
                                <p:cTn id="79" presetID="1" presetClass="entr" presetSubtype="0" fill="hold" nodeType="withEffect">
                                  <p:stCondLst>
                                    <p:cond delay="0"/>
                                  </p:stCondLst>
                                  <p:childTnLst>
                                    <p:set>
                                      <p:cBhvr>
                                        <p:cTn id="80" dur="1" fill="hold">
                                          <p:stCondLst>
                                            <p:cond delay="0"/>
                                          </p:stCondLst>
                                        </p:cTn>
                                        <p:tgtEl>
                                          <p:spTgt spid="31"/>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4"/>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23" grpId="0"/>
      <p:bldP spid="26" grpId="0"/>
      <p:bldP spid="28" grpId="0"/>
      <p:bldP spid="30" grpId="0"/>
      <p:bldP spid="32" grpId="0"/>
      <p:bldP spid="33" grpId="0"/>
      <p:bldP spid="34" grpId="0"/>
      <p:bldP spid="36"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5511948"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L’imparfait* [1/2]</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grammaire</a:t>
            </a:r>
          </a:p>
        </p:txBody>
      </p:sp>
      <p:sp>
        <p:nvSpPr>
          <p:cNvPr id="2" name="TextBox 1">
            <a:extLst>
              <a:ext uri="{FF2B5EF4-FFF2-40B4-BE49-F238E27FC236}">
                <a16:creationId xmlns:a16="http://schemas.microsoft.com/office/drawing/2014/main" id="{DF9F18FC-1E50-40B0-91AC-36BA896007A3}"/>
              </a:ext>
            </a:extLst>
          </p:cNvPr>
          <p:cNvSpPr txBox="1"/>
          <p:nvPr/>
        </p:nvSpPr>
        <p:spPr>
          <a:xfrm>
            <a:off x="630227" y="1259153"/>
            <a:ext cx="11279694" cy="461665"/>
          </a:xfrm>
          <a:prstGeom prst="rect">
            <a:avLst/>
          </a:prstGeom>
          <a:noFill/>
        </p:spPr>
        <p:txBody>
          <a:bodyPr wrap="square" rtlCol="0">
            <a:spAutoFit/>
          </a:bodyPr>
          <a:lstStyle/>
          <a:p>
            <a:pPr lvl="0" algn="ctr">
              <a:defRPr/>
            </a:pPr>
            <a:r>
              <a:rPr lang="fr-FR" sz="2400" b="1" dirty="0">
                <a:solidFill>
                  <a:srgbClr val="E87D1E"/>
                </a:solidFill>
              </a:rPr>
              <a:t>Je</a:t>
            </a:r>
            <a:r>
              <a:rPr lang="fr-FR" sz="2400" dirty="0">
                <a:solidFill>
                  <a:srgbClr val="E87D1E"/>
                </a:solidFill>
              </a:rPr>
              <a:t> </a:t>
            </a:r>
            <a:r>
              <a:rPr lang="fr-FR" sz="2400" b="1" dirty="0">
                <a:solidFill>
                  <a:srgbClr val="E87D1E"/>
                </a:solidFill>
              </a:rPr>
              <a:t>jouais </a:t>
            </a:r>
            <a:r>
              <a:rPr lang="fr-FR" sz="2400" dirty="0">
                <a:solidFill>
                  <a:srgbClr val="104F75"/>
                </a:solidFill>
              </a:rPr>
              <a:t>au foot tous les jours. Maintenant, </a:t>
            </a:r>
            <a:r>
              <a:rPr lang="fr-FR" sz="2400" b="1" dirty="0">
                <a:solidFill>
                  <a:srgbClr val="E87D1E"/>
                </a:solidFill>
              </a:rPr>
              <a:t>je joue </a:t>
            </a:r>
            <a:r>
              <a:rPr lang="fr-FR" sz="2400" dirty="0">
                <a:solidFill>
                  <a:srgbClr val="104F75"/>
                </a:solidFill>
              </a:rPr>
              <a:t>au foot les samedis.</a:t>
            </a:r>
          </a:p>
        </p:txBody>
      </p:sp>
      <p:sp>
        <p:nvSpPr>
          <p:cNvPr id="6" name="TextBox 36">
            <a:extLst>
              <a:ext uri="{FF2B5EF4-FFF2-40B4-BE49-F238E27FC236}">
                <a16:creationId xmlns:a16="http://schemas.microsoft.com/office/drawing/2014/main" id="{C794CF1B-E597-49EF-B320-2C129E3D1CEE}"/>
              </a:ext>
            </a:extLst>
          </p:cNvPr>
          <p:cNvSpPr txBox="1"/>
          <p:nvPr/>
        </p:nvSpPr>
        <p:spPr>
          <a:xfrm>
            <a:off x="6055284" y="249870"/>
            <a:ext cx="3435066" cy="442674"/>
          </a:xfrm>
          <a:prstGeom prst="wedgeRoundRectCallout">
            <a:avLst>
              <a:gd name="adj1" fmla="val -18395"/>
              <a:gd name="adj2" fmla="val -44922"/>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txBody>
          <a:bodyPr wrap="square" rtlCol="0" anchor="ctr">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fr-FR" sz="2000" b="1" i="0" u="none" strike="noStrike" kern="1200" cap="none" spc="0" normalizeH="0" baseline="0" dirty="0">
                <a:ln>
                  <a:noFill/>
                </a:ln>
                <a:solidFill>
                  <a:prstClr val="white"/>
                </a:solidFill>
                <a:effectLst/>
                <a:uLnTx/>
                <a:uFillTx/>
                <a:latin typeface="Century Gothic" panose="020F0302020204030204"/>
                <a:ea typeface="+mn-ea"/>
                <a:cs typeface="+mn-cs"/>
              </a:rPr>
              <a:t>imparfait </a:t>
            </a: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lang="en-GB" sz="2000" dirty="0">
                <a:solidFill>
                  <a:prstClr val="white"/>
                </a:solidFill>
                <a:latin typeface="Century Gothic" panose="020F0302020204030204"/>
              </a:rPr>
              <a:t>imperfect</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0D13F157-FE00-4FE7-861F-7492C56CADD0}"/>
              </a:ext>
            </a:extLst>
          </p:cNvPr>
          <p:cNvSpPr txBox="1"/>
          <p:nvPr/>
        </p:nvSpPr>
        <p:spPr>
          <a:xfrm>
            <a:off x="803313" y="2515392"/>
            <a:ext cx="4456774" cy="1569660"/>
          </a:xfrm>
          <a:prstGeom prst="wedgeRectCallout">
            <a:avLst>
              <a:gd name="adj1" fmla="val -7690"/>
              <a:gd name="adj2" fmla="val -72635"/>
            </a:avLst>
          </a:prstGeom>
          <a:noFill/>
          <a:ln>
            <a:solidFill>
              <a:srgbClr val="104F75"/>
            </a:solidFill>
          </a:ln>
        </p:spPr>
        <p:txBody>
          <a:bodyPr wrap="square" rtlCol="0">
            <a:spAutoFit/>
          </a:bodyPr>
          <a:lstStyle/>
          <a:p>
            <a:pPr lvl="0" algn="ctr">
              <a:defRPr/>
            </a:pPr>
            <a:r>
              <a:rPr lang="en-GB" sz="2400" dirty="0">
                <a:solidFill>
                  <a:srgbClr val="104F75"/>
                </a:solidFill>
              </a:rPr>
              <a:t>We use the </a:t>
            </a:r>
            <a:r>
              <a:rPr lang="en-GB" sz="2400" b="1" dirty="0">
                <a:solidFill>
                  <a:srgbClr val="104F75"/>
                </a:solidFill>
              </a:rPr>
              <a:t>imperfect tense </a:t>
            </a:r>
            <a:r>
              <a:rPr lang="en-GB" sz="2400" dirty="0">
                <a:solidFill>
                  <a:srgbClr val="104F75"/>
                </a:solidFill>
              </a:rPr>
              <a:t>to talk about events and actions that </a:t>
            </a:r>
            <a:r>
              <a:rPr lang="en-GB" sz="2400" b="1" dirty="0">
                <a:solidFill>
                  <a:srgbClr val="104F75"/>
                </a:solidFill>
              </a:rPr>
              <a:t>used to happen regularly</a:t>
            </a:r>
            <a:r>
              <a:rPr lang="en-GB" sz="2400" dirty="0">
                <a:solidFill>
                  <a:srgbClr val="104F75"/>
                </a:solidFill>
              </a:rPr>
              <a:t> in the past.</a:t>
            </a:r>
            <a:endParaRPr kumimoji="0" lang="en-US" sz="2400" b="0" i="0" u="none" strike="noStrike" kern="1200" cap="none" spc="0" normalizeH="0" baseline="0" noProof="0" dirty="0">
              <a:ln>
                <a:noFill/>
              </a:ln>
              <a:solidFill>
                <a:srgbClr val="104F75"/>
              </a:solidFill>
              <a:effectLst/>
              <a:uLnTx/>
              <a:uFillTx/>
            </a:endParaRPr>
          </a:p>
        </p:txBody>
      </p:sp>
      <p:pic>
        <p:nvPicPr>
          <p:cNvPr id="1026" name="Picture 2" descr="Time, Tiempo, Count, Day, Future, Minute, Year">
            <a:extLst>
              <a:ext uri="{FF2B5EF4-FFF2-40B4-BE49-F238E27FC236}">
                <a16:creationId xmlns:a16="http://schemas.microsoft.com/office/drawing/2014/main" id="{34FB9D5B-1A32-4AAD-A6BC-6564B71A80F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87952" y="4824969"/>
            <a:ext cx="2304048" cy="153603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EF870977-9E0A-42DB-87E5-5FCD43FF6535}"/>
              </a:ext>
            </a:extLst>
          </p:cNvPr>
          <p:cNvSpPr txBox="1"/>
          <p:nvPr/>
        </p:nvSpPr>
        <p:spPr>
          <a:xfrm>
            <a:off x="5860441" y="2524865"/>
            <a:ext cx="4855569" cy="1200329"/>
          </a:xfrm>
          <a:prstGeom prst="wedgeRectCallout">
            <a:avLst>
              <a:gd name="adj1" fmla="val -20452"/>
              <a:gd name="adj2" fmla="val -78138"/>
            </a:avLst>
          </a:prstGeom>
          <a:noFill/>
          <a:ln>
            <a:solidFill>
              <a:srgbClr val="104F75"/>
            </a:solidFill>
          </a:ln>
        </p:spPr>
        <p:txBody>
          <a:bodyPr wrap="square" rtlCol="0">
            <a:spAutoFit/>
          </a:bodyPr>
          <a:lstStyle/>
          <a:p>
            <a:pPr lvl="0" algn="ctr">
              <a:defRPr/>
            </a:pPr>
            <a:r>
              <a:rPr lang="en-GB" sz="2400" dirty="0">
                <a:solidFill>
                  <a:srgbClr val="104F75"/>
                </a:solidFill>
              </a:rPr>
              <a:t>We use the </a:t>
            </a:r>
            <a:r>
              <a:rPr lang="en-GB" sz="2400" b="1" dirty="0">
                <a:solidFill>
                  <a:srgbClr val="104F75"/>
                </a:solidFill>
              </a:rPr>
              <a:t>present tense </a:t>
            </a:r>
            <a:r>
              <a:rPr lang="en-GB" sz="2400" dirty="0">
                <a:solidFill>
                  <a:srgbClr val="104F75"/>
                </a:solidFill>
              </a:rPr>
              <a:t>to talk about something that </a:t>
            </a:r>
            <a:r>
              <a:rPr lang="en-GB" sz="2400" b="1" dirty="0">
                <a:solidFill>
                  <a:srgbClr val="104F75"/>
                </a:solidFill>
              </a:rPr>
              <a:t>happens regularly now</a:t>
            </a:r>
            <a:r>
              <a:rPr lang="en-GB" sz="2400" dirty="0">
                <a:solidFill>
                  <a:srgbClr val="104F75"/>
                </a:solidFill>
              </a:rPr>
              <a:t>.</a:t>
            </a:r>
            <a:endParaRPr kumimoji="0" lang="en-US" sz="2400" b="0" i="0" u="none" strike="noStrike" kern="1200" cap="none" spc="0" normalizeH="0" baseline="0" noProof="0" dirty="0">
              <a:ln>
                <a:noFill/>
              </a:ln>
              <a:solidFill>
                <a:srgbClr val="104F75"/>
              </a:solidFill>
              <a:effectLst/>
              <a:uLnTx/>
              <a:uFillTx/>
            </a:endParaRPr>
          </a:p>
        </p:txBody>
      </p:sp>
      <p:sp>
        <p:nvSpPr>
          <p:cNvPr id="18" name="TextBox 17">
            <a:extLst>
              <a:ext uri="{FF2B5EF4-FFF2-40B4-BE49-F238E27FC236}">
                <a16:creationId xmlns:a16="http://schemas.microsoft.com/office/drawing/2014/main" id="{4048D396-0CB4-4712-B4D0-109C6B2A6929}"/>
              </a:ext>
            </a:extLst>
          </p:cNvPr>
          <p:cNvSpPr txBox="1"/>
          <p:nvPr/>
        </p:nvSpPr>
        <p:spPr>
          <a:xfrm>
            <a:off x="803313" y="1720818"/>
            <a:ext cx="10669490" cy="461665"/>
          </a:xfrm>
          <a:prstGeom prst="rect">
            <a:avLst/>
          </a:prstGeom>
          <a:noFill/>
        </p:spPr>
        <p:txBody>
          <a:bodyPr wrap="square" rtlCol="0">
            <a:spAutoFit/>
          </a:bodyPr>
          <a:lstStyle/>
          <a:p>
            <a:pPr lvl="0" algn="ctr">
              <a:defRPr/>
            </a:pPr>
            <a:r>
              <a:rPr lang="en-GB" sz="2400" b="1" i="1" dirty="0">
                <a:solidFill>
                  <a:srgbClr val="E87D1E"/>
                </a:solidFill>
              </a:rPr>
              <a:t>I used to play </a:t>
            </a:r>
            <a:r>
              <a:rPr lang="en-GB" sz="2400" i="1" dirty="0">
                <a:solidFill>
                  <a:srgbClr val="104F75"/>
                </a:solidFill>
              </a:rPr>
              <a:t>football every day. Now, </a:t>
            </a:r>
            <a:r>
              <a:rPr lang="en-GB" sz="2400" b="1" i="1" dirty="0">
                <a:solidFill>
                  <a:srgbClr val="E87D1E"/>
                </a:solidFill>
              </a:rPr>
              <a:t>I play </a:t>
            </a:r>
            <a:r>
              <a:rPr lang="en-GB" sz="2400" i="1" dirty="0">
                <a:solidFill>
                  <a:srgbClr val="104F75"/>
                </a:solidFill>
              </a:rPr>
              <a:t>football on Saturdays.</a:t>
            </a:r>
            <a:endParaRPr kumimoji="0" lang="en-US" sz="2400" b="0" i="1" u="none" strike="noStrike" kern="1200" cap="none" spc="0" normalizeH="0" baseline="0" noProof="0" dirty="0">
              <a:ln>
                <a:noFill/>
              </a:ln>
              <a:solidFill>
                <a:srgbClr val="104F75"/>
              </a:solidFill>
              <a:effectLst/>
              <a:uLnTx/>
              <a:uFillTx/>
            </a:endParaRPr>
          </a:p>
        </p:txBody>
      </p:sp>
      <p:sp>
        <p:nvSpPr>
          <p:cNvPr id="19" name="TextBox 18">
            <a:extLst>
              <a:ext uri="{FF2B5EF4-FFF2-40B4-BE49-F238E27FC236}">
                <a16:creationId xmlns:a16="http://schemas.microsoft.com/office/drawing/2014/main" id="{68BCD0C4-A7F8-4506-9693-436B01D5F56A}"/>
              </a:ext>
            </a:extLst>
          </p:cNvPr>
          <p:cNvSpPr txBox="1"/>
          <p:nvPr/>
        </p:nvSpPr>
        <p:spPr>
          <a:xfrm>
            <a:off x="419088" y="5526985"/>
            <a:ext cx="9681996" cy="830997"/>
          </a:xfrm>
          <a:prstGeom prst="rect">
            <a:avLst/>
          </a:prstGeom>
          <a:noFill/>
        </p:spPr>
        <p:txBody>
          <a:bodyPr wrap="square" rtlCol="0">
            <a:spAutoFit/>
          </a:bodyPr>
          <a:lstStyle/>
          <a:p>
            <a:pPr lvl="0" algn="ctr">
              <a:defRPr/>
            </a:pPr>
            <a:r>
              <a:rPr lang="en-GB" sz="2400" i="1" dirty="0">
                <a:solidFill>
                  <a:srgbClr val="104F75"/>
                </a:solidFill>
              </a:rPr>
              <a:t>You can translate the imperfect to English</a:t>
            </a:r>
          </a:p>
          <a:p>
            <a:pPr lvl="0" algn="ctr">
              <a:defRPr/>
            </a:pPr>
            <a:r>
              <a:rPr lang="en-GB" sz="2400" i="1" dirty="0">
                <a:solidFill>
                  <a:srgbClr val="104F75"/>
                </a:solidFill>
              </a:rPr>
              <a:t>using the phrases ‘used to’ and ‘kept (on) …ing’</a:t>
            </a:r>
            <a:endParaRPr kumimoji="0" lang="en-US" sz="2400" b="0" i="1" u="none" strike="noStrike" kern="1200" cap="none" spc="0" normalizeH="0" baseline="0" noProof="0" dirty="0">
              <a:ln>
                <a:noFill/>
              </a:ln>
              <a:solidFill>
                <a:srgbClr val="104F75"/>
              </a:solidFill>
              <a:effectLst/>
              <a:uLnTx/>
              <a:uFillTx/>
            </a:endParaRPr>
          </a:p>
        </p:txBody>
      </p:sp>
      <p:cxnSp>
        <p:nvCxnSpPr>
          <p:cNvPr id="25" name="Straight Arrow Connector 24">
            <a:extLst>
              <a:ext uri="{FF2B5EF4-FFF2-40B4-BE49-F238E27FC236}">
                <a16:creationId xmlns:a16="http://schemas.microsoft.com/office/drawing/2014/main" id="{22E3853D-6374-4198-9A3F-D1A94CA6A05E}"/>
              </a:ext>
            </a:extLst>
          </p:cNvPr>
          <p:cNvCxnSpPr/>
          <p:nvPr/>
        </p:nvCxnSpPr>
        <p:spPr>
          <a:xfrm>
            <a:off x="1506234" y="4816946"/>
            <a:ext cx="7507705" cy="0"/>
          </a:xfrm>
          <a:prstGeom prst="straightConnector1">
            <a:avLst/>
          </a:prstGeom>
          <a:ln w="57150">
            <a:solidFill>
              <a:srgbClr val="104F75"/>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37FAB9BC-445A-462B-AA35-8338F09BF406}"/>
              </a:ext>
            </a:extLst>
          </p:cNvPr>
          <p:cNvGrpSpPr/>
          <p:nvPr/>
        </p:nvGrpSpPr>
        <p:grpSpPr>
          <a:xfrm>
            <a:off x="2436995" y="4210760"/>
            <a:ext cx="2614863" cy="407366"/>
            <a:chOff x="4876800" y="5127160"/>
            <a:chExt cx="2614863" cy="407366"/>
          </a:xfrm>
        </p:grpSpPr>
        <p:cxnSp>
          <p:nvCxnSpPr>
            <p:cNvPr id="28" name="Straight Arrow Connector 27">
              <a:extLst>
                <a:ext uri="{FF2B5EF4-FFF2-40B4-BE49-F238E27FC236}">
                  <a16:creationId xmlns:a16="http://schemas.microsoft.com/office/drawing/2014/main" id="{AFA45CBB-830C-4D6E-8063-8C45247A375A}"/>
                </a:ext>
              </a:extLst>
            </p:cNvPr>
            <p:cNvCxnSpPr>
              <a:cxnSpLocks/>
            </p:cNvCxnSpPr>
            <p:nvPr/>
          </p:nvCxnSpPr>
          <p:spPr>
            <a:xfrm>
              <a:off x="4876800" y="5534526"/>
              <a:ext cx="2614863" cy="0"/>
            </a:xfrm>
            <a:prstGeom prst="straightConnector1">
              <a:avLst/>
            </a:prstGeom>
            <a:ln w="76200">
              <a:solidFill>
                <a:srgbClr val="E87D1E"/>
              </a:solidFill>
              <a:headEnd type="triangle"/>
              <a:tailEnd type="triangle"/>
            </a:ln>
            <a:effectLst/>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6B9FF044-62CC-48AD-B163-50EF2536A6F6}"/>
                </a:ext>
              </a:extLst>
            </p:cNvPr>
            <p:cNvSpPr/>
            <p:nvPr/>
          </p:nvSpPr>
          <p:spPr>
            <a:xfrm>
              <a:off x="5303702" y="5127160"/>
              <a:ext cx="1761058" cy="407366"/>
            </a:xfrm>
            <a:prstGeom prst="rect">
              <a:avLst/>
            </a:prstGeom>
            <a:solidFill>
              <a:srgbClr val="E87D1E"/>
            </a:solidFill>
            <a:ln>
              <a:solidFill>
                <a:srgbClr val="E87D1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imparfait</a:t>
              </a:r>
            </a:p>
          </p:txBody>
        </p:sp>
      </p:grpSp>
      <p:grpSp>
        <p:nvGrpSpPr>
          <p:cNvPr id="20" name="Group 19">
            <a:extLst>
              <a:ext uri="{FF2B5EF4-FFF2-40B4-BE49-F238E27FC236}">
                <a16:creationId xmlns:a16="http://schemas.microsoft.com/office/drawing/2014/main" id="{66806DC0-8BE2-4FD0-A173-3CB5FEB8545F}"/>
              </a:ext>
            </a:extLst>
          </p:cNvPr>
          <p:cNvGrpSpPr/>
          <p:nvPr/>
        </p:nvGrpSpPr>
        <p:grpSpPr>
          <a:xfrm>
            <a:off x="5673362" y="4228881"/>
            <a:ext cx="2614863" cy="407366"/>
            <a:chOff x="4876800" y="5127160"/>
            <a:chExt cx="2614863" cy="407366"/>
          </a:xfrm>
        </p:grpSpPr>
        <p:cxnSp>
          <p:nvCxnSpPr>
            <p:cNvPr id="21" name="Straight Arrow Connector 20">
              <a:extLst>
                <a:ext uri="{FF2B5EF4-FFF2-40B4-BE49-F238E27FC236}">
                  <a16:creationId xmlns:a16="http://schemas.microsoft.com/office/drawing/2014/main" id="{0C95CD3B-2842-4149-82EB-97F053F575FE}"/>
                </a:ext>
              </a:extLst>
            </p:cNvPr>
            <p:cNvCxnSpPr>
              <a:cxnSpLocks/>
            </p:cNvCxnSpPr>
            <p:nvPr/>
          </p:nvCxnSpPr>
          <p:spPr>
            <a:xfrm>
              <a:off x="4876800" y="5534526"/>
              <a:ext cx="2614863" cy="0"/>
            </a:xfrm>
            <a:prstGeom prst="straightConnector1">
              <a:avLst/>
            </a:prstGeom>
            <a:ln w="76200">
              <a:solidFill>
                <a:srgbClr val="E87D1E"/>
              </a:solidFill>
              <a:headEnd type="triangle"/>
              <a:tailEnd type="triangle"/>
            </a:ln>
            <a:effectLst/>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C286D80C-6BAF-4BF4-8496-CDCAC91E1441}"/>
                </a:ext>
              </a:extLst>
            </p:cNvPr>
            <p:cNvSpPr/>
            <p:nvPr/>
          </p:nvSpPr>
          <p:spPr>
            <a:xfrm>
              <a:off x="5303702" y="5127160"/>
              <a:ext cx="1761058" cy="407366"/>
            </a:xfrm>
            <a:prstGeom prst="rect">
              <a:avLst/>
            </a:prstGeom>
            <a:solidFill>
              <a:srgbClr val="E87D1E"/>
            </a:solidFill>
            <a:ln>
              <a:solidFill>
                <a:srgbClr val="E87D1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présent</a:t>
              </a:r>
            </a:p>
          </p:txBody>
        </p:sp>
      </p:grpSp>
    </p:spTree>
    <p:extLst>
      <p:ext uri="{BB962C8B-B14F-4D97-AF65-F5344CB8AC3E}">
        <p14:creationId xmlns:p14="http://schemas.microsoft.com/office/powerpoint/2010/main" val="417867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6" grpId="0" animBg="1"/>
      <p:bldP spid="18" grpId="0"/>
      <p:bldP spid="19"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4.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skeleton_template" id="{D501468B-3B67-B345-A164-F0FD9386B8AF}" vid="{0B0ACFC0-23DE-1147-806D-67F8822142AC}"/>
    </a:ext>
  </a:extLst>
</a:theme>
</file>

<file path=ppt/theme/theme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French_template</Template>
  <TotalTime>0</TotalTime>
  <Words>8072</Words>
  <Application>Microsoft Office PowerPoint</Application>
  <PresentationFormat>Widescreen</PresentationFormat>
  <Paragraphs>1152</Paragraphs>
  <Slides>31</Slides>
  <Notes>31</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31</vt:i4>
      </vt:variant>
    </vt:vector>
  </HeadingPairs>
  <TitlesOfParts>
    <vt:vector size="43" baseType="lpstr">
      <vt:lpstr>Arial</vt:lpstr>
      <vt:lpstr>Calibri</vt:lpstr>
      <vt:lpstr>Century Gothic</vt:lpstr>
      <vt:lpstr>Ink Free</vt:lpstr>
      <vt:lpstr>Segoe Print</vt:lpstr>
      <vt:lpstr>Tw Cen MT</vt:lpstr>
      <vt:lpstr>Twentieth Century</vt:lpstr>
      <vt:lpstr>1_Office Theme</vt:lpstr>
      <vt:lpstr>NCELP Theme</vt:lpstr>
      <vt:lpstr>2_Office Theme</vt:lpstr>
      <vt:lpstr>4_Office Theme</vt:lpstr>
      <vt:lpstr>5_Office Theme</vt:lpstr>
      <vt:lpstr>Describing how things are and used to be: French school system </vt:lpstr>
      <vt:lpstr>-s-</vt:lpstr>
      <vt:lpstr>-s-</vt:lpstr>
      <vt:lpstr>Les mots hard [-s] en français</vt:lpstr>
      <vt:lpstr>Vocabulaire</vt:lpstr>
      <vt:lpstr>Vocabulaire</vt:lpstr>
      <vt:lpstr>Le système scolaire en France</vt:lpstr>
      <vt:lpstr>Léa parle du système scolaire</vt:lpstr>
      <vt:lpstr>L’imparfait* [1/2]</vt:lpstr>
      <vt:lpstr>L’imparfait* [2/2]</vt:lpstr>
      <vt:lpstr>Que pense Élodie ?</vt:lpstr>
      <vt:lpstr>Que pense Élodie ?</vt:lpstr>
      <vt:lpstr>Que pense Léa ?</vt:lpstr>
      <vt:lpstr>Présent ou imparfait ?</vt:lpstr>
      <vt:lpstr>Les activités scolaires</vt:lpstr>
      <vt:lpstr>Les activités scolaires</vt:lpstr>
      <vt:lpstr>Les activités scolaires</vt:lpstr>
      <vt:lpstr>Describing how things are and used to be: French school system </vt:lpstr>
      <vt:lpstr>Les nombres ordinaux*</vt:lpstr>
      <vt:lpstr>Comprendre les nombres</vt:lpstr>
      <vt:lpstr>[s-]/[x-] before a vowel</vt:lpstr>
      <vt:lpstr>Les nombres ordinaux</vt:lpstr>
      <vt:lpstr>Les nombres ordinaux</vt:lpstr>
      <vt:lpstr>On va au collège!</vt:lpstr>
      <vt:lpstr>Le contrôle!</vt:lpstr>
      <vt:lpstr>L’imparfait* (il/elle/on)</vt:lpstr>
      <vt:lpstr>Amir parle de qui ?</vt:lpstr>
      <vt:lpstr>Que dit Noura ?</vt:lpstr>
      <vt:lpstr>C’est qui et quand ? [1/2]</vt:lpstr>
      <vt:lpstr>C’est qui et quand ? [2/2]</vt:lpstr>
      <vt:lpstr>Devoirs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Natalie Finlayson</dc:creator>
  <cp:lastModifiedBy>Louise Bibbey</cp:lastModifiedBy>
  <cp:revision>791</cp:revision>
  <cp:lastPrinted>2021-08-23T15:07:36Z</cp:lastPrinted>
  <dcterms:created xsi:type="dcterms:W3CDTF">2020-06-12T14:19:03Z</dcterms:created>
  <dcterms:modified xsi:type="dcterms:W3CDTF">2022-08-08T14:50:23Z</dcterms:modified>
</cp:coreProperties>
</file>