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318" r:id="rId3"/>
    <p:sldId id="268" r:id="rId4"/>
    <p:sldId id="272" r:id="rId5"/>
    <p:sldId id="271" r:id="rId6"/>
    <p:sldId id="273" r:id="rId7"/>
    <p:sldId id="278" r:id="rId8"/>
    <p:sldId id="280" r:id="rId9"/>
    <p:sldId id="281" r:id="rId10"/>
    <p:sldId id="284" r:id="rId11"/>
    <p:sldId id="274" r:id="rId12"/>
    <p:sldId id="275" r:id="rId13"/>
    <p:sldId id="314" r:id="rId14"/>
    <p:sldId id="315" r:id="rId15"/>
    <p:sldId id="277" r:id="rId16"/>
    <p:sldId id="31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Owen" initials="SO" lastIdx="14" clrIdx="0">
    <p:extLst>
      <p:ext uri="{19B8F6BF-5375-455C-9EA6-DF929625EA0E}">
        <p15:presenceInfo xmlns:p15="http://schemas.microsoft.com/office/powerpoint/2012/main" userId="Stephen Owen" providerId="None"/>
      </p:ext>
    </p:extLst>
  </p:cmAuthor>
  <p:cmAuthor id="2" name="Rachel Hawkes" initials="RH" lastIdx="15" clrIdx="1">
    <p:extLst>
      <p:ext uri="{19B8F6BF-5375-455C-9EA6-DF929625EA0E}">
        <p15:presenceInfo xmlns:p15="http://schemas.microsoft.com/office/powerpoint/2012/main" userId="Rachel Hawke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15076"/>
    <a:srgbClr val="FBF0D5"/>
    <a:srgbClr val="DAA520"/>
    <a:srgbClr val="E3EA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97" autoAdjust="0"/>
    <p:restoredTop sz="77616" autoAdjust="0"/>
  </p:normalViewPr>
  <p:slideViewPr>
    <p:cSldViewPr snapToGrid="0">
      <p:cViewPr varScale="1">
        <p:scale>
          <a:sx n="68" d="100"/>
          <a:sy n="68" d="100"/>
        </p:scale>
        <p:origin x="1128" y="58"/>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79BAE9C-ACF2-4362-814B-1AB50972AD2E}" type="datetimeFigureOut">
              <a:rPr lang="en-GB" smtClean="0"/>
              <a:t>07/01/2020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212F4-EB5A-464B-92EC-DACFCB1CC2CD}" type="slidenum">
              <a:rPr lang="en-GB" smtClean="0"/>
              <a:t>‹#›</a:t>
            </a:fld>
            <a:endParaRPr lang="en-GB"/>
          </a:p>
        </p:txBody>
      </p:sp>
    </p:spTree>
    <p:extLst>
      <p:ext uri="{BB962C8B-B14F-4D97-AF65-F5344CB8AC3E}">
        <p14:creationId xmlns:p14="http://schemas.microsoft.com/office/powerpoint/2010/main" val="23518569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713428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a:t>Speaking task. Partner A has to decide whether to use ‘</a:t>
            </a:r>
            <a:r>
              <a:rPr lang="en-GB" baseline="0" dirty="0" err="1"/>
              <a:t>j’ai</a:t>
            </a:r>
            <a:r>
              <a:rPr lang="en-GB" baseline="0" dirty="0"/>
              <a:t>’ or ‘</a:t>
            </a:r>
            <a:r>
              <a:rPr lang="en-GB" baseline="0" dirty="0" err="1"/>
              <a:t>elle</a:t>
            </a:r>
            <a:r>
              <a:rPr lang="en-GB" baseline="0" dirty="0"/>
              <a:t> a’, in order to say who has what. S/he is also challenged to remember the Week 3 vocabulary (plus the phonics cluster words ‘photo’ and ‘cheval’), together with the correct form of the indefinite article in each case. The name ‘Alex’ has been chosen as it is a possible short form name for both sexes. </a:t>
            </a:r>
          </a:p>
          <a:p>
            <a:endParaRPr lang="en-GB" dirty="0"/>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064E2A9-A970-48BE-B31A-B4EAD540047D}" type="slidenum">
              <a:rPr lang="en-GB" smtClean="0"/>
              <a:t>10</a:t>
            </a:fld>
            <a:endParaRPr lang="en-GB" dirty="0"/>
          </a:p>
        </p:txBody>
      </p:sp>
    </p:spTree>
    <p:extLst>
      <p:ext uri="{BB962C8B-B14F-4D97-AF65-F5344CB8AC3E}">
        <p14:creationId xmlns:p14="http://schemas.microsoft.com/office/powerpoint/2010/main" val="32670371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Partner B is challenged to spot the correct vocabulary item, as well as to listen out for whether it belongs</a:t>
            </a:r>
            <a:r>
              <a:rPr lang="en-GB" baseline="0" dirty="0"/>
              <a:t> to Alex or to his/her sister, as revealed by Partner A’s use of either ‘</a:t>
            </a:r>
            <a:r>
              <a:rPr lang="en-GB" baseline="0" dirty="0" err="1"/>
              <a:t>j’ai</a:t>
            </a:r>
            <a:r>
              <a:rPr lang="en-GB" baseline="0" dirty="0"/>
              <a:t>’ or ‘</a:t>
            </a:r>
            <a:r>
              <a:rPr lang="en-GB" baseline="0" dirty="0" err="1"/>
              <a:t>elle</a:t>
            </a:r>
            <a:r>
              <a:rPr lang="en-GB" baseline="0" dirty="0"/>
              <a:t> a’.</a:t>
            </a:r>
          </a:p>
          <a:p>
            <a:endParaRPr lang="fr-FR" sz="1200" b="1" i="0" u="none" strike="noStrike" kern="120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64E2A9-A970-48BE-B31A-B4EAD540047D}" type="slidenum">
              <a:rPr lang="en-GB" smtClean="0"/>
              <a:t>11</a:t>
            </a:fld>
            <a:endParaRPr lang="en-GB" dirty="0"/>
          </a:p>
        </p:txBody>
      </p:sp>
    </p:spTree>
    <p:extLst>
      <p:ext uri="{BB962C8B-B14F-4D97-AF65-F5344CB8AC3E}">
        <p14:creationId xmlns:p14="http://schemas.microsoft.com/office/powerpoint/2010/main" val="29256584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The partners now swap roles for this second speaking </a:t>
            </a:r>
            <a:r>
              <a:rPr lang="en-GB" baseline="0" dirty="0"/>
              <a:t>task. </a:t>
            </a:r>
            <a:endParaRPr lang="en-GB" baseline="0" dirty="0" smtClean="0"/>
          </a:p>
          <a:p>
            <a:endParaRPr lang="en-GB" baseline="0" dirty="0" smtClean="0"/>
          </a:p>
          <a:p>
            <a:r>
              <a:rPr lang="en-GB" baseline="0" dirty="0" smtClean="0"/>
              <a:t>Partner </a:t>
            </a:r>
            <a:r>
              <a:rPr lang="en-GB" baseline="0" dirty="0"/>
              <a:t>A has to decide whether to use ‘</a:t>
            </a:r>
            <a:r>
              <a:rPr lang="en-GB" baseline="0" dirty="0" err="1"/>
              <a:t>j’ai</a:t>
            </a:r>
            <a:r>
              <a:rPr lang="en-GB" baseline="0" dirty="0"/>
              <a:t>’ or </a:t>
            </a:r>
            <a:r>
              <a:rPr lang="en-GB" baseline="0" dirty="0" smtClean="0"/>
              <a:t>‘</a:t>
            </a:r>
            <a:r>
              <a:rPr lang="en-GB" baseline="0" dirty="0" err="1" smtClean="0"/>
              <a:t>il</a:t>
            </a:r>
            <a:r>
              <a:rPr lang="en-GB" baseline="0" dirty="0" smtClean="0"/>
              <a:t> </a:t>
            </a:r>
            <a:r>
              <a:rPr lang="en-GB" baseline="0" dirty="0"/>
              <a:t>a’, in order to say who has what. S/he is also challenged to remember the Week 3 vocabulary (plus the phonics cluster words ‘photo’ and ‘cheval’), together with the correct form of the indefinite article in each case. The name </a:t>
            </a:r>
            <a:r>
              <a:rPr lang="en-GB" baseline="0" dirty="0" smtClean="0"/>
              <a:t>‘’</a:t>
            </a:r>
            <a:r>
              <a:rPr lang="en-GB" baseline="0" dirty="0" err="1" smtClean="0"/>
              <a:t>Rémy</a:t>
            </a:r>
            <a:r>
              <a:rPr lang="en-GB" baseline="0" dirty="0" smtClean="0"/>
              <a:t>’ </a:t>
            </a:r>
            <a:r>
              <a:rPr lang="en-GB" baseline="0" dirty="0"/>
              <a:t>has been chosen as it is a possible short form name for both sexes. </a:t>
            </a:r>
          </a:p>
          <a:p>
            <a:endParaRPr lang="en-GB" dirty="0"/>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i="1" dirty="0"/>
          </a:p>
        </p:txBody>
      </p:sp>
      <p:sp>
        <p:nvSpPr>
          <p:cNvPr id="4" name="Slide Number Placeholder 3"/>
          <p:cNvSpPr>
            <a:spLocks noGrp="1"/>
          </p:cNvSpPr>
          <p:nvPr>
            <p:ph type="sldNum" sz="quarter" idx="10"/>
          </p:nvPr>
        </p:nvSpPr>
        <p:spPr/>
        <p:txBody>
          <a:bodyPr/>
          <a:lstStyle/>
          <a:p>
            <a:fld id="{4064E2A9-A970-48BE-B31A-B4EAD540047D}" type="slidenum">
              <a:rPr lang="en-GB" smtClean="0"/>
              <a:t>12</a:t>
            </a:fld>
            <a:endParaRPr lang="en-GB" dirty="0"/>
          </a:p>
        </p:txBody>
      </p:sp>
    </p:spTree>
    <p:extLst>
      <p:ext uri="{BB962C8B-B14F-4D97-AF65-F5344CB8AC3E}">
        <p14:creationId xmlns:p14="http://schemas.microsoft.com/office/powerpoint/2010/main" val="24873832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Partner B is challenged to spot the correct vocabulary item, as well as to listen out for whether it belongs</a:t>
            </a:r>
            <a:r>
              <a:rPr lang="en-GB" baseline="0" dirty="0"/>
              <a:t> to </a:t>
            </a:r>
            <a:r>
              <a:rPr lang="en-GB" baseline="0" dirty="0" err="1" smtClean="0"/>
              <a:t>Rémy</a:t>
            </a:r>
            <a:r>
              <a:rPr lang="en-GB" baseline="0" dirty="0" smtClean="0"/>
              <a:t> </a:t>
            </a:r>
            <a:r>
              <a:rPr lang="en-GB" baseline="0" dirty="0"/>
              <a:t>or to his/her </a:t>
            </a:r>
            <a:r>
              <a:rPr lang="en-GB" baseline="0" dirty="0" smtClean="0"/>
              <a:t>brother, </a:t>
            </a:r>
            <a:r>
              <a:rPr lang="en-GB" baseline="0" dirty="0"/>
              <a:t>as revealed by Partner A’s use of either ‘</a:t>
            </a:r>
            <a:r>
              <a:rPr lang="en-GB" baseline="0" dirty="0" err="1"/>
              <a:t>j’ai</a:t>
            </a:r>
            <a:r>
              <a:rPr lang="en-GB" baseline="0" dirty="0"/>
              <a:t>’ or </a:t>
            </a:r>
            <a:r>
              <a:rPr lang="en-GB" baseline="0" dirty="0" smtClean="0"/>
              <a:t>‘</a:t>
            </a:r>
            <a:r>
              <a:rPr lang="en-GB" baseline="0" dirty="0" err="1" smtClean="0"/>
              <a:t>il</a:t>
            </a:r>
            <a:r>
              <a:rPr lang="en-GB" baseline="0" dirty="0" smtClean="0"/>
              <a:t> </a:t>
            </a:r>
            <a:r>
              <a:rPr lang="en-GB" baseline="0" dirty="0"/>
              <a:t>a’.</a:t>
            </a:r>
          </a:p>
          <a:p>
            <a:endParaRPr lang="fr-FR" sz="1200" b="1" i="0" u="none" strike="noStrike" kern="120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4064E2A9-A970-48BE-B31A-B4EAD540047D}" type="slidenum">
              <a:rPr lang="en-GB" smtClean="0"/>
              <a:t>13</a:t>
            </a:fld>
            <a:endParaRPr lang="en-GB" dirty="0"/>
          </a:p>
        </p:txBody>
      </p:sp>
    </p:spTree>
    <p:extLst>
      <p:ext uri="{BB962C8B-B14F-4D97-AF65-F5344CB8AC3E}">
        <p14:creationId xmlns:p14="http://schemas.microsoft.com/office/powerpoint/2010/main" val="22084354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sz="1200" b="0" i="0" u="none" strike="noStrike" kern="1200" dirty="0" smtClean="0">
                <a:solidFill>
                  <a:schemeClr val="tx1"/>
                </a:solidFill>
                <a:effectLst/>
                <a:latin typeface="+mn-lt"/>
                <a:ea typeface="+mn-ea"/>
                <a:cs typeface="+mn-cs"/>
              </a:rPr>
              <a:t>This </a:t>
            </a:r>
            <a:r>
              <a:rPr lang="fr-FR" sz="1200" b="0" i="0" u="none" strike="noStrike" kern="1200" dirty="0" err="1" smtClean="0">
                <a:solidFill>
                  <a:schemeClr val="tx1"/>
                </a:solidFill>
                <a:effectLst/>
                <a:latin typeface="+mn-lt"/>
                <a:ea typeface="+mn-ea"/>
                <a:cs typeface="+mn-cs"/>
              </a:rPr>
              <a:t>activity</a:t>
            </a:r>
            <a:r>
              <a:rPr lang="fr-FR" sz="1200" b="0" i="0" u="none" strike="noStrike" kern="1200" baseline="0" dirty="0" smtClean="0">
                <a:solidFill>
                  <a:schemeClr val="tx1"/>
                </a:solidFill>
                <a:effectLst/>
                <a:latin typeface="+mn-lt"/>
                <a:ea typeface="+mn-ea"/>
                <a:cs typeface="+mn-cs"/>
              </a:rPr>
              <a:t> </a:t>
            </a:r>
            <a:r>
              <a:rPr lang="fr-FR" sz="1200" b="0" i="0" u="none" strike="noStrike" kern="1200" baseline="0" dirty="0" err="1" smtClean="0">
                <a:solidFill>
                  <a:schemeClr val="tx1"/>
                </a:solidFill>
                <a:effectLst/>
                <a:latin typeface="+mn-lt"/>
                <a:ea typeface="+mn-ea"/>
                <a:cs typeface="+mn-cs"/>
              </a:rPr>
              <a:t>elicits</a:t>
            </a:r>
            <a:r>
              <a:rPr lang="fr-FR" sz="1200" b="0" i="0" u="none" strike="noStrike" kern="1200" baseline="0" dirty="0" smtClean="0">
                <a:solidFill>
                  <a:schemeClr val="tx1"/>
                </a:solidFill>
                <a:effectLst/>
                <a:latin typeface="+mn-lt"/>
                <a:ea typeface="+mn-ea"/>
                <a:cs typeface="+mn-cs"/>
              </a:rPr>
              <a:t> </a:t>
            </a:r>
            <a:r>
              <a:rPr lang="fr-FR" sz="1200" b="0" i="0" u="none" strike="noStrike" kern="1200" baseline="0" dirty="0" err="1" smtClean="0">
                <a:solidFill>
                  <a:schemeClr val="tx1"/>
                </a:solidFill>
                <a:effectLst/>
                <a:latin typeface="+mn-lt"/>
                <a:ea typeface="+mn-ea"/>
                <a:cs typeface="+mn-cs"/>
              </a:rPr>
              <a:t>written</a:t>
            </a:r>
            <a:r>
              <a:rPr lang="fr-FR" sz="1200" b="0" i="0" u="none" strike="noStrike" kern="1200" baseline="0" dirty="0" smtClean="0">
                <a:solidFill>
                  <a:schemeClr val="tx1"/>
                </a:solidFill>
                <a:effectLst/>
                <a:latin typeface="+mn-lt"/>
                <a:ea typeface="+mn-ea"/>
                <a:cs typeface="+mn-cs"/>
              </a:rPr>
              <a:t> production of the ‘je’ and ‘il/elle’ </a:t>
            </a:r>
            <a:r>
              <a:rPr lang="fr-FR" sz="1200" b="0" i="0" u="none" strike="noStrike" kern="1200" baseline="0" dirty="0" err="1" smtClean="0">
                <a:solidFill>
                  <a:schemeClr val="tx1"/>
                </a:solidFill>
                <a:effectLst/>
                <a:latin typeface="+mn-lt"/>
                <a:ea typeface="+mn-ea"/>
                <a:cs typeface="+mn-cs"/>
              </a:rPr>
              <a:t>forms</a:t>
            </a:r>
            <a:r>
              <a:rPr lang="fr-FR" sz="1200" b="0" i="0" u="none" strike="noStrike" kern="1200" baseline="0" dirty="0" smtClean="0">
                <a:solidFill>
                  <a:schemeClr val="tx1"/>
                </a:solidFill>
                <a:effectLst/>
                <a:latin typeface="+mn-lt"/>
                <a:ea typeface="+mn-ea"/>
                <a:cs typeface="+mn-cs"/>
              </a:rPr>
              <a:t> of ‘avoir’, as </a:t>
            </a:r>
            <a:r>
              <a:rPr lang="fr-FR" sz="1200" b="0" i="0" u="none" strike="noStrike" kern="1200" baseline="0" dirty="0" err="1" smtClean="0">
                <a:solidFill>
                  <a:schemeClr val="tx1"/>
                </a:solidFill>
                <a:effectLst/>
                <a:latin typeface="+mn-lt"/>
                <a:ea typeface="+mn-ea"/>
                <a:cs typeface="+mn-cs"/>
              </a:rPr>
              <a:t>appropriate</a:t>
            </a:r>
            <a:r>
              <a:rPr lang="fr-FR" sz="1200" b="0" i="0" u="none" strike="noStrike" kern="1200" baseline="0" dirty="0" smtClean="0">
                <a:solidFill>
                  <a:schemeClr val="tx1"/>
                </a:solidFill>
                <a:effectLst/>
                <a:latin typeface="+mn-lt"/>
                <a:ea typeface="+mn-ea"/>
                <a:cs typeface="+mn-cs"/>
              </a:rPr>
              <a:t>. The correct </a:t>
            </a:r>
            <a:r>
              <a:rPr lang="fr-FR" sz="1200" b="0" i="0" u="none" strike="noStrike" kern="1200" baseline="0" dirty="0" err="1" smtClean="0">
                <a:solidFill>
                  <a:schemeClr val="tx1"/>
                </a:solidFill>
                <a:effectLst/>
                <a:latin typeface="+mn-lt"/>
                <a:ea typeface="+mn-ea"/>
                <a:cs typeface="+mn-cs"/>
              </a:rPr>
              <a:t>answers</a:t>
            </a:r>
            <a:r>
              <a:rPr lang="fr-FR" sz="1200" b="0" i="0" u="none" strike="noStrike" kern="1200" baseline="0" dirty="0" smtClean="0">
                <a:solidFill>
                  <a:schemeClr val="tx1"/>
                </a:solidFill>
                <a:effectLst/>
                <a:latin typeface="+mn-lt"/>
                <a:ea typeface="+mn-ea"/>
                <a:cs typeface="+mn-cs"/>
              </a:rPr>
              <a:t> are </a:t>
            </a:r>
            <a:r>
              <a:rPr lang="fr-FR" sz="1200" b="0" i="0" u="none" strike="noStrike" kern="1200" baseline="0" dirty="0" err="1" smtClean="0">
                <a:solidFill>
                  <a:schemeClr val="tx1"/>
                </a:solidFill>
                <a:effectLst/>
                <a:latin typeface="+mn-lt"/>
                <a:ea typeface="+mn-ea"/>
                <a:cs typeface="+mn-cs"/>
              </a:rPr>
              <a:t>shown</a:t>
            </a:r>
            <a:r>
              <a:rPr lang="fr-FR" sz="1200" b="0" i="0" u="none" strike="noStrike" kern="1200" baseline="0" dirty="0" smtClean="0">
                <a:solidFill>
                  <a:schemeClr val="tx1"/>
                </a:solidFill>
                <a:effectLst/>
                <a:latin typeface="+mn-lt"/>
                <a:ea typeface="+mn-ea"/>
                <a:cs typeface="+mn-cs"/>
              </a:rPr>
              <a:t> on the </a:t>
            </a:r>
            <a:r>
              <a:rPr lang="fr-FR" sz="1200" b="0" i="0" u="none" strike="noStrike" kern="1200" baseline="0" dirty="0" err="1" smtClean="0">
                <a:solidFill>
                  <a:schemeClr val="tx1"/>
                </a:solidFill>
                <a:effectLst/>
                <a:latin typeface="+mn-lt"/>
                <a:ea typeface="+mn-ea"/>
                <a:cs typeface="+mn-cs"/>
              </a:rPr>
              <a:t>following</a:t>
            </a:r>
            <a:r>
              <a:rPr lang="fr-FR" sz="1200" b="0" i="0" u="none" strike="noStrike" kern="1200" baseline="0" dirty="0" smtClean="0">
                <a:solidFill>
                  <a:schemeClr val="tx1"/>
                </a:solidFill>
                <a:effectLst/>
                <a:latin typeface="+mn-lt"/>
                <a:ea typeface="+mn-ea"/>
                <a:cs typeface="+mn-cs"/>
              </a:rPr>
              <a:t> slide.</a:t>
            </a:r>
            <a:endParaRPr lang="fr-FR" sz="1200" b="0" i="0" u="none" strike="noStrike" kern="1200" dirty="0" smtClean="0">
              <a:solidFill>
                <a:schemeClr val="tx1"/>
              </a:solidFill>
              <a:effectLst/>
              <a:latin typeface="+mn-lt"/>
              <a:ea typeface="+mn-ea"/>
              <a:cs typeface="+mn-cs"/>
            </a:endParaRPr>
          </a:p>
          <a:p>
            <a:endParaRPr lang="fr-FR" sz="1200" b="1" i="0" u="none" strike="noStrike" kern="1200" dirty="0" smtClean="0">
              <a:solidFill>
                <a:schemeClr val="tx1"/>
              </a:solidFill>
              <a:effectLst/>
              <a:latin typeface="+mn-lt"/>
              <a:ea typeface="+mn-ea"/>
              <a:cs typeface="+mn-cs"/>
            </a:endParaRPr>
          </a:p>
          <a:p>
            <a:r>
              <a:rPr lang="fr-FR" sz="1200" b="1" i="0" u="none" strike="noStrike" kern="1200" dirty="0" err="1" smtClean="0">
                <a:solidFill>
                  <a:schemeClr val="tx1"/>
                </a:solidFill>
                <a:effectLst/>
                <a:latin typeface="+mn-lt"/>
                <a:ea typeface="+mn-ea"/>
                <a:cs typeface="+mn-cs"/>
              </a:rPr>
              <a:t>Vocabulary</a:t>
            </a:r>
            <a:r>
              <a:rPr lang="fr-FR" sz="1200" b="1" i="0" u="none" strike="noStrike" kern="1200" dirty="0" smtClean="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chien [1744],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 livre [358], portable [4002], chambre [633], </a:t>
            </a:r>
            <a:r>
              <a:rPr lang="fr-FR" sz="1200" b="1" i="0" u="none" strike="noStrike" kern="1200" dirty="0">
                <a:solidFill>
                  <a:schemeClr val="tx1"/>
                </a:solidFill>
                <a:effectLst/>
                <a:latin typeface="+mn-lt"/>
                <a:ea typeface="+mn-ea"/>
                <a:cs typeface="+mn-cs"/>
              </a:rPr>
              <a:t>photo</a:t>
            </a:r>
            <a:r>
              <a:rPr lang="fr-FR" sz="1200" b="0" i="0" u="none" strike="noStrike" kern="1200" dirty="0">
                <a:solidFill>
                  <a:schemeClr val="tx1"/>
                </a:solidFill>
                <a:effectLst/>
                <a:latin typeface="+mn-lt"/>
                <a:ea typeface="+mn-ea"/>
                <a:cs typeface="+mn-cs"/>
              </a:rPr>
              <a:t> [1412],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r>
              <a:rPr lang="en-GB" sz="1200" kern="1200" dirty="0" smtClean="0">
                <a:solidFill>
                  <a:schemeClr val="tx1"/>
                </a:solidFill>
                <a:effectLst/>
                <a:latin typeface="+mn-lt"/>
                <a:ea typeface="+mn-ea"/>
                <a:cs typeface="+mn-cs"/>
              </a:rPr>
              <a:t>.</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4E2A9-A970-48BE-B31A-B4EAD540047D}" type="slidenum">
              <a:rPr lang="en-GB" smtClean="0"/>
              <a:t>14</a:t>
            </a:fld>
            <a:endParaRPr lang="en-GB" dirty="0"/>
          </a:p>
        </p:txBody>
      </p:sp>
    </p:spTree>
    <p:extLst>
      <p:ext uri="{BB962C8B-B14F-4D97-AF65-F5344CB8AC3E}">
        <p14:creationId xmlns:p14="http://schemas.microsoft.com/office/powerpoint/2010/main" val="22103336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u="none" strike="noStrike" kern="1200" dirty="0" smtClean="0">
                <a:solidFill>
                  <a:schemeClr val="tx1"/>
                </a:solidFill>
                <a:effectLst/>
                <a:latin typeface="+mn-lt"/>
                <a:ea typeface="+mn-ea"/>
                <a:cs typeface="+mn-cs"/>
              </a:rPr>
              <a:t>These are the answers to the activity on the previous slide.</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4064E2A9-A970-48BE-B31A-B4EAD540047D}" type="slidenum">
              <a:rPr lang="en-GB" smtClean="0"/>
              <a:t>15</a:t>
            </a:fld>
            <a:endParaRPr lang="en-GB" dirty="0"/>
          </a:p>
        </p:txBody>
      </p:sp>
    </p:spTree>
    <p:extLst>
      <p:ext uri="{BB962C8B-B14F-4D97-AF65-F5344CB8AC3E}">
        <p14:creationId xmlns:p14="http://schemas.microsoft.com/office/powerpoint/2010/main" val="21964942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Introduce</a:t>
            </a:r>
            <a:r>
              <a:rPr lang="en-GB" sz="1200" b="0" i="0" kern="1200" baseline="0" dirty="0">
                <a:solidFill>
                  <a:schemeClr val="tx1"/>
                </a:solidFill>
                <a:effectLst/>
                <a:latin typeface="+mn-lt"/>
                <a:ea typeface="+mn-ea"/>
                <a:cs typeface="+mn-cs"/>
              </a:rPr>
              <a:t> the new Week 3 vocabulary set (other than the parts of the verb </a:t>
            </a:r>
            <a:r>
              <a:rPr lang="en-GB" sz="1200" b="0" i="1" kern="1200" baseline="0" dirty="0" err="1">
                <a:solidFill>
                  <a:schemeClr val="tx1"/>
                </a:solidFill>
                <a:effectLst/>
                <a:latin typeface="+mn-lt"/>
                <a:ea typeface="+mn-ea"/>
                <a:cs typeface="+mn-cs"/>
              </a:rPr>
              <a:t>avoir</a:t>
            </a:r>
            <a:r>
              <a:rPr lang="en-GB" sz="1200" b="0" i="0" kern="1200" baseline="0" dirty="0">
                <a:solidFill>
                  <a:schemeClr val="tx1"/>
                </a:solidFill>
                <a:effectLst/>
                <a:latin typeface="+mn-lt"/>
                <a:ea typeface="+mn-ea"/>
                <a:cs typeface="+mn-cs"/>
              </a:rPr>
              <a:t>, which have already been </a:t>
            </a:r>
            <a:r>
              <a:rPr lang="en-GB" sz="1200" b="0" i="0" kern="1200" baseline="0" dirty="0" smtClean="0">
                <a:solidFill>
                  <a:schemeClr val="tx1"/>
                </a:solidFill>
                <a:effectLst/>
                <a:latin typeface="+mn-lt"/>
                <a:ea typeface="+mn-ea"/>
                <a:cs typeface="+mn-cs"/>
              </a:rPr>
              <a:t>introduced).</a:t>
            </a:r>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Though the masculine and feminine nouns respectively are grouped (to indicate a pattern in the use of the article rather than a totally random situation), the emphasis is on the meaning of the nouns, rather than on the indefinite article and gender, for now. </a:t>
            </a:r>
          </a:p>
          <a:p>
            <a:endParaRPr lang="en-GB" sz="1200" b="0" i="0" kern="1200" baseline="0" dirty="0">
              <a:solidFill>
                <a:schemeClr val="tx1"/>
              </a:solidFill>
              <a:effectLst/>
              <a:latin typeface="+mn-lt"/>
              <a:ea typeface="+mn-ea"/>
              <a:cs typeface="+mn-cs"/>
            </a:endParaRPr>
          </a:p>
          <a:p>
            <a:r>
              <a:rPr lang="en-GB" sz="1200" b="0" i="0" kern="1200" baseline="0" dirty="0">
                <a:solidFill>
                  <a:schemeClr val="tx1"/>
                </a:solidFill>
                <a:effectLst/>
                <a:latin typeface="+mn-lt"/>
                <a:ea typeface="+mn-ea"/>
                <a:cs typeface="+mn-cs"/>
              </a:rPr>
              <a:t>Note: both meanings of </a:t>
            </a:r>
            <a:r>
              <a:rPr lang="en-GB" sz="1200" b="0" i="1" kern="1200" baseline="0" dirty="0" err="1">
                <a:solidFill>
                  <a:schemeClr val="tx1"/>
                </a:solidFill>
                <a:effectLst/>
                <a:latin typeface="+mn-lt"/>
                <a:ea typeface="+mn-ea"/>
                <a:cs typeface="+mn-cs"/>
              </a:rPr>
              <a:t>règle</a:t>
            </a:r>
            <a:r>
              <a:rPr lang="en-GB" sz="1200" b="0" i="0" kern="1200" baseline="0" dirty="0">
                <a:solidFill>
                  <a:schemeClr val="tx1"/>
                </a:solidFill>
                <a:effectLst/>
                <a:latin typeface="+mn-lt"/>
                <a:ea typeface="+mn-ea"/>
                <a:cs typeface="+mn-cs"/>
              </a:rPr>
              <a:t> can usefully be introduced at this stage, as well as the interpretation of </a:t>
            </a:r>
            <a:r>
              <a:rPr lang="en-GB" sz="1200" b="0" i="1" kern="1200" baseline="0" dirty="0">
                <a:solidFill>
                  <a:schemeClr val="tx1"/>
                </a:solidFill>
                <a:effectLst/>
                <a:latin typeface="+mn-lt"/>
                <a:ea typeface="+mn-ea"/>
                <a:cs typeface="+mn-cs"/>
              </a:rPr>
              <a:t>animal</a:t>
            </a:r>
            <a:r>
              <a:rPr lang="en-GB" sz="1200" b="0" i="0" kern="1200" baseline="0" dirty="0">
                <a:solidFill>
                  <a:schemeClr val="tx1"/>
                </a:solidFill>
                <a:effectLst/>
                <a:latin typeface="+mn-lt"/>
                <a:ea typeface="+mn-ea"/>
                <a:cs typeface="+mn-cs"/>
              </a:rPr>
              <a:t> in this context as ‘pet’.</a:t>
            </a:r>
          </a:p>
          <a:p>
            <a:r>
              <a:rPr lang="en-GB" sz="1200" b="0" i="0" kern="1200" baseline="0" dirty="0">
                <a:solidFill>
                  <a:schemeClr val="tx1"/>
                </a:solidFill>
                <a:effectLst/>
                <a:latin typeface="+mn-lt"/>
                <a:ea typeface="+mn-ea"/>
                <a:cs typeface="+mn-cs"/>
              </a:rPr>
              <a:t>This vocabulary could also have been pre-learned either in class or for homework, using a vocabulary learning app/site e.g., Quizlet.</a:t>
            </a:r>
          </a:p>
          <a:p>
            <a:endParaRPr lang="en-GB" sz="1200" b="0" i="0" kern="1200" baseline="0" dirty="0">
              <a:solidFill>
                <a:schemeClr val="tx1"/>
              </a:solidFill>
              <a:effectLst/>
              <a:latin typeface="+mn-lt"/>
              <a:ea typeface="+mn-ea"/>
              <a:cs typeface="+mn-cs"/>
            </a:endParaRPr>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75561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3</a:t>
            </a:fld>
            <a:endParaRPr lang="en-GB"/>
          </a:p>
        </p:txBody>
      </p:sp>
    </p:spTree>
    <p:extLst>
      <p:ext uri="{BB962C8B-B14F-4D97-AF65-F5344CB8AC3E}">
        <p14:creationId xmlns:p14="http://schemas.microsoft.com/office/powerpoint/2010/main" val="19308481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51212F4-EB5A-464B-92EC-DACFCB1CC2CD}" type="slidenum">
              <a:rPr lang="en-GB" smtClean="0"/>
              <a:t>4</a:t>
            </a:fld>
            <a:endParaRPr lang="en-GB"/>
          </a:p>
        </p:txBody>
      </p:sp>
    </p:spTree>
    <p:extLst>
      <p:ext uri="{BB962C8B-B14F-4D97-AF65-F5344CB8AC3E}">
        <p14:creationId xmlns:p14="http://schemas.microsoft.com/office/powerpoint/2010/main" val="3149690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Since this is merely a test</a:t>
            </a:r>
            <a:r>
              <a:rPr lang="en-GB" baseline="0" dirty="0"/>
              <a:t> (and demonstration) of the rote learning involved, rather than a referential activity, only this reading task is provided. Remind students that they must take the trouble to check and learn gender, rather than guessing.</a:t>
            </a:r>
          </a:p>
          <a:p>
            <a:pPr marL="0" indent="0">
              <a:buNone/>
            </a:pPr>
            <a:endParaRPr lang="en-GB" baseline="0" dirty="0"/>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714730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baseline="0" dirty="0"/>
              <a:t>N.B. The previous slide refers to what </a:t>
            </a:r>
            <a:r>
              <a:rPr lang="en-GB" baseline="0" dirty="0" smtClean="0"/>
              <a:t>Chloé </a:t>
            </a:r>
            <a:r>
              <a:rPr lang="en-GB" baseline="0" dirty="0"/>
              <a:t>and </a:t>
            </a:r>
            <a:r>
              <a:rPr lang="en-GB" baseline="0" dirty="0" smtClean="0"/>
              <a:t>her </a:t>
            </a:r>
            <a:r>
              <a:rPr lang="en-GB" i="1" baseline="0" dirty="0"/>
              <a:t>sister </a:t>
            </a:r>
            <a:r>
              <a:rPr lang="en-GB" i="0" baseline="0" dirty="0"/>
              <a:t>have</a:t>
            </a:r>
            <a:r>
              <a:rPr lang="en-GB" i="1" baseline="0" dirty="0"/>
              <a:t>. </a:t>
            </a:r>
            <a:r>
              <a:rPr lang="en-GB" i="0" baseline="0" dirty="0"/>
              <a:t>If it is being</a:t>
            </a:r>
            <a:r>
              <a:rPr lang="en-GB" baseline="0" dirty="0"/>
              <a:t> displayed to the class during this activity, however, the students doing the task on this slide should be told not to look at it!</a:t>
            </a:r>
          </a:p>
          <a:p>
            <a:pPr marL="0" indent="0">
              <a:buNone/>
            </a:pPr>
            <a:endParaRPr lang="en-GB" baseline="0" dirty="0"/>
          </a:p>
          <a:p>
            <a:r>
              <a:rPr lang="fr-FR" sz="1200" b="1" i="0" u="none" strike="noStrike" kern="1200" dirty="0" err="1">
                <a:solidFill>
                  <a:schemeClr val="tx1"/>
                </a:solidFill>
                <a:effectLst/>
                <a:latin typeface="+mn-lt"/>
                <a:ea typeface="+mn-ea"/>
                <a:cs typeface="+mn-cs"/>
              </a:rPr>
              <a:t>Vocabulary</a:t>
            </a:r>
            <a:endParaRPr lang="fr-FR" sz="1200" b="1" i="0" u="none" strike="noStrike" kern="1200" dirty="0">
              <a:solidFill>
                <a:schemeClr val="tx1"/>
              </a:solidFill>
              <a:effectLst/>
              <a:latin typeface="+mn-lt"/>
              <a:ea typeface="+mn-ea"/>
              <a:cs typeface="+mn-cs"/>
            </a:endParaRP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fr-FR" sz="1200" b="1" i="0" u="none" strike="noStrike"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51212F4-EB5A-464B-92EC-DACFCB1CC2CD}"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802229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t>Note: Students</a:t>
            </a:r>
            <a:r>
              <a:rPr lang="en-GB" b="1" baseline="0" dirty="0"/>
              <a:t> can volunteer answers in any order.  Words are triggered.  Click the word and it flies to un/</a:t>
            </a:r>
            <a:r>
              <a:rPr lang="en-GB" b="1" baseline="0" dirty="0" err="1"/>
              <a:t>une</a:t>
            </a:r>
            <a:r>
              <a:rPr lang="en-GB" b="1" baseline="0" dirty="0"/>
              <a:t>.</a:t>
            </a:r>
            <a:endParaRPr lang="en-GB" b="1" dirty="0"/>
          </a:p>
          <a:p>
            <a:endParaRPr lang="en-GB" dirty="0"/>
          </a:p>
          <a:p>
            <a:r>
              <a:rPr lang="en-GB" dirty="0"/>
              <a:t>Revision of </a:t>
            </a:r>
            <a:r>
              <a:rPr lang="en-GB" baseline="0" dirty="0"/>
              <a:t>the nouns from this week’s activities. The phonics cluster words borrowed for some of the activities are included here, taking the total number of words to 11.</a:t>
            </a:r>
          </a:p>
          <a:p>
            <a:r>
              <a:rPr lang="en-GB" baseline="0" dirty="0"/>
              <a:t>Here, pupils should predict to which word for ‘a/an’ each item will fly to – </a:t>
            </a:r>
            <a:r>
              <a:rPr lang="en-GB" i="1" baseline="0" dirty="0"/>
              <a:t>un</a:t>
            </a:r>
            <a:r>
              <a:rPr lang="en-GB" baseline="0" dirty="0"/>
              <a:t> or </a:t>
            </a:r>
            <a:r>
              <a:rPr lang="en-GB" i="1" baseline="0" dirty="0" err="1"/>
              <a:t>une</a:t>
            </a:r>
            <a:r>
              <a:rPr lang="en-GB" baseline="0" dirty="0"/>
              <a:t>, pronouncing the words in French (with the article) as they go.</a:t>
            </a:r>
            <a:br>
              <a:rPr lang="en-GB" baseline="0" dirty="0"/>
            </a:br>
            <a:r>
              <a:rPr lang="en-GB" baseline="0" dirty="0"/>
              <a:t>This slide has the nouns as text. The next slide has the nouns as pictures, to stimulate recall of the words themselves, as well as their gender.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 </a:t>
            </a:r>
            <a:r>
              <a:rPr lang="fr-FR" sz="1200" b="1" i="0" u="none" strike="noStrike" kern="1200" dirty="0">
                <a:solidFill>
                  <a:schemeClr val="tx1"/>
                </a:solidFill>
                <a:effectLst/>
                <a:latin typeface="+mn-lt"/>
                <a:ea typeface="+mn-ea"/>
                <a:cs typeface="+mn-cs"/>
              </a:rPr>
              <a:t>sac</a:t>
            </a:r>
            <a:r>
              <a:rPr lang="fr-FR" sz="1200" b="0" i="0" u="none" strike="noStrike" kern="1200" dirty="0">
                <a:solidFill>
                  <a:schemeClr val="tx1"/>
                </a:solidFill>
                <a:effectLst/>
                <a:latin typeface="+mn-lt"/>
                <a:ea typeface="+mn-ea"/>
                <a:cs typeface="+mn-cs"/>
              </a:rPr>
              <a:t> [2343]</a:t>
            </a:r>
            <a:endParaRPr lang="fr-FR" dirty="0"/>
          </a:p>
          <a:p>
            <a:pPr marL="0" marR="0" lvl="0" indent="0" algn="l" defTabSz="914400" rtl="0" eaLnBrk="1" fontAlgn="auto" latinLnBrk="0" hangingPunct="1">
              <a:lnSpc>
                <a:spcPct val="100000"/>
              </a:lnSpc>
              <a:spcBef>
                <a:spcPts val="0"/>
              </a:spcBef>
              <a:spcAft>
                <a:spcPts val="0"/>
              </a:spcAft>
              <a:buClrTx/>
              <a:buSzTx/>
              <a:buFontTx/>
              <a:buNone/>
              <a:tabLst/>
              <a:defRPr/>
            </a:pP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0443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dirty="0"/>
              <a:t>Note: Students</a:t>
            </a:r>
            <a:r>
              <a:rPr lang="en-GB" b="1" baseline="0" dirty="0"/>
              <a:t> can volunteer answers in any order.  Pictures are triggered.  Click the word and it flies to un/</a:t>
            </a:r>
            <a:r>
              <a:rPr lang="en-GB" b="1" baseline="0" dirty="0" err="1"/>
              <a:t>une</a:t>
            </a:r>
            <a:r>
              <a:rPr lang="en-GB" b="1" baseline="0" dirty="0"/>
              <a:t>.</a:t>
            </a:r>
            <a:endParaRPr lang="en-GB" b="1"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Revision of </a:t>
            </a:r>
            <a:r>
              <a:rPr lang="en-GB" baseline="0" dirty="0"/>
              <a:t>the nouns from this week’s activities. The phonics cluster words borrowed for some of the activities are not included here, since pictures for these have not been introduced previously and to do so now might cause confusion.</a:t>
            </a:r>
          </a:p>
          <a:p>
            <a:r>
              <a:rPr lang="en-GB" baseline="0" dirty="0"/>
              <a:t>Here, pupils should predict to which word for ‘a/an’ each item will fly to – </a:t>
            </a:r>
            <a:r>
              <a:rPr lang="en-GB" i="1" baseline="0" dirty="0"/>
              <a:t>un</a:t>
            </a:r>
            <a:r>
              <a:rPr lang="en-GB" baseline="0" dirty="0"/>
              <a:t> or </a:t>
            </a:r>
            <a:r>
              <a:rPr lang="en-GB" i="1" baseline="0" dirty="0" err="1"/>
              <a:t>une</a:t>
            </a:r>
            <a:r>
              <a:rPr lang="en-GB" baseline="0" dirty="0"/>
              <a:t>, pronouncing the words in French (with the article) as they go.</a:t>
            </a:r>
            <a:br>
              <a:rPr lang="en-GB" baseline="0" dirty="0"/>
            </a:br>
            <a:r>
              <a:rPr lang="en-GB" baseline="0" dirty="0"/>
              <a:t>This slide has the nouns as pictures, to stimulate recall of the words themselves, as well as their gender.</a:t>
            </a:r>
          </a:p>
          <a:p>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idée [239],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a:t>
            </a:r>
          </a:p>
          <a:p>
            <a:r>
              <a:rPr lang="fr-FR" sz="1200" b="0" i="0" u="none" strike="noStrike" kern="1200" dirty="0">
                <a:solidFill>
                  <a:schemeClr val="tx1"/>
                </a:solidFill>
                <a:effectLst/>
                <a:latin typeface="+mn-lt"/>
                <a:ea typeface="+mn-ea"/>
                <a:cs typeface="+mn-cs"/>
              </a:rPr>
              <a:t> </a:t>
            </a: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67609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In order to practise questions with raised intonation and also the use of </a:t>
            </a:r>
            <a:r>
              <a:rPr lang="en-GB" i="1" dirty="0" err="1"/>
              <a:t>c’est</a:t>
            </a:r>
            <a:r>
              <a:rPr lang="en-GB" i="1" dirty="0"/>
              <a:t> </a:t>
            </a:r>
            <a:r>
              <a:rPr lang="en-GB" i="0" dirty="0"/>
              <a:t>(both </a:t>
            </a:r>
            <a:r>
              <a:rPr lang="en-GB" dirty="0"/>
              <a:t>introduced in Week 2),</a:t>
            </a:r>
            <a:r>
              <a:rPr lang="en-GB" i="1" dirty="0"/>
              <a:t> </a:t>
            </a:r>
            <a:r>
              <a:rPr lang="en-GB" i="0" dirty="0"/>
              <a:t>along with the indefinite article forms introduced</a:t>
            </a:r>
            <a:r>
              <a:rPr lang="en-GB" i="0" baseline="0" dirty="0"/>
              <a:t> this week</a:t>
            </a:r>
            <a:r>
              <a:rPr lang="en-GB" i="0" dirty="0"/>
              <a:t>,</a:t>
            </a:r>
            <a:r>
              <a:rPr lang="en-GB" i="0" baseline="0" dirty="0"/>
              <a:t> ask students the question ‘</a:t>
            </a:r>
            <a:r>
              <a:rPr lang="en-GB" i="1" baseline="0" dirty="0" err="1"/>
              <a:t>C’est</a:t>
            </a:r>
            <a:r>
              <a:rPr lang="en-GB" i="1" baseline="0" dirty="0"/>
              <a:t> un/</a:t>
            </a:r>
            <a:r>
              <a:rPr lang="en-GB" i="1" baseline="0" dirty="0" err="1"/>
              <a:t>une</a:t>
            </a:r>
            <a:r>
              <a:rPr lang="en-GB" i="1" baseline="0" dirty="0"/>
              <a:t>.... ?’, </a:t>
            </a:r>
            <a:r>
              <a:rPr lang="en-GB" i="0" baseline="0" dirty="0"/>
              <a:t>indicating these items in turn. Some of the time you could name the item correctly, prompting a response along the lines of: ‘</a:t>
            </a:r>
            <a:r>
              <a:rPr lang="en-GB" i="1" baseline="0" dirty="0" err="1"/>
              <a:t>Oui</a:t>
            </a:r>
            <a:r>
              <a:rPr lang="en-GB" i="1" baseline="0" dirty="0"/>
              <a:t>, </a:t>
            </a:r>
            <a:r>
              <a:rPr lang="en-GB" i="1" baseline="0" dirty="0" err="1"/>
              <a:t>c’est</a:t>
            </a:r>
            <a:r>
              <a:rPr lang="en-GB" i="1" baseline="0" dirty="0"/>
              <a:t> un/</a:t>
            </a:r>
            <a:r>
              <a:rPr lang="en-GB" i="1" baseline="0" dirty="0" err="1"/>
              <a:t>une</a:t>
            </a:r>
            <a:r>
              <a:rPr lang="en-GB" i="1" baseline="0" dirty="0"/>
              <a:t>...’. </a:t>
            </a:r>
            <a:r>
              <a:rPr lang="en-GB" i="0" baseline="0" dirty="0"/>
              <a:t>On other occasions, name it incorrectly, eliciting: ‘</a:t>
            </a:r>
            <a:r>
              <a:rPr lang="en-GB" i="1" baseline="0" dirty="0"/>
              <a:t>Non, </a:t>
            </a:r>
            <a:r>
              <a:rPr lang="en-GB" i="1" baseline="0" dirty="0" err="1"/>
              <a:t>c’est</a:t>
            </a:r>
            <a:r>
              <a:rPr lang="en-GB" i="1" baseline="0" dirty="0"/>
              <a:t> un/</a:t>
            </a:r>
            <a:r>
              <a:rPr lang="en-GB" i="1" baseline="0" dirty="0" err="1"/>
              <a:t>une</a:t>
            </a:r>
            <a:r>
              <a:rPr lang="en-GB" i="1" baseline="0" dirty="0"/>
              <a:t> ...’ </a:t>
            </a:r>
            <a:r>
              <a:rPr lang="en-GB" i="0" baseline="0" dirty="0"/>
              <a:t>Assign the correct article to the noun mentioned each time, however, to promote error-free learning. N.B. ‘idée’ has been removed here, as it is not an identifiable object.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i="0"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1" i="0" baseline="0" dirty="0"/>
              <a:t>Note: </a:t>
            </a:r>
            <a:r>
              <a:rPr lang="en-GB" i="0" baseline="0" dirty="0"/>
              <a:t>Students have not learnt the numbers yet as part of the Y7 SOW.  They may know them from primary school (it’s always a good idea to see what they do already know!), but the language can be elicited by pointing, if numbers are unfamiliar to students.</a:t>
            </a:r>
            <a:endParaRPr lang="en-GB" baseline="0" dirty="0"/>
          </a:p>
          <a:p>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fr-FR" sz="1200" b="1" i="0" u="none" strike="noStrike" kern="1200" dirty="0" err="1">
                <a:solidFill>
                  <a:schemeClr val="tx1"/>
                </a:solidFill>
                <a:effectLst/>
                <a:latin typeface="+mn-lt"/>
                <a:ea typeface="+mn-ea"/>
                <a:cs typeface="+mn-cs"/>
              </a:rPr>
              <a:t>Vocabulary</a:t>
            </a:r>
            <a:r>
              <a:rPr lang="fr-FR" sz="1200" b="1" i="0" u="none" strike="noStrike" kern="1200" dirty="0">
                <a:solidFill>
                  <a:schemeClr val="tx1"/>
                </a:solidFill>
                <a:effectLst/>
                <a:latin typeface="+mn-lt"/>
                <a:ea typeface="+mn-ea"/>
                <a:cs typeface="+mn-cs"/>
              </a:rPr>
              <a:t> (</a:t>
            </a:r>
            <a:r>
              <a:rPr lang="fr-FR" sz="1200" b="1" i="0" u="none" strike="noStrike" kern="1200" dirty="0" err="1">
                <a:solidFill>
                  <a:schemeClr val="tx1"/>
                </a:solidFill>
                <a:effectLst/>
                <a:latin typeface="+mn-lt"/>
                <a:ea typeface="+mn-ea"/>
                <a:cs typeface="+mn-cs"/>
              </a:rPr>
              <a:t>phonics</a:t>
            </a:r>
            <a:r>
              <a:rPr lang="fr-FR" sz="1200" b="1" i="0" u="none" strike="noStrike" kern="1200" dirty="0">
                <a:solidFill>
                  <a:schemeClr val="tx1"/>
                </a:solidFill>
                <a:effectLst/>
                <a:latin typeface="+mn-lt"/>
                <a:ea typeface="+mn-ea"/>
                <a:cs typeface="+mn-cs"/>
              </a:rPr>
              <a:t> cluster </a:t>
            </a:r>
            <a:r>
              <a:rPr lang="fr-FR" sz="1200" b="1" i="0" u="none" strike="noStrike" kern="1200" dirty="0" err="1">
                <a:solidFill>
                  <a:schemeClr val="tx1"/>
                </a:solidFill>
                <a:effectLst/>
                <a:latin typeface="+mn-lt"/>
                <a:ea typeface="+mn-ea"/>
                <a:cs typeface="+mn-cs"/>
              </a:rPr>
              <a:t>word</a:t>
            </a:r>
            <a:r>
              <a:rPr lang="fr-FR" sz="1200" b="1" i="0" u="none" strike="noStrike" kern="1200" dirty="0">
                <a:solidFill>
                  <a:schemeClr val="tx1"/>
                </a:solidFill>
                <a:effectLst/>
                <a:latin typeface="+mn-lt"/>
                <a:ea typeface="+mn-ea"/>
                <a:cs typeface="+mn-cs"/>
              </a:rPr>
              <a:t> inclusions in </a:t>
            </a:r>
            <a:r>
              <a:rPr lang="fr-FR" sz="1200" b="1" i="0" u="none" strike="noStrike" kern="1200" dirty="0" err="1">
                <a:solidFill>
                  <a:schemeClr val="tx1"/>
                </a:solidFill>
                <a:effectLst/>
                <a:latin typeface="+mn-lt"/>
                <a:ea typeface="+mn-ea"/>
                <a:cs typeface="+mn-cs"/>
              </a:rPr>
              <a:t>bold</a:t>
            </a:r>
            <a:r>
              <a:rPr lang="fr-FR" sz="1200" b="1" i="0" u="none" strike="noStrike" kern="1200" dirty="0">
                <a:solidFill>
                  <a:schemeClr val="tx1"/>
                </a:solidFill>
                <a:effectLst/>
                <a:latin typeface="+mn-lt"/>
                <a:ea typeface="+mn-ea"/>
                <a:cs typeface="+mn-cs"/>
              </a:rPr>
              <a:t>)</a:t>
            </a:r>
          </a:p>
          <a:p>
            <a:r>
              <a:rPr lang="fr-FR" sz="1200" b="0" i="0" u="none" strike="noStrike" kern="1200" dirty="0">
                <a:solidFill>
                  <a:schemeClr val="tx1"/>
                </a:solidFill>
                <a:effectLst/>
                <a:latin typeface="+mn-lt"/>
                <a:ea typeface="+mn-ea"/>
                <a:cs typeface="+mn-cs"/>
              </a:rPr>
              <a:t>un [3], une [3], animal [1002], chien [1744], livre [358], portable [4002], chambre [633], chose [125], règle [488],</a:t>
            </a:r>
            <a:r>
              <a:rPr lang="fr-FR" sz="1200" b="0" i="0" u="none" strike="noStrike" kern="1200" baseline="0" dirty="0">
                <a:solidFill>
                  <a:schemeClr val="tx1"/>
                </a:solidFill>
                <a:effectLst/>
                <a:latin typeface="+mn-lt"/>
                <a:ea typeface="+mn-ea"/>
                <a:cs typeface="+mn-cs"/>
              </a:rPr>
              <a:t> </a:t>
            </a:r>
            <a:r>
              <a:rPr lang="fr-FR" sz="1200" b="0" i="0" u="none" strike="noStrike" kern="1200" dirty="0">
                <a:solidFill>
                  <a:schemeClr val="tx1"/>
                </a:solidFill>
                <a:effectLst/>
                <a:latin typeface="+mn-lt"/>
                <a:ea typeface="+mn-ea"/>
                <a:cs typeface="+mn-cs"/>
              </a:rPr>
              <a:t>], </a:t>
            </a:r>
            <a:r>
              <a:rPr lang="fr-FR" sz="1200" b="1" i="0" u="none" strike="noStrike" kern="1200" dirty="0">
                <a:solidFill>
                  <a:schemeClr val="tx1"/>
                </a:solidFill>
                <a:effectLst/>
                <a:latin typeface="+mn-lt"/>
                <a:ea typeface="+mn-ea"/>
                <a:cs typeface="+mn-cs"/>
              </a:rPr>
              <a:t>cheval</a:t>
            </a:r>
            <a:r>
              <a:rPr lang="fr-FR" sz="1200" b="0" i="0" u="none" strike="noStrike" kern="1200" dirty="0">
                <a:solidFill>
                  <a:schemeClr val="tx1"/>
                </a:solidFill>
                <a:effectLst/>
                <a:latin typeface="+mn-lt"/>
                <a:ea typeface="+mn-ea"/>
                <a:cs typeface="+mn-cs"/>
              </a:rPr>
              <a:t> [2220],</a:t>
            </a:r>
            <a:r>
              <a:rPr lang="fr-FR" sz="1200" b="1" i="0" u="none" strike="noStrike" kern="1200" dirty="0">
                <a:solidFill>
                  <a:schemeClr val="tx1"/>
                </a:solidFill>
                <a:effectLst/>
                <a:latin typeface="+mn-lt"/>
                <a:ea typeface="+mn-ea"/>
                <a:cs typeface="+mn-cs"/>
              </a:rPr>
              <a:t> photo</a:t>
            </a:r>
            <a:r>
              <a:rPr lang="fr-FR" sz="1200" b="0" i="0" u="none" strike="noStrike" kern="1200" dirty="0">
                <a:solidFill>
                  <a:schemeClr val="tx1"/>
                </a:solidFill>
                <a:effectLst/>
                <a:latin typeface="+mn-lt"/>
                <a:ea typeface="+mn-ea"/>
                <a:cs typeface="+mn-cs"/>
              </a:rPr>
              <a:t> [1412]</a:t>
            </a:r>
          </a:p>
          <a:p>
            <a:r>
              <a:rPr lang="fr-FR" sz="1200" b="0" i="0" u="none" strike="noStrike" kern="1200" dirty="0">
                <a:solidFill>
                  <a:schemeClr val="tx1"/>
                </a:solidFill>
                <a:effectLst/>
                <a:latin typeface="+mn-lt"/>
                <a:ea typeface="+mn-ea"/>
                <a:cs typeface="+mn-cs"/>
              </a:rPr>
              <a:t> </a:t>
            </a:r>
            <a:r>
              <a:rPr lang="de-DE" sz="1200" b="0" i="0" kern="1200" dirty="0">
                <a:solidFill>
                  <a:schemeClr val="tx1"/>
                </a:solidFill>
                <a:effectLst/>
                <a:latin typeface="+mn-lt"/>
                <a:ea typeface="+mn-ea"/>
                <a:cs typeface="+mn-cs"/>
              </a:rPr>
              <a:t>Source: </a:t>
            </a:r>
            <a:r>
              <a:rPr lang="en-GB" sz="1200" kern="1200" dirty="0" err="1">
                <a:solidFill>
                  <a:schemeClr val="tx1"/>
                </a:solidFill>
                <a:effectLst/>
                <a:latin typeface="+mn-lt"/>
                <a:ea typeface="+mn-ea"/>
                <a:cs typeface="+mn-cs"/>
              </a:rPr>
              <a:t>Londsale</a:t>
            </a:r>
            <a:r>
              <a:rPr lang="en-GB" sz="1200" kern="1200" dirty="0">
                <a:solidFill>
                  <a:schemeClr val="tx1"/>
                </a:solidFill>
                <a:effectLst/>
                <a:latin typeface="+mn-lt"/>
                <a:ea typeface="+mn-ea"/>
                <a:cs typeface="+mn-cs"/>
              </a:rPr>
              <a:t>, D., &amp; Le Bras, Y.  (2009). </a:t>
            </a:r>
            <a:r>
              <a:rPr lang="en-GB" sz="1200" i="1" kern="1200" dirty="0">
                <a:solidFill>
                  <a:schemeClr val="tx1"/>
                </a:solidFill>
                <a:effectLst/>
                <a:latin typeface="+mn-lt"/>
                <a:ea typeface="+mn-ea"/>
                <a:cs typeface="+mn-cs"/>
              </a:rPr>
              <a:t>A Frequency Dictionary of French: Core vocabulary for learners </a:t>
            </a:r>
            <a:r>
              <a:rPr lang="en-GB" sz="1200" kern="1200" dirty="0">
                <a:solidFill>
                  <a:schemeClr val="tx1"/>
                </a:solidFill>
                <a:effectLst/>
                <a:latin typeface="+mn-lt"/>
                <a:ea typeface="+mn-ea"/>
                <a:cs typeface="+mn-cs"/>
              </a:rPr>
              <a:t>London: Routledge.</a:t>
            </a:r>
          </a:p>
          <a:p>
            <a:endParaRPr lang="en-GB" dirty="0"/>
          </a:p>
          <a:p>
            <a:endParaRPr lang="en-GB" baseline="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2843D9-4757-4631-B0CD-BAA271821DF5}"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05493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solidFill>
                  <a:schemeClr val="accent5">
                    <a:lumMod val="50000"/>
                  </a:schemeClr>
                </a:solidFill>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5">
                    <a:lumMod val="50000"/>
                  </a:schemeClr>
                </a:solidFill>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83859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595811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3462000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a:prstGeom prst="rect">
            <a:avLst/>
          </a:prstGeom>
        </p:spPr>
        <p:txBody>
          <a:bodyPr anchor="b"/>
          <a:lstStyle>
            <a:lvl1pPr algn="ctr">
              <a:defRPr sz="6000">
                <a:solidFill>
                  <a:schemeClr val="accent5">
                    <a:lumMod val="50000"/>
                  </a:schemeClr>
                </a:solidFill>
                <a:latin typeface="Tw Cen MT" panose="020B06020201040206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a:prstGeom prst="rect">
            <a:avLst/>
          </a:prstGeom>
        </p:spPr>
        <p:txBody>
          <a:bodyPr/>
          <a:lstStyle>
            <a:lvl1pPr marL="0" indent="0" algn="ctr">
              <a:buNone/>
              <a:defRPr sz="2400">
                <a:solidFill>
                  <a:schemeClr val="accent5">
                    <a:lumMod val="50000"/>
                  </a:schemeClr>
                </a:solidFill>
                <a:latin typeface="Tw Cen MT" panose="020B06020201040206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11618868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838200" y="1825625"/>
            <a:ext cx="10515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05545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a:prstGeom prst="rect">
            <a:avLst/>
          </a:prstGeo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1" y="4589465"/>
            <a:ext cx="10515600" cy="1500187"/>
          </a:xfrm>
          <a:prstGeom prst="rect">
            <a:avLst/>
          </a:prstGeo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1590243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66418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a:prstGeom prst="rect">
            <a:avLst/>
          </a:prstGeo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244501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668459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595797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dirty="0"/>
              <a:t>Click to edit Master title style</a:t>
            </a:r>
          </a:p>
        </p:txBody>
      </p:sp>
      <p:sp>
        <p:nvSpPr>
          <p:cNvPr id="3" name="Content Placeholder 2"/>
          <p:cNvSpPr>
            <a:spLocks noGrp="1"/>
          </p:cNvSpPr>
          <p:nvPr>
            <p:ph idx="1"/>
          </p:nvPr>
        </p:nvSpPr>
        <p:spPr>
          <a:xfrm>
            <a:off x="5183188" y="987427"/>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07/01/2020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5599258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7907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a:prstGeom prst="rect">
            <a:avLst/>
          </a:prstGeo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07/01/2020</a:t>
            </a:fld>
            <a:endParaRPr lang="en-GB">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33773035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443073"/>
            <a:ext cx="10515600" cy="1325563"/>
          </a:xfrm>
          <a:prstGeom prst="rect">
            <a:avLst/>
          </a:prstGeo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838200" y="1825625"/>
            <a:ext cx="10515600" cy="43513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07/01/2020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80792865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a:prstGeom prst="rect">
            <a:avLst/>
          </a:prstGeo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1" y="365125"/>
            <a:ext cx="7734300" cy="5811838"/>
          </a:xfrm>
          <a:prstGeom prst="rect">
            <a:avLst/>
          </a:prstGeo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80FB12E3-6F75-41C0-8FD2-F7ED0FB4E94A}" type="datetimeFigureOut">
              <a:rPr lang="en-GB" smtClean="0">
                <a:solidFill>
                  <a:prstClr val="black"/>
                </a:solidFill>
              </a:rPr>
              <a:pPr/>
              <a:t>07/01/2020</a:t>
            </a:fld>
            <a:endParaRPr lang="en-GB">
              <a:solidFill>
                <a:prstClr val="black"/>
              </a:solidFill>
            </a:endParaRPr>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solidFill>
                <a:prstClr val="black"/>
              </a:solidFill>
            </a:endParaRPr>
          </a:p>
        </p:txBody>
      </p:sp>
      <p:sp>
        <p:nvSpPr>
          <p:cNvPr id="6" name="Slide Number Placeholder 5"/>
          <p:cNvSpPr>
            <a:spLocks noGrp="1"/>
          </p:cNvSpPr>
          <p:nvPr>
            <p:ph type="sldNum" sz="quarter" idx="12"/>
          </p:nvPr>
        </p:nvSpPr>
        <p:spPr>
          <a:xfrm>
            <a:off x="8610600" y="6356352"/>
            <a:ext cx="2743200" cy="365125"/>
          </a:xfrm>
          <a:prstGeom prst="rect">
            <a:avLst/>
          </a:prstGeom>
        </p:spPr>
        <p:txBody>
          <a:bodyPr/>
          <a:lstStyle/>
          <a:p>
            <a:fld id="{AD31E8EB-F65A-4D69-92C9-21AA3BC167FC}" type="slidenum">
              <a:rPr lang="en-GB" smtClean="0">
                <a:solidFill>
                  <a:prstClr val="black"/>
                </a:solidFill>
              </a:rPr>
              <a:pPr/>
              <a:t>‹#›</a:t>
            </a:fld>
            <a:endParaRPr lang="en-GB">
              <a:solidFill>
                <a:prstClr val="black"/>
              </a:solidFill>
            </a:endParaRPr>
          </a:p>
        </p:txBody>
      </p:sp>
    </p:spTree>
    <p:extLst>
      <p:ext uri="{BB962C8B-B14F-4D97-AF65-F5344CB8AC3E}">
        <p14:creationId xmlns:p14="http://schemas.microsoft.com/office/powerpoint/2010/main" val="139814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en-US" dirty="0"/>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accent5">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837081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1798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01343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31769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3" name="Footer Placeholder 2"/>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4" name="Slide Number Placeholder 3"/>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179418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6874760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lvl1pPr>
              <a:defRPr>
                <a:latin typeface="Century Gothic" panose="020B0502020202020204" pitchFamily="34" charset="0"/>
              </a:defRPr>
            </a:lvl1pPr>
          </a:lstStyle>
          <a:p>
            <a:fld id="{80FB12E3-6F75-41C0-8FD2-F7ED0FB4E94A}" type="datetimeFigureOut">
              <a:rPr lang="en-GB" smtClean="0">
                <a:solidFill>
                  <a:prstClr val="black"/>
                </a:solidFill>
              </a:rPr>
              <a:pPr/>
              <a:t>07/01/2020</a:t>
            </a:fld>
            <a:endParaRPr lang="en-GB" dirty="0">
              <a:solidFill>
                <a:prstClr val="black"/>
              </a:solidFill>
            </a:endParaRPr>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lvl1pPr>
              <a:defRPr>
                <a:latin typeface="Century Gothic" panose="020B0502020202020204" pitchFamily="34" charset="0"/>
              </a:defRPr>
            </a:lvl1pPr>
          </a:lstStyle>
          <a:p>
            <a:endParaRPr lang="en-GB" dirty="0">
              <a:solidFill>
                <a:prstClr val="black"/>
              </a:solidFill>
            </a:endParaRPr>
          </a:p>
        </p:txBody>
      </p:sp>
      <p:sp>
        <p:nvSpPr>
          <p:cNvPr id="7" name="Slide Number Placeholder 6"/>
          <p:cNvSpPr>
            <a:spLocks noGrp="1"/>
          </p:cNvSpPr>
          <p:nvPr>
            <p:ph type="sldNum" sz="quarter" idx="12"/>
          </p:nvPr>
        </p:nvSpPr>
        <p:spPr>
          <a:xfrm>
            <a:off x="8610600" y="6356352"/>
            <a:ext cx="2743200" cy="365125"/>
          </a:xfrm>
          <a:prstGeom prst="rect">
            <a:avLst/>
          </a:prstGeom>
        </p:spPr>
        <p:txBody>
          <a:bodyPr/>
          <a:lstStyle>
            <a:lvl1pPr>
              <a:defRPr>
                <a:latin typeface="Century Gothic" panose="020B0502020202020204" pitchFamily="34" charset="0"/>
              </a:defRPr>
            </a:lvl1pPr>
          </a:lstStyle>
          <a:p>
            <a:fld id="{AD31E8EB-F65A-4D69-92C9-21AA3BC167FC}" type="slidenum">
              <a:rPr lang="en-GB" smtClean="0">
                <a:solidFill>
                  <a:prstClr val="black"/>
                </a:solidFill>
              </a:rPr>
              <a:pPr/>
              <a:t>‹#›</a:t>
            </a:fld>
            <a:endParaRPr lang="en-GB" dirty="0">
              <a:solidFill>
                <a:prstClr val="black"/>
              </a:solidFill>
            </a:endParaRPr>
          </a:p>
        </p:txBody>
      </p:sp>
    </p:spTree>
    <p:extLst>
      <p:ext uri="{BB962C8B-B14F-4D97-AF65-F5344CB8AC3E}">
        <p14:creationId xmlns:p14="http://schemas.microsoft.com/office/powerpoint/2010/main" val="1376745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hyperlink" Target="https://creativecommons.org/licenses/by-nc-sa/4.0/"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43073"/>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485120" y="-61459"/>
            <a:ext cx="1627856" cy="563137"/>
          </a:xfrm>
          <a:prstGeom prst="rect">
            <a:avLst/>
          </a:prstGeom>
        </p:spPr>
      </p:pic>
      <p:pic>
        <p:nvPicPr>
          <p:cNvPr id="7" name="Picture 6"/>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 y="0"/>
            <a:ext cx="4775200" cy="417830"/>
          </a:xfrm>
          <a:prstGeom prst="rect">
            <a:avLst/>
          </a:prstGeom>
        </p:spPr>
      </p:pic>
      <p:sp>
        <p:nvSpPr>
          <p:cNvPr id="4" name="Rectangle 3"/>
          <p:cNvSpPr/>
          <p:nvPr userDrawn="1"/>
        </p:nvSpPr>
        <p:spPr>
          <a:xfrm>
            <a:off x="9088583" y="6572243"/>
            <a:ext cx="8434647" cy="430887"/>
          </a:xfrm>
          <a:prstGeom prst="rect">
            <a:avLst/>
          </a:prstGeom>
        </p:spPr>
        <p:txBody>
          <a:bodyPr wrap="square">
            <a:spAutoFit/>
          </a:bodyPr>
          <a:lstStyle/>
          <a:p>
            <a:r>
              <a:rPr lang="en-GB" sz="1100" dirty="0">
                <a:solidFill>
                  <a:srgbClr val="002060"/>
                </a:solidFill>
                <a:latin typeface="Century Gothic" panose="020B0502020202020204" pitchFamily="34" charset="0"/>
              </a:rPr>
              <a:t>Material</a:t>
            </a:r>
            <a:r>
              <a:rPr lang="en-GB" sz="1100" dirty="0">
                <a:solidFill>
                  <a:srgbClr val="002060"/>
                </a:solidFill>
                <a:latin typeface="Arial" panose="020B0604020202020204" pitchFamily="34" charset="0"/>
              </a:rPr>
              <a:t> </a:t>
            </a:r>
            <a:r>
              <a:rPr lang="en-GB" sz="1100" dirty="0">
                <a:solidFill>
                  <a:srgbClr val="002060"/>
                </a:solidFill>
                <a:latin typeface="Century Gothic" panose="020B0502020202020204" pitchFamily="34" charset="0"/>
              </a:rPr>
              <a:t>licensed as </a:t>
            </a:r>
            <a:r>
              <a:rPr lang="en-GB" sz="1100" b="1" u="sng" dirty="0">
                <a:solidFill>
                  <a:srgbClr val="FFFFFF"/>
                </a:solidFill>
                <a:latin typeface="Century Gothic" panose="020B0502020202020204" pitchFamily="34" charset="0"/>
                <a:hlinkClick r:id="rId16"/>
              </a:rPr>
              <a:t>CC BY-NC-SA 4.0</a:t>
            </a:r>
            <a:r>
              <a:rPr lang="en-GB" sz="1100" dirty="0">
                <a:solidFill>
                  <a:prstClr val="black"/>
                </a:solidFill>
                <a:latin typeface="Century Gothic" panose="020B0502020202020204" pitchFamily="34" charset="0"/>
              </a:rPr>
              <a:t/>
            </a:r>
            <a:br>
              <a:rPr lang="en-GB" sz="1100" dirty="0">
                <a:solidFill>
                  <a:prstClr val="black"/>
                </a:solidFill>
                <a:latin typeface="Century Gothic" panose="020B0502020202020204" pitchFamily="34" charset="0"/>
              </a:rPr>
            </a:br>
            <a:endParaRPr lang="en-GB" sz="1100" dirty="0">
              <a:solidFill>
                <a:prstClr val="black"/>
              </a:solidFill>
              <a:latin typeface="Century Gothic" panose="020B0502020202020204" pitchFamily="34" charset="0"/>
            </a:endParaRPr>
          </a:p>
        </p:txBody>
      </p:sp>
      <p:sp>
        <p:nvSpPr>
          <p:cNvPr id="8" name="Rectangle 7"/>
          <p:cNvSpPr/>
          <p:nvPr userDrawn="1"/>
        </p:nvSpPr>
        <p:spPr>
          <a:xfrm>
            <a:off x="2" y="6572241"/>
            <a:ext cx="8434647" cy="261610"/>
          </a:xfrm>
          <a:prstGeom prst="rect">
            <a:avLst/>
          </a:prstGeom>
        </p:spPr>
        <p:txBody>
          <a:bodyPr wrap="square">
            <a:spAutoFit/>
          </a:bodyPr>
          <a:lstStyle/>
          <a:p>
            <a:r>
              <a:rPr lang="en-GB" sz="1050" dirty="0">
                <a:solidFill>
                  <a:srgbClr val="002060"/>
                </a:solidFill>
                <a:latin typeface="Century Gothic" panose="020B0502020202020204" pitchFamily="34" charset="0"/>
              </a:rPr>
              <a:t>Rachel Hawkes</a:t>
            </a:r>
            <a:endParaRPr lang="en-GB" sz="1050" dirty="0">
              <a:solidFill>
                <a:prstClr val="black"/>
              </a:solidFill>
              <a:latin typeface="Century Gothic" panose="020B0502020202020204" pitchFamily="34" charset="0"/>
            </a:endParaRPr>
          </a:p>
        </p:txBody>
      </p:sp>
    </p:spTree>
    <p:extLst>
      <p:ext uri="{BB962C8B-B14F-4D97-AF65-F5344CB8AC3E}">
        <p14:creationId xmlns:p14="http://schemas.microsoft.com/office/powerpoint/2010/main" val="5996265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Century Gothic" panose="020B0502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Century Gothic" panose="020B05020202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Century Gothic" panose="020B05020202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Century Gothic" panose="020B0502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17945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5">
              <a:lumMod val="50000"/>
            </a:schemeClr>
          </a:solidFill>
          <a:latin typeface="Tw Cen MT" panose="020B0602020104020603"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5">
              <a:lumMod val="50000"/>
            </a:schemeClr>
          </a:solidFill>
          <a:latin typeface="Tw Cen MT" panose="020B0602020104020603"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5">
              <a:lumMod val="50000"/>
            </a:schemeClr>
          </a:solidFill>
          <a:latin typeface="Tw Cen MT" panose="020B0602020104020603"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5">
              <a:lumMod val="50000"/>
            </a:schemeClr>
          </a:solidFill>
          <a:latin typeface="Tw Cen MT" panose="020B0602020104020603"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6.png"/><Relationship Id="rId4" Type="http://schemas.openxmlformats.org/officeDocument/2006/relationships/image" Target="../media/image7.png"/><Relationship Id="rId9" Type="http://schemas.openxmlformats.org/officeDocument/2006/relationships/image" Target="../media/image15.png"/></Relationships>
</file>

<file path=ppt/slides/_rels/slide1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17.png"/></Relationships>
</file>

<file path=ppt/slides/_rels/slide12.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6.png"/><Relationship Id="rId4" Type="http://schemas.openxmlformats.org/officeDocument/2006/relationships/image" Target="../media/image7.png"/><Relationship Id="rId9" Type="http://schemas.openxmlformats.org/officeDocument/2006/relationships/image" Target="../media/image15.png"/></Relationships>
</file>

<file path=ppt/slides/_rels/slide1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8.png"/><Relationship Id="rId4" Type="http://schemas.openxmlformats.org/officeDocument/2006/relationships/image" Target="../media/image7.png"/><Relationship Id="rId9" Type="http://schemas.openxmlformats.org/officeDocument/2006/relationships/image" Target="../media/image17.png"/></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1.png"/><Relationship Id="rId11" Type="http://schemas.openxmlformats.org/officeDocument/2006/relationships/image" Target="../media/image20.png"/><Relationship Id="rId5" Type="http://schemas.openxmlformats.org/officeDocument/2006/relationships/image" Target="../media/image10.png"/><Relationship Id="rId10" Type="http://schemas.openxmlformats.org/officeDocument/2006/relationships/image" Target="../media/image19.png"/><Relationship Id="rId4" Type="http://schemas.openxmlformats.org/officeDocument/2006/relationships/image" Target="../media/image7.png"/><Relationship Id="rId9" Type="http://schemas.openxmlformats.org/officeDocument/2006/relationships/image" Target="../media/image6.png"/></Relationships>
</file>

<file path=ppt/slides/_rels/slide1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12.png"/><Relationship Id="rId7"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20.png"/><Relationship Id="rId4" Type="http://schemas.openxmlformats.org/officeDocument/2006/relationships/image" Target="../media/image7.png"/><Relationship Id="rId9" Type="http://schemas.openxmlformats.org/officeDocument/2006/relationships/image" Target="../media/image19.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png"/><Relationship Id="rId7"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9.png"/><Relationship Id="rId11" Type="http://schemas.openxmlformats.org/officeDocument/2006/relationships/image" Target="../media/image14.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5.png"/><Relationship Id="rId7" Type="http://schemas.openxmlformats.org/officeDocument/2006/relationships/image" Target="../media/image11.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4.png"/><Relationship Id="rId4" Type="http://schemas.openxmlformats.org/officeDocument/2006/relationships/image" Target="../media/image7.png"/><Relationship Id="rId9"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descr="background rectangle">
            <a:extLst>
              <a:ext uri="{C183D7F6-B498-43B3-948B-1728B52AA6E4}">
                <adec:decorative xmlns:adec="http://schemas.microsoft.com/office/drawing/2017/decorative" xmlns="" val="1"/>
              </a:ext>
            </a:extLst>
          </p:cNvPr>
          <p:cNvGrpSpPr/>
          <p:nvPr/>
        </p:nvGrpSpPr>
        <p:grpSpPr>
          <a:xfrm>
            <a:off x="5560" y="0"/>
            <a:ext cx="12186440" cy="6858000"/>
            <a:chOff x="-56445" y="0"/>
            <a:chExt cx="12186440" cy="6858000"/>
          </a:xfrm>
        </p:grpSpPr>
        <p:grpSp>
          <p:nvGrpSpPr>
            <p:cNvPr id="8" name="Group 7"/>
            <p:cNvGrpSpPr/>
            <p:nvPr/>
          </p:nvGrpSpPr>
          <p:grpSpPr>
            <a:xfrm>
              <a:off x="-56445" y="0"/>
              <a:ext cx="12186440" cy="6858000"/>
              <a:chOff x="0" y="0"/>
              <a:chExt cx="12186440" cy="6858000"/>
            </a:xfrm>
            <a:solidFill>
              <a:srgbClr val="FBF0D5"/>
            </a:solidFill>
          </p:grpSpPr>
          <p:sp>
            <p:nvSpPr>
              <p:cNvPr id="9" name="Isosceles Triangle 8">
                <a:extLst>
                  <a:ext uri="{C183D7F6-B498-43B3-948B-1728B52AA6E4}">
                    <adec:decorative xmlns:adec="http://schemas.microsoft.com/office/drawing/2017/decorative" xmlns="" val="1"/>
                  </a:ext>
                </a:extLst>
              </p:cNvPr>
              <p:cNvSpPr/>
              <p:nvPr/>
            </p:nvSpPr>
            <p:spPr>
              <a:xfrm rot="5400000">
                <a:off x="4986952" y="-341488"/>
                <a:ext cx="6857998" cy="7540978"/>
              </a:xfrm>
              <a:prstGeom prst="triangle">
                <a:avLst>
                  <a:gd name="adj" fmla="val 0"/>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C183D7F6-B498-43B3-948B-1728B52AA6E4}">
                    <adec:decorative xmlns:adec="http://schemas.microsoft.com/office/drawing/2017/decorative" xmlns="" val="1"/>
                  </a:ext>
                </a:extLst>
              </p:cNvPr>
              <p:cNvSpPr/>
              <p:nvPr/>
            </p:nvSpPr>
            <p:spPr>
              <a:xfrm>
                <a:off x="0" y="0"/>
                <a:ext cx="4651022" cy="6858000"/>
              </a:xfrm>
              <a:prstGeom prst="rect">
                <a:avLst/>
              </a:prstGeom>
              <a:solidFill>
                <a:srgbClr val="E3EAF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4" name="Isosceles Triangle 3">
              <a:extLst>
                <a:ext uri="{C183D7F6-B498-43B3-948B-1728B52AA6E4}">
                  <adec:decorative xmlns:adec="http://schemas.microsoft.com/office/drawing/2017/decorative" xmlns="" val="1"/>
                </a:ext>
              </a:extLst>
            </p:cNvPr>
            <p:cNvSpPr/>
            <p:nvPr/>
          </p:nvSpPr>
          <p:spPr>
            <a:xfrm rot="5400000">
              <a:off x="4636029" y="-341488"/>
              <a:ext cx="6857998" cy="7540978"/>
            </a:xfrm>
            <a:prstGeom prst="triangle">
              <a:avLst>
                <a:gd name="adj" fmla="val 0"/>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C183D7F6-B498-43B3-948B-1728B52AA6E4}">
                  <adec:decorative xmlns:adec="http://schemas.microsoft.com/office/drawing/2017/decorative" xmlns="" val="1"/>
                </a:ext>
              </a:extLst>
            </p:cNvPr>
            <p:cNvSpPr/>
            <p:nvPr/>
          </p:nvSpPr>
          <p:spPr>
            <a:xfrm>
              <a:off x="-56445" y="0"/>
              <a:ext cx="4350984" cy="6858000"/>
            </a:xfrm>
            <a:prstGeom prst="rect">
              <a:avLst/>
            </a:prstGeom>
            <a:solidFill>
              <a:srgbClr val="115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
        <p:nvSpPr>
          <p:cNvPr id="2" name="Title 1">
            <a:extLst>
              <a:ext uri="{FF2B5EF4-FFF2-40B4-BE49-F238E27FC236}">
                <a16:creationId xmlns:a16="http://schemas.microsoft.com/office/drawing/2014/main" id="{566F02A8-6C90-0F4B-B4B3-C85529F073EE}"/>
              </a:ext>
            </a:extLst>
          </p:cNvPr>
          <p:cNvSpPr>
            <a:spLocks noGrp="1"/>
          </p:cNvSpPr>
          <p:nvPr>
            <p:ph type="title"/>
          </p:nvPr>
        </p:nvSpPr>
        <p:spPr>
          <a:xfrm>
            <a:off x="252984" y="2431669"/>
            <a:ext cx="10515600" cy="1325563"/>
          </a:xfrm>
        </p:spPr>
        <p:txBody>
          <a:bodyPr>
            <a:normAutofit/>
          </a:bodyPr>
          <a:lstStyle/>
          <a:p>
            <a:pPr lvl="0">
              <a:lnSpc>
                <a:spcPct val="100000"/>
              </a:lnSpc>
              <a:spcBef>
                <a:spcPts val="0"/>
              </a:spcBef>
              <a:defRPr/>
            </a:pPr>
            <a:r>
              <a:rPr lang="en-GB" sz="4000" b="1" dirty="0">
                <a:solidFill>
                  <a:prstClr val="white"/>
                </a:solidFill>
                <a:latin typeface="Century Gothic" panose="020B0502020202020204" pitchFamily="34" charset="0"/>
                <a:ea typeface="+mn-ea"/>
                <a:cs typeface="+mn-cs"/>
              </a:rPr>
              <a:t>Vocabulary</a:t>
            </a:r>
            <a:endParaRPr lang="en-US" dirty="0"/>
          </a:p>
        </p:txBody>
      </p:sp>
      <p:sp>
        <p:nvSpPr>
          <p:cNvPr id="12" name="Title 3">
            <a:extLst>
              <a:ext uri="{FF2B5EF4-FFF2-40B4-BE49-F238E27FC236}">
                <a16:creationId xmlns:a16="http://schemas.microsoft.com/office/drawing/2014/main" id="{7B424077-B2D5-46AA-BDA8-6FF15DA500E8}"/>
              </a:ext>
            </a:extLst>
          </p:cNvPr>
          <p:cNvSpPr txBox="1">
            <a:spLocks/>
          </p:cNvSpPr>
          <p:nvPr/>
        </p:nvSpPr>
        <p:spPr>
          <a:xfrm>
            <a:off x="311028" y="5378857"/>
            <a:ext cx="5784972" cy="998893"/>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Y7 French </a:t>
            </a: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Term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1.1 </a:t>
            </a:r>
            <a:r>
              <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 Week </a:t>
            </a:r>
            <a:r>
              <a:rPr kumimoji="0" lang="en-GB" sz="18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3</a:t>
            </a:r>
            <a:endParaRPr kumimoji="0" lang="en-GB" sz="18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13" name="Title 3">
            <a:extLst>
              <a:ext uri="{FF2B5EF4-FFF2-40B4-BE49-F238E27FC236}">
                <a16:creationId xmlns:a16="http://schemas.microsoft.com/office/drawing/2014/main" id="{5B5B5B8C-B08D-7A42-903A-4E973AFABCAA}"/>
              </a:ext>
            </a:extLst>
          </p:cNvPr>
          <p:cNvSpPr txBox="1">
            <a:spLocks/>
          </p:cNvSpPr>
          <p:nvPr/>
        </p:nvSpPr>
        <p:spPr>
          <a:xfrm>
            <a:off x="311028" y="6161349"/>
            <a:ext cx="5784972" cy="594189"/>
          </a:xfrm>
          <a:prstGeom prst="rect">
            <a:avLst/>
          </a:prstGeom>
        </p:spPr>
        <p:txBody>
          <a:bodyPr anchor="ctr"/>
          <a:lstStyle>
            <a:lvl1pPr algn="l" defTabSz="914400" rtl="0" eaLnBrk="1" latinLnBrk="0" hangingPunct="1">
              <a:lnSpc>
                <a:spcPct val="90000"/>
              </a:lnSpc>
              <a:spcBef>
                <a:spcPct val="0"/>
              </a:spcBef>
              <a:buNone/>
              <a:defRPr sz="4400" kern="1200">
                <a:solidFill>
                  <a:schemeClr val="accent5">
                    <a:lumMod val="50000"/>
                  </a:schemeClr>
                </a:solidFill>
                <a:latin typeface="Tw Cen MT" panose="020B0602020104020603"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Stephen Owen/ </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Emma Marsden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6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a:t>
            </a:r>
            <a:endParaRPr kumimoji="0" lang="en-GB" sz="16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rPr>
              <a:t>Date updated</a:t>
            </a:r>
            <a:r>
              <a:rPr kumimoji="0" lang="en-GB" sz="1400" b="0"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rPr>
              <a:t>: 07/01/20 </a:t>
            </a:r>
            <a:endParaRPr kumimoji="0" lang="en-GB" sz="1400" b="0"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15" name="Picture 14" descr="NCELP logo"/>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45561" y="6458444"/>
            <a:ext cx="3077513" cy="288077"/>
          </a:xfrm>
          <a:prstGeom prst="rect">
            <a:avLst/>
          </a:prstGeom>
        </p:spPr>
      </p:pic>
    </p:spTree>
    <p:extLst>
      <p:ext uri="{BB962C8B-B14F-4D97-AF65-F5344CB8AC3E}">
        <p14:creationId xmlns:p14="http://schemas.microsoft.com/office/powerpoint/2010/main" val="1535740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959435963"/>
              </p:ext>
            </p:extLst>
          </p:nvPr>
        </p:nvGraphicFramePr>
        <p:xfrm>
          <a:off x="578747" y="1805650"/>
          <a:ext cx="11038376" cy="4427893"/>
        </p:xfrm>
        <a:graphic>
          <a:graphicData uri="http://schemas.openxmlformats.org/drawingml/2006/table">
            <a:tbl>
              <a:tblPr firstRow="1" bandRow="1">
                <a:tableStyleId>{5C22544A-7EE6-4342-B048-85BDC9FD1C3A}</a:tableStyleId>
              </a:tblPr>
              <a:tblGrid>
                <a:gridCol w="5519188">
                  <a:extLst>
                    <a:ext uri="{9D8B030D-6E8A-4147-A177-3AD203B41FA5}">
                      <a16:colId xmlns:a16="http://schemas.microsoft.com/office/drawing/2014/main" val="615763476"/>
                    </a:ext>
                  </a:extLst>
                </a:gridCol>
                <a:gridCol w="5519188">
                  <a:extLst>
                    <a:ext uri="{9D8B030D-6E8A-4147-A177-3AD203B41FA5}">
                      <a16:colId xmlns:a16="http://schemas.microsoft.com/office/drawing/2014/main" val="713444903"/>
                    </a:ext>
                  </a:extLst>
                </a:gridCol>
              </a:tblGrid>
              <a:tr h="1105958">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350070"/>
                  </a:ext>
                </a:extLst>
              </a:tr>
              <a:tr h="111001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3867994"/>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12342"/>
                  </a:ext>
                </a:extLst>
              </a:tr>
            </a:tbl>
          </a:graphicData>
        </a:graphic>
      </p:graphicFrame>
      <p:sp>
        <p:nvSpPr>
          <p:cNvPr id="31" name="Rectangle 30"/>
          <p:cNvSpPr/>
          <p:nvPr/>
        </p:nvSpPr>
        <p:spPr>
          <a:xfrm>
            <a:off x="2577043" y="1224996"/>
            <a:ext cx="1915909" cy="553998"/>
          </a:xfrm>
          <a:prstGeom prst="rect">
            <a:avLst/>
          </a:prstGeom>
          <a:noFill/>
        </p:spPr>
        <p:txBody>
          <a:bodyPr wrap="non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 (I…)</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3" name="Rectangle 32"/>
          <p:cNvSpPr/>
          <p:nvPr/>
        </p:nvSpPr>
        <p:spPr>
          <a:xfrm>
            <a:off x="7055959" y="1232779"/>
            <a:ext cx="3796496" cy="553998"/>
          </a:xfrm>
          <a:prstGeom prst="rect">
            <a:avLst/>
          </a:prstGeom>
          <a:noFill/>
        </p:spPr>
        <p:txBody>
          <a:bodyPr wrap="squar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Alex’s sister (she…)</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 name="TextBox 1"/>
          <p:cNvSpPr txBox="1"/>
          <p:nvPr/>
        </p:nvSpPr>
        <p:spPr>
          <a:xfrm>
            <a:off x="412551" y="422893"/>
            <a:ext cx="727760" cy="584775"/>
          </a:xfrm>
          <a:prstGeom prst="rect">
            <a:avLst/>
          </a:prstGeom>
          <a:noFill/>
        </p:spPr>
        <p:txBody>
          <a:bodyPr wrap="square" rtlCol="0">
            <a:spAutoFit/>
          </a:bodyPr>
          <a:lstStyle/>
          <a:p>
            <a:r>
              <a:rPr lang="en-GB" sz="3200" b="1" dirty="0" smtClean="0">
                <a:solidFill>
                  <a:srgbClr val="002060"/>
                </a:solidFill>
                <a:latin typeface="Century Gothic" panose="020B0502020202020204" pitchFamily="34" charset="0"/>
              </a:rPr>
              <a:t>A1</a:t>
            </a:r>
            <a:endParaRPr lang="en-GB" sz="3200" b="1" dirty="0">
              <a:solidFill>
                <a:srgbClr val="002060"/>
              </a:solidFill>
              <a:latin typeface="Century Gothic" panose="020B0502020202020204" pitchFamily="34" charset="0"/>
            </a:endParaRPr>
          </a:p>
        </p:txBody>
      </p:sp>
      <p:sp>
        <p:nvSpPr>
          <p:cNvPr id="3" name="TextBox 2"/>
          <p:cNvSpPr txBox="1"/>
          <p:nvPr/>
        </p:nvSpPr>
        <p:spPr>
          <a:xfrm>
            <a:off x="1508111" y="188461"/>
            <a:ext cx="10282836" cy="1015663"/>
          </a:xfrm>
          <a:prstGeom prst="rect">
            <a:avLst/>
          </a:prstGeom>
          <a:noFill/>
          <a:effectLst>
            <a:softEdge rad="317500"/>
          </a:effectLst>
        </p:spPr>
        <p:txBody>
          <a:bodyPr wrap="square" rtlCol="0">
            <a:spAutoFit/>
          </a:bodyPr>
          <a:lstStyle/>
          <a:p>
            <a:r>
              <a:rPr lang="en-GB" sz="2000" dirty="0">
                <a:solidFill>
                  <a:srgbClr val="002060"/>
                </a:solidFill>
                <a:latin typeface="Century Gothic" panose="020B0502020202020204" pitchFamily="34" charset="0"/>
              </a:rPr>
              <a:t>Alex phones his/her friend. You play Alex; your partner is the friend.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Tell your partner what </a:t>
            </a:r>
            <a:r>
              <a:rPr lang="en-GB" sz="2000" b="1" i="1" dirty="0">
                <a:solidFill>
                  <a:srgbClr val="002060"/>
                </a:solidFill>
                <a:latin typeface="Century Gothic" panose="020B0502020202020204" pitchFamily="34" charset="0"/>
              </a:rPr>
              <a:t>you</a:t>
            </a:r>
            <a:r>
              <a:rPr lang="en-GB" sz="2000" dirty="0">
                <a:solidFill>
                  <a:srgbClr val="002060"/>
                </a:solidFill>
                <a:latin typeface="Century Gothic" panose="020B0502020202020204" pitchFamily="34" charset="0"/>
              </a:rPr>
              <a:t> have, and what </a:t>
            </a:r>
            <a:r>
              <a:rPr lang="en-GB" sz="2000" b="1" i="1" dirty="0">
                <a:solidFill>
                  <a:srgbClr val="002060"/>
                </a:solidFill>
                <a:latin typeface="Century Gothic" panose="020B0502020202020204" pitchFamily="34" charset="0"/>
              </a:rPr>
              <a:t>your sister </a:t>
            </a:r>
            <a:r>
              <a:rPr lang="en-GB" sz="2000" dirty="0">
                <a:solidFill>
                  <a:srgbClr val="002060"/>
                </a:solidFill>
                <a:latin typeface="Century Gothic" panose="020B0502020202020204" pitchFamily="34" charset="0"/>
              </a:rPr>
              <a:t>has.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Use the pronoun </a:t>
            </a:r>
            <a:r>
              <a:rPr lang="en-GB" sz="2000" b="1" i="1" dirty="0">
                <a:solidFill>
                  <a:srgbClr val="002060"/>
                </a:solidFill>
                <a:latin typeface="Century Gothic" panose="020B0502020202020204" pitchFamily="34" charset="0"/>
              </a:rPr>
              <a:t>elle</a:t>
            </a:r>
            <a:r>
              <a:rPr lang="en-GB" sz="2000" dirty="0">
                <a:solidFill>
                  <a:srgbClr val="002060"/>
                </a:solidFill>
                <a:latin typeface="Century Gothic" panose="020B0502020202020204" pitchFamily="34" charset="0"/>
              </a:rPr>
              <a:t> (she) to talk about your sister.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05283" y="3161654"/>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88403" y="4212637"/>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3191337" y="5178730"/>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28038" y="1865314"/>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28038" y="4122171"/>
            <a:ext cx="1265200" cy="888602"/>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8597198" y="5098559"/>
            <a:ext cx="708578" cy="1057579"/>
          </a:xfrm>
          <a:prstGeom prst="rect">
            <a:avLst/>
          </a:prstGeom>
        </p:spPr>
      </p:pic>
      <p:sp>
        <p:nvSpPr>
          <p:cNvPr id="37" name="TextBox 36"/>
          <p:cNvSpPr txBox="1"/>
          <p:nvPr/>
        </p:nvSpPr>
        <p:spPr>
          <a:xfrm>
            <a:off x="-1136045" y="-26570"/>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8" name="TextBox 37"/>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90043" y="1812277"/>
            <a:ext cx="823847" cy="1013965"/>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698695" y="2947869"/>
            <a:ext cx="505585" cy="986508"/>
          </a:xfrm>
          <a:prstGeom prst="rect">
            <a:avLst/>
          </a:prstGeom>
        </p:spPr>
      </p:pic>
      <p:sp>
        <p:nvSpPr>
          <p:cNvPr id="4" name="TextBox 3"/>
          <p:cNvSpPr txBox="1"/>
          <p:nvPr/>
        </p:nvSpPr>
        <p:spPr>
          <a:xfrm>
            <a:off x="9889067" y="422893"/>
            <a:ext cx="2065866" cy="461665"/>
          </a:xfrm>
          <a:prstGeom prst="rect">
            <a:avLst/>
          </a:prstGeom>
          <a:noFill/>
        </p:spPr>
        <p:txBody>
          <a:bodyPr wrap="square" rtlCol="0">
            <a:spAutoFit/>
          </a:bodyPr>
          <a:lstStyle/>
          <a:p>
            <a:r>
              <a:rPr lang="en-GB" sz="2400" b="1" dirty="0" smtClean="0">
                <a:solidFill>
                  <a:schemeClr val="accent5">
                    <a:lumMod val="50000"/>
                  </a:schemeClr>
                </a:solidFill>
                <a:latin typeface="Century Gothic" panose="020B0502020202020204" pitchFamily="34" charset="0"/>
              </a:rPr>
              <a:t>Je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elle</a:t>
            </a:r>
            <a:r>
              <a:rPr lang="en-GB" sz="2400" b="1" dirty="0" smtClean="0">
                <a:solidFill>
                  <a:schemeClr val="accent5">
                    <a:lumMod val="50000"/>
                  </a:schemeClr>
                </a:solidFill>
                <a:latin typeface="Century Gothic" panose="020B0502020202020204" pitchFamily="34" charset="0"/>
              </a:rPr>
              <a:t> ?</a:t>
            </a:r>
            <a:endParaRPr lang="en-GB" sz="24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27237330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388129533"/>
              </p:ext>
            </p:extLst>
          </p:nvPr>
        </p:nvGraphicFramePr>
        <p:xfrm>
          <a:off x="475671" y="1763644"/>
          <a:ext cx="11038376" cy="4427894"/>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1867376396"/>
                    </a:ext>
                  </a:extLst>
                </a:gridCol>
                <a:gridCol w="1839729">
                  <a:extLst>
                    <a:ext uri="{9D8B030D-6E8A-4147-A177-3AD203B41FA5}">
                      <a16:colId xmlns:a16="http://schemas.microsoft.com/office/drawing/2014/main" val="2159251388"/>
                    </a:ext>
                  </a:extLst>
                </a:gridCol>
                <a:gridCol w="1839730">
                  <a:extLst>
                    <a:ext uri="{9D8B030D-6E8A-4147-A177-3AD203B41FA5}">
                      <a16:colId xmlns:a16="http://schemas.microsoft.com/office/drawing/2014/main" val="3842576086"/>
                    </a:ext>
                  </a:extLst>
                </a:gridCol>
                <a:gridCol w="1839729">
                  <a:extLst>
                    <a:ext uri="{9D8B030D-6E8A-4147-A177-3AD203B41FA5}">
                      <a16:colId xmlns:a16="http://schemas.microsoft.com/office/drawing/2014/main" val="3914824675"/>
                    </a:ext>
                  </a:extLst>
                </a:gridCol>
              </a:tblGrid>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sp>
        <p:nvSpPr>
          <p:cNvPr id="2" name="TextBox 1"/>
          <p:cNvSpPr txBox="1"/>
          <p:nvPr/>
        </p:nvSpPr>
        <p:spPr>
          <a:xfrm>
            <a:off x="463826" y="451756"/>
            <a:ext cx="751788" cy="584775"/>
          </a:xfrm>
          <a:prstGeom prst="rect">
            <a:avLst/>
          </a:prstGeom>
          <a:noFill/>
        </p:spPr>
        <p:txBody>
          <a:bodyPr wrap="square" rtlCol="0">
            <a:spAutoFit/>
          </a:bodyPr>
          <a:lstStyle/>
          <a:p>
            <a:r>
              <a:rPr lang="en-GB" sz="3200" b="1" dirty="0" smtClean="0">
                <a:solidFill>
                  <a:srgbClr val="002060"/>
                </a:solidFill>
                <a:latin typeface="Century Gothic" panose="020B0502020202020204" pitchFamily="34" charset="0"/>
              </a:rPr>
              <a:t>B1</a:t>
            </a:r>
            <a:endParaRPr lang="en-GB" sz="3200" b="1" dirty="0">
              <a:solidFill>
                <a:srgbClr val="002060"/>
              </a:solidFill>
              <a:latin typeface="Century Gothic" panose="020B0502020202020204" pitchFamily="34" charset="0"/>
            </a:endParaRPr>
          </a:p>
        </p:txBody>
      </p:sp>
      <p:sp>
        <p:nvSpPr>
          <p:cNvPr id="3" name="TextBox 2"/>
          <p:cNvSpPr txBox="1"/>
          <p:nvPr/>
        </p:nvSpPr>
        <p:spPr>
          <a:xfrm>
            <a:off x="1454154" y="125209"/>
            <a:ext cx="8500664" cy="1015663"/>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Your friend Alex phones you. </a:t>
            </a:r>
          </a:p>
          <a:p>
            <a:r>
              <a:rPr lang="en-GB" sz="2000" dirty="0">
                <a:solidFill>
                  <a:srgbClr val="002060"/>
                </a:solidFill>
                <a:latin typeface="Century Gothic" panose="020B0502020202020204" pitchFamily="34" charset="0"/>
              </a:rPr>
              <a:t>S/he tells you what </a:t>
            </a:r>
            <a:r>
              <a:rPr lang="en-GB" sz="2000" b="1" i="1" dirty="0">
                <a:solidFill>
                  <a:srgbClr val="002060"/>
                </a:solidFill>
                <a:latin typeface="Century Gothic" panose="020B0502020202020204" pitchFamily="34" charset="0"/>
              </a:rPr>
              <a:t>s/he</a:t>
            </a:r>
            <a:r>
              <a:rPr lang="en-GB" sz="2000" dirty="0">
                <a:solidFill>
                  <a:srgbClr val="002060"/>
                </a:solidFill>
                <a:latin typeface="Century Gothic" panose="020B0502020202020204" pitchFamily="34" charset="0"/>
              </a:rPr>
              <a:t> has, and what </a:t>
            </a:r>
            <a:r>
              <a:rPr lang="en-GB" sz="2000" b="1" i="1" dirty="0">
                <a:solidFill>
                  <a:srgbClr val="002060"/>
                </a:solidFill>
                <a:latin typeface="Century Gothic" panose="020B0502020202020204" pitchFamily="34" charset="0"/>
              </a:rPr>
              <a:t>his/her sister </a:t>
            </a:r>
            <a:r>
              <a:rPr lang="en-GB" sz="2000" dirty="0">
                <a:solidFill>
                  <a:srgbClr val="002060"/>
                </a:solidFill>
                <a:latin typeface="Century Gothic" panose="020B0502020202020204" pitchFamily="34" charset="0"/>
              </a:rPr>
              <a:t>has.</a:t>
            </a:r>
          </a:p>
          <a:p>
            <a:r>
              <a:rPr lang="en-GB" sz="2000" dirty="0">
                <a:solidFill>
                  <a:srgbClr val="002060"/>
                </a:solidFill>
                <a:latin typeface="Century Gothic" panose="020B0502020202020204" pitchFamily="34" charset="0"/>
              </a:rPr>
              <a:t>Tick who has each item. N.B. The pictures are not in order.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8067" y="5150546"/>
            <a:ext cx="1421424" cy="998325"/>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sp>
        <p:nvSpPr>
          <p:cNvPr id="26" name="TextBox 25"/>
          <p:cNvSpPr txBox="1"/>
          <p:nvPr/>
        </p:nvSpPr>
        <p:spPr>
          <a:xfrm>
            <a:off x="-1157375" y="-34111"/>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7" name="TextBox 2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5" name="Rectangle 24"/>
          <p:cNvSpPr/>
          <p:nvPr/>
        </p:nvSpPr>
        <p:spPr>
          <a:xfrm>
            <a:off x="8350767" y="1120565"/>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8" name="Rectangle 27"/>
          <p:cNvSpPr/>
          <p:nvPr/>
        </p:nvSpPr>
        <p:spPr>
          <a:xfrm>
            <a:off x="2851951" y="1116289"/>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9" name="Rectangle 28"/>
          <p:cNvSpPr/>
          <p:nvPr/>
        </p:nvSpPr>
        <p:spPr>
          <a:xfrm>
            <a:off x="4355720" y="1152181"/>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Sister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‘she’)</a:t>
            </a:r>
          </a:p>
        </p:txBody>
      </p:sp>
      <p:sp>
        <p:nvSpPr>
          <p:cNvPr id="30" name="Rectangle 29"/>
          <p:cNvSpPr/>
          <p:nvPr/>
        </p:nvSpPr>
        <p:spPr>
          <a:xfrm>
            <a:off x="9793951" y="1152180"/>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Sister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‘she’)</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0646" y="2868965"/>
            <a:ext cx="807015" cy="993249"/>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78696" y="5110021"/>
            <a:ext cx="532410" cy="1038850"/>
          </a:xfrm>
          <a:prstGeom prst="rect">
            <a:avLst/>
          </a:prstGeom>
        </p:spPr>
      </p:pic>
      <p:sp>
        <p:nvSpPr>
          <p:cNvPr id="21" name="TextBox 20"/>
          <p:cNvSpPr txBox="1"/>
          <p:nvPr/>
        </p:nvSpPr>
        <p:spPr>
          <a:xfrm>
            <a:off x="9889067" y="422893"/>
            <a:ext cx="2065866" cy="461665"/>
          </a:xfrm>
          <a:prstGeom prst="rect">
            <a:avLst/>
          </a:prstGeom>
          <a:noFill/>
        </p:spPr>
        <p:txBody>
          <a:bodyPr wrap="square" rtlCol="0">
            <a:spAutoFit/>
          </a:bodyPr>
          <a:lstStyle/>
          <a:p>
            <a:r>
              <a:rPr lang="en-GB" sz="2400" b="1" dirty="0" smtClean="0">
                <a:solidFill>
                  <a:schemeClr val="accent5">
                    <a:lumMod val="50000"/>
                  </a:schemeClr>
                </a:solidFill>
                <a:latin typeface="Century Gothic" panose="020B0502020202020204" pitchFamily="34" charset="0"/>
              </a:rPr>
              <a:t>Je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elle</a:t>
            </a:r>
            <a:r>
              <a:rPr lang="en-GB" sz="2400" b="1" dirty="0" smtClean="0">
                <a:solidFill>
                  <a:schemeClr val="accent5">
                    <a:lumMod val="50000"/>
                  </a:schemeClr>
                </a:solidFill>
                <a:latin typeface="Century Gothic" panose="020B0502020202020204" pitchFamily="34" charset="0"/>
              </a:rPr>
              <a:t> ?</a:t>
            </a:r>
            <a:endParaRPr lang="en-GB" sz="24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27020328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959435963"/>
              </p:ext>
            </p:extLst>
          </p:nvPr>
        </p:nvGraphicFramePr>
        <p:xfrm>
          <a:off x="578747" y="1805650"/>
          <a:ext cx="11038376" cy="4427893"/>
        </p:xfrm>
        <a:graphic>
          <a:graphicData uri="http://schemas.openxmlformats.org/drawingml/2006/table">
            <a:tbl>
              <a:tblPr firstRow="1" bandRow="1">
                <a:tableStyleId>{5C22544A-7EE6-4342-B048-85BDC9FD1C3A}</a:tableStyleId>
              </a:tblPr>
              <a:tblGrid>
                <a:gridCol w="5519188">
                  <a:extLst>
                    <a:ext uri="{9D8B030D-6E8A-4147-A177-3AD203B41FA5}">
                      <a16:colId xmlns:a16="http://schemas.microsoft.com/office/drawing/2014/main" val="615763476"/>
                    </a:ext>
                  </a:extLst>
                </a:gridCol>
                <a:gridCol w="5519188">
                  <a:extLst>
                    <a:ext uri="{9D8B030D-6E8A-4147-A177-3AD203B41FA5}">
                      <a16:colId xmlns:a16="http://schemas.microsoft.com/office/drawing/2014/main" val="713444903"/>
                    </a:ext>
                  </a:extLst>
                </a:gridCol>
              </a:tblGrid>
              <a:tr h="1105958">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59350070"/>
                  </a:ext>
                </a:extLst>
              </a:tr>
              <a:tr h="1110019">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43867994"/>
                  </a:ext>
                </a:extLst>
              </a:tr>
              <a:tr h="1105958">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53812342"/>
                  </a:ext>
                </a:extLst>
              </a:tr>
            </a:tbl>
          </a:graphicData>
        </a:graphic>
      </p:graphicFrame>
      <p:sp>
        <p:nvSpPr>
          <p:cNvPr id="31" name="Rectangle 30"/>
          <p:cNvSpPr/>
          <p:nvPr/>
        </p:nvSpPr>
        <p:spPr>
          <a:xfrm>
            <a:off x="2577043" y="1224996"/>
            <a:ext cx="1915909" cy="553998"/>
          </a:xfrm>
          <a:prstGeom prst="rect">
            <a:avLst/>
          </a:prstGeom>
          <a:noFill/>
        </p:spPr>
        <p:txBody>
          <a:bodyPr wrap="non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 (I…)</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3" name="Rectangle 32"/>
          <p:cNvSpPr/>
          <p:nvPr/>
        </p:nvSpPr>
        <p:spPr>
          <a:xfrm>
            <a:off x="7055959" y="1232779"/>
            <a:ext cx="4185782" cy="553998"/>
          </a:xfrm>
          <a:prstGeom prst="rect">
            <a:avLst/>
          </a:prstGeom>
          <a:noFill/>
        </p:spPr>
        <p:txBody>
          <a:bodyPr wrap="square" lIns="91440" tIns="45720" rIns="91440" bIns="45720">
            <a:spAutoFit/>
          </a:bodyPr>
          <a:lstStyle/>
          <a:p>
            <a:pPr algn="ct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Alex’s </a:t>
            </a:r>
            <a:r>
              <a:rPr lang="en-US" sz="3000" b="1" dirty="0" smtClean="0">
                <a:ln w="22225">
                  <a:solidFill>
                    <a:schemeClr val="accent2"/>
                  </a:solidFill>
                  <a:prstDash val="solid"/>
                </a:ln>
                <a:solidFill>
                  <a:schemeClr val="accent2">
                    <a:lumMod val="40000"/>
                    <a:lumOff val="60000"/>
                  </a:schemeClr>
                </a:solidFill>
                <a:latin typeface="Century Gothic" panose="020B0502020202020204" pitchFamily="34" charset="0"/>
              </a:rPr>
              <a:t>brother (he</a:t>
            </a:r>
            <a:r>
              <a:rPr lang="en-US" sz="3000" b="1" dirty="0">
                <a:ln w="22225">
                  <a:solidFill>
                    <a:schemeClr val="accent2"/>
                  </a:solidFill>
                  <a:prstDash val="solid"/>
                </a:ln>
                <a:solidFill>
                  <a:schemeClr val="accent2">
                    <a:lumMod val="40000"/>
                    <a:lumOff val="60000"/>
                  </a:schemeClr>
                </a:solidFill>
                <a:latin typeface="Century Gothic" panose="020B0502020202020204" pitchFamily="34" charset="0"/>
              </a:rPr>
              <a:t>…)</a:t>
            </a:r>
            <a:endParaRPr lang="en-US" sz="3000"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 name="TextBox 1"/>
          <p:cNvSpPr txBox="1"/>
          <p:nvPr/>
        </p:nvSpPr>
        <p:spPr>
          <a:xfrm>
            <a:off x="412550" y="422893"/>
            <a:ext cx="792305" cy="584775"/>
          </a:xfrm>
          <a:prstGeom prst="rect">
            <a:avLst/>
          </a:prstGeom>
          <a:noFill/>
        </p:spPr>
        <p:txBody>
          <a:bodyPr wrap="square" rtlCol="0">
            <a:spAutoFit/>
          </a:bodyPr>
          <a:lstStyle/>
          <a:p>
            <a:r>
              <a:rPr lang="en-GB" sz="3200" b="1" dirty="0" smtClean="0">
                <a:solidFill>
                  <a:srgbClr val="002060"/>
                </a:solidFill>
                <a:latin typeface="Century Gothic" panose="020B0502020202020204" pitchFamily="34" charset="0"/>
              </a:rPr>
              <a:t>A2</a:t>
            </a:r>
            <a:endParaRPr lang="en-GB" sz="3200" b="1" dirty="0">
              <a:solidFill>
                <a:srgbClr val="002060"/>
              </a:solidFill>
              <a:latin typeface="Century Gothic" panose="020B0502020202020204" pitchFamily="34" charset="0"/>
            </a:endParaRPr>
          </a:p>
        </p:txBody>
      </p:sp>
      <p:sp>
        <p:nvSpPr>
          <p:cNvPr id="3" name="TextBox 2"/>
          <p:cNvSpPr txBox="1"/>
          <p:nvPr/>
        </p:nvSpPr>
        <p:spPr>
          <a:xfrm>
            <a:off x="1508111" y="188461"/>
            <a:ext cx="10282836" cy="1015663"/>
          </a:xfrm>
          <a:prstGeom prst="rect">
            <a:avLst/>
          </a:prstGeom>
          <a:noFill/>
          <a:effectLst>
            <a:softEdge rad="317500"/>
          </a:effectLst>
        </p:spPr>
        <p:txBody>
          <a:bodyPr wrap="square" rtlCol="0">
            <a:spAutoFit/>
          </a:bodyPr>
          <a:lstStyle/>
          <a:p>
            <a:r>
              <a:rPr lang="en-GB" sz="2000" dirty="0" err="1" smtClean="0">
                <a:solidFill>
                  <a:srgbClr val="002060"/>
                </a:solidFill>
                <a:latin typeface="Century Gothic" panose="020B0502020202020204" pitchFamily="34" charset="0"/>
              </a:rPr>
              <a:t>Rémy</a:t>
            </a:r>
            <a:r>
              <a:rPr lang="en-GB" sz="2000" dirty="0" smtClean="0">
                <a:solidFill>
                  <a:srgbClr val="002060"/>
                </a:solidFill>
                <a:latin typeface="Century Gothic" panose="020B0502020202020204" pitchFamily="34" charset="0"/>
              </a:rPr>
              <a:t> phones </a:t>
            </a:r>
            <a:r>
              <a:rPr lang="en-GB" sz="2000" dirty="0">
                <a:solidFill>
                  <a:srgbClr val="002060"/>
                </a:solidFill>
                <a:latin typeface="Century Gothic" panose="020B0502020202020204" pitchFamily="34" charset="0"/>
              </a:rPr>
              <a:t>his/her friend. You play </a:t>
            </a:r>
            <a:r>
              <a:rPr lang="en-GB" sz="2000" dirty="0" err="1" smtClean="0">
                <a:solidFill>
                  <a:srgbClr val="002060"/>
                </a:solidFill>
                <a:latin typeface="Century Gothic" panose="020B0502020202020204" pitchFamily="34" charset="0"/>
              </a:rPr>
              <a:t>Rémy</a:t>
            </a:r>
            <a:r>
              <a:rPr lang="en-GB" sz="2000" dirty="0" smtClean="0">
                <a:solidFill>
                  <a:srgbClr val="002060"/>
                </a:solidFill>
                <a:latin typeface="Century Gothic" panose="020B0502020202020204" pitchFamily="34" charset="0"/>
              </a:rPr>
              <a:t>; </a:t>
            </a:r>
            <a:r>
              <a:rPr lang="en-GB" sz="2000" dirty="0">
                <a:solidFill>
                  <a:srgbClr val="002060"/>
                </a:solidFill>
                <a:latin typeface="Century Gothic" panose="020B0502020202020204" pitchFamily="34" charset="0"/>
              </a:rPr>
              <a:t>your partner is the friend.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Tell your partner what </a:t>
            </a:r>
            <a:r>
              <a:rPr lang="en-GB" sz="2000" b="1" i="1" dirty="0">
                <a:solidFill>
                  <a:srgbClr val="002060"/>
                </a:solidFill>
                <a:latin typeface="Century Gothic" panose="020B0502020202020204" pitchFamily="34" charset="0"/>
              </a:rPr>
              <a:t>you</a:t>
            </a:r>
            <a:r>
              <a:rPr lang="en-GB" sz="2000" dirty="0">
                <a:solidFill>
                  <a:srgbClr val="002060"/>
                </a:solidFill>
                <a:latin typeface="Century Gothic" panose="020B0502020202020204" pitchFamily="34" charset="0"/>
              </a:rPr>
              <a:t> have, and what </a:t>
            </a:r>
            <a:r>
              <a:rPr lang="en-GB" sz="2000" b="1" i="1" dirty="0">
                <a:solidFill>
                  <a:srgbClr val="002060"/>
                </a:solidFill>
                <a:latin typeface="Century Gothic" panose="020B0502020202020204" pitchFamily="34" charset="0"/>
              </a:rPr>
              <a:t>your </a:t>
            </a:r>
            <a:r>
              <a:rPr lang="en-GB" sz="2000" b="1" i="1" dirty="0" smtClean="0">
                <a:solidFill>
                  <a:srgbClr val="002060"/>
                </a:solidFill>
                <a:latin typeface="Century Gothic" panose="020B0502020202020204" pitchFamily="34" charset="0"/>
              </a:rPr>
              <a:t>brother </a:t>
            </a:r>
            <a:r>
              <a:rPr lang="en-GB" sz="2000" dirty="0">
                <a:solidFill>
                  <a:srgbClr val="002060"/>
                </a:solidFill>
                <a:latin typeface="Century Gothic" panose="020B0502020202020204" pitchFamily="34" charset="0"/>
              </a:rPr>
              <a:t>has.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Use the pronoun </a:t>
            </a:r>
            <a:r>
              <a:rPr lang="en-GB" sz="2000" b="1" i="1" dirty="0" err="1" smtClean="0">
                <a:solidFill>
                  <a:srgbClr val="002060"/>
                </a:solidFill>
                <a:latin typeface="Century Gothic" panose="020B0502020202020204" pitchFamily="34" charset="0"/>
              </a:rPr>
              <a:t>il</a:t>
            </a:r>
            <a:r>
              <a:rPr lang="en-GB" sz="2000" dirty="0" smtClean="0">
                <a:solidFill>
                  <a:srgbClr val="002060"/>
                </a:solidFill>
                <a:latin typeface="Century Gothic" panose="020B0502020202020204" pitchFamily="34" charset="0"/>
              </a:rPr>
              <a:t> (he</a:t>
            </a:r>
            <a:r>
              <a:rPr lang="en-GB" sz="2000" dirty="0">
                <a:solidFill>
                  <a:srgbClr val="002060"/>
                </a:solidFill>
                <a:latin typeface="Century Gothic" panose="020B0502020202020204" pitchFamily="34" charset="0"/>
              </a:rPr>
              <a:t>) to talk about your </a:t>
            </a:r>
            <a:r>
              <a:rPr lang="en-GB" sz="2000" dirty="0" smtClean="0">
                <a:solidFill>
                  <a:srgbClr val="002060"/>
                </a:solidFill>
                <a:latin typeface="Century Gothic" panose="020B0502020202020204" pitchFamily="34" charset="0"/>
              </a:rPr>
              <a:t>brother.</a:t>
            </a:r>
            <a:endParaRPr lang="en-GB" sz="2000" dirty="0">
              <a:solidFill>
                <a:srgbClr val="002060"/>
              </a:solidFill>
              <a:latin typeface="Century Gothic" panose="020B0502020202020204"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89191" y="4156754"/>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2311" y="5360910"/>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8642886" y="1772351"/>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95247" y="2978844"/>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902397" y="1904221"/>
            <a:ext cx="1265200" cy="888602"/>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3154487" y="2916415"/>
            <a:ext cx="708578" cy="1057579"/>
          </a:xfrm>
          <a:prstGeom prst="rect">
            <a:avLst/>
          </a:prstGeom>
        </p:spPr>
      </p:pic>
      <p:sp>
        <p:nvSpPr>
          <p:cNvPr id="37" name="TextBox 36"/>
          <p:cNvSpPr txBox="1"/>
          <p:nvPr/>
        </p:nvSpPr>
        <p:spPr>
          <a:xfrm>
            <a:off x="-1136045" y="-26570"/>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8" name="TextBox 37"/>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723739" y="5173221"/>
            <a:ext cx="823847" cy="1013965"/>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8768623" y="4114284"/>
            <a:ext cx="505585" cy="986508"/>
          </a:xfrm>
          <a:prstGeom prst="rect">
            <a:avLst/>
          </a:prstGeom>
        </p:spPr>
      </p:pic>
      <p:sp>
        <p:nvSpPr>
          <p:cNvPr id="17" name="TextBox 16"/>
          <p:cNvSpPr txBox="1"/>
          <p:nvPr/>
        </p:nvSpPr>
        <p:spPr>
          <a:xfrm>
            <a:off x="10414000" y="422893"/>
            <a:ext cx="1540933" cy="461665"/>
          </a:xfrm>
          <a:prstGeom prst="rect">
            <a:avLst/>
          </a:prstGeom>
          <a:noFill/>
        </p:spPr>
        <p:txBody>
          <a:bodyPr wrap="square" rtlCol="0">
            <a:spAutoFit/>
          </a:bodyPr>
          <a:lstStyle/>
          <a:p>
            <a:r>
              <a:rPr lang="en-GB" sz="2400" b="1" dirty="0" smtClean="0">
                <a:solidFill>
                  <a:schemeClr val="accent5">
                    <a:lumMod val="50000"/>
                  </a:schemeClr>
                </a:solidFill>
                <a:latin typeface="Century Gothic" panose="020B0502020202020204" pitchFamily="34" charset="0"/>
              </a:rPr>
              <a:t>Je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il</a:t>
            </a:r>
            <a:r>
              <a:rPr lang="en-GB" sz="2400" b="1" dirty="0" smtClean="0">
                <a:solidFill>
                  <a:schemeClr val="accent5">
                    <a:lumMod val="50000"/>
                  </a:schemeClr>
                </a:solidFill>
                <a:latin typeface="Century Gothic" panose="020B0502020202020204" pitchFamily="34" charset="0"/>
              </a:rPr>
              <a:t> ?</a:t>
            </a:r>
            <a:endParaRPr lang="en-GB" sz="24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8828382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388129533"/>
              </p:ext>
            </p:extLst>
          </p:nvPr>
        </p:nvGraphicFramePr>
        <p:xfrm>
          <a:off x="475671" y="1763644"/>
          <a:ext cx="11038376" cy="4427894"/>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1867376396"/>
                    </a:ext>
                  </a:extLst>
                </a:gridCol>
                <a:gridCol w="1839729">
                  <a:extLst>
                    <a:ext uri="{9D8B030D-6E8A-4147-A177-3AD203B41FA5}">
                      <a16:colId xmlns:a16="http://schemas.microsoft.com/office/drawing/2014/main" val="2159251388"/>
                    </a:ext>
                  </a:extLst>
                </a:gridCol>
                <a:gridCol w="1839730">
                  <a:extLst>
                    <a:ext uri="{9D8B030D-6E8A-4147-A177-3AD203B41FA5}">
                      <a16:colId xmlns:a16="http://schemas.microsoft.com/office/drawing/2014/main" val="3842576086"/>
                    </a:ext>
                  </a:extLst>
                </a:gridCol>
                <a:gridCol w="1839729">
                  <a:extLst>
                    <a:ext uri="{9D8B030D-6E8A-4147-A177-3AD203B41FA5}">
                      <a16:colId xmlns:a16="http://schemas.microsoft.com/office/drawing/2014/main" val="3914824675"/>
                    </a:ext>
                  </a:extLst>
                </a:gridCol>
              </a:tblGrid>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rgbClr val="002060"/>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sp>
        <p:nvSpPr>
          <p:cNvPr id="2" name="TextBox 1"/>
          <p:cNvSpPr txBox="1"/>
          <p:nvPr/>
        </p:nvSpPr>
        <p:spPr>
          <a:xfrm>
            <a:off x="463825" y="451756"/>
            <a:ext cx="730273" cy="584775"/>
          </a:xfrm>
          <a:prstGeom prst="rect">
            <a:avLst/>
          </a:prstGeom>
          <a:noFill/>
        </p:spPr>
        <p:txBody>
          <a:bodyPr wrap="square" rtlCol="0">
            <a:spAutoFit/>
          </a:bodyPr>
          <a:lstStyle/>
          <a:p>
            <a:r>
              <a:rPr lang="en-GB" sz="3200" b="1" dirty="0" smtClean="0">
                <a:solidFill>
                  <a:srgbClr val="002060"/>
                </a:solidFill>
                <a:latin typeface="Century Gothic" panose="020B0502020202020204" pitchFamily="34" charset="0"/>
              </a:rPr>
              <a:t>B2</a:t>
            </a:r>
            <a:endParaRPr lang="en-GB" sz="3200" b="1" dirty="0">
              <a:solidFill>
                <a:srgbClr val="002060"/>
              </a:solidFill>
              <a:latin typeface="Century Gothic" panose="020B0502020202020204" pitchFamily="34" charset="0"/>
            </a:endParaRPr>
          </a:p>
        </p:txBody>
      </p:sp>
      <p:sp>
        <p:nvSpPr>
          <p:cNvPr id="3" name="TextBox 2"/>
          <p:cNvSpPr txBox="1"/>
          <p:nvPr/>
        </p:nvSpPr>
        <p:spPr>
          <a:xfrm>
            <a:off x="1454154" y="125209"/>
            <a:ext cx="8500664" cy="1015663"/>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Your friend </a:t>
            </a:r>
            <a:r>
              <a:rPr lang="en-GB" sz="2000" dirty="0" err="1" smtClean="0">
                <a:solidFill>
                  <a:srgbClr val="002060"/>
                </a:solidFill>
                <a:latin typeface="Century Gothic" panose="020B0502020202020204" pitchFamily="34" charset="0"/>
              </a:rPr>
              <a:t>Rémy</a:t>
            </a:r>
            <a:r>
              <a:rPr lang="en-GB" sz="2000" dirty="0" smtClean="0">
                <a:solidFill>
                  <a:srgbClr val="002060"/>
                </a:solidFill>
                <a:latin typeface="Century Gothic" panose="020B0502020202020204" pitchFamily="34" charset="0"/>
              </a:rPr>
              <a:t> </a:t>
            </a:r>
            <a:r>
              <a:rPr lang="en-GB" sz="2000" dirty="0">
                <a:solidFill>
                  <a:srgbClr val="002060"/>
                </a:solidFill>
                <a:latin typeface="Century Gothic" panose="020B0502020202020204" pitchFamily="34" charset="0"/>
              </a:rPr>
              <a:t>phones you. </a:t>
            </a:r>
          </a:p>
          <a:p>
            <a:r>
              <a:rPr lang="en-GB" sz="2000" dirty="0">
                <a:solidFill>
                  <a:srgbClr val="002060"/>
                </a:solidFill>
                <a:latin typeface="Century Gothic" panose="020B0502020202020204" pitchFamily="34" charset="0"/>
              </a:rPr>
              <a:t>S/he tells you what </a:t>
            </a:r>
            <a:r>
              <a:rPr lang="en-GB" sz="2000" b="1" i="1" dirty="0">
                <a:solidFill>
                  <a:srgbClr val="002060"/>
                </a:solidFill>
                <a:latin typeface="Century Gothic" panose="020B0502020202020204" pitchFamily="34" charset="0"/>
              </a:rPr>
              <a:t>s/he</a:t>
            </a:r>
            <a:r>
              <a:rPr lang="en-GB" sz="2000" dirty="0">
                <a:solidFill>
                  <a:srgbClr val="002060"/>
                </a:solidFill>
                <a:latin typeface="Century Gothic" panose="020B0502020202020204" pitchFamily="34" charset="0"/>
              </a:rPr>
              <a:t> has, and what </a:t>
            </a:r>
            <a:r>
              <a:rPr lang="en-GB" sz="2000" b="1" i="1" dirty="0">
                <a:solidFill>
                  <a:srgbClr val="002060"/>
                </a:solidFill>
                <a:latin typeface="Century Gothic" panose="020B0502020202020204" pitchFamily="34" charset="0"/>
              </a:rPr>
              <a:t>his/her </a:t>
            </a:r>
            <a:r>
              <a:rPr lang="en-GB" sz="2000" b="1" i="1" dirty="0" smtClean="0">
                <a:solidFill>
                  <a:srgbClr val="002060"/>
                </a:solidFill>
                <a:latin typeface="Century Gothic" panose="020B0502020202020204" pitchFamily="34" charset="0"/>
              </a:rPr>
              <a:t>brother </a:t>
            </a:r>
            <a:r>
              <a:rPr lang="en-GB" sz="2000" dirty="0">
                <a:solidFill>
                  <a:srgbClr val="002060"/>
                </a:solidFill>
                <a:latin typeface="Century Gothic" panose="020B0502020202020204" pitchFamily="34" charset="0"/>
              </a:rPr>
              <a:t>has.</a:t>
            </a:r>
          </a:p>
          <a:p>
            <a:r>
              <a:rPr lang="en-GB" sz="2000" dirty="0">
                <a:solidFill>
                  <a:srgbClr val="002060"/>
                </a:solidFill>
                <a:latin typeface="Century Gothic" panose="020B0502020202020204" pitchFamily="34" charset="0"/>
              </a:rPr>
              <a:t>Tick who has each item. N.B. The pictures are not in order.</a:t>
            </a: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58067" y="5150546"/>
            <a:ext cx="1421424" cy="998325"/>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sp>
        <p:nvSpPr>
          <p:cNvPr id="26" name="TextBox 25"/>
          <p:cNvSpPr txBox="1"/>
          <p:nvPr/>
        </p:nvSpPr>
        <p:spPr>
          <a:xfrm>
            <a:off x="-1157375" y="-34111"/>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Parler</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7" name="TextBox 26"/>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5" name="Rectangle 24"/>
          <p:cNvSpPr/>
          <p:nvPr/>
        </p:nvSpPr>
        <p:spPr>
          <a:xfrm>
            <a:off x="8286647" y="1120565"/>
            <a:ext cx="881973" cy="646331"/>
          </a:xfrm>
          <a:prstGeom prst="rect">
            <a:avLst/>
          </a:prstGeom>
          <a:noFill/>
        </p:spPr>
        <p:txBody>
          <a:bodyPr wrap="none" lIns="91440" tIns="45720" rIns="91440" bIns="45720">
            <a:spAutoFit/>
          </a:bodyPr>
          <a:lstStyle/>
          <a:p>
            <a:pPr algn="ctr"/>
            <a:r>
              <a:rPr lang="en-US" b="1" dirty="0" err="1" smtClean="0">
                <a:ln w="22225">
                  <a:solidFill>
                    <a:schemeClr val="accent2"/>
                  </a:solidFill>
                  <a:prstDash val="solid"/>
                </a:ln>
                <a:solidFill>
                  <a:schemeClr val="accent2">
                    <a:lumMod val="40000"/>
                    <a:lumOff val="60000"/>
                  </a:schemeClr>
                </a:solidFill>
                <a:latin typeface="Century Gothic" panose="020B0502020202020204" pitchFamily="34" charset="0"/>
              </a:rPr>
              <a:t>Rémy</a:t>
            </a: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 </a:t>
            </a:r>
            <a:endParaRPr lang="en-US" b="1" dirty="0">
              <a:ln w="22225">
                <a:solidFill>
                  <a:schemeClr val="accent2"/>
                </a:solidFill>
                <a:prstDash val="solid"/>
              </a:ln>
              <a:solidFill>
                <a:schemeClr val="accent2">
                  <a:lumMod val="40000"/>
                  <a:lumOff val="60000"/>
                </a:schemeClr>
              </a:solidFill>
              <a:latin typeface="Century Gothic" panose="020B0502020202020204" pitchFamily="34" charset="0"/>
            </a:endParaRP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8" name="Rectangle 27"/>
          <p:cNvSpPr/>
          <p:nvPr/>
        </p:nvSpPr>
        <p:spPr>
          <a:xfrm>
            <a:off x="2819891" y="1116289"/>
            <a:ext cx="817853" cy="646331"/>
          </a:xfrm>
          <a:prstGeom prst="rect">
            <a:avLst/>
          </a:prstGeom>
          <a:noFill/>
        </p:spPr>
        <p:txBody>
          <a:bodyPr wrap="none" lIns="91440" tIns="45720" rIns="91440" bIns="45720">
            <a:spAutoFit/>
          </a:bodyPr>
          <a:lstStyle/>
          <a:p>
            <a:pPr algn="ctr"/>
            <a:r>
              <a:rPr lang="en-US" b="1" dirty="0" err="1" smtClean="0">
                <a:ln w="22225">
                  <a:solidFill>
                    <a:schemeClr val="accent2"/>
                  </a:solidFill>
                  <a:prstDash val="solid"/>
                </a:ln>
                <a:solidFill>
                  <a:schemeClr val="accent2">
                    <a:lumMod val="40000"/>
                    <a:lumOff val="60000"/>
                  </a:schemeClr>
                </a:solidFill>
                <a:latin typeface="Century Gothic" panose="020B0502020202020204" pitchFamily="34" charset="0"/>
              </a:rPr>
              <a:t>Rémy</a:t>
            </a:r>
            <a:endParaRPr lang="en-US" b="1" dirty="0">
              <a:ln w="22225">
                <a:solidFill>
                  <a:schemeClr val="accent2"/>
                </a:solidFill>
                <a:prstDash val="solid"/>
              </a:ln>
              <a:solidFill>
                <a:schemeClr val="accent2">
                  <a:lumMod val="40000"/>
                  <a:lumOff val="60000"/>
                </a:schemeClr>
              </a:solidFill>
              <a:latin typeface="Century Gothic" panose="020B0502020202020204" pitchFamily="34" charset="0"/>
            </a:endParaRP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29" name="Rectangle 28"/>
          <p:cNvSpPr/>
          <p:nvPr/>
        </p:nvSpPr>
        <p:spPr>
          <a:xfrm>
            <a:off x="4355720" y="1152181"/>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B</a:t>
            </a: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rother </a:t>
            </a: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smtClean="0">
                <a:ln w="22225">
                  <a:solidFill>
                    <a:schemeClr val="accent2"/>
                  </a:solidFill>
                  <a:prstDash val="solid"/>
                </a:ln>
                <a:solidFill>
                  <a:schemeClr val="accent2">
                    <a:lumMod val="40000"/>
                    <a:lumOff val="60000"/>
                  </a:schemeClr>
                </a:solidFill>
                <a:effectLst/>
                <a:latin typeface="Century Gothic" panose="020B0502020202020204" pitchFamily="34" charset="0"/>
              </a:rPr>
              <a:t>‘he</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a:t>
            </a:r>
          </a:p>
        </p:txBody>
      </p:sp>
      <p:sp>
        <p:nvSpPr>
          <p:cNvPr id="30" name="Rectangle 29"/>
          <p:cNvSpPr/>
          <p:nvPr/>
        </p:nvSpPr>
        <p:spPr>
          <a:xfrm>
            <a:off x="9793951" y="1152180"/>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B</a:t>
            </a: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rother </a:t>
            </a: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smtClean="0">
                <a:ln w="22225">
                  <a:solidFill>
                    <a:schemeClr val="accent2"/>
                  </a:solidFill>
                  <a:prstDash val="solid"/>
                </a:ln>
                <a:solidFill>
                  <a:schemeClr val="accent2">
                    <a:lumMod val="40000"/>
                    <a:lumOff val="60000"/>
                  </a:schemeClr>
                </a:solidFill>
                <a:effectLst/>
                <a:latin typeface="Century Gothic" panose="020B0502020202020204" pitchFamily="34" charset="0"/>
              </a:rPr>
              <a:t>‘he</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a:t>
            </a:r>
          </a:p>
        </p:txBody>
      </p:sp>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50646" y="2868965"/>
            <a:ext cx="807015" cy="993249"/>
          </a:xfrm>
          <a:prstGeom prst="rect">
            <a:avLst/>
          </a:prstGeom>
        </p:spPr>
      </p:pic>
      <p:pic>
        <p:nvPicPr>
          <p:cNvPr id="20" name="Picture 19"/>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78696" y="5110021"/>
            <a:ext cx="532410" cy="1038850"/>
          </a:xfrm>
          <a:prstGeom prst="rect">
            <a:avLst/>
          </a:prstGeom>
        </p:spPr>
      </p:pic>
      <p:sp>
        <p:nvSpPr>
          <p:cNvPr id="21" name="TextBox 20"/>
          <p:cNvSpPr txBox="1"/>
          <p:nvPr/>
        </p:nvSpPr>
        <p:spPr>
          <a:xfrm>
            <a:off x="10214874" y="402207"/>
            <a:ext cx="1557681" cy="461665"/>
          </a:xfrm>
          <a:prstGeom prst="rect">
            <a:avLst/>
          </a:prstGeom>
          <a:noFill/>
        </p:spPr>
        <p:txBody>
          <a:bodyPr wrap="square" rtlCol="0">
            <a:spAutoFit/>
          </a:bodyPr>
          <a:lstStyle/>
          <a:p>
            <a:r>
              <a:rPr lang="en-GB" sz="2400" b="1" dirty="0" smtClean="0">
                <a:solidFill>
                  <a:schemeClr val="accent5">
                    <a:lumMod val="50000"/>
                  </a:schemeClr>
                </a:solidFill>
                <a:latin typeface="Century Gothic" panose="020B0502020202020204" pitchFamily="34" charset="0"/>
              </a:rPr>
              <a:t>Je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il</a:t>
            </a:r>
            <a:r>
              <a:rPr lang="en-GB" sz="2400" b="1" dirty="0" smtClean="0">
                <a:solidFill>
                  <a:schemeClr val="accent5">
                    <a:lumMod val="50000"/>
                  </a:schemeClr>
                </a:solidFill>
                <a:latin typeface="Century Gothic" panose="020B0502020202020204" pitchFamily="34" charset="0"/>
              </a:rPr>
              <a:t> ?</a:t>
            </a:r>
            <a:endParaRPr lang="en-GB" sz="24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31175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3626413443"/>
              </p:ext>
            </p:extLst>
          </p:nvPr>
        </p:nvGraphicFramePr>
        <p:xfrm>
          <a:off x="524018" y="1763644"/>
          <a:ext cx="11038376" cy="4427894"/>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1839730">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1867376396"/>
                    </a:ext>
                  </a:extLst>
                </a:gridCol>
                <a:gridCol w="1839729">
                  <a:extLst>
                    <a:ext uri="{9D8B030D-6E8A-4147-A177-3AD203B41FA5}">
                      <a16:colId xmlns:a16="http://schemas.microsoft.com/office/drawing/2014/main" val="2159251388"/>
                    </a:ext>
                  </a:extLst>
                </a:gridCol>
                <a:gridCol w="1839730">
                  <a:extLst>
                    <a:ext uri="{9D8B030D-6E8A-4147-A177-3AD203B41FA5}">
                      <a16:colId xmlns:a16="http://schemas.microsoft.com/office/drawing/2014/main" val="3842576086"/>
                    </a:ext>
                  </a:extLst>
                </a:gridCol>
                <a:gridCol w="1839729">
                  <a:extLst>
                    <a:ext uri="{9D8B030D-6E8A-4147-A177-3AD203B41FA5}">
                      <a16:colId xmlns:a16="http://schemas.microsoft.com/office/drawing/2014/main" val="3914824675"/>
                    </a:ext>
                  </a:extLst>
                </a:gridCol>
              </a:tblGrid>
              <a:tr h="1106973">
                <a:tc>
                  <a:txBody>
                    <a:bodyPr/>
                    <a:lstStyle/>
                    <a:p>
                      <a:r>
                        <a:rPr lang="en-GB" sz="2000" b="1" dirty="0" smtClean="0">
                          <a:solidFill>
                            <a:schemeClr val="accent5">
                              <a:lumMod val="50000"/>
                            </a:schemeClr>
                          </a:solidFill>
                          <a:latin typeface="Century Gothic" panose="020B0502020202020204" pitchFamily="34" charset="0"/>
                        </a:rPr>
                        <a:t>1</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2</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r>
                        <a:rPr lang="en-GB" sz="2000" b="1" dirty="0" smtClean="0">
                          <a:solidFill>
                            <a:schemeClr val="accent5">
                              <a:lumMod val="50000"/>
                            </a:schemeClr>
                          </a:solidFill>
                          <a:latin typeface="Century Gothic" panose="020B0502020202020204" pitchFamily="34" charset="0"/>
                        </a:rPr>
                        <a:t>3</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4</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r>
                        <a:rPr lang="en-GB" sz="2000" b="1" dirty="0" smtClean="0">
                          <a:solidFill>
                            <a:schemeClr val="accent5">
                              <a:lumMod val="50000"/>
                            </a:schemeClr>
                          </a:solidFill>
                          <a:latin typeface="Century Gothic" panose="020B0502020202020204" pitchFamily="34" charset="0"/>
                        </a:rPr>
                        <a:t>5</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6</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r>
                        <a:rPr lang="en-GB" sz="2000" b="1" dirty="0" smtClean="0">
                          <a:solidFill>
                            <a:schemeClr val="accent5">
                              <a:lumMod val="50000"/>
                            </a:schemeClr>
                          </a:solidFill>
                          <a:latin typeface="Century Gothic" panose="020B0502020202020204" pitchFamily="34" charset="0"/>
                        </a:rPr>
                        <a:t>7</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8</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349" y="5150547"/>
            <a:ext cx="1331142" cy="934916"/>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pic>
        <p:nvPicPr>
          <p:cNvPr id="15" name="Picture 14"/>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00300" y="4199356"/>
            <a:ext cx="498794" cy="519576"/>
          </a:xfrm>
          <a:prstGeom prst="rect">
            <a:avLst/>
          </a:prstGeom>
        </p:spPr>
      </p:pic>
      <p:pic>
        <p:nvPicPr>
          <p:cNvPr id="19" name="Picture 1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84843" y="3235267"/>
            <a:ext cx="498794" cy="519576"/>
          </a:xfrm>
          <a:prstGeom prst="rect">
            <a:avLst/>
          </a:prstGeom>
        </p:spPr>
      </p:pic>
      <p:pic>
        <p:nvPicPr>
          <p:cNvPr id="21" name="Picture 2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366561" y="5389790"/>
            <a:ext cx="498794" cy="519576"/>
          </a:xfrm>
          <a:prstGeom prst="rect">
            <a:avLst/>
          </a:prstGeom>
        </p:spPr>
      </p:pic>
      <p:sp>
        <p:nvSpPr>
          <p:cNvPr id="25" name="Rectangle 24"/>
          <p:cNvSpPr/>
          <p:nvPr/>
        </p:nvSpPr>
        <p:spPr>
          <a:xfrm>
            <a:off x="10883637" y="51642"/>
            <a:ext cx="1284326" cy="584775"/>
          </a:xfrm>
          <a:prstGeom prst="rect">
            <a:avLst/>
          </a:prstGeom>
        </p:spPr>
        <p:txBody>
          <a:bodyPr wrap="none">
            <a:spAutoFit/>
          </a:bodyPr>
          <a:lstStyle/>
          <a:p>
            <a:pPr lvl="0" algn="ctr">
              <a:defRPr/>
            </a:pPr>
            <a:r>
              <a:rPr lang="en-GB" sz="3200" b="1" dirty="0" err="1">
                <a:solidFill>
                  <a:srgbClr val="4472C4">
                    <a:lumMod val="50000"/>
                  </a:srgbClr>
                </a:solidFill>
                <a:latin typeface="Century Gothic" panose="020B0502020202020204" pitchFamily="34" charset="0"/>
              </a:rPr>
              <a:t>Écrire</a:t>
            </a:r>
            <a:endParaRPr lang="en-GB" sz="3200" b="1" dirty="0">
              <a:solidFill>
                <a:srgbClr val="4472C4">
                  <a:lumMod val="50000"/>
                </a:srgbClr>
              </a:solidFill>
              <a:latin typeface="Century Gothic" panose="020B0502020202020204" pitchFamily="34" charset="0"/>
            </a:endParaRPr>
          </a:p>
        </p:txBody>
      </p:sp>
      <p:sp>
        <p:nvSpPr>
          <p:cNvPr id="27" name="TextBox 26"/>
          <p:cNvSpPr txBox="1"/>
          <p:nvPr/>
        </p:nvSpPr>
        <p:spPr>
          <a:xfrm>
            <a:off x="241320" y="118150"/>
            <a:ext cx="11926643" cy="1015663"/>
          </a:xfrm>
          <a:prstGeom prst="rect">
            <a:avLst/>
          </a:prstGeom>
          <a:noFill/>
        </p:spPr>
        <p:txBody>
          <a:bodyPr wrap="square" rtlCol="0">
            <a:spAutoFit/>
          </a:bodyPr>
          <a:lstStyle/>
          <a:p>
            <a:r>
              <a:rPr lang="en-GB" sz="2000" dirty="0">
                <a:solidFill>
                  <a:srgbClr val="002060"/>
                </a:solidFill>
                <a:latin typeface="Century Gothic" panose="020B0502020202020204" pitchFamily="34" charset="0"/>
              </a:rPr>
              <a:t>You are Alex. You write to another friend (your phone’s battery died!)</a:t>
            </a:r>
          </a:p>
          <a:p>
            <a:r>
              <a:rPr lang="en-GB" sz="2000" dirty="0">
                <a:solidFill>
                  <a:srgbClr val="002060"/>
                </a:solidFill>
                <a:latin typeface="Century Gothic" panose="020B0502020202020204" pitchFamily="34" charset="0"/>
              </a:rPr>
              <a:t>Write a sentence for each thing, </a:t>
            </a:r>
            <a:r>
              <a:rPr lang="en-GB" sz="2000" dirty="0" smtClean="0">
                <a:solidFill>
                  <a:srgbClr val="002060"/>
                </a:solidFill>
                <a:latin typeface="Century Gothic" panose="020B0502020202020204" pitchFamily="34" charset="0"/>
              </a:rPr>
              <a:t>using the information below</a:t>
            </a:r>
            <a:r>
              <a:rPr lang="en-GB" sz="2000" dirty="0">
                <a:solidFill>
                  <a:srgbClr val="002060"/>
                </a:solidFill>
                <a:latin typeface="Century Gothic" panose="020B0502020202020204" pitchFamily="34" charset="0"/>
              </a:rPr>
              <a:t>. </a:t>
            </a:r>
            <a:br>
              <a:rPr lang="en-GB" sz="2000" dirty="0">
                <a:solidFill>
                  <a:srgbClr val="002060"/>
                </a:solidFill>
                <a:latin typeface="Century Gothic" panose="020B0502020202020204" pitchFamily="34" charset="0"/>
              </a:rPr>
            </a:br>
            <a:r>
              <a:rPr lang="en-GB" sz="2000" dirty="0">
                <a:solidFill>
                  <a:srgbClr val="002060"/>
                </a:solidFill>
                <a:latin typeface="Century Gothic" panose="020B0502020202020204" pitchFamily="34" charset="0"/>
              </a:rPr>
              <a:t>E.g., </a:t>
            </a:r>
            <a:r>
              <a:rPr lang="en-GB" sz="2000" i="1" dirty="0" err="1">
                <a:solidFill>
                  <a:srgbClr val="002060"/>
                </a:solidFill>
                <a:latin typeface="Century Gothic" panose="020B0502020202020204" pitchFamily="34" charset="0"/>
              </a:rPr>
              <a:t>J’ai</a:t>
            </a:r>
            <a:r>
              <a:rPr lang="en-GB" sz="2000" i="1" dirty="0">
                <a:solidFill>
                  <a:srgbClr val="002060"/>
                </a:solidFill>
                <a:latin typeface="Century Gothic" panose="020B0502020202020204" pitchFamily="34" charset="0"/>
              </a:rPr>
              <a:t> </a:t>
            </a:r>
            <a:r>
              <a:rPr lang="en-GB" sz="2000" i="1" dirty="0" err="1">
                <a:solidFill>
                  <a:srgbClr val="002060"/>
                </a:solidFill>
                <a:latin typeface="Century Gothic" panose="020B0502020202020204" pitchFamily="34" charset="0"/>
              </a:rPr>
              <a:t>une</a:t>
            </a:r>
            <a:r>
              <a:rPr lang="en-GB" sz="2000" i="1" dirty="0">
                <a:solidFill>
                  <a:srgbClr val="002060"/>
                </a:solidFill>
                <a:latin typeface="Century Gothic" panose="020B0502020202020204" pitchFamily="34" charset="0"/>
              </a:rPr>
              <a:t> </a:t>
            </a:r>
            <a:r>
              <a:rPr lang="en-GB" sz="2000" i="1" dirty="0" err="1">
                <a:solidFill>
                  <a:srgbClr val="002060"/>
                </a:solidFill>
                <a:latin typeface="Century Gothic" panose="020B0502020202020204" pitchFamily="34" charset="0"/>
              </a:rPr>
              <a:t>règle</a:t>
            </a:r>
            <a:r>
              <a:rPr lang="en-GB" sz="2000" i="1" dirty="0">
                <a:solidFill>
                  <a:srgbClr val="002060"/>
                </a:solidFill>
                <a:latin typeface="Century Gothic" panose="020B0502020202020204" pitchFamily="34" charset="0"/>
              </a:rPr>
              <a:t>. Elle a un cheval</a:t>
            </a:r>
            <a:r>
              <a:rPr lang="en-GB" sz="2000" dirty="0">
                <a:solidFill>
                  <a:srgbClr val="002060"/>
                </a:solidFill>
                <a:latin typeface="Century Gothic" panose="020B0502020202020204" pitchFamily="34" charset="0"/>
              </a:rPr>
              <a:t>.</a:t>
            </a:r>
          </a:p>
        </p:txBody>
      </p:sp>
      <p:pic>
        <p:nvPicPr>
          <p:cNvPr id="28" name="Picture 27"/>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167410" y="2003751"/>
            <a:ext cx="498794" cy="519576"/>
          </a:xfrm>
          <a:prstGeom prst="rect">
            <a:avLst/>
          </a:prstGeom>
        </p:spPr>
      </p:pic>
      <p:pic>
        <p:nvPicPr>
          <p:cNvPr id="29" name="Picture 28"/>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3087757" y="3235267"/>
            <a:ext cx="498794" cy="519576"/>
          </a:xfrm>
          <a:prstGeom prst="rect">
            <a:avLst/>
          </a:prstGeom>
        </p:spPr>
      </p:pic>
      <p:pic>
        <p:nvPicPr>
          <p:cNvPr id="30" name="Picture 29"/>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8500300" y="2057131"/>
            <a:ext cx="498794" cy="519576"/>
          </a:xfrm>
          <a:prstGeom prst="rect">
            <a:avLst/>
          </a:prstGeom>
        </p:spPr>
      </p:pic>
      <p:pic>
        <p:nvPicPr>
          <p:cNvPr id="32" name="Picture 31"/>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90709" y="4270104"/>
            <a:ext cx="498794" cy="519576"/>
          </a:xfrm>
          <a:prstGeom prst="rect">
            <a:avLst/>
          </a:prstGeom>
        </p:spPr>
      </p:pic>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4890709" y="5459780"/>
            <a:ext cx="498794" cy="519576"/>
          </a:xfrm>
          <a:prstGeom prst="rect">
            <a:avLst/>
          </a:prstGeom>
        </p:spPr>
      </p:pic>
      <p:sp>
        <p:nvSpPr>
          <p:cNvPr id="35" name="TextBox 3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31" name="Rectangle 30"/>
          <p:cNvSpPr/>
          <p:nvPr/>
        </p:nvSpPr>
        <p:spPr>
          <a:xfrm>
            <a:off x="8350767" y="1120565"/>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3" name="Rectangle 32"/>
          <p:cNvSpPr/>
          <p:nvPr/>
        </p:nvSpPr>
        <p:spPr>
          <a:xfrm>
            <a:off x="2851951" y="1116289"/>
            <a:ext cx="753731" cy="646331"/>
          </a:xfrm>
          <a:prstGeom prst="rect">
            <a:avLst/>
          </a:prstGeom>
          <a:noFill/>
        </p:spPr>
        <p:txBody>
          <a:bodyPr wrap="non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Alex </a:t>
            </a:r>
          </a:p>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(‘I’)</a:t>
            </a:r>
            <a:endPar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endParaRPr>
          </a:p>
        </p:txBody>
      </p:sp>
      <p:sp>
        <p:nvSpPr>
          <p:cNvPr id="37" name="Rectangle 36"/>
          <p:cNvSpPr/>
          <p:nvPr/>
        </p:nvSpPr>
        <p:spPr>
          <a:xfrm>
            <a:off x="4355720" y="1152181"/>
            <a:ext cx="1652797" cy="646331"/>
          </a:xfrm>
          <a:prstGeom prst="rect">
            <a:avLst/>
          </a:prstGeom>
          <a:noFill/>
        </p:spPr>
        <p:txBody>
          <a:bodyPr wrap="square" lIns="91440" tIns="45720" rIns="91440" bIns="45720">
            <a:spAutoFit/>
          </a:bodyPr>
          <a:lstStyle/>
          <a:p>
            <a:pPr algn="ct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Sister </a:t>
            </a:r>
            <a:br>
              <a:rPr lang="en-US" b="1" dirty="0">
                <a:ln w="22225">
                  <a:solidFill>
                    <a:schemeClr val="accent2"/>
                  </a:solidFill>
                  <a:prstDash val="solid"/>
                </a:ln>
                <a:solidFill>
                  <a:schemeClr val="accent2">
                    <a:lumMod val="40000"/>
                    <a:lumOff val="60000"/>
                  </a:schemeClr>
                </a:solidFill>
                <a:latin typeface="Century Gothic" panose="020B0502020202020204" pitchFamily="34" charset="0"/>
              </a:rPr>
            </a:br>
            <a:r>
              <a:rPr lang="en-US" b="1" dirty="0">
                <a:ln w="22225">
                  <a:solidFill>
                    <a:schemeClr val="accent2"/>
                  </a:solidFill>
                  <a:prstDash val="solid"/>
                </a:ln>
                <a:solidFill>
                  <a:schemeClr val="accent2">
                    <a:lumMod val="40000"/>
                    <a:lumOff val="60000"/>
                  </a:schemeClr>
                </a:solidFill>
                <a:latin typeface="Century Gothic" panose="020B0502020202020204" pitchFamily="34" charset="0"/>
              </a:rPr>
              <a:t>(</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‘she’)</a:t>
            </a:r>
          </a:p>
        </p:txBody>
      </p:sp>
      <p:sp>
        <p:nvSpPr>
          <p:cNvPr id="38" name="Rectangle 37"/>
          <p:cNvSpPr/>
          <p:nvPr/>
        </p:nvSpPr>
        <p:spPr>
          <a:xfrm>
            <a:off x="9793951" y="1152180"/>
            <a:ext cx="1652797" cy="646331"/>
          </a:xfrm>
          <a:prstGeom prst="rect">
            <a:avLst/>
          </a:prstGeom>
          <a:noFill/>
        </p:spPr>
        <p:txBody>
          <a:bodyPr wrap="square" lIns="91440" tIns="45720" rIns="91440" bIns="45720">
            <a:spAutoFit/>
          </a:bodyPr>
          <a:lstStyle/>
          <a:p>
            <a:pPr algn="ctr"/>
            <a:r>
              <a:rPr lang="en-US" b="1" dirty="0" smtClean="0">
                <a:ln w="22225">
                  <a:solidFill>
                    <a:schemeClr val="accent2"/>
                  </a:solidFill>
                  <a:prstDash val="solid"/>
                </a:ln>
                <a:solidFill>
                  <a:schemeClr val="accent2">
                    <a:lumMod val="40000"/>
                    <a:lumOff val="60000"/>
                  </a:schemeClr>
                </a:solidFill>
                <a:latin typeface="Century Gothic" panose="020B0502020202020204" pitchFamily="34" charset="0"/>
              </a:rPr>
              <a:t>Brother  (</a:t>
            </a:r>
            <a:r>
              <a:rPr lang="en-US" b="1" cap="none" spc="0" dirty="0" smtClean="0">
                <a:ln w="22225">
                  <a:solidFill>
                    <a:schemeClr val="accent2"/>
                  </a:solidFill>
                  <a:prstDash val="solid"/>
                </a:ln>
                <a:solidFill>
                  <a:schemeClr val="accent2">
                    <a:lumMod val="40000"/>
                    <a:lumOff val="60000"/>
                  </a:schemeClr>
                </a:solidFill>
                <a:effectLst/>
                <a:latin typeface="Century Gothic" panose="020B0502020202020204" pitchFamily="34" charset="0"/>
              </a:rPr>
              <a:t>‘he</a:t>
            </a:r>
            <a:r>
              <a:rPr lang="en-US" b="1" cap="none" spc="0" dirty="0">
                <a:ln w="22225">
                  <a:solidFill>
                    <a:schemeClr val="accent2"/>
                  </a:solidFill>
                  <a:prstDash val="solid"/>
                </a:ln>
                <a:solidFill>
                  <a:schemeClr val="accent2">
                    <a:lumMod val="40000"/>
                    <a:lumOff val="60000"/>
                  </a:schemeClr>
                </a:solidFill>
                <a:effectLst/>
                <a:latin typeface="Century Gothic" panose="020B0502020202020204" pitchFamily="34" charset="0"/>
              </a:rPr>
              <a:t>’)</a:t>
            </a:r>
          </a:p>
        </p:txBody>
      </p:sp>
      <p:pic>
        <p:nvPicPr>
          <p:cNvPr id="26" name="Picture 2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093517" y="2895734"/>
            <a:ext cx="840805" cy="1034837"/>
          </a:xfrm>
          <a:prstGeom prst="rect">
            <a:avLst/>
          </a:prstGeom>
        </p:spPr>
      </p:pic>
      <p:pic>
        <p:nvPicPr>
          <p:cNvPr id="36" name="Picture 35"/>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667499" y="5098785"/>
            <a:ext cx="554804" cy="1082545"/>
          </a:xfrm>
          <a:prstGeom prst="rect">
            <a:avLst/>
          </a:prstGeom>
        </p:spPr>
      </p:pic>
      <p:sp>
        <p:nvSpPr>
          <p:cNvPr id="39" name="TextBox 38"/>
          <p:cNvSpPr txBox="1"/>
          <p:nvPr/>
        </p:nvSpPr>
        <p:spPr>
          <a:xfrm>
            <a:off x="5933615" y="902980"/>
            <a:ext cx="2383337" cy="461665"/>
          </a:xfrm>
          <a:prstGeom prst="rect">
            <a:avLst/>
          </a:prstGeom>
          <a:noFill/>
        </p:spPr>
        <p:txBody>
          <a:bodyPr wrap="square" rtlCol="0">
            <a:spAutoFit/>
          </a:bodyPr>
          <a:lstStyle/>
          <a:p>
            <a:r>
              <a:rPr lang="en-GB" sz="2400" b="1" dirty="0" smtClean="0">
                <a:solidFill>
                  <a:schemeClr val="accent5">
                    <a:lumMod val="50000"/>
                  </a:schemeClr>
                </a:solidFill>
                <a:latin typeface="Century Gothic" panose="020B0502020202020204" pitchFamily="34" charset="0"/>
              </a:rPr>
              <a:t>Je, </a:t>
            </a:r>
            <a:r>
              <a:rPr lang="en-GB" sz="2400" b="1" dirty="0" err="1" smtClean="0">
                <a:solidFill>
                  <a:schemeClr val="accent5">
                    <a:lumMod val="50000"/>
                  </a:schemeClr>
                </a:solidFill>
                <a:latin typeface="Century Gothic" panose="020B0502020202020204" pitchFamily="34" charset="0"/>
              </a:rPr>
              <a:t>il</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elle</a:t>
            </a:r>
            <a:r>
              <a:rPr lang="en-GB" sz="2400" b="1" dirty="0" smtClean="0">
                <a:solidFill>
                  <a:schemeClr val="accent5">
                    <a:lumMod val="50000"/>
                  </a:schemeClr>
                </a:solidFill>
                <a:latin typeface="Century Gothic" panose="020B0502020202020204" pitchFamily="34" charset="0"/>
              </a:rPr>
              <a:t> ?</a:t>
            </a:r>
            <a:endParaRPr lang="en-GB" sz="24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6816597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 name="Table 21"/>
          <p:cNvGraphicFramePr>
            <a:graphicFrameLocks noGrp="1"/>
          </p:cNvGraphicFramePr>
          <p:nvPr>
            <p:extLst>
              <p:ext uri="{D42A27DB-BD31-4B8C-83A1-F6EECF244321}">
                <p14:modId xmlns:p14="http://schemas.microsoft.com/office/powerpoint/2010/main" val="974302330"/>
              </p:ext>
            </p:extLst>
          </p:nvPr>
        </p:nvGraphicFramePr>
        <p:xfrm>
          <a:off x="489329" y="1747052"/>
          <a:ext cx="11038376" cy="4435602"/>
        </p:xfrm>
        <a:graphic>
          <a:graphicData uri="http://schemas.openxmlformats.org/drawingml/2006/table">
            <a:tbl>
              <a:tblPr firstRow="1" bandRow="1">
                <a:tableStyleId>{5C22544A-7EE6-4342-B048-85BDC9FD1C3A}</a:tableStyleId>
              </a:tblPr>
              <a:tblGrid>
                <a:gridCol w="1839729">
                  <a:extLst>
                    <a:ext uri="{9D8B030D-6E8A-4147-A177-3AD203B41FA5}">
                      <a16:colId xmlns:a16="http://schemas.microsoft.com/office/drawing/2014/main" val="615763476"/>
                    </a:ext>
                  </a:extLst>
                </a:gridCol>
                <a:gridCol w="3679459">
                  <a:extLst>
                    <a:ext uri="{9D8B030D-6E8A-4147-A177-3AD203B41FA5}">
                      <a16:colId xmlns:a16="http://schemas.microsoft.com/office/drawing/2014/main" val="3701299042"/>
                    </a:ext>
                  </a:extLst>
                </a:gridCol>
                <a:gridCol w="1839729">
                  <a:extLst>
                    <a:ext uri="{9D8B030D-6E8A-4147-A177-3AD203B41FA5}">
                      <a16:colId xmlns:a16="http://schemas.microsoft.com/office/drawing/2014/main" val="2159251388"/>
                    </a:ext>
                  </a:extLst>
                </a:gridCol>
                <a:gridCol w="3679459">
                  <a:extLst>
                    <a:ext uri="{9D8B030D-6E8A-4147-A177-3AD203B41FA5}">
                      <a16:colId xmlns:a16="http://schemas.microsoft.com/office/drawing/2014/main" val="3842576086"/>
                    </a:ext>
                  </a:extLst>
                </a:gridCol>
              </a:tblGrid>
              <a:tr h="1114681">
                <a:tc>
                  <a:txBody>
                    <a:bodyPr/>
                    <a:lstStyle/>
                    <a:p>
                      <a:r>
                        <a:rPr lang="en-GB" sz="2000" b="1" dirty="0" smtClean="0">
                          <a:solidFill>
                            <a:schemeClr val="accent5">
                              <a:lumMod val="50000"/>
                            </a:schemeClr>
                          </a:solidFill>
                          <a:latin typeface="Century Gothic" panose="020B0502020202020204" pitchFamily="34" charset="0"/>
                        </a:rPr>
                        <a:t>1</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2</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28679953"/>
                  </a:ext>
                </a:extLst>
              </a:tr>
              <a:tr h="1106974">
                <a:tc>
                  <a:txBody>
                    <a:bodyPr/>
                    <a:lstStyle/>
                    <a:p>
                      <a:r>
                        <a:rPr lang="en-GB" sz="2000" b="1" dirty="0" smtClean="0">
                          <a:solidFill>
                            <a:schemeClr val="accent5">
                              <a:lumMod val="50000"/>
                            </a:schemeClr>
                          </a:solidFill>
                          <a:latin typeface="Century Gothic" panose="020B0502020202020204" pitchFamily="34" charset="0"/>
                        </a:rPr>
                        <a:t>3</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4</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00112739"/>
                  </a:ext>
                </a:extLst>
              </a:tr>
              <a:tr h="1106974">
                <a:tc>
                  <a:txBody>
                    <a:bodyPr/>
                    <a:lstStyle/>
                    <a:p>
                      <a:r>
                        <a:rPr lang="en-GB" sz="2000" b="1" dirty="0" smtClean="0">
                          <a:solidFill>
                            <a:schemeClr val="accent5">
                              <a:lumMod val="50000"/>
                            </a:schemeClr>
                          </a:solidFill>
                          <a:latin typeface="Century Gothic" panose="020B0502020202020204" pitchFamily="34" charset="0"/>
                        </a:rPr>
                        <a:t>5</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6</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56394000"/>
                  </a:ext>
                </a:extLst>
              </a:tr>
              <a:tr h="1106973">
                <a:tc>
                  <a:txBody>
                    <a:bodyPr/>
                    <a:lstStyle/>
                    <a:p>
                      <a:r>
                        <a:rPr lang="en-GB" sz="2000" b="1" dirty="0" smtClean="0">
                          <a:solidFill>
                            <a:schemeClr val="accent5">
                              <a:lumMod val="50000"/>
                            </a:schemeClr>
                          </a:solidFill>
                          <a:latin typeface="Century Gothic" panose="020B0502020202020204" pitchFamily="34" charset="0"/>
                        </a:rPr>
                        <a:t>7</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b="1" dirty="0" smtClean="0">
                          <a:solidFill>
                            <a:schemeClr val="accent5">
                              <a:lumMod val="50000"/>
                            </a:schemeClr>
                          </a:solidFill>
                          <a:latin typeface="Century Gothic" panose="020B0502020202020204" pitchFamily="34" charset="0"/>
                        </a:rPr>
                        <a:t>8</a:t>
                      </a:r>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4535157"/>
                  </a:ext>
                </a:extLst>
              </a:tr>
            </a:tbl>
          </a:graphicData>
        </a:graphic>
      </p:graphicFrame>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96210" y="4199356"/>
            <a:ext cx="897383" cy="661072"/>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8349" y="1970926"/>
            <a:ext cx="1331142" cy="634511"/>
          </a:xfrm>
          <a:prstGeom prst="rect">
            <a:avLst/>
          </a:prstGeom>
        </p:spPr>
      </p:pic>
      <p:pic>
        <p:nvPicPr>
          <p:cNvPr id="11" name="Picture 10"/>
          <p:cNvPicPr>
            <a:picLocks/>
          </p:cNvPicPr>
          <p:nvPr/>
        </p:nvPicPr>
        <p:blipFill>
          <a:blip r:embed="rId5" cstate="print">
            <a:extLst>
              <a:ext uri="{28A0092B-C50C-407E-A947-70E740481C1C}">
                <a14:useLocalDpi xmlns:a14="http://schemas.microsoft.com/office/drawing/2010/main" val="0"/>
              </a:ext>
            </a:extLst>
          </a:blip>
          <a:stretch>
            <a:fillRect/>
          </a:stretch>
        </p:blipFill>
        <p:spPr>
          <a:xfrm>
            <a:off x="6710170" y="1777946"/>
            <a:ext cx="438803" cy="1020472"/>
          </a:xfrm>
          <a:prstGeom prst="rect">
            <a:avLst/>
          </a:prstGeom>
        </p:spPr>
      </p:pic>
      <p:pic>
        <p:nvPicPr>
          <p:cNvPr id="13" name="Picture 1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496210" y="2971801"/>
            <a:ext cx="1052339" cy="989198"/>
          </a:xfrm>
          <a:prstGeom prst="rect">
            <a:avLst/>
          </a:prstGeom>
        </p:spPr>
      </p:pic>
      <p:pic>
        <p:nvPicPr>
          <p:cNvPr id="16" name="Picture 15"/>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48349" y="5150547"/>
            <a:ext cx="1331142" cy="934916"/>
          </a:xfrm>
          <a:prstGeom prst="rect">
            <a:avLst/>
          </a:prstGeom>
        </p:spPr>
      </p:pic>
      <p:pic>
        <p:nvPicPr>
          <p:cNvPr id="18" name="Picture 17"/>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099865" y="3977591"/>
            <a:ext cx="708578" cy="1057579"/>
          </a:xfrm>
          <a:prstGeom prst="rect">
            <a:avLst/>
          </a:prstGeom>
        </p:spPr>
      </p:pic>
      <p:sp>
        <p:nvSpPr>
          <p:cNvPr id="25" name="Rectangle 24"/>
          <p:cNvSpPr/>
          <p:nvPr/>
        </p:nvSpPr>
        <p:spPr>
          <a:xfrm>
            <a:off x="10883637" y="51642"/>
            <a:ext cx="1284326" cy="584775"/>
          </a:xfrm>
          <a:prstGeom prst="rect">
            <a:avLst/>
          </a:prstGeom>
        </p:spPr>
        <p:txBody>
          <a:bodyPr wrap="none">
            <a:spAutoFit/>
          </a:bodyPr>
          <a:lstStyle/>
          <a:p>
            <a:pPr lvl="0" algn="ctr">
              <a:defRPr/>
            </a:pPr>
            <a:r>
              <a:rPr lang="en-GB" sz="3200" b="1" dirty="0" err="1">
                <a:solidFill>
                  <a:srgbClr val="4472C4">
                    <a:lumMod val="50000"/>
                  </a:srgbClr>
                </a:solidFill>
                <a:latin typeface="Century Gothic" panose="020B0502020202020204" pitchFamily="34" charset="0"/>
              </a:rPr>
              <a:t>Écrire</a:t>
            </a:r>
            <a:endParaRPr lang="en-GB" sz="3200" b="1" dirty="0">
              <a:solidFill>
                <a:srgbClr val="4472C4">
                  <a:lumMod val="50000"/>
                </a:srgbClr>
              </a:solidFill>
              <a:latin typeface="Century Gothic" panose="020B0502020202020204" pitchFamily="34" charset="0"/>
            </a:endParaRPr>
          </a:p>
        </p:txBody>
      </p:sp>
      <p:sp>
        <p:nvSpPr>
          <p:cNvPr id="27" name="TextBox 26"/>
          <p:cNvSpPr txBox="1"/>
          <p:nvPr/>
        </p:nvSpPr>
        <p:spPr>
          <a:xfrm>
            <a:off x="268151" y="1040948"/>
            <a:ext cx="3822679" cy="523220"/>
          </a:xfrm>
          <a:prstGeom prst="rect">
            <a:avLst/>
          </a:prstGeom>
          <a:noFill/>
        </p:spPr>
        <p:txBody>
          <a:bodyPr wrap="square" rtlCol="0">
            <a:spAutoFit/>
          </a:bodyPr>
          <a:lstStyle/>
          <a:p>
            <a:r>
              <a:rPr lang="en-GB" sz="2800" b="1" dirty="0" err="1" smtClean="0">
                <a:solidFill>
                  <a:srgbClr val="002060"/>
                </a:solidFill>
                <a:latin typeface="Century Gothic" panose="020B0502020202020204" pitchFamily="34" charset="0"/>
              </a:rPr>
              <a:t>Réponses</a:t>
            </a:r>
            <a:r>
              <a:rPr lang="en-GB" sz="2800" b="1" dirty="0" smtClean="0">
                <a:solidFill>
                  <a:srgbClr val="002060"/>
                </a:solidFill>
                <a:latin typeface="Century Gothic" panose="020B0502020202020204" pitchFamily="34" charset="0"/>
              </a:rPr>
              <a:t> </a:t>
            </a:r>
            <a:r>
              <a:rPr lang="en-GB" sz="2800" b="1" dirty="0" err="1" smtClean="0">
                <a:solidFill>
                  <a:srgbClr val="002060"/>
                </a:solidFill>
                <a:latin typeface="Century Gothic" panose="020B0502020202020204" pitchFamily="34" charset="0"/>
              </a:rPr>
              <a:t>correctes</a:t>
            </a:r>
            <a:r>
              <a:rPr lang="en-GB" sz="2800" b="1" dirty="0" smtClean="0">
                <a:solidFill>
                  <a:srgbClr val="002060"/>
                </a:solidFill>
                <a:latin typeface="Century Gothic" panose="020B0502020202020204" pitchFamily="34" charset="0"/>
              </a:rPr>
              <a:t>:</a:t>
            </a:r>
            <a:endParaRPr lang="en-GB" sz="2800" b="1" dirty="0">
              <a:solidFill>
                <a:srgbClr val="002060"/>
              </a:solidFill>
              <a:latin typeface="Century Gothic" panose="020B0502020202020204" pitchFamily="34" charset="0"/>
            </a:endParaRPr>
          </a:p>
        </p:txBody>
      </p:sp>
      <p:sp>
        <p:nvSpPr>
          <p:cNvPr id="35" name="TextBox 34"/>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pic>
        <p:nvPicPr>
          <p:cNvPr id="26" name="Picture 25"/>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093517" y="2895734"/>
            <a:ext cx="840805" cy="1034837"/>
          </a:xfrm>
          <a:prstGeom prst="rect">
            <a:avLst/>
          </a:prstGeom>
        </p:spPr>
      </p:pic>
      <p:pic>
        <p:nvPicPr>
          <p:cNvPr id="36" name="Picture 35"/>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667499" y="5098785"/>
            <a:ext cx="554804" cy="1082545"/>
          </a:xfrm>
          <a:prstGeom prst="rect">
            <a:avLst/>
          </a:prstGeom>
        </p:spPr>
      </p:pic>
      <p:sp>
        <p:nvSpPr>
          <p:cNvPr id="2" name="TextBox 1"/>
          <p:cNvSpPr txBox="1"/>
          <p:nvPr/>
        </p:nvSpPr>
        <p:spPr>
          <a:xfrm>
            <a:off x="3129614" y="2116864"/>
            <a:ext cx="1965756"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Jai </a:t>
            </a:r>
            <a:r>
              <a:rPr lang="en-GB" sz="2000" b="1" dirty="0" err="1" smtClean="0">
                <a:solidFill>
                  <a:schemeClr val="accent5">
                    <a:lumMod val="50000"/>
                  </a:schemeClr>
                </a:solidFill>
                <a:latin typeface="Century Gothic" panose="020B0502020202020204" pitchFamily="34" charset="0"/>
              </a:rPr>
              <a:t>une</a:t>
            </a:r>
            <a:r>
              <a:rPr lang="en-GB" sz="2000" b="1" dirty="0" smtClean="0">
                <a:solidFill>
                  <a:schemeClr val="accent5">
                    <a:lumMod val="50000"/>
                  </a:schemeClr>
                </a:solidFill>
                <a:latin typeface="Century Gothic" panose="020B0502020202020204" pitchFamily="34" charset="0"/>
              </a:rPr>
              <a:t> </a:t>
            </a:r>
            <a:r>
              <a:rPr lang="en-GB" sz="2000" b="1" dirty="0" err="1" smtClean="0">
                <a:solidFill>
                  <a:schemeClr val="accent5">
                    <a:lumMod val="50000"/>
                  </a:schemeClr>
                </a:solidFill>
                <a:latin typeface="Century Gothic" panose="020B0502020202020204" pitchFamily="34" charset="0"/>
              </a:rPr>
              <a:t>règle</a:t>
            </a:r>
            <a:r>
              <a:rPr lang="en-GB" sz="2000" b="1" dirty="0" smtClean="0">
                <a:solidFill>
                  <a:schemeClr val="accent5">
                    <a:lumMod val="50000"/>
                  </a:schemeClr>
                </a:solidFill>
                <a:latin typeface="Century Gothic" panose="020B0502020202020204" pitchFamily="34" charset="0"/>
              </a:rPr>
              <a:t>.</a:t>
            </a:r>
            <a:endParaRPr lang="en-GB" sz="2000" b="1" dirty="0">
              <a:solidFill>
                <a:schemeClr val="accent5">
                  <a:lumMod val="50000"/>
                </a:schemeClr>
              </a:solidFill>
              <a:latin typeface="Century Gothic" panose="020B0502020202020204" pitchFamily="34" charset="0"/>
            </a:endParaRPr>
          </a:p>
        </p:txBody>
      </p:sp>
      <p:sp>
        <p:nvSpPr>
          <p:cNvPr id="40" name="TextBox 39"/>
          <p:cNvSpPr txBox="1"/>
          <p:nvPr/>
        </p:nvSpPr>
        <p:spPr>
          <a:xfrm>
            <a:off x="3216362" y="3196679"/>
            <a:ext cx="1965756"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Jai un </a:t>
            </a:r>
            <a:r>
              <a:rPr lang="en-GB" sz="2000" b="1" dirty="0" err="1" smtClean="0">
                <a:solidFill>
                  <a:schemeClr val="accent5">
                    <a:lumMod val="50000"/>
                  </a:schemeClr>
                </a:solidFill>
                <a:latin typeface="Century Gothic" panose="020B0502020202020204" pitchFamily="34" charset="0"/>
              </a:rPr>
              <a:t>chien</a:t>
            </a:r>
            <a:r>
              <a:rPr lang="en-GB" sz="2000" b="1" dirty="0" smtClean="0">
                <a:solidFill>
                  <a:schemeClr val="accent5">
                    <a:lumMod val="50000"/>
                  </a:schemeClr>
                </a:solidFill>
                <a:latin typeface="Century Gothic" panose="020B0502020202020204" pitchFamily="34" charset="0"/>
              </a:rPr>
              <a:t>.</a:t>
            </a:r>
            <a:endParaRPr lang="en-GB" sz="2000" b="1" dirty="0">
              <a:solidFill>
                <a:schemeClr val="accent5">
                  <a:lumMod val="50000"/>
                </a:schemeClr>
              </a:solidFill>
              <a:latin typeface="Century Gothic" panose="020B0502020202020204" pitchFamily="34" charset="0"/>
            </a:endParaRPr>
          </a:p>
        </p:txBody>
      </p:sp>
      <p:sp>
        <p:nvSpPr>
          <p:cNvPr id="41" name="TextBox 40"/>
          <p:cNvSpPr txBox="1"/>
          <p:nvPr/>
        </p:nvSpPr>
        <p:spPr>
          <a:xfrm>
            <a:off x="2969576" y="4335575"/>
            <a:ext cx="2509110"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Elle a un cheval.</a:t>
            </a:r>
            <a:endParaRPr lang="en-GB" sz="2000" b="1" dirty="0">
              <a:solidFill>
                <a:schemeClr val="accent5">
                  <a:lumMod val="50000"/>
                </a:schemeClr>
              </a:solidFill>
              <a:latin typeface="Century Gothic" panose="020B0502020202020204" pitchFamily="34" charset="0"/>
            </a:endParaRPr>
          </a:p>
        </p:txBody>
      </p:sp>
      <p:sp>
        <p:nvSpPr>
          <p:cNvPr id="42" name="TextBox 41"/>
          <p:cNvSpPr txBox="1"/>
          <p:nvPr/>
        </p:nvSpPr>
        <p:spPr>
          <a:xfrm>
            <a:off x="2911062" y="5456825"/>
            <a:ext cx="2626138"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Elle a </a:t>
            </a:r>
            <a:r>
              <a:rPr lang="en-GB" sz="2000" b="1" dirty="0" err="1" smtClean="0">
                <a:solidFill>
                  <a:schemeClr val="accent5">
                    <a:lumMod val="50000"/>
                  </a:schemeClr>
                </a:solidFill>
                <a:latin typeface="Century Gothic" panose="020B0502020202020204" pitchFamily="34" charset="0"/>
              </a:rPr>
              <a:t>une</a:t>
            </a:r>
            <a:r>
              <a:rPr lang="en-GB" sz="2000" b="1" dirty="0" smtClean="0">
                <a:solidFill>
                  <a:schemeClr val="accent5">
                    <a:lumMod val="50000"/>
                  </a:schemeClr>
                </a:solidFill>
                <a:latin typeface="Century Gothic" panose="020B0502020202020204" pitchFamily="34" charset="0"/>
              </a:rPr>
              <a:t> </a:t>
            </a:r>
            <a:r>
              <a:rPr lang="en-GB" sz="2000" b="1" dirty="0" err="1" smtClean="0">
                <a:solidFill>
                  <a:schemeClr val="accent5">
                    <a:lumMod val="50000"/>
                  </a:schemeClr>
                </a:solidFill>
                <a:latin typeface="Century Gothic" panose="020B0502020202020204" pitchFamily="34" charset="0"/>
              </a:rPr>
              <a:t>chambre</a:t>
            </a:r>
            <a:endParaRPr lang="en-GB" sz="2000" b="1" dirty="0">
              <a:solidFill>
                <a:schemeClr val="accent5">
                  <a:lumMod val="50000"/>
                </a:schemeClr>
              </a:solidFill>
              <a:latin typeface="Century Gothic" panose="020B0502020202020204" pitchFamily="34" charset="0"/>
            </a:endParaRPr>
          </a:p>
        </p:txBody>
      </p:sp>
      <p:sp>
        <p:nvSpPr>
          <p:cNvPr id="43" name="TextBox 42"/>
          <p:cNvSpPr txBox="1"/>
          <p:nvPr/>
        </p:nvSpPr>
        <p:spPr>
          <a:xfrm>
            <a:off x="8935215" y="2152133"/>
            <a:ext cx="1965756"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Jai </a:t>
            </a:r>
            <a:r>
              <a:rPr lang="en-GB" sz="2000" b="1" dirty="0" err="1" smtClean="0">
                <a:solidFill>
                  <a:schemeClr val="accent5">
                    <a:lumMod val="50000"/>
                  </a:schemeClr>
                </a:solidFill>
                <a:latin typeface="Century Gothic" panose="020B0502020202020204" pitchFamily="34" charset="0"/>
              </a:rPr>
              <a:t>une</a:t>
            </a:r>
            <a:r>
              <a:rPr lang="en-GB" sz="2000" b="1" dirty="0" smtClean="0">
                <a:solidFill>
                  <a:schemeClr val="accent5">
                    <a:lumMod val="50000"/>
                  </a:schemeClr>
                </a:solidFill>
                <a:latin typeface="Century Gothic" panose="020B0502020202020204" pitchFamily="34" charset="0"/>
              </a:rPr>
              <a:t> idée.</a:t>
            </a:r>
            <a:endParaRPr lang="en-GB" sz="2000" b="1" dirty="0">
              <a:solidFill>
                <a:schemeClr val="accent5">
                  <a:lumMod val="50000"/>
                </a:schemeClr>
              </a:solidFill>
              <a:latin typeface="Century Gothic" panose="020B0502020202020204" pitchFamily="34" charset="0"/>
            </a:endParaRPr>
          </a:p>
        </p:txBody>
      </p:sp>
      <p:sp>
        <p:nvSpPr>
          <p:cNvPr id="44" name="TextBox 43"/>
          <p:cNvSpPr txBox="1"/>
          <p:nvPr/>
        </p:nvSpPr>
        <p:spPr>
          <a:xfrm>
            <a:off x="8811073" y="3245866"/>
            <a:ext cx="1965756"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Il a </a:t>
            </a:r>
            <a:r>
              <a:rPr lang="en-GB" sz="2000" b="1" dirty="0" err="1" smtClean="0">
                <a:solidFill>
                  <a:schemeClr val="accent5">
                    <a:lumMod val="50000"/>
                  </a:schemeClr>
                </a:solidFill>
                <a:latin typeface="Century Gothic" panose="020B0502020202020204" pitchFamily="34" charset="0"/>
              </a:rPr>
              <a:t>une</a:t>
            </a:r>
            <a:r>
              <a:rPr lang="en-GB" sz="2000" b="1" dirty="0" smtClean="0">
                <a:solidFill>
                  <a:schemeClr val="accent5">
                    <a:lumMod val="50000"/>
                  </a:schemeClr>
                </a:solidFill>
                <a:latin typeface="Century Gothic" panose="020B0502020202020204" pitchFamily="34" charset="0"/>
              </a:rPr>
              <a:t> photo.</a:t>
            </a:r>
            <a:endParaRPr lang="en-GB" sz="2000" b="1" dirty="0">
              <a:solidFill>
                <a:schemeClr val="accent5">
                  <a:lumMod val="50000"/>
                </a:schemeClr>
              </a:solidFill>
              <a:latin typeface="Century Gothic" panose="020B0502020202020204" pitchFamily="34" charset="0"/>
            </a:endParaRPr>
          </a:p>
        </p:txBody>
      </p:sp>
      <p:sp>
        <p:nvSpPr>
          <p:cNvPr id="45" name="TextBox 44"/>
          <p:cNvSpPr txBox="1"/>
          <p:nvPr/>
        </p:nvSpPr>
        <p:spPr>
          <a:xfrm>
            <a:off x="8976311" y="4268421"/>
            <a:ext cx="1965756"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Jai un livre.</a:t>
            </a:r>
            <a:endParaRPr lang="en-GB" sz="2000" b="1" dirty="0">
              <a:solidFill>
                <a:schemeClr val="accent5">
                  <a:lumMod val="50000"/>
                </a:schemeClr>
              </a:solidFill>
              <a:latin typeface="Century Gothic" panose="020B0502020202020204" pitchFamily="34" charset="0"/>
            </a:endParaRPr>
          </a:p>
        </p:txBody>
      </p:sp>
      <p:sp>
        <p:nvSpPr>
          <p:cNvPr id="46" name="TextBox 45"/>
          <p:cNvSpPr txBox="1"/>
          <p:nvPr/>
        </p:nvSpPr>
        <p:spPr>
          <a:xfrm>
            <a:off x="8731394" y="5417950"/>
            <a:ext cx="2373398" cy="400110"/>
          </a:xfrm>
          <a:prstGeom prst="rect">
            <a:avLst/>
          </a:prstGeom>
          <a:noFill/>
        </p:spPr>
        <p:txBody>
          <a:bodyPr wrap="square" rtlCol="0">
            <a:spAutoFit/>
          </a:bodyPr>
          <a:lstStyle/>
          <a:p>
            <a:r>
              <a:rPr lang="en-GB" sz="2000" b="1" dirty="0" smtClean="0">
                <a:solidFill>
                  <a:schemeClr val="accent5">
                    <a:lumMod val="50000"/>
                  </a:schemeClr>
                </a:solidFill>
                <a:latin typeface="Century Gothic" panose="020B0502020202020204" pitchFamily="34" charset="0"/>
              </a:rPr>
              <a:t>Il a un portable</a:t>
            </a:r>
            <a:endParaRPr lang="en-GB" sz="2000" b="1"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4500898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7819832" y="6290875"/>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15" name="Rectangle 14"/>
          <p:cNvSpPr/>
          <p:nvPr/>
        </p:nvSpPr>
        <p:spPr>
          <a:xfrm>
            <a:off x="3263206" y="353749"/>
            <a:ext cx="1662635"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français</a:t>
            </a:r>
            <a:endParaRPr kumimoji="0" lang="en-US" sz="3000" b="1" i="0" u="none" strike="noStrike" kern="1200" cap="none" spc="0" normalizeH="0" baseline="0" noProof="0" dirty="0">
              <a:ln w="9525">
                <a:solidFill>
                  <a:prstClr val="white"/>
                </a:solidFill>
                <a:prstDash val="solid"/>
              </a:ln>
              <a:solidFill>
                <a:srgbClr val="4472C4"/>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17" name="TextBox 16"/>
          <p:cNvSpPr txBox="1"/>
          <p:nvPr/>
        </p:nvSpPr>
        <p:spPr>
          <a:xfrm>
            <a:off x="3049920" y="90774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animal</a:t>
            </a:r>
          </a:p>
        </p:txBody>
      </p:sp>
      <p:sp>
        <p:nvSpPr>
          <p:cNvPr id="19" name="TextBox 18"/>
          <p:cNvSpPr txBox="1"/>
          <p:nvPr/>
        </p:nvSpPr>
        <p:spPr>
          <a:xfrm>
            <a:off x="3049920" y="150518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chien</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2" name="TextBox 21"/>
          <p:cNvSpPr txBox="1"/>
          <p:nvPr/>
        </p:nvSpPr>
        <p:spPr>
          <a:xfrm>
            <a:off x="3049920" y="21513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un livre</a:t>
            </a:r>
          </a:p>
        </p:txBody>
      </p:sp>
      <p:sp>
        <p:nvSpPr>
          <p:cNvPr id="24" name="TextBox 23"/>
          <p:cNvSpPr txBox="1"/>
          <p:nvPr/>
        </p:nvSpPr>
        <p:spPr>
          <a:xfrm>
            <a:off x="3049920" y="272849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un portable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6" name="TextBox 25"/>
          <p:cNvSpPr txBox="1"/>
          <p:nvPr/>
        </p:nvSpPr>
        <p:spPr>
          <a:xfrm>
            <a:off x="3049920" y="333957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chambre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8" name="TextBox 27"/>
          <p:cNvSpPr txBox="1"/>
          <p:nvPr/>
        </p:nvSpPr>
        <p:spPr>
          <a:xfrm>
            <a:off x="3049920" y="399595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chose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32" name="Rectangle 31"/>
          <p:cNvSpPr/>
          <p:nvPr/>
        </p:nvSpPr>
        <p:spPr>
          <a:xfrm>
            <a:off x="7444053" y="339198"/>
            <a:ext cx="153118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err="1">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anglais</a:t>
            </a:r>
            <a:endParaRPr kumimoji="0" lang="en-US" sz="3000" b="1" i="0" u="none" strike="noStrike" kern="1200" cap="none" spc="0" normalizeH="0" baseline="0" noProof="0" dirty="0">
              <a:ln w="9525">
                <a:solidFill>
                  <a:prstClr val="white"/>
                </a:solidFill>
                <a:prstDash val="solid"/>
              </a:ln>
              <a:solidFill>
                <a:srgbClr val="4472C4">
                  <a:lumMod val="50000"/>
                </a:srgb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endParaRPr>
          </a:p>
        </p:txBody>
      </p:sp>
      <p:sp>
        <p:nvSpPr>
          <p:cNvPr id="33" name="TextBox 32"/>
          <p:cNvSpPr txBox="1"/>
          <p:nvPr/>
        </p:nvSpPr>
        <p:spPr>
          <a:xfrm>
            <a:off x="7345769" y="91831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an animal / a pet</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5" name="TextBox 34"/>
          <p:cNvSpPr txBox="1"/>
          <p:nvPr/>
        </p:nvSpPr>
        <p:spPr>
          <a:xfrm>
            <a:off x="7345769" y="148254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 dog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6" name="TextBox 35"/>
          <p:cNvSpPr txBox="1"/>
          <p:nvPr/>
        </p:nvSpPr>
        <p:spPr>
          <a:xfrm>
            <a:off x="7397588" y="211286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 book</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7" name="TextBox 36"/>
          <p:cNvSpPr txBox="1"/>
          <p:nvPr/>
        </p:nvSpPr>
        <p:spPr>
          <a:xfrm>
            <a:off x="7397588" y="26668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a mobile phone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8" name="TextBox 37"/>
          <p:cNvSpPr txBox="1"/>
          <p:nvPr/>
        </p:nvSpPr>
        <p:spPr>
          <a:xfrm>
            <a:off x="7397588" y="333957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a bedroom</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9" name="TextBox 38"/>
          <p:cNvSpPr txBox="1"/>
          <p:nvPr/>
        </p:nvSpPr>
        <p:spPr>
          <a:xfrm>
            <a:off x="7397588" y="399595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noProof="0" dirty="0">
                <a:solidFill>
                  <a:srgbClr val="4472C4">
                    <a:lumMod val="50000"/>
                  </a:srgbClr>
                </a:solidFill>
                <a:latin typeface="Century Gothic" panose="020B0502020202020204" pitchFamily="34" charset="0"/>
              </a:rPr>
              <a:t>a thing</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4" name="TextBox 33"/>
          <p:cNvSpPr txBox="1"/>
          <p:nvPr/>
        </p:nvSpPr>
        <p:spPr>
          <a:xfrm>
            <a:off x="3046799" y="4635554"/>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idée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42" name="TextBox 41"/>
          <p:cNvSpPr txBox="1"/>
          <p:nvPr/>
        </p:nvSpPr>
        <p:spPr>
          <a:xfrm>
            <a:off x="7397588" y="463748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an idea</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0" name="TextBox 29"/>
          <p:cNvSpPr txBox="1"/>
          <p:nvPr/>
        </p:nvSpPr>
        <p:spPr>
          <a:xfrm>
            <a:off x="3046799" y="531811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règle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40" name="TextBox 39"/>
          <p:cNvSpPr txBox="1"/>
          <p:nvPr/>
        </p:nvSpPr>
        <p:spPr>
          <a:xfrm>
            <a:off x="7397588" y="528850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a rule / a ruler</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85961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4"/>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6"/>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4"/>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42"/>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0"/>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4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9" presetClass="exit" presetSubtype="0" fill="hold" grpId="1" nodeType="clickEffect">
                                  <p:stCondLst>
                                    <p:cond delay="0"/>
                                  </p:stCondLst>
                                  <p:childTnLst>
                                    <p:animEffect transition="out" filter="dissolve">
                                      <p:cBhvr>
                                        <p:cTn id="78" dur="500"/>
                                        <p:tgtEl>
                                          <p:spTgt spid="24"/>
                                        </p:tgtEl>
                                      </p:cBhvr>
                                    </p:animEffect>
                                    <p:set>
                                      <p:cBhvr>
                                        <p:cTn id="79" dur="1" fill="hold">
                                          <p:stCondLst>
                                            <p:cond delay="499"/>
                                          </p:stCondLst>
                                        </p:cTn>
                                        <p:tgtEl>
                                          <p:spTgt spid="24"/>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9" presetClass="entr" presetSubtype="0" fill="hold" grpId="2" nodeType="clickEffect">
                                  <p:stCondLst>
                                    <p:cond delay="0"/>
                                  </p:stCondLst>
                                  <p:childTnLst>
                                    <p:set>
                                      <p:cBhvr>
                                        <p:cTn id="83" dur="1" fill="hold">
                                          <p:stCondLst>
                                            <p:cond delay="0"/>
                                          </p:stCondLst>
                                        </p:cTn>
                                        <p:tgtEl>
                                          <p:spTgt spid="24"/>
                                        </p:tgtEl>
                                        <p:attrNameLst>
                                          <p:attrName>style.visibility</p:attrName>
                                        </p:attrNameLst>
                                      </p:cBhvr>
                                      <p:to>
                                        <p:strVal val="visible"/>
                                      </p:to>
                                    </p:set>
                                    <p:animEffect transition="in" filter="dissolve">
                                      <p:cBhvr>
                                        <p:cTn id="84" dur="500"/>
                                        <p:tgtEl>
                                          <p:spTgt spid="24"/>
                                        </p:tgtEl>
                                      </p:cBhvr>
                                    </p:animEffect>
                                  </p:childTnLst>
                                </p:cTn>
                              </p:par>
                            </p:childTnLst>
                          </p:cTn>
                        </p:par>
                      </p:childTnLst>
                    </p:cTn>
                  </p:par>
                  <p:par>
                    <p:cTn id="85" fill="hold">
                      <p:stCondLst>
                        <p:cond delay="indefinite"/>
                      </p:stCondLst>
                      <p:childTnLst>
                        <p:par>
                          <p:cTn id="86" fill="hold">
                            <p:stCondLst>
                              <p:cond delay="0"/>
                            </p:stCondLst>
                            <p:childTnLst>
                              <p:par>
                                <p:cTn id="87" presetID="9" presetClass="exit" presetSubtype="0" fill="hold" grpId="1" nodeType="clickEffect">
                                  <p:stCondLst>
                                    <p:cond delay="0"/>
                                  </p:stCondLst>
                                  <p:childTnLst>
                                    <p:animEffect transition="out" filter="dissolve">
                                      <p:cBhvr>
                                        <p:cTn id="88" dur="500"/>
                                        <p:tgtEl>
                                          <p:spTgt spid="19"/>
                                        </p:tgtEl>
                                      </p:cBhvr>
                                    </p:animEffect>
                                    <p:set>
                                      <p:cBhvr>
                                        <p:cTn id="89" dur="1" fill="hold">
                                          <p:stCondLst>
                                            <p:cond delay="499"/>
                                          </p:stCondLst>
                                        </p:cTn>
                                        <p:tgtEl>
                                          <p:spTgt spid="19"/>
                                        </p:tgtEl>
                                        <p:attrNameLst>
                                          <p:attrName>style.visibility</p:attrName>
                                        </p:attrNameLst>
                                      </p:cBhvr>
                                      <p:to>
                                        <p:strVal val="hidden"/>
                                      </p:to>
                                    </p:set>
                                  </p:childTnLst>
                                </p:cTn>
                              </p:par>
                            </p:childTnLst>
                          </p:cTn>
                        </p:par>
                      </p:childTnLst>
                    </p:cTn>
                  </p:par>
                  <p:par>
                    <p:cTn id="90" fill="hold">
                      <p:stCondLst>
                        <p:cond delay="indefinite"/>
                      </p:stCondLst>
                      <p:childTnLst>
                        <p:par>
                          <p:cTn id="91" fill="hold">
                            <p:stCondLst>
                              <p:cond delay="0"/>
                            </p:stCondLst>
                            <p:childTnLst>
                              <p:par>
                                <p:cTn id="92" presetID="9" presetClass="entr" presetSubtype="0" fill="hold" grpId="2" nodeType="clickEffect">
                                  <p:stCondLst>
                                    <p:cond delay="0"/>
                                  </p:stCondLst>
                                  <p:childTnLst>
                                    <p:set>
                                      <p:cBhvr>
                                        <p:cTn id="93" dur="1" fill="hold">
                                          <p:stCondLst>
                                            <p:cond delay="0"/>
                                          </p:stCondLst>
                                        </p:cTn>
                                        <p:tgtEl>
                                          <p:spTgt spid="19"/>
                                        </p:tgtEl>
                                        <p:attrNameLst>
                                          <p:attrName>style.visibility</p:attrName>
                                        </p:attrNameLst>
                                      </p:cBhvr>
                                      <p:to>
                                        <p:strVal val="visible"/>
                                      </p:to>
                                    </p:set>
                                    <p:animEffect transition="in" filter="dissolve">
                                      <p:cBhvr>
                                        <p:cTn id="94" dur="500"/>
                                        <p:tgtEl>
                                          <p:spTgt spid="19"/>
                                        </p:tgtEl>
                                      </p:cBhvr>
                                    </p:animEffec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grpId="1" nodeType="clickEffect">
                                  <p:stCondLst>
                                    <p:cond delay="0"/>
                                  </p:stCondLst>
                                  <p:childTnLst>
                                    <p:set>
                                      <p:cBhvr>
                                        <p:cTn id="98" dur="1" fill="hold">
                                          <p:stCondLst>
                                            <p:cond delay="0"/>
                                          </p:stCondLst>
                                        </p:cTn>
                                        <p:tgtEl>
                                          <p:spTgt spid="28"/>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9" presetClass="exit" presetSubtype="0" fill="hold" grpId="2" nodeType="clickEffect">
                                  <p:stCondLst>
                                    <p:cond delay="0"/>
                                  </p:stCondLst>
                                  <p:childTnLst>
                                    <p:animEffect transition="out" filter="dissolve">
                                      <p:cBhvr>
                                        <p:cTn id="102" dur="500"/>
                                        <p:tgtEl>
                                          <p:spTgt spid="28"/>
                                        </p:tgtEl>
                                      </p:cBhvr>
                                    </p:animEffect>
                                    <p:set>
                                      <p:cBhvr>
                                        <p:cTn id="103" dur="1" fill="hold">
                                          <p:stCondLst>
                                            <p:cond delay="499"/>
                                          </p:stCondLst>
                                        </p:cTn>
                                        <p:tgtEl>
                                          <p:spTgt spid="28"/>
                                        </p:tgtEl>
                                        <p:attrNameLst>
                                          <p:attrName>style.visibility</p:attrName>
                                        </p:attrNameLst>
                                      </p:cBhvr>
                                      <p:to>
                                        <p:strVal val="hidden"/>
                                      </p:to>
                                    </p:set>
                                  </p:childTnLst>
                                </p:cTn>
                              </p:par>
                            </p:childTnLst>
                          </p:cTn>
                        </p:par>
                      </p:childTnLst>
                    </p:cTn>
                  </p:par>
                  <p:par>
                    <p:cTn id="104" fill="hold">
                      <p:stCondLst>
                        <p:cond delay="indefinite"/>
                      </p:stCondLst>
                      <p:childTnLst>
                        <p:par>
                          <p:cTn id="105" fill="hold">
                            <p:stCondLst>
                              <p:cond delay="0"/>
                            </p:stCondLst>
                            <p:childTnLst>
                              <p:par>
                                <p:cTn id="106" presetID="9" presetClass="entr" presetSubtype="0" fill="hold" grpId="3" nodeType="clickEffect">
                                  <p:stCondLst>
                                    <p:cond delay="0"/>
                                  </p:stCondLst>
                                  <p:childTnLst>
                                    <p:set>
                                      <p:cBhvr>
                                        <p:cTn id="107" dur="1" fill="hold">
                                          <p:stCondLst>
                                            <p:cond delay="0"/>
                                          </p:stCondLst>
                                        </p:cTn>
                                        <p:tgtEl>
                                          <p:spTgt spid="28"/>
                                        </p:tgtEl>
                                        <p:attrNameLst>
                                          <p:attrName>style.visibility</p:attrName>
                                        </p:attrNameLst>
                                      </p:cBhvr>
                                      <p:to>
                                        <p:strVal val="visible"/>
                                      </p:to>
                                    </p:set>
                                    <p:animEffect transition="in" filter="dissolve">
                                      <p:cBhvr>
                                        <p:cTn id="108" dur="500"/>
                                        <p:tgtEl>
                                          <p:spTgt spid="28"/>
                                        </p:tgtEl>
                                      </p:cBhvr>
                                    </p:animEffect>
                                  </p:childTnLst>
                                </p:cTn>
                              </p:par>
                            </p:childTnLst>
                          </p:cTn>
                        </p:par>
                      </p:childTnLst>
                    </p:cTn>
                  </p:par>
                  <p:par>
                    <p:cTn id="109" fill="hold">
                      <p:stCondLst>
                        <p:cond delay="indefinite"/>
                      </p:stCondLst>
                      <p:childTnLst>
                        <p:par>
                          <p:cTn id="110" fill="hold">
                            <p:stCondLst>
                              <p:cond delay="0"/>
                            </p:stCondLst>
                            <p:childTnLst>
                              <p:par>
                                <p:cTn id="111" presetID="9" presetClass="exit" presetSubtype="0" fill="hold" grpId="1" nodeType="clickEffect">
                                  <p:stCondLst>
                                    <p:cond delay="0"/>
                                  </p:stCondLst>
                                  <p:childTnLst>
                                    <p:animEffect transition="out" filter="dissolve">
                                      <p:cBhvr>
                                        <p:cTn id="112" dur="500"/>
                                        <p:tgtEl>
                                          <p:spTgt spid="26"/>
                                        </p:tgtEl>
                                      </p:cBhvr>
                                    </p:animEffect>
                                    <p:set>
                                      <p:cBhvr>
                                        <p:cTn id="113" dur="1" fill="hold">
                                          <p:stCondLst>
                                            <p:cond delay="499"/>
                                          </p:stCondLst>
                                        </p:cTn>
                                        <p:tgtEl>
                                          <p:spTgt spid="26"/>
                                        </p:tgtEl>
                                        <p:attrNameLst>
                                          <p:attrName>style.visibility</p:attrName>
                                        </p:attrNameLst>
                                      </p:cBhvr>
                                      <p:to>
                                        <p:strVal val="hidden"/>
                                      </p:to>
                                    </p:set>
                                  </p:childTnLst>
                                </p:cTn>
                              </p:par>
                            </p:childTnLst>
                          </p:cTn>
                        </p:par>
                      </p:childTnLst>
                    </p:cTn>
                  </p:par>
                  <p:par>
                    <p:cTn id="114" fill="hold">
                      <p:stCondLst>
                        <p:cond delay="indefinite"/>
                      </p:stCondLst>
                      <p:childTnLst>
                        <p:par>
                          <p:cTn id="115" fill="hold">
                            <p:stCondLst>
                              <p:cond delay="0"/>
                            </p:stCondLst>
                            <p:childTnLst>
                              <p:par>
                                <p:cTn id="116" presetID="9" presetClass="entr" presetSubtype="0" fill="hold" grpId="2" nodeType="clickEffect">
                                  <p:stCondLst>
                                    <p:cond delay="0"/>
                                  </p:stCondLst>
                                  <p:childTnLst>
                                    <p:set>
                                      <p:cBhvr>
                                        <p:cTn id="117" dur="1" fill="hold">
                                          <p:stCondLst>
                                            <p:cond delay="0"/>
                                          </p:stCondLst>
                                        </p:cTn>
                                        <p:tgtEl>
                                          <p:spTgt spid="26"/>
                                        </p:tgtEl>
                                        <p:attrNameLst>
                                          <p:attrName>style.visibility</p:attrName>
                                        </p:attrNameLst>
                                      </p:cBhvr>
                                      <p:to>
                                        <p:strVal val="visible"/>
                                      </p:to>
                                    </p:set>
                                    <p:animEffect transition="in" filter="dissolve">
                                      <p:cBhvr>
                                        <p:cTn id="118" dur="500"/>
                                        <p:tgtEl>
                                          <p:spTgt spid="26"/>
                                        </p:tgtEl>
                                      </p:cBhvr>
                                    </p:animEffect>
                                  </p:childTnLst>
                                </p:cTn>
                              </p:par>
                            </p:childTnLst>
                          </p:cTn>
                        </p:par>
                      </p:childTnLst>
                    </p:cTn>
                  </p:par>
                  <p:par>
                    <p:cTn id="119" fill="hold">
                      <p:stCondLst>
                        <p:cond delay="indefinite"/>
                      </p:stCondLst>
                      <p:childTnLst>
                        <p:par>
                          <p:cTn id="120" fill="hold">
                            <p:stCondLst>
                              <p:cond delay="0"/>
                            </p:stCondLst>
                            <p:childTnLst>
                              <p:par>
                                <p:cTn id="121" presetID="9" presetClass="exit" presetSubtype="0" fill="hold" grpId="1" nodeType="clickEffect">
                                  <p:stCondLst>
                                    <p:cond delay="0"/>
                                  </p:stCondLst>
                                  <p:childTnLst>
                                    <p:animEffect transition="out" filter="dissolve">
                                      <p:cBhvr>
                                        <p:cTn id="122" dur="500"/>
                                        <p:tgtEl>
                                          <p:spTgt spid="17"/>
                                        </p:tgtEl>
                                      </p:cBhvr>
                                    </p:animEffect>
                                    <p:set>
                                      <p:cBhvr>
                                        <p:cTn id="123" dur="1" fill="hold">
                                          <p:stCondLst>
                                            <p:cond delay="499"/>
                                          </p:stCondLst>
                                        </p:cTn>
                                        <p:tgtEl>
                                          <p:spTgt spid="17"/>
                                        </p:tgtEl>
                                        <p:attrNameLst>
                                          <p:attrName>style.visibility</p:attrName>
                                        </p:attrNameLst>
                                      </p:cBhvr>
                                      <p:to>
                                        <p:strVal val="hidden"/>
                                      </p:to>
                                    </p:set>
                                  </p:childTnLst>
                                </p:cTn>
                              </p:par>
                            </p:childTnLst>
                          </p:cTn>
                        </p:par>
                      </p:childTnLst>
                    </p:cTn>
                  </p:par>
                  <p:par>
                    <p:cTn id="124" fill="hold">
                      <p:stCondLst>
                        <p:cond delay="indefinite"/>
                      </p:stCondLst>
                      <p:childTnLst>
                        <p:par>
                          <p:cTn id="125" fill="hold">
                            <p:stCondLst>
                              <p:cond delay="0"/>
                            </p:stCondLst>
                            <p:childTnLst>
                              <p:par>
                                <p:cTn id="126" presetID="9" presetClass="entr" presetSubtype="0" fill="hold" grpId="2" nodeType="clickEffect">
                                  <p:stCondLst>
                                    <p:cond delay="0"/>
                                  </p:stCondLst>
                                  <p:childTnLst>
                                    <p:set>
                                      <p:cBhvr>
                                        <p:cTn id="127" dur="1" fill="hold">
                                          <p:stCondLst>
                                            <p:cond delay="0"/>
                                          </p:stCondLst>
                                        </p:cTn>
                                        <p:tgtEl>
                                          <p:spTgt spid="17"/>
                                        </p:tgtEl>
                                        <p:attrNameLst>
                                          <p:attrName>style.visibility</p:attrName>
                                        </p:attrNameLst>
                                      </p:cBhvr>
                                      <p:to>
                                        <p:strVal val="visible"/>
                                      </p:to>
                                    </p:set>
                                    <p:animEffect transition="in" filter="dissolve">
                                      <p:cBhvr>
                                        <p:cTn id="128" dur="500"/>
                                        <p:tgtEl>
                                          <p:spTgt spid="17"/>
                                        </p:tgtEl>
                                      </p:cBhvr>
                                    </p:animEffect>
                                  </p:childTnLst>
                                </p:cTn>
                              </p:par>
                            </p:childTnLst>
                          </p:cTn>
                        </p:par>
                      </p:childTnLst>
                    </p:cTn>
                  </p:par>
                  <p:par>
                    <p:cTn id="129" fill="hold">
                      <p:stCondLst>
                        <p:cond delay="indefinite"/>
                      </p:stCondLst>
                      <p:childTnLst>
                        <p:par>
                          <p:cTn id="130" fill="hold">
                            <p:stCondLst>
                              <p:cond delay="0"/>
                            </p:stCondLst>
                            <p:childTnLst>
                              <p:par>
                                <p:cTn id="131" presetID="9" presetClass="exit" presetSubtype="0" fill="hold" grpId="1" nodeType="clickEffect">
                                  <p:stCondLst>
                                    <p:cond delay="0"/>
                                  </p:stCondLst>
                                  <p:childTnLst>
                                    <p:animEffect transition="out" filter="dissolve">
                                      <p:cBhvr>
                                        <p:cTn id="132" dur="500"/>
                                        <p:tgtEl>
                                          <p:spTgt spid="30"/>
                                        </p:tgtEl>
                                      </p:cBhvr>
                                    </p:animEffect>
                                    <p:set>
                                      <p:cBhvr>
                                        <p:cTn id="133" dur="1" fill="hold">
                                          <p:stCondLst>
                                            <p:cond delay="499"/>
                                          </p:stCondLst>
                                        </p:cTn>
                                        <p:tgtEl>
                                          <p:spTgt spid="30"/>
                                        </p:tgtEl>
                                        <p:attrNameLst>
                                          <p:attrName>style.visibility</p:attrName>
                                        </p:attrNameLst>
                                      </p:cBhvr>
                                      <p:to>
                                        <p:strVal val="hidden"/>
                                      </p:to>
                                    </p:set>
                                  </p:childTnLst>
                                </p:cTn>
                              </p:par>
                            </p:childTnLst>
                          </p:cTn>
                        </p:par>
                      </p:childTnLst>
                    </p:cTn>
                  </p:par>
                  <p:par>
                    <p:cTn id="134" fill="hold">
                      <p:stCondLst>
                        <p:cond delay="indefinite"/>
                      </p:stCondLst>
                      <p:childTnLst>
                        <p:par>
                          <p:cTn id="135" fill="hold">
                            <p:stCondLst>
                              <p:cond delay="0"/>
                            </p:stCondLst>
                            <p:childTnLst>
                              <p:par>
                                <p:cTn id="136" presetID="9" presetClass="entr" presetSubtype="0" fill="hold" grpId="2" nodeType="clickEffect">
                                  <p:stCondLst>
                                    <p:cond delay="0"/>
                                  </p:stCondLst>
                                  <p:childTnLst>
                                    <p:set>
                                      <p:cBhvr>
                                        <p:cTn id="137" dur="1" fill="hold">
                                          <p:stCondLst>
                                            <p:cond delay="0"/>
                                          </p:stCondLst>
                                        </p:cTn>
                                        <p:tgtEl>
                                          <p:spTgt spid="30"/>
                                        </p:tgtEl>
                                        <p:attrNameLst>
                                          <p:attrName>style.visibility</p:attrName>
                                        </p:attrNameLst>
                                      </p:cBhvr>
                                      <p:to>
                                        <p:strVal val="visible"/>
                                      </p:to>
                                    </p:set>
                                    <p:animEffect transition="in" filter="dissolve">
                                      <p:cBhvr>
                                        <p:cTn id="138" dur="500"/>
                                        <p:tgtEl>
                                          <p:spTgt spid="30"/>
                                        </p:tgtEl>
                                      </p:cBhvr>
                                    </p:animEffect>
                                  </p:childTnLst>
                                </p:cTn>
                              </p:par>
                            </p:childTnLst>
                          </p:cTn>
                        </p:par>
                      </p:childTnLst>
                    </p:cTn>
                  </p:par>
                  <p:par>
                    <p:cTn id="139" fill="hold">
                      <p:stCondLst>
                        <p:cond delay="indefinite"/>
                      </p:stCondLst>
                      <p:childTnLst>
                        <p:par>
                          <p:cTn id="140" fill="hold">
                            <p:stCondLst>
                              <p:cond delay="0"/>
                            </p:stCondLst>
                            <p:childTnLst>
                              <p:par>
                                <p:cTn id="141" presetID="9" presetClass="exit" presetSubtype="0" fill="hold" grpId="1" nodeType="clickEffect">
                                  <p:stCondLst>
                                    <p:cond delay="0"/>
                                  </p:stCondLst>
                                  <p:childTnLst>
                                    <p:animEffect transition="out" filter="dissolve">
                                      <p:cBhvr>
                                        <p:cTn id="142" dur="500"/>
                                        <p:tgtEl>
                                          <p:spTgt spid="22"/>
                                        </p:tgtEl>
                                      </p:cBhvr>
                                    </p:animEffect>
                                    <p:set>
                                      <p:cBhvr>
                                        <p:cTn id="143" dur="1" fill="hold">
                                          <p:stCondLst>
                                            <p:cond delay="499"/>
                                          </p:stCondLst>
                                        </p:cTn>
                                        <p:tgtEl>
                                          <p:spTgt spid="22"/>
                                        </p:tgtEl>
                                        <p:attrNameLst>
                                          <p:attrName>style.visibility</p:attrName>
                                        </p:attrNameLst>
                                      </p:cBhvr>
                                      <p:to>
                                        <p:strVal val="hidden"/>
                                      </p:to>
                                    </p:set>
                                  </p:childTnLst>
                                </p:cTn>
                              </p:par>
                            </p:childTnLst>
                          </p:cTn>
                        </p:par>
                      </p:childTnLst>
                    </p:cTn>
                  </p:par>
                  <p:par>
                    <p:cTn id="144" fill="hold">
                      <p:stCondLst>
                        <p:cond delay="indefinite"/>
                      </p:stCondLst>
                      <p:childTnLst>
                        <p:par>
                          <p:cTn id="145" fill="hold">
                            <p:stCondLst>
                              <p:cond delay="0"/>
                            </p:stCondLst>
                            <p:childTnLst>
                              <p:par>
                                <p:cTn id="146" presetID="9" presetClass="entr" presetSubtype="0" fill="hold" grpId="2" nodeType="clickEffect">
                                  <p:stCondLst>
                                    <p:cond delay="0"/>
                                  </p:stCondLst>
                                  <p:childTnLst>
                                    <p:set>
                                      <p:cBhvr>
                                        <p:cTn id="147" dur="1" fill="hold">
                                          <p:stCondLst>
                                            <p:cond delay="0"/>
                                          </p:stCondLst>
                                        </p:cTn>
                                        <p:tgtEl>
                                          <p:spTgt spid="22"/>
                                        </p:tgtEl>
                                        <p:attrNameLst>
                                          <p:attrName>style.visibility</p:attrName>
                                        </p:attrNameLst>
                                      </p:cBhvr>
                                      <p:to>
                                        <p:strVal val="visible"/>
                                      </p:to>
                                    </p:set>
                                    <p:animEffect transition="in" filter="dissolve">
                                      <p:cBhvr>
                                        <p:cTn id="148" dur="500"/>
                                        <p:tgtEl>
                                          <p:spTgt spid="22"/>
                                        </p:tgtEl>
                                      </p:cBhvr>
                                    </p:animEffect>
                                  </p:childTnLst>
                                </p:cTn>
                              </p:par>
                            </p:childTnLst>
                          </p:cTn>
                        </p:par>
                      </p:childTnLst>
                    </p:cTn>
                  </p:par>
                  <p:par>
                    <p:cTn id="149" fill="hold">
                      <p:stCondLst>
                        <p:cond delay="indefinite"/>
                      </p:stCondLst>
                      <p:childTnLst>
                        <p:par>
                          <p:cTn id="150" fill="hold">
                            <p:stCondLst>
                              <p:cond delay="0"/>
                            </p:stCondLst>
                            <p:childTnLst>
                              <p:par>
                                <p:cTn id="151" presetID="9" presetClass="exit" presetSubtype="0" fill="hold" grpId="1" nodeType="clickEffect">
                                  <p:stCondLst>
                                    <p:cond delay="0"/>
                                  </p:stCondLst>
                                  <p:childTnLst>
                                    <p:animEffect transition="out" filter="dissolve">
                                      <p:cBhvr>
                                        <p:cTn id="152" dur="500"/>
                                        <p:tgtEl>
                                          <p:spTgt spid="34"/>
                                        </p:tgtEl>
                                      </p:cBhvr>
                                    </p:animEffect>
                                    <p:set>
                                      <p:cBhvr>
                                        <p:cTn id="153" dur="1" fill="hold">
                                          <p:stCondLst>
                                            <p:cond delay="499"/>
                                          </p:stCondLst>
                                        </p:cTn>
                                        <p:tgtEl>
                                          <p:spTgt spid="34"/>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9" presetClass="entr" presetSubtype="0" fill="hold" grpId="2" nodeType="clickEffect">
                                  <p:stCondLst>
                                    <p:cond delay="0"/>
                                  </p:stCondLst>
                                  <p:childTnLst>
                                    <p:set>
                                      <p:cBhvr>
                                        <p:cTn id="157" dur="1" fill="hold">
                                          <p:stCondLst>
                                            <p:cond delay="0"/>
                                          </p:stCondLst>
                                        </p:cTn>
                                        <p:tgtEl>
                                          <p:spTgt spid="34"/>
                                        </p:tgtEl>
                                        <p:attrNameLst>
                                          <p:attrName>style.visibility</p:attrName>
                                        </p:attrNameLst>
                                      </p:cBhvr>
                                      <p:to>
                                        <p:strVal val="visible"/>
                                      </p:to>
                                    </p:set>
                                    <p:animEffect transition="in" filter="dissolve">
                                      <p:cBhvr>
                                        <p:cTn id="158"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17" grpId="1"/>
      <p:bldP spid="17" grpId="2"/>
      <p:bldP spid="19" grpId="0"/>
      <p:bldP spid="19" grpId="1"/>
      <p:bldP spid="19" grpId="2"/>
      <p:bldP spid="22" grpId="0"/>
      <p:bldP spid="22" grpId="1"/>
      <p:bldP spid="22" grpId="2"/>
      <p:bldP spid="24" grpId="0"/>
      <p:bldP spid="24" grpId="1"/>
      <p:bldP spid="24" grpId="2"/>
      <p:bldP spid="26" grpId="0"/>
      <p:bldP spid="26" grpId="1"/>
      <p:bldP spid="26" grpId="2"/>
      <p:bldP spid="28" grpId="0"/>
      <p:bldP spid="28" grpId="1"/>
      <p:bldP spid="28" grpId="2"/>
      <p:bldP spid="28" grpId="3"/>
      <p:bldP spid="32" grpId="0"/>
      <p:bldP spid="33" grpId="0"/>
      <p:bldP spid="35" grpId="0"/>
      <p:bldP spid="36" grpId="0"/>
      <p:bldP spid="37" grpId="0"/>
      <p:bldP spid="38" grpId="0"/>
      <p:bldP spid="39" grpId="0"/>
      <p:bldP spid="34" grpId="0"/>
      <p:bldP spid="34" grpId="1"/>
      <p:bldP spid="34" grpId="2"/>
      <p:bldP spid="42" grpId="0"/>
      <p:bldP spid="30" grpId="0"/>
      <p:bldP spid="30" grpId="1"/>
      <p:bldP spid="30" grpId="2"/>
      <p:bldP spid="40" grpId="0"/>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a:solidFill>
                  <a:schemeClr val="bg1"/>
                </a:solidFill>
              </a:rPr>
              <a:t>Gender in French</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 name="TextBox 1"/>
          <p:cNvSpPr txBox="1"/>
          <p:nvPr/>
        </p:nvSpPr>
        <p:spPr>
          <a:xfrm>
            <a:off x="300038" y="1227990"/>
            <a:ext cx="11379200" cy="830997"/>
          </a:xfrm>
          <a:prstGeom prst="rect">
            <a:avLst/>
          </a:prstGeom>
          <a:noFill/>
        </p:spPr>
        <p:txBody>
          <a:bodyPr wrap="square" rtlCol="0">
            <a:spAutoFit/>
          </a:bodyPr>
          <a:lstStyle/>
          <a:p>
            <a:pPr algn="ctr"/>
            <a:r>
              <a:rPr lang="en-GB" sz="2400" b="1" i="1" dirty="0">
                <a:solidFill>
                  <a:srgbClr val="002060"/>
                </a:solidFill>
                <a:latin typeface="Century Gothic" panose="020B0502020202020204" pitchFamily="34" charset="0"/>
              </a:rPr>
              <a:t>Every</a:t>
            </a:r>
            <a:r>
              <a:rPr lang="en-GB" sz="2400" dirty="0">
                <a:solidFill>
                  <a:srgbClr val="002060"/>
                </a:solidFill>
                <a:latin typeface="Century Gothic" panose="020B0502020202020204" pitchFamily="34" charset="0"/>
              </a:rPr>
              <a:t> noun (such as words for things and people) has a </a:t>
            </a:r>
            <a:r>
              <a:rPr lang="en-GB" sz="2400" b="1" dirty="0">
                <a:solidFill>
                  <a:srgbClr val="002060"/>
                </a:solidFill>
                <a:latin typeface="Century Gothic" panose="020B0502020202020204" pitchFamily="34" charset="0"/>
              </a:rPr>
              <a:t>gender</a:t>
            </a:r>
            <a:r>
              <a:rPr lang="en-GB" sz="2400" dirty="0">
                <a:solidFill>
                  <a:srgbClr val="002060"/>
                </a:solidFill>
                <a:latin typeface="Century Gothic" panose="020B0502020202020204" pitchFamily="34" charset="0"/>
              </a:rPr>
              <a:t> in French.</a:t>
            </a:r>
          </a:p>
          <a:p>
            <a:pPr algn="ctr"/>
            <a:r>
              <a:rPr lang="en-GB" sz="2400" dirty="0">
                <a:solidFill>
                  <a:srgbClr val="002060"/>
                </a:solidFill>
                <a:latin typeface="Century Gothic" panose="020B0502020202020204" pitchFamily="34" charset="0"/>
              </a:rPr>
              <a:t>This means that </a:t>
            </a:r>
            <a:r>
              <a:rPr lang="en-GB" sz="2400" b="1" dirty="0">
                <a:solidFill>
                  <a:srgbClr val="002060"/>
                </a:solidFill>
                <a:latin typeface="Century Gothic" panose="020B0502020202020204" pitchFamily="34" charset="0"/>
              </a:rPr>
              <a:t>nouns </a:t>
            </a:r>
            <a:r>
              <a:rPr lang="en-GB" sz="2400" dirty="0">
                <a:solidFill>
                  <a:srgbClr val="002060"/>
                </a:solidFill>
                <a:latin typeface="Century Gothic" panose="020B0502020202020204" pitchFamily="34" charset="0"/>
              </a:rPr>
              <a:t>are either </a:t>
            </a:r>
            <a:r>
              <a:rPr lang="en-GB" sz="2400" b="1" dirty="0">
                <a:solidFill>
                  <a:srgbClr val="002060"/>
                </a:solidFill>
                <a:latin typeface="Century Gothic" panose="020B0502020202020204" pitchFamily="34" charset="0"/>
              </a:rPr>
              <a:t>masculine</a:t>
            </a:r>
            <a:r>
              <a:rPr lang="en-GB" sz="2400" dirty="0">
                <a:solidFill>
                  <a:srgbClr val="002060"/>
                </a:solidFill>
                <a:latin typeface="Century Gothic" panose="020B0502020202020204" pitchFamily="34" charset="0"/>
              </a:rPr>
              <a:t> or </a:t>
            </a:r>
            <a:r>
              <a:rPr lang="en-GB" sz="2400" b="1" dirty="0">
                <a:solidFill>
                  <a:srgbClr val="002060"/>
                </a:solidFill>
                <a:latin typeface="Century Gothic" panose="020B0502020202020204" pitchFamily="34" charset="0"/>
              </a:rPr>
              <a:t>feminine</a:t>
            </a:r>
            <a:r>
              <a:rPr lang="en-GB" sz="2400" dirty="0">
                <a:solidFill>
                  <a:srgbClr val="002060"/>
                </a:solidFill>
                <a:latin typeface="Century Gothic" panose="020B0502020202020204" pitchFamily="34" charset="0"/>
              </a:rPr>
              <a:t>:</a:t>
            </a:r>
          </a:p>
        </p:txBody>
      </p:sp>
      <p:sp>
        <p:nvSpPr>
          <p:cNvPr id="10" name="TextBox 9"/>
          <p:cNvSpPr txBox="1"/>
          <p:nvPr/>
        </p:nvSpPr>
        <p:spPr>
          <a:xfrm>
            <a:off x="7540432" y="8726548"/>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11" name="Rectangle 10"/>
          <p:cNvSpPr/>
          <p:nvPr/>
        </p:nvSpPr>
        <p:spPr>
          <a:xfrm>
            <a:off x="2919801" y="2161049"/>
            <a:ext cx="2095446"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chemeClr val="accent1">
                    <a:lumMod val="75000"/>
                  </a:scheme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Masculine</a:t>
            </a:r>
          </a:p>
        </p:txBody>
      </p:sp>
      <p:sp>
        <p:nvSpPr>
          <p:cNvPr id="12" name="TextBox 11"/>
          <p:cNvSpPr txBox="1"/>
          <p:nvPr/>
        </p:nvSpPr>
        <p:spPr>
          <a:xfrm>
            <a:off x="2922920" y="271504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animal</a:t>
            </a:r>
          </a:p>
        </p:txBody>
      </p:sp>
      <p:sp>
        <p:nvSpPr>
          <p:cNvPr id="13" name="TextBox 12"/>
          <p:cNvSpPr txBox="1"/>
          <p:nvPr/>
        </p:nvSpPr>
        <p:spPr>
          <a:xfrm>
            <a:off x="2922920" y="331248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chien</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4" name="TextBox 13"/>
          <p:cNvSpPr txBox="1"/>
          <p:nvPr/>
        </p:nvSpPr>
        <p:spPr>
          <a:xfrm>
            <a:off x="2922920" y="395865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livre</a:t>
            </a:r>
          </a:p>
        </p:txBody>
      </p:sp>
      <p:sp>
        <p:nvSpPr>
          <p:cNvPr id="15" name="TextBox 14"/>
          <p:cNvSpPr txBox="1"/>
          <p:nvPr/>
        </p:nvSpPr>
        <p:spPr>
          <a:xfrm>
            <a:off x="2922920" y="4535793"/>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a:solidFill>
                  <a:srgbClr val="4472C4">
                    <a:lumMod val="50000"/>
                  </a:srgbClr>
                </a:solidFill>
                <a:latin typeface="Century Gothic" panose="020B0502020202020204" pitchFamily="34" charset="0"/>
              </a:rPr>
              <a:t>portable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6" name="TextBox 15"/>
          <p:cNvSpPr txBox="1"/>
          <p:nvPr/>
        </p:nvSpPr>
        <p:spPr>
          <a:xfrm>
            <a:off x="6968032" y="277655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chambre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7" name="TextBox 16"/>
          <p:cNvSpPr txBox="1"/>
          <p:nvPr/>
        </p:nvSpPr>
        <p:spPr>
          <a:xfrm>
            <a:off x="6957125" y="3393965"/>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chose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8" name="Rectangle 17"/>
          <p:cNvSpPr/>
          <p:nvPr/>
        </p:nvSpPr>
        <p:spPr>
          <a:xfrm>
            <a:off x="6977356" y="2145973"/>
            <a:ext cx="187262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Feminine</a:t>
            </a:r>
          </a:p>
        </p:txBody>
      </p:sp>
      <p:sp>
        <p:nvSpPr>
          <p:cNvPr id="19" name="TextBox 18"/>
          <p:cNvSpPr txBox="1"/>
          <p:nvPr/>
        </p:nvSpPr>
        <p:spPr>
          <a:xfrm>
            <a:off x="6977356" y="397022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idée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6957125" y="453492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dirty="0" err="1">
                <a:solidFill>
                  <a:srgbClr val="4472C4">
                    <a:lumMod val="50000"/>
                  </a:srgbClr>
                </a:solidFill>
                <a:latin typeface="Century Gothic" panose="020B0502020202020204" pitchFamily="34" charset="0"/>
              </a:rPr>
              <a:t>règle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3" name="TextBox 2"/>
          <p:cNvSpPr txBox="1"/>
          <p:nvPr/>
        </p:nvSpPr>
        <p:spPr>
          <a:xfrm>
            <a:off x="-1" y="5107239"/>
            <a:ext cx="12192000" cy="1200329"/>
          </a:xfrm>
          <a:prstGeom prst="rect">
            <a:avLst/>
          </a:prstGeom>
          <a:noFill/>
        </p:spPr>
        <p:txBody>
          <a:bodyPr wrap="square" rtlCol="0">
            <a:spAutoFit/>
          </a:bodyPr>
          <a:lstStyle/>
          <a:p>
            <a:pPr algn="ctr"/>
            <a:r>
              <a:rPr lang="en-GB" sz="2400" dirty="0">
                <a:solidFill>
                  <a:srgbClr val="002060"/>
                </a:solidFill>
                <a:latin typeface="Century Gothic" panose="020B0502020202020204" pitchFamily="34" charset="0"/>
              </a:rPr>
              <a:t>You cannot usually guess the gender from the meaning of the noun, or from how it looks or sounds: </a:t>
            </a:r>
          </a:p>
          <a:p>
            <a:pPr algn="ctr"/>
            <a:r>
              <a:rPr lang="en-GB" sz="2400" dirty="0">
                <a:solidFill>
                  <a:srgbClr val="002060"/>
                </a:solidFill>
                <a:latin typeface="Century Gothic" panose="020B0502020202020204" pitchFamily="34" charset="0"/>
              </a:rPr>
              <a:t>you have to </a:t>
            </a:r>
            <a:r>
              <a:rPr lang="en-GB" sz="2400" b="1" dirty="0">
                <a:solidFill>
                  <a:srgbClr val="002060"/>
                </a:solidFill>
                <a:latin typeface="Century Gothic" panose="020B0502020202020204" pitchFamily="34" charset="0"/>
              </a:rPr>
              <a:t>learn</a:t>
            </a:r>
            <a:r>
              <a:rPr lang="en-GB" sz="2400" dirty="0">
                <a:solidFill>
                  <a:srgbClr val="002060"/>
                </a:solidFill>
                <a:latin typeface="Century Gothic" panose="020B0502020202020204" pitchFamily="34" charset="0"/>
              </a:rPr>
              <a:t> the </a:t>
            </a:r>
            <a:r>
              <a:rPr lang="en-GB" sz="2400" b="1" i="1" dirty="0">
                <a:solidFill>
                  <a:srgbClr val="002060"/>
                </a:solidFill>
                <a:latin typeface="Century Gothic" panose="020B0502020202020204" pitchFamily="34" charset="0"/>
              </a:rPr>
              <a:t>gender</a:t>
            </a:r>
            <a:r>
              <a:rPr lang="en-GB" sz="2400" dirty="0">
                <a:solidFill>
                  <a:srgbClr val="002060"/>
                </a:solidFill>
                <a:latin typeface="Century Gothic" panose="020B0502020202020204" pitchFamily="34" charset="0"/>
              </a:rPr>
              <a:t> with the </a:t>
            </a:r>
            <a:r>
              <a:rPr lang="en-GB" sz="2400" b="1" i="1" dirty="0">
                <a:solidFill>
                  <a:srgbClr val="002060"/>
                </a:solidFill>
                <a:latin typeface="Century Gothic" panose="020B0502020202020204" pitchFamily="34" charset="0"/>
              </a:rPr>
              <a:t>noun</a:t>
            </a:r>
            <a:r>
              <a:rPr lang="en-GB" sz="2400" dirty="0">
                <a:solidFill>
                  <a:srgbClr val="002060"/>
                </a:solidFill>
                <a:latin typeface="Century Gothic" panose="020B0502020202020204" pitchFamily="34" charset="0"/>
              </a:rPr>
              <a:t>! </a:t>
            </a:r>
          </a:p>
        </p:txBody>
      </p:sp>
    </p:spTree>
    <p:extLst>
      <p:ext uri="{BB962C8B-B14F-4D97-AF65-F5344CB8AC3E}">
        <p14:creationId xmlns:p14="http://schemas.microsoft.com/office/powerpoint/2010/main" val="3935978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6"/>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19"/>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0"/>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5" grpId="0"/>
      <p:bldP spid="16" grpId="0"/>
      <p:bldP spid="17" grpId="0"/>
      <p:bldP spid="18" grpId="0"/>
      <p:bldP spid="19" grpId="0"/>
      <p:bldP spid="20"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 y="296864"/>
            <a:ext cx="6457246" cy="867128"/>
          </a:xfrm>
          <a:prstGeom prst="rect">
            <a:avLst/>
          </a:prstGeom>
        </p:spPr>
      </p:pic>
      <p:sp>
        <p:nvSpPr>
          <p:cNvPr id="4" name="Title 3"/>
          <p:cNvSpPr>
            <a:spLocks noGrp="1"/>
          </p:cNvSpPr>
          <p:nvPr>
            <p:ph type="title"/>
          </p:nvPr>
        </p:nvSpPr>
        <p:spPr>
          <a:xfrm>
            <a:off x="300038" y="338225"/>
            <a:ext cx="5265384" cy="707849"/>
          </a:xfrm>
        </p:spPr>
        <p:txBody>
          <a:bodyPr>
            <a:normAutofit/>
          </a:bodyPr>
          <a:lstStyle/>
          <a:p>
            <a:r>
              <a:rPr lang="en-GB" sz="3600" b="1" dirty="0">
                <a:solidFill>
                  <a:schemeClr val="bg1"/>
                </a:solidFill>
              </a:rPr>
              <a:t>The indefinite article</a:t>
            </a:r>
          </a:p>
        </p:txBody>
      </p:sp>
      <p:sp>
        <p:nvSpPr>
          <p:cNvPr id="6" name="TextBox 5"/>
          <p:cNvSpPr txBox="1"/>
          <p:nvPr/>
        </p:nvSpPr>
        <p:spPr>
          <a:xfrm>
            <a:off x="8240891" y="6494075"/>
            <a:ext cx="1986844" cy="276999"/>
          </a:xfrm>
          <a:prstGeom prst="rect">
            <a:avLst/>
          </a:prstGeom>
          <a:noFill/>
        </p:spPr>
        <p:txBody>
          <a:bodyPr wrap="square" rtlCol="0">
            <a:spAutoFit/>
          </a:bodyPr>
          <a:lstStyle/>
          <a:p>
            <a:r>
              <a:rPr lang="en-GB" sz="1200" dirty="0">
                <a:solidFill>
                  <a:schemeClr val="bg1"/>
                </a:solidFill>
                <a:latin typeface="Century Gothic" panose="020B0502020202020204" pitchFamily="34" charset="0"/>
              </a:rPr>
              <a:t>Stephen Owen</a:t>
            </a:r>
          </a:p>
        </p:txBody>
      </p:sp>
      <p:sp>
        <p:nvSpPr>
          <p:cNvPr id="2" name="TextBox 1"/>
          <p:cNvSpPr txBox="1"/>
          <p:nvPr/>
        </p:nvSpPr>
        <p:spPr>
          <a:xfrm>
            <a:off x="300038" y="1456722"/>
            <a:ext cx="11379200" cy="830997"/>
          </a:xfrm>
          <a:prstGeom prst="rect">
            <a:avLst/>
          </a:prstGeom>
          <a:noFill/>
        </p:spPr>
        <p:txBody>
          <a:bodyPr wrap="square" rtlCol="0">
            <a:spAutoFit/>
          </a:bodyPr>
          <a:lstStyle/>
          <a:p>
            <a:r>
              <a:rPr lang="en-GB" sz="2400" dirty="0">
                <a:solidFill>
                  <a:srgbClr val="002060"/>
                </a:solidFill>
                <a:latin typeface="Century Gothic" panose="020B0502020202020204" pitchFamily="34" charset="0"/>
              </a:rPr>
              <a:t>To say </a:t>
            </a:r>
            <a:r>
              <a:rPr lang="en-GB" sz="2400" b="1" dirty="0">
                <a:solidFill>
                  <a:srgbClr val="002060"/>
                </a:solidFill>
                <a:latin typeface="Century Gothic" panose="020B0502020202020204" pitchFamily="34" charset="0"/>
              </a:rPr>
              <a:t>a</a:t>
            </a:r>
            <a:r>
              <a:rPr lang="en-GB" sz="2400" dirty="0">
                <a:solidFill>
                  <a:srgbClr val="002060"/>
                </a:solidFill>
                <a:latin typeface="Century Gothic" panose="020B0502020202020204" pitchFamily="34" charset="0"/>
              </a:rPr>
              <a:t> </a:t>
            </a:r>
            <a:r>
              <a:rPr lang="en-GB" dirty="0">
                <a:solidFill>
                  <a:srgbClr val="002060"/>
                </a:solidFill>
                <a:latin typeface="Century Gothic" panose="020B0502020202020204" pitchFamily="34" charset="0"/>
              </a:rPr>
              <a:t>(or </a:t>
            </a:r>
            <a:r>
              <a:rPr lang="en-GB" b="1" dirty="0">
                <a:solidFill>
                  <a:srgbClr val="002060"/>
                </a:solidFill>
                <a:latin typeface="Century Gothic" panose="020B0502020202020204" pitchFamily="34" charset="0"/>
              </a:rPr>
              <a:t>an)</a:t>
            </a:r>
            <a:r>
              <a:rPr lang="en-GB" dirty="0">
                <a:solidFill>
                  <a:srgbClr val="002060"/>
                </a:solidFill>
                <a:latin typeface="Century Gothic" panose="020B0502020202020204" pitchFamily="34" charset="0"/>
              </a:rPr>
              <a:t> </a:t>
            </a:r>
            <a:r>
              <a:rPr lang="en-GB" sz="2400" dirty="0">
                <a:solidFill>
                  <a:srgbClr val="002060"/>
                </a:solidFill>
                <a:latin typeface="Century Gothic" panose="020B0502020202020204" pitchFamily="34" charset="0"/>
              </a:rPr>
              <a:t>in French before a noun, you use </a:t>
            </a:r>
            <a:r>
              <a:rPr lang="en-GB" sz="2400" b="1" i="1" dirty="0">
                <a:solidFill>
                  <a:srgbClr val="002060"/>
                </a:solidFill>
                <a:latin typeface="Century Gothic" panose="020B0502020202020204" pitchFamily="34" charset="0"/>
              </a:rPr>
              <a:t>un</a:t>
            </a:r>
            <a:r>
              <a:rPr lang="en-GB" sz="2400" dirty="0">
                <a:solidFill>
                  <a:srgbClr val="002060"/>
                </a:solidFill>
                <a:latin typeface="Century Gothic" panose="020B0502020202020204" pitchFamily="34" charset="0"/>
              </a:rPr>
              <a:t> or </a:t>
            </a:r>
            <a:r>
              <a:rPr lang="en-GB" sz="2400" b="1" i="1" dirty="0" err="1">
                <a:solidFill>
                  <a:srgbClr val="002060"/>
                </a:solidFill>
                <a:latin typeface="Century Gothic" panose="020B0502020202020204" pitchFamily="34" charset="0"/>
              </a:rPr>
              <a:t>une</a:t>
            </a:r>
            <a:r>
              <a:rPr lang="en-GB" sz="2400" i="1" dirty="0">
                <a:solidFill>
                  <a:srgbClr val="002060"/>
                </a:solidFill>
                <a:latin typeface="Century Gothic" panose="020B0502020202020204" pitchFamily="34" charset="0"/>
              </a:rPr>
              <a:t>, </a:t>
            </a:r>
            <a:r>
              <a:rPr lang="en-GB" sz="2400" dirty="0">
                <a:solidFill>
                  <a:srgbClr val="002060"/>
                </a:solidFill>
                <a:latin typeface="Century Gothic" panose="020B0502020202020204" pitchFamily="34" charset="0"/>
              </a:rPr>
              <a:t>according to whether the noun is masculine or feminine:</a:t>
            </a:r>
          </a:p>
        </p:txBody>
      </p:sp>
      <p:sp>
        <p:nvSpPr>
          <p:cNvPr id="7" name="Oval Callout 6"/>
          <p:cNvSpPr/>
          <p:nvPr/>
        </p:nvSpPr>
        <p:spPr>
          <a:xfrm>
            <a:off x="8695640" y="2091064"/>
            <a:ext cx="3384065" cy="2003653"/>
          </a:xfrm>
          <a:prstGeom prst="wedgeEllipseCallout">
            <a:avLst>
              <a:gd name="adj1" fmla="val -66361"/>
              <a:gd name="adj2" fmla="val -58533"/>
            </a:avLst>
          </a:prstGeom>
          <a:solidFill>
            <a:schemeClr val="accent1"/>
          </a:solidFill>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7540432" y="8726548"/>
            <a:ext cx="3135086" cy="461665"/>
          </a:xfrm>
          <a:prstGeom prst="rect">
            <a:avLst/>
          </a:prstGeom>
          <a:noFill/>
        </p:spPr>
        <p:txBody>
          <a:bodyPr wrap="square"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
            </a:r>
            <a:b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b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11" name="Rectangle 10"/>
          <p:cNvSpPr/>
          <p:nvPr/>
        </p:nvSpPr>
        <p:spPr>
          <a:xfrm>
            <a:off x="2767401" y="2789422"/>
            <a:ext cx="2095446"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chemeClr val="accent1">
                    <a:lumMod val="75000"/>
                  </a:schemeClr>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Masculine</a:t>
            </a:r>
          </a:p>
        </p:txBody>
      </p:sp>
      <p:sp>
        <p:nvSpPr>
          <p:cNvPr id="12" name="TextBox 11"/>
          <p:cNvSpPr txBox="1"/>
          <p:nvPr/>
        </p:nvSpPr>
        <p:spPr>
          <a:xfrm>
            <a:off x="2770520" y="3343420"/>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animal</a:t>
            </a:r>
          </a:p>
        </p:txBody>
      </p:sp>
      <p:sp>
        <p:nvSpPr>
          <p:cNvPr id="13" name="TextBox 12"/>
          <p:cNvSpPr txBox="1"/>
          <p:nvPr/>
        </p:nvSpPr>
        <p:spPr>
          <a:xfrm>
            <a:off x="2770520" y="394086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a:t>
            </a:r>
            <a:r>
              <a:rPr kumimoji="0" lang="en-GB" sz="3000" b="0"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chien</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4" name="TextBox 13"/>
          <p:cNvSpPr txBox="1"/>
          <p:nvPr/>
        </p:nvSpPr>
        <p:spPr>
          <a:xfrm>
            <a:off x="2770520" y="4587031"/>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a:ln>
                  <a:noFill/>
                </a:ln>
                <a:solidFill>
                  <a:schemeClr val="accent1">
                    <a:lumMod val="75000"/>
                  </a:schemeClr>
                </a:solidFill>
                <a:effectLst/>
                <a:uLnTx/>
                <a:uFillTx/>
                <a:latin typeface="Century Gothic" panose="020B0502020202020204" pitchFamily="34" charset="0"/>
                <a:ea typeface="+mn-ea"/>
                <a:cs typeface="+mn-cs"/>
              </a:rPr>
              <a:t>un</a:t>
            </a:r>
            <a:r>
              <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 livre</a:t>
            </a:r>
          </a:p>
        </p:txBody>
      </p:sp>
      <p:sp>
        <p:nvSpPr>
          <p:cNvPr id="15" name="TextBox 14"/>
          <p:cNvSpPr txBox="1"/>
          <p:nvPr/>
        </p:nvSpPr>
        <p:spPr>
          <a:xfrm>
            <a:off x="2770520" y="516416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a:solidFill>
                  <a:schemeClr val="accent1">
                    <a:lumMod val="75000"/>
                  </a:schemeClr>
                </a:solidFill>
                <a:latin typeface="Century Gothic" panose="020B0502020202020204" pitchFamily="34" charset="0"/>
              </a:rPr>
              <a:t>un</a:t>
            </a:r>
            <a:r>
              <a:rPr lang="en-GB" sz="3000" dirty="0">
                <a:solidFill>
                  <a:srgbClr val="4472C4">
                    <a:lumMod val="50000"/>
                  </a:srgbClr>
                </a:solidFill>
                <a:latin typeface="Century Gothic" panose="020B0502020202020204" pitchFamily="34" charset="0"/>
              </a:rPr>
              <a:t> portable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6" name="TextBox 15"/>
          <p:cNvSpPr txBox="1"/>
          <p:nvPr/>
        </p:nvSpPr>
        <p:spPr>
          <a:xfrm>
            <a:off x="6031142" y="3337396"/>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err="1">
                <a:solidFill>
                  <a:srgbClr val="FF0000"/>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chambre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7" name="TextBox 16"/>
          <p:cNvSpPr txBox="1"/>
          <p:nvPr/>
        </p:nvSpPr>
        <p:spPr>
          <a:xfrm>
            <a:off x="6031142" y="3966698"/>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chose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18" name="Rectangle 17"/>
          <p:cNvSpPr/>
          <p:nvPr/>
        </p:nvSpPr>
        <p:spPr>
          <a:xfrm>
            <a:off x="6004192" y="2842467"/>
            <a:ext cx="1872629" cy="553998"/>
          </a:xfrm>
          <a:prstGeom prst="rect">
            <a:avLst/>
          </a:prstGeom>
          <a:noFill/>
        </p:spPr>
        <p:txBody>
          <a:bodyPr wrap="none" lIns="91440" tIns="45720" rIns="91440" bIns="4572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w="9525">
                  <a:solidFill>
                    <a:prstClr val="white"/>
                  </a:solidFill>
                  <a:prstDash val="solid"/>
                </a:ln>
                <a:solidFill>
                  <a:srgbClr val="FF0000"/>
                </a:solidFill>
                <a:effectLst>
                  <a:outerShdw blurRad="12700" dist="38100" dir="2700000" algn="tl" rotWithShape="0">
                    <a:srgbClr val="4472C4">
                      <a:lumMod val="60000"/>
                      <a:lumOff val="40000"/>
                    </a:srgbClr>
                  </a:outerShdw>
                </a:effectLst>
                <a:uLnTx/>
                <a:uFillTx/>
                <a:latin typeface="Century Gothic" panose="020B0502020202020204" pitchFamily="34" charset="0"/>
                <a:ea typeface="+mn-ea"/>
                <a:cs typeface="+mn-cs"/>
              </a:rPr>
              <a:t>Feminine</a:t>
            </a:r>
          </a:p>
        </p:txBody>
      </p:sp>
      <p:sp>
        <p:nvSpPr>
          <p:cNvPr id="19" name="TextBox 18"/>
          <p:cNvSpPr txBox="1"/>
          <p:nvPr/>
        </p:nvSpPr>
        <p:spPr>
          <a:xfrm>
            <a:off x="6056797" y="459259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3000" b="0" i="0" u="none" strike="noStrike" kern="1200" cap="none" spc="0" normalizeH="0" noProof="0" dirty="0">
                <a:ln>
                  <a:noFill/>
                </a:ln>
                <a:solidFill>
                  <a:srgbClr val="4472C4">
                    <a:lumMod val="50000"/>
                  </a:srgbClr>
                </a:solidFill>
                <a:effectLst/>
                <a:uLnTx/>
                <a:uFillTx/>
                <a:latin typeface="Century Gothic" panose="020B0502020202020204" pitchFamily="34" charset="0"/>
                <a:ea typeface="+mn-ea"/>
                <a:cs typeface="+mn-cs"/>
              </a:rPr>
              <a:t> idée</a:t>
            </a:r>
            <a:endParaRPr kumimoji="0" lang="en-GB" sz="3000" b="0"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6056797" y="5131807"/>
            <a:ext cx="4083212" cy="553998"/>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000" b="1" dirty="0" err="1">
                <a:solidFill>
                  <a:srgbClr val="FF0000"/>
                </a:solidFill>
                <a:latin typeface="Century Gothic" panose="020B0502020202020204" pitchFamily="34" charset="0"/>
              </a:rPr>
              <a:t>une</a:t>
            </a:r>
            <a:r>
              <a:rPr lang="en-GB" sz="3000" dirty="0">
                <a:solidFill>
                  <a:srgbClr val="4472C4">
                    <a:lumMod val="50000"/>
                  </a:srgbClr>
                </a:solidFill>
                <a:latin typeface="Century Gothic" panose="020B0502020202020204" pitchFamily="34" charset="0"/>
              </a:rPr>
              <a:t> </a:t>
            </a:r>
            <a:r>
              <a:rPr lang="en-GB" sz="3000" dirty="0" err="1">
                <a:solidFill>
                  <a:srgbClr val="4472C4">
                    <a:lumMod val="50000"/>
                  </a:srgbClr>
                </a:solidFill>
                <a:latin typeface="Century Gothic" panose="020B0502020202020204" pitchFamily="34" charset="0"/>
              </a:rPr>
              <a:t>règle</a:t>
            </a:r>
            <a:endParaRPr kumimoji="0" lang="en-GB" sz="3000" b="0" i="0" u="none" strike="noStrike" kern="1200" cap="none" spc="0" normalizeH="0" baseline="0" noProof="0" dirty="0">
              <a:ln>
                <a:noFill/>
              </a:ln>
              <a:solidFill>
                <a:srgbClr val="FF0000"/>
              </a:solidFill>
              <a:effectLst/>
              <a:uLnTx/>
              <a:uFillTx/>
              <a:latin typeface="Century Gothic" panose="020B0502020202020204" pitchFamily="34" charset="0"/>
              <a:ea typeface="+mn-ea"/>
              <a:cs typeface="+mn-cs"/>
            </a:endParaRPr>
          </a:p>
        </p:txBody>
      </p:sp>
      <p:sp>
        <p:nvSpPr>
          <p:cNvPr id="21" name="TextBox 20"/>
          <p:cNvSpPr txBox="1"/>
          <p:nvPr/>
        </p:nvSpPr>
        <p:spPr>
          <a:xfrm>
            <a:off x="9079575" y="2306999"/>
            <a:ext cx="2808876" cy="1477328"/>
          </a:xfrm>
          <a:prstGeom prst="rect">
            <a:avLst/>
          </a:prstGeom>
          <a:noFill/>
        </p:spPr>
        <p:txBody>
          <a:bodyPr wrap="square" rtlCol="0">
            <a:spAutoFit/>
          </a:bodyPr>
          <a:lstStyle/>
          <a:p>
            <a:r>
              <a:rPr lang="en-GB" b="1" dirty="0">
                <a:solidFill>
                  <a:schemeClr val="bg1"/>
                </a:solidFill>
                <a:latin typeface="Century Gothic" panose="020B0502020202020204" pitchFamily="34" charset="0"/>
              </a:rPr>
              <a:t>un</a:t>
            </a:r>
            <a:r>
              <a:rPr lang="en-GB" dirty="0">
                <a:solidFill>
                  <a:schemeClr val="bg1"/>
                </a:solidFill>
                <a:latin typeface="Century Gothic" panose="020B0502020202020204" pitchFamily="34" charset="0"/>
              </a:rPr>
              <a:t> and </a:t>
            </a:r>
            <a:r>
              <a:rPr lang="en-GB" b="1" dirty="0" err="1">
                <a:solidFill>
                  <a:schemeClr val="bg1"/>
                </a:solidFill>
                <a:latin typeface="Century Gothic" panose="020B0502020202020204" pitchFamily="34" charset="0"/>
              </a:rPr>
              <a:t>une</a:t>
            </a:r>
            <a:r>
              <a:rPr lang="en-GB" dirty="0">
                <a:solidFill>
                  <a:schemeClr val="bg1"/>
                </a:solidFill>
                <a:latin typeface="Century Gothic" panose="020B0502020202020204" pitchFamily="34" charset="0"/>
              </a:rPr>
              <a:t> can also mean ‘one’, so we can translate ‘un animal’ either as ‘</a:t>
            </a:r>
            <a:r>
              <a:rPr lang="en-GB" b="1" dirty="0">
                <a:solidFill>
                  <a:schemeClr val="bg1"/>
                </a:solidFill>
                <a:latin typeface="Century Gothic" panose="020B0502020202020204" pitchFamily="34" charset="0"/>
              </a:rPr>
              <a:t>an</a:t>
            </a:r>
            <a:r>
              <a:rPr lang="en-GB" dirty="0">
                <a:solidFill>
                  <a:schemeClr val="bg1"/>
                </a:solidFill>
                <a:latin typeface="Century Gothic" panose="020B0502020202020204" pitchFamily="34" charset="0"/>
              </a:rPr>
              <a:t> animal’, or as ‘</a:t>
            </a:r>
            <a:r>
              <a:rPr lang="en-GB" b="1" dirty="0">
                <a:solidFill>
                  <a:schemeClr val="bg1"/>
                </a:solidFill>
                <a:latin typeface="Century Gothic" panose="020B0502020202020204" pitchFamily="34" charset="0"/>
              </a:rPr>
              <a:t>one</a:t>
            </a:r>
            <a:r>
              <a:rPr lang="en-GB" dirty="0">
                <a:solidFill>
                  <a:schemeClr val="bg1"/>
                </a:solidFill>
                <a:latin typeface="Century Gothic" panose="020B0502020202020204" pitchFamily="34" charset="0"/>
              </a:rPr>
              <a:t> animal’.</a:t>
            </a:r>
          </a:p>
        </p:txBody>
      </p:sp>
      <p:sp>
        <p:nvSpPr>
          <p:cNvPr id="22" name="Oval Callout 21"/>
          <p:cNvSpPr/>
          <p:nvPr/>
        </p:nvSpPr>
        <p:spPr>
          <a:xfrm>
            <a:off x="108784" y="3396466"/>
            <a:ext cx="2687391" cy="2321698"/>
          </a:xfrm>
          <a:prstGeom prst="wedgeEllipseCallout">
            <a:avLst>
              <a:gd name="adj1" fmla="val 47086"/>
              <a:gd name="adj2" fmla="val -50183"/>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300038" y="3852573"/>
            <a:ext cx="2613902" cy="1477328"/>
          </a:xfrm>
          <a:prstGeom prst="rect">
            <a:avLst/>
          </a:prstGeom>
          <a:noFill/>
        </p:spPr>
        <p:txBody>
          <a:bodyPr wrap="square" rtlCol="0">
            <a:spAutoFit/>
          </a:bodyPr>
          <a:lstStyle/>
          <a:p>
            <a:r>
              <a:rPr lang="en-GB" dirty="0">
                <a:solidFill>
                  <a:schemeClr val="bg1"/>
                </a:solidFill>
                <a:latin typeface="Century Gothic" panose="020B0502020202020204" pitchFamily="34" charset="0"/>
              </a:rPr>
              <a:t>When we learn nouns, we can learn them with the </a:t>
            </a:r>
            <a:r>
              <a:rPr lang="en-GB" b="1" dirty="0">
                <a:solidFill>
                  <a:schemeClr val="bg1"/>
                </a:solidFill>
                <a:latin typeface="Century Gothic" panose="020B0502020202020204" pitchFamily="34" charset="0"/>
              </a:rPr>
              <a:t>article</a:t>
            </a:r>
            <a:r>
              <a:rPr lang="en-GB" dirty="0">
                <a:solidFill>
                  <a:schemeClr val="bg1"/>
                </a:solidFill>
                <a:latin typeface="Century Gothic" panose="020B0502020202020204" pitchFamily="34" charset="0"/>
              </a:rPr>
              <a:t>, to ensure that we know their gender.</a:t>
            </a:r>
          </a:p>
        </p:txBody>
      </p:sp>
    </p:spTree>
    <p:extLst>
      <p:ext uri="{BB962C8B-B14F-4D97-AF65-F5344CB8AC3E}">
        <p14:creationId xmlns:p14="http://schemas.microsoft.com/office/powerpoint/2010/main" val="218920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9"/>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0"/>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9" presetClass="exit" presetSubtype="0" fill="hold" grpId="1" nodeType="clickEffect">
                                  <p:stCondLst>
                                    <p:cond delay="0"/>
                                  </p:stCondLst>
                                  <p:childTnLst>
                                    <p:animEffect transition="out" filter="dissolve">
                                      <p:cBhvr>
                                        <p:cTn id="50" dur="500"/>
                                        <p:tgtEl>
                                          <p:spTgt spid="15"/>
                                        </p:tgtEl>
                                      </p:cBhvr>
                                    </p:animEffect>
                                    <p:set>
                                      <p:cBhvr>
                                        <p:cTn id="51" dur="1" fill="hold">
                                          <p:stCondLst>
                                            <p:cond delay="499"/>
                                          </p:stCondLst>
                                        </p:cTn>
                                        <p:tgtEl>
                                          <p:spTgt spid="15"/>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grpId="2" nodeType="clickEffect">
                                  <p:stCondLst>
                                    <p:cond delay="0"/>
                                  </p:stCondLst>
                                  <p:childTnLst>
                                    <p:set>
                                      <p:cBhvr>
                                        <p:cTn id="55" dur="1" fill="hold">
                                          <p:stCondLst>
                                            <p:cond delay="0"/>
                                          </p:stCondLst>
                                        </p:cTn>
                                        <p:tgtEl>
                                          <p:spTgt spid="15"/>
                                        </p:tgtEl>
                                        <p:attrNameLst>
                                          <p:attrName>style.visibility</p:attrName>
                                        </p:attrNameLst>
                                      </p:cBhvr>
                                      <p:to>
                                        <p:strVal val="visible"/>
                                      </p:to>
                                    </p:set>
                                    <p:animEffect transition="in" filter="dissolve">
                                      <p:cBhvr>
                                        <p:cTn id="56" dur="500"/>
                                        <p:tgtEl>
                                          <p:spTgt spid="15"/>
                                        </p:tgtEl>
                                      </p:cBhvr>
                                    </p:animEffect>
                                  </p:childTnLst>
                                </p:cTn>
                              </p:par>
                            </p:childTnLst>
                          </p:cTn>
                        </p:par>
                      </p:childTnLst>
                    </p:cTn>
                  </p:par>
                  <p:par>
                    <p:cTn id="57" fill="hold">
                      <p:stCondLst>
                        <p:cond delay="indefinite"/>
                      </p:stCondLst>
                      <p:childTnLst>
                        <p:par>
                          <p:cTn id="58" fill="hold">
                            <p:stCondLst>
                              <p:cond delay="0"/>
                            </p:stCondLst>
                            <p:childTnLst>
                              <p:par>
                                <p:cTn id="59" presetID="9" presetClass="exit" presetSubtype="0" fill="hold" grpId="1" nodeType="clickEffect">
                                  <p:stCondLst>
                                    <p:cond delay="0"/>
                                  </p:stCondLst>
                                  <p:childTnLst>
                                    <p:animEffect transition="out" filter="dissolve">
                                      <p:cBhvr>
                                        <p:cTn id="60" dur="500"/>
                                        <p:tgtEl>
                                          <p:spTgt spid="13"/>
                                        </p:tgtEl>
                                      </p:cBhvr>
                                    </p:animEffect>
                                    <p:set>
                                      <p:cBhvr>
                                        <p:cTn id="61" dur="1" fill="hold">
                                          <p:stCondLst>
                                            <p:cond delay="499"/>
                                          </p:stCondLst>
                                        </p:cTn>
                                        <p:tgtEl>
                                          <p:spTgt spid="13"/>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grpId="2" nodeType="clickEffect">
                                  <p:stCondLst>
                                    <p:cond delay="0"/>
                                  </p:stCondLst>
                                  <p:childTnLst>
                                    <p:set>
                                      <p:cBhvr>
                                        <p:cTn id="65" dur="1" fill="hold">
                                          <p:stCondLst>
                                            <p:cond delay="0"/>
                                          </p:stCondLst>
                                        </p:cTn>
                                        <p:tgtEl>
                                          <p:spTgt spid="13"/>
                                        </p:tgtEl>
                                        <p:attrNameLst>
                                          <p:attrName>style.visibility</p:attrName>
                                        </p:attrNameLst>
                                      </p:cBhvr>
                                      <p:to>
                                        <p:strVal val="visible"/>
                                      </p:to>
                                    </p:set>
                                    <p:animEffect transition="in" filter="dissolve">
                                      <p:cBhvr>
                                        <p:cTn id="66" dur="500"/>
                                        <p:tgtEl>
                                          <p:spTgt spid="13"/>
                                        </p:tgtEl>
                                      </p:cBhvr>
                                    </p:animEffec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1" nodeType="clickEffect">
                                  <p:stCondLst>
                                    <p:cond delay="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9" presetClass="exit" presetSubtype="0" fill="hold" grpId="2" nodeType="clickEffect">
                                  <p:stCondLst>
                                    <p:cond delay="0"/>
                                  </p:stCondLst>
                                  <p:childTnLst>
                                    <p:animEffect transition="out" filter="dissolve">
                                      <p:cBhvr>
                                        <p:cTn id="74" dur="500"/>
                                        <p:tgtEl>
                                          <p:spTgt spid="17"/>
                                        </p:tgtEl>
                                      </p:cBhvr>
                                    </p:animEffect>
                                    <p:set>
                                      <p:cBhvr>
                                        <p:cTn id="75" dur="1" fill="hold">
                                          <p:stCondLst>
                                            <p:cond delay="499"/>
                                          </p:stCondLst>
                                        </p:cTn>
                                        <p:tgtEl>
                                          <p:spTgt spid="17"/>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9" presetClass="entr" presetSubtype="0" fill="hold" grpId="3" nodeType="clickEffect">
                                  <p:stCondLst>
                                    <p:cond delay="0"/>
                                  </p:stCondLst>
                                  <p:childTnLst>
                                    <p:set>
                                      <p:cBhvr>
                                        <p:cTn id="79" dur="1" fill="hold">
                                          <p:stCondLst>
                                            <p:cond delay="0"/>
                                          </p:stCondLst>
                                        </p:cTn>
                                        <p:tgtEl>
                                          <p:spTgt spid="17"/>
                                        </p:tgtEl>
                                        <p:attrNameLst>
                                          <p:attrName>style.visibility</p:attrName>
                                        </p:attrNameLst>
                                      </p:cBhvr>
                                      <p:to>
                                        <p:strVal val="visible"/>
                                      </p:to>
                                    </p:set>
                                    <p:animEffect transition="in" filter="dissolve">
                                      <p:cBhvr>
                                        <p:cTn id="80" dur="500"/>
                                        <p:tgtEl>
                                          <p:spTgt spid="17"/>
                                        </p:tgtEl>
                                      </p:cBhvr>
                                    </p:animEffect>
                                  </p:childTnLst>
                                </p:cTn>
                              </p:par>
                            </p:childTnLst>
                          </p:cTn>
                        </p:par>
                      </p:childTnLst>
                    </p:cTn>
                  </p:par>
                  <p:par>
                    <p:cTn id="81" fill="hold">
                      <p:stCondLst>
                        <p:cond delay="indefinite"/>
                      </p:stCondLst>
                      <p:childTnLst>
                        <p:par>
                          <p:cTn id="82" fill="hold">
                            <p:stCondLst>
                              <p:cond delay="0"/>
                            </p:stCondLst>
                            <p:childTnLst>
                              <p:par>
                                <p:cTn id="83" presetID="9" presetClass="exit" presetSubtype="0" fill="hold" grpId="1" nodeType="clickEffect">
                                  <p:stCondLst>
                                    <p:cond delay="0"/>
                                  </p:stCondLst>
                                  <p:childTnLst>
                                    <p:animEffect transition="out" filter="dissolve">
                                      <p:cBhvr>
                                        <p:cTn id="84" dur="500"/>
                                        <p:tgtEl>
                                          <p:spTgt spid="16"/>
                                        </p:tgtEl>
                                      </p:cBhvr>
                                    </p:animEffect>
                                    <p:set>
                                      <p:cBhvr>
                                        <p:cTn id="85" dur="1" fill="hold">
                                          <p:stCondLst>
                                            <p:cond delay="499"/>
                                          </p:stCondLst>
                                        </p:cTn>
                                        <p:tgtEl>
                                          <p:spTgt spid="16"/>
                                        </p:tgtEl>
                                        <p:attrNameLst>
                                          <p:attrName>style.visibility</p:attrName>
                                        </p:attrNameLst>
                                      </p:cBhvr>
                                      <p:to>
                                        <p:strVal val="hidden"/>
                                      </p:to>
                                    </p:set>
                                  </p:childTnLst>
                                </p:cTn>
                              </p:par>
                            </p:childTnLst>
                          </p:cTn>
                        </p:par>
                      </p:childTnLst>
                    </p:cTn>
                  </p:par>
                  <p:par>
                    <p:cTn id="86" fill="hold">
                      <p:stCondLst>
                        <p:cond delay="indefinite"/>
                      </p:stCondLst>
                      <p:childTnLst>
                        <p:par>
                          <p:cTn id="87" fill="hold">
                            <p:stCondLst>
                              <p:cond delay="0"/>
                            </p:stCondLst>
                            <p:childTnLst>
                              <p:par>
                                <p:cTn id="88" presetID="9" presetClass="entr" presetSubtype="0" fill="hold" grpId="2" nodeType="clickEffect">
                                  <p:stCondLst>
                                    <p:cond delay="0"/>
                                  </p:stCondLst>
                                  <p:childTnLst>
                                    <p:set>
                                      <p:cBhvr>
                                        <p:cTn id="89" dur="1" fill="hold">
                                          <p:stCondLst>
                                            <p:cond delay="0"/>
                                          </p:stCondLst>
                                        </p:cTn>
                                        <p:tgtEl>
                                          <p:spTgt spid="16"/>
                                        </p:tgtEl>
                                        <p:attrNameLst>
                                          <p:attrName>style.visibility</p:attrName>
                                        </p:attrNameLst>
                                      </p:cBhvr>
                                      <p:to>
                                        <p:strVal val="visible"/>
                                      </p:to>
                                    </p:set>
                                    <p:animEffect transition="in" filter="dissolve">
                                      <p:cBhvr>
                                        <p:cTn id="90" dur="500"/>
                                        <p:tgtEl>
                                          <p:spTgt spid="16"/>
                                        </p:tgtEl>
                                      </p:cBhvr>
                                    </p:animEffect>
                                  </p:childTnLst>
                                </p:cTn>
                              </p:par>
                            </p:childTnLst>
                          </p:cTn>
                        </p:par>
                      </p:childTnLst>
                    </p:cTn>
                  </p:par>
                  <p:par>
                    <p:cTn id="91" fill="hold">
                      <p:stCondLst>
                        <p:cond delay="indefinite"/>
                      </p:stCondLst>
                      <p:childTnLst>
                        <p:par>
                          <p:cTn id="92" fill="hold">
                            <p:stCondLst>
                              <p:cond delay="0"/>
                            </p:stCondLst>
                            <p:childTnLst>
                              <p:par>
                                <p:cTn id="93" presetID="9" presetClass="exit" presetSubtype="0" fill="hold" grpId="1" nodeType="clickEffect">
                                  <p:stCondLst>
                                    <p:cond delay="0"/>
                                  </p:stCondLst>
                                  <p:childTnLst>
                                    <p:animEffect transition="out" filter="dissolve">
                                      <p:cBhvr>
                                        <p:cTn id="94" dur="500"/>
                                        <p:tgtEl>
                                          <p:spTgt spid="12"/>
                                        </p:tgtEl>
                                      </p:cBhvr>
                                    </p:animEffect>
                                    <p:set>
                                      <p:cBhvr>
                                        <p:cTn id="95" dur="1" fill="hold">
                                          <p:stCondLst>
                                            <p:cond delay="499"/>
                                          </p:stCondLst>
                                        </p:cTn>
                                        <p:tgtEl>
                                          <p:spTgt spid="12"/>
                                        </p:tgtEl>
                                        <p:attrNameLst>
                                          <p:attrName>style.visibility</p:attrName>
                                        </p:attrNameLst>
                                      </p:cBhvr>
                                      <p:to>
                                        <p:strVal val="hidden"/>
                                      </p:to>
                                    </p:set>
                                  </p:childTnLst>
                                </p:cTn>
                              </p:par>
                            </p:childTnLst>
                          </p:cTn>
                        </p:par>
                      </p:childTnLst>
                    </p:cTn>
                  </p:par>
                  <p:par>
                    <p:cTn id="96" fill="hold">
                      <p:stCondLst>
                        <p:cond delay="indefinite"/>
                      </p:stCondLst>
                      <p:childTnLst>
                        <p:par>
                          <p:cTn id="97" fill="hold">
                            <p:stCondLst>
                              <p:cond delay="0"/>
                            </p:stCondLst>
                            <p:childTnLst>
                              <p:par>
                                <p:cTn id="98" presetID="9" presetClass="entr" presetSubtype="0" fill="hold" grpId="2" nodeType="clickEffect">
                                  <p:stCondLst>
                                    <p:cond delay="0"/>
                                  </p:stCondLst>
                                  <p:childTnLst>
                                    <p:set>
                                      <p:cBhvr>
                                        <p:cTn id="99" dur="1" fill="hold">
                                          <p:stCondLst>
                                            <p:cond delay="0"/>
                                          </p:stCondLst>
                                        </p:cTn>
                                        <p:tgtEl>
                                          <p:spTgt spid="12"/>
                                        </p:tgtEl>
                                        <p:attrNameLst>
                                          <p:attrName>style.visibility</p:attrName>
                                        </p:attrNameLst>
                                      </p:cBhvr>
                                      <p:to>
                                        <p:strVal val="visible"/>
                                      </p:to>
                                    </p:set>
                                    <p:animEffect transition="in" filter="dissolve">
                                      <p:cBhvr>
                                        <p:cTn id="100" dur="500"/>
                                        <p:tgtEl>
                                          <p:spTgt spid="12"/>
                                        </p:tgtEl>
                                      </p:cBhvr>
                                    </p:animEffect>
                                  </p:childTnLst>
                                </p:cTn>
                              </p:par>
                            </p:childTnLst>
                          </p:cTn>
                        </p:par>
                      </p:childTnLst>
                    </p:cTn>
                  </p:par>
                  <p:par>
                    <p:cTn id="101" fill="hold">
                      <p:stCondLst>
                        <p:cond delay="indefinite"/>
                      </p:stCondLst>
                      <p:childTnLst>
                        <p:par>
                          <p:cTn id="102" fill="hold">
                            <p:stCondLst>
                              <p:cond delay="0"/>
                            </p:stCondLst>
                            <p:childTnLst>
                              <p:par>
                                <p:cTn id="103" presetID="9" presetClass="exit" presetSubtype="0" fill="hold" grpId="1" nodeType="clickEffect">
                                  <p:stCondLst>
                                    <p:cond delay="0"/>
                                  </p:stCondLst>
                                  <p:childTnLst>
                                    <p:animEffect transition="out" filter="dissolve">
                                      <p:cBhvr>
                                        <p:cTn id="104" dur="500"/>
                                        <p:tgtEl>
                                          <p:spTgt spid="20"/>
                                        </p:tgtEl>
                                      </p:cBhvr>
                                    </p:animEffect>
                                    <p:set>
                                      <p:cBhvr>
                                        <p:cTn id="105" dur="1" fill="hold">
                                          <p:stCondLst>
                                            <p:cond delay="499"/>
                                          </p:stCondLst>
                                        </p:cTn>
                                        <p:tgtEl>
                                          <p:spTgt spid="20"/>
                                        </p:tgtEl>
                                        <p:attrNameLst>
                                          <p:attrName>style.visibility</p:attrName>
                                        </p:attrNameLst>
                                      </p:cBhvr>
                                      <p:to>
                                        <p:strVal val="hidden"/>
                                      </p:to>
                                    </p:set>
                                  </p:childTnLst>
                                </p:cTn>
                              </p:par>
                            </p:childTnLst>
                          </p:cTn>
                        </p:par>
                      </p:childTnLst>
                    </p:cTn>
                  </p:par>
                  <p:par>
                    <p:cTn id="106" fill="hold">
                      <p:stCondLst>
                        <p:cond delay="indefinite"/>
                      </p:stCondLst>
                      <p:childTnLst>
                        <p:par>
                          <p:cTn id="107" fill="hold">
                            <p:stCondLst>
                              <p:cond delay="0"/>
                            </p:stCondLst>
                            <p:childTnLst>
                              <p:par>
                                <p:cTn id="108" presetID="9" presetClass="entr" presetSubtype="0" fill="hold" grpId="2" nodeType="clickEffect">
                                  <p:stCondLst>
                                    <p:cond delay="0"/>
                                  </p:stCondLst>
                                  <p:childTnLst>
                                    <p:set>
                                      <p:cBhvr>
                                        <p:cTn id="109" dur="1" fill="hold">
                                          <p:stCondLst>
                                            <p:cond delay="0"/>
                                          </p:stCondLst>
                                        </p:cTn>
                                        <p:tgtEl>
                                          <p:spTgt spid="20"/>
                                        </p:tgtEl>
                                        <p:attrNameLst>
                                          <p:attrName>style.visibility</p:attrName>
                                        </p:attrNameLst>
                                      </p:cBhvr>
                                      <p:to>
                                        <p:strVal val="visible"/>
                                      </p:to>
                                    </p:set>
                                    <p:animEffect transition="in" filter="dissolve">
                                      <p:cBhvr>
                                        <p:cTn id="110" dur="500"/>
                                        <p:tgtEl>
                                          <p:spTgt spid="20"/>
                                        </p:tgtEl>
                                      </p:cBhvr>
                                    </p:animEffect>
                                  </p:childTnLst>
                                </p:cTn>
                              </p:par>
                            </p:childTnLst>
                          </p:cTn>
                        </p:par>
                      </p:childTnLst>
                    </p:cTn>
                  </p:par>
                  <p:par>
                    <p:cTn id="111" fill="hold">
                      <p:stCondLst>
                        <p:cond delay="indefinite"/>
                      </p:stCondLst>
                      <p:childTnLst>
                        <p:par>
                          <p:cTn id="112" fill="hold">
                            <p:stCondLst>
                              <p:cond delay="0"/>
                            </p:stCondLst>
                            <p:childTnLst>
                              <p:par>
                                <p:cTn id="113" presetID="9" presetClass="exit" presetSubtype="0" fill="hold" grpId="1" nodeType="clickEffect">
                                  <p:stCondLst>
                                    <p:cond delay="0"/>
                                  </p:stCondLst>
                                  <p:childTnLst>
                                    <p:animEffect transition="out" filter="dissolve">
                                      <p:cBhvr>
                                        <p:cTn id="114" dur="500"/>
                                        <p:tgtEl>
                                          <p:spTgt spid="14"/>
                                        </p:tgtEl>
                                      </p:cBhvr>
                                    </p:animEffect>
                                    <p:set>
                                      <p:cBhvr>
                                        <p:cTn id="115" dur="1" fill="hold">
                                          <p:stCondLst>
                                            <p:cond delay="499"/>
                                          </p:stCondLst>
                                        </p:cTn>
                                        <p:tgtEl>
                                          <p:spTgt spid="14"/>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9" presetClass="entr" presetSubtype="0" fill="hold" grpId="2" nodeType="clickEffect">
                                  <p:stCondLst>
                                    <p:cond delay="0"/>
                                  </p:stCondLst>
                                  <p:childTnLst>
                                    <p:set>
                                      <p:cBhvr>
                                        <p:cTn id="119" dur="1" fill="hold">
                                          <p:stCondLst>
                                            <p:cond delay="0"/>
                                          </p:stCondLst>
                                        </p:cTn>
                                        <p:tgtEl>
                                          <p:spTgt spid="14"/>
                                        </p:tgtEl>
                                        <p:attrNameLst>
                                          <p:attrName>style.visibility</p:attrName>
                                        </p:attrNameLst>
                                      </p:cBhvr>
                                      <p:to>
                                        <p:strVal val="visible"/>
                                      </p:to>
                                    </p:set>
                                    <p:animEffect transition="in" filter="dissolve">
                                      <p:cBhvr>
                                        <p:cTn id="120" dur="500"/>
                                        <p:tgtEl>
                                          <p:spTgt spid="14"/>
                                        </p:tgtEl>
                                      </p:cBhvr>
                                    </p:animEffect>
                                  </p:childTnLst>
                                </p:cTn>
                              </p:par>
                            </p:childTnLst>
                          </p:cTn>
                        </p:par>
                      </p:childTnLst>
                    </p:cTn>
                  </p:par>
                  <p:par>
                    <p:cTn id="121" fill="hold">
                      <p:stCondLst>
                        <p:cond delay="indefinite"/>
                      </p:stCondLst>
                      <p:childTnLst>
                        <p:par>
                          <p:cTn id="122" fill="hold">
                            <p:stCondLst>
                              <p:cond delay="0"/>
                            </p:stCondLst>
                            <p:childTnLst>
                              <p:par>
                                <p:cTn id="123" presetID="9" presetClass="exit" presetSubtype="0" fill="hold" grpId="1" nodeType="clickEffect">
                                  <p:stCondLst>
                                    <p:cond delay="0"/>
                                  </p:stCondLst>
                                  <p:childTnLst>
                                    <p:animEffect transition="out" filter="dissolve">
                                      <p:cBhvr>
                                        <p:cTn id="124" dur="500"/>
                                        <p:tgtEl>
                                          <p:spTgt spid="19"/>
                                        </p:tgtEl>
                                      </p:cBhvr>
                                    </p:animEffect>
                                    <p:set>
                                      <p:cBhvr>
                                        <p:cTn id="125" dur="1" fill="hold">
                                          <p:stCondLst>
                                            <p:cond delay="499"/>
                                          </p:stCondLst>
                                        </p:cTn>
                                        <p:tgtEl>
                                          <p:spTgt spid="19"/>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9" presetClass="entr" presetSubtype="0" fill="hold" grpId="2" nodeType="clickEffect">
                                  <p:stCondLst>
                                    <p:cond delay="0"/>
                                  </p:stCondLst>
                                  <p:childTnLst>
                                    <p:set>
                                      <p:cBhvr>
                                        <p:cTn id="129" dur="1" fill="hold">
                                          <p:stCondLst>
                                            <p:cond delay="0"/>
                                          </p:stCondLst>
                                        </p:cTn>
                                        <p:tgtEl>
                                          <p:spTgt spid="19"/>
                                        </p:tgtEl>
                                        <p:attrNameLst>
                                          <p:attrName>style.visibility</p:attrName>
                                        </p:attrNameLst>
                                      </p:cBhvr>
                                      <p:to>
                                        <p:strVal val="visible"/>
                                      </p:to>
                                    </p:set>
                                    <p:animEffect transition="in" filter="dissolve">
                                      <p:cBhvr>
                                        <p:cTn id="130" dur="500"/>
                                        <p:tgtEl>
                                          <p:spTgt spid="19"/>
                                        </p:tgtEl>
                                      </p:cBhvr>
                                    </p:animEffect>
                                  </p:childTnLst>
                                </p:cTn>
                              </p:par>
                            </p:childTnLst>
                          </p:cTn>
                        </p:par>
                      </p:childTnLst>
                    </p:cTn>
                  </p:par>
                  <p:par>
                    <p:cTn id="131" fill="hold">
                      <p:stCondLst>
                        <p:cond delay="indefinite"/>
                      </p:stCondLst>
                      <p:childTnLst>
                        <p:par>
                          <p:cTn id="132" fill="hold">
                            <p:stCondLst>
                              <p:cond delay="0"/>
                            </p:stCondLst>
                            <p:childTnLst>
                              <p:par>
                                <p:cTn id="133" presetID="1" presetClass="entr" presetSubtype="0" fill="hold" grpId="0" nodeType="clickEffect">
                                  <p:stCondLst>
                                    <p:cond delay="0"/>
                                  </p:stCondLst>
                                  <p:childTnLst>
                                    <p:set>
                                      <p:cBhvr>
                                        <p:cTn id="134" dur="1" fill="hold">
                                          <p:stCondLst>
                                            <p:cond delay="0"/>
                                          </p:stCondLst>
                                        </p:cTn>
                                        <p:tgtEl>
                                          <p:spTgt spid="7"/>
                                        </p:tgtEl>
                                        <p:attrNameLst>
                                          <p:attrName>style.visibility</p:attrName>
                                        </p:attrNameLst>
                                      </p:cBhvr>
                                      <p:to>
                                        <p:strVal val="visible"/>
                                      </p:to>
                                    </p:set>
                                  </p:childTnLst>
                                </p:cTn>
                              </p:par>
                              <p:par>
                                <p:cTn id="135" presetID="1" presetClass="entr" presetSubtype="0" fill="hold" grpId="0" nodeType="withEffect">
                                  <p:stCondLst>
                                    <p:cond delay="0"/>
                                  </p:stCondLst>
                                  <p:childTnLst>
                                    <p:set>
                                      <p:cBhvr>
                                        <p:cTn id="136" dur="1" fill="hold">
                                          <p:stCondLst>
                                            <p:cond delay="0"/>
                                          </p:stCondLst>
                                        </p:cTn>
                                        <p:tgtEl>
                                          <p:spTgt spid="21"/>
                                        </p:tgtEl>
                                        <p:attrNameLst>
                                          <p:attrName>style.visibility</p:attrName>
                                        </p:attrNameLst>
                                      </p:cBhvr>
                                      <p:to>
                                        <p:strVal val="visible"/>
                                      </p:to>
                                    </p:set>
                                  </p:childTnLst>
                                </p:cTn>
                              </p:par>
                            </p:childTnLst>
                          </p:cTn>
                        </p:par>
                      </p:childTnLst>
                    </p:cTn>
                  </p:par>
                  <p:par>
                    <p:cTn id="137" fill="hold">
                      <p:stCondLst>
                        <p:cond delay="indefinite"/>
                      </p:stCondLst>
                      <p:childTnLst>
                        <p:par>
                          <p:cTn id="138" fill="hold">
                            <p:stCondLst>
                              <p:cond delay="0"/>
                            </p:stCondLst>
                            <p:childTnLst>
                              <p:par>
                                <p:cTn id="139" presetID="1" presetClass="entr" presetSubtype="0" fill="hold" grpId="0" nodeType="clickEffect">
                                  <p:stCondLst>
                                    <p:cond delay="0"/>
                                  </p:stCondLst>
                                  <p:childTnLst>
                                    <p:set>
                                      <p:cBhvr>
                                        <p:cTn id="140" dur="1" fill="hold">
                                          <p:stCondLst>
                                            <p:cond delay="0"/>
                                          </p:stCondLst>
                                        </p:cTn>
                                        <p:tgtEl>
                                          <p:spTgt spid="22"/>
                                        </p:tgtEl>
                                        <p:attrNameLst>
                                          <p:attrName>style.visibility</p:attrName>
                                        </p:attrNameLst>
                                      </p:cBhvr>
                                      <p:to>
                                        <p:strVal val="visible"/>
                                      </p:to>
                                    </p:set>
                                  </p:childTnLst>
                                </p:cTn>
                              </p:par>
                              <p:par>
                                <p:cTn id="141" presetID="1" presetClass="entr" presetSubtype="0" fill="hold" grpId="0" nodeType="withEffect">
                                  <p:stCondLst>
                                    <p:cond delay="0"/>
                                  </p:stCondLst>
                                  <p:childTnLst>
                                    <p:set>
                                      <p:cBhvr>
                                        <p:cTn id="142"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11" grpId="0"/>
      <p:bldP spid="12" grpId="0"/>
      <p:bldP spid="12" grpId="1"/>
      <p:bldP spid="12" grpId="2"/>
      <p:bldP spid="13" grpId="0"/>
      <p:bldP spid="13" grpId="1"/>
      <p:bldP spid="13" grpId="2"/>
      <p:bldP spid="14" grpId="0"/>
      <p:bldP spid="14" grpId="1"/>
      <p:bldP spid="14" grpId="2"/>
      <p:bldP spid="15" grpId="0"/>
      <p:bldP spid="15" grpId="1"/>
      <p:bldP spid="15" grpId="2"/>
      <p:bldP spid="16" grpId="0"/>
      <p:bldP spid="16" grpId="1"/>
      <p:bldP spid="16" grpId="2"/>
      <p:bldP spid="17" grpId="0"/>
      <p:bldP spid="17" grpId="1"/>
      <p:bldP spid="17" grpId="2"/>
      <p:bldP spid="17" grpId="3"/>
      <p:bldP spid="18" grpId="0"/>
      <p:bldP spid="19" grpId="0"/>
      <p:bldP spid="19" grpId="1"/>
      <p:bldP spid="19" grpId="2"/>
      <p:bldP spid="20" grpId="0"/>
      <p:bldP spid="20" grpId="1"/>
      <p:bldP spid="20" grpId="2"/>
      <p:bldP spid="21" grpId="0"/>
      <p:bldP spid="22" grpId="0" animBg="1"/>
      <p:bldP spid="2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extLst>
              <p:ext uri="{D42A27DB-BD31-4B8C-83A1-F6EECF244321}">
                <p14:modId xmlns:p14="http://schemas.microsoft.com/office/powerpoint/2010/main" val="23866897"/>
              </p:ext>
            </p:extLst>
          </p:nvPr>
        </p:nvGraphicFramePr>
        <p:xfrm>
          <a:off x="711986" y="876838"/>
          <a:ext cx="11087218" cy="4583450"/>
        </p:xfrm>
        <a:graphic>
          <a:graphicData uri="http://schemas.openxmlformats.org/drawingml/2006/table">
            <a:tbl>
              <a:tblPr firstRow="1" bandRow="1">
                <a:tableStyleId>{5C22544A-7EE6-4342-B048-85BDC9FD1C3A}</a:tableStyleId>
              </a:tblPr>
              <a:tblGrid>
                <a:gridCol w="703892">
                  <a:extLst>
                    <a:ext uri="{9D8B030D-6E8A-4147-A177-3AD203B41FA5}">
                      <a16:colId xmlns:a16="http://schemas.microsoft.com/office/drawing/2014/main" val="2548973513"/>
                    </a:ext>
                  </a:extLst>
                </a:gridCol>
                <a:gridCol w="3610957">
                  <a:extLst>
                    <a:ext uri="{9D8B030D-6E8A-4147-A177-3AD203B41FA5}">
                      <a16:colId xmlns:a16="http://schemas.microsoft.com/office/drawing/2014/main" val="2775102314"/>
                    </a:ext>
                  </a:extLst>
                </a:gridCol>
                <a:gridCol w="481742">
                  <a:extLst>
                    <a:ext uri="{9D8B030D-6E8A-4147-A177-3AD203B41FA5}">
                      <a16:colId xmlns:a16="http://schemas.microsoft.com/office/drawing/2014/main" val="2063340645"/>
                    </a:ext>
                  </a:extLst>
                </a:gridCol>
                <a:gridCol w="723204">
                  <a:extLst>
                    <a:ext uri="{9D8B030D-6E8A-4147-A177-3AD203B41FA5}">
                      <a16:colId xmlns:a16="http://schemas.microsoft.com/office/drawing/2014/main" val="1149418214"/>
                    </a:ext>
                  </a:extLst>
                </a:gridCol>
                <a:gridCol w="706056">
                  <a:extLst>
                    <a:ext uri="{9D8B030D-6E8A-4147-A177-3AD203B41FA5}">
                      <a16:colId xmlns:a16="http://schemas.microsoft.com/office/drawing/2014/main" val="3028703937"/>
                    </a:ext>
                  </a:extLst>
                </a:gridCol>
                <a:gridCol w="3632458">
                  <a:extLst>
                    <a:ext uri="{9D8B030D-6E8A-4147-A177-3AD203B41FA5}">
                      <a16:colId xmlns:a16="http://schemas.microsoft.com/office/drawing/2014/main" val="1859025906"/>
                    </a:ext>
                  </a:extLst>
                </a:gridCol>
                <a:gridCol w="477036">
                  <a:extLst>
                    <a:ext uri="{9D8B030D-6E8A-4147-A177-3AD203B41FA5}">
                      <a16:colId xmlns:a16="http://schemas.microsoft.com/office/drawing/2014/main" val="3979149899"/>
                    </a:ext>
                  </a:extLst>
                </a:gridCol>
                <a:gridCol w="751873">
                  <a:extLst>
                    <a:ext uri="{9D8B030D-6E8A-4147-A177-3AD203B41FA5}">
                      <a16:colId xmlns:a16="http://schemas.microsoft.com/office/drawing/2014/main" val="4000977675"/>
                    </a:ext>
                  </a:extLst>
                </a:gridCol>
              </a:tblGrid>
              <a:tr h="1234005">
                <a:tc gridSpan="8">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You message your friend </a:t>
                      </a:r>
                      <a:r>
                        <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Chloé </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to check you understood </a:t>
                      </a:r>
                      <a:r>
                        <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what she said.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Now </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your app has a bug!  It’s eaten the indefinite articles. </a:t>
                      </a:r>
                      <a:endPar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Use </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the correct word for ‘a’: ‘</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un</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or ‘</a:t>
                      </a:r>
                      <a:r>
                        <a:rPr kumimoji="0" lang="en-GB" sz="2000" b="1" i="0" u="none" strike="noStrike" kern="1200" cap="none" spc="0" normalizeH="0" baseline="0" noProof="0" dirty="0" err="1">
                          <a:ln>
                            <a:noFill/>
                          </a:ln>
                          <a:solidFill>
                            <a:srgbClr val="FF0000"/>
                          </a:solidFill>
                          <a:effectLst/>
                          <a:uLnTx/>
                          <a:uFillTx/>
                          <a:latin typeface="Century Gothic" panose="020B0502020202020204" pitchFamily="34" charset="0"/>
                          <a:ea typeface="+mn-ea"/>
                          <a:cs typeface="+mn-cs"/>
                        </a:rPr>
                        <a:t>une</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 </a:t>
                      </a:r>
                      <a:r>
                        <a:rPr kumimoji="0" lang="en-GB" sz="2000" b="0"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When </a:t>
                      </a:r>
                      <a:r>
                        <a:rPr kumimoji="0" lang="en-GB" sz="2000" b="0"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you have finished, check the wordlist.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tc hMerge="1">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a:p>
                  </a:txBody>
                  <a:tcPr/>
                </a:tc>
                <a:extLst>
                  <a:ext uri="{0D108BD9-81ED-4DB2-BD59-A6C34878D82A}">
                    <a16:rowId xmlns:a16="http://schemas.microsoft.com/office/drawing/2014/main" val="2861482725"/>
                  </a:ext>
                </a:extLst>
              </a:tr>
              <a:tr h="669889">
                <a:tc gridSpan="2">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000" b="1"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1764126"/>
                  </a:ext>
                </a:extLst>
              </a:tr>
              <a:tr h="669889">
                <a:tc>
                  <a:txBody>
                    <a:bodyPr/>
                    <a:lstStyle/>
                    <a:p>
                      <a:r>
                        <a:rPr lang="en-GB" sz="3200" b="1" dirty="0">
                          <a:solidFill>
                            <a:schemeClr val="accent5">
                              <a:lumMod val="50000"/>
                            </a:schemeClr>
                          </a:solidFill>
                          <a:latin typeface="Century Gothic" panose="020B0502020202020204" pitchFamily="34"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animal.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5</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idée.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b="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1245337"/>
                  </a:ext>
                </a:extLst>
              </a:tr>
              <a:tr h="669889">
                <a:tc>
                  <a:txBody>
                    <a:bodyPr/>
                    <a:lstStyle/>
                    <a:p>
                      <a:r>
                        <a:rPr lang="en-GB" sz="3200" b="1" dirty="0">
                          <a:solidFill>
                            <a:schemeClr val="accent5">
                              <a:lumMod val="50000"/>
                            </a:schemeClr>
                          </a:solidFill>
                          <a:latin typeface="Century Gothic" panose="020B0502020202020204" pitchFamily="34"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b="0" dirty="0">
                          <a:solidFill>
                            <a:schemeClr val="accent5">
                              <a:lumMod val="50000"/>
                            </a:schemeClr>
                          </a:solidFill>
                          <a:latin typeface="Century Gothic" panose="020B0502020202020204" pitchFamily="34" charset="0"/>
                        </a:rPr>
                        <a:t>Elle a </a:t>
                      </a:r>
                      <a:r>
                        <a:rPr lang="en-GB" sz="2400" b="0" baseline="0" dirty="0">
                          <a:solidFill>
                            <a:schemeClr val="accent5">
                              <a:lumMod val="50000"/>
                            </a:schemeClr>
                          </a:solidFill>
                          <a:latin typeface="Century Gothic" panose="020B0502020202020204" pitchFamily="34" charset="0"/>
                        </a:rPr>
                        <a:t>        </a:t>
                      </a:r>
                      <a:r>
                        <a:rPr lang="en-GB" sz="2400" b="0" dirty="0">
                          <a:solidFill>
                            <a:schemeClr val="accent5">
                              <a:lumMod val="50000"/>
                            </a:schemeClr>
                          </a:solidFill>
                          <a:latin typeface="Century Gothic" panose="020B0502020202020204" pitchFamily="34" charset="0"/>
                        </a:rPr>
                        <a:t>livre.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3200" b="1" dirty="0">
                          <a:solidFill>
                            <a:schemeClr val="accent5">
                              <a:lumMod val="50000"/>
                            </a:schemeClr>
                          </a:solidFill>
                          <a:latin typeface="Century Gothic" panose="020B0502020202020204" pitchFamily="34" charset="0"/>
                        </a:rPr>
                        <a:t>6</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400" dirty="0">
                          <a:solidFill>
                            <a:schemeClr val="accent5">
                              <a:lumMod val="50000"/>
                            </a:schemeClr>
                          </a:solidFill>
                          <a:latin typeface="Century Gothic" panose="020B0502020202020204" pitchFamily="34" charset="0"/>
                        </a:rPr>
                        <a:t>Elle a          chose.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3114728"/>
                  </a:ext>
                </a:extLst>
              </a:tr>
              <a:tr h="669889">
                <a:tc>
                  <a:txBody>
                    <a:bodyPr/>
                    <a:lstStyle/>
                    <a:p>
                      <a:r>
                        <a:rPr lang="en-GB" sz="3200" b="1" dirty="0">
                          <a:solidFill>
                            <a:schemeClr val="accent5">
                              <a:lumMod val="50000"/>
                            </a:schemeClr>
                          </a:solidFill>
                          <a:latin typeface="Century Gothic" panose="020B0502020202020204" pitchFamily="34" charset="0"/>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a:solidFill>
                            <a:schemeClr val="accent5">
                              <a:lumMod val="50000"/>
                            </a:schemeClr>
                          </a:solidFill>
                          <a:latin typeface="Century Gothic" panose="020B0502020202020204" pitchFamily="34" charset="0"/>
                        </a:rPr>
                        <a:t>Elle a</a:t>
                      </a:r>
                      <a:r>
                        <a:rPr lang="en-GB" sz="2400" b="0" baseline="0" dirty="0">
                          <a:solidFill>
                            <a:schemeClr val="accent5">
                              <a:lumMod val="50000"/>
                            </a:schemeClr>
                          </a:solidFill>
                          <a:latin typeface="Century Gothic" panose="020B0502020202020204" pitchFamily="34" charset="0"/>
                        </a:rPr>
                        <a:t>         </a:t>
                      </a:r>
                      <a:r>
                        <a:rPr lang="en-GB" sz="2400" b="0" dirty="0" err="1">
                          <a:solidFill>
                            <a:schemeClr val="accent5">
                              <a:lumMod val="50000"/>
                            </a:schemeClr>
                          </a:solidFill>
                          <a:latin typeface="Century Gothic" panose="020B0502020202020204" pitchFamily="34" charset="0"/>
                        </a:rPr>
                        <a:t>chambre</a:t>
                      </a:r>
                      <a:r>
                        <a:rPr lang="en-GB" sz="2400" b="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7</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err="1">
                          <a:solidFill>
                            <a:schemeClr val="accent5">
                              <a:lumMod val="50000"/>
                            </a:schemeClr>
                          </a:solidFill>
                          <a:latin typeface="Century Gothic" panose="020B0502020202020204" pitchFamily="34" charset="0"/>
                        </a:rPr>
                        <a:t>J’ai</a:t>
                      </a:r>
                      <a:r>
                        <a:rPr lang="en-GB" sz="2400" dirty="0">
                          <a:solidFill>
                            <a:schemeClr val="accent5">
                              <a:lumMod val="50000"/>
                            </a:schemeClr>
                          </a:solidFill>
                          <a:latin typeface="Century Gothic" panose="020B0502020202020204" pitchFamily="34" charset="0"/>
                        </a:rPr>
                        <a:t>          </a:t>
                      </a:r>
                      <a:r>
                        <a:rPr lang="en-GB" sz="2400" dirty="0" err="1">
                          <a:solidFill>
                            <a:schemeClr val="accent5">
                              <a:lumMod val="50000"/>
                            </a:schemeClr>
                          </a:solidFill>
                          <a:latin typeface="Century Gothic" panose="020B0502020202020204" pitchFamily="34" charset="0"/>
                        </a:rPr>
                        <a:t>chien</a:t>
                      </a:r>
                      <a:r>
                        <a:rPr lang="en-GB" sz="240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767591263"/>
                  </a:ext>
                </a:extLst>
              </a:tr>
              <a:tr h="669889">
                <a:tc>
                  <a:txBody>
                    <a:bodyPr/>
                    <a:lstStyle/>
                    <a:p>
                      <a:r>
                        <a:rPr lang="en-GB" sz="3200" b="1" dirty="0">
                          <a:solidFill>
                            <a:schemeClr val="accent5">
                              <a:lumMod val="50000"/>
                            </a:schemeClr>
                          </a:solidFill>
                          <a:latin typeface="Century Gothic" panose="020B0502020202020204" pitchFamily="34" charset="0"/>
                        </a:rPr>
                        <a:t>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l"/>
                      <a:r>
                        <a:rPr lang="en-GB" sz="2400" b="0" dirty="0" err="1">
                          <a:solidFill>
                            <a:schemeClr val="accent5">
                              <a:lumMod val="50000"/>
                            </a:schemeClr>
                          </a:solidFill>
                          <a:latin typeface="Century Gothic" panose="020B0502020202020204" pitchFamily="34" charset="0"/>
                        </a:rPr>
                        <a:t>J’ai</a:t>
                      </a:r>
                      <a:r>
                        <a:rPr lang="en-GB" sz="2400" b="0" dirty="0">
                          <a:solidFill>
                            <a:schemeClr val="accent5">
                              <a:lumMod val="50000"/>
                            </a:schemeClr>
                          </a:solidFill>
                          <a:latin typeface="Century Gothic" panose="020B0502020202020204" pitchFamily="34" charset="0"/>
                        </a:rPr>
                        <a:t>          </a:t>
                      </a:r>
                      <a:r>
                        <a:rPr lang="en-GB" sz="2400" b="0" dirty="0" err="1">
                          <a:solidFill>
                            <a:schemeClr val="accent5">
                              <a:lumMod val="50000"/>
                            </a:schemeClr>
                          </a:solidFill>
                          <a:latin typeface="Century Gothic" panose="020B0502020202020204" pitchFamily="34" charset="0"/>
                        </a:rPr>
                        <a:t>règle</a:t>
                      </a:r>
                      <a:r>
                        <a:rPr lang="en-GB" sz="2400" b="0" dirty="0">
                          <a:solidFill>
                            <a:schemeClr val="accent5">
                              <a:lumMod val="50000"/>
                            </a:schemeClr>
                          </a:solidFill>
                          <a:latin typeface="Century Gothic" panose="020B0502020202020204" pitchFamily="34" charset="0"/>
                        </a:rPr>
                        <a: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3200" b="1"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3200" b="1" dirty="0">
                          <a:solidFill>
                            <a:schemeClr val="accent5">
                              <a:lumMod val="50000"/>
                            </a:schemeClr>
                          </a:solidFill>
                          <a:latin typeface="Century Gothic" panose="020B0502020202020204" pitchFamily="34" charset="0"/>
                        </a:rPr>
                        <a:t>8</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400" dirty="0">
                          <a:solidFill>
                            <a:schemeClr val="accent5">
                              <a:lumMod val="50000"/>
                            </a:schemeClr>
                          </a:solidFill>
                          <a:latin typeface="Century Gothic" panose="020B0502020202020204" pitchFamily="34" charset="0"/>
                        </a:rPr>
                        <a:t>Elle </a:t>
                      </a:r>
                      <a:r>
                        <a:rPr lang="en-GB" sz="2400" baseline="0" dirty="0">
                          <a:solidFill>
                            <a:schemeClr val="accent5">
                              <a:lumMod val="50000"/>
                            </a:schemeClr>
                          </a:solidFill>
                          <a:latin typeface="Century Gothic" panose="020B0502020202020204" pitchFamily="34" charset="0"/>
                        </a:rPr>
                        <a:t>a          portable.</a:t>
                      </a:r>
                      <a:endParaRPr lang="en-GB" sz="2400" dirty="0">
                        <a:solidFill>
                          <a:schemeClr val="accent5">
                            <a:lumMod val="50000"/>
                          </a:schemeClr>
                        </a:solidFill>
                        <a:latin typeface="Century Gothic" panose="020B0502020202020204" pitchFamily="34" charset="0"/>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sz="2000" dirty="0">
                        <a:solidFill>
                          <a:schemeClr val="accent5">
                            <a:lumMod val="50000"/>
                          </a:schemeClr>
                        </a:solidFill>
                        <a:latin typeface="Century Gothic" panose="020B0502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04809608"/>
                  </a:ext>
                </a:extLst>
              </a:tr>
            </a:tbl>
          </a:graphicData>
        </a:graphic>
      </p:graphicFrame>
      <p:sp>
        <p:nvSpPr>
          <p:cNvPr id="4" name="TextBox 3"/>
          <p:cNvSpPr txBox="1"/>
          <p:nvPr/>
        </p:nvSpPr>
        <p:spPr>
          <a:xfrm>
            <a:off x="8369300" y="99594"/>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Lire</a:t>
            </a:r>
          </a:p>
        </p:txBody>
      </p:sp>
      <p:sp>
        <p:nvSpPr>
          <p:cNvPr id="20" name="TextBox 19"/>
          <p:cNvSpPr txBox="1"/>
          <p:nvPr/>
        </p:nvSpPr>
        <p:spPr>
          <a:xfrm>
            <a:off x="7836452" y="6487183"/>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5" name="Explosion 2 4"/>
          <p:cNvSpPr>
            <a:spLocks noChangeAspect="1"/>
          </p:cNvSpPr>
          <p:nvPr/>
        </p:nvSpPr>
        <p:spPr>
          <a:xfrm rot="1587298">
            <a:off x="2093932" y="2879714"/>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115" y="2824277"/>
            <a:ext cx="498794" cy="519576"/>
          </a:xfrm>
          <a:prstGeom prst="rect">
            <a:avLst/>
          </a:prstGeom>
        </p:spPr>
      </p:pic>
      <p:pic>
        <p:nvPicPr>
          <p:cNvPr id="25" name="Picture 2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47115" y="3497255"/>
            <a:ext cx="498794" cy="519576"/>
          </a:xfrm>
          <a:prstGeom prst="rect">
            <a:avLst/>
          </a:prstGeom>
        </p:spPr>
      </p:pic>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2675" y="4151878"/>
            <a:ext cx="498794" cy="519576"/>
          </a:xfrm>
          <a:prstGeom prst="rect">
            <a:avLst/>
          </a:prstGeom>
        </p:spPr>
      </p:pic>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72675" y="4781246"/>
            <a:ext cx="498794" cy="519576"/>
          </a:xfrm>
          <a:prstGeom prst="rect">
            <a:avLst/>
          </a:prstGeom>
        </p:spPr>
      </p:pic>
      <p:pic>
        <p:nvPicPr>
          <p:cNvPr id="28" name="Picture 2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7738" y="2836459"/>
            <a:ext cx="498794" cy="519576"/>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127738" y="3479799"/>
            <a:ext cx="498794" cy="519576"/>
          </a:xfrm>
          <a:prstGeom prst="rect">
            <a:avLst/>
          </a:prstGeom>
        </p:spPr>
      </p:pic>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72130" y="4112498"/>
            <a:ext cx="498794" cy="519576"/>
          </a:xfrm>
          <a:prstGeom prst="rect">
            <a:avLst/>
          </a:prstGeom>
        </p:spPr>
      </p:pic>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2201" y="4792715"/>
            <a:ext cx="498794" cy="519576"/>
          </a:xfrm>
          <a:prstGeom prst="rect">
            <a:avLst/>
          </a:prstGeom>
        </p:spPr>
      </p:pic>
      <p:sp>
        <p:nvSpPr>
          <p:cNvPr id="36" name="Rectangle 35"/>
          <p:cNvSpPr/>
          <p:nvPr/>
        </p:nvSpPr>
        <p:spPr>
          <a:xfrm>
            <a:off x="5490396" y="2136240"/>
            <a:ext cx="873957" cy="523220"/>
          </a:xfrm>
          <a:prstGeom prst="rect">
            <a:avLst/>
          </a:prstGeom>
          <a:noFill/>
        </p:spPr>
        <p:txBody>
          <a:bodyPr wrap="none" lIns="91440" tIns="45720" rIns="91440" bIns="45720">
            <a:spAutoFit/>
          </a:bodyPr>
          <a:lstStyle/>
          <a:p>
            <a:r>
              <a:rPr lang="en-US" sz="2800" b="1" dirty="0" err="1">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rPr>
              <a:t>une</a:t>
            </a:r>
            <a:endParaRPr lang="en-US" sz="2800" b="1" cap="none" spc="0" dirty="0">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endParaRPr>
          </a:p>
        </p:txBody>
      </p:sp>
      <p:sp>
        <p:nvSpPr>
          <p:cNvPr id="38" name="Rectangle 37"/>
          <p:cNvSpPr/>
          <p:nvPr/>
        </p:nvSpPr>
        <p:spPr>
          <a:xfrm>
            <a:off x="4958404" y="2122975"/>
            <a:ext cx="614271" cy="523220"/>
          </a:xfrm>
          <a:prstGeom prst="rect">
            <a:avLst/>
          </a:prstGeom>
          <a:noFill/>
        </p:spPr>
        <p:txBody>
          <a:bodyPr wrap="none" lIns="91440" tIns="45720" rIns="91440" bIns="45720">
            <a:spAutoFit/>
          </a:bodyPr>
          <a:lstStyle/>
          <a:p>
            <a:r>
              <a:rPr lang="en-US" sz="2800" b="1"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rPr>
              <a:t>un</a:t>
            </a:r>
            <a:endParaRPr lang="en-US" sz="2800" b="1" cap="none" spc="0"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endParaRPr>
          </a:p>
        </p:txBody>
      </p:sp>
      <p:sp>
        <p:nvSpPr>
          <p:cNvPr id="31" name="Explosion 2 30"/>
          <p:cNvSpPr>
            <a:spLocks noChangeAspect="1"/>
          </p:cNvSpPr>
          <p:nvPr/>
        </p:nvSpPr>
        <p:spPr>
          <a:xfrm rot="1587298">
            <a:off x="2320050" y="3549680"/>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white"/>
                </a:solidFill>
                <a:effectLst/>
                <a:uLnTx/>
                <a:uFillTx/>
                <a:latin typeface="Tw Cen MT" panose="020B0602020104020603"/>
                <a:ea typeface="+mn-ea"/>
                <a:cs typeface="+mn-cs"/>
              </a:rPr>
              <a:t>    </a:t>
            </a:r>
          </a:p>
        </p:txBody>
      </p:sp>
      <p:sp>
        <p:nvSpPr>
          <p:cNvPr id="32" name="Explosion 2 31"/>
          <p:cNvSpPr>
            <a:spLocks noChangeAspect="1"/>
          </p:cNvSpPr>
          <p:nvPr/>
        </p:nvSpPr>
        <p:spPr>
          <a:xfrm rot="1587298">
            <a:off x="2338718" y="4217737"/>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3" name="Explosion 2 32"/>
          <p:cNvSpPr>
            <a:spLocks noChangeAspect="1"/>
          </p:cNvSpPr>
          <p:nvPr/>
        </p:nvSpPr>
        <p:spPr>
          <a:xfrm rot="1587298">
            <a:off x="2115652" y="4889611"/>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35" name="Explosion 2 34"/>
          <p:cNvSpPr>
            <a:spLocks noChangeAspect="1"/>
          </p:cNvSpPr>
          <p:nvPr/>
        </p:nvSpPr>
        <p:spPr>
          <a:xfrm rot="1587298">
            <a:off x="7638362" y="2868353"/>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0" name="Explosion 2 39"/>
          <p:cNvSpPr>
            <a:spLocks noChangeAspect="1"/>
          </p:cNvSpPr>
          <p:nvPr/>
        </p:nvSpPr>
        <p:spPr>
          <a:xfrm rot="1587298">
            <a:off x="7883148" y="3572730"/>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1" name="Explosion 2 40"/>
          <p:cNvSpPr>
            <a:spLocks noChangeAspect="1"/>
          </p:cNvSpPr>
          <p:nvPr/>
        </p:nvSpPr>
        <p:spPr>
          <a:xfrm rot="1587298">
            <a:off x="7663577" y="4230756"/>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2" name="Explosion 2 41"/>
          <p:cNvSpPr>
            <a:spLocks noChangeAspect="1"/>
          </p:cNvSpPr>
          <p:nvPr/>
        </p:nvSpPr>
        <p:spPr>
          <a:xfrm rot="1587298">
            <a:off x="7841637" y="4889611"/>
            <a:ext cx="719578" cy="433067"/>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3" name="Rectangle 42"/>
          <p:cNvSpPr/>
          <p:nvPr/>
        </p:nvSpPr>
        <p:spPr>
          <a:xfrm>
            <a:off x="10506037" y="2122701"/>
            <a:ext cx="621701" cy="523220"/>
          </a:xfrm>
          <a:prstGeom prst="rect">
            <a:avLst/>
          </a:prstGeom>
          <a:noFill/>
        </p:spPr>
        <p:txBody>
          <a:bodyPr wrap="square" lIns="91440" tIns="45720" rIns="91440" bIns="45720">
            <a:spAutoFit/>
          </a:bodyPr>
          <a:lstStyle/>
          <a:p>
            <a:r>
              <a:rPr lang="en-US" sz="2800" b="1"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rPr>
              <a:t>un</a:t>
            </a:r>
            <a:endParaRPr lang="en-US" sz="2800" b="1" cap="none" spc="0" dirty="0">
              <a:ln w="6600">
                <a:solidFill>
                  <a:schemeClr val="accent2"/>
                </a:solidFill>
                <a:prstDash val="solid"/>
              </a:ln>
              <a:solidFill>
                <a:schemeClr val="tx2"/>
              </a:solidFill>
              <a:effectLst>
                <a:outerShdw dist="38100" dir="2700000" algn="tl" rotWithShape="0">
                  <a:schemeClr val="accent2"/>
                </a:outerShdw>
              </a:effectLst>
              <a:latin typeface="Century Gothic" panose="020B0502020202020204" pitchFamily="34" charset="0"/>
            </a:endParaRPr>
          </a:p>
        </p:txBody>
      </p:sp>
      <p:sp>
        <p:nvSpPr>
          <p:cNvPr id="46" name="Rectangle 45"/>
          <p:cNvSpPr/>
          <p:nvPr/>
        </p:nvSpPr>
        <p:spPr>
          <a:xfrm>
            <a:off x="11009471" y="2136240"/>
            <a:ext cx="873957" cy="523220"/>
          </a:xfrm>
          <a:prstGeom prst="rect">
            <a:avLst/>
          </a:prstGeom>
          <a:noFill/>
        </p:spPr>
        <p:txBody>
          <a:bodyPr wrap="none" lIns="91440" tIns="45720" rIns="91440" bIns="45720">
            <a:spAutoFit/>
          </a:bodyPr>
          <a:lstStyle/>
          <a:p>
            <a:r>
              <a:rPr lang="en-US" sz="2800" b="1" dirty="0" err="1">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rPr>
              <a:t>une</a:t>
            </a:r>
            <a:endParaRPr lang="en-US" sz="2800" b="1" cap="none" spc="0" dirty="0">
              <a:ln w="6600">
                <a:solidFill>
                  <a:schemeClr val="accent2"/>
                </a:solidFill>
                <a:prstDash val="solid"/>
              </a:ln>
              <a:solidFill>
                <a:srgbClr val="FF0000"/>
              </a:solidFill>
              <a:effectLst>
                <a:outerShdw dist="38100" dir="2700000" algn="tl" rotWithShape="0">
                  <a:schemeClr val="accent2"/>
                </a:outerShdw>
              </a:effectLst>
              <a:latin typeface="Century Gothic" panose="020B0502020202020204" pitchFamily="34" charset="0"/>
            </a:endParaRPr>
          </a:p>
        </p:txBody>
      </p:sp>
      <p:sp>
        <p:nvSpPr>
          <p:cNvPr id="2" name="Rectangle 1"/>
          <p:cNvSpPr/>
          <p:nvPr/>
        </p:nvSpPr>
        <p:spPr>
          <a:xfrm>
            <a:off x="4707468" y="226607"/>
            <a:ext cx="3256828" cy="461665"/>
          </a:xfrm>
          <a:prstGeom prst="rect">
            <a:avLst/>
          </a:prstGeom>
        </p:spPr>
        <p:txBody>
          <a:bodyPr wrap="square">
            <a:spAutoFit/>
          </a:bodyPr>
          <a:lstStyle/>
          <a:p>
            <a:r>
              <a:rPr lang="en-GB" sz="2400" b="1" dirty="0" err="1" smtClean="0">
                <a:solidFill>
                  <a:schemeClr val="accent5">
                    <a:lumMod val="50000"/>
                  </a:schemeClr>
                </a:solidFill>
                <a:latin typeface="Century Gothic" panose="020B0502020202020204" pitchFamily="34" charset="0"/>
              </a:rPr>
              <a:t>C’est</a:t>
            </a:r>
            <a:r>
              <a:rPr lang="en-GB" sz="2400" b="1" dirty="0" smtClean="0">
                <a:solidFill>
                  <a:schemeClr val="accent5">
                    <a:lumMod val="50000"/>
                  </a:schemeClr>
                </a:solidFill>
                <a:latin typeface="Century Gothic" panose="020B0502020202020204" pitchFamily="34" charset="0"/>
              </a:rPr>
              <a:t> un </a:t>
            </a:r>
            <a:r>
              <a:rPr lang="en-GB" sz="2400" b="1" dirty="0" err="1" smtClean="0">
                <a:solidFill>
                  <a:schemeClr val="accent5">
                    <a:lumMod val="50000"/>
                  </a:schemeClr>
                </a:solidFill>
                <a:latin typeface="Century Gothic" panose="020B0502020202020204" pitchFamily="34" charset="0"/>
              </a:rPr>
              <a:t>ou</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une</a:t>
            </a:r>
            <a:r>
              <a:rPr lang="en-GB" sz="2400" b="1" dirty="0" smtClean="0">
                <a:solidFill>
                  <a:schemeClr val="accent5">
                    <a:lumMod val="50000"/>
                  </a:schemeClr>
                </a:solidFill>
                <a:latin typeface="Century Gothic" panose="020B0502020202020204" pitchFamily="34" charset="0"/>
              </a:rPr>
              <a:t> ?</a:t>
            </a:r>
            <a:endParaRPr lang="en-GB" sz="24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274079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4"/>
          <p:cNvGraphicFramePr>
            <a:graphicFrameLocks noGrp="1"/>
          </p:cNvGraphicFramePr>
          <p:nvPr>
            <p:ph idx="1"/>
            <p:extLst>
              <p:ext uri="{D42A27DB-BD31-4B8C-83A1-F6EECF244321}">
                <p14:modId xmlns:p14="http://schemas.microsoft.com/office/powerpoint/2010/main" val="499306789"/>
              </p:ext>
            </p:extLst>
          </p:nvPr>
        </p:nvGraphicFramePr>
        <p:xfrm>
          <a:off x="711986" y="1939130"/>
          <a:ext cx="11087218" cy="2529840"/>
        </p:xfrm>
        <a:graphic>
          <a:graphicData uri="http://schemas.openxmlformats.org/drawingml/2006/table">
            <a:tbl>
              <a:tblPr firstRow="1" bandRow="1">
                <a:tableStyleId>{5C22544A-7EE6-4342-B048-85BDC9FD1C3A}</a:tableStyleId>
              </a:tblPr>
              <a:tblGrid>
                <a:gridCol w="11087218">
                  <a:extLst>
                    <a:ext uri="{9D8B030D-6E8A-4147-A177-3AD203B41FA5}">
                      <a16:colId xmlns:a16="http://schemas.microsoft.com/office/drawing/2014/main" val="2548973513"/>
                    </a:ext>
                  </a:extLst>
                </a:gridCol>
              </a:tblGrid>
              <a:tr h="23883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Can you remember what Chloé told you about what she and her sister have?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Translate </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your list </a:t>
                      </a: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into </a:t>
                      </a: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French.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Use the correct word for ‘a</a:t>
                      </a: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 / ‘an’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smtClean="0">
                          <a:ln>
                            <a:noFill/>
                          </a:ln>
                          <a:solidFill>
                            <a:srgbClr val="115076"/>
                          </a:solidFill>
                          <a:effectLst/>
                          <a:uLnTx/>
                          <a:uFillTx/>
                          <a:latin typeface="Century Gothic" panose="020B0502020202020204" pitchFamily="34" charset="0"/>
                          <a:ea typeface="+mn-ea"/>
                          <a:cs typeface="+mn-cs"/>
                        </a:rPr>
                        <a:t>Remember to distinguish between ‘I have’ and ‘she has’.  </a:t>
                      </a: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000" b="1" i="0" u="none" strike="noStrike" kern="1200" cap="none" spc="0" normalizeH="0" baseline="0" noProof="0" dirty="0">
                          <a:ln>
                            <a:noFill/>
                          </a:ln>
                          <a:solidFill>
                            <a:srgbClr val="115076"/>
                          </a:solidFill>
                          <a:effectLst/>
                          <a:uLnTx/>
                          <a:uFillTx/>
                          <a:latin typeface="Century Gothic" panose="020B0502020202020204" pitchFamily="34" charset="0"/>
                          <a:ea typeface="+mn-ea"/>
                          <a:cs typeface="+mn-cs"/>
                        </a:rPr>
                        <a:t>When you have finished, check the wordlist.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61482725"/>
                  </a:ext>
                </a:extLst>
              </a:tr>
            </a:tbl>
          </a:graphicData>
        </a:graphic>
      </p:graphicFrame>
      <p:sp>
        <p:nvSpPr>
          <p:cNvPr id="4" name="TextBox 3"/>
          <p:cNvSpPr txBox="1"/>
          <p:nvPr/>
        </p:nvSpPr>
        <p:spPr>
          <a:xfrm>
            <a:off x="8369300" y="99594"/>
            <a:ext cx="37338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4472C4">
                    <a:lumMod val="50000"/>
                  </a:srgbClr>
                </a:solidFill>
                <a:effectLst/>
                <a:uLnTx/>
                <a:uFillTx/>
                <a:latin typeface="Century Gothic" panose="020B0502020202020204" pitchFamily="34" charset="0"/>
                <a:ea typeface="+mn-ea"/>
                <a:cs typeface="+mn-cs"/>
              </a:rPr>
              <a:t>Écrire</a:t>
            </a:r>
            <a:endParaRPr kumimoji="0" lang="en-GB" sz="3200" b="1" i="0"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endParaRPr>
          </a:p>
        </p:txBody>
      </p:sp>
      <p:sp>
        <p:nvSpPr>
          <p:cNvPr id="20" name="TextBox 19"/>
          <p:cNvSpPr txBox="1"/>
          <p:nvPr/>
        </p:nvSpPr>
        <p:spPr>
          <a:xfrm>
            <a:off x="7836452" y="6487183"/>
            <a:ext cx="313508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p>
        </p:txBody>
      </p:sp>
      <p:sp>
        <p:nvSpPr>
          <p:cNvPr id="37" name="TextBox 36"/>
          <p:cNvSpPr txBox="1"/>
          <p:nvPr/>
        </p:nvSpPr>
        <p:spPr>
          <a:xfrm>
            <a:off x="711986" y="99594"/>
            <a:ext cx="3733800" cy="584775"/>
          </a:xfrm>
          <a:prstGeom prst="rect">
            <a:avLst/>
          </a:prstGeom>
          <a:noFill/>
        </p:spPr>
        <p:txBody>
          <a:bodyPr wrap="square" rtlCol="0">
            <a:spAutoFit/>
          </a:bodyPr>
          <a:lstStyle/>
          <a:p>
            <a:pPr marL="0" marR="0" lvl="0" indent="0" defTabSz="914400" rtl="0" eaLnBrk="1" fontAlgn="auto" latinLnBrk="0" hangingPunct="1">
              <a:lnSpc>
                <a:spcPct val="100000"/>
              </a:lnSpc>
              <a:spcBef>
                <a:spcPts val="0"/>
              </a:spcBef>
              <a:spcAft>
                <a:spcPts val="0"/>
              </a:spcAft>
              <a:buClrTx/>
              <a:buSzTx/>
              <a:buFontTx/>
              <a:buNone/>
              <a:tabLst/>
              <a:defRPr/>
            </a:pPr>
            <a:r>
              <a:rPr kumimoji="0" lang="en-GB" sz="3200" b="1" i="1" u="none" strike="noStrike" kern="1200" cap="none" spc="0" normalizeH="0" baseline="0" noProof="0" dirty="0">
                <a:ln>
                  <a:noFill/>
                </a:ln>
                <a:solidFill>
                  <a:srgbClr val="4472C4">
                    <a:lumMod val="50000"/>
                  </a:srgbClr>
                </a:solidFill>
                <a:effectLst/>
                <a:uLnTx/>
                <a:uFillTx/>
                <a:latin typeface="Century Gothic" panose="020B0502020202020204" pitchFamily="34" charset="0"/>
                <a:ea typeface="+mn-ea"/>
                <a:cs typeface="+mn-cs"/>
              </a:rPr>
              <a:t>Challenge</a:t>
            </a:r>
          </a:p>
        </p:txBody>
      </p:sp>
      <p:sp>
        <p:nvSpPr>
          <p:cNvPr id="2" name="Rectangle 1"/>
          <p:cNvSpPr/>
          <p:nvPr/>
        </p:nvSpPr>
        <p:spPr>
          <a:xfrm>
            <a:off x="711986" y="1127083"/>
            <a:ext cx="3780202" cy="461665"/>
          </a:xfrm>
          <a:prstGeom prst="rect">
            <a:avLst/>
          </a:prstGeom>
        </p:spPr>
        <p:txBody>
          <a:bodyPr wrap="none">
            <a:spAutoFit/>
          </a:bodyPr>
          <a:lstStyle/>
          <a:p>
            <a:r>
              <a:rPr lang="en-GB" sz="2400" b="1" dirty="0" err="1" smtClean="0">
                <a:solidFill>
                  <a:schemeClr val="accent5">
                    <a:lumMod val="50000"/>
                  </a:schemeClr>
                </a:solidFill>
                <a:latin typeface="Century Gothic" panose="020B0502020202020204" pitchFamily="34" charset="0"/>
              </a:rPr>
              <a:t>Écris</a:t>
            </a:r>
            <a:r>
              <a:rPr lang="en-GB" sz="2400" b="1" dirty="0" smtClean="0">
                <a:solidFill>
                  <a:schemeClr val="accent5">
                    <a:lumMod val="50000"/>
                  </a:schemeClr>
                </a:solidFill>
                <a:latin typeface="Century Gothic" panose="020B0502020202020204" pitchFamily="34" charset="0"/>
              </a:rPr>
              <a:t> la </a:t>
            </a:r>
            <a:r>
              <a:rPr lang="en-GB" sz="2400" b="1" dirty="0" err="1" smtClean="0">
                <a:solidFill>
                  <a:schemeClr val="accent5">
                    <a:lumMod val="50000"/>
                  </a:schemeClr>
                </a:solidFill>
                <a:latin typeface="Century Gothic" panose="020B0502020202020204" pitchFamily="34" charset="0"/>
              </a:rPr>
              <a:t>liste</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en</a:t>
            </a:r>
            <a:r>
              <a:rPr lang="en-GB" sz="2400" b="1" dirty="0" smtClean="0">
                <a:solidFill>
                  <a:schemeClr val="accent5">
                    <a:lumMod val="50000"/>
                  </a:schemeClr>
                </a:solidFill>
                <a:latin typeface="Century Gothic" panose="020B0502020202020204" pitchFamily="34" charset="0"/>
              </a:rPr>
              <a:t> </a:t>
            </a:r>
            <a:r>
              <a:rPr lang="en-GB" sz="2400" b="1" dirty="0" err="1" smtClean="0">
                <a:solidFill>
                  <a:schemeClr val="accent5">
                    <a:lumMod val="50000"/>
                  </a:schemeClr>
                </a:solidFill>
                <a:latin typeface="Century Gothic" panose="020B0502020202020204" pitchFamily="34" charset="0"/>
              </a:rPr>
              <a:t>français</a:t>
            </a:r>
            <a:r>
              <a:rPr lang="en-GB" sz="2400" b="1" dirty="0" smtClean="0">
                <a:solidFill>
                  <a:schemeClr val="accent5">
                    <a:lumMod val="50000"/>
                  </a:schemeClr>
                </a:solidFill>
                <a:latin typeface="Century Gothic" panose="020B0502020202020204" pitchFamily="34" charset="0"/>
              </a:rPr>
              <a:t> !</a:t>
            </a:r>
            <a:endParaRPr lang="en-GB" sz="2400" dirty="0">
              <a:solidFill>
                <a:schemeClr val="accent5">
                  <a:lumMod val="50000"/>
                </a:schemeClr>
              </a:solidFill>
              <a:latin typeface="Century Gothic" panose="020B0502020202020204" pitchFamily="34" charset="0"/>
            </a:endParaRPr>
          </a:p>
        </p:txBody>
      </p:sp>
    </p:spTree>
    <p:extLst>
      <p:ext uri="{BB962C8B-B14F-4D97-AF65-F5344CB8AC3E}">
        <p14:creationId xmlns:p14="http://schemas.microsoft.com/office/powerpoint/2010/main" val="1588886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27" name="Rectangle 26"/>
          <p:cNvSpPr/>
          <p:nvPr/>
        </p:nvSpPr>
        <p:spPr>
          <a:xfrm>
            <a:off x="9683209" y="2118687"/>
            <a:ext cx="1967205"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photo</a:t>
            </a:r>
          </a:p>
        </p:txBody>
      </p:sp>
      <p:sp>
        <p:nvSpPr>
          <p:cNvPr id="29" name="Rectangle 28"/>
          <p:cNvSpPr/>
          <p:nvPr/>
        </p:nvSpPr>
        <p:spPr>
          <a:xfrm>
            <a:off x="1959703" y="3978897"/>
            <a:ext cx="3616652" cy="70788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règle</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31" name="Rectangle 30"/>
          <p:cNvSpPr/>
          <p:nvPr/>
        </p:nvSpPr>
        <p:spPr>
          <a:xfrm>
            <a:off x="501418" y="2229826"/>
            <a:ext cx="2688557"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mn-cs"/>
              </a:rPr>
              <a:t> </a:t>
            </a:r>
            <a:r>
              <a:rPr kumimoji="0" lang="en-GB" sz="4000" b="0"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chambre</a:t>
            </a:r>
            <a:endPar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endParaRPr>
          </a:p>
        </p:txBody>
      </p:sp>
      <p:sp>
        <p:nvSpPr>
          <p:cNvPr id="33" name="Rectangle 32"/>
          <p:cNvSpPr/>
          <p:nvPr/>
        </p:nvSpPr>
        <p:spPr>
          <a:xfrm>
            <a:off x="4022791" y="2389279"/>
            <a:ext cx="1305165"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4000" dirty="0">
                <a:solidFill>
                  <a:srgbClr val="002060"/>
                </a:solidFill>
                <a:latin typeface="Century Gothic" panose="020B0502020202020204" pitchFamily="34" charset="0"/>
              </a:rPr>
              <a:t>idée</a:t>
            </a:r>
            <a:endParaRPr kumimoji="0" lang="en-GB" sz="4000" b="0" i="0" u="none" strike="noStrike" kern="1200" cap="none" spc="0" normalizeH="0" baseline="0" noProof="0" dirty="0">
              <a:ln>
                <a:noFill/>
              </a:ln>
              <a:solidFill>
                <a:srgbClr val="FFCC00"/>
              </a:solidFill>
              <a:effectLst/>
              <a:uLnTx/>
              <a:uFillTx/>
              <a:latin typeface="Century Gothic" panose="020B0502020202020204" pitchFamily="34" charset="0"/>
              <a:ea typeface="+mn-ea"/>
              <a:cs typeface="+mn-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5" y="209838"/>
            <a:ext cx="5483609"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smtClean="0">
                <a:ln>
                  <a:noFill/>
                </a:ln>
                <a:solidFill>
                  <a:prstClr val="white"/>
                </a:solidFill>
                <a:effectLst/>
                <a:uLnTx/>
                <a:uFillTx/>
              </a:rPr>
              <a:t>Vocabulaire</a:t>
            </a:r>
            <a:endParaRPr kumimoji="0" lang="en-GB" sz="3200" b="1" i="0" u="none" strike="noStrike" kern="1200" cap="none" spc="0" normalizeH="0" baseline="0" noProof="0" dirty="0" smtClean="0">
              <a:ln>
                <a:noFill/>
              </a:ln>
              <a:solidFill>
                <a:prstClr val="white"/>
              </a:solidFill>
              <a:effectLst/>
              <a:uLnTx/>
              <a:uFillTx/>
            </a:endParaRPr>
          </a:p>
        </p:txBody>
      </p:sp>
      <p:sp>
        <p:nvSpPr>
          <p:cNvPr id="37" name="Rectangle 36"/>
          <p:cNvSpPr/>
          <p:nvPr/>
        </p:nvSpPr>
        <p:spPr>
          <a:xfrm>
            <a:off x="9141049" y="966363"/>
            <a:ext cx="1697901"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chose</a:t>
            </a:r>
          </a:p>
        </p:txBody>
      </p:sp>
      <p:sp>
        <p:nvSpPr>
          <p:cNvPr id="30" name="Rectangle 29"/>
          <p:cNvSpPr/>
          <p:nvPr/>
        </p:nvSpPr>
        <p:spPr>
          <a:xfrm>
            <a:off x="1433736" y="1230099"/>
            <a:ext cx="233429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portable</a:t>
            </a:r>
          </a:p>
        </p:txBody>
      </p:sp>
      <p:sp>
        <p:nvSpPr>
          <p:cNvPr id="32" name="Rectangle 31"/>
          <p:cNvSpPr/>
          <p:nvPr/>
        </p:nvSpPr>
        <p:spPr>
          <a:xfrm>
            <a:off x="5827161" y="3512839"/>
            <a:ext cx="1257075"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2060"/>
                </a:solidFill>
                <a:effectLst/>
                <a:uLnTx/>
                <a:uFillTx/>
                <a:latin typeface="Tw Cen MT" panose="020B0602020104020603"/>
                <a:ea typeface="+mn-ea"/>
                <a:cs typeface="+mn-cs"/>
              </a:rPr>
              <a:t> </a:t>
            </a: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sac</a:t>
            </a:r>
          </a:p>
        </p:txBody>
      </p:sp>
      <p:sp>
        <p:nvSpPr>
          <p:cNvPr id="39" name="Rectangle 38"/>
          <p:cNvSpPr/>
          <p:nvPr/>
        </p:nvSpPr>
        <p:spPr>
          <a:xfrm>
            <a:off x="8490360" y="3978897"/>
            <a:ext cx="1577676"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err="1">
                <a:ln>
                  <a:noFill/>
                </a:ln>
                <a:solidFill>
                  <a:srgbClr val="002060"/>
                </a:solidFill>
                <a:effectLst/>
                <a:uLnTx/>
                <a:uFillTx/>
                <a:latin typeface="Century Gothic" panose="020B0502020202020204" pitchFamily="34" charset="0"/>
                <a:ea typeface="+mn-ea"/>
                <a:cs typeface="+mn-cs"/>
              </a:rPr>
              <a:t>chien</a:t>
            </a:r>
            <a:endPar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endParaRPr>
          </a:p>
        </p:txBody>
      </p:sp>
      <p:sp>
        <p:nvSpPr>
          <p:cNvPr id="43" name="Rectangle 42"/>
          <p:cNvSpPr/>
          <p:nvPr/>
        </p:nvSpPr>
        <p:spPr>
          <a:xfrm>
            <a:off x="5332401" y="1169921"/>
            <a:ext cx="2090637" cy="923330"/>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5400" b="0" i="0" u="none" strike="noStrike" kern="1200" cap="none" spc="0" normalizeH="0" baseline="0" noProof="0" dirty="0">
                <a:ln>
                  <a:noFill/>
                </a:ln>
                <a:solidFill>
                  <a:srgbClr val="000066"/>
                </a:solidFill>
                <a:effectLst/>
                <a:uLnTx/>
                <a:uFillTx/>
                <a:latin typeface="Tw Cen MT" panose="020B0602020104020603"/>
                <a:ea typeface="+mn-ea"/>
                <a:cs typeface="+mn-cs"/>
              </a:rPr>
              <a:t> </a:t>
            </a:r>
            <a:r>
              <a:rPr kumimoji="0" lang="en-GB" sz="4000" b="0"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cheval</a:t>
            </a:r>
          </a:p>
        </p:txBody>
      </p:sp>
      <p:sp>
        <p:nvSpPr>
          <p:cNvPr id="45" name="Rectangle 44"/>
          <p:cNvSpPr/>
          <p:nvPr/>
        </p:nvSpPr>
        <p:spPr>
          <a:xfrm>
            <a:off x="722968" y="3512839"/>
            <a:ext cx="1160895"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livre</a:t>
            </a:r>
          </a:p>
        </p:txBody>
      </p:sp>
      <p:sp>
        <p:nvSpPr>
          <p:cNvPr id="46" name="Rectangle 45"/>
          <p:cNvSpPr/>
          <p:nvPr/>
        </p:nvSpPr>
        <p:spPr>
          <a:xfrm>
            <a:off x="6562856" y="2474170"/>
            <a:ext cx="1885453" cy="707886"/>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000" b="0" i="0" u="none" strike="noStrike" kern="1200" cap="none" spc="0" normalizeH="0" baseline="0" noProof="0" dirty="0">
                <a:ln>
                  <a:noFill/>
                </a:ln>
                <a:solidFill>
                  <a:srgbClr val="002060"/>
                </a:solidFill>
                <a:effectLst/>
                <a:uLnTx/>
                <a:uFillTx/>
                <a:latin typeface="Century Gothic" panose="020B0502020202020204" pitchFamily="34" charset="0"/>
                <a:ea typeface="+mn-ea"/>
                <a:cs typeface="+mn-cs"/>
              </a:rPr>
              <a:t>animal</a:t>
            </a: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Rectangle 48"/>
          <p:cNvSpPr/>
          <p:nvPr/>
        </p:nvSpPr>
        <p:spPr>
          <a:xfrm>
            <a:off x="6086516" y="5414936"/>
            <a:ext cx="6109066" cy="9819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a:t>
            </a: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une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2" name="TextBox 51"/>
          <p:cNvSpPr txBox="1"/>
          <p:nvPr/>
        </p:nvSpPr>
        <p:spPr>
          <a:xfrm>
            <a:off x="9683209" y="130232"/>
            <a:ext cx="250879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un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ou</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sp>
        <p:nvSpPr>
          <p:cNvPr id="34" name="TextBox 33">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spTree>
    <p:extLst>
      <p:ext uri="{BB962C8B-B14F-4D97-AF65-F5344CB8AC3E}">
        <p14:creationId xmlns:p14="http://schemas.microsoft.com/office/powerpoint/2010/main" val="4020932603"/>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30"/>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 0 L 0 0 C 0.00143 0.00556 0.00312 0.01088 0.00416 0.0169 C 0.00521 0.02292 0.00547 0.0294 0.00625 0.03565 C 0.00729 0.04306 0.00846 0.0507 0.0095 0.0581 C 0.00976 0.06366 0.00989 0.06945 0.01054 0.075 C 0.01328 0.10116 0.01523 0.11065 0.02005 0.13519 C 0.02096 0.14005 0.02187 0.14537 0.02317 0.15023 C 0.025 0.15672 0.0276 0.1625 0.02955 0.16898 C 0.03958 0.20162 0.03021 0.17547 0.03906 0.19908 C 0.04166 0.21991 0.04362 0.22454 0.03685 0.24977 C 0.03554 0.25463 0.0319 0.25579 0.02955 0.25903 C 0.02838 0.26065 0.02773 0.26343 0.0263 0.26482 C 0.02018 0.27037 0.01406 0.27639 0.00729 0.27963 C 0.00078 0.2831 -0.01003 0.2882 -0.01693 0.29283 C -0.02045 0.29514 -0.02578 0.30185 -0.02852 0.30417 C -0.03125 0.30648 -0.03438 0.30718 -0.03698 0.30972 C -0.0375 0.31019 -0.04844 0.32246 -0.05065 0.32847 C -0.05339 0.33588 -0.05534 0.34375 -0.05808 0.35116 L -0.06237 0.36227 C -0.06446 0.38125 -0.06185 0.36181 -0.06654 0.3831 C -0.06784 0.38843 -0.06862 0.39422 -0.06966 0.4 C -0.07071 0.40486 -0.07201 0.40972 -0.07292 0.41505 C -0.07552 0.43009 -0.07201 0.41922 -0.07604 0.42986 C -0.08386 0.47153 -0.07917 0.45787 -0.08555 0.475 C -0.08698 0.48449 -0.08776 0.49422 -0.08972 0.50324 C -0.09102 0.5088 -0.09349 0.51297 -0.09505 0.51829 C -0.09558 0.51991 -0.09558 0.52222 -0.0961 0.52384 C -0.0974 0.52847 -0.09896 0.53264 -0.10039 0.53704 C -0.10612 0.55602 -0.10039 0.54283 -0.11198 0.56343 C -0.11302 0.56528 -0.1138 0.56783 -0.11511 0.56898 C -0.14154 0.59259 -0.11081 0.56574 -0.12878 0.58033 C -0.13893 0.58843 -0.13164 0.5838 -0.13828 0.58773 C -0.13946 0.58959 -0.14037 0.59167 -0.14154 0.59329 C -0.14518 0.59884 -0.14453 0.59491 -0.14675 0.60278 C -0.14844 0.60857 -0.14844 0.60741 -0.14675 0.61019 L -0.14883 0.61227 " pathEditMode="relative" ptsTypes="AAAAAAAAAAAAAAAAAAAAAAAAAAAAAAAAAAAAA">
                                      <p:cBhvr>
                                        <p:cTn id="6" dur="2000" fill="hold"/>
                                        <p:tgtEl>
                                          <p:spTgt spid="30"/>
                                        </p:tgtEl>
                                        <p:attrNameLst>
                                          <p:attrName>ppt_x</p:attrName>
                                          <p:attrName>ppt_y</p:attrName>
                                        </p:attrNameLst>
                                      </p:cBhvr>
                                    </p:animMotion>
                                  </p:childTnLst>
                                </p:cTn>
                              </p:par>
                            </p:childTnLst>
                          </p:cTn>
                        </p:par>
                      </p:childTnLst>
                    </p:cTn>
                  </p:par>
                </p:childTnLst>
              </p:cTn>
              <p:nextCondLst>
                <p:cond evt="onClick" delay="0">
                  <p:tgtEl>
                    <p:spTgt spid="30"/>
                  </p:tgtEl>
                </p:cond>
              </p:nextCondLst>
            </p:seq>
            <p:seq concurrent="1" nextAc="seek">
              <p:cTn id="7" restart="whenNotActive" fill="hold" evtFilter="cancelBubble" nodeType="interactiveSeq">
                <p:stCondLst>
                  <p:cond evt="onClick" delay="0">
                    <p:tgtEl>
                      <p:spTgt spid="39"/>
                    </p:tgtEl>
                  </p:cond>
                </p:stCondLst>
                <p:endSync evt="end" delay="0">
                  <p:rtn val="all"/>
                </p:endSync>
                <p:childTnLst>
                  <p:par>
                    <p:cTn id="8" fill="hold">
                      <p:stCondLst>
                        <p:cond delay="0"/>
                      </p:stCondLst>
                      <p:childTnLst>
                        <p:par>
                          <p:cTn id="9" fill="hold">
                            <p:stCondLst>
                              <p:cond delay="0"/>
                            </p:stCondLst>
                            <p:childTnLst>
                              <p:par>
                                <p:cTn id="10" presetID="0" presetClass="path" presetSubtype="0" accel="50000" decel="50000" fill="hold" grpId="0" nodeType="clickEffect">
                                  <p:stCondLst>
                                    <p:cond delay="0"/>
                                  </p:stCondLst>
                                  <p:childTnLst>
                                    <p:animMotion origin="layout" path="M 0 0 L 0 0 C -0.00222 0.00416 -0.00417 0.00902 -0.00638 0.01296 C -0.00821 0.0162 -0.01029 0.01736 -0.01276 0.01875 C -0.01628 0.02037 -0.01862 0.02106 -0.02227 0.02245 C -0.03815 0.02199 -0.15899 0.01551 -0.20495 0.0206 C -0.20716 0.02083 -0.20912 0.02338 -0.21133 0.0243 C -0.2168 0.02662 -0.2181 0.02685 -0.22396 0.03356 C -0.225 0.03495 -0.22591 0.03657 -0.22709 0.0375 C -0.22852 0.03842 -0.22995 0.03865 -0.23138 0.03935 C -0.23282 0.04051 -0.23412 0.04213 -0.23555 0.04305 C -0.23763 0.04444 -0.23998 0.04514 -0.24193 0.04676 C -0.24336 0.04814 -0.24466 0.04977 -0.2461 0.05046 C -0.24857 0.05162 -0.25104 0.05162 -0.25352 0.05254 C -0.25495 0.05301 -0.25638 0.0537 -0.25782 0.05439 C -0.25951 0.05625 -0.2612 0.0581 -0.26302 0.05995 C -0.26446 0.06134 -0.26589 0.06227 -0.26732 0.06365 C -0.26836 0.06481 -0.26927 0.06643 -0.27045 0.06736 C -0.27175 0.06875 -0.27331 0.0699 -0.27461 0.07129 C -0.27748 0.0743 -0.28034 0.07731 -0.28308 0.08055 C -0.28529 0.0831 -0.28711 0.08634 -0.28946 0.08819 C -0.29258 0.09027 -0.29597 0.09236 -0.29896 0.0956 C -0.30117 0.09791 -0.30313 0.10069 -0.30534 0.10324 C -0.30795 0.10625 -0.30964 0.10856 -0.31263 0.11064 C -0.31407 0.11157 -0.3155 0.1118 -0.31693 0.1125 C -0.31862 0.11435 -0.32045 0.1162 -0.32214 0.11805 C -0.32331 0.11944 -0.32422 0.12083 -0.32539 0.12199 C -0.32813 0.12453 -0.33112 0.12639 -0.33386 0.12939 C -0.33594 0.13194 -0.33828 0.13379 -0.34011 0.1368 C -0.34414 0.14398 -0.34193 0.14166 -0.34649 0.14444 C -0.34857 0.14699 -0.35104 0.14884 -0.35287 0.15185 C -0.35391 0.1537 -0.35482 0.15602 -0.35599 0.15764 C -0.35795 0.16041 -0.36055 0.1618 -0.36237 0.16504 C -0.36446 0.16875 -0.36693 0.17199 -0.36862 0.17639 C -0.37253 0.18564 -0.37032 0.18217 -0.375 0.1875 C -0.3806 0.20254 -0.37318 0.18449 -0.38034 0.19699 C -0.38438 0.20439 -0.38034 0.20139 -0.38451 0.21018 C -0.38529 0.2118 -0.38659 0.21273 -0.38763 0.21389 C -0.38894 0.22083 -0.38828 0.21782 -0.38972 0.22338 L -0.38659 0.21944 " pathEditMode="relative" ptsTypes="AAAAAAAAAAAAAAAAAAAAAAAAAAAAAAAAAAAAAAAA">
                                      <p:cBhvr>
                                        <p:cTn id="11" dur="2000" fill="hold"/>
                                        <p:tgtEl>
                                          <p:spTgt spid="39"/>
                                        </p:tgtEl>
                                        <p:attrNameLst>
                                          <p:attrName>ppt_x</p:attrName>
                                          <p:attrName>ppt_y</p:attrName>
                                        </p:attrNameLst>
                                      </p:cBhvr>
                                    </p:animMotion>
                                  </p:childTnLst>
                                </p:cTn>
                              </p:par>
                            </p:childTnLst>
                          </p:cTn>
                        </p:par>
                      </p:childTnLst>
                    </p:cTn>
                  </p:par>
                </p:childTnLst>
              </p:cTn>
              <p:nextCondLst>
                <p:cond evt="onClick" delay="0">
                  <p:tgtEl>
                    <p:spTgt spid="39"/>
                  </p:tgtEl>
                </p:cond>
              </p:nextCondLst>
            </p:seq>
            <p:seq concurrent="1" nextAc="seek">
              <p:cTn id="12" restart="whenNotActive" fill="hold" evtFilter="cancelBubble" nodeType="interactiveSeq">
                <p:stCondLst>
                  <p:cond evt="onClick" delay="0">
                    <p:tgtEl>
                      <p:spTgt spid="45"/>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grpId="0" nodeType="clickEffect">
                                  <p:stCondLst>
                                    <p:cond delay="0"/>
                                  </p:stCondLst>
                                  <p:childTnLst>
                                    <p:animMotion origin="layout" path="M 0 0 L 0 0 C 0.00026 0.0199 0.00039 0.04004 0.00104 0.05995 C 0.00104 0.06203 0.00156 0.06388 0.00208 0.0655 C 0.00325 0.06967 0.00481 0.07314 0.00625 0.07685 C 0.00703 0.0787 0.00729 0.08125 0.00833 0.0824 C 0.0095 0.08379 0.01054 0.08472 0.01158 0.08634 C 0.01276 0.08796 0.01354 0.0905 0.01471 0.09189 C 0.01562 0.09305 0.01692 0.09282 0.01783 0.09375 C 0.02903 0.1037 0.01211 0.09166 0.02526 0.09953 C 0.02708 0.10046 0.02877 0.10208 0.03059 0.10324 C 0.03164 0.10393 0.03268 0.10416 0.03372 0.10509 C 0.03515 0.10625 0.03645 0.10763 0.03802 0.10879 C 0.03893 0.10949 0.0401 0.11018 0.04114 0.11064 C 0.04362 0.11203 0.04609 0.11273 0.04856 0.11435 C 0.05078 0.11597 0.05273 0.11851 0.05481 0.12013 C 0.05481 0.12013 0.06757 0.12754 0.06757 0.12754 C 0.07031 0.12939 0.07304 0.13194 0.07604 0.13333 C 0.07877 0.13449 0.08164 0.13449 0.08437 0.13518 C 0.0858 0.13634 0.08724 0.13773 0.08867 0.13888 C 0.09153 0.14097 0.09401 0.14143 0.09713 0.14259 C 0.10599 0.153 0.10169 0.14699 0.10976 0.16134 L 0.10976 0.16134 L 0.11822 0.17268 C 0.11888 0.17453 0.11953 0.17662 0.12031 0.17824 C 0.12239 0.18217 0.12487 0.18541 0.12669 0.18958 C 0.12773 0.19212 0.12877 0.19467 0.12981 0.19699 C 0.13086 0.19907 0.1319 0.20115 0.13307 0.20277 C 0.13502 0.20555 0.13932 0.21018 0.13932 0.21018 L 0.14257 0.22708 C 0.14283 0.22893 0.14283 0.23148 0.14362 0.23287 C 0.14648 0.23796 0.15182 0.24884 0.15625 0.25162 C 0.15833 0.25277 0.1608 0.253 0.16263 0.25532 C 0.16367 0.25648 0.16458 0.25833 0.16575 0.25902 C 0.16744 0.26018 0.16927 0.26018 0.17109 0.26087 C 0.17213 0.26134 0.17317 0.26226 0.17421 0.26273 C 0.17526 0.26412 0.17617 0.26574 0.17734 0.26666 C 0.17877 0.26759 0.1802 0.26782 0.18164 0.26851 C 0.18893 0.27222 0.17968 0.26875 0.19114 0.27222 C 0.19322 0.27337 0.19544 0.27453 0.19739 0.27592 C 0.19921 0.27731 0.20091 0.27916 0.20273 0.27962 C 0.20651 0.28101 0.21054 0.28101 0.21432 0.28171 C 0.24322 0.27916 0.23802 0.29236 0.23554 0.27407 C 0.23541 0.27337 0.23554 0.27291 0.23554 0.27222 L 0.23554 0.27037 " pathEditMode="relative" ptsTypes="AAAAAAAAAAAAAAAAAAAAAAAAAAAAAAAAAAAAAAAAAAAAA">
                                      <p:cBhvr>
                                        <p:cTn id="16" dur="2000" fill="hold"/>
                                        <p:tgtEl>
                                          <p:spTgt spid="45"/>
                                        </p:tgtEl>
                                        <p:attrNameLst>
                                          <p:attrName>ppt_x</p:attrName>
                                          <p:attrName>ppt_y</p:attrName>
                                        </p:attrNameLst>
                                      </p:cBhvr>
                                    </p:animMotion>
                                  </p:childTnLst>
                                </p:cTn>
                              </p:par>
                            </p:childTnLst>
                          </p:cTn>
                        </p:par>
                      </p:childTnLst>
                    </p:cTn>
                  </p:par>
                </p:childTnLst>
              </p:cTn>
              <p:nextCondLst>
                <p:cond evt="onClick" delay="0">
                  <p:tgtEl>
                    <p:spTgt spid="45"/>
                  </p:tgtEl>
                </p:cond>
              </p:nextCondLst>
            </p:seq>
            <p:seq concurrent="1" nextAc="seek">
              <p:cTn id="17" restart="whenNotActive" fill="hold" evtFilter="cancelBubble" nodeType="interactiveSeq">
                <p:stCondLst>
                  <p:cond evt="onClick" delay="0">
                    <p:tgtEl>
                      <p:spTgt spid="32"/>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grpId="0" nodeType="clickEffect">
                                  <p:stCondLst>
                                    <p:cond delay="0"/>
                                  </p:stCondLst>
                                  <p:childTnLst>
                                    <p:animMotion origin="layout" path="M 0 0 L 0 0 C -0.0043 0.00556 -0.0082 0.01181 -0.01276 0.01667 C -0.0207 0.0257 -0.01354 0.01042 -0.02018 0.02431 C -0.02096 0.02593 -0.02149 0.02824 -0.02227 0.02987 C -0.02318 0.03195 -0.02448 0.03357 -0.02539 0.03565 C -0.03373 0.05324 -0.02227 0.02987 -0.02852 0.04676 C -0.03021 0.05116 -0.03255 0.05348 -0.0349 0.05625 C -0.03672 0.06112 -0.03737 0.06366 -0.04024 0.06737 C -0.04219 0.07014 -0.04649 0.075 -0.04649 0.075 C -0.04792 0.07871 -0.05 0.08195 -0.05078 0.08612 C -0.05104 0.0882 -0.05104 0.09028 -0.05182 0.0919 C -0.05261 0.09352 -0.05391 0.09445 -0.05495 0.09561 C -0.05599 0.09885 -0.05716 0.10162 -0.05807 0.1051 C -0.06419 0.12662 -0.0586 0.11112 -0.06341 0.12385 C -0.0638 0.12824 -0.0638 0.13264 -0.06445 0.13681 C -0.06485 0.13959 -0.06589 0.1419 -0.06654 0.14445 C -0.06732 0.14746 -0.06797 0.1507 -0.06875 0.15371 C -0.06966 0.1669 -0.06953 0.16806 -0.07083 0.1801 C -0.0711 0.18311 -0.07149 0.18635 -0.07188 0.18936 C -0.07214 0.19144 -0.07253 0.19329 -0.07292 0.19514 C -0.07331 0.2007 -0.07344 0.20649 -0.07396 0.21204 C -0.07409 0.21389 -0.07474 0.21574 -0.075 0.2176 C -0.07578 0.22385 -0.07604 0.23033 -0.07708 0.23635 L -0.07813 0.24213 L -0.07813 0.24213 " pathEditMode="relative" ptsTypes="AAAAAAAAAAAAAAAAAAAAAAAAAA">
                                      <p:cBhvr>
                                        <p:cTn id="21" dur="2000" fill="hold"/>
                                        <p:tgtEl>
                                          <p:spTgt spid="32"/>
                                        </p:tgtEl>
                                        <p:attrNameLst>
                                          <p:attrName>ppt_x</p:attrName>
                                          <p:attrName>ppt_y</p:attrName>
                                        </p:attrNameLst>
                                      </p:cBhvr>
                                    </p:animMotion>
                                  </p:childTnLst>
                                </p:cTn>
                              </p:par>
                            </p:childTnLst>
                          </p:cTn>
                        </p:par>
                      </p:childTnLst>
                    </p:cTn>
                  </p:par>
                </p:childTnLst>
              </p:cTn>
              <p:nextCondLst>
                <p:cond evt="onClick" delay="0">
                  <p:tgtEl>
                    <p:spTgt spid="32"/>
                  </p:tgtEl>
                </p:cond>
              </p:nextCondLst>
            </p:seq>
            <p:seq concurrent="1" nextAc="seek">
              <p:cTn id="22" restart="whenNotActive" fill="hold" evtFilter="cancelBubble" nodeType="interactiveSeq">
                <p:stCondLst>
                  <p:cond evt="onClick" delay="0">
                    <p:tgtEl>
                      <p:spTgt spid="37"/>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grpId="0" nodeType="clickEffect">
                                  <p:stCondLst>
                                    <p:cond delay="0"/>
                                  </p:stCondLst>
                                  <p:childTnLst>
                                    <p:animMotion origin="layout" path="M 0 0 L 0 0 C -0.00391 0.00116 -0.00794 0.00185 -0.01172 0.0037 C -0.01315 0.0044 -0.01445 0.00648 -0.01589 0.00741 C -0.01797 0.00856 -0.02018 0.00879 -0.02227 0.00926 C -0.025 0.00995 -0.02787 0.01065 -0.03073 0.01111 C -0.03386 0.0118 -0.03711 0.01227 -0.04024 0.01296 C -0.04414 0.01412 -0.04792 0.01574 -0.05182 0.0169 C -0.06029 0.01898 -0.06875 0.02037 -0.07722 0.02245 C -0.08216 0.02361 -0.08698 0.025 -0.09193 0.02616 C -0.09792 0.02754 -0.10391 0.02847 -0.1099 0.02986 C -0.13776 0.03657 -0.11094 0.03148 -0.13425 0.03565 C -0.13945 0.03796 -0.13932 0.03819 -0.14583 0.03935 C -0.15352 0.04074 -0.16146 0.04074 -0.16901 0.04305 C -0.17956 0.04629 -0.17331 0.04467 -0.18815 0.04676 C -0.19909 0.05162 -0.19531 0.05046 -0.2155 0.0544 L -0.23451 0.0581 C -0.23737 0.05879 -0.24024 0.05926 -0.24297 0.05995 C -0.24479 0.06042 -0.24649 0.06134 -0.24831 0.0618 C -0.25039 0.0625 -0.25248 0.06319 -0.25469 0.06366 C -0.25742 0.06435 -0.26029 0.06481 -0.26302 0.06551 C -0.26628 0.06643 -0.27083 0.06967 -0.2737 0.07129 L -0.27995 0.075 C -0.28177 0.07616 -0.2836 0.07731 -0.28529 0.0787 C -0.28854 0.08125 -0.28945 0.0831 -0.29271 0.08449 C -0.29479 0.08518 -0.29688 0.08565 -0.29896 0.08634 C -0.30078 0.0875 -0.30248 0.08889 -0.3043 0.09004 C -0.30638 0.09143 -0.31068 0.09375 -0.31068 0.09375 C -0.31172 0.0956 -0.31263 0.09792 -0.3138 0.0993 C -0.3155 0.10162 -0.31732 0.10301 -0.31901 0.10509 C -0.32123 0.10741 -0.32344 0.10995 -0.32539 0.1125 C -0.32852 0.11667 -0.32969 0.11852 -0.33281 0.12199 C -0.33451 0.12384 -0.33633 0.12569 -0.33802 0.12754 C -0.34024 0.13009 -0.34232 0.13264 -0.3444 0.13518 C -0.34544 0.13634 -0.34675 0.13727 -0.34753 0.13889 C -0.3569 0.15532 -0.34505 0.13518 -0.35391 0.14815 C -0.35508 0.15 -0.35599 0.15208 -0.35703 0.15393 C -0.35677 0.17454 -0.35664 0.19514 -0.35599 0.21574 C -0.35599 0.21944 -0.35456 0.22523 -0.35391 0.22893 C -0.35261 0.23727 -0.35339 0.23495 -0.35182 0.24213 C -0.35117 0.24537 -0.35026 0.24838 -0.34974 0.25139 C -0.34375 0.28356 -0.35091 0.25069 -0.34544 0.27222 C -0.34466 0.27523 -0.3444 0.2787 -0.34336 0.28148 C -0.34232 0.28449 -0.3405 0.28657 -0.33919 0.28912 C -0.33802 0.29491 -0.33698 0.30231 -0.33386 0.30602 L -0.33073 0.30972 C -0.32969 0.31227 -0.32852 0.31458 -0.32748 0.31713 C -0.32682 0.31898 -0.3263 0.32106 -0.32539 0.32292 C -0.32305 0.32754 -0.31992 0.33079 -0.31797 0.33588 C -0.31667 0.33981 -0.31511 0.34329 -0.3138 0.34722 C -0.31276 0.35046 -0.31185 0.3537 -0.31068 0.35671 C -0.30326 0.37546 -0.30951 0.35833 -0.30326 0.37176 C -0.30248 0.37338 -0.30195 0.37569 -0.30117 0.37731 C -0.29844 0.38264 -0.29544 0.38727 -0.29271 0.39236 C -0.29128 0.39491 -0.29011 0.39792 -0.28841 0.39977 L -0.28216 0.40741 C -0.28138 0.40926 -0.28086 0.41134 -0.27995 0.41296 C -0.27878 0.41528 -0.27708 0.41667 -0.27578 0.41852 C -0.27461 0.42037 -0.2737 0.42245 -0.27266 0.4243 C -0.27123 0.42639 -0.26966 0.42778 -0.26836 0.42986 C -0.26719 0.43171 -0.26641 0.43379 -0.26524 0.43542 C -0.2625 0.43958 -0.25873 0.44167 -0.25677 0.44676 C -0.25391 0.4544 -0.25573 0.45116 -0.25143 0.45625 C -0.25039 0.45926 -0.24909 0.46227 -0.24831 0.46551 C -0.24427 0.48241 -0.24649 0.48079 -0.24193 0.4956 C -0.24076 0.49954 -0.23893 0.50301 -0.23776 0.50694 C -0.23685 0.50972 -0.23659 0.51342 -0.23568 0.5162 C -0.23477 0.51852 -0.23347 0.51991 -0.23242 0.52199 C -0.23164 0.52361 -0.23125 0.52592 -0.23034 0.52754 C -0.22943 0.52917 -0.22813 0.52963 -0.22722 0.53125 C -0.22591 0.53356 -0.22526 0.53657 -0.22396 0.53889 C -0.2224 0.54167 -0.22031 0.54352 -0.21875 0.54629 C -0.21511 0.55278 -0.21784 0.55046 -0.2155 0.55764 C -0.21472 0.56018 -0.21341 0.5625 -0.21237 0.56504 C -0.21159 0.56921 -0.21029 0.57662 -0.20925 0.58009 C -0.20833 0.58287 -0.20716 0.58518 -0.20599 0.5875 C -0.20573 0.58958 -0.20547 0.59143 -0.20495 0.59329 C -0.20404 0.59653 -0.20287 0.59954 -0.20182 0.60254 C -0.20117 0.60463 -0.20026 0.60625 -0.19974 0.60833 C -0.19922 0.60995 -0.19909 0.61204 -0.1987 0.61389 C -0.19675 0.62199 -0.19636 0.62176 -0.19336 0.62893 C -0.19297 0.63125 -0.19206 0.63935 -0.19128 0.64213 C -0.19063 0.64398 -0.18985 0.64583 -0.18919 0.64768 C -0.1888 0.64954 -0.18867 0.65162 -0.18815 0.65324 C -0.18685 0.65717 -0.18464 0.66042 -0.18386 0.66458 C -0.18268 0.67106 -0.1836 0.66875 -0.18177 0.67222 L -0.18177 0.67222 " pathEditMode="relative" ptsTypes="AAAAAAAAAAAAAAAAAAAAAAAAAAAAAAAAAAAAAAAAAAAAAAAAAAAAAAAAAAAAAAAAAAAAAAAAAAAAAAAAAAAAAAA">
                                      <p:cBhvr>
                                        <p:cTn id="26" dur="2000" fill="hold"/>
                                        <p:tgtEl>
                                          <p:spTgt spid="37"/>
                                        </p:tgtEl>
                                        <p:attrNameLst>
                                          <p:attrName>ppt_x</p:attrName>
                                          <p:attrName>ppt_y</p:attrName>
                                        </p:attrNameLst>
                                      </p:cBhvr>
                                    </p:animMotion>
                                  </p:childTnLst>
                                </p:cTn>
                              </p:par>
                            </p:childTnLst>
                          </p:cTn>
                        </p:par>
                      </p:childTnLst>
                    </p:cTn>
                  </p:par>
                </p:childTnLst>
              </p:cTn>
              <p:nextCondLst>
                <p:cond evt="onClick" delay="0">
                  <p:tgtEl>
                    <p:spTgt spid="37"/>
                  </p:tgtEl>
                </p:cond>
              </p:nextCondLst>
            </p:seq>
            <p:seq concurrent="1" nextAc="seek">
              <p:cTn id="27" restart="whenNotActive" fill="hold" evtFilter="cancelBubble" nodeType="interactiveSeq">
                <p:stCondLst>
                  <p:cond evt="onClick" delay="0">
                    <p:tgtEl>
                      <p:spTgt spid="43"/>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grpId="0" nodeType="clickEffect">
                                  <p:stCondLst>
                                    <p:cond delay="0"/>
                                  </p:stCondLst>
                                  <p:childTnLst>
                                    <p:animMotion origin="layout" path="M 0 0 L 0 0 C 0.00221 0.00416 0.00403 0.00902 0.00638 0.01296 C 0.00716 0.01435 0.01237 0.02106 0.0138 0.02245 C 0.0151 0.02384 0.01666 0.02477 0.01797 0.02615 C 0.02513 0.03402 0.01927 0.03009 0.02747 0.0375 C 0.02916 0.03889 0.03112 0.03958 0.03281 0.0412 C 0.03567 0.04398 0.03828 0.04791 0.04127 0.05069 C 0.0427 0.05185 0.04414 0.05301 0.04544 0.05439 C 0.04687 0.05578 0.05208 0.06227 0.05286 0.06365 C 0.05481 0.06713 0.05612 0.07176 0.0582 0.075 C 0.05963 0.07754 0.06172 0.0787 0.06341 0.08055 C 0.06484 0.08379 0.06614 0.08703 0.0677 0.09004 C 0.06862 0.09189 0.06992 0.09352 0.07083 0.0956 C 0.07513 0.10463 0.07356 0.10301 0.07721 0.11435 C 0.07773 0.11643 0.07877 0.11805 0.07929 0.12014 C 0.0819 0.12939 0.08099 0.12801 0.08242 0.13703 C 0.08307 0.14074 0.08463 0.14814 0.08463 0.14814 C 0.08398 0.15694 0.08476 0.16504 0.08034 0.17083 C 0.07916 0.17222 0.07747 0.17199 0.07617 0.17268 C 0.07226 0.18287 0.07604 0.17453 0.06875 0.18379 C 0.06549 0.18796 0.0625 0.19305 0.05924 0.19699 C 0.0582 0.19838 0.05716 0.2 0.05599 0.20069 C 0.05468 0.20185 0.05325 0.20208 0.05182 0.20277 C 0.05 0.20463 0.04843 0.20694 0.04648 0.20833 C 0.04414 0.20995 0.04153 0.21064 0.03919 0.21203 C 0.03411 0.21481 0.03776 0.21342 0.03177 0.21574 C 0.02994 0.21643 0.02812 0.21689 0.02643 0.21759 C 0.02643 0.21759 0.01067 0.22708 0.00742 0.22893 L 0.00429 0.23078 C 0.00325 0.23148 0.00208 0.23171 0.00117 0.23264 C 0 0.23402 -0.00091 0.23541 -0.00209 0.23657 C -0.00352 0.23773 -0.00808 0.23958 -0.00951 0.24027 C -0.01055 0.24213 -0.01133 0.24444 -0.01263 0.24583 C -0.01394 0.24722 -0.0155 0.24676 -0.0168 0.24768 C -0.01836 0.24861 -0.0198 0.25 -0.0211 0.25139 C -0.02253 0.25324 -0.02383 0.25555 -0.02526 0.25717 C -0.0267 0.25856 -0.02813 0.25949 -0.02956 0.26088 C -0.0306 0.26203 -0.03151 0.26365 -0.03269 0.26458 C -0.03399 0.26574 -0.03555 0.26597 -0.03698 0.26643 C -0.03868 0.26828 -0.04037 0.27037 -0.04219 0.27222 C -0.04362 0.27361 -0.04506 0.27453 -0.04649 0.27592 C -0.04753 0.27708 -0.04844 0.2787 -0.04961 0.27963 C -0.05196 0.28171 -0.05469 0.28287 -0.05703 0.28518 C -0.05899 0.28727 -0.06029 0.29074 -0.06224 0.29282 C -0.07019 0.30115 -0.07162 0.29907 -0.07709 0.30787 C -0.0793 0.31134 -0.0819 0.31458 -0.08347 0.31898 C -0.08464 0.32268 -0.08946 0.33727 -0.09076 0.33981 C -0.09193 0.34166 -0.09362 0.34213 -0.09506 0.34352 C -0.0961 0.34606 -0.09714 0.34838 -0.09818 0.35092 C -0.09896 0.35277 -0.09948 0.35486 -0.10026 0.35671 C -0.103 0.3618 -0.10677 0.36551 -0.10873 0.37176 C -0.10977 0.37477 -0.11081 0.37801 -0.11198 0.38102 C -0.11263 0.38287 -0.11341 0.38472 -0.11407 0.38657 C -0.11485 0.38912 -0.11524 0.39189 -0.11615 0.39421 C -0.11706 0.39629 -0.11836 0.39768 -0.11927 0.39977 C -0.12019 0.40162 -0.12058 0.40393 -0.12149 0.40555 C -0.12526 0.41227 -0.12526 0.40949 -0.12891 0.41481 C -0.12995 0.41643 -0.13086 0.41898 -0.13203 0.42037 C -0.13334 0.42199 -0.1349 0.42268 -0.1362 0.4243 C -0.13776 0.42592 -0.13907 0.42801 -0.1405 0.42986 C -0.14258 0.4324 -0.14506 0.43426 -0.14675 0.43727 L -0.15847 0.4581 C -0.15951 0.45995 -0.16029 0.46227 -0.16159 0.46365 C -0.17696 0.48009 -0.15795 0.45926 -0.1711 0.475 C -0.17774 0.48287 -0.17461 0.47824 -0.1806 0.48426 C -0.19063 0.49421 -0.1819 0.48703 -0.18907 0.49189 C -0.19089 0.49305 -0.19258 0.49421 -0.1944 0.4956 C -0.19714 0.49791 -0.19883 0.50023 -0.2017 0.50115 C -0.20547 0.50254 -0.21537 0.50439 -0.21862 0.50486 C -0.22605 0.50833 -0.22214 0.50694 -0.23347 0.50879 C -0.26315 0.51342 -0.2306 0.50787 -0.25664 0.5125 C -0.25912 0.51365 -0.26159 0.51504 -0.26407 0.5162 C -0.26719 0.51759 -0.27045 0.51875 -0.27357 0.5199 C -0.275 0.5206 -0.27644 0.52106 -0.27787 0.52176 C -0.2793 0.52291 -0.2806 0.52453 -0.28203 0.52569 C -0.29141 0.53194 -0.29011 0.53078 -0.29896 0.5331 C -0.30105 0.53449 -0.30326 0.53541 -0.30534 0.5368 C -0.30743 0.53842 -0.30938 0.5412 -0.31159 0.54259 C -0.31328 0.54352 -0.31511 0.54352 -0.31693 0.54444 C -0.31901 0.54537 -0.3211 0.54699 -0.32318 0.54814 L -0.32644 0.55 C -0.32852 0.55254 -0.33086 0.55463 -0.33269 0.55764 C -0.33412 0.55972 -0.33477 0.56273 -0.33594 0.56504 C -0.33868 0.57037 -0.34219 0.57407 -0.3444 0.58009 C -0.34506 0.58194 -0.34558 0.58402 -0.34649 0.58564 C -0.34896 0.59027 -0.34987 0.58912 -0.35287 0.59143 C -0.36068 0.59722 -0.35326 0.59398 -0.36341 0.59699 C -0.37006 0.60486 -0.36966 0.6 -0.36966 0.60648 L -0.3655 0.60439 " pathEditMode="relative" ptsTypes="AAAAAAAAAAAAAAAAAAAAAAAAAAAAAAAAAAAAAAAAAAAAAAAAAAAAAAAAAAAAAAAAAAAAAAAAAAAAAAAAAAAAAAAAAA">
                                      <p:cBhvr>
                                        <p:cTn id="31" dur="2000" fill="hold"/>
                                        <p:tgtEl>
                                          <p:spTgt spid="43"/>
                                        </p:tgtEl>
                                        <p:attrNameLst>
                                          <p:attrName>ppt_x</p:attrName>
                                          <p:attrName>ppt_y</p:attrName>
                                        </p:attrNameLst>
                                      </p:cBhvr>
                                    </p:animMotion>
                                  </p:childTnLst>
                                </p:cTn>
                              </p:par>
                            </p:childTnLst>
                          </p:cTn>
                        </p:par>
                      </p:childTnLst>
                    </p:cTn>
                  </p:par>
                </p:childTnLst>
              </p:cTn>
              <p:nextCondLst>
                <p:cond evt="onClick" delay="0">
                  <p:tgtEl>
                    <p:spTgt spid="43"/>
                  </p:tgtEl>
                </p:cond>
              </p:nextCondLst>
            </p:seq>
            <p:seq concurrent="1" nextAc="seek">
              <p:cTn id="32" restart="whenNotActive" fill="hold" evtFilter="cancelBubble" nodeType="interactiveSeq">
                <p:stCondLst>
                  <p:cond evt="onClick" delay="0">
                    <p:tgtEl>
                      <p:spTgt spid="46"/>
                    </p:tgtEl>
                  </p:cond>
                </p:stCondLst>
                <p:endSync evt="end" delay="0">
                  <p:rtn val="all"/>
                </p:endSync>
                <p:childTnLst>
                  <p:par>
                    <p:cTn id="33" fill="hold">
                      <p:stCondLst>
                        <p:cond delay="0"/>
                      </p:stCondLst>
                      <p:childTnLst>
                        <p:par>
                          <p:cTn id="34" fill="hold">
                            <p:stCondLst>
                              <p:cond delay="0"/>
                            </p:stCondLst>
                            <p:childTnLst>
                              <p:par>
                                <p:cTn id="35" presetID="0" presetClass="path" presetSubtype="0" accel="50000" decel="50000" fill="hold" grpId="0" nodeType="clickEffect">
                                  <p:stCondLst>
                                    <p:cond delay="0"/>
                                  </p:stCondLst>
                                  <p:childTnLst>
                                    <p:animMotion origin="layout" path="M 0 0 L 0 0 C -0.00494 0.00856 -0.01041 0.01666 -0.01484 0.02616 C -0.01666 0.02986 -0.01823 0.03379 -0.02018 0.0375 C -0.02356 0.04398 -0.02721 0.05 -0.03073 0.05625 C -0.03398 0.06204 -0.03437 0.06204 -0.03698 0.06944 C -0.03815 0.07245 -0.03906 0.07569 -0.04023 0.0787 C -0.04218 0.08403 -0.04479 0.08842 -0.04648 0.09375 C -0.04765 0.09699 -0.04843 0.10023 -0.04974 0.10324 C -0.05065 0.10532 -0.05195 0.10671 -0.05286 0.10879 C -0.05442 0.1118 -0.0556 0.11528 -0.05716 0.11829 C -0.06432 0.13264 -0.05833 0.12037 -0.06445 0.1294 C -0.06562 0.13125 -0.0664 0.13379 -0.0677 0.13518 C -0.06888 0.13634 -0.07044 0.13634 -0.07187 0.13704 C -0.07291 0.13819 -0.07395 0.13981 -0.07513 0.14074 C -0.08333 0.14815 -0.09127 0.15139 -0.10039 0.15579 C -0.10455 0.15787 -0.10898 0.15903 -0.11315 0.16134 C -0.11666 0.16342 -0.12005 0.16713 -0.12369 0.16898 C -0.12643 0.17037 -0.12929 0.17014 -0.13216 0.17083 L -0.13945 0.17268 C -0.14062 0.17338 -0.14166 0.17384 -0.1427 0.17454 C -0.1444 0.17569 -0.14609 0.17731 -0.14791 0.17824 C -0.14974 0.17916 -0.15156 0.1794 -0.15325 0.18009 C -0.15755 0.18241 -0.16171 0.18518 -0.16588 0.18773 C -0.16796 0.18889 -0.17005 0.19074 -0.17226 0.19143 L -0.17864 0.19329 C -0.18033 0.19467 -0.18203 0.19606 -0.18385 0.19699 C -0.18841 0.19977 -0.18958 0.19838 -0.1944 0.20278 C -0.19583 0.20393 -0.19726 0.20509 -0.19869 0.20648 C -0.21028 0.21829 -0.18984 0.1993 -0.20716 0.21597 C -0.20989 0.21852 -0.21276 0.22083 -0.21562 0.22338 C -0.21731 0.225 -0.21901 0.22754 -0.22083 0.22893 C -0.22356 0.23125 -0.22656 0.23241 -0.22929 0.23472 C -0.23046 0.23565 -0.23138 0.23727 -0.23242 0.23842 C -0.23385 0.23981 -0.23528 0.24074 -0.23671 0.24213 C -0.24244 0.24791 -0.24466 0.25092 -0.25039 0.25903 C -0.2526 0.26204 -0.25481 0.26504 -0.25677 0.26852 C -0.25768 0.27014 -0.2582 0.27222 -0.25885 0.27407 C -0.25989 0.27662 -0.26119 0.27893 -0.26211 0.28171 C -0.26211 0.28171 -0.26731 0.30046 -0.26836 0.30416 C -0.26914 0.30671 -0.26953 0.30949 -0.27044 0.31157 C -0.27187 0.31481 -0.2733 0.31782 -0.27474 0.32106 C -0.27851 0.33009 -0.27526 0.32477 -0.28112 0.33611 C -0.28346 0.34074 -0.28593 0.34491 -0.28841 0.3493 L -0.29375 0.35856 L -0.29687 0.36435 C -0.30026 0.37592 -0.29765 0.36782 -0.30221 0.37916 C -0.30364 0.3831 -0.30573 0.38935 -0.30742 0.39236 C -0.30937 0.39583 -0.31171 0.39861 -0.3138 0.40185 C -0.31419 0.4044 -0.31458 0.40671 -0.31484 0.40926 C -0.31523 0.4125 -0.31549 0.41551 -0.31588 0.41875 C -0.31614 0.4206 -0.31666 0.42245 -0.31692 0.4243 C -0.31731 0.42685 -0.3177 0.4294 -0.31796 0.43194 C -0.3177 0.44259 -0.31823 0.45347 -0.31692 0.46389 C -0.3164 0.46829 -0.31393 0.47106 -0.31276 0.475 C -0.31185 0.47801 -0.31145 0.48148 -0.31067 0.48449 C -0.30911 0.48958 -0.30768 0.49166 -0.30533 0.49583 C -0.30325 0.49514 -0.30065 0.49629 -0.29895 0.49375 C -0.29739 0.4912 -0.29817 0.48588 -0.29687 0.48264 L -0.29479 0.47685 C -0.29153 0.45926 -0.29687 0.48541 -0.29062 0.46574 C -0.28984 0.46342 -0.28997 0.46065 -0.28945 0.4581 C -0.28919 0.45625 -0.28841 0.45254 -0.28841 0.45254 L -0.28841 0.45254 " pathEditMode="relative" ptsTypes="AAAAAAAAAAAAAAAAAAAAAAAAAAAAAAAAAAAAAAAAAAAAAAAAAAAAAAAAAAAAAAAA">
                                      <p:cBhvr>
                                        <p:cTn id="36" dur="2000" fill="hold"/>
                                        <p:tgtEl>
                                          <p:spTgt spid="46"/>
                                        </p:tgtEl>
                                        <p:attrNameLst>
                                          <p:attrName>ppt_x</p:attrName>
                                          <p:attrName>ppt_y</p:attrName>
                                        </p:attrNameLst>
                                      </p:cBhvr>
                                    </p:animMotion>
                                  </p:childTnLst>
                                </p:cTn>
                              </p:par>
                            </p:childTnLst>
                          </p:cTn>
                        </p:par>
                      </p:childTnLst>
                    </p:cTn>
                  </p:par>
                </p:childTnLst>
              </p:cTn>
              <p:nextCondLst>
                <p:cond evt="onClick" delay="0">
                  <p:tgtEl>
                    <p:spTgt spid="46"/>
                  </p:tgtEl>
                </p:cond>
              </p:nextCondLst>
            </p:seq>
            <p:seq concurrent="1" nextAc="seek">
              <p:cTn id="37" restart="whenNotActive" fill="hold" evtFilter="cancelBubble" nodeType="interactiveSeq">
                <p:stCondLst>
                  <p:cond evt="onClick" delay="0">
                    <p:tgtEl>
                      <p:spTgt spid="31"/>
                    </p:tgtEl>
                  </p:cond>
                </p:stCondLst>
                <p:endSync evt="end" delay="0">
                  <p:rtn val="all"/>
                </p:endSync>
                <p:childTnLst>
                  <p:par>
                    <p:cTn id="38" fill="hold">
                      <p:stCondLst>
                        <p:cond delay="0"/>
                      </p:stCondLst>
                      <p:childTnLst>
                        <p:par>
                          <p:cTn id="39" fill="hold">
                            <p:stCondLst>
                              <p:cond delay="0"/>
                            </p:stCondLst>
                            <p:childTnLst>
                              <p:par>
                                <p:cTn id="40" presetID="0" presetClass="path" presetSubtype="0" accel="50000" decel="50000" fill="hold" grpId="0" nodeType="clickEffect">
                                  <p:stCondLst>
                                    <p:cond delay="0"/>
                                  </p:stCondLst>
                                  <p:childTnLst>
                                    <p:animMotion origin="layout" path="M 0 0 L 0 0 C 0.0013 0.00625 0.00299 0.01226 0.00416 0.01875 C 0.00468 0.02175 0.00442 0.02523 0.00521 0.028 C 0.00625 0.03217 0.00859 0.03495 0.0095 0.03935 C 0.01093 0.04722 0.00989 0.04328 0.01263 0.05069 C 0.01471 0.06157 0.01211 0.05138 0.01679 0.05995 C 0.01771 0.06157 0.0181 0.06388 0.01901 0.06574 C 0.01992 0.06759 0.02122 0.06921 0.02213 0.07129 C 0.02291 0.07291 0.0233 0.07546 0.02422 0.07685 C 0.03867 0.1 0.02773 0.08287 0.0358 0.09004 C 0.03763 0.09166 0.03932 0.09398 0.04114 0.0956 C 0.04388 0.09838 0.04765 0.10138 0.05065 0.10324 C 0.05429 0.10532 0.05729 0.10555 0.06119 0.10694 C 0.06263 0.1074 0.06406 0.10833 0.06536 0.10879 C 0.07356 0.11203 0.06849 0.10925 0.07812 0.11435 C 0.08021 0.11574 0.08229 0.11736 0.0845 0.11828 C 0.08646 0.11921 0.08867 0.11944 0.09075 0.12013 L 0.1056 0.12384 L 0.12031 0.12754 L 0.12773 0.12939 L 0.13619 0.13148 C 0.13854 0.13194 0.14726 0.13402 0.15 0.13518 C 0.15273 0.13611 0.15547 0.13842 0.15833 0.13888 L 0.16784 0.14074 C 0.16927 0.14143 0.1707 0.14189 0.17213 0.14259 C 0.17773 0.14606 0.17838 0.14838 0.18476 0.15023 C 0.18893 0.15138 0.19323 0.15138 0.19752 0.15208 C 0.20026 0.15254 0.20312 0.153 0.20586 0.15393 C 0.2095 0.15486 0.21289 0.15671 0.21653 0.15763 C 0.2194 0.15856 0.2319 0.16088 0.2345 0.16134 C 0.2595 0.17268 0.23502 0.16296 0.25872 0.16898 C 0.26224 0.1699 0.26575 0.17175 0.26927 0.17268 C 0.27448 0.17407 0.28711 0.17569 0.29153 0.17638 C 0.30247 0.18009 0.30156 0.18009 0.31159 0.18217 C 0.31471 0.18263 0.32682 0.18449 0.3306 0.18588 C 0.33346 0.1868 0.33619 0.18865 0.33906 0.18958 C 0.34323 0.1912 0.35195 0.19259 0.35586 0.19328 C 0.35833 0.19398 0.3608 0.19467 0.36328 0.19513 C 0.36653 0.19583 0.36966 0.19652 0.37278 0.19722 L 0.38125 0.19907 C 0.40403 0.20972 0.39453 0.20694 0.40976 0.21018 L 0.41823 0.21412 C 0.42552 0.21713 0.42916 0.21805 0.43619 0.22152 C 0.44218 0.22453 0.44804 0.22824 0.45416 0.23101 C 0.45703 0.23217 0.45976 0.23333 0.46263 0.23472 C 0.46614 0.23634 0.46966 0.23865 0.47317 0.24027 C 0.4763 0.24189 0.47955 0.24236 0.48268 0.24398 C 0.49922 0.25277 0.48281 0.24814 0.50065 0.25162 C 0.50455 0.25416 0.50833 0.25694 0.51224 0.25902 C 0.51536 0.26088 0.51862 0.26157 0.52174 0.26296 C 0.52747 0.26527 0.53828 0.2699 0.54284 0.27407 C 0.54635 0.27708 0.55312 0.28356 0.55664 0.28541 C 0.55872 0.28657 0.5608 0.28657 0.56302 0.28726 C 0.56744 0.2905 0.5707 0.29305 0.57565 0.2949 C 0.57877 0.29583 0.58203 0.29606 0.58515 0.29675 C 0.59896 0.30648 0.58034 0.29421 0.59778 0.30231 C 0.62317 0.31412 0.60091 0.30694 0.61679 0.3118 C 0.61784 0.31296 0.61901 0.31412 0.62005 0.3155 C 0.62148 0.31736 0.62278 0.31944 0.62422 0.32106 C 0.62552 0.32268 0.62708 0.32361 0.62851 0.32476 C 0.62916 0.32662 0.62968 0.32893 0.6306 0.33055 C 0.63294 0.33472 0.6401 0.34444 0.64323 0.34745 L 0.64752 0.35115 C 0.64817 0.353 0.64856 0.35555 0.64961 0.35671 C 0.66705 0.37893 0.64349 0.34236 0.65911 0.3662 C 0.66784 0.37939 0.65442 0.36574 0.67382 0.38865 C 0.67604 0.3912 0.67825 0.39351 0.68021 0.39629 C 0.68138 0.39791 0.68216 0.40023 0.68333 0.40185 C 0.68541 0.40463 0.68776 0.40671 0.68971 0.40949 C 0.69114 0.41134 0.69244 0.41342 0.69401 0.41504 C 0.69492 0.41597 0.69609 0.4162 0.69713 0.41689 C 0.69778 0.41875 0.6983 0.42083 0.69922 0.42245 C 0.70013 0.42407 0.70169 0.4243 0.70234 0.42638 C 0.70364 0.42963 0.70325 0.43425 0.70455 0.4375 C 0.70521 0.43935 0.70599 0.4412 0.70664 0.44328 C 0.70742 0.4456 0.70781 0.44838 0.70872 0.45069 C 0.71211 0.45925 0.71185 0.453 0.71185 0.45833 L 0.71185 0.45833 " pathEditMode="relative" ptsTypes="AAAAAAAAAAAAAAAAAAAAAAAAAAAAAAAAAAAAAAAAAAAAAAAAAAAAAAAAAAAAAAAAAAAAAAAAAAAAAAA">
                                      <p:cBhvr>
                                        <p:cTn id="41" dur="2000" fill="hold"/>
                                        <p:tgtEl>
                                          <p:spTgt spid="31"/>
                                        </p:tgtEl>
                                        <p:attrNameLst>
                                          <p:attrName>ppt_x</p:attrName>
                                          <p:attrName>ppt_y</p:attrName>
                                        </p:attrNameLst>
                                      </p:cBhvr>
                                    </p:animMotion>
                                  </p:childTnLst>
                                </p:cTn>
                              </p:par>
                            </p:childTnLst>
                          </p:cTn>
                        </p:par>
                      </p:childTnLst>
                    </p:cTn>
                  </p:par>
                </p:childTnLst>
              </p:cTn>
              <p:nextCondLst>
                <p:cond evt="onClick" delay="0">
                  <p:tgtEl>
                    <p:spTgt spid="31"/>
                  </p:tgtEl>
                </p:cond>
              </p:nextCondLst>
            </p:seq>
            <p:seq concurrent="1" nextAc="seek">
              <p:cTn id="42" restart="whenNotActive" fill="hold" evtFilter="cancelBubble" nodeType="interactiveSeq">
                <p:stCondLst>
                  <p:cond evt="onClick" delay="0">
                    <p:tgtEl>
                      <p:spTgt spid="29"/>
                    </p:tgtEl>
                  </p:cond>
                </p:stCondLst>
                <p:endSync evt="end" delay="0">
                  <p:rtn val="all"/>
                </p:endSync>
                <p:childTnLst>
                  <p:par>
                    <p:cTn id="43" fill="hold">
                      <p:stCondLst>
                        <p:cond delay="0"/>
                      </p:stCondLst>
                      <p:childTnLst>
                        <p:par>
                          <p:cTn id="44" fill="hold">
                            <p:stCondLst>
                              <p:cond delay="0"/>
                            </p:stCondLst>
                            <p:childTnLst>
                              <p:par>
                                <p:cTn id="45" presetID="0" presetClass="path" presetSubtype="0" accel="50000" decel="50000" fill="hold" grpId="0" nodeType="clickEffect">
                                  <p:stCondLst>
                                    <p:cond delay="0"/>
                                  </p:stCondLst>
                                  <p:childTnLst>
                                    <p:animMotion origin="layout" path="M 0 0 L 0 0 C 0.00455 0.00741 0.00846 0.01621 0.01367 0.02246 C 0.01562 0.02477 0.03359 0.03311 0.03476 0.03357 C 0.05026 0.04051 0.06627 0.04375 0.08229 0.04491 L 0.10768 0.04676 L 0.26302 0.05232 C 0.26784 0.05325 0.27656 0.05417 0.28203 0.05625 C 0.28307 0.05649 0.28411 0.05741 0.28515 0.05811 C 0.30039 0.08125 0.28411 0.05788 0.30208 0.07871 C 0.30612 0.08334 0.30963 0.08889 0.31367 0.09375 C 0.31497 0.09538 0.31666 0.09561 0.31784 0.09746 C 0.32239 0.1044 0.32578 0.11366 0.3306 0.11991 C 0.33502 0.12593 0.33646 0.12778 0.34114 0.13496 C 0.34218 0.13681 0.3431 0.13889 0.34427 0.14051 C 0.34531 0.14213 0.34661 0.1426 0.34752 0.14445 C 0.35013 0.14954 0.3526 0.15533 0.35481 0.16135 C 0.3556 0.1632 0.35599 0.16551 0.35703 0.1669 C 0.36028 0.17176 0.36406 0.1757 0.36758 0.1801 C 0.36966 0.18264 0.37174 0.18496 0.37383 0.1875 C 0.375 0.18889 0.37591 0.19051 0.37708 0.19121 L 0.38554 0.197 C 0.38659 0.19769 0.38763 0.19838 0.38867 0.19885 C 0.39075 0.19954 0.39284 0.20047 0.39505 0.2007 C 0.41888 0.20232 0.44284 0.20325 0.46679 0.2044 L 0.47734 0.20625 C 0.48229 0.20695 0.48737 0.20695 0.49218 0.20811 C 0.4944 0.2088 0.49635 0.21135 0.49856 0.21204 L 0.50481 0.21389 C 0.50989 0.2169 0.50794 0.21598 0.51549 0.2176 C 0.53073 0.22084 0.5233 0.21852 0.54179 0.2213 C 0.54466 0.22176 0.54739 0.22292 0.55026 0.22315 C 0.56927 0.22431 0.58828 0.22454 0.60729 0.225 C 0.60872 0.2257 0.61015 0.22616 0.61159 0.22686 C 0.61562 0.22894 0.61341 0.22871 0.61575 0.22871 L 0.61784 0.22871 L 0.63698 0.225 L 0.63476 0.22315 " pathEditMode="relative" ptsTypes="AAAAAAAAAAAAAAAAAAAAAAAAAAAAAAAAAAAAAA">
                                      <p:cBhvr>
                                        <p:cTn id="46" dur="2000" fill="hold"/>
                                        <p:tgtEl>
                                          <p:spTgt spid="29"/>
                                        </p:tgtEl>
                                        <p:attrNameLst>
                                          <p:attrName>ppt_x</p:attrName>
                                          <p:attrName>ppt_y</p:attrName>
                                        </p:attrNameLst>
                                      </p:cBhvr>
                                    </p:animMotion>
                                  </p:childTnLst>
                                </p:cTn>
                              </p:par>
                            </p:childTnLst>
                          </p:cTn>
                        </p:par>
                      </p:childTnLst>
                    </p:cTn>
                  </p:par>
                </p:childTnLst>
              </p:cTn>
              <p:nextCondLst>
                <p:cond evt="onClick" delay="0">
                  <p:tgtEl>
                    <p:spTgt spid="29"/>
                  </p:tgtEl>
                </p:cond>
              </p:nextCondLst>
            </p:seq>
            <p:seq concurrent="1" nextAc="seek">
              <p:cTn id="47" restart="whenNotActive" fill="hold" evtFilter="cancelBubble" nodeType="interactiveSeq">
                <p:stCondLst>
                  <p:cond evt="onClick" delay="0">
                    <p:tgtEl>
                      <p:spTgt spid="27"/>
                    </p:tgtEl>
                  </p:cond>
                </p:stCondLst>
                <p:endSync evt="end" delay="0">
                  <p:rtn val="all"/>
                </p:endSync>
                <p:childTnLst>
                  <p:par>
                    <p:cTn id="48" fill="hold">
                      <p:stCondLst>
                        <p:cond delay="0"/>
                      </p:stCondLst>
                      <p:childTnLst>
                        <p:par>
                          <p:cTn id="49" fill="hold">
                            <p:stCondLst>
                              <p:cond delay="0"/>
                            </p:stCondLst>
                            <p:childTnLst>
                              <p:par>
                                <p:cTn id="50" presetID="0" presetClass="path" presetSubtype="0" accel="50000" decel="50000" fill="hold" grpId="0" nodeType="clickEffect">
                                  <p:stCondLst>
                                    <p:cond delay="0"/>
                                  </p:stCondLst>
                                  <p:childTnLst>
                                    <p:animMotion origin="layout" path="M 0 0 L 0 0 C -0.00078 0.00556 -0.00117 0.01134 -0.00221 0.01667 C -0.0026 0.01944 -0.0039 0.02153 -0.00429 0.02431 C -0.00494 0.02847 -0.00494 0.0331 -0.00533 0.0375 C -0.00559 0.04005 -0.00598 0.04236 -0.00638 0.04491 C -0.00703 0.04884 -0.00781 0.05255 -0.00846 0.05625 L -0.00963 0.06181 C -0.00989 0.06551 -0.01106 0.07847 -0.01171 0.08241 C -0.01223 0.08634 -0.01302 0.09005 -0.0138 0.09375 C -0.01484 0.09838 -0.0164 0.1044 -0.01914 0.10694 C -0.02096 0.1088 -0.0233 0.10926 -0.02539 0.11065 C -0.03203 0.11528 -0.0289 0.11366 -0.03489 0.1162 C -0.04218 0.12917 -0.03958 0.12315 -0.04335 0.1331 C -0.04375 0.13565 -0.04401 0.13819 -0.0444 0.14074 C -0.04479 0.14259 -0.04531 0.14444 -0.04544 0.1463 C -0.04596 0.15185 -0.04596 0.15764 -0.04648 0.16319 C -0.047 0.16829 -0.04869 0.17824 -0.04869 0.17824 C -0.04934 0.20278 -0.04934 0.21435 -0.05078 0.23634 C -0.0513 0.24583 -0.05221 0.25556 -0.0539 0.26458 L -0.05598 0.27593 C -0.05638 0.27778 -0.05651 0.27986 -0.05716 0.28148 L -0.05924 0.28704 C -0.06093 0.2963 -0.0595 0.29028 -0.06341 0.30023 C -0.06588 0.30625 -0.06523 0.30648 -0.06875 0.31157 C -0.07187 0.3162 -0.07239 0.31505 -0.07617 0.31898 C -0.07825 0.3213 -0.08007 0.32523 -0.08242 0.32662 C -0.09687 0.33519 -0.08216 0.32569 -0.09296 0.33403 C -0.09583 0.33611 -0.10338 0.33912 -0.10468 0.33981 C -0.10572 0.34097 -0.10664 0.34259 -0.10781 0.34352 C -0.1095 0.34468 -0.11132 0.34468 -0.11315 0.34537 C -0.11419 0.34583 -0.11523 0.34676 -0.11627 0.34722 C -0.1177 0.34792 -0.11914 0.34838 -0.12044 0.34907 C -0.12148 0.35023 -0.12252 0.35208 -0.12369 0.35278 C -0.12669 0.35509 -0.12994 0.35671 -0.1332 0.35856 C -0.13424 0.35903 -0.13528 0.36019 -0.13632 0.36042 L -0.14479 0.36227 C -0.14583 0.36296 -0.14687 0.36366 -0.14791 0.36412 C -0.14973 0.36481 -0.15156 0.36481 -0.15325 0.36597 C -0.15442 0.3669 -0.1552 0.36898 -0.15638 0.36968 C -0.15781 0.3706 -0.16705 0.37315 -0.16796 0.37361 C -0.17356 0.37569 -0.16901 0.37523 -0.17539 0.37917 C -0.17968 0.38171 -0.18945 0.38218 -0.19231 0.38287 C -0.19453 0.38333 -0.20156 0.38565 -0.2039 0.38657 C -0.20677 0.38773 -0.2095 0.38958 -0.21237 0.39051 C -0.21653 0.39144 -0.22083 0.39144 -0.22513 0.39236 C -0.22721 0.39259 -0.22929 0.39352 -0.23138 0.39421 C -0.23945 0.3963 -0.24244 0.39653 -0.25143 0.39977 C -0.25703 0.40185 -0.25729 0.40185 -0.26315 0.40347 C -0.26562 0.40417 -0.26809 0.40463 -0.27044 0.40532 C -0.28398 0.40949 -0.26497 0.40509 -0.28528 0.40926 C -0.29296 0.41366 -0.28945 0.41204 -0.29583 0.41481 C -0.29687 0.41597 -0.29817 0.4169 -0.29895 0.41852 C -0.29987 0.42014 -0.30026 0.42245 -0.30117 0.42431 C -0.30208 0.42616 -0.30325 0.42801 -0.30429 0.42986 C -0.30937 0.45648 -0.30429 0.4287 -0.30742 0.44861 C -0.30781 0.45046 -0.30846 0.45231 -0.30846 0.45417 C -0.30885 0.46667 -0.30846 0.47917 -0.30846 0.4919 L -0.30846 0.4919 " pathEditMode="relative" ptsTypes="AAAAAAAAAAAAAAAAAAAAAAAAAAAAAAAAAAAAAAAAAAAAAAAAAAAAAAAAAAA">
                                      <p:cBhvr>
                                        <p:cTn id="51" dur="2000" fill="hold"/>
                                        <p:tgtEl>
                                          <p:spTgt spid="27"/>
                                        </p:tgtEl>
                                        <p:attrNameLst>
                                          <p:attrName>ppt_x</p:attrName>
                                          <p:attrName>ppt_y</p:attrName>
                                        </p:attrNameLst>
                                      </p:cBhvr>
                                    </p:animMotion>
                                  </p:childTnLst>
                                </p:cTn>
                              </p:par>
                            </p:childTnLst>
                          </p:cTn>
                        </p:par>
                      </p:childTnLst>
                    </p:cTn>
                  </p:par>
                </p:childTnLst>
              </p:cTn>
              <p:nextCondLst>
                <p:cond evt="onClick" delay="0">
                  <p:tgtEl>
                    <p:spTgt spid="27"/>
                  </p:tgtEl>
                </p:cond>
              </p:nextCondLst>
            </p:seq>
            <p:seq concurrent="1" nextAc="seek">
              <p:cTn id="52" restart="whenNotActive" fill="hold" evtFilter="cancelBubble" nodeType="interactiveSeq">
                <p:stCondLst>
                  <p:cond evt="onClick" delay="0">
                    <p:tgtEl>
                      <p:spTgt spid="33"/>
                    </p:tgtEl>
                  </p:cond>
                </p:stCondLst>
                <p:endSync evt="end" delay="0">
                  <p:rtn val="all"/>
                </p:endSync>
                <p:childTnLst>
                  <p:par>
                    <p:cTn id="53" fill="hold">
                      <p:stCondLst>
                        <p:cond delay="0"/>
                      </p:stCondLst>
                      <p:childTnLst>
                        <p:par>
                          <p:cTn id="54" fill="hold">
                            <p:stCondLst>
                              <p:cond delay="0"/>
                            </p:stCondLst>
                            <p:childTnLst>
                              <p:par>
                                <p:cTn id="55" presetID="0" presetClass="path" presetSubtype="0" accel="50000" decel="50000" fill="hold" grpId="0" nodeType="clickEffect">
                                  <p:stCondLst>
                                    <p:cond delay="0"/>
                                  </p:stCondLst>
                                  <p:childTnLst>
                                    <p:animMotion origin="layout" path="M 0 0 L 0 0 C -0.0013 0.00672 -0.003 0.01366 -0.00417 0.02061 C -0.00469 0.02361 -0.00482 0.02686 -0.00521 0.02986 C -0.0056 0.03241 -0.00599 0.03496 -0.00625 0.0375 C -0.00794 0.05093 -0.00651 0.04236 -0.00833 0.05255 C -0.00768 0.0632 -0.00781 0.07408 -0.00625 0.08449 C -0.00573 0.0882 -0.00365 0.09098 -0.00208 0.09375 C 0.00065 0.09838 0.00364 0.10232 0.00638 0.10695 C 0.00781 0.10926 0.00911 0.11227 0.01068 0.11436 C 0.01263 0.11736 0.01497 0.11922 0.01693 0.12199 C 0.0181 0.12361 0.01888 0.12616 0.02018 0.12755 C 0.0237 0.13195 0.02864 0.13473 0.03281 0.13704 C 0.04153 0.14144 0.05026 0.14676 0.05924 0.15 C 0.11211 0.16968 0.06966 0.15579 0.10885 0.16505 C 0.11562 0.16667 0.12226 0.16922 0.1289 0.17084 C 0.13555 0.17223 0.14232 0.17292 0.14896 0.17454 C 0.16419 0.17801 0.1793 0.18195 0.1944 0.18588 C 0.20351 0.18797 0.23515 0.19653 0.24297 0.19699 C 0.26875 0.19885 0.2944 0.19838 0.32018 0.19885 C 0.32474 0.20024 0.3293 0.20186 0.33385 0.20278 C 0.33906 0.20371 0.3444 0.20417 0.34974 0.20463 L 0.4194 0.20834 C 0.425 0.21088 0.4306 0.21366 0.43633 0.21574 C 0.44088 0.2176 0.44557 0.21783 0.45 0.21968 C 0.45325 0.22084 0.45638 0.22338 0.4595 0.22524 C 0.46198 0.22662 0.46445 0.22778 0.46693 0.22894 C 0.47044 0.23334 0.47409 0.2375 0.47747 0.24213 C 0.4793 0.24445 0.48099 0.24723 0.48281 0.24954 C 0.48724 0.25533 0.49206 0.26065 0.49648 0.26644 C 0.50078 0.27223 0.50547 0.27686 0.50924 0.28334 L 0.51771 0.29838 L 0.52083 0.30417 C 0.52122 0.30602 0.52135 0.30787 0.52187 0.30973 C 0.52265 0.31274 0.5263 0.32084 0.52721 0.32292 C 0.53112 0.33264 0.52747 0.32477 0.53242 0.33797 C 0.53776 0.35186 0.53333 0.33936 0.5388 0.35093 C 0.53958 0.35278 0.5401 0.35486 0.54088 0.35672 C 0.54193 0.35926 0.54297 0.36181 0.54401 0.36412 C 0.54505 0.36621 0.54635 0.36783 0.54726 0.36991 C 0.55612 0.39005 0.54739 0.37385 0.55456 0.38681 C 0.55534 0.39051 0.55586 0.39445 0.55677 0.39792 C 0.55989 0.41019 0.55963 0.40324 0.56094 0.41297 C 0.56172 0.41852 0.56224 0.42431 0.56302 0.42986 C 0.56328 0.43172 0.56419 0.43565 0.56419 0.43565 L 0.56419 0.43565 " pathEditMode="relative" ptsTypes="AAAAAAAAAAAAAAAAAAAAAAAAAAAAAAAAAAAAAAAAAAAAAA">
                                      <p:cBhvr>
                                        <p:cTn id="56" dur="2000" fill="hold"/>
                                        <p:tgtEl>
                                          <p:spTgt spid="33"/>
                                        </p:tgtEl>
                                        <p:attrNameLst>
                                          <p:attrName>ppt_x</p:attrName>
                                          <p:attrName>ppt_y</p:attrName>
                                        </p:attrNameLst>
                                      </p:cBhvr>
                                    </p:animMotion>
                                  </p:childTnLst>
                                </p:cTn>
                              </p:par>
                            </p:childTnLst>
                          </p:cTn>
                        </p:par>
                      </p:childTnLst>
                    </p:cTn>
                  </p:par>
                </p:childTnLst>
              </p:cTn>
              <p:nextCondLst>
                <p:cond evt="onClick" delay="0">
                  <p:tgtEl>
                    <p:spTgt spid="33"/>
                  </p:tgtEl>
                </p:cond>
              </p:nextCondLst>
            </p:seq>
          </p:childTnLst>
        </p:cTn>
      </p:par>
    </p:tnLst>
    <p:bldLst>
      <p:bldP spid="27" grpId="0"/>
      <p:bldP spid="29" grpId="0"/>
      <p:bldP spid="31" grpId="0"/>
      <p:bldP spid="33" grpId="0"/>
      <p:bldP spid="37" grpId="0"/>
      <p:bldP spid="30" grpId="0"/>
      <p:bldP spid="32" grpId="0"/>
      <p:bldP spid="39" grpId="0"/>
      <p:bldP spid="43" grpId="0"/>
      <p:bldP spid="45" grpId="0"/>
      <p:bldP spid="4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6" y="209838"/>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j-ea"/>
                <a:cs typeface="+mj-cs"/>
              </a:rPr>
              <a:t>Vocabulaire</a:t>
            </a:r>
            <a:endParaRPr kumimoji="0" lang="en-GB" sz="3200" b="1" i="0" u="none" strike="noStrike" kern="1200" cap="none" spc="0" normalizeH="0" baseline="0" noProof="0" dirty="0" smtClean="0">
              <a:ln>
                <a:noFill/>
              </a:ln>
              <a:solidFill>
                <a:prstClr val="white"/>
              </a:solidFill>
              <a:effectLst/>
              <a:uLnTx/>
              <a:uFillTx/>
              <a:latin typeface="Century Gothic" panose="020B0502020202020204" pitchFamily="34" charset="0"/>
              <a:ea typeface="+mj-ea"/>
              <a:cs typeface="+mj-cs"/>
            </a:endParaRPr>
          </a:p>
        </p:txBody>
      </p:sp>
      <p:sp>
        <p:nvSpPr>
          <p:cNvPr id="48" name="Rectangle 47"/>
          <p:cNvSpPr/>
          <p:nvPr/>
        </p:nvSpPr>
        <p:spPr>
          <a:xfrm>
            <a:off x="0" y="5414936"/>
            <a:ext cx="6086516" cy="978485"/>
          </a:xfrm>
          <a:prstGeom prst="rect">
            <a:avLst/>
          </a:prstGeom>
          <a:solidFill>
            <a:srgbClr val="0000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49" name="Rectangle 48"/>
          <p:cNvSpPr/>
          <p:nvPr/>
        </p:nvSpPr>
        <p:spPr>
          <a:xfrm>
            <a:off x="6086516" y="5414936"/>
            <a:ext cx="6109066" cy="981923"/>
          </a:xfrm>
          <a:prstGeom prst="rect">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sp>
        <p:nvSpPr>
          <p:cNvPr id="50" name="TextBox 49"/>
          <p:cNvSpPr txBox="1"/>
          <p:nvPr/>
        </p:nvSpPr>
        <p:spPr>
          <a:xfrm>
            <a:off x="1936920" y="5416599"/>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un</a:t>
            </a:r>
          </a:p>
        </p:txBody>
      </p:sp>
      <p:sp>
        <p:nvSpPr>
          <p:cNvPr id="51" name="TextBox 50"/>
          <p:cNvSpPr txBox="1"/>
          <p:nvPr/>
        </p:nvSpPr>
        <p:spPr>
          <a:xfrm>
            <a:off x="7919052" y="5444975"/>
            <a:ext cx="2148984" cy="76944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4400" b="1" i="0" u="none" strike="noStrike" kern="1200" cap="none" spc="0" normalizeH="0" baseline="0" noProof="0" dirty="0" err="1">
                <a:ln>
                  <a:noFill/>
                </a:ln>
                <a:solidFill>
                  <a:prstClr val="white"/>
                </a:solidFill>
                <a:effectLst/>
                <a:uLnTx/>
                <a:uFillTx/>
                <a:latin typeface="Century Gothic" panose="020B0502020202020204" pitchFamily="34" charset="0"/>
                <a:ea typeface="+mn-ea"/>
                <a:cs typeface="+mn-cs"/>
              </a:rPr>
              <a:t>une</a:t>
            </a:r>
            <a:endParaRPr kumimoji="0" lang="en-GB" sz="4400" b="1"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endParaRPr>
          </a:p>
        </p:txBody>
      </p:sp>
      <p:sp>
        <p:nvSpPr>
          <p:cNvPr id="52" name="TextBox 51"/>
          <p:cNvSpPr txBox="1"/>
          <p:nvPr/>
        </p:nvSpPr>
        <p:spPr>
          <a:xfrm>
            <a:off x="9683209" y="130232"/>
            <a:ext cx="2508792"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un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ou</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a:t>
            </a: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8116" y="1333800"/>
            <a:ext cx="2218570" cy="1057519"/>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746474" y="2682113"/>
            <a:ext cx="1421544" cy="2119848"/>
          </a:xfrm>
          <a:prstGeom prst="rect">
            <a:avLst/>
          </a:prstGeom>
        </p:spPr>
      </p:pic>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27187" y="1152575"/>
            <a:ext cx="2030943" cy="1426415"/>
          </a:xfrm>
          <a:prstGeom prst="rect">
            <a:avLst/>
          </a:prstGeom>
        </p:spPr>
      </p:pic>
      <p:pic>
        <p:nvPicPr>
          <p:cNvPr id="38" name="Picture 3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441423" y="2884770"/>
            <a:ext cx="881192" cy="2036716"/>
          </a:xfrm>
          <a:prstGeom prst="rect">
            <a:avLst/>
          </a:prstGeom>
        </p:spPr>
      </p:pic>
      <p:pic>
        <p:nvPicPr>
          <p:cNvPr id="40" name="Picture 39"/>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369427" y="622689"/>
            <a:ext cx="2255012" cy="2119710"/>
          </a:xfrm>
          <a:prstGeom prst="rect">
            <a:avLst/>
          </a:prstGeom>
        </p:spPr>
      </p:pic>
      <p:pic>
        <p:nvPicPr>
          <p:cNvPr id="41" name="Picture 40"/>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812955" y="1129075"/>
            <a:ext cx="1795636" cy="1321788"/>
          </a:xfrm>
          <a:prstGeom prst="rect">
            <a:avLst/>
          </a:prstGeom>
        </p:spPr>
      </p:pic>
      <p:sp>
        <p:nvSpPr>
          <p:cNvPr id="20" name="TextBox 19">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pic>
        <p:nvPicPr>
          <p:cNvPr id="2" name="Picture 1"/>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0015" y="2884769"/>
            <a:ext cx="1557719" cy="1917192"/>
          </a:xfrm>
          <a:prstGeom prst="rect">
            <a:avLst/>
          </a:prstGeom>
        </p:spPr>
      </p:pic>
      <p:pic>
        <p:nvPicPr>
          <p:cNvPr id="5" name="Picture 4"/>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8679287" y="3108960"/>
            <a:ext cx="1011171" cy="1973018"/>
          </a:xfrm>
          <a:prstGeom prst="rect">
            <a:avLst/>
          </a:prstGeom>
        </p:spPr>
      </p:pic>
    </p:spTree>
    <p:extLst>
      <p:ext uri="{BB962C8B-B14F-4D97-AF65-F5344CB8AC3E}">
        <p14:creationId xmlns:p14="http://schemas.microsoft.com/office/powerpoint/2010/main" val="2215011664"/>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1"/>
                    </p:tgtEl>
                  </p:cond>
                </p:stCondLst>
                <p:endSync evt="end" delay="0">
                  <p:rtn val="all"/>
                </p:endSync>
                <p:childTnLst>
                  <p:par>
                    <p:cTn id="3" fill="hold">
                      <p:stCondLst>
                        <p:cond delay="0"/>
                      </p:stCondLst>
                      <p:childTnLst>
                        <p:par>
                          <p:cTn id="4" fill="hold">
                            <p:stCondLst>
                              <p:cond delay="0"/>
                            </p:stCondLst>
                            <p:childTnLst>
                              <p:par>
                                <p:cTn id="5" presetID="0" presetClass="path" presetSubtype="0" accel="50000" decel="50000" fill="hold" nodeType="clickEffect">
                                  <p:stCondLst>
                                    <p:cond delay="0"/>
                                  </p:stCondLst>
                                  <p:childTnLst>
                                    <p:animMotion origin="layout" path="M -3.125E-6 4.44444E-6 L -3.125E-6 4.44444E-6 C -0.01003 0.00879 -0.0207 0.0155 -0.03008 0.02662 C -0.03216 0.02916 -0.03438 0.03148 -0.03646 0.03425 C -0.03945 0.03796 -0.0418 0.04305 -0.04505 0.0456 C -0.04844 0.04814 -0.05221 0.04814 -0.05573 0.0493 C -0.06003 0.05439 -0.06406 0.06064 -0.06862 0.06458 C -0.07149 0.06712 -0.07474 0.06875 -0.07721 0.07222 C -0.08125 0.07777 -0.08307 0.08842 -0.08789 0.0912 L -0.10078 0.09884 C -0.10846 0.1125 -0.10156 0.10185 -0.11367 0.11412 C -0.11589 0.11643 -0.1181 0.11898 -0.12005 0.12175 C -0.12162 0.12407 -0.12253 0.12777 -0.12435 0.12939 C -0.12695 0.13171 -0.13008 0.13194 -0.13294 0.1331 C -0.14766 0.15069 -0.12943 0.12916 -0.15 0.15231 C -0.15221 0.15462 -0.1543 0.15763 -0.15651 0.15995 C -0.15925 0.16273 -0.1625 0.16412 -0.16511 0.16759 C -0.1819 0.18888 -0.15781 0.17083 -0.18438 0.18657 C -0.18998 0.19652 -0.1944 0.20694 -0.20143 0.21319 C -0.20352 0.21504 -0.20573 0.21574 -0.20794 0.21689 C -0.21081 0.22199 -0.21315 0.22824 -0.21654 0.23217 C -0.22162 0.23819 -0.22682 0.24421 -0.23151 0.25138 C -0.23386 0.25486 -0.23568 0.25925 -0.23789 0.26273 C -0.2457 0.27453 -0.24623 0.27384 -0.25508 0.28171 C -0.26758 0.30393 -0.24961 0.27291 -0.26576 0.29699 C -0.27643 0.31273 -0.26732 0.30555 -0.27865 0.31226 C -0.28294 0.3199 -0.28568 0.33171 -0.29154 0.33518 C -0.29831 0.33912 -0.29844 0.33796 -0.3043 0.34652 C -0.30586 0.34884 -0.3069 0.35208 -0.3086 0.35416 C -0.31133 0.35717 -0.31458 0.35856 -0.31719 0.3618 C -0.31888 0.36365 -0.31992 0.36712 -0.32149 0.36944 C -0.34792 0.40462 -0.32292 0.37013 -0.34297 0.39212 C -0.36524 0.41689 -0.33828 0.39189 -0.36003 0.41134 C -0.36836 0.43356 -0.35912 0.41412 -0.37292 0.42638 C -0.37474 0.428 -0.37552 0.43217 -0.37721 0.43402 C -0.37917 0.43611 -0.38164 0.43611 -0.3836 0.43796 C -0.40026 0.45277 -0.38034 0.43981 -0.39649 0.4493 C -0.39857 0.45324 -0.40039 0.45787 -0.40287 0.46087 C -0.40482 0.46296 -0.40729 0.46273 -0.40938 0.46458 C -0.41159 0.46666 -0.41354 0.4699 -0.41576 0.47222 C -0.41849 0.475 -0.42162 0.47685 -0.42435 0.47986 C -0.44271 0.49953 -0.43073 0.4912 -0.44362 0.49884 C -0.46432 0.52638 -0.44232 0.49953 -0.4586 0.51412 C -0.47344 0.52731 -0.45573 0.51759 -0.47357 0.52546 C -0.4793 0.5331 -0.48399 0.54444 -0.49076 0.54837 C -0.50261 0.55532 -0.49206 0.54791 -0.50365 0.55972 C -0.50638 0.5625 -0.50938 0.56458 -0.51224 0.56736 C -0.51445 0.56967 -0.51667 0.57199 -0.51862 0.575 C -0.52096 0.57847 -0.5224 0.58379 -0.525 0.58634 C -0.52904 0.59027 -0.53386 0.5905 -0.53789 0.59398 C -0.54076 0.59652 -0.54349 0.59953 -0.54649 0.60162 C -0.54857 0.60324 -0.55091 0.60347 -0.55287 0.60555 C -0.55742 0.60995 -0.56094 0.61782 -0.56576 0.62083 L -0.6086 0.64745 C -0.6086 0.64745 -0.62149 0.65509 -0.62149 0.65509 L -0.63216 0.65879 C -0.63438 0.66134 -0.63633 0.66435 -0.63867 0.66643 C -0.64063 0.66828 -0.64284 0.66921 -0.64505 0.67037 C -0.65078 0.67291 -0.65664 0.67453 -0.66224 0.67777 L -0.675 0.68541 C -0.67721 0.6868 -0.67956 0.68703 -0.68151 0.68935 C -0.68932 0.69861 -0.69531 0.70648 -0.70508 0.71226 C -0.70716 0.71342 -0.70938 0.71435 -0.71146 0.71597 C -0.71445 0.71828 -0.71719 0.72129 -0.72005 0.72361 C -0.72396 0.72662 -0.73841 0.7368 -0.74362 0.74259 C -0.74662 0.74606 -0.74922 0.75069 -0.75221 0.75416 C -0.75873 0.76134 -0.76445 0.76365 -0.77149 0.76921 C -0.77435 0.77152 -0.77708 0.77476 -0.78008 0.77685 C -0.78425 0.77986 -0.78867 0.78148 -0.79297 0.78449 C -0.79583 0.78657 -0.7987 0.78935 -0.80143 0.79212 C -0.80378 0.79444 -0.80547 0.79837 -0.80794 0.79976 C -0.81419 0.80347 -0.82083 0.80416 -0.82721 0.8074 C -0.83086 0.80925 -0.83425 0.81296 -0.83789 0.81504 C -0.85925 0.82638 -0.83998 0.8125 -0.85508 0.82268 C -0.88464 0.84236 -0.85143 0.81944 -0.87201 0.83796 C -0.87409 0.83958 -0.8763 0.8405 -0.87852 0.84166 C -0.88347 0.84421 -0.88854 0.84606 -0.89349 0.8493 C -0.89649 0.85115 -0.89909 0.85462 -0.90208 0.85694 C -0.91003 0.86319 -0.9181 0.86828 -0.92565 0.87592 C -0.92787 0.87824 -0.92969 0.88171 -0.93203 0.88356 C -0.9362 0.8868 -0.94076 0.88796 -0.94492 0.8912 C -0.94727 0.89305 -0.94909 0.89652 -0.9513 0.89884 C -0.9569 0.90416 -0.96302 0.9081 -0.96849 0.91412 C -0.98112 0.92754 -0.97526 0.92314 -0.98568 0.92916 C -0.98659 0.93055 -0.99818 0.94652 -1.00065 0.94837 C -1.00339 0.95046 -1.00638 0.95092 -1.00925 0.95208 C -1.01458 0.9618 -1.01172 0.9581 -1.01784 0.96365 L -1.01784 0.96365 " pathEditMode="relative" ptsTypes="AAAAAAAAAAAAAAAAAAAAAAAAAAAAAAAAAAAAAAAAAAAAAAAAAAAAAAAAAAAAAAAAAAAAAAAAAAAAAAAAAAAAAAAA">
                                      <p:cBhvr>
                                        <p:cTn id="6" dur="3000" fill="hold"/>
                                        <p:tgtEl>
                                          <p:spTgt spid="41"/>
                                        </p:tgtEl>
                                        <p:attrNameLst>
                                          <p:attrName>ppt_x</p:attrName>
                                          <p:attrName>ppt_y</p:attrName>
                                        </p:attrNameLst>
                                      </p:cBhvr>
                                    </p:animMotion>
                                  </p:childTnLst>
                                </p:cTn>
                              </p:par>
                            </p:childTnLst>
                          </p:cTn>
                        </p:par>
                      </p:childTnLst>
                    </p:cTn>
                  </p:par>
                </p:childTnLst>
              </p:cTn>
              <p:nextCondLst>
                <p:cond evt="onClick" delay="0">
                  <p:tgtEl>
                    <p:spTgt spid="41"/>
                  </p:tgtEl>
                </p:cond>
              </p:nextCondLst>
            </p:seq>
            <p:seq concurrent="1" nextAc="seek">
              <p:cTn id="7" restart="whenNotActive" fill="hold" evtFilter="cancelBubble" nodeType="interactiveSeq">
                <p:stCondLst>
                  <p:cond evt="onClick" delay="0">
                    <p:tgtEl>
                      <p:spTgt spid="40"/>
                    </p:tgtEl>
                  </p:cond>
                </p:stCondLst>
                <p:endSync evt="end" delay="0">
                  <p:rtn val="all"/>
                </p:endSync>
                <p:childTnLst>
                  <p:par>
                    <p:cTn id="8" fill="hold">
                      <p:stCondLst>
                        <p:cond delay="0"/>
                      </p:stCondLst>
                      <p:childTnLst>
                        <p:par>
                          <p:cTn id="9" fill="hold">
                            <p:stCondLst>
                              <p:cond delay="0"/>
                            </p:stCondLst>
                            <p:childTnLst>
                              <p:par>
                                <p:cTn id="10" presetID="0" presetClass="path" presetSubtype="0" accel="50000" decel="50000" fill="hold" nodeType="clickEffect">
                                  <p:stCondLst>
                                    <p:cond delay="0"/>
                                  </p:stCondLst>
                                  <p:childTnLst>
                                    <p:animMotion origin="layout" path="M 2.08333E-6 3.7037E-6 L 2.08333E-6 3.7037E-6 C -0.10573 -0.02084 -0.05547 -0.01227 -0.28932 3.7037E-6 C -0.29609 0.00046 -0.30195 0.00856 -0.30859 0.01157 C -0.31133 0.01273 -0.32044 0.01643 -0.32357 0.01898 C -0.32591 0.02106 -0.32799 0.02361 -0.32995 0.02662 C -0.33307 0.03148 -0.33633 0.03587 -0.33854 0.04189 C -0.34401 0.05625 -0.34101 0.05023 -0.34713 0.06087 C -0.34778 0.06597 -0.34987 0.08217 -0.35143 0.08773 C -0.3526 0.09166 -0.3543 0.09537 -0.35573 0.09907 C -0.35638 0.10416 -0.35664 0.10949 -0.35781 0.11435 C -0.35885 0.11851 -0.3612 0.12152 -0.36211 0.12569 C -0.36341 0.13194 -0.36354 0.13842 -0.36419 0.1449 C -0.36354 0.17407 -0.36341 0.20324 -0.36211 0.2324 C -0.36198 0.23634 -0.36133 0.2405 -0.36002 0.24398 C -0.35768 0.24976 -0.35482 0.25509 -0.35143 0.25902 C -0.34609 0.2655 -0.33997 0.26921 -0.33424 0.2743 C -0.32956 0.28263 -0.32982 0.2831 -0.32357 0.28958 C -0.32083 0.29236 -0.31771 0.29444 -0.31497 0.29722 C -0.31276 0.29953 -0.31094 0.30324 -0.30859 0.30486 C -0.30599 0.30648 -0.28672 0.3118 -0.28502 0.3125 C -0.28216 0.31342 -0.2793 0.31527 -0.27643 0.3162 C -0.27148 0.31782 -0.2664 0.31875 -0.26146 0.32013 C -0.25716 0.32129 -0.25286 0.32268 -0.24857 0.32384 L -0.13502 0.32013 C -0.11497 0.31921 -0.09505 0.3162 -0.075 0.3162 C -0.03646 0.3162 0.00209 0.31875 0.04063 0.32013 C 0.04492 0.32129 0.04922 0.32222 0.05352 0.32384 C 0.05573 0.32476 0.05768 0.32685 0.0599 0.32777 C 0.09063 0.34027 0.07227 0.32986 0.08776 0.33912 C 0.09818 0.35763 0.08503 0.33518 0.09844 0.35439 C 0.1 0.35671 0.10104 0.36018 0.10274 0.36203 C 0.10469 0.36412 0.10703 0.36458 0.10925 0.36574 L 0.11563 0.4 L 0.11771 0.41157 C 0.11849 0.41527 0.11836 0.42013 0.11992 0.42291 L 0.12422 0.43055 C 0.12565 0.44328 0.12617 0.45648 0.12852 0.46875 L 0.13281 0.49143 C 0.13347 0.49537 0.13451 0.49907 0.1349 0.503 L 0.13711 0.52199 C 0.13633 0.57916 0.1362 0.63634 0.1349 0.69351 C 0.13477 0.69861 0.1332 0.70347 0.13281 0.70879 C 0.13125 0.72546 0.13034 0.74907 0.12852 0.76574 C 0.128 0.7699 0.12682 0.77337 0.1263 0.77731 C 0.12539 0.78356 0.12487 0.79004 0.12422 0.79629 C 0.12344 0.81666 0.12279 0.83703 0.12201 0.8574 C 0.12136 0.875 0.12044 0.89282 0.11992 0.91064 C 0.11901 0.94236 0.11901 0.9743 0.11771 1.00578 C 0.11758 1.00995 0.11589 1.01342 0.11563 1.01736 C 0.11511 1.025 0.11563 1.03263 0.11563 1.04027 L 0.11563 1.04791 L 0.11354 1.04398 " pathEditMode="relative" ptsTypes="AAAAAAAAAAAAAAAAAAAAAAAAAAAAAAAAAAAAAAAAAAAAAAAAAAAAA">
                                      <p:cBhvr>
                                        <p:cTn id="11" dur="3000" fill="hold"/>
                                        <p:tgtEl>
                                          <p:spTgt spid="40"/>
                                        </p:tgtEl>
                                        <p:attrNameLst>
                                          <p:attrName>ppt_x</p:attrName>
                                          <p:attrName>ppt_y</p:attrName>
                                        </p:attrNameLst>
                                      </p:cBhvr>
                                    </p:animMotion>
                                  </p:childTnLst>
                                </p:cTn>
                              </p:par>
                            </p:childTnLst>
                          </p:cTn>
                        </p:par>
                      </p:childTnLst>
                    </p:cTn>
                  </p:par>
                </p:childTnLst>
              </p:cTn>
              <p:nextCondLst>
                <p:cond evt="onClick" delay="0">
                  <p:tgtEl>
                    <p:spTgt spid="40"/>
                  </p:tgtEl>
                </p:cond>
              </p:nextCondLst>
            </p:seq>
            <p:seq concurrent="1" nextAc="seek">
              <p:cTn id="12" restart="whenNotActive" fill="hold" evtFilter="cancelBubble" nodeType="interactiveSeq">
                <p:stCondLst>
                  <p:cond evt="onClick" delay="0">
                    <p:tgtEl>
                      <p:spTgt spid="24"/>
                    </p:tgtEl>
                  </p:cond>
                </p:stCondLst>
                <p:endSync evt="end" delay="0">
                  <p:rtn val="all"/>
                </p:endSync>
                <p:childTnLst>
                  <p:par>
                    <p:cTn id="13" fill="hold">
                      <p:stCondLst>
                        <p:cond delay="0"/>
                      </p:stCondLst>
                      <p:childTnLst>
                        <p:par>
                          <p:cTn id="14" fill="hold">
                            <p:stCondLst>
                              <p:cond delay="0"/>
                            </p:stCondLst>
                            <p:childTnLst>
                              <p:par>
                                <p:cTn id="15" presetID="0" presetClass="path" presetSubtype="0" accel="50000" decel="50000" fill="hold" nodeType="clickEffect">
                                  <p:stCondLst>
                                    <p:cond delay="0"/>
                                  </p:stCondLst>
                                  <p:childTnLst>
                                    <p:animMotion origin="layout" path="M -4.16667E-6 -6.66667E-6 L -4.16667E-6 -6.66667E-6 C 0.00065 0.06967 0.00013 0.13958 0.00208 0.20949 C 0.00234 0.2199 0.00664 0.23495 0.01068 0.24374 C 0.01263 0.24791 0.0151 0.25092 0.01706 0.25509 C 0.02148 0.26435 0.02031 0.26736 0.02565 0.27407 C 0.0319 0.28217 0.03763 0.29259 0.04492 0.29699 C 0.04922 0.29953 0.05378 0.30092 0.05781 0.30462 C 0.06068 0.30717 0.06328 0.31041 0.06641 0.31226 C 0.07201 0.3155 0.07786 0.31712 0.08346 0.3199 C 0.08568 0.32083 0.08776 0.32245 0.08997 0.32361 C 0.11133 0.32245 0.13281 0.32199 0.15417 0.3199 C 0.16628 0.31874 0.16901 0.31527 0.17995 0.31226 C 0.18568 0.31064 0.19141 0.30995 0.19714 0.30833 C 0.20143 0.3074 0.2056 0.30578 0.2099 0.30462 C 0.24583 0.2949 0.20573 0.30648 0.23776 0.29699 C 0.24206 0.29444 0.24622 0.29143 0.25065 0.28935 C 0.25352 0.28819 0.25651 0.28749 0.25925 0.28564 C 0.2651 0.28124 0.27031 0.27384 0.2763 0.27036 C 0.28659 0.26435 0.28841 0.2655 0.2957 0.25509 C 0.30378 0.24351 0.29557 0.24907 0.30846 0.23981 C 0.31263 0.2368 0.32135 0.23217 0.32135 0.23217 C 0.32865 0.21921 0.32279 0.22685 0.33633 0.22083 C 0.33854 0.2199 0.34076 0.21851 0.34284 0.21689 C 0.3457 0.21481 0.34831 0.21087 0.3513 0.20949 C 0.35625 0.20694 0.36133 0.20694 0.36641 0.20555 C 0.39948 0.18587 0.36523 0.20833 0.38568 0.19027 C 0.3905 0.18587 0.39792 0.18495 0.40273 0.18263 C 0.40586 0.18124 0.42109 0.17291 0.4263 0.17129 C 0.43138 0.16967 0.43633 0.16874 0.44141 0.16759 L 0.60208 0.17129 C 0.6043 0.17129 0.60638 0.17361 0.60846 0.17499 C 0.61146 0.17731 0.61419 0.18009 0.61706 0.18263 C 0.62943 0.20462 0.62305 0.19884 0.63425 0.20555 C 0.63568 0.2081 0.63685 0.21087 0.63854 0.21319 C 0.6405 0.21597 0.6431 0.21759 0.64492 0.22083 C 0.64675 0.22407 0.64727 0.22916 0.64922 0.23217 C 0.65313 0.23819 0.66211 0.24745 0.66211 0.24745 C 0.66419 0.25254 0.66654 0.2574 0.66849 0.26273 C 0.67083 0.26898 0.67253 0.27569 0.67487 0.28171 C 0.67604 0.28472 0.678 0.28657 0.67917 0.28935 C 0.68086 0.29305 0.6819 0.29722 0.68346 0.30069 C 0.68477 0.3037 0.68659 0.30555 0.68776 0.30833 C 0.69089 0.31574 0.69635 0.33124 0.69635 0.33124 L 0.70273 0.37708 C 0.70352 0.38217 0.7043 0.38703 0.70495 0.39212 C 0.70755 0.41527 0.70586 0.40509 0.70925 0.42268 C 0.7099 0.43541 0.71029 0.44814 0.71133 0.46087 C 0.71172 0.46481 0.71289 0.46828 0.71354 0.47222 C 0.71432 0.47731 0.71497 0.4824 0.71563 0.48749 C 0.71966 0.61087 0.7194 0.57129 0.71563 0.7655 C 0.7155 0.76944 0.71406 0.77291 0.71354 0.77685 C 0.71185 0.78958 0.71146 0.80277 0.70925 0.81504 C 0.70846 0.81874 0.70755 0.82245 0.70703 0.82638 C 0.70612 0.83263 0.70586 0.83911 0.70495 0.8456 C 0.70443 0.8493 0.70339 0.853 0.70273 0.85694 C 0.70195 0.86319 0.70143 0.86967 0.70065 0.87592 C 0.69935 0.88611 0.69779 0.89629 0.69635 0.90648 C 0.68958 0.95416 0.69818 0.8949 0.69206 0.9331 C 0.69128 0.93819 0.68997 0.94305 0.68997 0.94837 C 0.68932 0.99907 0.68997 1.04999 0.68997 1.10069 L 0.68776 1.10439 " pathEditMode="relative" ptsTypes="AAAAAAAAAAAAAAAAAAAAAAAAAAAAAAAAAAAAAAAAAAAAAAAAAAAAAAAAAAAAAA">
                                      <p:cBhvr>
                                        <p:cTn id="16" dur="3000" fill="hold"/>
                                        <p:tgtEl>
                                          <p:spTgt spid="24"/>
                                        </p:tgtEl>
                                        <p:attrNameLst>
                                          <p:attrName>ppt_x</p:attrName>
                                          <p:attrName>ppt_y</p:attrName>
                                        </p:attrNameLst>
                                      </p:cBhvr>
                                    </p:animMotion>
                                  </p:childTnLst>
                                </p:cTn>
                              </p:par>
                            </p:childTnLst>
                          </p:cTn>
                        </p:par>
                      </p:childTnLst>
                    </p:cTn>
                  </p:par>
                </p:childTnLst>
              </p:cTn>
              <p:nextCondLst>
                <p:cond evt="onClick" delay="0">
                  <p:tgtEl>
                    <p:spTgt spid="24"/>
                  </p:tgtEl>
                </p:cond>
              </p:nextCondLst>
            </p:seq>
            <p:seq concurrent="1" nextAc="seek">
              <p:cTn id="17" restart="whenNotActive" fill="hold" evtFilter="cancelBubble" nodeType="interactiveSeq">
                <p:stCondLst>
                  <p:cond evt="onClick" delay="0">
                    <p:tgtEl>
                      <p:spTgt spid="35"/>
                    </p:tgtEl>
                  </p:cond>
                </p:stCondLst>
                <p:endSync evt="end" delay="0">
                  <p:rtn val="all"/>
                </p:endSync>
                <p:childTnLst>
                  <p:par>
                    <p:cTn id="18" fill="hold">
                      <p:stCondLst>
                        <p:cond delay="0"/>
                      </p:stCondLst>
                      <p:childTnLst>
                        <p:par>
                          <p:cTn id="19" fill="hold">
                            <p:stCondLst>
                              <p:cond delay="0"/>
                            </p:stCondLst>
                            <p:childTnLst>
                              <p:par>
                                <p:cTn id="20" presetID="0" presetClass="path" presetSubtype="0" accel="50000" decel="50000" fill="hold" nodeType="clickEffect">
                                  <p:stCondLst>
                                    <p:cond delay="0"/>
                                  </p:stCondLst>
                                  <p:childTnLst>
                                    <p:animMotion origin="layout" path="M -2.70833E-6 4.07407E-6 L -2.70833E-6 4.07407E-6 C -0.00065 0.05439 0.00274 0.10972 -0.00208 0.16365 C -0.00286 0.17129 -0.01067 0.16713 -0.01497 0.16759 C -0.03646 0.16967 -0.05781 0.17014 -0.07929 0.17129 C -0.08789 0.17268 -0.09635 0.1743 -0.10495 0.17523 C -0.12148 0.17685 -0.14453 0.15532 -0.15429 0.17893 C -0.16653 0.20856 -0.15377 0.25277 -0.15221 0.28935 C -0.15091 0.31504 -0.16015 0.36458 -0.1457 0.36551 C -0.05859 0.37222 -0.11289 0.36875 0.01719 0.37314 C 0.0819 0.37152 0.16276 0.37152 0.23138 0.36551 C 0.26172 0.36296 0.25287 0.36203 0.27865 0.35787 C 0.28789 0.35648 0.29714 0.35578 0.30651 0.35416 C 0.31146 0.35324 0.31641 0.35139 0.32149 0.35046 C 0.34727 0.34537 0.38568 0.34213 0.40716 0.33889 C 0.46862 0.32986 0.44141 0.33356 0.48854 0.32754 C 0.49362 0.33125 0.49935 0.3331 0.50365 0.33889 C 0.50612 0.34236 0.50729 0.34861 0.50795 0.35416 C 0.50951 0.37037 0.51003 0.38703 0.51003 0.4037 C 0.51068 0.63981 0.51003 0.87615 0.51003 1.11227 L 0.51211 1.1162 " pathEditMode="relative" ptsTypes="AAAAAAAAAAAAAAAAAAAAA">
                                      <p:cBhvr>
                                        <p:cTn id="21" dur="2000" fill="hold"/>
                                        <p:tgtEl>
                                          <p:spTgt spid="35"/>
                                        </p:tgtEl>
                                        <p:attrNameLst>
                                          <p:attrName>ppt_x</p:attrName>
                                          <p:attrName>ppt_y</p:attrName>
                                        </p:attrNameLst>
                                      </p:cBhvr>
                                    </p:animMotion>
                                  </p:childTnLst>
                                </p:cTn>
                              </p:par>
                            </p:childTnLst>
                          </p:cTn>
                        </p:par>
                      </p:childTnLst>
                    </p:cTn>
                  </p:par>
                </p:childTnLst>
              </p:cTn>
              <p:nextCondLst>
                <p:cond evt="onClick" delay="0">
                  <p:tgtEl>
                    <p:spTgt spid="35"/>
                  </p:tgtEl>
                </p:cond>
              </p:nextCondLst>
            </p:seq>
            <p:seq concurrent="1" nextAc="seek">
              <p:cTn id="22" restart="whenNotActive" fill="hold" evtFilter="cancelBubble" nodeType="interactiveSeq">
                <p:stCondLst>
                  <p:cond evt="onClick" delay="0">
                    <p:tgtEl>
                      <p:spTgt spid="2"/>
                    </p:tgtEl>
                  </p:cond>
                </p:stCondLst>
                <p:endSync evt="end" delay="0">
                  <p:rtn val="all"/>
                </p:endSync>
                <p:childTnLst>
                  <p:par>
                    <p:cTn id="23" fill="hold">
                      <p:stCondLst>
                        <p:cond delay="0"/>
                      </p:stCondLst>
                      <p:childTnLst>
                        <p:par>
                          <p:cTn id="24" fill="hold">
                            <p:stCondLst>
                              <p:cond delay="0"/>
                            </p:stCondLst>
                            <p:childTnLst>
                              <p:par>
                                <p:cTn id="25" presetID="0" presetClass="path" presetSubtype="0" accel="50000" decel="50000" fill="hold" nodeType="clickEffect">
                                  <p:stCondLst>
                                    <p:cond delay="0"/>
                                  </p:stCondLst>
                                  <p:childTnLst>
                                    <p:animMotion origin="layout" path="M 3.46945E-18 -1.11111E-6 L 3.46945E-18 -1.11111E-6 C -0.00221 -0.01019 -0.00482 -0.01991 -0.00651 -0.03056 C -0.00781 -0.03912 -0.00781 -0.04838 -0.00859 -0.05718 C -0.00924 -0.06343 -0.01003 -0.06991 -0.01068 -0.07616 C -0.01003 -0.11181 -0.01081 -0.14746 -0.00859 -0.18287 C -0.00781 -0.19491 -0.0043 -0.20579 -0.00221 -0.21713 L 3.46945E-18 -0.22847 C 0.00065 -0.23241 0.00052 -0.23727 0.00208 -0.24005 C 0.01458 -0.26227 -0.00286 -0.23033 0.01068 -0.25903 C 0.01927 -0.27732 0.01432 -0.26459 0.02357 -0.27801 C 0.02591 -0.28148 0.02747 -0.28658 0.02995 -0.28959 C 0.03177 -0.29167 0.04388 -0.29676 0.04492 -0.29722 C 0.04714 -0.29977 0.04896 -0.30324 0.05143 -0.30486 C 0.07669 -0.32107 0.09401 -0.31065 0.12435 -0.30857 C 0.12721 -0.30741 0.13008 -0.30672 0.13281 -0.30486 C 0.13711 -0.30185 0.14909 -0.28959 0.15221 -0.28565 C 0.15378 -0.28357 0.15495 -0.28056 0.15638 -0.27801 C 0.1599 -0.27292 0.16341 -0.26759 0.16719 -0.26297 C 0.17057 -0.25857 0.17435 -0.25533 0.17786 -0.25139 C 0.18177 -0.24722 0.18984 -0.23704 0.19284 -0.23241 C 0.19661 -0.22639 0.2 -0.21968 0.20365 -0.21343 L 0.21432 -0.19422 C 0.22396 -0.17709 0.21237 -0.19815 0.22721 -0.16759 C 0.23333 -0.15486 0.23125 -0.16505 0.23581 -0.14468 C 0.23737 -0.13727 0.2401 -0.12199 0.2401 -0.12199 C 0.23932 -0.08889 0.23919 -0.05579 0.23789 -0.02292 C 0.23776 -0.01759 0.23685 -0.0125 0.23581 -0.00764 C 0.23294 0.00393 0.23125 0.00278 0.22721 0.01134 C 0.21914 0.0287 0.2237 0.02616 0.21224 0.03426 C 0.20794 0.03727 0.19935 0.0419 0.19935 0.0419 C 0.19792 0.04444 0.19688 0.04791 0.19505 0.04953 C 0.19102 0.05301 0.18633 0.05416 0.18216 0.05717 C 0.16068 0.07245 0.18138 0.05879 0.16289 0.06852 C 0.15859 0.07083 0.1543 0.07361 0.15 0.07616 C 0.14792 0.07754 0.14583 0.07893 0.14362 0.08009 C 0.13789 0.08264 0.13229 0.08588 0.12643 0.08773 C 0.12214 0.08889 0.11784 0.08981 0.11354 0.09143 C 0.11133 0.09236 0.10938 0.09421 0.10716 0.09514 C 0.1043 0.09676 0.10143 0.09768 0.09857 0.09907 C 0.0957 0.10162 0.09297 0.10463 0.08997 0.10671 C 0.08581 0.10972 0.08138 0.1118 0.07708 0.11435 C 0.075 0.11551 0.07279 0.1162 0.0707 0.11805 C 0.06016 0.12754 0.0651 0.12384 0.05573 0.12963 C 0.0543 0.13217 0.05313 0.13518 0.05143 0.13703 C 0.04948 0.13912 0.04675 0.13842 0.04492 0.14097 C 0.04297 0.14375 0.04245 0.14884 0.04076 0.15231 C 0.03737 0.15903 0.03359 0.16504 0.02995 0.17153 C 0.02591 0.1787 0.02161 0.18472 0.01927 0.19421 C 0.01745 0.20162 0.01641 0.20949 0.01497 0.21713 C 0.01185 0.23356 0.01341 0.22477 0.01068 0.24375 C 0.00534 0.33032 0.00729 0.2831 0.01289 0.44583 C 0.01302 0.45208 0.01732 0.48426 0.01927 0.48773 L 0.02357 0.49514 C 0.02422 0.49907 0.02474 0.50301 0.02565 0.50671 C 0.02682 0.51088 0.02904 0.51389 0.02995 0.51805 C 0.0319 0.52662 0.03255 0.53611 0.03425 0.54467 C 0.03542 0.55 0.03737 0.55463 0.03854 0.55995 C 0.04023 0.56736 0.04089 0.57569 0.04284 0.58287 C 0.04427 0.58773 0.05521 0.60116 0.05573 0.60185 C 0.05638 0.60833 0.05638 0.61504 0.05781 0.62106 C 0.05859 0.6243 0.06107 0.62569 0.06211 0.6287 C 0.07344 0.65856 0.05885 0.63032 0.07279 0.65532 C 0.07357 0.65903 0.0737 0.66342 0.075 0.66666 C 0.07734 0.67245 0.08359 0.68194 0.08359 0.68194 C 0.08867 0.70903 0.08138 0.67616 0.09219 0.70486 C 0.09336 0.7081 0.09323 0.71273 0.09427 0.7162 C 0.09675 0.7243 0.10286 0.73912 0.10286 0.73912 C 0.1043 0.7493 0.10534 0.75972 0.10716 0.76944 C 0.10781 0.77338 0.10833 0.77731 0.10925 0.78102 C 0.11042 0.78495 0.11237 0.78819 0.11354 0.79236 C 0.11458 0.79606 0.11458 0.80046 0.11576 0.80393 C 0.1168 0.80694 0.11875 0.80856 0.12005 0.81134 C 0.12305 0.81875 0.12578 0.82662 0.12852 0.83426 C 0.13372 0.84815 0.13177 0.84166 0.13503 0.85324 L 0.13711 0.85324 " pathEditMode="relative" ptsTypes="AAAAAAAAAAAAAAAAAAAAAAAAAAAAAAAAAAAAAAAAAAAAAAAAAAAAAAAAAAAAAAAAAAAAAAAAAAAA">
                                      <p:cBhvr>
                                        <p:cTn id="26" dur="2000" fill="hold"/>
                                        <p:tgtEl>
                                          <p:spTgt spid="2"/>
                                        </p:tgtEl>
                                        <p:attrNameLst>
                                          <p:attrName>ppt_x</p:attrName>
                                          <p:attrName>ppt_y</p:attrName>
                                        </p:attrNameLst>
                                      </p:cBhvr>
                                    </p:animMotion>
                                  </p:childTnLst>
                                </p:cTn>
                              </p:par>
                            </p:childTnLst>
                          </p:cTn>
                        </p:par>
                      </p:childTnLst>
                    </p:cTn>
                  </p:par>
                </p:childTnLst>
              </p:cTn>
              <p:nextCondLst>
                <p:cond evt="onClick" delay="0">
                  <p:tgtEl>
                    <p:spTgt spid="2"/>
                  </p:tgtEl>
                </p:cond>
              </p:nextCondLst>
            </p:seq>
            <p:seq concurrent="1" nextAc="seek">
              <p:cTn id="27" restart="whenNotActive" fill="hold" evtFilter="cancelBubble" nodeType="interactiveSeq">
                <p:stCondLst>
                  <p:cond evt="onClick" delay="0">
                    <p:tgtEl>
                      <p:spTgt spid="38"/>
                    </p:tgtEl>
                  </p:cond>
                </p:stCondLst>
                <p:endSync evt="end" delay="0">
                  <p:rtn val="all"/>
                </p:endSync>
                <p:childTnLst>
                  <p:par>
                    <p:cTn id="28" fill="hold">
                      <p:stCondLst>
                        <p:cond delay="0"/>
                      </p:stCondLst>
                      <p:childTnLst>
                        <p:par>
                          <p:cTn id="29" fill="hold">
                            <p:stCondLst>
                              <p:cond delay="0"/>
                            </p:stCondLst>
                            <p:childTnLst>
                              <p:par>
                                <p:cTn id="30" presetID="0" presetClass="path" presetSubtype="0" accel="50000" decel="50000" fill="hold" nodeType="clickEffect">
                                  <p:stCondLst>
                                    <p:cond delay="0"/>
                                  </p:stCondLst>
                                  <p:childTnLst>
                                    <p:animMotion origin="layout" path="M 1.66667E-6 3.7037E-7 L 1.66667E-6 3.7037E-7 C -0.00078 -0.05069 -0.00026 -0.10162 -0.00222 -0.15231 C -0.00248 -0.16042 -0.00391 -0.16852 -0.00651 -0.17523 L -0.01068 -0.18657 C -0.01758 -0.22338 -0.00651 -0.1662 -0.01719 -0.21342 C -0.01888 -0.22083 -0.02005 -0.22847 -0.02149 -0.23611 L -0.02357 -0.24768 C -0.02357 -0.24768 -0.02787 -0.27037 -0.02787 -0.27037 C -0.02865 -0.27801 -0.0293 -0.28565 -0.03008 -0.29329 C -0.03334 -0.32523 -0.0306 -0.30069 -0.03425 -0.32384 C -0.03516 -0.3287 -0.03425 -0.33565 -0.03646 -0.33912 C -0.03919 -0.34305 -0.04362 -0.3419 -0.04714 -0.34282 C -0.05352 -0.34444 -0.06003 -0.34491 -0.06641 -0.34653 C -0.07005 -0.34745 -0.07357 -0.34884 -0.07722 -0.35046 C -0.0793 -0.35139 -0.08138 -0.3537 -0.0836 -0.35417 C -0.09727 -0.35764 -0.13334 -0.36088 -0.14362 -0.3618 C -0.14714 -0.36319 -0.15078 -0.36435 -0.1543 -0.36574 C -0.15716 -0.3669 -0.1599 -0.37014 -0.16289 -0.36944 C -0.16667 -0.36875 -0.17005 -0.36435 -0.17357 -0.3618 C -0.17839 -0.31018 -0.17279 -0.37384 -0.17787 -0.29722 C -0.17839 -0.28935 -0.1793 -0.28194 -0.17995 -0.2743 C -0.17865 -0.25787 -0.18151 -0.23796 -0.17578 -0.22477 C -0.17175 -0.21574 -0.16289 -0.22083 -0.15638 -0.22083 C -0.13203 -0.22083 -0.0099 -0.22708 0.02135 -0.22847 C 0.03281 -0.22986 0.04427 -0.23171 0.05573 -0.23241 C 0.08216 -0.23403 0.10859 -0.23403 0.13502 -0.23611 C 0.13932 -0.23657 0.14349 -0.23935 0.14778 -0.24005 C 0.18919 -0.24606 0.17669 -0.24074 0.21002 -0.24768 C 0.2207 -0.24977 0.23138 -0.25347 0.24206 -0.25532 C 0.29114 -0.26342 0.30859 -0.26342 0.35781 -0.26667 C 0.44583 -0.28889 0.45338 -0.29236 0.61067 -0.26667 C 0.61836 -0.26528 0.60156 -0.2169 0.6 -0.21342 C 0.59674 -0.20625 0.59206 -0.20185 0.58919 -0.19421 C 0.58047 -0.17106 0.59023 -0.19537 0.57643 -0.16759 C 0.57331 -0.16157 0.57083 -0.15463 0.56784 -0.14861 C 0.56575 -0.14444 0.56315 -0.14143 0.56133 -0.13704 C 0.5595 -0.13264 0.55885 -0.12662 0.55716 -0.12199 C 0.55521 -0.11643 0.55299 -0.11157 0.55065 -0.10671 C 0.54935 -0.10393 0.54752 -0.10208 0.54635 -0.09907 C 0.53607 -0.0713 0.54765 -0.09375 0.53776 -0.07616 C 0.53633 -0.07106 0.53515 -0.06574 0.53346 -0.06088 C 0.52929 -0.04884 0.52773 -0.04676 0.52278 -0.03819 C 0.52135 -0.03171 0.52031 -0.025 0.51849 -0.01898 C 0.51601 -0.01111 0.50989 0.0037 0.50989 0.0037 C 0.50547 0.03542 0.51172 0.00556 0.50143 0.02662 C 0.49804 0.03357 0.49284 0.04954 0.49284 0.04954 C 0.4914 0.05718 0.49075 0.06528 0.48854 0.07245 C 0.48711 0.07708 0.48385 0.0794 0.48216 0.0838 C 0.47956 0.08982 0.47747 0.0963 0.47565 0.10278 C 0.47461 0.10648 0.47474 0.11088 0.47357 0.11435 C 0.47252 0.11736 0.47044 0.11898 0.46927 0.12176 C 0.46758 0.12546 0.46614 0.12917 0.46497 0.13333 C 0.46185 0.14329 0.45989 0.1544 0.45638 0.16366 C 0.45495 0.16759 0.45325 0.17107 0.45208 0.17523 C 0.44648 0.19491 0.45403 0.1794 0.4457 0.19421 C 0.44075 0.22083 0.44713 0.19236 0.43919 0.2132 C 0.4375 0.21806 0.4362 0.22338 0.43489 0.22847 C 0.43411 0.23218 0.43398 0.23658 0.43281 0.24005 C 0.43177 0.24306 0.42982 0.24468 0.42851 0.24745 C 0.42695 0.25116 0.42565 0.25509 0.42422 0.25903 C 0.42213 0.27037 0.42265 0.28472 0.41784 0.29329 L 0.40924 0.30857 C 0.40781 0.3162 0.40716 0.32431 0.40495 0.33125 C 0.40351 0.33611 0.40052 0.33866 0.39857 0.34283 C 0.39544 0.34931 0.38997 0.36806 0.38776 0.37315 C 0.38659 0.37616 0.38463 0.37778 0.38359 0.38079 C 0.37487 0.40417 0.3845 0.38982 0.37278 0.4037 C 0.37005 0.41852 0.36979 0.42153 0.36419 0.43796 C 0.36237 0.44352 0.35963 0.44792 0.35781 0.45324 C 0.34609 0.48773 0.35729 0.46574 0.34492 0.4875 C 0.34232 0.50185 0.34166 0.5088 0.33424 0.52176 C 0.33281 0.52431 0.33125 0.52662 0.32995 0.5294 C 0.32838 0.5331 0.32721 0.53704 0.32565 0.54074 C 0.32357 0.54607 0.32135 0.55093 0.31927 0.55602 C 0.31627 0.56366 0.31354 0.5713 0.31067 0.57894 C 0.30924 0.58264 0.30846 0.58773 0.30638 0.59028 C 0.29023 0.61204 0.30469 0.59028 0.2914 0.61713 C 0.28802 0.62384 0.28424 0.62963 0.28073 0.63611 C 0.27851 0.63982 0.27604 0.64329 0.27422 0.64745 C 0.26719 0.66412 0.27031 0.65833 0.26562 0.66667 L 0.26354 0.66667 " pathEditMode="relative" ptsTypes="AAAAAAAAAAAAAAAAAAAAAAAAAAAAAAAAAAAAAAAAAAAAAAAAAAAAAAAAAAAAAAAAAAAAAAAAAAAAAAAAAA">
                                      <p:cBhvr>
                                        <p:cTn id="31" dur="2000" fill="hold"/>
                                        <p:tgtEl>
                                          <p:spTgt spid="38"/>
                                        </p:tgtEl>
                                        <p:attrNameLst>
                                          <p:attrName>ppt_x</p:attrName>
                                          <p:attrName>ppt_y</p:attrName>
                                        </p:attrNameLst>
                                      </p:cBhvr>
                                    </p:animMotion>
                                  </p:childTnLst>
                                </p:cTn>
                              </p:par>
                            </p:childTnLst>
                          </p:cTn>
                        </p:par>
                      </p:childTnLst>
                    </p:cTn>
                  </p:par>
                </p:childTnLst>
              </p:cTn>
              <p:nextCondLst>
                <p:cond evt="onClick" delay="0">
                  <p:tgtEl>
                    <p:spTgt spid="38"/>
                  </p:tgtEl>
                </p:cond>
              </p:nextCondLst>
            </p:seq>
            <p:seq concurrent="1" nextAc="seek">
              <p:cTn id="32" restart="whenNotActive" fill="hold" evtFilter="cancelBubble" nodeType="interactiveSeq">
                <p:stCondLst>
                  <p:cond evt="onClick" delay="0">
                    <p:tgtEl>
                      <p:spTgt spid="28"/>
                    </p:tgtEl>
                  </p:cond>
                </p:stCondLst>
                <p:endSync evt="end" delay="0">
                  <p:rtn val="all"/>
                </p:endSync>
                <p:childTnLst>
                  <p:par>
                    <p:cTn id="33" fill="hold">
                      <p:stCondLst>
                        <p:cond delay="0"/>
                      </p:stCondLst>
                      <p:childTnLst>
                        <p:par>
                          <p:cTn id="34" fill="hold">
                            <p:stCondLst>
                              <p:cond delay="0"/>
                            </p:stCondLst>
                            <p:childTnLst>
                              <p:par>
                                <p:cTn id="35" presetID="0" presetClass="path" presetSubtype="0" accel="50000" decel="50000" fill="hold" nodeType="clickEffect">
                                  <p:stCondLst>
                                    <p:cond delay="0"/>
                                  </p:stCondLst>
                                  <p:childTnLst>
                                    <p:animMotion origin="layout" path="M 2.08333E-7 5.55556E-6 L 2.08333E-7 5.55556E-6 C 0.00065 -0.01504 0.00247 -0.03032 0.00208 -0.0456 C 0.00117 -0.07592 -0.00183 -0.06759 -0.0043 -0.08749 C -0.00534 -0.09513 -0.00586 -0.10277 -0.00651 -0.11041 C -0.00729 -0.1206 -0.00782 -0.13078 -0.0086 -0.14073 C -0.0099 -0.1574 -0.01029 -0.16782 -0.01289 -0.18263 C -0.01485 -0.19421 -0.01563 -0.20694 -0.0194 -0.21712 C -0.02995 -0.24536 -0.01628 -0.21064 -0.03008 -0.23981 C -0.03164 -0.24351 -0.03269 -0.24791 -0.03438 -0.25138 C -0.0388 -0.26064 -0.04636 -0.27106 -0.05144 -0.278 C -0.05352 -0.28078 -0.05547 -0.28379 -0.05795 -0.28564 C -0.06628 -0.29166 -0.075 -0.29583 -0.0836 -0.30092 C -0.09545 -0.30786 -0.09701 -0.31018 -0.10938 -0.31226 C -0.11927 -0.31411 -0.1293 -0.31481 -0.13933 -0.31597 C -0.16367 -0.31481 -0.18789 -0.31458 -0.21224 -0.31226 C -0.21446 -0.31203 -0.21654 -0.31018 -0.21862 -0.30856 C -0.22591 -0.30254 -0.23321 -0.29675 -0.24011 -0.28935 C -0.25274 -0.27592 -0.24675 -0.28032 -0.25716 -0.27407 C -0.26966 -0.25185 -0.26367 -0.26018 -0.27435 -0.24745 C -0.27578 -0.24374 -0.27696 -0.23958 -0.27865 -0.2361 C -0.27982 -0.23333 -0.28177 -0.23148 -0.28295 -0.22847 C -0.28737 -0.21573 -0.29922 -0.16527 -0.3 -0.15995 C -0.30144 -0.14976 -0.30274 -0.13958 -0.3043 -0.12939 C -0.3056 -0.12175 -0.3086 -0.10648 -0.3086 -0.10648 C -0.30938 -0.09629 -0.30977 -0.0861 -0.31081 -0.07615 C -0.3112 -0.07222 -0.31302 -0.06874 -0.31289 -0.06458 C -0.30899 0.06968 -0.32045 0.03496 -0.30222 0.08403 C -0.3 0.09538 -0.29805 0.10695 -0.29571 0.11829 C -0.2944 0.12454 -0.29271 0.13079 -0.29141 0.13727 C -0.28946 0.14792 -0.28841 0.16644 -0.28503 0.17524 C -0.27761 0.19538 -0.28203 0.18288 -0.27214 0.21343 C -0.27149 0.21852 -0.27071 0.22362 -0.27005 0.22871 C -0.26784 0.2463 -0.26836 0.24677 -0.26576 0.26297 C -0.26511 0.2669 -0.2642 0.27061 -0.26367 0.27431 C -0.26133 0.28959 -0.26003 0.3051 -0.25716 0.32015 C -0.25651 0.32385 -0.2556 0.32755 -0.25508 0.33149 C -0.25339 0.34422 -0.25209 0.35695 -0.25078 0.36968 C -0.25 0.37732 -0.24974 0.38496 -0.24857 0.3926 C -0.24766 0.39908 -0.24545 0.4051 -0.24427 0.41158 C -0.24167 0.42686 -0.23438 0.49028 -0.23151 0.49538 L -0.225 0.50672 C -0.22136 0.52616 -0.21888 0.5419 -0.21433 0.56019 C -0.21302 0.56528 -0.21133 0.57015 -0.21003 0.57524 C -0.20469 0.59746 -0.21185 0.57616 -0.20365 0.59815 C -0.20287 0.60209 -0.20248 0.60602 -0.20144 0.60973 C -0.20026 0.61366 -0.19818 0.6169 -0.19714 0.62107 C -0.18894 0.65556 -0.20157 0.61899 -0.19076 0.64769 C -0.19011 0.65278 -0.18946 0.65788 -0.18867 0.66297 C -0.18659 0.67454 -0.18347 0.68542 -0.18216 0.69723 C -0.18099 0.70834 -0.18034 0.71737 -0.17787 0.72778 C -0.1767 0.73288 -0.17526 0.73797 -0.17357 0.74306 C -0.1724 0.747 -0.17032 0.75024 -0.16927 0.7544 C -0.16745 0.76181 -0.16654 0.76968 -0.16511 0.77732 C -0.15677 0.81783 -0.16459 0.77223 -0.15651 0.82292 C -0.15573 0.83311 -0.15534 0.84329 -0.1543 0.85348 C -0.15326 0.86366 -0.15 0.88403 -0.15 0.88403 L -0.14792 0.88403 " pathEditMode="relative" ptsTypes="AAAAAAAAAAAAAAAAAAAAAAAAAAAAAAAAAAAAAAAAAAAAAAAAAAAAAAAAAA">
                                      <p:cBhvr>
                                        <p:cTn id="36" dur="2000" fill="hold"/>
                                        <p:tgtEl>
                                          <p:spTgt spid="28"/>
                                        </p:tgtEl>
                                        <p:attrNameLst>
                                          <p:attrName>ppt_x</p:attrName>
                                          <p:attrName>ppt_y</p:attrName>
                                        </p:attrNameLst>
                                      </p:cBhvr>
                                    </p:animMotion>
                                  </p:childTnLst>
                                </p:cTn>
                              </p:par>
                            </p:childTnLst>
                          </p:cTn>
                        </p:par>
                      </p:childTnLst>
                    </p:cTn>
                  </p:par>
                </p:childTnLst>
              </p:cTn>
              <p:nextCondLst>
                <p:cond evt="onClick" delay="0">
                  <p:tgtEl>
                    <p:spTgt spid="28"/>
                  </p:tgtEl>
                </p:cond>
              </p:nextCondLst>
            </p:seq>
            <p:seq concurrent="1" nextAc="seek">
              <p:cTn id="37" restart="whenNotActive" fill="hold" evtFilter="cancelBubble" nodeType="interactiveSeq">
                <p:stCondLst>
                  <p:cond evt="onClick" delay="0">
                    <p:tgtEl>
                      <p:spTgt spid="5"/>
                    </p:tgtEl>
                  </p:cond>
                </p:stCondLst>
                <p:endSync evt="end" delay="0">
                  <p:rtn val="all"/>
                </p:endSync>
                <p:childTnLst>
                  <p:par>
                    <p:cTn id="38" fill="hold">
                      <p:stCondLst>
                        <p:cond delay="0"/>
                      </p:stCondLst>
                      <p:childTnLst>
                        <p:par>
                          <p:cTn id="39" fill="hold">
                            <p:stCondLst>
                              <p:cond delay="0"/>
                            </p:stCondLst>
                            <p:childTnLst>
                              <p:par>
                                <p:cTn id="40" presetID="0" presetClass="path" presetSubtype="0" accel="50000" decel="50000" fill="hold" nodeType="clickEffect">
                                  <p:stCondLst>
                                    <p:cond delay="0"/>
                                  </p:stCondLst>
                                  <p:childTnLst>
                                    <p:animMotion origin="layout" path="M -2.5E-6 -7.40741E-7 L -2.5E-6 -7.40741E-7 C -0.00495 -0.01412 -0.01042 -0.02754 -0.01498 -0.0419 C -0.0168 -0.04792 -0.01745 -0.05486 -0.01927 -0.06111 C -0.02175 -0.07014 -0.02526 -0.07847 -0.02774 -0.08773 C -0.02956 -0.09375 -0.03008 -0.10069 -0.03203 -0.10671 C -0.05339 -0.17153 -0.03412 -0.10903 -0.04922 -0.14491 C -0.06732 -0.1875 -0.0418 -0.13912 -0.06641 -0.18287 C -0.07058 -0.20532 -0.06563 -0.1831 -0.07487 -0.20949 C -0.07656 -0.21435 -0.07722 -0.22037 -0.07917 -0.22477 C -0.08086 -0.22824 -0.08373 -0.2294 -0.08568 -0.23241 C -0.09024 -0.23958 -0.09427 -0.24768 -0.09844 -0.25532 L -0.11354 -0.28194 C -0.11641 -0.28704 -0.11875 -0.29329 -0.12214 -0.29722 C -0.1405 -0.31898 -0.11719 -0.29282 -0.1349 -0.30856 C -0.14974 -0.32176 -0.13203 -0.31204 -0.14987 -0.32014 C -0.15209 -0.32268 -0.15404 -0.32569 -0.15638 -0.32778 C -0.16081 -0.33148 -0.1694 -0.33379 -0.17344 -0.33518 C -0.1763 -0.33773 -0.17891 -0.34143 -0.18203 -0.34282 C -0.20417 -0.35278 -0.2638 -0.34305 -0.26784 -0.34282 L -0.28711 -0.33148 L -0.29349 -0.32778 L -0.30417 -0.30856 C -0.3056 -0.30602 -0.30729 -0.30393 -0.30847 -0.30092 C -0.31068 -0.29583 -0.31263 -0.29051 -0.31498 -0.28588 C -0.32735 -0.26018 -0.31615 -0.28819 -0.32565 -0.26296 C -0.32669 -0.25509 -0.32813 -0.24398 -0.32995 -0.23634 C -0.33112 -0.23102 -0.33268 -0.22592 -0.33425 -0.22106 C -0.33555 -0.21713 -0.3375 -0.21366 -0.33854 -0.20949 C -0.34037 -0.20231 -0.34141 -0.19444 -0.34284 -0.1868 C -0.34349 -0.18287 -0.34388 -0.17893 -0.34492 -0.17523 L -0.34922 -0.15995 C -0.35104 -0.13773 -0.35104 -0.13449 -0.35352 -0.11435 C -0.35417 -0.10926 -0.35482 -0.10417 -0.3556 -0.09907 C -0.35625 -0.09514 -0.35729 -0.09167 -0.35781 -0.08773 L -0.36211 -0.05717 C -0.36276 -0.04954 -0.36328 -0.0419 -0.36419 -0.03426 C -0.3655 -0.0243 -0.36797 -0.0169 -0.37058 -0.00764 C -0.37136 0.00509 -0.37175 0.01783 -0.37279 0.03033 C -0.37318 0.03449 -0.37461 0.03796 -0.37487 0.0419 C -0.37513 0.04421 -0.37709 0.08658 -0.37917 0.09514 C -0.37995 0.09861 -0.38203 0.10023 -0.38347 0.10278 C -0.40417 0.10162 -0.425 0.10139 -0.44558 0.09908 C -0.44792 0.09884 -0.45 0.09653 -0.45209 0.09514 C -0.47253 0.08148 -0.45456 0.09236 -0.46914 0.0838 L -0.55065 0.09144 C -0.5556 0.0919 -0.56055 0.09398 -0.56563 0.09514 C -0.57617 0.09746 -0.58724 0.09861 -0.59779 0.10278 C -0.6 0.10371 -0.60209 0.10533 -0.60417 0.10671 L -0.61706 0.1294 L -0.62136 0.13704 C -0.62279 0.14468 -0.62487 0.15208 -0.62565 0.15996 C -0.6263 0.16759 -0.62696 0.17523 -0.62774 0.18287 C -0.62839 0.18796 -0.6293 0.19306 -0.62995 0.19815 C -0.63073 0.2044 -0.63138 0.21065 -0.63203 0.21713 C -0.63281 0.23866 -0.63321 0.26042 -0.63425 0.28195 C -0.63464 0.29074 -0.63581 0.29954 -0.63633 0.30857 C -0.63724 0.325 -0.63776 0.34167 -0.63841 0.3581 C -0.63711 0.42546 -0.63672 0.49283 -0.63425 0.55996 C -0.63386 0.56921 -0.63125 0.57778 -0.62995 0.58658 C -0.62917 0.59167 -0.62839 0.59676 -0.62774 0.60185 C -0.62696 0.60949 -0.62617 0.61713 -0.62565 0.62477 C -0.62474 0.63611 -0.62487 0.64769 -0.62344 0.65903 C -0.62266 0.66574 -0.62058 0.67176 -0.61914 0.67801 C -0.61849 0.72246 -0.61836 0.76713 -0.61706 0.81134 C -0.61693 0.81551 -0.61524 0.81898 -0.61485 0.82292 C -0.61446 0.82917 -0.61485 0.83565 -0.61485 0.8419 L -0.61485 0.8456 " pathEditMode="relative" ptsTypes="AAAAAAAAAAAAAAAAAAAAAAAAAAAAAAAAAAAAAAAAAAAAAAAAAAAAAAAAAAAAAAAAAAAA">
                                      <p:cBhvr>
                                        <p:cTn id="41" dur="2000" fill="hold"/>
                                        <p:tgtEl>
                                          <p:spTgt spid="5"/>
                                        </p:tgtEl>
                                        <p:attrNameLst>
                                          <p:attrName>ppt_x</p:attrName>
                                          <p:attrName>ppt_y</p:attrName>
                                        </p:attrNameLst>
                                      </p:cBhvr>
                                    </p:animMotion>
                                  </p:childTnLst>
                                </p:cTn>
                              </p:par>
                            </p:childTnLst>
                          </p:cTn>
                        </p:par>
                      </p:childTnLst>
                    </p:cTn>
                  </p:par>
                </p:childTnLst>
              </p:cTn>
              <p:nextCondLst>
                <p:cond evt="onClick" delay="0">
                  <p:tgtEl>
                    <p:spTgt spid="5"/>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0038" y="338225"/>
            <a:ext cx="5463948" cy="707849"/>
          </a:xfrm>
        </p:spPr>
        <p:txBody>
          <a:bodyPr>
            <a:normAutofit fontScale="90000"/>
          </a:bodyPr>
          <a:lstStyle/>
          <a:p>
            <a:r>
              <a:rPr lang="en-GB" sz="3600" b="1" dirty="0">
                <a:solidFill>
                  <a:schemeClr val="bg1"/>
                </a:solidFill>
              </a:rPr>
              <a:t>Vocabulary introduction</a:t>
            </a:r>
          </a:p>
        </p:txBody>
      </p:sp>
      <p:sp>
        <p:nvSpPr>
          <p:cNvPr id="10" name="Title 3"/>
          <p:cNvSpPr txBox="1">
            <a:spLocks/>
          </p:cNvSpPr>
          <p:nvPr/>
        </p:nvSpPr>
        <p:spPr>
          <a:xfrm>
            <a:off x="300038" y="338225"/>
            <a:ext cx="5931430" cy="70784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endParaRPr kumimoji="0" lang="en-GB" sz="36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189125"/>
            <a:ext cx="6457246" cy="867128"/>
          </a:xfrm>
          <a:prstGeom prst="rect">
            <a:avLst/>
          </a:prstGeom>
        </p:spPr>
      </p:pic>
      <p:sp>
        <p:nvSpPr>
          <p:cNvPr id="26" name="Title 3"/>
          <p:cNvSpPr txBox="1">
            <a:spLocks/>
          </p:cNvSpPr>
          <p:nvPr/>
        </p:nvSpPr>
        <p:spPr>
          <a:xfrm>
            <a:off x="92746" y="209838"/>
            <a:ext cx="5265384" cy="707849"/>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accent5">
                    <a:lumMod val="50000"/>
                  </a:schemeClr>
                </a:solidFill>
                <a:latin typeface="Century Gothic" panose="020B0502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GB" sz="3200" b="1" i="0" u="none" strike="noStrike" kern="1200" cap="none" spc="0" normalizeH="0" baseline="0" noProof="0" dirty="0" err="1" smtClean="0">
                <a:ln>
                  <a:noFill/>
                </a:ln>
                <a:solidFill>
                  <a:prstClr val="white"/>
                </a:solidFill>
                <a:effectLst/>
                <a:uLnTx/>
                <a:uFillTx/>
                <a:latin typeface="Century Gothic" panose="020B0502020202020204" pitchFamily="34" charset="0"/>
                <a:ea typeface="+mj-ea"/>
                <a:cs typeface="+mj-cs"/>
              </a:rPr>
              <a:t>Vocabulaire</a:t>
            </a:r>
            <a:endParaRPr kumimoji="0" lang="en-GB" sz="3200" b="1" i="0" u="none" strike="noStrike" kern="1200" cap="none" spc="0" normalizeH="0" baseline="0" noProof="0" dirty="0">
              <a:ln>
                <a:noFill/>
              </a:ln>
              <a:solidFill>
                <a:prstClr val="white"/>
              </a:solidFill>
              <a:effectLst/>
              <a:uLnTx/>
              <a:uFillTx/>
              <a:latin typeface="Century Gothic" panose="020B0502020202020204" pitchFamily="34" charset="0"/>
              <a:ea typeface="+mj-ea"/>
              <a:cs typeface="+mj-cs"/>
            </a:endParaRPr>
          </a:p>
        </p:txBody>
      </p:sp>
      <p:sp>
        <p:nvSpPr>
          <p:cNvPr id="52" name="TextBox 51"/>
          <p:cNvSpPr txBox="1"/>
          <p:nvPr/>
        </p:nvSpPr>
        <p:spPr>
          <a:xfrm>
            <a:off x="8762398" y="130232"/>
            <a:ext cx="3429603" cy="58477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C’est</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un/</a:t>
            </a:r>
            <a:r>
              <a:rPr kumimoji="0" lang="en-GB" sz="3200" b="1" i="0" u="none" strike="noStrike" kern="1200" cap="none" spc="0" normalizeH="0" baseline="0" noProof="0" dirty="0" err="1">
                <a:ln>
                  <a:noFill/>
                </a:ln>
                <a:solidFill>
                  <a:srgbClr val="000066"/>
                </a:solidFill>
                <a:effectLst/>
                <a:uLnTx/>
                <a:uFillTx/>
                <a:latin typeface="Century Gothic" panose="020B0502020202020204" pitchFamily="34" charset="0"/>
                <a:ea typeface="+mn-ea"/>
                <a:cs typeface="+mn-cs"/>
              </a:rPr>
              <a:t>une</a:t>
            </a:r>
            <a:r>
              <a:rPr kumimoji="0" lang="en-GB" sz="3200" b="1" i="0" u="none" strike="noStrike" kern="1200" cap="none" spc="0" normalizeH="0" baseline="0" noProof="0" dirty="0">
                <a:ln>
                  <a:noFill/>
                </a:ln>
                <a:solidFill>
                  <a:srgbClr val="000066"/>
                </a:solidFill>
                <a:effectLst/>
                <a:uLnTx/>
                <a:uFillTx/>
                <a:latin typeface="Century Gothic" panose="020B0502020202020204" pitchFamily="34" charset="0"/>
                <a:ea typeface="+mn-ea"/>
                <a:cs typeface="+mn-cs"/>
              </a:rPr>
              <a:t>... ?</a:t>
            </a:r>
          </a:p>
        </p:txBody>
      </p:sp>
      <p:pic>
        <p:nvPicPr>
          <p:cNvPr id="24" name="Picture 2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14359" y="1282448"/>
            <a:ext cx="2218570" cy="1057519"/>
          </a:xfrm>
          <a:prstGeom prst="rect">
            <a:avLst/>
          </a:prstGeom>
        </p:spPr>
      </p:pic>
      <p:pic>
        <p:nvPicPr>
          <p:cNvPr id="28" name="Picture 2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20696" y="2820535"/>
            <a:ext cx="1421544" cy="2119848"/>
          </a:xfrm>
          <a:prstGeom prst="rect">
            <a:avLst/>
          </a:prstGeom>
        </p:spPr>
      </p:pic>
      <p:pic>
        <p:nvPicPr>
          <p:cNvPr id="35" name="Picture 3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350944" y="1309580"/>
            <a:ext cx="2030943" cy="1426415"/>
          </a:xfrm>
          <a:prstGeom prst="rect">
            <a:avLst/>
          </a:prstGeom>
        </p:spPr>
      </p:pic>
      <p:pic>
        <p:nvPicPr>
          <p:cNvPr id="40" name="Picture 39"/>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69427" y="622689"/>
            <a:ext cx="2255012" cy="2119710"/>
          </a:xfrm>
          <a:prstGeom prst="rect">
            <a:avLst/>
          </a:prstGeom>
        </p:spPr>
      </p:pic>
      <p:pic>
        <p:nvPicPr>
          <p:cNvPr id="41" name="Picture 40"/>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812955" y="1129075"/>
            <a:ext cx="1795636" cy="1321788"/>
          </a:xfrm>
          <a:prstGeom prst="rect">
            <a:avLst/>
          </a:prstGeom>
        </p:spPr>
      </p:pic>
      <p:sp>
        <p:nvSpPr>
          <p:cNvPr id="2" name="TextBox 1"/>
          <p:cNvSpPr txBox="1"/>
          <p:nvPr/>
        </p:nvSpPr>
        <p:spPr>
          <a:xfrm>
            <a:off x="701094" y="5009882"/>
            <a:ext cx="11095954" cy="1077218"/>
          </a:xfrm>
          <a:prstGeom prst="rect">
            <a:avLst/>
          </a:prstGeom>
          <a:noFill/>
        </p:spPr>
        <p:txBody>
          <a:bodyPr wrap="square" rtlCol="0">
            <a:spAutoFit/>
          </a:bodyPr>
          <a:lstStyle/>
          <a:p>
            <a:r>
              <a:rPr lang="en-GB" sz="3200" dirty="0">
                <a:solidFill>
                  <a:srgbClr val="002060"/>
                </a:solidFill>
                <a:latin typeface="Century Gothic" panose="020B0502020202020204" pitchFamily="34" charset="0"/>
              </a:rPr>
              <a:t>Now write a sentence saying what each item is, e.g.,</a:t>
            </a:r>
          </a:p>
          <a:p>
            <a:r>
              <a:rPr lang="en-GB" sz="3200" dirty="0">
                <a:solidFill>
                  <a:srgbClr val="002060"/>
                </a:solidFill>
                <a:latin typeface="Century Gothic" panose="020B0502020202020204" pitchFamily="34" charset="0"/>
              </a:rPr>
              <a:t>1) </a:t>
            </a:r>
            <a:r>
              <a:rPr lang="en-GB" sz="3200" dirty="0" err="1">
                <a:solidFill>
                  <a:srgbClr val="002060"/>
                </a:solidFill>
                <a:latin typeface="Century Gothic" panose="020B0502020202020204" pitchFamily="34" charset="0"/>
              </a:rPr>
              <a:t>C’est</a:t>
            </a:r>
            <a:r>
              <a:rPr lang="en-GB" sz="3200" dirty="0">
                <a:solidFill>
                  <a:srgbClr val="002060"/>
                </a:solidFill>
                <a:latin typeface="Century Gothic" panose="020B0502020202020204" pitchFamily="34" charset="0"/>
              </a:rPr>
              <a:t> </a:t>
            </a:r>
            <a:r>
              <a:rPr lang="en-GB" sz="3200" dirty="0" err="1">
                <a:solidFill>
                  <a:srgbClr val="002060"/>
                </a:solidFill>
                <a:latin typeface="Century Gothic" panose="020B0502020202020204" pitchFamily="34" charset="0"/>
              </a:rPr>
              <a:t>une</a:t>
            </a:r>
            <a:r>
              <a:rPr lang="en-GB" sz="3200" dirty="0">
                <a:solidFill>
                  <a:srgbClr val="002060"/>
                </a:solidFill>
                <a:latin typeface="Century Gothic" panose="020B0502020202020204" pitchFamily="34" charset="0"/>
              </a:rPr>
              <a:t> </a:t>
            </a:r>
            <a:r>
              <a:rPr lang="en-GB" sz="3200" dirty="0" err="1">
                <a:solidFill>
                  <a:srgbClr val="002060"/>
                </a:solidFill>
                <a:latin typeface="Century Gothic" panose="020B0502020202020204" pitchFamily="34" charset="0"/>
              </a:rPr>
              <a:t>règle</a:t>
            </a:r>
            <a:r>
              <a:rPr lang="en-GB" sz="3200" dirty="0">
                <a:solidFill>
                  <a:srgbClr val="002060"/>
                </a:solidFill>
                <a:latin typeface="Century Gothic" panose="020B0502020202020204" pitchFamily="34" charset="0"/>
              </a:rPr>
              <a:t>.</a:t>
            </a:r>
          </a:p>
        </p:txBody>
      </p:sp>
      <p:sp>
        <p:nvSpPr>
          <p:cNvPr id="3" name="TextBox 2"/>
          <p:cNvSpPr txBox="1"/>
          <p:nvPr/>
        </p:nvSpPr>
        <p:spPr>
          <a:xfrm>
            <a:off x="92746" y="1333800"/>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1</a:t>
            </a:r>
          </a:p>
        </p:txBody>
      </p:sp>
      <p:sp>
        <p:nvSpPr>
          <p:cNvPr id="27" name="TextBox 26"/>
          <p:cNvSpPr txBox="1"/>
          <p:nvPr/>
        </p:nvSpPr>
        <p:spPr>
          <a:xfrm>
            <a:off x="9367180" y="961199"/>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4</a:t>
            </a:r>
          </a:p>
        </p:txBody>
      </p:sp>
      <p:sp>
        <p:nvSpPr>
          <p:cNvPr id="29" name="TextBox 28"/>
          <p:cNvSpPr txBox="1"/>
          <p:nvPr/>
        </p:nvSpPr>
        <p:spPr>
          <a:xfrm>
            <a:off x="6283990" y="559950"/>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3</a:t>
            </a:r>
          </a:p>
        </p:txBody>
      </p:sp>
      <p:sp>
        <p:nvSpPr>
          <p:cNvPr id="30" name="TextBox 29"/>
          <p:cNvSpPr txBox="1"/>
          <p:nvPr/>
        </p:nvSpPr>
        <p:spPr>
          <a:xfrm>
            <a:off x="2855912" y="1129075"/>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2</a:t>
            </a:r>
          </a:p>
        </p:txBody>
      </p:sp>
      <p:sp>
        <p:nvSpPr>
          <p:cNvPr id="31" name="TextBox 30"/>
          <p:cNvSpPr txBox="1"/>
          <p:nvPr/>
        </p:nvSpPr>
        <p:spPr>
          <a:xfrm>
            <a:off x="8508878" y="3008103"/>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7</a:t>
            </a:r>
          </a:p>
        </p:txBody>
      </p:sp>
      <p:sp>
        <p:nvSpPr>
          <p:cNvPr id="32" name="TextBox 31"/>
          <p:cNvSpPr txBox="1"/>
          <p:nvPr/>
        </p:nvSpPr>
        <p:spPr>
          <a:xfrm>
            <a:off x="245146" y="2887689"/>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5</a:t>
            </a:r>
          </a:p>
        </p:txBody>
      </p:sp>
      <p:sp>
        <p:nvSpPr>
          <p:cNvPr id="33" name="TextBox 32"/>
          <p:cNvSpPr txBox="1"/>
          <p:nvPr/>
        </p:nvSpPr>
        <p:spPr>
          <a:xfrm>
            <a:off x="5139989" y="3015041"/>
            <a:ext cx="495032" cy="707886"/>
          </a:xfrm>
          <a:prstGeom prst="rect">
            <a:avLst/>
          </a:prstGeom>
          <a:noFill/>
        </p:spPr>
        <p:txBody>
          <a:bodyPr wrap="square" rtlCol="0">
            <a:spAutoFit/>
          </a:bodyPr>
          <a:lstStyle/>
          <a:p>
            <a:r>
              <a:rPr lang="en-GB" sz="4000" b="1" dirty="0">
                <a:solidFill>
                  <a:srgbClr val="002060"/>
                </a:solidFill>
                <a:latin typeface="Century Gothic" panose="020B0502020202020204" pitchFamily="34" charset="0"/>
              </a:rPr>
              <a:t>6</a:t>
            </a:r>
          </a:p>
        </p:txBody>
      </p:sp>
      <p:sp>
        <p:nvSpPr>
          <p:cNvPr id="36" name="TextBox 35">
            <a:extLst>
              <a:ext uri="{FF2B5EF4-FFF2-40B4-BE49-F238E27FC236}">
                <a16:creationId xmlns:a16="http://schemas.microsoft.com/office/drawing/2014/main" id="{57865FF4-4528-4F25-A485-7ABBCE997A40}"/>
              </a:ext>
            </a:extLst>
          </p:cNvPr>
          <p:cNvSpPr txBox="1"/>
          <p:nvPr/>
        </p:nvSpPr>
        <p:spPr>
          <a:xfrm>
            <a:off x="5327956" y="6494075"/>
            <a:ext cx="4553410"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Stephen Owen,</a:t>
            </a:r>
            <a:r>
              <a:rPr kumimoji="0" lang="en-GB" sz="1200" b="0" i="0" u="none" strike="noStrike" kern="1200" cap="none" spc="0" normalizeH="0" noProof="0" dirty="0">
                <a:ln>
                  <a:noFill/>
                </a:ln>
                <a:solidFill>
                  <a:prstClr val="white"/>
                </a:solidFill>
                <a:effectLst/>
                <a:uLnTx/>
                <a:uFillTx/>
                <a:latin typeface="Century Gothic" panose="020B0502020202020204" pitchFamily="34" charset="0"/>
                <a:ea typeface="+mn-ea"/>
                <a:cs typeface="+mn-cs"/>
              </a:rPr>
              <a:t> </a:t>
            </a:r>
            <a:r>
              <a:rPr kumimoji="0" lang="en-GB" sz="1200" b="0" i="0" u="none" strike="noStrike" kern="1200" cap="none" spc="0" normalizeH="0" baseline="0" noProof="0" dirty="0">
                <a:ln>
                  <a:noFill/>
                </a:ln>
                <a:solidFill>
                  <a:prstClr val="white"/>
                </a:solidFill>
                <a:effectLst/>
                <a:uLnTx/>
                <a:uFillTx/>
                <a:latin typeface="Century Gothic" panose="020B0502020202020204" pitchFamily="34" charset="0"/>
                <a:ea typeface="+mn-ea"/>
                <a:cs typeface="+mn-cs"/>
              </a:rPr>
              <a:t>Victoria Hobson &amp; Emma Marsden</a:t>
            </a:r>
          </a:p>
        </p:txBody>
      </p:sp>
      <p:pic>
        <p:nvPicPr>
          <p:cNvPr id="34" name="Picture 33"/>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900015" y="2884769"/>
            <a:ext cx="1557719" cy="1917192"/>
          </a:xfrm>
          <a:prstGeom prst="rect">
            <a:avLst/>
          </a:prstGeom>
        </p:spPr>
      </p:pic>
      <p:pic>
        <p:nvPicPr>
          <p:cNvPr id="37" name="Picture 36"/>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9003910" y="2928046"/>
            <a:ext cx="1011171" cy="1973018"/>
          </a:xfrm>
          <a:prstGeom prst="rect">
            <a:avLst/>
          </a:prstGeom>
        </p:spPr>
      </p:pic>
    </p:spTree>
    <p:extLst>
      <p:ext uri="{BB962C8B-B14F-4D97-AF65-F5344CB8AC3E}">
        <p14:creationId xmlns:p14="http://schemas.microsoft.com/office/powerpoint/2010/main" val="309833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w Cen MT">
      <a:maj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rman SSCs Presentation" id="{D7EAE5A2-D63E-41EC-90F5-265942C6CAF1}" vid="{1E1D1D12-6C51-42D5-AE20-3CDAAE0CA8D6}"/>
    </a:ext>
  </a:extLst>
</a:theme>
</file>

<file path=ppt/theme/theme2.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NCELP_Resources" id="{11A74820-D49C-4102-A547-EA352E383B78}" vid="{F925F16B-5C62-4A9E-8DE9-3F9C4922FCE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2045</TotalTime>
  <Words>2338</Words>
  <Application>Microsoft Office PowerPoint</Application>
  <PresentationFormat>Widescreen</PresentationFormat>
  <Paragraphs>296</Paragraphs>
  <Slides>15</Slides>
  <Notes>15</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15</vt:i4>
      </vt:variant>
    </vt:vector>
  </HeadingPairs>
  <TitlesOfParts>
    <vt:vector size="21" baseType="lpstr">
      <vt:lpstr>Arial</vt:lpstr>
      <vt:lpstr>Calibri</vt:lpstr>
      <vt:lpstr>Century Gothic</vt:lpstr>
      <vt:lpstr>Tw Cen MT</vt:lpstr>
      <vt:lpstr>1_Office Theme</vt:lpstr>
      <vt:lpstr>2_Office Theme</vt:lpstr>
      <vt:lpstr>Vocabulary</vt:lpstr>
      <vt:lpstr>PowerPoint Presentation</vt:lpstr>
      <vt:lpstr>Gender in French</vt:lpstr>
      <vt:lpstr>The indefinite article</vt:lpstr>
      <vt:lpstr>PowerPoint Presentation</vt:lpstr>
      <vt:lpstr>PowerPoint Presentation</vt:lpstr>
      <vt:lpstr>Vocabulary introduction</vt:lpstr>
      <vt:lpstr>Vocabulary introduction</vt:lpstr>
      <vt:lpstr>Vocabulary introduction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Rachel Hawkes</dc:creator>
  <cp:lastModifiedBy>Stephen Owen</cp:lastModifiedBy>
  <cp:revision>221</cp:revision>
  <dcterms:created xsi:type="dcterms:W3CDTF">2019-03-27T07:30:03Z</dcterms:created>
  <dcterms:modified xsi:type="dcterms:W3CDTF">2020-01-07T14:28:02Z</dcterms:modified>
</cp:coreProperties>
</file>