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7" r:id="rId3"/>
    <p:sldId id="607" r:id="rId4"/>
    <p:sldId id="610" r:id="rId5"/>
    <p:sldId id="434" r:id="rId6"/>
    <p:sldId id="430" r:id="rId7"/>
    <p:sldId id="415" r:id="rId8"/>
    <p:sldId id="687" r:id="rId9"/>
    <p:sldId id="507" r:id="rId10"/>
    <p:sldId id="431" r:id="rId11"/>
    <p:sldId id="616" r:id="rId12"/>
    <p:sldId id="302" r:id="rId13"/>
    <p:sldId id="303" r:id="rId14"/>
    <p:sldId id="304" r:id="rId15"/>
    <p:sldId id="305" r:id="rId16"/>
    <p:sldId id="688" r:id="rId17"/>
    <p:sldId id="689" r:id="rId18"/>
    <p:sldId id="690" r:id="rId19"/>
    <p:sldId id="691" r:id="rId20"/>
    <p:sldId id="692" r:id="rId21"/>
    <p:sldId id="693" r:id="rId22"/>
    <p:sldId id="694" r:id="rId23"/>
    <p:sldId id="695" r:id="rId24"/>
    <p:sldId id="696" r:id="rId25"/>
    <p:sldId id="697" r:id="rId26"/>
    <p:sldId id="698" r:id="rId27"/>
    <p:sldId id="699" r:id="rId28"/>
    <p:sldId id="700" r:id="rId29"/>
    <p:sldId id="701" r:id="rId30"/>
    <p:sldId id="702" r:id="rId31"/>
    <p:sldId id="703" r:id="rId32"/>
    <p:sldId id="704" r:id="rId33"/>
    <p:sldId id="705" r:id="rId34"/>
    <p:sldId id="706" r:id="rId35"/>
    <p:sldId id="7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 id="2" name="Amanda Izquierdo" initials="AI" lastIdx="2" clrIdx="1">
    <p:extLst>
      <p:ext uri="{19B8F6BF-5375-455C-9EA6-DF929625EA0E}">
        <p15:presenceInfo xmlns:p15="http://schemas.microsoft.com/office/powerpoint/2012/main" userId="S::amanda.izquierdo@york.ac.uk::a01424bf-eb20-42a2-bee4-225ad7a20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5"/>
    <a:srgbClr val="115076"/>
    <a:srgbClr val="F66400"/>
    <a:srgbClr val="EE6000"/>
    <a:srgbClr val="E25B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7" autoAdjust="0"/>
    <p:restoredTop sz="81459" autoAdjust="0"/>
  </p:normalViewPr>
  <p:slideViewPr>
    <p:cSldViewPr snapToGrid="0">
      <p:cViewPr varScale="1">
        <p:scale>
          <a:sx n="87" d="100"/>
          <a:sy n="87" d="100"/>
        </p:scale>
        <p:origin x="128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With thanks to Rachel Hawkes for her input on the lesson material and 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Ser vs </a:t>
            </a:r>
            <a:r>
              <a:rPr lang="en-GB" b="0" dirty="0" err="1"/>
              <a:t>estar</a:t>
            </a:r>
            <a:r>
              <a:rPr lang="en-GB" b="0" dirty="0"/>
              <a:t>: soy/</a:t>
            </a:r>
            <a:r>
              <a:rPr lang="en-GB" b="0" dirty="0" err="1"/>
              <a:t>somos</a:t>
            </a:r>
            <a:r>
              <a:rPr lang="en-GB" b="0" dirty="0"/>
              <a:t>; </a:t>
            </a:r>
            <a:r>
              <a:rPr lang="en-GB" b="0" dirty="0" err="1"/>
              <a:t>estoy</a:t>
            </a:r>
            <a:r>
              <a:rPr lang="en-GB" b="0" dirty="0"/>
              <a:t>/</a:t>
            </a:r>
            <a:r>
              <a:rPr lang="en-GB" b="0" dirty="0" err="1"/>
              <a:t>estamos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Adjective-noun number and gender agreement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[ae] vs [</a:t>
            </a:r>
            <a:r>
              <a:rPr lang="en-GB" b="0" dirty="0" err="1"/>
              <a:t>ea</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[5]; estar [21]; estoy [21]; estás [21]; muy [43]; hoy [167]; serio [856]; raro [1005]; tranquilo [1073]; nervioso [1521]; listo [1684]; tonto [2379]; ser [7]; soy [7]; eres [7]; alegre [2081]; simpático [3349]; seguro [407]; guapo [4192]; malo¹ [368]; pueblo [249]; activo [1278]; campo [342]; si [36]; domingo [693]; sábado [1179]; viernes [1259]; estamos [21]; somos [7]; oscuro [802]; loco [846]; feliz [908]; claro [1923]; moreno [3304]; aburrido [3917]; malo² [360]; seguro² [407]; triste [1371]; listo² [1684]; contento [1949]; gracioso [3874]; paisaje [1685]; lluvia [986]; seco [1183]; cansado [1818]; emocionado [&gt;5000]; enojado [&gt;5000]; enfermo [1092]; débil [1948]; que [3]; menos [117]; peor [694]; más [23]; mejor [116]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identify </a:t>
            </a:r>
            <a:r>
              <a:rPr lang="es-ES" b="0" dirty="0"/>
              <a:t>the verb forms ‘somos’ and ‘estamos’ and their </a:t>
            </a:r>
            <a:r>
              <a:rPr lang="es-ES" b="0" dirty="0" err="1"/>
              <a:t>meanings</a:t>
            </a:r>
            <a:r>
              <a:rPr lang="es-ES" b="0" dirty="0"/>
              <a:t>; to practise </a:t>
            </a:r>
            <a:r>
              <a:rPr lang="es-ES" b="0" dirty="0" err="1"/>
              <a:t>attending</a:t>
            </a:r>
            <a:r>
              <a:rPr lang="es-ES" b="0" dirty="0"/>
              <a:t> to </a:t>
            </a:r>
            <a:r>
              <a:rPr lang="es-ES" b="0" dirty="0" err="1"/>
              <a:t>gender</a:t>
            </a:r>
            <a:r>
              <a:rPr lang="es-ES" b="0" dirty="0"/>
              <a:t> </a:t>
            </a:r>
            <a:r>
              <a:rPr lang="es-ES" b="0" dirty="0" err="1"/>
              <a:t>agreement</a:t>
            </a:r>
            <a:r>
              <a:rPr lang="es-ES" b="0" dirty="0"/>
              <a:t> </a:t>
            </a:r>
            <a:r>
              <a:rPr lang="es-ES" b="0" dirty="0" err="1"/>
              <a:t>marking</a:t>
            </a:r>
            <a:r>
              <a:rPr lang="es-ES" b="0" dirty="0"/>
              <a:t> </a:t>
            </a:r>
            <a:r>
              <a:rPr lang="es-ES" b="0" dirty="0" err="1"/>
              <a:t>on</a:t>
            </a:r>
            <a:r>
              <a:rPr lang="es-ES" b="0" dirty="0"/>
              <a:t> </a:t>
            </a:r>
            <a:r>
              <a:rPr lang="es-ES" b="0" dirty="0" err="1"/>
              <a:t>adjectives</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a:t>
            </a:r>
            <a:r>
              <a:rPr lang="en-US" b="0" baseline="0" dirty="0"/>
              <a:t> listen</a:t>
            </a:r>
            <a:r>
              <a:rPr lang="en-US" b="0" dirty="0"/>
              <a:t> to each recording</a:t>
            </a:r>
            <a:r>
              <a:rPr lang="en-US" b="0" baseline="0" dirty="0"/>
              <a:t> and </a:t>
            </a:r>
            <a:r>
              <a:rPr lang="en-US" b="0" dirty="0"/>
              <a:t>write ‘state’ or ‘trait’, depending on what is heard.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r>
              <a:rPr lang="en-US" b="0" baseline="0" dirty="0"/>
              <a:t> W</a:t>
            </a:r>
            <a:r>
              <a:rPr lang="en-US" b="0" dirty="0"/>
              <a:t>ho is talking?</a:t>
            </a:r>
            <a:r>
              <a:rPr lang="en-US" b="0" baseline="0" dirty="0"/>
              <a:t> Write ‘A’ (the </a:t>
            </a:r>
            <a:r>
              <a:rPr lang="en-US" b="0" dirty="0"/>
              <a:t>girls)</a:t>
            </a:r>
            <a:r>
              <a:rPr lang="en-US" b="0" baseline="0" dirty="0"/>
              <a:t> or ‘B’</a:t>
            </a:r>
            <a:r>
              <a:rPr lang="en-US" b="0" dirty="0"/>
              <a:t> (the boys/</a:t>
            </a:r>
            <a:r>
              <a:rPr lang="en-US" b="0" dirty="0" err="1"/>
              <a:t>boys+girls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Vamos</a:t>
            </a:r>
            <a:r>
              <a:rPr lang="en-US" b="0" dirty="0"/>
              <a:t> a </a:t>
            </a:r>
            <a:r>
              <a:rPr lang="en-US" b="0" dirty="0" err="1"/>
              <a:t>dormir</a:t>
            </a:r>
            <a:r>
              <a:rPr lang="en-US" b="0" dirty="0"/>
              <a:t> dos </a:t>
            </a:r>
            <a:r>
              <a:rPr lang="en-US" b="0" dirty="0" err="1"/>
              <a:t>noches</a:t>
            </a:r>
            <a:r>
              <a:rPr lang="en-US" b="0" dirty="0"/>
              <a:t> </a:t>
            </a:r>
            <a:r>
              <a:rPr lang="en-US" b="0" dirty="0" err="1"/>
              <a:t>en</a:t>
            </a:r>
            <a:r>
              <a:rPr lang="en-US" b="0" dirty="0"/>
              <a:t> el campo, </a:t>
            </a:r>
            <a:r>
              <a:rPr lang="en-US" b="0" dirty="0" err="1"/>
              <a:t>así</a:t>
            </a:r>
            <a:r>
              <a:rPr lang="en-US" b="0" dirty="0"/>
              <a:t> que </a:t>
            </a:r>
            <a:r>
              <a:rPr lang="en-US" b="0" dirty="0" err="1"/>
              <a:t>estamos</a:t>
            </a:r>
            <a:r>
              <a:rPr lang="en-US" b="0" dirty="0"/>
              <a:t> </a:t>
            </a:r>
            <a:r>
              <a:rPr lang="en-US" b="0" dirty="0" err="1"/>
              <a:t>nerviosos</a:t>
            </a:r>
            <a:r>
              <a:rPr lang="en-US" b="0" dirty="0"/>
              <a:t>. Es </a:t>
            </a:r>
            <a:r>
              <a:rPr lang="en-US" b="0" dirty="0" err="1"/>
              <a:t>muy</a:t>
            </a:r>
            <a:r>
              <a:rPr lang="en-US" b="0" dirty="0"/>
              <a:t> </a:t>
            </a:r>
            <a:r>
              <a:rPr lang="en-US" b="0" dirty="0" err="1"/>
              <a:t>oscuro</a:t>
            </a:r>
            <a:r>
              <a:rPr lang="en-US" b="0" dirty="0"/>
              <a:t> </a:t>
            </a:r>
            <a:r>
              <a:rPr lang="en-US" b="0" dirty="0" err="1"/>
              <a:t>allí</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Normalmente</a:t>
            </a:r>
            <a:r>
              <a:rPr lang="en-US" b="0" dirty="0"/>
              <a:t> no </a:t>
            </a:r>
            <a:r>
              <a:rPr lang="en-US" b="0" dirty="0" err="1"/>
              <a:t>pasamos</a:t>
            </a:r>
            <a:r>
              <a:rPr lang="en-US" b="0" dirty="0"/>
              <a:t> </a:t>
            </a:r>
            <a:r>
              <a:rPr lang="en-US" b="0" dirty="0" err="1"/>
              <a:t>tiempo</a:t>
            </a:r>
            <a:r>
              <a:rPr lang="en-US" b="0" dirty="0"/>
              <a:t> </a:t>
            </a:r>
            <a:r>
              <a:rPr lang="en-US" b="0" dirty="0" err="1"/>
              <a:t>en</a:t>
            </a:r>
            <a:r>
              <a:rPr lang="en-US" b="0" dirty="0"/>
              <a:t> la </a:t>
            </a:r>
            <a:r>
              <a:rPr lang="en-US" b="0" dirty="0" err="1"/>
              <a:t>naturaleza</a:t>
            </a:r>
            <a:r>
              <a:rPr lang="en-US" b="0" dirty="0"/>
              <a:t>, </a:t>
            </a:r>
            <a:r>
              <a:rPr lang="en-US" b="0" dirty="0" err="1"/>
              <a:t>somos</a:t>
            </a:r>
            <a:r>
              <a:rPr lang="en-US" b="0" dirty="0"/>
              <a:t> </a:t>
            </a:r>
            <a:r>
              <a:rPr lang="en-US" b="0" dirty="0" err="1"/>
              <a:t>raros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tristes </a:t>
            </a:r>
            <a:r>
              <a:rPr lang="en-US" b="0" dirty="0" err="1"/>
              <a:t>porque</a:t>
            </a:r>
            <a:r>
              <a:rPr lang="en-US" b="0" dirty="0"/>
              <a:t> </a:t>
            </a:r>
            <a:r>
              <a:rPr lang="en-US" b="0" dirty="0" err="1"/>
              <a:t>unos</a:t>
            </a:r>
            <a:r>
              <a:rPr lang="en-US" b="0" dirty="0"/>
              <a:t> amigos no </a:t>
            </a:r>
            <a:r>
              <a:rPr lang="en-US" b="0" dirty="0" err="1"/>
              <a:t>pueden</a:t>
            </a:r>
            <a:r>
              <a:rPr lang="en-US" b="0" dirty="0"/>
              <a:t> </a:t>
            </a:r>
            <a:r>
              <a:rPr lang="en-US" b="0" dirty="0" err="1"/>
              <a:t>venir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a:t>
            </a:r>
            <a:r>
              <a:rPr lang="en-US" b="0" dirty="0" err="1"/>
              <a:t>más</a:t>
            </a:r>
            <a:r>
              <a:rPr lang="en-US" b="0" dirty="0"/>
              <a:t> </a:t>
            </a:r>
            <a:r>
              <a:rPr lang="en-US" b="0" dirty="0" err="1"/>
              <a:t>simpáticos</a:t>
            </a:r>
            <a:r>
              <a:rPr lang="en-US" b="0" dirty="0"/>
              <a:t> que </a:t>
            </a:r>
            <a:r>
              <a:rPr lang="en-US" b="0" dirty="0" err="1"/>
              <a:t>otros</a:t>
            </a:r>
            <a:r>
              <a:rPr lang="en-US" b="0" dirty="0"/>
              <a:t> </a:t>
            </a:r>
            <a:r>
              <a:rPr lang="en-US" b="0" dirty="0" err="1"/>
              <a:t>compañeros</a:t>
            </a:r>
            <a:r>
              <a:rPr lang="en-US" b="0" dirty="0"/>
              <a:t> </a:t>
            </a:r>
            <a:r>
              <a:rPr lang="en-US" b="0" dirty="0" err="1"/>
              <a:t>porque</a:t>
            </a:r>
            <a:r>
              <a:rPr lang="en-US" b="0" dirty="0"/>
              <a:t> </a:t>
            </a:r>
            <a:r>
              <a:rPr lang="en-US" b="0" dirty="0" err="1"/>
              <a:t>invitamos</a:t>
            </a:r>
            <a:r>
              <a:rPr lang="en-US" b="0" dirty="0"/>
              <a:t> a </a:t>
            </a:r>
            <a:r>
              <a:rPr lang="en-US" b="0" dirty="0" err="1"/>
              <a:t>toda</a:t>
            </a:r>
            <a:r>
              <a:rPr lang="en-US" b="0" dirty="0"/>
              <a:t> la </a:t>
            </a:r>
            <a:r>
              <a:rPr lang="en-US" b="0" dirty="0" err="1"/>
              <a:t>clase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cansadas</a:t>
            </a:r>
            <a:r>
              <a:rPr lang="en-US" b="0" dirty="0"/>
              <a:t> y </a:t>
            </a:r>
            <a:r>
              <a:rPr lang="en-US" b="0" dirty="0" err="1"/>
              <a:t>necesitamos</a:t>
            </a:r>
            <a:r>
              <a:rPr lang="en-US" b="0" dirty="0"/>
              <a:t> un fin de </a:t>
            </a:r>
            <a:r>
              <a:rPr lang="en-US" b="0" dirty="0" err="1"/>
              <a:t>semana</a:t>
            </a:r>
            <a:r>
              <a:rPr lang="en-US" b="0" dirty="0"/>
              <a:t> </a:t>
            </a:r>
            <a:r>
              <a:rPr lang="en-US" b="0" dirty="0" err="1"/>
              <a:t>en</a:t>
            </a:r>
            <a:r>
              <a:rPr lang="en-US" b="0" dirty="0"/>
              <a:t> el campo para </a:t>
            </a:r>
            <a:r>
              <a:rPr lang="en-US" b="0" dirty="0" err="1"/>
              <a:t>descansar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Vamos</a:t>
            </a:r>
            <a:r>
              <a:rPr lang="en-US" b="0" dirty="0"/>
              <a:t> a </a:t>
            </a:r>
            <a:r>
              <a:rPr lang="en-US" b="0" dirty="0" err="1"/>
              <a:t>subir</a:t>
            </a:r>
            <a:r>
              <a:rPr lang="en-US" b="0" dirty="0"/>
              <a:t> </a:t>
            </a:r>
            <a:r>
              <a:rPr lang="en-US" b="0" dirty="0" err="1"/>
              <a:t>unas</a:t>
            </a:r>
            <a:r>
              <a:rPr lang="en-US" b="0" dirty="0"/>
              <a:t> </a:t>
            </a:r>
            <a:r>
              <a:rPr lang="en-US" b="0" dirty="0" err="1"/>
              <a:t>montañas</a:t>
            </a:r>
            <a:r>
              <a:rPr lang="en-US" b="0" dirty="0"/>
              <a:t> </a:t>
            </a:r>
            <a:r>
              <a:rPr lang="en-US" b="0" dirty="0" err="1"/>
              <a:t>porque</a:t>
            </a:r>
            <a:r>
              <a:rPr lang="en-US" b="0" dirty="0"/>
              <a:t> </a:t>
            </a:r>
            <a:r>
              <a:rPr lang="en-US" b="0" dirty="0" err="1"/>
              <a:t>somos</a:t>
            </a:r>
            <a:r>
              <a:rPr lang="en-US" b="0" dirty="0"/>
              <a:t> </a:t>
            </a:r>
            <a:r>
              <a:rPr lang="en-US" b="0" dirty="0" err="1"/>
              <a:t>activos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emocionados</a:t>
            </a:r>
            <a:r>
              <a:rPr lang="en-US" b="0" dirty="0"/>
              <a:t> </a:t>
            </a:r>
            <a:r>
              <a:rPr lang="en-US" b="0" dirty="0" err="1"/>
              <a:t>porque</a:t>
            </a:r>
            <a:r>
              <a:rPr lang="en-US" b="0" dirty="0"/>
              <a:t> </a:t>
            </a:r>
            <a:r>
              <a:rPr lang="en-US" b="0" dirty="0" err="1"/>
              <a:t>podemos</a:t>
            </a:r>
            <a:r>
              <a:rPr lang="en-US" b="0" dirty="0"/>
              <a:t> </a:t>
            </a:r>
            <a:r>
              <a:rPr lang="en-US" b="0" dirty="0" err="1"/>
              <a:t>disfrutar</a:t>
            </a:r>
            <a:r>
              <a:rPr lang="en-US" b="0" dirty="0"/>
              <a:t> el </a:t>
            </a:r>
            <a:r>
              <a:rPr lang="en-US" b="0" dirty="0" err="1"/>
              <a:t>clima</a:t>
            </a:r>
            <a:r>
              <a:rPr lang="en-US" b="0" dirty="0"/>
              <a:t> y el </a:t>
            </a:r>
            <a:r>
              <a:rPr lang="en-US" b="0" dirty="0" err="1"/>
              <a:t>paisaje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menos</a:t>
            </a:r>
            <a:r>
              <a:rPr lang="en-US" b="0" dirty="0"/>
              <a:t> </a:t>
            </a:r>
            <a:r>
              <a:rPr lang="en-US" b="0" dirty="0" err="1"/>
              <a:t>enojadas</a:t>
            </a:r>
            <a:r>
              <a:rPr lang="en-US" b="0" dirty="0"/>
              <a:t> </a:t>
            </a:r>
            <a:r>
              <a:rPr lang="en-US" b="0" dirty="0" err="1"/>
              <a:t>cuando</a:t>
            </a:r>
            <a:r>
              <a:rPr lang="en-US" b="0" dirty="0"/>
              <a:t> </a:t>
            </a:r>
            <a:r>
              <a:rPr lang="en-US" b="0" dirty="0" err="1"/>
              <a:t>estamos</a:t>
            </a:r>
            <a:r>
              <a:rPr lang="en-US" b="0" dirty="0"/>
              <a:t> </a:t>
            </a:r>
            <a:r>
              <a:rPr lang="en-US" b="0" dirty="0" err="1"/>
              <a:t>en</a:t>
            </a:r>
            <a:r>
              <a:rPr lang="en-US" b="0" dirty="0"/>
              <a:t> el campo de Asturias.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87638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10 minutes</a:t>
            </a:r>
          </a:p>
          <a:p>
            <a:pPr marL="0"/>
            <a:endParaRPr lang="en-US" b="1" dirty="0"/>
          </a:p>
          <a:p>
            <a:pPr marL="0"/>
            <a:r>
              <a:rPr lang="en-US" b="1" dirty="0"/>
              <a:t>Aims:</a:t>
            </a:r>
          </a:p>
          <a:p>
            <a:pPr marL="57150" indent="-285750">
              <a:buAutoNum type="romanLcParenR"/>
            </a:pPr>
            <a:r>
              <a:rPr lang="en-US" b="0" baseline="0" dirty="0"/>
              <a:t>to successfully produce sentences with soy/</a:t>
            </a:r>
            <a:r>
              <a:rPr lang="en-US" b="0" baseline="0" dirty="0" err="1"/>
              <a:t>somos</a:t>
            </a:r>
            <a:r>
              <a:rPr lang="en-US" b="0" baseline="0" dirty="0"/>
              <a:t> and </a:t>
            </a:r>
            <a:r>
              <a:rPr lang="en-US" b="0" baseline="0" dirty="0" err="1"/>
              <a:t>estoy</a:t>
            </a:r>
            <a:r>
              <a:rPr lang="en-US" b="0" baseline="0" dirty="0"/>
              <a:t>/</a:t>
            </a:r>
            <a:r>
              <a:rPr lang="en-US" b="0" baseline="0" dirty="0" err="1"/>
              <a:t>estamos</a:t>
            </a:r>
            <a:r>
              <a:rPr lang="en-US" b="0" baseline="0" dirty="0"/>
              <a:t> with adjectives in oral production.</a:t>
            </a:r>
          </a:p>
          <a:p>
            <a:pPr marL="57150" indent="-285750">
              <a:buAutoNum type="romanLcParenR"/>
            </a:pPr>
            <a:r>
              <a:rPr lang="en-US" b="0" baseline="0" dirty="0"/>
              <a:t>to understand a partner’s sentences and use the information to complete the grid.</a:t>
            </a:r>
            <a:endParaRPr lang="en-US" b="0" dirty="0"/>
          </a:p>
          <a:p>
            <a:endParaRPr lang="en-US" b="1" dirty="0"/>
          </a:p>
          <a:p>
            <a:pPr marL="0"/>
            <a:r>
              <a:rPr lang="en-US" b="1" dirty="0"/>
              <a:t>Procedure:</a:t>
            </a:r>
          </a:p>
          <a:p>
            <a:pPr marL="228600" indent="-228600">
              <a:buAutoNum type="arabicPeriod"/>
            </a:pPr>
            <a:r>
              <a:rPr lang="en-GB" b="0" noProof="0" dirty="0"/>
              <a:t>Go</a:t>
            </a:r>
            <a:r>
              <a:rPr lang="en-GB" b="0" baseline="0" noProof="0" dirty="0"/>
              <a:t> through the instructions with students. </a:t>
            </a:r>
          </a:p>
          <a:p>
            <a:pPr marL="228600" indent="-228600">
              <a:buAutoNum type="arabicPeriod"/>
            </a:pPr>
            <a:r>
              <a:rPr lang="en-GB" b="0" noProof="0" dirty="0"/>
              <a:t>Student A speaks each sentence in Spanish.</a:t>
            </a:r>
          </a:p>
          <a:p>
            <a:pPr marL="228600" indent="-228600">
              <a:buAutoNum type="arabicPeriod"/>
            </a:pPr>
            <a:r>
              <a:rPr lang="en-GB" b="0" noProof="0" dirty="0"/>
              <a:t>Student B completes the grid.</a:t>
            </a:r>
          </a:p>
          <a:p>
            <a:pPr marL="228600" indent="-228600">
              <a:buAutoNum type="arabicPeriod"/>
            </a:pPr>
            <a:r>
              <a:rPr lang="en-GB" b="0" noProof="0" dirty="0"/>
              <a:t>Then students swap roles.</a:t>
            </a:r>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811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A):</a:t>
            </a:r>
          </a:p>
          <a:p>
            <a:r>
              <a:rPr lang="en-GB" dirty="0"/>
              <a:t>1. </a:t>
            </a:r>
            <a:r>
              <a:rPr lang="en-GB" dirty="0" err="1"/>
              <a:t>Somos</a:t>
            </a:r>
            <a:r>
              <a:rPr lang="en-GB" dirty="0"/>
              <a:t> </a:t>
            </a:r>
            <a:r>
              <a:rPr lang="en-GB" dirty="0" err="1"/>
              <a:t>bastante</a:t>
            </a:r>
            <a:r>
              <a:rPr lang="en-GB" dirty="0"/>
              <a:t> </a:t>
            </a:r>
            <a:r>
              <a:rPr lang="en-GB" dirty="0" err="1"/>
              <a:t>morenos</a:t>
            </a:r>
            <a:r>
              <a:rPr lang="en-GB" dirty="0"/>
              <a:t>/</a:t>
            </a:r>
            <a:r>
              <a:rPr lang="en-GB" dirty="0" err="1"/>
              <a:t>morenas</a:t>
            </a:r>
            <a:r>
              <a:rPr lang="en-GB" dirty="0"/>
              <a:t>.</a:t>
            </a:r>
            <a:br>
              <a:rPr lang="en-GB" dirty="0"/>
            </a:br>
            <a:r>
              <a:rPr lang="en-GB" dirty="0"/>
              <a:t>2. Estamos </a:t>
            </a:r>
            <a:r>
              <a:rPr lang="en-GB" dirty="0" err="1"/>
              <a:t>emocionados</a:t>
            </a:r>
            <a:r>
              <a:rPr lang="en-GB" dirty="0"/>
              <a:t>/</a:t>
            </a:r>
            <a:r>
              <a:rPr lang="en-GB" dirty="0" err="1"/>
              <a:t>emocionadas</a:t>
            </a:r>
            <a:r>
              <a:rPr lang="en-GB" dirty="0"/>
              <a:t>.</a:t>
            </a:r>
            <a:br>
              <a:rPr lang="en-GB" dirty="0"/>
            </a:br>
            <a:r>
              <a:rPr lang="en-GB" dirty="0"/>
              <a:t>3. </a:t>
            </a:r>
            <a:r>
              <a:rPr lang="en-GB" dirty="0" err="1"/>
              <a:t>Estoy</a:t>
            </a:r>
            <a:r>
              <a:rPr lang="en-GB" dirty="0"/>
              <a:t> un </a:t>
            </a:r>
            <a:r>
              <a:rPr lang="en-GB" dirty="0" err="1"/>
              <a:t>poco</a:t>
            </a:r>
            <a:r>
              <a:rPr lang="en-GB" dirty="0"/>
              <a:t> </a:t>
            </a:r>
            <a:r>
              <a:rPr lang="en-GB" dirty="0" err="1"/>
              <a:t>enfermo</a:t>
            </a:r>
            <a:r>
              <a:rPr lang="en-GB" dirty="0"/>
              <a:t>/</a:t>
            </a:r>
            <a:r>
              <a:rPr lang="en-GB" dirty="0" err="1"/>
              <a:t>enferma</a:t>
            </a:r>
            <a:r>
              <a:rPr lang="en-GB" dirty="0"/>
              <a:t>.</a:t>
            </a:r>
          </a:p>
          <a:p>
            <a:r>
              <a:rPr lang="en-GB" dirty="0"/>
              <a:t>4. No </a:t>
            </a:r>
            <a:r>
              <a:rPr lang="en-GB" dirty="0" err="1"/>
              <a:t>somos</a:t>
            </a:r>
            <a:r>
              <a:rPr lang="en-GB" dirty="0"/>
              <a:t> </a:t>
            </a:r>
            <a:r>
              <a:rPr lang="en-GB" dirty="0" err="1"/>
              <a:t>muy</a:t>
            </a:r>
            <a:r>
              <a:rPr lang="en-GB" dirty="0"/>
              <a:t> </a:t>
            </a:r>
            <a:r>
              <a:rPr lang="en-GB" dirty="0" err="1"/>
              <a:t>aburridos</a:t>
            </a:r>
            <a:r>
              <a:rPr lang="en-GB" dirty="0"/>
              <a:t>/</a:t>
            </a:r>
            <a:r>
              <a:rPr lang="en-GB" dirty="0" err="1"/>
              <a:t>aburridas</a:t>
            </a:r>
            <a:r>
              <a:rPr lang="en-GB" dirty="0"/>
              <a:t>.</a:t>
            </a:r>
          </a:p>
          <a:p>
            <a:r>
              <a:rPr lang="en-GB" dirty="0"/>
              <a:t>5. Soy </a:t>
            </a:r>
            <a:r>
              <a:rPr lang="en-GB" dirty="0" err="1"/>
              <a:t>muy</a:t>
            </a:r>
            <a:r>
              <a:rPr lang="en-GB" dirty="0"/>
              <a:t> serio/</a:t>
            </a:r>
            <a:r>
              <a:rPr lang="en-GB" dirty="0" err="1"/>
              <a:t>seria</a:t>
            </a:r>
            <a:r>
              <a:rPr lang="en-GB" dirty="0"/>
              <a:t>.</a:t>
            </a:r>
          </a:p>
          <a:p>
            <a:r>
              <a:rPr lang="en-GB" dirty="0"/>
              <a:t>6. </a:t>
            </a:r>
            <a:r>
              <a:rPr lang="en-GB" dirty="0" err="1"/>
              <a:t>Estoy</a:t>
            </a:r>
            <a:r>
              <a:rPr lang="en-GB" dirty="0"/>
              <a:t> </a:t>
            </a:r>
            <a:r>
              <a:rPr lang="en-GB" dirty="0" err="1"/>
              <a:t>muy</a:t>
            </a:r>
            <a:r>
              <a:rPr lang="en-GB" dirty="0"/>
              <a:t> tonto/</a:t>
            </a:r>
            <a:r>
              <a:rPr lang="en-GB" dirty="0" err="1"/>
              <a:t>tonta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61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B):</a:t>
            </a:r>
            <a:br>
              <a:rPr lang="en-GB" b="1" dirty="0"/>
            </a:br>
            <a:r>
              <a:rPr lang="en-GB" b="0" dirty="0"/>
              <a:t>1. Soy </a:t>
            </a:r>
            <a:r>
              <a:rPr lang="en-GB" b="0" dirty="0" err="1"/>
              <a:t>bastante</a:t>
            </a:r>
            <a:r>
              <a:rPr lang="en-GB" b="0" dirty="0"/>
              <a:t> </a:t>
            </a:r>
            <a:r>
              <a:rPr lang="en-GB" b="0" dirty="0" err="1"/>
              <a:t>débil</a:t>
            </a:r>
            <a:r>
              <a:rPr lang="en-GB" b="0" dirty="0"/>
              <a:t>.</a:t>
            </a:r>
            <a:br>
              <a:rPr lang="en-GB" b="0" dirty="0"/>
            </a:br>
            <a:r>
              <a:rPr lang="en-GB" b="0" dirty="0"/>
              <a:t>2. </a:t>
            </a:r>
            <a:r>
              <a:rPr lang="en-GB" b="0" dirty="0" err="1"/>
              <a:t>Somos</a:t>
            </a:r>
            <a:r>
              <a:rPr lang="en-GB" b="0" dirty="0"/>
              <a:t> </a:t>
            </a:r>
            <a:r>
              <a:rPr lang="en-GB" b="0" dirty="0" err="1"/>
              <a:t>muy</a:t>
            </a:r>
            <a:r>
              <a:rPr lang="en-GB" b="0" dirty="0"/>
              <a:t> graciosos/</a:t>
            </a:r>
            <a:r>
              <a:rPr lang="en-GB" b="0" dirty="0" err="1"/>
              <a:t>graciosas</a:t>
            </a:r>
            <a:r>
              <a:rPr lang="en-GB" b="0" dirty="0"/>
              <a:t>.</a:t>
            </a:r>
            <a:br>
              <a:rPr lang="en-GB" b="0" dirty="0"/>
            </a:br>
            <a:r>
              <a:rPr lang="en-GB" b="0" dirty="0"/>
              <a:t>3. </a:t>
            </a:r>
            <a:r>
              <a:rPr lang="en-GB" b="0" dirty="0" err="1"/>
              <a:t>Estoy</a:t>
            </a:r>
            <a:r>
              <a:rPr lang="en-GB" b="0" dirty="0"/>
              <a:t> </a:t>
            </a:r>
            <a:r>
              <a:rPr lang="en-GB" b="0" dirty="0" err="1"/>
              <a:t>listo</a:t>
            </a:r>
            <a:r>
              <a:rPr lang="en-GB" b="0" dirty="0"/>
              <a:t>/</a:t>
            </a:r>
            <a:r>
              <a:rPr lang="en-GB" b="0" dirty="0" err="1"/>
              <a:t>lista</a:t>
            </a:r>
            <a:r>
              <a:rPr lang="en-GB" b="0" dirty="0"/>
              <a:t>.</a:t>
            </a:r>
            <a:br>
              <a:rPr lang="en-GB" b="0" dirty="0"/>
            </a:br>
            <a:r>
              <a:rPr lang="en-GB" b="0" dirty="0"/>
              <a:t>4. Estamos </a:t>
            </a:r>
            <a:r>
              <a:rPr lang="en-GB" b="0" dirty="0" err="1"/>
              <a:t>nerviosos</a:t>
            </a:r>
            <a:r>
              <a:rPr lang="en-GB" b="0" dirty="0"/>
              <a:t>/</a:t>
            </a:r>
            <a:r>
              <a:rPr lang="en-GB" b="0" dirty="0" err="1"/>
              <a:t>nerviosas</a:t>
            </a:r>
            <a:r>
              <a:rPr lang="en-GB" b="0" dirty="0"/>
              <a:t>.</a:t>
            </a:r>
            <a:br>
              <a:rPr lang="en-GB" b="0" dirty="0"/>
            </a:br>
            <a:r>
              <a:rPr lang="en-GB" b="0" dirty="0"/>
              <a:t>5. Estamos </a:t>
            </a:r>
            <a:r>
              <a:rPr lang="en-GB" b="0" dirty="0" err="1"/>
              <a:t>muy</a:t>
            </a:r>
            <a:r>
              <a:rPr lang="en-GB" b="0" dirty="0"/>
              <a:t> </a:t>
            </a:r>
            <a:r>
              <a:rPr lang="en-GB" b="0" dirty="0" err="1"/>
              <a:t>contentos</a:t>
            </a:r>
            <a:r>
              <a:rPr lang="en-GB" b="0" dirty="0"/>
              <a:t>/</a:t>
            </a:r>
            <a:r>
              <a:rPr lang="en-GB" b="0" dirty="0" err="1"/>
              <a:t>contentas</a:t>
            </a:r>
            <a:r>
              <a:rPr lang="en-GB" b="0" dirty="0"/>
              <a:t> (</a:t>
            </a:r>
            <a:r>
              <a:rPr lang="en-GB" b="0" dirty="0" err="1"/>
              <a:t>felices</a:t>
            </a:r>
            <a:r>
              <a:rPr lang="en-GB" b="0" dirty="0"/>
              <a:t>).</a:t>
            </a:r>
            <a:br>
              <a:rPr lang="en-GB" b="0" dirty="0"/>
            </a:br>
            <a:r>
              <a:rPr lang="en-GB" b="0" dirty="0"/>
              <a:t>6. No soy </a:t>
            </a:r>
            <a:r>
              <a:rPr lang="en-GB" b="0" dirty="0" err="1"/>
              <a:t>muy</a:t>
            </a:r>
            <a:r>
              <a:rPr lang="en-GB" b="0" dirty="0"/>
              <a:t> </a:t>
            </a:r>
            <a:r>
              <a:rPr lang="en-GB" b="0" dirty="0" err="1"/>
              <a:t>activo</a:t>
            </a:r>
            <a:r>
              <a:rPr lang="en-GB" b="0" dirty="0"/>
              <a:t>/</a:t>
            </a:r>
            <a:r>
              <a:rPr lang="en-GB" b="0" dirty="0" err="1"/>
              <a:t>activa</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5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015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 thanks to Rachel Hawkes for her input on the lesson material and Blanca Román for native teacher feedback</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Ser vs </a:t>
            </a:r>
            <a:r>
              <a:rPr lang="en-GB" b="0" dirty="0" err="1"/>
              <a:t>estar</a:t>
            </a:r>
            <a:r>
              <a:rPr lang="en-GB" b="0" dirty="0"/>
              <a:t>: soy/</a:t>
            </a:r>
            <a:r>
              <a:rPr lang="en-GB" b="0" dirty="0" err="1"/>
              <a:t>somos</a:t>
            </a:r>
            <a:r>
              <a:rPr lang="en-GB" b="0" dirty="0"/>
              <a:t>; </a:t>
            </a:r>
            <a:r>
              <a:rPr lang="en-GB" b="0" dirty="0" err="1"/>
              <a:t>estoy</a:t>
            </a:r>
            <a:r>
              <a:rPr lang="en-GB" b="0" dirty="0"/>
              <a:t>/</a:t>
            </a:r>
            <a:r>
              <a:rPr lang="en-GB" b="0" dirty="0" err="1"/>
              <a:t>estamos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Regular and irregular comparative adjectives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Adjective-noun number and gender agreement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t>
            </a:r>
            <a:r>
              <a:rPr lang="en-GB" b="0" dirty="0" err="1"/>
              <a:t>eo</a:t>
            </a:r>
            <a:r>
              <a:rPr lang="en-GB" b="0" dirty="0"/>
              <a:t>] vs [</a:t>
            </a:r>
            <a:r>
              <a:rPr lang="en-GB" b="0" dirty="0" err="1"/>
              <a:t>oe</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[5]; estar [21]; estoy [21]; estás [21]; muy [43]; hoy [167]; serio [856]; raro [1005]; tranquilo [1073]; nervioso [1521]; listo [1684]; tonto [2379]; ser [7]; soy [7]; eres [7]; alegre [2081]; simpático [3349]; seguro [407]; guapo [4192]; malo¹ [368]; pueblo [249]; activo [1278]; campo [342]; si [36]; domingo [693]; sábado [1179]; viernes [1259]; estamos [21]; somos [7]; oscuro [802]; loco [846]; feliz [908]; claro [1923]; moreno [3304]; aburrido [3917]; malo² [360]; seguro² [407]; triste [1371]; listo² [1684]; contento [1949]; gracioso [3874]; paisaje [1685]; lluvia [986]; seco [1183]; cansado [1818]; emocionado [&gt;5000]; enojado [&gt;5000]; enfermo [1092]; débil [1948]; que [3]; menos [117]; peor [694]; más [23]; mejor [116]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345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a:t>
            </a:r>
            <a:r>
              <a:rPr lang="en-US" b="0" dirty="0" err="1"/>
              <a:t>practise</a:t>
            </a:r>
            <a:r>
              <a:rPr lang="en-US" b="0" dirty="0"/>
              <a:t> aural comprehension of vocabulary</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this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week’s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revisited</a:t>
            </a:r>
            <a:r>
              <a:rPr lang="es-419" sz="1200" b="0" kern="1200" dirty="0">
                <a:solidFill>
                  <a:schemeClr val="tx1"/>
                </a:solidFill>
                <a:effectLst/>
                <a:latin typeface="+mn-lt"/>
                <a:ea typeface="+mn-ea"/>
                <a:cs typeface="+mn-cs"/>
              </a:rPr>
              <a:t> set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Y7 and Y8.</a:t>
            </a:r>
          </a:p>
          <a:p>
            <a:endParaRPr lang="en-US" b="1" dirty="0"/>
          </a:p>
          <a:p>
            <a:r>
              <a:rPr lang="en-US" b="1" dirty="0"/>
              <a:t>Procedure:</a:t>
            </a:r>
          </a:p>
          <a:p>
            <a:r>
              <a:rPr lang="en-US" b="0" dirty="0"/>
              <a:t>1. Give students</a:t>
            </a:r>
            <a:r>
              <a:rPr lang="en-US" b="0" baseline="0" dirty="0"/>
              <a:t> a minute in pairs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write the word in Spanish and match to the correct picture.</a:t>
            </a:r>
            <a:endParaRPr lang="en-US" b="0" dirty="0"/>
          </a:p>
          <a:p>
            <a:r>
              <a:rPr lang="en-US" b="0" dirty="0"/>
              <a:t>4. Click to bring up the answers. </a:t>
            </a:r>
          </a:p>
          <a:p>
            <a:endParaRPr lang="en-US" b="0" dirty="0"/>
          </a:p>
          <a:p>
            <a:r>
              <a:rPr lang="en-US" b="1" dirty="0"/>
              <a:t>Transcript:</a:t>
            </a:r>
          </a:p>
          <a:p>
            <a:pPr marL="228600" indent="-228600">
              <a:buFont typeface="+mj-lt"/>
              <a:buAutoNum type="arabicPeriod"/>
            </a:pPr>
            <a:r>
              <a:rPr lang="en-US" b="0" dirty="0" err="1"/>
              <a:t>débil</a:t>
            </a:r>
            <a:endParaRPr lang="en-US" b="0" dirty="0"/>
          </a:p>
          <a:p>
            <a:pPr marL="228600" indent="-228600">
              <a:buFont typeface="+mj-lt"/>
              <a:buAutoNum type="arabicPeriod"/>
            </a:pPr>
            <a:r>
              <a:rPr lang="en-US" b="0" dirty="0"/>
              <a:t>triste</a:t>
            </a:r>
          </a:p>
          <a:p>
            <a:pPr marL="228600" indent="-228600">
              <a:buFont typeface="+mj-lt"/>
              <a:buAutoNum type="arabicPeriod"/>
            </a:pPr>
            <a:r>
              <a:rPr lang="en-US" b="0" dirty="0" err="1"/>
              <a:t>cansado</a:t>
            </a:r>
            <a:endParaRPr lang="en-US" b="0" dirty="0"/>
          </a:p>
          <a:p>
            <a:pPr marL="228600" indent="-228600">
              <a:buFont typeface="+mj-lt"/>
              <a:buAutoNum type="arabicPeriod"/>
            </a:pPr>
            <a:r>
              <a:rPr lang="en-US" b="0" dirty="0" err="1"/>
              <a:t>enojado</a:t>
            </a:r>
            <a:endParaRPr lang="en-US" b="0" dirty="0"/>
          </a:p>
          <a:p>
            <a:pPr marL="228600" indent="-228600">
              <a:buFont typeface="+mj-lt"/>
              <a:buAutoNum type="arabicPeriod"/>
            </a:pPr>
            <a:r>
              <a:rPr lang="en-US" b="0" dirty="0" err="1"/>
              <a:t>somos</a:t>
            </a:r>
            <a:endParaRPr lang="en-US" b="0" dirty="0"/>
          </a:p>
          <a:p>
            <a:pPr marL="228600" indent="-228600">
              <a:buFont typeface="+mj-lt"/>
              <a:buAutoNum type="arabicPeriod"/>
            </a:pPr>
            <a:r>
              <a:rPr lang="en-US" b="0" dirty="0" err="1"/>
              <a:t>emocionado</a:t>
            </a:r>
            <a:endParaRPr lang="en-US" b="0" dirty="0"/>
          </a:p>
          <a:p>
            <a:pPr marL="228600" indent="-228600">
              <a:buFont typeface="+mj-lt"/>
              <a:buAutoNum type="arabicPeriod"/>
            </a:pPr>
            <a:r>
              <a:rPr lang="en-US" b="0" dirty="0"/>
              <a:t>gracioso</a:t>
            </a:r>
          </a:p>
          <a:p>
            <a:pPr marL="228600" indent="-228600">
              <a:buFont typeface="+mj-lt"/>
              <a:buAutoNum type="arabicPeriod"/>
            </a:pPr>
            <a:r>
              <a:rPr lang="en-US" b="0" dirty="0" err="1"/>
              <a:t>estás</a:t>
            </a:r>
            <a:endParaRPr lang="en-US" b="0" dirty="0"/>
          </a:p>
          <a:p>
            <a:pPr marL="228600" indent="-228600">
              <a:buFont typeface="+mj-lt"/>
              <a:buAutoNum type="arabicPeriod"/>
            </a:pPr>
            <a:r>
              <a:rPr lang="en-US" b="0" dirty="0" err="1"/>
              <a:t>activo</a:t>
            </a:r>
            <a:endParaRPr lang="en-US" b="0" dirty="0"/>
          </a:p>
          <a:p>
            <a:pPr marL="228600" indent="-228600">
              <a:buFont typeface="+mj-lt"/>
              <a:buAutoNum type="arabicPeriod"/>
            </a:pPr>
            <a:r>
              <a:rPr lang="en-US" b="0" dirty="0"/>
              <a:t> </a:t>
            </a:r>
            <a:r>
              <a:rPr lang="en-US" b="0" dirty="0" err="1"/>
              <a:t>raro</a:t>
            </a:r>
            <a:endParaRPr lang="en-US" b="0" dirty="0"/>
          </a:p>
          <a:p>
            <a:pPr marL="228600" indent="-228600">
              <a:buFont typeface="+mj-lt"/>
              <a:buAutoNum type="arabicPeriod"/>
            </a:pPr>
            <a:r>
              <a:rPr lang="en-US" b="0" dirty="0"/>
              <a:t> </a:t>
            </a:r>
            <a:r>
              <a:rPr lang="en-US" b="0" dirty="0" err="1"/>
              <a:t>estamos</a:t>
            </a:r>
            <a:endParaRPr lang="en-US" b="0" dirty="0"/>
          </a:p>
          <a:p>
            <a:pPr marL="228600" indent="-228600">
              <a:buFont typeface="+mj-lt"/>
              <a:buAutoNum type="arabicPeriod"/>
            </a:pPr>
            <a:r>
              <a:rPr lang="en-US" b="0" dirty="0"/>
              <a:t> </a:t>
            </a:r>
            <a:r>
              <a:rPr lang="en-US" b="0" dirty="0" err="1"/>
              <a:t>eres</a:t>
            </a:r>
            <a:endParaRPr lang="en-US" b="0" dirty="0"/>
          </a:p>
          <a:p>
            <a:pPr marL="228600" indent="-228600">
              <a:buFont typeface="+mj-lt"/>
              <a:buAutoNum type="arabicPeriod"/>
            </a:pPr>
            <a:endParaRPr lang="en-US" b="0" dirty="0"/>
          </a:p>
          <a:p>
            <a:pPr marL="0" indent="0">
              <a:buFont typeface="+mj-lt"/>
              <a:buNone/>
            </a:pPr>
            <a:r>
              <a:rPr lang="en-US" b="0" dirty="0"/>
              <a:t>All pictures free from clipart-library.com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230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0" dirty="0"/>
          </a:p>
          <a:p>
            <a:endParaRPr lang="en-US" b="1" dirty="0"/>
          </a:p>
          <a:p>
            <a:r>
              <a:rPr lang="en-US" b="1" dirty="0"/>
              <a:t>Aim: </a:t>
            </a:r>
            <a:r>
              <a:rPr lang="en-US" b="0" dirty="0"/>
              <a:t>to </a:t>
            </a:r>
            <a:r>
              <a:rPr lang="en-US" b="0" dirty="0" err="1"/>
              <a:t>practise</a:t>
            </a:r>
            <a:r>
              <a:rPr lang="en-US" b="0" dirty="0"/>
              <a:t> oral production of vocabulary from this week’s set of Y7 and Y8 vocabulary.</a:t>
            </a:r>
          </a:p>
          <a:p>
            <a:endParaRPr lang="en-US" b="1" dirty="0"/>
          </a:p>
          <a:p>
            <a:r>
              <a:rPr lang="en-US" b="1" dirty="0"/>
              <a:t>Procedure:</a:t>
            </a:r>
          </a:p>
          <a:p>
            <a:r>
              <a:rPr lang="en-US" b="0" dirty="0"/>
              <a:t>1. </a:t>
            </a:r>
            <a:r>
              <a:rPr lang="en-GB" baseline="0" dirty="0"/>
              <a:t>Students work in pairs. One says a random letter and the other says the word in Spanish as fast as possible. Students take turns.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170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r>
              <a:rPr lang="en-US" b="1" dirty="0"/>
              <a:t>Aim:</a:t>
            </a:r>
            <a:r>
              <a:rPr lang="en-US" b="0" dirty="0"/>
              <a:t> </a:t>
            </a:r>
            <a:r>
              <a:rPr lang="en-GB" dirty="0"/>
              <a:t>to practise listening and pronouncing</a:t>
            </a:r>
            <a:r>
              <a:rPr lang="en-GB" baseline="0" dirty="0"/>
              <a:t> words with diphthongs containing strong vowels [</a:t>
            </a:r>
            <a:r>
              <a:rPr lang="en-GB" baseline="0" dirty="0" err="1"/>
              <a:t>eo</a:t>
            </a:r>
            <a:r>
              <a:rPr lang="en-GB" baseline="0" dirty="0"/>
              <a:t>] and [</a:t>
            </a:r>
            <a:r>
              <a:rPr lang="en-GB" baseline="0" dirty="0" err="1"/>
              <a:t>oe</a:t>
            </a:r>
            <a:r>
              <a:rPr lang="en-GB" baseline="0" dirty="0"/>
              <a:t>].</a:t>
            </a:r>
          </a:p>
          <a:p>
            <a:endParaRPr lang="en-US" b="1" dirty="0"/>
          </a:p>
          <a:p>
            <a:r>
              <a:rPr lang="en-US" b="1" dirty="0"/>
              <a:t>Procedure:</a:t>
            </a:r>
          </a:p>
          <a:p>
            <a:pPr marL="0" indent="0">
              <a:buNone/>
            </a:pPr>
            <a:r>
              <a:rPr lang="en-GB" baseline="0" dirty="0"/>
              <a:t>1. The teacher goes through the instruction slide with students. A ‘</a:t>
            </a:r>
            <a:r>
              <a:rPr lang="en-GB" baseline="0" dirty="0" err="1"/>
              <a:t>vocabulario</a:t>
            </a:r>
            <a:r>
              <a:rPr lang="en-GB" baseline="0" dirty="0"/>
              <a:t>’ box will appear (click on it to reveal unknown words), but this could be shown after the main activity (see notes below).</a:t>
            </a:r>
          </a:p>
          <a:p>
            <a:pPr marL="0" indent="0">
              <a:buNone/>
            </a:pPr>
            <a:r>
              <a:rPr lang="en-GB" baseline="0" dirty="0"/>
              <a:t>2. Students in pairs take it in turns to read out the text to their partner who has to listen out for the missing SSCs.</a:t>
            </a:r>
          </a:p>
          <a:p>
            <a:pPr marL="0" indent="0">
              <a:buNone/>
            </a:pPr>
            <a:endParaRPr lang="en-GB" baseline="0" dirty="0"/>
          </a:p>
          <a:p>
            <a:pPr marL="0" indent="0">
              <a:buNone/>
            </a:pPr>
            <a:r>
              <a:rPr lang="en-GB" b="1" baseline="0" dirty="0"/>
              <a:t>Notes</a:t>
            </a:r>
            <a:r>
              <a:rPr lang="en-GB" baseline="0" dirty="0"/>
              <a:t>: 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these words: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US" b="0" dirty="0" err="1"/>
              <a:t>campamento</a:t>
            </a:r>
            <a:r>
              <a:rPr lang="en-US" b="0" dirty="0"/>
              <a:t> [3904]; </a:t>
            </a:r>
            <a:r>
              <a:rPr lang="en-US" b="0" dirty="0" err="1"/>
              <a:t>héroe</a:t>
            </a:r>
            <a:r>
              <a:rPr lang="en-US" b="0" dirty="0"/>
              <a:t>; </a:t>
            </a:r>
            <a:r>
              <a:rPr lang="en-US" b="0" dirty="0" err="1"/>
              <a:t>poema</a:t>
            </a:r>
            <a:r>
              <a:rPr lang="en-US" b="0" dirty="0"/>
              <a:t>; </a:t>
            </a:r>
            <a:r>
              <a:rPr lang="en-US" b="0" dirty="0" err="1"/>
              <a:t>poeta</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840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US" b="0" dirty="0" err="1"/>
              <a:t>héroe</a:t>
            </a:r>
            <a:r>
              <a:rPr lang="en-US" b="0" dirty="0"/>
              <a:t> [2242] </a:t>
            </a:r>
            <a:r>
              <a:rPr lang="en-US" b="0" dirty="0" err="1"/>
              <a:t>poema</a:t>
            </a:r>
            <a:r>
              <a:rPr lang="en-US" b="0" dirty="0"/>
              <a:t> [1430] </a:t>
            </a:r>
            <a:r>
              <a:rPr lang="en-US" b="0" dirty="0" err="1"/>
              <a:t>poeta</a:t>
            </a:r>
            <a:r>
              <a:rPr lang="en-US" b="0" dirty="0"/>
              <a:t> [1054]</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6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 (2 slides)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(9.1.2.3).</a:t>
            </a:r>
            <a:endParaRPr lang="en-GB" b="0" dirty="0"/>
          </a:p>
          <a:p>
            <a:r>
              <a:rPr lang="en-GB" b="0" dirty="0"/>
              <a:t>ii) to revise adjective agreements as a key element of this text, as well as use of </a:t>
            </a:r>
            <a:r>
              <a:rPr lang="en-GB" b="0" i="1" dirty="0"/>
              <a:t>ser </a:t>
            </a:r>
            <a:r>
              <a:rPr lang="en-GB" b="0" dirty="0"/>
              <a:t>and </a:t>
            </a:r>
            <a:r>
              <a:rPr lang="en-GB" b="0" i="1" dirty="0" err="1"/>
              <a:t>estar</a:t>
            </a:r>
            <a:r>
              <a:rPr lang="en-GB" b="0" i="1" dirty="0"/>
              <a:t> </a:t>
            </a:r>
            <a:r>
              <a:rPr lang="en-GB" b="0" dirty="0"/>
              <a:t>in the 1</a:t>
            </a:r>
            <a:r>
              <a:rPr lang="en-GB" b="0" baseline="30000" dirty="0"/>
              <a:t>st</a:t>
            </a:r>
            <a:r>
              <a:rPr lang="en-GB" b="0" dirty="0"/>
              <a:t> and 3</a:t>
            </a:r>
            <a:r>
              <a:rPr lang="en-GB" b="0" baseline="30000" dirty="0"/>
              <a:t>rd</a:t>
            </a:r>
            <a:r>
              <a:rPr lang="en-GB" b="0" dirty="0"/>
              <a:t> person singular.</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n-GB" b="0" dirty="0"/>
              <a:t>o recap knowledge of the verb forms</a:t>
            </a:r>
            <a:r>
              <a:rPr lang="en-GB" b="0" baseline="0" dirty="0"/>
              <a:t> </a:t>
            </a:r>
            <a:r>
              <a:rPr lang="en-GB" baseline="0" dirty="0"/>
              <a:t>‘soy’, ‘</a:t>
            </a:r>
            <a:r>
              <a:rPr lang="en-GB" baseline="0" dirty="0" err="1"/>
              <a:t>eres</a:t>
            </a:r>
            <a:r>
              <a:rPr lang="en-GB" baseline="0" dirty="0"/>
              <a:t>’, ‘</a:t>
            </a:r>
            <a:r>
              <a:rPr lang="en-GB" baseline="0" dirty="0" err="1"/>
              <a:t>somos</a:t>
            </a:r>
            <a:r>
              <a:rPr lang="en-GB" baseline="0" dirty="0"/>
              <a:t>’, ‘</a:t>
            </a:r>
            <a:r>
              <a:rPr lang="en-GB" baseline="0" dirty="0" err="1"/>
              <a:t>estoy</a:t>
            </a:r>
            <a:r>
              <a:rPr lang="en-GB" baseline="0" dirty="0"/>
              <a:t>’, ‘</a:t>
            </a:r>
            <a:r>
              <a:rPr lang="en-GB" baseline="0" dirty="0" err="1"/>
              <a:t>estás</a:t>
            </a:r>
            <a:r>
              <a:rPr lang="en-GB" baseline="0" dirty="0"/>
              <a:t>’, ‘</a:t>
            </a:r>
            <a:r>
              <a:rPr lang="en-GB" baseline="0" dirty="0" err="1"/>
              <a:t>estamos</a:t>
            </a:r>
            <a:r>
              <a:rPr lang="en-GB" baseline="0" dirty="0"/>
              <a:t>’ and their respective functions; to prepare learners for the subsequent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latin typeface="+mn-lt"/>
              </a:rPr>
              <a:t>Procedure:</a:t>
            </a:r>
          </a:p>
          <a:p>
            <a:pPr marL="228600" indent="-228600">
              <a:buAutoNum type="arabicPeriod"/>
            </a:pPr>
            <a:r>
              <a:rPr lang="en-US" b="0" dirty="0">
                <a:latin typeface="+mn-lt"/>
              </a:rPr>
              <a:t>Click through the animations.</a:t>
            </a:r>
            <a:endParaRPr lang="es-ES" b="0" baseline="0" dirty="0">
              <a:latin typeface="+mn-lt"/>
            </a:endParaRPr>
          </a:p>
          <a:p>
            <a:pPr marL="228600" indent="-228600">
              <a:buAutoNum type="arabicPeriod"/>
            </a:pPr>
            <a:r>
              <a:rPr lang="es-ES" b="0" baseline="0" dirty="0" err="1">
                <a:latin typeface="+mn-lt"/>
              </a:rPr>
              <a:t>Elicit</a:t>
            </a:r>
            <a:r>
              <a:rPr lang="es-ES" b="0" baseline="0" dirty="0">
                <a:latin typeface="+mn-lt"/>
              </a:rPr>
              <a:t> </a:t>
            </a:r>
            <a:r>
              <a:rPr lang="es-ES" b="0" baseline="0" dirty="0" err="1">
                <a:latin typeface="+mn-lt"/>
              </a:rPr>
              <a:t>the</a:t>
            </a:r>
            <a:r>
              <a:rPr lang="es-ES" b="0" baseline="0" dirty="0">
                <a:latin typeface="+mn-lt"/>
              </a:rPr>
              <a:t> </a:t>
            </a:r>
            <a:r>
              <a:rPr lang="es-ES" b="0" baseline="0" dirty="0" err="1">
                <a:latin typeface="+mn-lt"/>
              </a:rPr>
              <a:t>Spanish</a:t>
            </a:r>
            <a:r>
              <a:rPr lang="es-ES" b="0" baseline="0" dirty="0">
                <a:latin typeface="+mn-lt"/>
              </a:rPr>
              <a:t> </a:t>
            </a:r>
            <a:r>
              <a:rPr lang="es-ES" b="0" baseline="0" dirty="0" err="1">
                <a:latin typeface="+mn-lt"/>
              </a:rPr>
              <a:t>translations</a:t>
            </a:r>
            <a:r>
              <a:rPr lang="es-ES" b="0" baseline="0" dirty="0">
                <a:latin typeface="+mn-lt"/>
              </a:rPr>
              <a:t> of ‘I am’, ‘</a:t>
            </a:r>
            <a:r>
              <a:rPr lang="es-ES" b="0" baseline="0" dirty="0" err="1">
                <a:latin typeface="+mn-lt"/>
              </a:rPr>
              <a:t>you</a:t>
            </a:r>
            <a:r>
              <a:rPr lang="es-ES" b="0" baseline="0" dirty="0">
                <a:latin typeface="+mn-lt"/>
              </a:rPr>
              <a:t> are’  and ‘</a:t>
            </a:r>
            <a:r>
              <a:rPr lang="es-ES" b="0" baseline="0" dirty="0" err="1">
                <a:latin typeface="+mn-lt"/>
              </a:rPr>
              <a:t>we</a:t>
            </a:r>
            <a:r>
              <a:rPr lang="es-ES" b="0" baseline="0" dirty="0">
                <a:latin typeface="+mn-lt"/>
              </a:rPr>
              <a:t> are’ in </a:t>
            </a:r>
            <a:r>
              <a:rPr lang="es-ES" b="0" baseline="0" dirty="0" err="1">
                <a:latin typeface="+mn-lt"/>
              </a:rPr>
              <a:t>the</a:t>
            </a:r>
            <a:r>
              <a:rPr lang="es-ES" b="0" baseline="0" dirty="0">
                <a:latin typeface="+mn-lt"/>
              </a:rPr>
              <a:t> </a:t>
            </a:r>
            <a:r>
              <a:rPr lang="es-ES" b="0" baseline="0" dirty="0" err="1">
                <a:latin typeface="+mn-lt"/>
              </a:rPr>
              <a:t>explanations</a:t>
            </a:r>
            <a:r>
              <a:rPr lang="es-ES" b="0" baseline="0" dirty="0">
                <a:latin typeface="+mn-lt"/>
              </a:rPr>
              <a:t> of </a:t>
            </a:r>
            <a:r>
              <a:rPr lang="es-ES" b="0" baseline="0" dirty="0" err="1">
                <a:latin typeface="+mn-lt"/>
              </a:rPr>
              <a:t>their</a:t>
            </a:r>
            <a:r>
              <a:rPr lang="es-ES" b="0" baseline="0" dirty="0">
                <a:latin typeface="+mn-lt"/>
              </a:rPr>
              <a:t> </a:t>
            </a:r>
            <a:r>
              <a:rPr lang="es-ES" b="0" baseline="0" dirty="0" err="1">
                <a:latin typeface="+mn-lt"/>
              </a:rPr>
              <a:t>different</a:t>
            </a:r>
            <a:r>
              <a:rPr lang="es-ES" b="0" baseline="0" dirty="0">
                <a:latin typeface="+mn-lt"/>
              </a:rPr>
              <a:t> </a:t>
            </a:r>
            <a:r>
              <a:rPr lang="es-ES" b="0" baseline="0" dirty="0" err="1">
                <a:latin typeface="+mn-lt"/>
              </a:rPr>
              <a:t>functions</a:t>
            </a:r>
            <a:r>
              <a:rPr lang="es-ES" b="0" baseline="0" dirty="0">
                <a:latin typeface="+mn-lt"/>
              </a:rPr>
              <a:t>.</a:t>
            </a:r>
          </a:p>
          <a:p>
            <a:pPr marL="228600" indent="-228600">
              <a:buAutoNum type="arabicPeriod"/>
            </a:pPr>
            <a:r>
              <a:rPr lang="en-GB" b="0" baseline="0" dirty="0">
                <a:latin typeface="+mn-lt"/>
              </a:rPr>
              <a:t>Click to reveal answers and ensure comprehension at each stage.</a:t>
            </a:r>
            <a:endParaRPr lang="is-IS"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512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introduce regular Spanish comparatives using ‘</a:t>
            </a:r>
            <a:r>
              <a:rPr lang="en-US" b="0" baseline="0" dirty="0" err="1"/>
              <a:t>más</a:t>
            </a:r>
            <a:r>
              <a:rPr lang="en-US" b="0" baseline="0" dirty="0"/>
              <a:t> que’ and ‘</a:t>
            </a:r>
            <a:r>
              <a:rPr lang="en-US" b="0" baseline="0" dirty="0" err="1"/>
              <a:t>menos</a:t>
            </a:r>
            <a:r>
              <a:rPr lang="en-US" b="0" baseline="0" dirty="0"/>
              <a:t> que’</a:t>
            </a:r>
            <a:endParaRPr lang="en-US" b="1" dirty="0"/>
          </a:p>
          <a:p>
            <a:endParaRPr lang="en-US" b="1" dirty="0"/>
          </a:p>
          <a:p>
            <a:r>
              <a:rPr lang="en-US" b="1" dirty="0">
                <a:latin typeface="+mn-lt"/>
              </a:rPr>
              <a:t>Procedure:</a:t>
            </a:r>
          </a:p>
          <a:p>
            <a:pPr marL="228600" indent="-228600">
              <a:buAutoNum type="arabicPeriod"/>
            </a:pPr>
            <a:r>
              <a:rPr lang="en-US" b="0" dirty="0">
                <a:latin typeface="+mn-lt"/>
              </a:rPr>
              <a:t>The teacher</a:t>
            </a:r>
            <a:r>
              <a:rPr lang="en-US" b="0" baseline="0" dirty="0">
                <a:latin typeface="+mn-lt"/>
              </a:rPr>
              <a:t> clicks to go through this explanation slide, starting with a short explanation of how comparatives in English work.</a:t>
            </a:r>
          </a:p>
          <a:p>
            <a:pPr marL="228600" indent="-228600">
              <a:buAutoNum type="arabicPeriod"/>
            </a:pPr>
            <a:r>
              <a:rPr lang="en-US" b="0" baseline="0" dirty="0">
                <a:latin typeface="+mn-lt"/>
              </a:rPr>
              <a:t>The teacher then clicks to show how Spanish works in a similar way using ‘</a:t>
            </a:r>
            <a:r>
              <a:rPr lang="en-US" b="0" baseline="0" dirty="0" err="1">
                <a:latin typeface="+mn-lt"/>
              </a:rPr>
              <a:t>más</a:t>
            </a:r>
            <a:r>
              <a:rPr lang="is-IS" b="0" baseline="0" dirty="0">
                <a:latin typeface="+mn-lt"/>
              </a:rPr>
              <a:t>… que’ and ‘menos...que‘. It should be made clear here that an adjective will go between the ‘más/menos’ and the ‘que’.</a:t>
            </a:r>
            <a:endParaRPr lang="en-US" b="0" baseline="0" dirty="0">
              <a:latin typeface="+mn-lt"/>
            </a:endParaRPr>
          </a:p>
          <a:p>
            <a:pPr marL="228600" indent="-228600">
              <a:buAutoNum type="arabicPeriod"/>
            </a:pPr>
            <a:r>
              <a:rPr lang="en-US" b="0" baseline="0" dirty="0">
                <a:latin typeface="+mn-lt"/>
              </a:rPr>
              <a:t>Teachers click to show an example sentence in Spanish using </a:t>
            </a:r>
            <a:r>
              <a:rPr lang="en-US" b="0" baseline="0" dirty="0" err="1">
                <a:latin typeface="+mn-lt"/>
              </a:rPr>
              <a:t>más</a:t>
            </a:r>
            <a:r>
              <a:rPr lang="is-IS" b="0" baseline="0" dirty="0">
                <a:latin typeface="+mn-lt"/>
              </a:rPr>
              <a:t>…que</a:t>
            </a:r>
            <a:r>
              <a:rPr lang="en-US" b="0" baseline="0" dirty="0">
                <a:latin typeface="+mn-lt"/>
              </a:rPr>
              <a:t>. They can then ask the students to translate the example into English before clicking to show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s-IS" b="0" baseline="0" dirty="0">
                <a:latin typeface="+mn-lt"/>
              </a:rPr>
              <a:t>Click to show a callout explaining that in English the suffix –er (or –ier) can be added to give the meaning </a:t>
            </a:r>
            <a:r>
              <a:rPr lang="en-US" b="0" baseline="0" dirty="0">
                <a:latin typeface="+mn-lt"/>
              </a:rPr>
              <a:t>‘more’</a:t>
            </a:r>
            <a:r>
              <a:rPr lang="is-IS" b="0" baseline="0" dirty="0">
                <a:latin typeface="+mn-lt"/>
              </a:rPr>
              <a:t>, as illustrated by ‘angrier‘.</a:t>
            </a:r>
          </a:p>
          <a:p>
            <a:pPr marL="228600" indent="-228600">
              <a:buAutoNum type="arabicPeriod"/>
            </a:pPr>
            <a:r>
              <a:rPr lang="en-US" b="0" baseline="0" dirty="0">
                <a:latin typeface="+mn-lt"/>
              </a:rPr>
              <a:t>Teachers click to show an example of ‘</a:t>
            </a:r>
            <a:r>
              <a:rPr lang="en-US" b="0" baseline="0" dirty="0" err="1">
                <a:latin typeface="+mn-lt"/>
              </a:rPr>
              <a:t>menos</a:t>
            </a:r>
            <a:r>
              <a:rPr lang="en-US" b="0" baseline="0" dirty="0">
                <a:latin typeface="+mn-lt"/>
              </a:rPr>
              <a:t> </a:t>
            </a:r>
            <a:r>
              <a:rPr lang="is-IS" b="0" baseline="0" dirty="0">
                <a:latin typeface="+mn-lt"/>
              </a:rPr>
              <a:t>… que’. Again, teachers can ask students to translate before revealing.</a:t>
            </a:r>
          </a:p>
          <a:p>
            <a:pPr marL="228600" indent="-228600">
              <a:buAutoNum type="arabicPeriod"/>
            </a:pPr>
            <a:r>
              <a:rPr lang="is-IS" b="0" baseline="0" dirty="0">
                <a:latin typeface="+mn-lt"/>
              </a:rPr>
              <a:t>A final callout can be used to remind students about the use of </a:t>
            </a:r>
            <a:r>
              <a:rPr kumimoji="0" lang="en-GB" sz="1200" b="0" i="0" u="none" strike="noStrike" kern="1200" cap="none" spc="0" normalizeH="0" baseline="0" noProof="0" dirty="0">
                <a:ln>
                  <a:noFill/>
                </a:ln>
                <a:solidFill>
                  <a:srgbClr val="203864"/>
                </a:solidFill>
                <a:effectLst/>
                <a:uLnTx/>
                <a:uFillTx/>
                <a:latin typeface="+mn-lt"/>
                <a:ea typeface="+mn-ea"/>
                <a:cs typeface="+mn-cs"/>
              </a:rPr>
              <a:t>‘</a:t>
            </a:r>
            <a:r>
              <a:rPr kumimoji="0" lang="en-GB" sz="1200" b="0" i="0" u="none" strike="noStrike" kern="1200" cap="none" spc="0" normalizeH="0" baseline="0" noProof="0" dirty="0" err="1">
                <a:ln>
                  <a:noFill/>
                </a:ln>
                <a:solidFill>
                  <a:srgbClr val="203864"/>
                </a:solidFill>
                <a:effectLst/>
                <a:uLnTx/>
                <a:uFillTx/>
                <a:latin typeface="+mn-lt"/>
                <a:ea typeface="+mn-ea"/>
                <a:cs typeface="+mn-cs"/>
              </a:rPr>
              <a:t>estar</a:t>
            </a:r>
            <a:r>
              <a:rPr kumimoji="0" lang="en-GB" sz="1200" b="0" i="0" u="none" strike="noStrike" kern="1200" cap="none" spc="0" normalizeH="0" baseline="0" noProof="0" dirty="0">
                <a:ln>
                  <a:noFill/>
                </a:ln>
                <a:solidFill>
                  <a:srgbClr val="203864"/>
                </a:solidFill>
                <a:effectLst/>
                <a:uLnTx/>
                <a:uFillTx/>
                <a:latin typeface="+mn-lt"/>
                <a:ea typeface="+mn-ea"/>
                <a:cs typeface="+mn-cs"/>
              </a:rPr>
              <a:t>’, which will be used in this lesson’s activities.</a:t>
            </a:r>
            <a:endParaRPr lang="is-IS" b="0" baseline="0" dirty="0">
              <a:latin typeface="+mn-lt"/>
            </a:endParaRPr>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is-IS" b="0" baseline="0" dirty="0"/>
              <a:t>It might be worth also reminding students that adjective agreement (for gender and number) is still needed when using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Two common irregular</a:t>
            </a:r>
            <a:r>
              <a:rPr lang="en-US" b="0" baseline="0" dirty="0"/>
              <a:t> comparatives, ‘</a:t>
            </a:r>
            <a:r>
              <a:rPr lang="en-US" b="0" baseline="0" dirty="0" err="1"/>
              <a:t>mejor</a:t>
            </a:r>
            <a:r>
              <a:rPr lang="en-US" b="0" baseline="0" dirty="0"/>
              <a:t>’ and ‘</a:t>
            </a:r>
            <a:r>
              <a:rPr lang="en-US" b="0" baseline="0" dirty="0" err="1"/>
              <a:t>peor</a:t>
            </a:r>
            <a:r>
              <a:rPr lang="en-US" b="0" baseline="0" dirty="0"/>
              <a:t>’, will be introduced in the second lesson this week.</a:t>
            </a:r>
          </a:p>
          <a:p>
            <a:r>
              <a:rPr lang="en-US" b="0" baseline="0" dirty="0"/>
              <a:t>3. In English it is also possible to say, e.g., ‘not as tired as’ rather than ‘less tired than’. This sounds slightly less formal. However, ‘less’ is a direct translation of ‘</a:t>
            </a:r>
            <a:r>
              <a:rPr lang="en-US" b="0" baseline="0" dirty="0" err="1"/>
              <a:t>menos</a:t>
            </a:r>
            <a:r>
              <a:rPr lang="en-US" b="0" baseline="0" dirty="0"/>
              <a:t>’ and so is likely to be more pedagogically appropriate (particularly as ‘tan…</a:t>
            </a:r>
            <a:r>
              <a:rPr lang="en-US" b="0" baseline="0" dirty="0" err="1"/>
              <a:t>como</a:t>
            </a:r>
            <a:r>
              <a:rPr lang="en-US" b="0" baseline="0" dirty="0"/>
              <a:t>’ will also be taught later)</a:t>
            </a:r>
            <a:r>
              <a:rPr lang="en-US" b="0" baseline="0" dirty="0">
                <a:solidFill>
                  <a:srgbClr val="203864"/>
                </a:solidFill>
              </a:rPr>
              <a:t>.</a:t>
            </a:r>
          </a:p>
          <a:p>
            <a:r>
              <a:rPr lang="en-US" b="0" baseline="0" dirty="0">
                <a:solidFill>
                  <a:srgbClr val="203864"/>
                </a:solidFill>
              </a:rPr>
              <a:t>4. ‘Más … que’ and ‘</a:t>
            </a:r>
            <a:r>
              <a:rPr lang="en-US" b="0" baseline="0" dirty="0" err="1">
                <a:solidFill>
                  <a:srgbClr val="203864"/>
                </a:solidFill>
              </a:rPr>
              <a:t>menos</a:t>
            </a:r>
            <a:r>
              <a:rPr lang="en-US" b="0" baseline="0" dirty="0">
                <a:solidFill>
                  <a:srgbClr val="203864"/>
                </a:solidFill>
              </a:rPr>
              <a:t> …. que’ are also used with adverbs to make comparisons (e.g., </a:t>
            </a:r>
            <a:r>
              <a:rPr lang="en-US" b="0" baseline="0" dirty="0" err="1">
                <a:solidFill>
                  <a:srgbClr val="203864"/>
                </a:solidFill>
              </a:rPr>
              <a:t>Él</a:t>
            </a:r>
            <a:r>
              <a:rPr lang="en-US" b="0" baseline="0" dirty="0">
                <a:solidFill>
                  <a:srgbClr val="203864"/>
                </a:solidFill>
              </a:rPr>
              <a:t> </a:t>
            </a:r>
            <a:r>
              <a:rPr lang="en-US" b="0" baseline="0" dirty="0" err="1">
                <a:solidFill>
                  <a:srgbClr val="203864"/>
                </a:solidFill>
              </a:rPr>
              <a:t>camina</a:t>
            </a:r>
            <a:r>
              <a:rPr lang="en-US" b="0" baseline="0" dirty="0">
                <a:solidFill>
                  <a:srgbClr val="203864"/>
                </a:solidFill>
              </a:rPr>
              <a:t> </a:t>
            </a:r>
            <a:r>
              <a:rPr lang="en-US" b="0" baseline="0" dirty="0" err="1">
                <a:solidFill>
                  <a:srgbClr val="203864"/>
                </a:solidFill>
              </a:rPr>
              <a:t>más</a:t>
            </a:r>
            <a:r>
              <a:rPr lang="en-US" b="0" baseline="0" dirty="0">
                <a:solidFill>
                  <a:srgbClr val="203864"/>
                </a:solidFill>
              </a:rPr>
              <a:t> </a:t>
            </a:r>
            <a:r>
              <a:rPr lang="en-US" b="0" baseline="0" dirty="0" err="1">
                <a:solidFill>
                  <a:srgbClr val="203864"/>
                </a:solidFill>
              </a:rPr>
              <a:t>rapido</a:t>
            </a:r>
            <a:r>
              <a:rPr lang="en-US" b="0" baseline="0" dirty="0">
                <a:solidFill>
                  <a:srgbClr val="203864"/>
                </a:solidFill>
              </a:rPr>
              <a:t> que </a:t>
            </a:r>
            <a:r>
              <a:rPr lang="en-US" b="0" baseline="0" dirty="0" err="1">
                <a:solidFill>
                  <a:srgbClr val="203864"/>
                </a:solidFill>
              </a:rPr>
              <a:t>tú</a:t>
            </a:r>
            <a:r>
              <a:rPr lang="en-US" b="0" baseline="0" dirty="0">
                <a:solidFill>
                  <a:srgbClr val="203864"/>
                </a:solidFill>
              </a:rPr>
              <a:t>). Here, however, the focus is only on adjectives.</a:t>
            </a:r>
            <a:endParaRPr lang="en-US" b="0" dirty="0">
              <a:solidFill>
                <a:srgbClr val="203864"/>
              </a:solidFill>
            </a:endParaRP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560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8</a:t>
            </a:r>
            <a:r>
              <a:rPr lang="en-GB" b="0" baseline="0" dirty="0"/>
              <a:t> minutes (slides 21-22)</a:t>
            </a:r>
          </a:p>
          <a:p>
            <a:endParaRPr lang="en-GB" b="0" baseline="0" dirty="0"/>
          </a:p>
          <a:p>
            <a:r>
              <a:rPr lang="en-GB" b="1" baseline="0" dirty="0"/>
              <a:t>Aim: </a:t>
            </a:r>
            <a:r>
              <a:rPr lang="en-GB" b="0" baseline="0" dirty="0"/>
              <a:t>to practise written comprehension of regular comparatives and words from this week’s vocabulary set.</a:t>
            </a:r>
          </a:p>
          <a:p>
            <a:endParaRPr lang="en-GB" b="0" baseline="0" dirty="0"/>
          </a:p>
          <a:p>
            <a:r>
              <a:rPr lang="en-GB" b="1" baseline="0" dirty="0"/>
              <a:t>Procedure:</a:t>
            </a:r>
          </a:p>
          <a:p>
            <a:pPr marL="228600" indent="-228600">
              <a:buAutoNum type="arabicPeriod"/>
            </a:pPr>
            <a:r>
              <a:rPr lang="en-GB" b="0" baseline="0" dirty="0"/>
              <a:t>Students read the two speech bubbles and then fill in the missing words in English according to the information. It may help students to know that sentences 1-3 refer to the speech bubble on the left and 4-7 refer to the speech bubble on the right.</a:t>
            </a:r>
          </a:p>
          <a:p>
            <a:pPr marL="228600" indent="-228600">
              <a:buAutoNum type="arabicPeriod"/>
            </a:pPr>
            <a:r>
              <a:rPr lang="en-GB" b="0" baseline="0" dirty="0"/>
              <a:t>Teachers show the answers by clicking.</a:t>
            </a:r>
          </a:p>
          <a:p>
            <a:pPr marL="228600" indent="-228600">
              <a:buAutoNum type="arabicPeriod"/>
            </a:pPr>
            <a:r>
              <a:rPr lang="en-GB" b="0" baseline="0" dirty="0"/>
              <a:t>Students could be asked to translate the speeches afterwards.</a:t>
            </a:r>
          </a:p>
          <a:p>
            <a:pPr marL="228600" indent="-228600">
              <a:buAutoNum type="arabicPeriod"/>
            </a:pPr>
            <a:r>
              <a:rPr lang="en-GB" b="0" baseline="0" dirty="0"/>
              <a:t>The activity continues on the next slide, with the same procedure.</a:t>
            </a:r>
          </a:p>
          <a:p>
            <a:endParaRPr lang="en-GB" b="1" dirty="0"/>
          </a:p>
          <a:p>
            <a:r>
              <a:rPr lang="en-GB" b="1" dirty="0"/>
              <a:t>Note: </a:t>
            </a:r>
            <a:r>
              <a:rPr lang="en-GB" b="0" dirty="0"/>
              <a:t>the</a:t>
            </a:r>
            <a:r>
              <a:rPr lang="en-GB" b="0" baseline="0" dirty="0"/>
              <a:t> text on this slide and the next slide could also be used for a read aloud task.</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words (1 is the most frequent word in Spanish): </a:t>
            </a:r>
            <a:br>
              <a:rPr lang="en-GB" baseline="0" dirty="0"/>
            </a:br>
            <a:r>
              <a:rPr lang="en-US" b="0" dirty="0" err="1"/>
              <a:t>elegante</a:t>
            </a:r>
            <a:r>
              <a:rPr lang="en-US" b="0" dirty="0"/>
              <a:t> [2742]</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169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baseline="0" dirty="0"/>
              <a:t>Slide 2/2 of reading activity</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068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US" b="0" baseline="0" dirty="0"/>
              <a:t>revisit ‘</a:t>
            </a:r>
            <a:r>
              <a:rPr lang="en-US" b="0" baseline="0" dirty="0" err="1"/>
              <a:t>mejor</a:t>
            </a:r>
            <a:r>
              <a:rPr lang="en-US" b="0" baseline="0" dirty="0"/>
              <a:t> que’ and ‘</a:t>
            </a:r>
            <a:r>
              <a:rPr lang="en-US" b="0" baseline="0" dirty="0" err="1"/>
              <a:t>peor</a:t>
            </a:r>
            <a:r>
              <a:rPr lang="en-US" b="0" baseline="0" dirty="0"/>
              <a:t> que’.</a:t>
            </a:r>
            <a:endParaRPr lang="en-US" b="1" dirty="0"/>
          </a:p>
          <a:p>
            <a:endParaRPr lang="en-US" b="1" dirty="0"/>
          </a:p>
          <a:p>
            <a:r>
              <a:rPr lang="en-US" b="1" dirty="0"/>
              <a:t>Procedure:</a:t>
            </a:r>
          </a:p>
          <a:p>
            <a:pPr marL="228600" indent="-228600">
              <a:buAutoNum type="arabicPeriod"/>
            </a:pPr>
            <a:r>
              <a:rPr lang="en-US" b="0" baseline="0" dirty="0"/>
              <a:t>Teachers click to see the explanation of using ‘</a:t>
            </a:r>
            <a:r>
              <a:rPr lang="en-US" b="0" baseline="0" dirty="0" err="1"/>
              <a:t>mejor</a:t>
            </a:r>
            <a:r>
              <a:rPr lang="en-US" b="0" baseline="0" dirty="0"/>
              <a:t> que’ and ‘</a:t>
            </a:r>
            <a:r>
              <a:rPr lang="en-US" b="0" baseline="0" dirty="0" err="1"/>
              <a:t>peor</a:t>
            </a:r>
            <a:r>
              <a:rPr lang="en-US" b="0" baseline="0" dirty="0"/>
              <a:t> que’.</a:t>
            </a:r>
          </a:p>
          <a:p>
            <a:pPr marL="228600" indent="-228600">
              <a:buAutoNum type="arabicPeriod"/>
            </a:pPr>
            <a:r>
              <a:rPr lang="en-US" b="0" dirty="0"/>
              <a:t>Two</a:t>
            </a:r>
            <a:r>
              <a:rPr lang="en-US" b="0" baseline="0" dirty="0"/>
              <a:t> examples are provided. The first click in both cases shows the Spanish and another click shows the English.</a:t>
            </a:r>
          </a:p>
          <a:p>
            <a:pPr marL="228600" indent="-228600">
              <a:buAutoNum type="arabicPeriod"/>
            </a:pPr>
            <a:r>
              <a:rPr lang="en-US" b="0" baseline="0" dirty="0"/>
              <a:t>Teachers should draw attention to the fact that ‘</a:t>
            </a:r>
            <a:r>
              <a:rPr lang="en-US" b="0" baseline="0" dirty="0" err="1"/>
              <a:t>mejor</a:t>
            </a:r>
            <a:r>
              <a:rPr lang="en-US" b="0" baseline="0" dirty="0"/>
              <a:t>’ and ‘</a:t>
            </a:r>
            <a:r>
              <a:rPr lang="en-US" b="0" baseline="0" dirty="0" err="1"/>
              <a:t>peor</a:t>
            </a:r>
            <a:r>
              <a:rPr lang="en-US" b="0" baseline="0" dirty="0"/>
              <a:t>’ are adjectives and follow the rules for </a:t>
            </a:r>
            <a:r>
              <a:rPr lang="en-US" b="0" baseline="0" dirty="0" err="1"/>
              <a:t>pluralising</a:t>
            </a:r>
            <a:r>
              <a:rPr lang="en-US" b="0" baseline="0" dirty="0"/>
              <a:t> (as show in the second example) and also the use of ’las </a:t>
            </a:r>
            <a:r>
              <a:rPr lang="en-US" b="0" baseline="0" dirty="0" err="1"/>
              <a:t>chicas’</a:t>
            </a:r>
            <a:r>
              <a:rPr lang="en-US" b="0" baseline="0" dirty="0"/>
              <a:t> to mean ‘we (us) girls’.</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9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baseline="0" dirty="0"/>
              <a:t>7 minutes</a:t>
            </a:r>
            <a:endParaRPr lang="en-US" b="1" dirty="0"/>
          </a:p>
          <a:p>
            <a:endParaRPr lang="en-US" b="1" dirty="0"/>
          </a:p>
          <a:p>
            <a:r>
              <a:rPr lang="en-US" b="1" dirty="0"/>
              <a:t>Aim: </a:t>
            </a:r>
            <a:r>
              <a:rPr lang="en-US" b="0" dirty="0"/>
              <a:t>to </a:t>
            </a:r>
            <a:r>
              <a:rPr lang="en-US" b="0" dirty="0" err="1"/>
              <a:t>practise</a:t>
            </a:r>
            <a:r>
              <a:rPr lang="en-US" b="0" dirty="0"/>
              <a:t> aural comprehension </a:t>
            </a:r>
            <a:r>
              <a:rPr lang="en-US" b="0" baseline="0" dirty="0"/>
              <a:t>of adjective number agreement, regular comparatives and </a:t>
            </a:r>
            <a:r>
              <a:rPr lang="en-US" b="0" i="1" baseline="0" dirty="0" err="1"/>
              <a:t>mejor</a:t>
            </a:r>
            <a:r>
              <a:rPr lang="en-US" b="0" baseline="0" dirty="0"/>
              <a:t> / </a:t>
            </a:r>
            <a:r>
              <a:rPr lang="en-US" b="0" i="1" baseline="0" dirty="0" err="1"/>
              <a:t>peor</a:t>
            </a:r>
            <a:r>
              <a:rPr lang="en-US" b="0" i="1" baseline="0" dirty="0"/>
              <a:t> que</a:t>
            </a:r>
            <a:r>
              <a:rPr lang="en-US" b="0" baseline="0" dirty="0"/>
              <a:t>.</a:t>
            </a:r>
            <a:endParaRPr lang="en-US" b="1" dirty="0"/>
          </a:p>
          <a:p>
            <a:endParaRPr lang="en-US" b="1" dirty="0"/>
          </a:p>
          <a:p>
            <a:r>
              <a:rPr lang="en-US" b="1" dirty="0"/>
              <a:t>Procedure:</a:t>
            </a:r>
          </a:p>
          <a:p>
            <a:pPr marL="228600" indent="-228600">
              <a:buAutoNum type="arabicPeriod"/>
            </a:pPr>
            <a:r>
              <a:rPr lang="en-US" b="0" dirty="0"/>
              <a:t>Students write 1-6. </a:t>
            </a:r>
          </a:p>
          <a:p>
            <a:pPr marL="228600" indent="-228600">
              <a:buAutoNum type="arabicPeriod"/>
            </a:pPr>
            <a:r>
              <a:rPr lang="en-US" b="0" dirty="0"/>
              <a:t>They first differentiate between ‘I’ and ‘we’, based on the adjective agreement (as the verb form is obscured).</a:t>
            </a:r>
          </a:p>
          <a:p>
            <a:pPr marL="228600" indent="-228600">
              <a:buAutoNum type="arabicPeriod"/>
            </a:pPr>
            <a:r>
              <a:rPr lang="en-US" b="0" dirty="0"/>
              <a:t>Listening again, they translate the comparison into English. </a:t>
            </a:r>
          </a:p>
          <a:p>
            <a:pPr marL="228600" indent="-228600">
              <a:buAutoNum type="arabicPeriod" startAt="4"/>
            </a:pPr>
            <a:r>
              <a:rPr lang="en-US" b="0" dirty="0"/>
              <a:t>Teacher elicits the answers chorally from the class one by one, then clicking to reveal the written answers.</a:t>
            </a:r>
          </a:p>
          <a:p>
            <a:pPr marL="228600" indent="-228600">
              <a:buAutoNum type="arabicPeriod" startAt="4"/>
            </a:pPr>
            <a:r>
              <a:rPr lang="en-US" b="0" baseline="0" dirty="0"/>
              <a:t>Finally, click to reveal a set of beige audio buttons with the full sentence audio.</a:t>
            </a:r>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En</a:t>
            </a:r>
            <a:r>
              <a:rPr lang="en-US" b="0" dirty="0"/>
              <a:t> el campo, [</a:t>
            </a:r>
            <a:r>
              <a:rPr lang="en-US" b="0" dirty="0" err="1"/>
              <a:t>estamos</a:t>
            </a:r>
            <a:r>
              <a:rPr lang="en-US" b="0" dirty="0"/>
              <a:t>] </a:t>
            </a:r>
            <a:r>
              <a:rPr lang="en-US" b="0" dirty="0" err="1"/>
              <a:t>más</a:t>
            </a:r>
            <a:r>
              <a:rPr lang="en-US" b="0" dirty="0"/>
              <a:t> </a:t>
            </a:r>
            <a:r>
              <a:rPr lang="en-US" b="0" dirty="0" err="1"/>
              <a:t>contentos</a:t>
            </a:r>
            <a:r>
              <a:rPr lang="en-US" b="0" dirty="0"/>
              <a:t> que </a:t>
            </a:r>
            <a:r>
              <a:rPr lang="en-US" b="0" dirty="0" err="1"/>
              <a:t>cuando</a:t>
            </a:r>
            <a:r>
              <a:rPr lang="en-US" b="0" dirty="0"/>
              <a:t> </a:t>
            </a:r>
            <a:r>
              <a:rPr lang="en-US" b="0" dirty="0" err="1"/>
              <a:t>estamos</a:t>
            </a:r>
            <a:r>
              <a:rPr lang="en-US" b="0" dirty="0"/>
              <a:t> </a:t>
            </a:r>
            <a:r>
              <a:rPr lang="en-US" b="0" dirty="0" err="1"/>
              <a:t>en</a:t>
            </a:r>
            <a:r>
              <a:rPr lang="en-US" b="0" dirty="0"/>
              <a:t>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Cuando</a:t>
            </a:r>
            <a:r>
              <a:rPr lang="en-US" b="0" dirty="0"/>
              <a:t> </a:t>
            </a:r>
            <a:r>
              <a:rPr lang="en-US" b="0" dirty="0" err="1"/>
              <a:t>nado</a:t>
            </a:r>
            <a:r>
              <a:rPr lang="en-US" b="0" dirty="0"/>
              <a:t> </a:t>
            </a:r>
            <a:r>
              <a:rPr lang="en-US" b="0" dirty="0" err="1"/>
              <a:t>en</a:t>
            </a:r>
            <a:r>
              <a:rPr lang="en-US" b="0" dirty="0"/>
              <a:t> el </a:t>
            </a:r>
            <a:r>
              <a:rPr lang="en-US" b="0" dirty="0" err="1"/>
              <a:t>lago</a:t>
            </a:r>
            <a:r>
              <a:rPr lang="en-US" b="0" dirty="0"/>
              <a:t> [</a:t>
            </a:r>
            <a:r>
              <a:rPr lang="en-US" b="0" dirty="0" err="1"/>
              <a:t>estoy</a:t>
            </a:r>
            <a:r>
              <a:rPr lang="en-US" b="0" dirty="0"/>
              <a:t>] </a:t>
            </a:r>
            <a:r>
              <a:rPr lang="en-US" b="0" dirty="0" err="1"/>
              <a:t>menos</a:t>
            </a:r>
            <a:r>
              <a:rPr lang="en-US" b="0" dirty="0"/>
              <a:t> </a:t>
            </a:r>
            <a:r>
              <a:rPr lang="en-US" b="0" dirty="0" err="1"/>
              <a:t>nerviosa</a:t>
            </a:r>
            <a:r>
              <a:rPr lang="en-US" b="0" dirty="0"/>
              <a:t> que </a:t>
            </a:r>
            <a:r>
              <a:rPr lang="en-US" b="0" dirty="0" err="1"/>
              <a:t>cuando</a:t>
            </a:r>
            <a:r>
              <a:rPr lang="en-US" b="0" dirty="0"/>
              <a:t> </a:t>
            </a:r>
            <a:r>
              <a:rPr lang="en-US" b="0" dirty="0" err="1"/>
              <a:t>monto</a:t>
            </a:r>
            <a:r>
              <a:rPr lang="en-US" b="0" dirty="0"/>
              <a:t> a caballo.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Daniel y </a:t>
            </a:r>
            <a:r>
              <a:rPr lang="en-US" b="0" dirty="0" err="1"/>
              <a:t>yo</a:t>
            </a:r>
            <a:r>
              <a:rPr lang="en-US" b="0" dirty="0"/>
              <a:t> [</a:t>
            </a:r>
            <a:r>
              <a:rPr lang="en-US" b="0" dirty="0" err="1"/>
              <a:t>somos</a:t>
            </a:r>
            <a:r>
              <a:rPr lang="en-US" b="0" dirty="0"/>
              <a:t>] </a:t>
            </a:r>
            <a:r>
              <a:rPr lang="en-US" b="0" dirty="0" err="1"/>
              <a:t>más</a:t>
            </a:r>
            <a:r>
              <a:rPr lang="en-US" b="0" dirty="0"/>
              <a:t> </a:t>
            </a:r>
            <a:r>
              <a:rPr lang="en-US" b="0" dirty="0" err="1"/>
              <a:t>activos</a:t>
            </a:r>
            <a:r>
              <a:rPr lang="en-US" b="0" dirty="0"/>
              <a:t> que </a:t>
            </a:r>
            <a:r>
              <a:rPr lang="en-US" b="0" dirty="0" err="1"/>
              <a:t>mamá</a:t>
            </a:r>
            <a:r>
              <a:rPr lang="en-US" b="0" dirty="0"/>
              <a:t> y </a:t>
            </a:r>
            <a:r>
              <a:rPr lang="en-US" b="0" dirty="0" err="1"/>
              <a:t>papá</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Sin embargo </a:t>
            </a:r>
            <a:r>
              <a:rPr lang="en-US" b="0" dirty="0" err="1"/>
              <a:t>parece</a:t>
            </a:r>
            <a:r>
              <a:rPr lang="en-US" b="0" dirty="0"/>
              <a:t> que [</a:t>
            </a:r>
            <a:r>
              <a:rPr lang="en-US" b="0" dirty="0" err="1"/>
              <a:t>estamos</a:t>
            </a:r>
            <a:r>
              <a:rPr lang="en-US" b="0" dirty="0"/>
              <a:t>] </a:t>
            </a:r>
            <a:r>
              <a:rPr lang="en-US" b="0" dirty="0" err="1"/>
              <a:t>menos</a:t>
            </a:r>
            <a:r>
              <a:rPr lang="en-US" b="0" dirty="0"/>
              <a:t> </a:t>
            </a:r>
            <a:r>
              <a:rPr lang="en-US" b="0" dirty="0" err="1"/>
              <a:t>cansados</a:t>
            </a:r>
            <a:r>
              <a:rPr lang="en-US" b="0" dirty="0"/>
              <a:t> que </a:t>
            </a:r>
            <a:r>
              <a:rPr lang="en-US" b="0" dirty="0" err="1"/>
              <a:t>nuestros</a:t>
            </a:r>
            <a:r>
              <a:rPr lang="en-US" b="0" dirty="0"/>
              <a:t> padres.</a:t>
            </a:r>
          </a:p>
          <a:p>
            <a:pPr marL="228600" indent="-228600">
              <a:buAutoNum type="arabicPeriod"/>
            </a:pPr>
            <a:r>
              <a:rPr lang="en-US" b="0" dirty="0" err="1"/>
              <a:t>Papá</a:t>
            </a:r>
            <a:r>
              <a:rPr lang="en-US" b="0" dirty="0"/>
              <a:t> y </a:t>
            </a:r>
            <a:r>
              <a:rPr lang="en-US" b="0" dirty="0" err="1"/>
              <a:t>yo</a:t>
            </a:r>
            <a:r>
              <a:rPr lang="en-US" b="0" dirty="0"/>
              <a:t> [</a:t>
            </a:r>
            <a:r>
              <a:rPr lang="en-US" b="0" dirty="0" err="1"/>
              <a:t>somos</a:t>
            </a:r>
            <a:r>
              <a:rPr lang="en-US" b="0" dirty="0"/>
              <a:t>] </a:t>
            </a:r>
            <a:r>
              <a:rPr lang="en-US" b="0" dirty="0" err="1"/>
              <a:t>mejores</a:t>
            </a:r>
            <a:r>
              <a:rPr lang="en-US" b="0" dirty="0"/>
              <a:t> que Daniel </a:t>
            </a:r>
            <a:r>
              <a:rPr lang="en-US" b="0" dirty="0" err="1"/>
              <a:t>en</a:t>
            </a:r>
            <a:r>
              <a:rPr lang="en-US" b="0" dirty="0"/>
              <a:t> el </a:t>
            </a:r>
            <a:r>
              <a:rPr lang="en-US" b="0" dirty="0" err="1"/>
              <a:t>ciclismo</a:t>
            </a:r>
            <a:r>
              <a:rPr lang="en-US" b="0" dirty="0"/>
              <a:t> de </a:t>
            </a:r>
            <a:r>
              <a:rPr lang="en-US" b="0" dirty="0" err="1"/>
              <a:t>montaña</a:t>
            </a:r>
            <a:r>
              <a:rPr lang="en-US" b="0" dirty="0"/>
              <a:t>.</a:t>
            </a:r>
          </a:p>
          <a:p>
            <a:pPr marL="228600" indent="-228600">
              <a:buAutoNum type="arabicPeriod"/>
            </a:pPr>
            <a:r>
              <a:rPr lang="en-US" b="0" dirty="0" err="1"/>
              <a:t>Cuando</a:t>
            </a:r>
            <a:r>
              <a:rPr lang="en-US" b="0" dirty="0"/>
              <a:t> </a:t>
            </a:r>
            <a:r>
              <a:rPr lang="en-US" b="0" dirty="0" err="1"/>
              <a:t>montamos</a:t>
            </a:r>
            <a:r>
              <a:rPr lang="en-US" b="0" dirty="0"/>
              <a:t> a caballo ¡[soy] </a:t>
            </a:r>
            <a:r>
              <a:rPr lang="en-US" b="0" dirty="0" err="1"/>
              <a:t>peor</a:t>
            </a:r>
            <a:r>
              <a:rPr lang="en-US" b="0" dirty="0"/>
              <a:t> que </a:t>
            </a:r>
            <a:r>
              <a:rPr lang="en-US" b="0" dirty="0" err="1"/>
              <a:t>todos</a:t>
            </a:r>
            <a:r>
              <a:rPr lang="en-US" b="0" dirty="0"/>
              <a:t> </a:t>
            </a:r>
            <a:r>
              <a:rPr lang="en-US" b="0" dirty="0" err="1"/>
              <a:t>en</a:t>
            </a:r>
            <a:r>
              <a:rPr lang="en-US" b="0" dirty="0"/>
              <a:t> la </a:t>
            </a:r>
            <a:r>
              <a:rPr lang="en-US" b="0" dirty="0" err="1"/>
              <a:t>familia</a:t>
            </a:r>
            <a:r>
              <a:rPr lang="en-US" b="0" dirty="0"/>
              <a:t>!</a:t>
            </a:r>
          </a:p>
          <a:p>
            <a:pPr marL="228600" indent="-228600">
              <a:buAutoNum type="arabicPeriod"/>
            </a:pPr>
            <a:endParaRPr lang="en-US" b="0" dirty="0"/>
          </a:p>
          <a:p>
            <a:pPr marL="228600" indent="-228600">
              <a:buAutoNum type="arabicPeriod"/>
            </a:pP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124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a:t>
            </a:r>
            <a:r>
              <a:rPr lang="en-US" b="0" dirty="0" err="1"/>
              <a:t>practise</a:t>
            </a:r>
            <a:r>
              <a:rPr lang="en-US" b="0" dirty="0"/>
              <a:t> </a:t>
            </a:r>
            <a:r>
              <a:rPr lang="en-US" b="0" baseline="0" dirty="0"/>
              <a:t>oral production and comprehension of comparatives (regular and irregular), 1</a:t>
            </a:r>
            <a:r>
              <a:rPr lang="en-US" b="0" baseline="30000" dirty="0"/>
              <a:t>st</a:t>
            </a:r>
            <a:r>
              <a:rPr lang="en-US" b="0" baseline="0" dirty="0"/>
              <a:t> persons singular and plural of ser and </a:t>
            </a:r>
            <a:r>
              <a:rPr lang="en-US" b="0" baseline="0" dirty="0" err="1"/>
              <a:t>estar</a:t>
            </a:r>
            <a:r>
              <a:rPr lang="en-US" b="0" baseline="0" dirty="0"/>
              <a:t>, and other vocabulary from this week’s set.</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 The teacher clicks through the slide to show a worked </a:t>
            </a:r>
            <a:r>
              <a:rPr lang="en-US" b="0" baseline="0" dirty="0"/>
              <a:t>example of the activity. </a:t>
            </a:r>
          </a:p>
          <a:p>
            <a:endParaRPr lang="en-US" b="0" dirty="0"/>
          </a:p>
          <a:p>
            <a:r>
              <a:rPr lang="en-GB" b="1" dirty="0"/>
              <a:t>Notes</a:t>
            </a:r>
          </a:p>
          <a:p>
            <a:r>
              <a:rPr lang="en-GB" b="0" dirty="0"/>
              <a:t>The</a:t>
            </a:r>
            <a:r>
              <a:rPr lang="en-GB" b="0" baseline="0" dirty="0"/>
              <a:t> cards for this activity can be printed out from the separate word document accompanying this </a:t>
            </a:r>
            <a:r>
              <a:rPr lang="en-GB" b="0" baseline="0" dirty="0" err="1"/>
              <a:t>powerpoint</a:t>
            </a:r>
            <a:r>
              <a:rPr lang="en-GB" b="0" baseline="0" dirty="0"/>
              <a:t>.</a:t>
            </a:r>
          </a:p>
          <a:p>
            <a:endParaRPr lang="en-GB" b="0" baseline="0" dirty="0"/>
          </a:p>
          <a:p>
            <a:r>
              <a:rPr lang="en-GB" b="0" baseline="0" dirty="0"/>
              <a:t>Differentiation: </a:t>
            </a:r>
            <a:r>
              <a:rPr lang="en-US" sz="1200" b="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challenge a higher-achieving</a:t>
            </a:r>
            <a:r>
              <a:rPr lang="en-US" sz="1200" kern="1200" baseline="0" dirty="0">
                <a:solidFill>
                  <a:schemeClr val="tx1"/>
                </a:solidFill>
                <a:effectLst/>
                <a:latin typeface="+mn-lt"/>
                <a:ea typeface="+mn-ea"/>
                <a:cs typeface="+mn-cs"/>
              </a:rPr>
              <a:t> group </a:t>
            </a:r>
            <a:r>
              <a:rPr lang="en-US" sz="1200" kern="1200" dirty="0">
                <a:solidFill>
                  <a:schemeClr val="tx1"/>
                </a:solidFill>
                <a:effectLst/>
                <a:latin typeface="+mn-lt"/>
                <a:ea typeface="+mn-ea"/>
                <a:cs typeface="+mn-cs"/>
              </a:rPr>
              <a:t>students could</a:t>
            </a:r>
            <a:r>
              <a:rPr lang="en-US" sz="1200" kern="1200" baseline="0" dirty="0">
                <a:solidFill>
                  <a:schemeClr val="tx1"/>
                </a:solidFill>
                <a:effectLst/>
                <a:latin typeface="+mn-lt"/>
                <a:ea typeface="+mn-ea"/>
                <a:cs typeface="+mn-cs"/>
              </a:rPr>
              <a:t> translate the full sentence. </a:t>
            </a: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428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sentences</a:t>
            </a:r>
            <a:r>
              <a:rPr lang="en-GB" b="0" baseline="0" dirty="0"/>
              <a:t> to complete</a:t>
            </a:r>
            <a:endParaRPr lang="en-GB" b="1" dirty="0"/>
          </a:p>
          <a:p>
            <a:endParaRPr lang="en-GB" b="1" dirty="0"/>
          </a:p>
          <a:p>
            <a:r>
              <a:rPr lang="en-GB" b="1" dirty="0"/>
              <a:t>DO NOT DISPLAY DURING ACTIVITY</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See accompanying Word doc for printable version.</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Target sentences for Persona A:</a:t>
            </a:r>
            <a:br>
              <a:rPr lang="en-GB" b="0" dirty="0"/>
            </a:br>
            <a:r>
              <a:rPr lang="en-GB" b="0" dirty="0"/>
              <a:t>1.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locos/as que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mamá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papá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tonto/a que </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3.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soy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mejor</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tú</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montar</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a:t>
            </a:r>
            <a:endPar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autobús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enfermos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5.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Ahora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moreno</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6.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Somos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activos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son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345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Arial" panose="020B0604020202020204" pitchFamily="34" charset="0"/>
                <a:cs typeface="Arial" panose="020B0604020202020204" pitchFamily="34" charset="0"/>
              </a:rPr>
              <a:t>Person B prompt cards and sentences</a:t>
            </a:r>
            <a:r>
              <a:rPr lang="en-GB" b="0" baseline="0" dirty="0">
                <a:latin typeface="Arial" panose="020B0604020202020204" pitchFamily="34" charset="0"/>
                <a:cs typeface="Arial" panose="020B0604020202020204" pitchFamily="34" charset="0"/>
              </a:rPr>
              <a:t> to complete</a:t>
            </a:r>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DO NOT DISPLAY DURING ACTIVITY</a:t>
            </a:r>
          </a:p>
          <a:p>
            <a:r>
              <a:rPr lang="en-GB" b="0" dirty="0">
                <a:latin typeface="Arial" panose="020B0604020202020204" pitchFamily="34" charset="0"/>
                <a:cs typeface="Arial" panose="020B0604020202020204" pitchFamily="34" charset="0"/>
              </a:rPr>
              <a:t>See accompanying Word doc for printable version.</a:t>
            </a:r>
          </a:p>
          <a:p>
            <a:endParaRPr lang="en-GB"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latin typeface="Arial" panose="020B0604020202020204" pitchFamily="34" charset="0"/>
                <a:cs typeface="Arial" panose="020B0604020202020204" pitchFamily="34" charset="0"/>
              </a:rPr>
              <a:t>Target sentences for Persona B:</a:t>
            </a:r>
            <a:br>
              <a:rPr lang="en-GB" b="0"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1. </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mis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estoy</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menos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nervioso</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emocionados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nuestros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padres.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Con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nuestros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tranquilos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 </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soy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peor</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tú</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deportes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equipo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familia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soy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simpatico/a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menos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alegres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amigos.</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577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45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underlined and the appropriate substitute word is highlighted. If a change is needed</a:t>
            </a:r>
            <a:r>
              <a:rPr lang="en-GB" baseline="0" dirty="0"/>
              <a:t> to its form, or an article is needed, this is highlighted in bold.</a:t>
            </a:r>
            <a:br>
              <a:rPr lang="en-GB" dirty="0"/>
            </a:br>
            <a:r>
              <a:rPr lang="en-GB" dirty="0"/>
              <a:t>2. Note that sometimes changes are needed to other words in the sentence.  All of these changes revisit previously taught grammar, which teachers can elicit and/or explain as needed.</a:t>
            </a:r>
            <a:r>
              <a:rPr lang="en-GB" baseline="0" dirty="0"/>
              <a:t> </a:t>
            </a:r>
            <a:endParaRPr lang="en-GB" dirty="0"/>
          </a:p>
          <a:p>
            <a:r>
              <a:rPr lang="en-GB" dirty="0"/>
              <a:t>3. When concluded, students see that 20 replacements were possible. </a:t>
            </a:r>
          </a:p>
          <a:p>
            <a:r>
              <a:rPr lang="en-GB" dirty="0"/>
              <a:t>4. Note that alternative substitutions are possible.  Teachers should make this clear and elicit students’ suggestions. </a:t>
            </a:r>
            <a:br>
              <a:rPr lang="en-GB" dirty="0"/>
            </a:br>
            <a:r>
              <a:rPr lang="en-GB" dirty="0"/>
              <a:t>In this case there are a number of possible changes involving adjectives, either describing the people or the place. Comparative sentences could also be adapted.</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br>
              <a:rPr lang="en-GB" b="1" dirty="0"/>
            </a:br>
            <a:r>
              <a:rPr lang="en-US" b="1" dirty="0"/>
              <a:t>Timing: </a:t>
            </a:r>
            <a:r>
              <a:rPr lang="en-US" b="0" dirty="0"/>
              <a:t>1 minute</a:t>
            </a:r>
          </a:p>
          <a:p>
            <a:endParaRPr lang="en-US" b="1" dirty="0"/>
          </a:p>
          <a:p>
            <a:r>
              <a:rPr lang="en-US" b="1" dirty="0"/>
              <a:t>Aim: </a:t>
            </a:r>
            <a:r>
              <a:rPr lang="en-US" b="0" dirty="0"/>
              <a:t>to give feedback on the oral production part of the activity.</a:t>
            </a:r>
          </a:p>
          <a:p>
            <a:endParaRPr lang="en-US" b="1" dirty="0"/>
          </a:p>
          <a:p>
            <a:r>
              <a:rPr lang="en-US" b="1" dirty="0"/>
              <a:t>Procedure:</a:t>
            </a:r>
          </a:p>
          <a:p>
            <a:r>
              <a:rPr lang="en-US" b="0" dirty="0"/>
              <a:t>1. Click to bring up each comparative phrase.</a:t>
            </a:r>
            <a:endParaRPr lang="en-US" b="0" baseline="0" dirty="0"/>
          </a:p>
          <a:p>
            <a:endParaRPr lang="en-GB" b="1" dirty="0"/>
          </a:p>
          <a:p>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347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 (and could be completed for homework in addition to or instead of the reading comprehension homework)</a:t>
            </a:r>
          </a:p>
          <a:p>
            <a:endParaRPr lang="en-US" b="1" dirty="0"/>
          </a:p>
          <a:p>
            <a:r>
              <a:rPr lang="en-US" b="1" dirty="0"/>
              <a:t>Aim: </a:t>
            </a:r>
            <a:r>
              <a:rPr lang="en-US" b="0" dirty="0"/>
              <a:t>to </a:t>
            </a:r>
            <a:r>
              <a:rPr lang="en-US" b="0" baseline="0" dirty="0" err="1"/>
              <a:t>practise</a:t>
            </a:r>
            <a:r>
              <a:rPr lang="en-US" b="0" baseline="0" dirty="0"/>
              <a:t> written production of the revisited structures and vocabulary from this week.</a:t>
            </a:r>
            <a:endParaRPr lang="en-US" b="1" dirty="0"/>
          </a:p>
          <a:p>
            <a:endParaRPr lang="en-US" b="1" dirty="0"/>
          </a:p>
          <a:p>
            <a:r>
              <a:rPr lang="en-US" b="1" dirty="0"/>
              <a:t>Procedure:</a:t>
            </a:r>
          </a:p>
          <a:p>
            <a:pPr marL="228600" indent="-228600">
              <a:buAutoNum type="arabicPeriod"/>
            </a:pPr>
            <a:r>
              <a:rPr lang="en-GB" dirty="0"/>
              <a:t>Students translate the letter into Spanish using the language that they have practised in this week’s lessons.</a:t>
            </a:r>
          </a:p>
          <a:p>
            <a:pPr marL="228600" indent="-228600">
              <a:buAutoNum type="arabicPeriod"/>
            </a:pPr>
            <a:r>
              <a:rPr lang="en-GB" dirty="0"/>
              <a:t>A possible translation is provided on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293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ANSWER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478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ALTERNATIVE ACTIVITY</a:t>
            </a:r>
          </a:p>
          <a:p>
            <a:endParaRPr lang="en-GB" dirty="0"/>
          </a:p>
          <a:p>
            <a:r>
              <a:rPr lang="en-US" b="1" dirty="0"/>
              <a:t>Timing: </a:t>
            </a:r>
            <a:r>
              <a:rPr lang="en-US" b="0" dirty="0"/>
              <a:t>8 minutes (and could be completed for homework in addition or instead of the reading comprehension homework)</a:t>
            </a:r>
          </a:p>
          <a:p>
            <a:endParaRPr lang="en-US" b="1" dirty="0"/>
          </a:p>
          <a:p>
            <a:r>
              <a:rPr lang="en-US" b="1" dirty="0"/>
              <a:t>Aim: </a:t>
            </a:r>
            <a:r>
              <a:rPr lang="en-US" b="0" dirty="0"/>
              <a:t>to </a:t>
            </a:r>
            <a:r>
              <a:rPr lang="en-US" b="0" baseline="0" dirty="0" err="1"/>
              <a:t>practise</a:t>
            </a:r>
            <a:r>
              <a:rPr lang="en-US" b="0" baseline="0" dirty="0"/>
              <a:t> written production of the revisited structures and vocabulary from this week in a more open-ended task format.</a:t>
            </a:r>
            <a:endParaRPr lang="en-US" b="1" dirty="0"/>
          </a:p>
          <a:p>
            <a:endParaRPr lang="en-US" b="1" dirty="0"/>
          </a:p>
          <a:p>
            <a:r>
              <a:rPr lang="en-US" b="1" dirty="0"/>
              <a:t>Procedure:</a:t>
            </a:r>
          </a:p>
          <a:p>
            <a:pPr marL="228600" indent="-228600">
              <a:buAutoNum type="arabicPeriod"/>
            </a:pPr>
            <a:r>
              <a:rPr lang="en-GB" dirty="0"/>
              <a:t>Students write their own letter following the bullet points given.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699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Note that this week’s homework revisits vocabulary from Year 7 and Year 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The answers are available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/concern/resources/mg74qn39m?locale=</a:t>
            </a:r>
            <a:r>
              <a:rPr lang="en-GB" sz="1200" i="0">
                <a:latin typeface="+mn-lt"/>
                <a:ea typeface="Calibri"/>
                <a:cs typeface="Calibri"/>
                <a:sym typeface="Calibri"/>
              </a:rPr>
              <a:t>en</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a:t>
            </a:r>
            <a:r>
              <a:rPr lang="en-US" b="0" baseline="0" dirty="0"/>
              <a:t> recap ‘strong’ vowels</a:t>
            </a:r>
            <a:r>
              <a:rPr lang="es-ES" b="0" baseline="0" dirty="0"/>
              <a:t>; to </a:t>
            </a:r>
            <a:r>
              <a:rPr lang="es-ES" b="0" baseline="0" dirty="0" err="1"/>
              <a:t>practise</a:t>
            </a:r>
            <a:r>
              <a:rPr lang="es-ES" b="0" baseline="0" dirty="0"/>
              <a:t> </a:t>
            </a:r>
            <a:r>
              <a:rPr lang="es-ES" b="0" baseline="0" dirty="0" err="1"/>
              <a:t>the</a:t>
            </a:r>
            <a:r>
              <a:rPr lang="es-ES" b="0" baseline="0" dirty="0"/>
              <a:t> </a:t>
            </a:r>
            <a:r>
              <a:rPr lang="es-ES" b="0" baseline="0" dirty="0" err="1"/>
              <a:t>hiatus</a:t>
            </a:r>
            <a:r>
              <a:rPr lang="es-ES" b="0" baseline="0" dirty="0"/>
              <a:t> ‘</a:t>
            </a:r>
            <a:r>
              <a:rPr lang="es-ES" b="0" baseline="0" dirty="0" err="1"/>
              <a:t>ae</a:t>
            </a:r>
            <a:r>
              <a:rPr lang="es-ES" b="0" baseline="0" dirty="0"/>
              <a:t>’ and ‘</a:t>
            </a:r>
            <a:r>
              <a:rPr lang="es-ES" b="0" baseline="0" dirty="0" err="1"/>
              <a:t>ea</a:t>
            </a:r>
            <a:r>
              <a:rPr lang="es-ES" b="0" baseline="0" dirty="0"/>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displays the explanation in English.</a:t>
            </a:r>
          </a:p>
          <a:p>
            <a:pPr marL="228600" indent="-228600">
              <a:buAutoNum type="arabicPeriod"/>
            </a:pPr>
            <a:r>
              <a:rPr lang="en-GB" sz="1200" kern="1200" baseline="0" dirty="0">
                <a:solidFill>
                  <a:schemeClr val="tx1"/>
                </a:solidFill>
                <a:effectLst/>
                <a:latin typeface="+mn-lt"/>
                <a:ea typeface="+mn-ea"/>
                <a:cs typeface="+mn-cs"/>
              </a:rPr>
              <a:t>Students listen to each phrase once and try to write the words including ‘ae’ or ‘</a:t>
            </a:r>
            <a:r>
              <a:rPr lang="en-GB" sz="1200" kern="1200" baseline="0" dirty="0" err="1">
                <a:solidFill>
                  <a:schemeClr val="tx1"/>
                </a:solidFill>
                <a:effectLst/>
                <a:latin typeface="+mn-lt"/>
                <a:ea typeface="+mn-ea"/>
                <a:cs typeface="+mn-cs"/>
              </a:rPr>
              <a:t>ea</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Click to reveal the words with ‘ae’ or ‘</a:t>
            </a:r>
            <a:r>
              <a:rPr lang="en-GB" sz="1200" kern="1200" baseline="0" dirty="0" err="1">
                <a:solidFill>
                  <a:schemeClr val="tx1"/>
                </a:solidFill>
                <a:effectLst/>
                <a:latin typeface="+mn-lt"/>
                <a:ea typeface="+mn-ea"/>
                <a:cs typeface="+mn-cs"/>
              </a:rPr>
              <a:t>ea</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Then, click to listen to the recording again. Students could either write the full phrase or read along, if the teacher clicks to reveal it first, depending on the level of the class.</a:t>
            </a:r>
          </a:p>
          <a:p>
            <a:pPr marL="228600" indent="-228600">
              <a:buAutoNum type="arabicPeriod"/>
            </a:pPr>
            <a:r>
              <a:rPr lang="en-GB" sz="1200" kern="1200" baseline="0" dirty="0">
                <a:solidFill>
                  <a:schemeClr val="tx1"/>
                </a:solidFill>
                <a:effectLst/>
                <a:latin typeface="+mn-lt"/>
                <a:ea typeface="+mn-ea"/>
                <a:cs typeface="+mn-cs"/>
              </a:rPr>
              <a:t>Click to provide a gloss of the unknown words from each sentence so that students can provide an English oral translation of each phrase.</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kern="1200" baseline="0" dirty="0">
                <a:solidFill>
                  <a:schemeClr val="tx1"/>
                </a:solidFill>
                <a:effectLst/>
                <a:latin typeface="+mn-lt"/>
                <a:ea typeface="+mn-ea"/>
                <a:cs typeface="+mn-cs"/>
              </a:rPr>
              <a:t>Note: </a:t>
            </a:r>
            <a:r>
              <a:rPr lang="en-GB" sz="1200" i="1" kern="1200" baseline="0" dirty="0" err="1">
                <a:solidFill>
                  <a:schemeClr val="tx1"/>
                </a:solidFill>
                <a:effectLst/>
                <a:latin typeface="+mn-lt"/>
                <a:ea typeface="+mn-ea"/>
                <a:cs typeface="+mn-cs"/>
              </a:rPr>
              <a:t>restaurante</a:t>
            </a:r>
            <a:r>
              <a:rPr lang="en-GB" sz="1200" kern="1200" baseline="0" dirty="0">
                <a:solidFill>
                  <a:schemeClr val="tx1"/>
                </a:solidFill>
                <a:effectLst/>
                <a:latin typeface="+mn-lt"/>
                <a:ea typeface="+mn-ea"/>
                <a:cs typeface="+mn-cs"/>
              </a:rPr>
              <a:t> and </a:t>
            </a:r>
            <a:r>
              <a:rPr lang="en-GB" sz="1200" i="1" kern="1200" baseline="0" dirty="0" err="1">
                <a:solidFill>
                  <a:schemeClr val="tx1"/>
                </a:solidFill>
                <a:effectLst/>
                <a:latin typeface="+mn-lt"/>
                <a:ea typeface="+mn-ea"/>
                <a:cs typeface="+mn-cs"/>
              </a:rPr>
              <a:t>océano</a:t>
            </a:r>
            <a:r>
              <a:rPr lang="en-GB" sz="1200" i="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are not glossed as students are likely to recognise their meaning.</a:t>
            </a:r>
          </a:p>
          <a:p>
            <a:pPr marL="0" indent="0">
              <a:buNone/>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Transcript:</a:t>
            </a:r>
          </a:p>
          <a:p>
            <a:pPr marL="228600" indent="-228600">
              <a:buAutoNum type="arabicPeriod"/>
            </a:pPr>
            <a:r>
              <a:rPr lang="en-GB" sz="1200" b="0" kern="1200" baseline="0" dirty="0">
                <a:solidFill>
                  <a:schemeClr val="tx1"/>
                </a:solidFill>
                <a:effectLst/>
                <a:latin typeface="+mn-lt"/>
                <a:ea typeface="+mn-ea"/>
                <a:cs typeface="+mn-cs"/>
              </a:rPr>
              <a:t>La </a:t>
            </a:r>
            <a:r>
              <a:rPr lang="en-GB" sz="1200" b="0" kern="1200" baseline="0" dirty="0" err="1">
                <a:solidFill>
                  <a:schemeClr val="tx1"/>
                </a:solidFill>
                <a:effectLst/>
                <a:latin typeface="+mn-lt"/>
                <a:ea typeface="+mn-ea"/>
                <a:cs typeface="+mn-cs"/>
              </a:rPr>
              <a:t>maestra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lleva</a:t>
            </a:r>
            <a:r>
              <a:rPr lang="en-GB" sz="1200" b="0" kern="1200" baseline="0" dirty="0">
                <a:solidFill>
                  <a:schemeClr val="tx1"/>
                </a:solidFill>
                <a:effectLst/>
                <a:latin typeface="+mn-lt"/>
                <a:ea typeface="+mn-ea"/>
                <a:cs typeface="+mn-cs"/>
              </a:rPr>
              <a:t> a los </a:t>
            </a:r>
            <a:r>
              <a:rPr lang="en-GB" sz="1200" b="0" kern="1200" baseline="0" dirty="0" err="1">
                <a:solidFill>
                  <a:schemeClr val="tx1"/>
                </a:solidFill>
                <a:effectLst/>
                <a:latin typeface="+mn-lt"/>
                <a:ea typeface="+mn-ea"/>
                <a:cs typeface="+mn-cs"/>
              </a:rPr>
              <a:t>estudiantes</a:t>
            </a:r>
            <a:r>
              <a:rPr lang="en-GB" sz="1200" b="0" kern="1200" baseline="0" dirty="0">
                <a:solidFill>
                  <a:schemeClr val="tx1"/>
                </a:solidFill>
                <a:effectLst/>
                <a:latin typeface="+mn-lt"/>
                <a:ea typeface="+mn-ea"/>
                <a:cs typeface="+mn-cs"/>
              </a:rPr>
              <a:t> a una </a:t>
            </a:r>
            <a:r>
              <a:rPr lang="en-GB" sz="1200" b="0" kern="1200" baseline="0" dirty="0" err="1">
                <a:solidFill>
                  <a:schemeClr val="tx1"/>
                </a:solidFill>
                <a:effectLst/>
                <a:latin typeface="+mn-lt"/>
                <a:ea typeface="+mn-ea"/>
                <a:cs typeface="+mn-cs"/>
              </a:rPr>
              <a:t>montaña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Jaén</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a:solidFill>
                  <a:schemeClr val="tx1"/>
                </a:solidFill>
                <a:effectLst/>
                <a:latin typeface="+mn-lt"/>
                <a:ea typeface="+mn-ea"/>
                <a:cs typeface="+mn-cs"/>
              </a:rPr>
              <a:t>Beatriz, ¿</a:t>
            </a:r>
            <a:r>
              <a:rPr lang="en-GB" sz="1200" b="0" kern="1200" baseline="0" dirty="0" err="1">
                <a:solidFill>
                  <a:schemeClr val="tx1"/>
                </a:solidFill>
                <a:effectLst/>
                <a:latin typeface="+mn-lt"/>
                <a:ea typeface="+mn-ea"/>
                <a:cs typeface="+mn-cs"/>
              </a:rPr>
              <a:t>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gusta</a:t>
            </a:r>
            <a:r>
              <a:rPr lang="en-GB" sz="1200" b="0" kern="1200" baseline="0" dirty="0">
                <a:solidFill>
                  <a:schemeClr val="tx1"/>
                </a:solidFill>
                <a:effectLst/>
                <a:latin typeface="+mn-lt"/>
                <a:ea typeface="+mn-ea"/>
                <a:cs typeface="+mn-cs"/>
              </a:rPr>
              <a:t> el </a:t>
            </a:r>
            <a:r>
              <a:rPr lang="en-GB" sz="1200" b="0" kern="1200" baseline="0" dirty="0" err="1">
                <a:solidFill>
                  <a:schemeClr val="tx1"/>
                </a:solidFill>
                <a:effectLst/>
                <a:latin typeface="+mn-lt"/>
                <a:ea typeface="+mn-ea"/>
                <a:cs typeface="+mn-cs"/>
              </a:rPr>
              <a:t>paisaje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cuando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paseas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el campo?</a:t>
            </a:r>
          </a:p>
          <a:p>
            <a:pPr marL="228600" indent="-228600">
              <a:buAutoNum type="arabicPeriod"/>
            </a:pPr>
            <a:r>
              <a:rPr lang="en-GB" sz="1200" b="0" kern="1200" baseline="0" dirty="0">
                <a:solidFill>
                  <a:schemeClr val="tx1"/>
                </a:solidFill>
                <a:effectLst/>
                <a:latin typeface="+mn-lt"/>
                <a:ea typeface="+mn-ea"/>
                <a:cs typeface="+mn-cs"/>
              </a:rPr>
              <a:t>Hoy es el </a:t>
            </a:r>
            <a:r>
              <a:rPr lang="en-GB" sz="1200" b="0" kern="1200" baseline="0" dirty="0" err="1">
                <a:solidFill>
                  <a:schemeClr val="tx1"/>
                </a:solidFill>
                <a:effectLst/>
                <a:latin typeface="+mn-lt"/>
                <a:ea typeface="+mn-ea"/>
                <a:cs typeface="+mn-cs"/>
              </a:rPr>
              <a:t>cumpleaños</a:t>
            </a:r>
            <a:r>
              <a:rPr lang="en-GB" sz="1200" b="0" kern="1200" baseline="0" dirty="0">
                <a:solidFill>
                  <a:schemeClr val="tx1"/>
                </a:solidFill>
                <a:effectLst/>
                <a:latin typeface="+mn-lt"/>
                <a:ea typeface="+mn-ea"/>
                <a:cs typeface="+mn-cs"/>
              </a:rPr>
              <a:t> de Rafael. </a:t>
            </a:r>
            <a:r>
              <a:rPr lang="en-GB" sz="1200" b="0" kern="1200" baseline="0" dirty="0" err="1">
                <a:solidFill>
                  <a:schemeClr val="tx1"/>
                </a:solidFill>
                <a:effectLst/>
                <a:latin typeface="+mn-lt"/>
                <a:ea typeface="+mn-ea"/>
                <a:cs typeface="+mn-cs"/>
              </a:rPr>
              <a:t>Quiere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ir</a:t>
            </a:r>
            <a:r>
              <a:rPr lang="en-GB" sz="1200" b="0" kern="1200" baseline="0" dirty="0">
                <a:solidFill>
                  <a:schemeClr val="tx1"/>
                </a:solidFill>
                <a:effectLst/>
                <a:latin typeface="+mn-lt"/>
                <a:ea typeface="+mn-ea"/>
                <a:cs typeface="+mn-cs"/>
              </a:rPr>
              <a:t> al </a:t>
            </a:r>
            <a:r>
              <a:rPr lang="en-GB" sz="1200" b="0" kern="1200" baseline="0" dirty="0" err="1">
                <a:solidFill>
                  <a:schemeClr val="tx1"/>
                </a:solidFill>
                <a:effectLst/>
                <a:latin typeface="+mn-lt"/>
                <a:ea typeface="+mn-ea"/>
                <a:cs typeface="+mn-cs"/>
              </a:rPr>
              <a:t>teatro</a:t>
            </a:r>
            <a:r>
              <a:rPr lang="en-GB" sz="1200" b="0" kern="1200" baseline="0" dirty="0">
                <a:solidFill>
                  <a:schemeClr val="tx1"/>
                </a:solidFill>
                <a:effectLst/>
                <a:latin typeface="+mn-lt"/>
                <a:ea typeface="+mn-ea"/>
                <a:cs typeface="+mn-cs"/>
              </a:rPr>
              <a:t> el </a:t>
            </a:r>
            <a:r>
              <a:rPr lang="en-GB" sz="1200" b="0" kern="1200" baseline="0" dirty="0" err="1">
                <a:solidFill>
                  <a:schemeClr val="tx1"/>
                </a:solidFill>
                <a:effectLst/>
                <a:latin typeface="+mn-lt"/>
                <a:ea typeface="+mn-ea"/>
                <a:cs typeface="+mn-cs"/>
              </a:rPr>
              <a:t>sábado</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a:solidFill>
                  <a:schemeClr val="tx1"/>
                </a:solidFill>
                <a:effectLst/>
                <a:latin typeface="+mn-lt"/>
                <a:ea typeface="+mn-ea"/>
                <a:cs typeface="+mn-cs"/>
              </a:rPr>
              <a:t>Ismael </a:t>
            </a:r>
            <a:r>
              <a:rPr lang="en-GB" sz="1200" b="0" kern="1200" baseline="0" dirty="0" err="1">
                <a:solidFill>
                  <a:schemeClr val="tx1"/>
                </a:solidFill>
                <a:effectLst/>
                <a:latin typeface="+mn-lt"/>
                <a:ea typeface="+mn-ea"/>
                <a:cs typeface="+mn-cs"/>
              </a:rPr>
              <a:t>pelea</a:t>
            </a:r>
            <a:r>
              <a:rPr lang="en-GB" sz="1200" b="0" kern="1200" baseline="0" dirty="0">
                <a:solidFill>
                  <a:schemeClr val="tx1"/>
                </a:solidFill>
                <a:effectLst/>
                <a:latin typeface="+mn-lt"/>
                <a:ea typeface="+mn-ea"/>
                <a:cs typeface="+mn-cs"/>
              </a:rPr>
              <a:t> con </a:t>
            </a:r>
            <a:r>
              <a:rPr lang="en-GB" sz="1200" b="0" kern="1200" baseline="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padre </a:t>
            </a:r>
            <a:r>
              <a:rPr lang="en-GB" sz="1200" b="0" kern="1200" baseline="0" dirty="0" err="1">
                <a:solidFill>
                  <a:schemeClr val="tx1"/>
                </a:solidFill>
                <a:effectLst/>
                <a:latin typeface="+mn-lt"/>
                <a:ea typeface="+mn-ea"/>
                <a:cs typeface="+mn-cs"/>
              </a:rPr>
              <a:t>porque</a:t>
            </a:r>
            <a:r>
              <a:rPr lang="en-GB" sz="1200" b="0" kern="1200" baseline="0" dirty="0">
                <a:solidFill>
                  <a:schemeClr val="tx1"/>
                </a:solidFill>
                <a:effectLst/>
                <a:latin typeface="+mn-lt"/>
                <a:ea typeface="+mn-ea"/>
                <a:cs typeface="+mn-cs"/>
              </a:rPr>
              <a:t> no </a:t>
            </a:r>
            <a:r>
              <a:rPr lang="en-GB" sz="1200" b="0" kern="1200" baseline="0" dirty="0" err="1">
                <a:solidFill>
                  <a:schemeClr val="tx1"/>
                </a:solidFill>
                <a:effectLst/>
                <a:latin typeface="+mn-lt"/>
                <a:ea typeface="+mn-ea"/>
                <a:cs typeface="+mn-cs"/>
              </a:rPr>
              <a:t>quiere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hacer</a:t>
            </a:r>
            <a:r>
              <a:rPr lang="en-GB" sz="1200" b="0" kern="1200" baseline="0" dirty="0">
                <a:solidFill>
                  <a:schemeClr val="tx1"/>
                </a:solidFill>
                <a:effectLst/>
                <a:latin typeface="+mn-lt"/>
                <a:ea typeface="+mn-ea"/>
                <a:cs typeface="+mn-cs"/>
              </a:rPr>
              <a:t> la </a:t>
            </a:r>
            <a:r>
              <a:rPr lang="en-GB" sz="1200" b="0" kern="1200" baseline="0" dirty="0" err="1">
                <a:solidFill>
                  <a:schemeClr val="tx1"/>
                </a:solidFill>
                <a:effectLst/>
                <a:latin typeface="+mn-lt"/>
                <a:ea typeface="+mn-ea"/>
                <a:cs typeface="+mn-cs"/>
              </a:rPr>
              <a:t>tarea</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err="1">
                <a:solidFill>
                  <a:schemeClr val="tx1"/>
                </a:solidFill>
                <a:effectLst/>
                <a:latin typeface="+mn-lt"/>
                <a:ea typeface="+mn-ea"/>
                <a:cs typeface="+mn-cs"/>
              </a:rPr>
              <a:t>Estoy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muy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feliz</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porque</a:t>
            </a:r>
            <a:r>
              <a:rPr lang="en-GB" sz="1200" b="0" kern="1200" baseline="0" dirty="0">
                <a:solidFill>
                  <a:schemeClr val="tx1"/>
                </a:solidFill>
                <a:effectLst/>
                <a:latin typeface="+mn-lt"/>
                <a:ea typeface="+mn-ea"/>
                <a:cs typeface="+mn-cs"/>
              </a:rPr>
              <a:t> Andrea me </a:t>
            </a:r>
            <a:r>
              <a:rPr lang="en-GB" sz="1200" b="0" kern="1200" baseline="0" dirty="0" err="1">
                <a:solidFill>
                  <a:schemeClr val="tx1"/>
                </a:solidFill>
                <a:effectLst/>
                <a:latin typeface="+mn-lt"/>
                <a:ea typeface="+mn-ea"/>
                <a:cs typeface="+mn-cs"/>
              </a:rPr>
              <a:t>trae</a:t>
            </a:r>
            <a:r>
              <a:rPr lang="en-GB" sz="1200" b="0" kern="1200" baseline="0" dirty="0">
                <a:solidFill>
                  <a:schemeClr val="tx1"/>
                </a:solidFill>
                <a:effectLst/>
                <a:latin typeface="+mn-lt"/>
                <a:ea typeface="+mn-ea"/>
                <a:cs typeface="+mn-cs"/>
              </a:rPr>
              <a:t> una </a:t>
            </a:r>
            <a:r>
              <a:rPr lang="en-GB" sz="1200" b="0" kern="1200" baseline="0" dirty="0" err="1">
                <a:solidFill>
                  <a:schemeClr val="tx1"/>
                </a:solidFill>
                <a:effectLst/>
                <a:latin typeface="+mn-lt"/>
                <a:ea typeface="+mn-ea"/>
                <a:cs typeface="+mn-cs"/>
              </a:rPr>
              <a:t>orquídea</a:t>
            </a:r>
            <a:r>
              <a:rPr lang="en-GB" sz="1200" b="0" kern="1200" baseline="0" dirty="0">
                <a:solidFill>
                  <a:schemeClr val="tx1"/>
                </a:solidFill>
                <a:effectLst/>
                <a:latin typeface="+mn-lt"/>
                <a:ea typeface="+mn-ea"/>
                <a:cs typeface="+mn-cs"/>
              </a:rPr>
              <a:t>. Es </a:t>
            </a:r>
            <a:r>
              <a:rPr lang="en-GB" sz="1200" b="0" kern="1200" baseline="0" dirty="0" err="1">
                <a:solidFill>
                  <a:schemeClr val="tx1"/>
                </a:solidFill>
                <a:effectLst/>
                <a:latin typeface="+mn-lt"/>
                <a:ea typeface="+mn-ea"/>
                <a:cs typeface="+mn-cs"/>
              </a:rPr>
              <a:t>muy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simpática</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a:solidFill>
                  <a:schemeClr val="tx1"/>
                </a:solidFill>
                <a:effectLst/>
                <a:latin typeface="+mn-lt"/>
                <a:ea typeface="+mn-ea"/>
                <a:cs typeface="+mn-cs"/>
              </a:rPr>
              <a:t>Estamos </a:t>
            </a:r>
            <a:r>
              <a:rPr lang="en-GB" sz="1200" b="0" kern="1200" baseline="0" dirty="0" err="1">
                <a:solidFill>
                  <a:schemeClr val="tx1"/>
                </a:solidFill>
                <a:effectLst/>
                <a:latin typeface="+mn-lt"/>
                <a:ea typeface="+mn-ea"/>
                <a:cs typeface="+mn-cs"/>
              </a:rPr>
              <a:t>comiendo</a:t>
            </a:r>
            <a:r>
              <a:rPr lang="en-GB" sz="1200" b="0" kern="1200" baseline="0" dirty="0">
                <a:solidFill>
                  <a:schemeClr val="tx1"/>
                </a:solidFill>
                <a:effectLst/>
                <a:latin typeface="+mn-lt"/>
                <a:ea typeface="+mn-ea"/>
                <a:cs typeface="+mn-cs"/>
              </a:rPr>
              <a:t> una paella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restaurante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cerca</a:t>
            </a:r>
            <a:r>
              <a:rPr lang="en-GB" sz="1200" b="0" kern="1200" baseline="0" dirty="0">
                <a:solidFill>
                  <a:schemeClr val="tx1"/>
                </a:solidFill>
                <a:effectLst/>
                <a:latin typeface="+mn-lt"/>
                <a:ea typeface="+mn-ea"/>
                <a:cs typeface="+mn-cs"/>
              </a:rPr>
              <a:t> del </a:t>
            </a:r>
            <a:r>
              <a:rPr lang="en-GB" sz="1200" b="0" kern="1200" baseline="0" dirty="0" err="1">
                <a:solidFill>
                  <a:schemeClr val="tx1"/>
                </a:solidFill>
                <a:effectLst/>
                <a:latin typeface="+mn-lt"/>
                <a:ea typeface="+mn-ea"/>
                <a:cs typeface="+mn-cs"/>
              </a:rPr>
              <a:t>océano</a:t>
            </a:r>
            <a:r>
              <a:rPr lang="en-GB" sz="1200" b="0" kern="1200" baseline="0" dirty="0">
                <a:solidFill>
                  <a:schemeClr val="tx1"/>
                </a:solidFill>
                <a:effectLst/>
                <a:latin typeface="+mn-lt"/>
                <a:ea typeface="+mn-ea"/>
                <a:cs typeface="+mn-cs"/>
              </a:rPr>
              <a:t>.</a:t>
            </a:r>
          </a:p>
          <a:p>
            <a:pPr marL="0" indent="0">
              <a:buNone/>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rankings of unknown words and cognates </a:t>
            </a:r>
            <a:r>
              <a:rPr lang="en-GB" b="1" u="none" dirty="0"/>
              <a:t>(1 is the most common word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maestra</a:t>
            </a:r>
            <a:r>
              <a:rPr lang="en-GB" sz="1200" b="0" i="0" u="none" strike="noStrike" kern="1200" cap="none" dirty="0">
                <a:solidFill>
                  <a:schemeClr val="tx1"/>
                </a:solidFill>
                <a:effectLst/>
                <a:latin typeface="+mn-lt"/>
                <a:ea typeface="Calibri"/>
                <a:cs typeface="Calibri"/>
                <a:sym typeface="Calibri"/>
              </a:rPr>
              <a:t> [maestro-602] </a:t>
            </a:r>
            <a:r>
              <a:rPr lang="en-GB" sz="1200" b="0" i="0" u="none" strike="noStrike" kern="1200" cap="none" dirty="0" err="1">
                <a:solidFill>
                  <a:schemeClr val="tx1"/>
                </a:solidFill>
                <a:effectLst/>
                <a:latin typeface="+mn-lt"/>
                <a:ea typeface="Calibri"/>
                <a:cs typeface="Calibri"/>
                <a:sym typeface="Calibri"/>
              </a:rPr>
              <a:t>orquídea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restaurante</a:t>
            </a:r>
            <a:r>
              <a:rPr lang="en-GB" sz="1200" b="0" i="0" u="none" strike="noStrike" kern="1200" cap="none" dirty="0">
                <a:solidFill>
                  <a:schemeClr val="tx1"/>
                </a:solidFill>
                <a:effectLst/>
                <a:latin typeface="+mn-lt"/>
                <a:ea typeface="Calibri"/>
                <a:cs typeface="Calibri"/>
                <a:sym typeface="Calibri"/>
              </a:rPr>
              <a:t> [2636] </a:t>
            </a:r>
            <a:r>
              <a:rPr lang="en-GB" sz="1200" b="0" i="0" u="none" strike="noStrike" kern="1200" cap="none" dirty="0" err="1">
                <a:solidFill>
                  <a:schemeClr val="tx1"/>
                </a:solidFill>
                <a:effectLst/>
                <a:latin typeface="+mn-lt"/>
                <a:ea typeface="Calibri"/>
                <a:cs typeface="Calibri"/>
                <a:sym typeface="Calibri"/>
              </a:rPr>
              <a:t>océano</a:t>
            </a:r>
            <a:r>
              <a:rPr lang="en-GB" sz="1200" b="0" i="0" u="none" strike="noStrike" kern="1200" cap="none" dirty="0">
                <a:solidFill>
                  <a:schemeClr val="tx1"/>
                </a:solidFill>
                <a:effectLst/>
                <a:latin typeface="+mn-lt"/>
                <a:ea typeface="Calibri"/>
                <a:cs typeface="Calibri"/>
                <a:sym typeface="Calibri"/>
              </a:rPr>
              <a:t> [2608]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mn-ea"/>
                <a:cs typeface="Calibri"/>
                <a:sym typeface="Calibri"/>
              </a:rPr>
              <a:t>Photo of </a:t>
            </a:r>
            <a:r>
              <a:rPr lang="en-GB" sz="1200" b="0" i="0" u="none" strike="noStrike" kern="1200" cap="none" baseline="0" dirty="0" err="1">
                <a:solidFill>
                  <a:schemeClr val="tx1"/>
                </a:solidFill>
                <a:effectLst/>
                <a:latin typeface="+mn-lt"/>
                <a:ea typeface="+mn-ea"/>
                <a:cs typeface="Calibri"/>
                <a:sym typeface="Calibri"/>
              </a:rPr>
              <a:t>Jaén</a:t>
            </a:r>
            <a:r>
              <a:rPr lang="en-GB" sz="1200" b="0" i="0" u="none" strike="noStrike" kern="1200" cap="none" baseline="0" dirty="0">
                <a:solidFill>
                  <a:schemeClr val="tx1"/>
                </a:solidFill>
                <a:effectLst/>
                <a:latin typeface="+mn-lt"/>
                <a:ea typeface="+mn-ea"/>
                <a:cs typeface="Calibri"/>
                <a:sym typeface="Calibri"/>
              </a:rPr>
              <a:t> from </a:t>
            </a:r>
            <a:r>
              <a:rPr lang="en-GB" sz="1200" b="0" i="0" u="none" strike="noStrike" kern="1200" cap="none" baseline="0" dirty="0" err="1">
                <a:solidFill>
                  <a:schemeClr val="tx1"/>
                </a:solidFill>
                <a:effectLst/>
                <a:latin typeface="+mn-lt"/>
                <a:ea typeface="+mn-ea"/>
                <a:cs typeface="Calibri"/>
                <a:sym typeface="Calibri"/>
              </a:rPr>
              <a:t>Pixabay.com</a:t>
            </a: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24294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s-ES" dirty="0"/>
              <a:t>o revise </a:t>
            </a:r>
            <a:r>
              <a:rPr lang="es-ES" dirty="0" err="1"/>
              <a:t>the</a:t>
            </a:r>
            <a:r>
              <a:rPr lang="es-ES" dirty="0"/>
              <a:t> </a:t>
            </a:r>
            <a:r>
              <a:rPr lang="es-ES" dirty="0" err="1"/>
              <a:t>forms</a:t>
            </a:r>
            <a:r>
              <a:rPr lang="es-ES" dirty="0"/>
              <a:t> and uses of </a:t>
            </a:r>
            <a:r>
              <a:rPr lang="es-ES" dirty="0" err="1"/>
              <a:t>the</a:t>
            </a:r>
            <a:r>
              <a:rPr lang="es-ES" dirty="0"/>
              <a:t> 1st </a:t>
            </a:r>
            <a:r>
              <a:rPr lang="es-ES" dirty="0" err="1"/>
              <a:t>person</a:t>
            </a:r>
            <a:r>
              <a:rPr lang="es-ES" dirty="0"/>
              <a:t> singular </a:t>
            </a:r>
            <a:r>
              <a:rPr lang="es-ES" dirty="0" err="1"/>
              <a:t>for</a:t>
            </a:r>
            <a:r>
              <a:rPr lang="es-ES" dirty="0"/>
              <a:t> </a:t>
            </a:r>
            <a:r>
              <a:rPr lang="es-ES" dirty="0" err="1"/>
              <a:t>the</a:t>
            </a:r>
            <a:r>
              <a:rPr lang="es-ES" dirty="0"/>
              <a:t> </a:t>
            </a:r>
            <a:r>
              <a:rPr lang="es-ES" dirty="0" err="1"/>
              <a:t>verbs</a:t>
            </a:r>
            <a:r>
              <a:rPr lang="es-ES" dirty="0"/>
              <a:t> ‘</a:t>
            </a:r>
            <a:r>
              <a:rPr lang="es-ES" i="1" dirty="0"/>
              <a:t>estar</a:t>
            </a:r>
            <a:r>
              <a:rPr lang="es-ES" dirty="0"/>
              <a:t>’ and ’</a:t>
            </a:r>
            <a:r>
              <a:rPr lang="es-ES" i="1" dirty="0"/>
              <a:t>ser</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through</a:t>
            </a:r>
            <a:r>
              <a:rPr lang="es-ES" b="0" dirty="0"/>
              <a:t> </a:t>
            </a:r>
            <a:r>
              <a:rPr lang="es-ES" b="0" dirty="0" err="1"/>
              <a:t>the</a:t>
            </a:r>
            <a:r>
              <a:rPr lang="es-ES" b="0" dirty="0"/>
              <a:t> </a:t>
            </a:r>
            <a:r>
              <a:rPr lang="es-ES" b="0" dirty="0" err="1"/>
              <a:t>animations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Elicit</a:t>
            </a:r>
            <a:r>
              <a:rPr lang="es-ES" b="0" dirty="0"/>
              <a:t> </a:t>
            </a:r>
            <a:r>
              <a:rPr lang="es-ES" b="0" dirty="0" err="1"/>
              <a:t>the</a:t>
            </a:r>
            <a:r>
              <a:rPr lang="es-ES" b="0" dirty="0"/>
              <a:t> </a:t>
            </a:r>
            <a:r>
              <a:rPr lang="es-ES" b="0" dirty="0" err="1"/>
              <a:t>Spanish</a:t>
            </a:r>
            <a:r>
              <a:rPr lang="es-ES" b="0" dirty="0"/>
              <a:t> </a:t>
            </a:r>
            <a:r>
              <a:rPr lang="es-ES" b="0" dirty="0" err="1"/>
              <a:t>for</a:t>
            </a:r>
            <a:r>
              <a:rPr lang="es-ES" b="0" dirty="0"/>
              <a:t> </a:t>
            </a:r>
            <a:r>
              <a:rPr lang="es-ES" b="0" dirty="0" err="1"/>
              <a:t>the</a:t>
            </a:r>
            <a:r>
              <a:rPr lang="es-ES" b="0" dirty="0"/>
              <a:t> </a:t>
            </a:r>
            <a:r>
              <a:rPr lang="es-ES" b="0" dirty="0" err="1"/>
              <a:t>verb</a:t>
            </a:r>
            <a:r>
              <a:rPr lang="es-ES" b="0" dirty="0"/>
              <a:t> </a:t>
            </a:r>
            <a:r>
              <a:rPr lang="es-ES" b="0" dirty="0" err="1"/>
              <a:t>forms</a:t>
            </a:r>
            <a:r>
              <a:rPr lang="es-ES" b="0" dirty="0"/>
              <a:t> and </a:t>
            </a:r>
            <a:r>
              <a:rPr lang="es-ES" b="0" dirty="0" err="1"/>
              <a:t>sentences</a:t>
            </a:r>
            <a:r>
              <a:rPr lang="es-ES" b="0" dirty="0"/>
              <a:t>.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38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a:t>
            </a:r>
            <a:r>
              <a:rPr lang="en-GB"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categorise</a:t>
            </a:r>
            <a:r>
              <a:rPr lang="es-ES" b="0" dirty="0"/>
              <a:t> </a:t>
            </a:r>
            <a:r>
              <a:rPr lang="es-ES" b="0" dirty="0" err="1"/>
              <a:t>adjectives</a:t>
            </a:r>
            <a:r>
              <a:rPr lang="es-ES" b="0" dirty="0"/>
              <a:t> </a:t>
            </a:r>
            <a:r>
              <a:rPr lang="es-ES" b="0" dirty="0" err="1"/>
              <a:t>according</a:t>
            </a:r>
            <a:r>
              <a:rPr lang="es-ES" b="0" dirty="0"/>
              <a:t> </a:t>
            </a:r>
            <a:r>
              <a:rPr lang="es-ES" b="0" dirty="0" err="1"/>
              <a:t>to</a:t>
            </a:r>
            <a:r>
              <a:rPr lang="es-ES" b="0" dirty="0"/>
              <a:t> </a:t>
            </a:r>
            <a:r>
              <a:rPr lang="es-ES" b="0" dirty="0" err="1"/>
              <a:t>their</a:t>
            </a:r>
            <a:r>
              <a:rPr lang="es-ES" b="0" dirty="0"/>
              <a:t> </a:t>
            </a:r>
            <a:r>
              <a:rPr lang="es-ES" b="0" dirty="0" err="1"/>
              <a:t>meaning</a:t>
            </a:r>
            <a:r>
              <a:rPr lang="es-ES" b="0" dirty="0"/>
              <a:t> and use </a:t>
            </a:r>
            <a:r>
              <a:rPr lang="es-ES" b="0" dirty="0" err="1"/>
              <a:t>with</a:t>
            </a:r>
            <a:r>
              <a:rPr lang="es-ES" b="0" dirty="0"/>
              <a:t> ser </a:t>
            </a:r>
            <a:r>
              <a:rPr lang="es-ES" b="0" i="1" dirty="0"/>
              <a:t>and</a:t>
            </a:r>
            <a:r>
              <a:rPr lang="es-ES" b="0" dirty="0"/>
              <a:t> estar </a:t>
            </a:r>
            <a:r>
              <a:rPr lang="es-ES" b="0" dirty="0" err="1"/>
              <a:t>or</a:t>
            </a:r>
            <a:r>
              <a:rPr lang="es-ES" b="0" dirty="0"/>
              <a:t> estar </a:t>
            </a:r>
            <a:r>
              <a:rPr lang="es-ES" b="0" dirty="0" err="1"/>
              <a:t>only</a:t>
            </a:r>
            <a:r>
              <a:rPr lang="es-ES" b="0" dirty="0"/>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 ensures that the task is understood.</a:t>
            </a:r>
          </a:p>
          <a:p>
            <a:pPr marL="228600" indent="-228600">
              <a:buAutoNum type="arabicPeriod"/>
            </a:pPr>
            <a:r>
              <a:rPr lang="en-US" b="0" dirty="0"/>
              <a:t>Students write the listed adjectives in two columns, including their English meanings, which might be dual meanings.</a:t>
            </a:r>
          </a:p>
          <a:p>
            <a:pPr marL="228600" indent="-228600">
              <a:buAutoNum type="arabicPeriod"/>
            </a:pPr>
            <a:r>
              <a:rPr lang="en-US" b="0" dirty="0"/>
              <a:t>Teacher elicits the Spanish adjective and English meaning(s) from students orally and clicks to show the adjective and translation appear in the table and disappear from the list below.</a:t>
            </a:r>
          </a:p>
          <a:p>
            <a:pPr marL="228600" indent="-228600">
              <a:buAutoNum type="arabicPeriod"/>
            </a:pPr>
            <a:r>
              <a:rPr lang="en-US" b="0" dirty="0"/>
              <a:t>A call out appears on a final click to remind students that some adjectives change in meaning when used with ‘ser’ or ‘</a:t>
            </a:r>
            <a:r>
              <a:rPr lang="en-US" b="0" dirty="0" err="1"/>
              <a:t>estar</a:t>
            </a:r>
            <a:r>
              <a:rPr lang="en-US" b="0" dirty="0"/>
              <a:t>’.</a:t>
            </a:r>
          </a:p>
          <a:p>
            <a:pPr marL="228600" indent="-228600">
              <a:buAutoNum type="arabicPeriod"/>
            </a:pPr>
            <a:endParaRPr lang="en-US" b="0" dirty="0"/>
          </a:p>
          <a:p>
            <a:pPr marL="228600" indent="-228600">
              <a:buAutoNum type="arabicPeriod"/>
            </a:pPr>
            <a:endParaRPr lang="en-US" b="0" dirty="0"/>
          </a:p>
          <a:p>
            <a:pPr marL="228600" indent="-228600">
              <a:buAutoNum type="arabicPeriod"/>
            </a:pPr>
            <a:endParaRPr lang="en-US"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81333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introduce students to the Spanish region of Asturias.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Ask students to read and translate the sentences about Asturias.</a:t>
            </a:r>
            <a:br>
              <a:rPr lang="en-GB" b="0" dirty="0"/>
            </a:br>
            <a:r>
              <a:rPr lang="en-GB" b="1" dirty="0"/>
              <a:t>Note: </a:t>
            </a:r>
            <a:r>
              <a:rPr lang="en-GB" b="0" dirty="0"/>
              <a:t>the 2</a:t>
            </a:r>
            <a:r>
              <a:rPr lang="en-GB" b="0" baseline="30000" dirty="0"/>
              <a:t>nd</a:t>
            </a:r>
            <a:r>
              <a:rPr lang="en-GB" b="0" dirty="0"/>
              <a:t> and 3</a:t>
            </a:r>
            <a:r>
              <a:rPr lang="en-GB" b="0" baseline="30000" dirty="0"/>
              <a:t>rd</a:t>
            </a:r>
            <a:r>
              <a:rPr lang="en-GB" b="0" dirty="0"/>
              <a:t> parts of the texts and their corresponding photos are animated to appear on successive clicks, to focus students’ attention more easily.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Map of Spain  - </a:t>
            </a:r>
            <a:r>
              <a:rPr lang="en-GB" b="0" dirty="0" err="1"/>
              <a:t>Mutxamel</a:t>
            </a:r>
            <a:r>
              <a:rPr lang="en-GB" b="0" dirty="0"/>
              <a:t>, </a:t>
            </a:r>
            <a:r>
              <a:rPr lang="en-GB" b="0" dirty="0" err="1"/>
              <a:t>subido</a:t>
            </a:r>
            <a:r>
              <a:rPr lang="en-GB" b="0" dirty="0"/>
              <a:t> por </a:t>
            </a:r>
            <a:r>
              <a:rPr lang="en-GB" b="0" dirty="0" err="1"/>
              <a:t>Rastrojo</a:t>
            </a:r>
            <a:r>
              <a:rPr lang="en-GB" b="0" dirty="0"/>
              <a:t> (D•ES), CC BY-SA 4.0 &lt;https://creativecommons.org/licenses/by-sa/4.0&gt;, via Wikimedia Commons</a:t>
            </a:r>
          </a:p>
          <a:p>
            <a:r>
              <a:rPr lang="en-US" b="0" dirty="0"/>
              <a:t>Photos from </a:t>
            </a:r>
            <a:r>
              <a:rPr lang="en-US" b="0" dirty="0" err="1"/>
              <a:t>Pixabay.com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6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1" dirty="0"/>
          </a:p>
          <a:p>
            <a:r>
              <a:rPr lang="en-GB" b="1" dirty="0"/>
              <a:t>Aim: </a:t>
            </a:r>
            <a:r>
              <a:rPr lang="en-GB" b="0" dirty="0"/>
              <a:t>to</a:t>
            </a:r>
            <a:r>
              <a:rPr lang="en-GB" b="0" baseline="0" dirty="0"/>
              <a:t> practise written comprehension of </a:t>
            </a:r>
            <a:r>
              <a:rPr lang="en-GB" b="0" i="1" baseline="0" dirty="0"/>
              <a:t>soy</a:t>
            </a:r>
            <a:r>
              <a:rPr lang="en-GB" b="0" baseline="0" dirty="0"/>
              <a:t> and </a:t>
            </a:r>
            <a:r>
              <a:rPr lang="en-GB" b="0" i="1" baseline="0" dirty="0" err="1"/>
              <a:t>estoy</a:t>
            </a:r>
            <a:r>
              <a:rPr lang="en-GB" b="0" baseline="0" dirty="0"/>
              <a:t> with adjectives as indications of personality traits or current states/feelings about the upcoming trip.</a:t>
            </a:r>
          </a:p>
          <a:p>
            <a:endParaRPr lang="en-GB" b="1" dirty="0"/>
          </a:p>
          <a:p>
            <a:r>
              <a:rPr lang="en-GB" b="1" dirty="0"/>
              <a:t>Procedure:</a:t>
            </a:r>
          </a:p>
          <a:p>
            <a:pPr marL="228600" indent="-228600">
              <a:buAutoNum type="arabicPeriod"/>
            </a:pPr>
            <a:r>
              <a:rPr lang="en-GB" b="0" baseline="0" dirty="0"/>
              <a:t>Students write 1-8 in their books.</a:t>
            </a:r>
          </a:p>
          <a:p>
            <a:pPr marL="228600" indent="-228600">
              <a:buAutoNum type="arabicPeriod"/>
            </a:pPr>
            <a:r>
              <a:rPr lang="en-GB" b="0" baseline="0" dirty="0"/>
              <a:t>They read the statements and note ‘I’ – state or ‘I’ – trait for each.</a:t>
            </a:r>
          </a:p>
          <a:p>
            <a:pPr marL="228600" indent="-228600">
              <a:buAutoNum type="arabicPeriod"/>
            </a:pPr>
            <a:r>
              <a:rPr lang="en-GB" b="0" baseline="0" dirty="0"/>
              <a:t>Click to reveal answers.</a:t>
            </a:r>
          </a:p>
          <a:p>
            <a:pPr marL="228600" indent="-228600">
              <a:buAutoNum type="arabicPeriod"/>
            </a:pPr>
            <a:r>
              <a:rPr lang="en-GB" b="0" baseline="0" dirty="0"/>
              <a:t>Elicit oral translations of each speech bubble.</a:t>
            </a:r>
          </a:p>
          <a:p>
            <a:pPr marL="228600" indent="-228600">
              <a:buAutoNum type="arabicPeriod"/>
            </a:pPr>
            <a:r>
              <a:rPr lang="en-GB" b="0" baseline="0" dirty="0"/>
              <a:t>After each student translation, click to reveal a suggested written answer.</a:t>
            </a:r>
          </a:p>
          <a:p>
            <a:pPr marL="228600" indent="-228600">
              <a:buAutoNum type="arabicPeriod"/>
            </a:pPr>
            <a:endParaRPr lang="en-GB" b="0" baseline="0" dirty="0"/>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22821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a:t>
            </a:r>
            <a:r>
              <a:rPr lang="es-ES" dirty="0"/>
              <a:t>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s-ES" dirty="0"/>
              <a:t>o revise </a:t>
            </a:r>
            <a:r>
              <a:rPr lang="es-ES" dirty="0" err="1"/>
              <a:t>the</a:t>
            </a:r>
            <a:r>
              <a:rPr lang="es-ES" dirty="0"/>
              <a:t> </a:t>
            </a:r>
            <a:r>
              <a:rPr lang="es-ES" dirty="0" err="1"/>
              <a:t>forms</a:t>
            </a:r>
            <a:r>
              <a:rPr lang="es-ES" dirty="0"/>
              <a:t> and uses of the 1st </a:t>
            </a:r>
            <a:r>
              <a:rPr lang="es-ES" dirty="0" err="1"/>
              <a:t>person</a:t>
            </a:r>
            <a:r>
              <a:rPr lang="es-ES" dirty="0"/>
              <a:t> plural of </a:t>
            </a:r>
            <a:r>
              <a:rPr lang="es-ES" dirty="0" err="1"/>
              <a:t>the</a:t>
            </a:r>
            <a:r>
              <a:rPr lang="es-ES" dirty="0"/>
              <a:t> </a:t>
            </a:r>
            <a:r>
              <a:rPr lang="es-ES" dirty="0" err="1"/>
              <a:t>verbs</a:t>
            </a:r>
            <a:r>
              <a:rPr lang="es-ES" dirty="0"/>
              <a:t>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through</a:t>
            </a:r>
            <a:r>
              <a:rPr lang="es-ES" b="0" dirty="0"/>
              <a:t> </a:t>
            </a:r>
            <a:r>
              <a:rPr lang="es-ES" b="0" dirty="0" err="1"/>
              <a:t>the</a:t>
            </a:r>
            <a:r>
              <a:rPr lang="es-ES" b="0" dirty="0"/>
              <a:t> </a:t>
            </a:r>
            <a:r>
              <a:rPr lang="es-ES" b="0" dirty="0" err="1"/>
              <a:t>animations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Elicit</a:t>
            </a:r>
            <a:r>
              <a:rPr lang="es-ES" b="0" dirty="0"/>
              <a:t> </a:t>
            </a:r>
            <a:r>
              <a:rPr lang="es-ES" b="0" dirty="0" err="1"/>
              <a:t>the</a:t>
            </a:r>
            <a:r>
              <a:rPr lang="es-ES" b="0" dirty="0"/>
              <a:t> </a:t>
            </a:r>
            <a:r>
              <a:rPr lang="es-ES" b="0" dirty="0" err="1"/>
              <a:t>Spanish</a:t>
            </a:r>
            <a:r>
              <a:rPr lang="es-ES" b="0" dirty="0"/>
              <a:t> </a:t>
            </a:r>
            <a:r>
              <a:rPr lang="es-ES" b="0" dirty="0" err="1"/>
              <a:t>for</a:t>
            </a:r>
            <a:r>
              <a:rPr lang="es-ES" b="0" dirty="0"/>
              <a:t> </a:t>
            </a:r>
            <a:r>
              <a:rPr lang="es-ES" b="0" dirty="0" err="1"/>
              <a:t>the</a:t>
            </a:r>
            <a:r>
              <a:rPr lang="es-ES" b="0" dirty="0"/>
              <a:t> </a:t>
            </a:r>
            <a:r>
              <a:rPr lang="es-ES" b="0" dirty="0" err="1"/>
              <a:t>verb</a:t>
            </a:r>
            <a:r>
              <a:rPr lang="es-ES" b="0" dirty="0"/>
              <a:t> </a:t>
            </a:r>
            <a:r>
              <a:rPr lang="es-ES" b="0" dirty="0" err="1"/>
              <a:t>forms</a:t>
            </a:r>
            <a:r>
              <a:rPr lang="es-ES" b="0" dirty="0"/>
              <a:t> and </a:t>
            </a:r>
            <a:r>
              <a:rPr lang="es-ES" b="0" dirty="0" err="1"/>
              <a:t>sentences</a:t>
            </a:r>
            <a:r>
              <a:rPr lang="es-ES" b="0" dirty="0"/>
              <a:t>.  </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77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208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93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48844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31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4954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01097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281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618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8323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594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054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95900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5.png"/><Relationship Id="rId18" Type="http://schemas.openxmlformats.org/officeDocument/2006/relationships/image" Target="../media/image18.jpeg"/><Relationship Id="rId3" Type="http://schemas.openxmlformats.org/officeDocument/2006/relationships/image" Target="../media/image13.png"/><Relationship Id="rId21" Type="http://schemas.openxmlformats.org/officeDocument/2006/relationships/image" Target="../media/image21.png"/><Relationship Id="rId7" Type="http://schemas.openxmlformats.org/officeDocument/2006/relationships/audio" Target="../media/audio10.wav"/><Relationship Id="rId12" Type="http://schemas.openxmlformats.org/officeDocument/2006/relationships/image" Target="../media/image14.png"/><Relationship Id="rId17"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microsoft.com/office/2007/relationships/hdphoto" Target="../media/hdphoto1.wdp"/><Relationship Id="rId10" Type="http://schemas.openxmlformats.org/officeDocument/2006/relationships/audio" Target="../media/audio13.wav"/><Relationship Id="rId19" Type="http://schemas.openxmlformats.org/officeDocument/2006/relationships/image" Target="../media/image19.jpeg"/><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fif"/><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8.jpeg"/><Relationship Id="rId3" Type="http://schemas.openxmlformats.org/officeDocument/2006/relationships/audio" Target="../media/audio15.wav"/><Relationship Id="rId21" Type="http://schemas.openxmlformats.org/officeDocument/2006/relationships/image" Target="../media/image31.jpe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7.png"/><Relationship Id="rId2" Type="http://schemas.openxmlformats.org/officeDocument/2006/relationships/notesSlide" Target="../notesSlides/notesSlide1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image" Target="../media/image34.png"/><Relationship Id="rId5" Type="http://schemas.openxmlformats.org/officeDocument/2006/relationships/audio" Target="../media/audio17.wav"/><Relationship Id="rId15" Type="http://schemas.openxmlformats.org/officeDocument/2006/relationships/image" Target="../media/image25.png"/><Relationship Id="rId23" Type="http://schemas.openxmlformats.org/officeDocument/2006/relationships/image" Target="../media/image33.jpeg"/><Relationship Id="rId10" Type="http://schemas.openxmlformats.org/officeDocument/2006/relationships/audio" Target="../media/audio22.wav"/><Relationship Id="rId19" Type="http://schemas.openxmlformats.org/officeDocument/2006/relationships/image" Target="../media/image29.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37.jpeg"/><Relationship Id="rId5" Type="http://schemas.openxmlformats.org/officeDocument/2006/relationships/image" Target="../media/image27.png"/><Relationship Id="rId10" Type="http://schemas.openxmlformats.org/officeDocument/2006/relationships/image" Target="../media/image32.jpg"/><Relationship Id="rId4" Type="http://schemas.openxmlformats.org/officeDocument/2006/relationships/image" Target="../media/image25.pn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41.png"/><Relationship Id="rId10" Type="http://schemas.openxmlformats.org/officeDocument/2006/relationships/image" Target="../media/image45.png"/><Relationship Id="rId4" Type="http://schemas.microsoft.com/office/2007/relationships/hdphoto" Target="../media/hdphoto4.wdp"/><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50.png"/><Relationship Id="rId4" Type="http://schemas.microsoft.com/office/2007/relationships/hdphoto" Target="../media/hdphoto6.wdp"/><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6.wav"/><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audio" Target="../media/audio35.wav"/><Relationship Id="rId2" Type="http://schemas.openxmlformats.org/officeDocument/2006/relationships/notesSlide" Target="../notesSlides/notesSlide25.xml"/><Relationship Id="rId16"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audio" Target="../media/audio30.wav"/><Relationship Id="rId11" Type="http://schemas.openxmlformats.org/officeDocument/2006/relationships/audio" Target="../media/audio34.wav"/><Relationship Id="rId5" Type="http://schemas.openxmlformats.org/officeDocument/2006/relationships/audio" Target="../media/audio29.wav"/><Relationship Id="rId15" Type="http://schemas.openxmlformats.org/officeDocument/2006/relationships/audio" Target="../media/audio38.wav"/><Relationship Id="rId10" Type="http://schemas.openxmlformats.org/officeDocument/2006/relationships/audio" Target="../media/audio33.wav"/><Relationship Id="rId4" Type="http://schemas.openxmlformats.org/officeDocument/2006/relationships/audio" Target="../media/audio28.wav"/><Relationship Id="rId9" Type="http://schemas.openxmlformats.org/officeDocument/2006/relationships/image" Target="../media/image13.png"/><Relationship Id="rId14" Type="http://schemas.openxmlformats.org/officeDocument/2006/relationships/audio" Target="../media/audio37.wav"/></Relationships>
</file>

<file path=ppt/slides/_rels/slide26.xml.rels><?xml version="1.0" encoding="UTF-8" standalone="yes"?>
<Relationships xmlns="http://schemas.openxmlformats.org/package/2006/relationships"><Relationship Id="rId3" Type="http://schemas.openxmlformats.org/officeDocument/2006/relationships/image" Target="../media/image52.tiff"/><Relationship Id="rId7" Type="http://schemas.openxmlformats.org/officeDocument/2006/relationships/image" Target="../media/image56.tif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5.tiff"/><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quizlet.com/gb/601599670/year-9-spanish-term-12-week-4-flash-cards/" TargetMode="External"/><Relationship Id="rId5" Type="http://schemas.openxmlformats.org/officeDocument/2006/relationships/hyperlink" Target="https://resources.ncelp.org/concern/resources/4f16c4116?locale=en" TargetMode="Externa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5.png"/><Relationship Id="rId5" Type="http://schemas.openxmlformats.org/officeDocument/2006/relationships/audio" Target="../media/audio2.wav"/><Relationship Id="rId10" Type="http://schemas.openxmlformats.org/officeDocument/2006/relationships/image" Target="../media/image4.jpeg"/><Relationship Id="rId4" Type="http://schemas.openxmlformats.org/officeDocument/2006/relationships/audio" Target="../media/audio1.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218313" cy="879475"/>
          </a:xfrm>
        </p:spPr>
        <p:txBody>
          <a:bodyPr>
            <a:normAutofit fontScale="90000"/>
          </a:bodyPr>
          <a:lstStyle/>
          <a:p>
            <a:pPr algn="l"/>
            <a:r>
              <a:rPr lang="en-GB" sz="4000" b="1" dirty="0">
                <a:solidFill>
                  <a:prstClr val="white"/>
                </a:solidFill>
              </a:rPr>
              <a:t>Describing people and talking about how they feel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291126" cy="736671"/>
          </a:xfrm>
        </p:spPr>
        <p:txBody>
          <a:bodyPr>
            <a:normAutofit fontScale="40000" lnSpcReduction="20000"/>
          </a:bodyPr>
          <a:lstStyle/>
          <a:p>
            <a:pPr algn="l"/>
            <a:r>
              <a:rPr lang="en-GB" sz="7500" dirty="0">
                <a:solidFill>
                  <a:prstClr val="white"/>
                </a:solidFill>
              </a:rPr>
              <a:t>Ser vs </a:t>
            </a:r>
            <a:r>
              <a:rPr lang="en-GB" sz="7500" dirty="0" err="1">
                <a:solidFill>
                  <a:prstClr val="white"/>
                </a:solidFill>
              </a:rPr>
              <a:t>estar</a:t>
            </a:r>
            <a:r>
              <a:rPr lang="en-GB" sz="7500" dirty="0">
                <a:solidFill>
                  <a:prstClr val="white"/>
                </a:solidFill>
              </a:rPr>
              <a:t> 1</a:t>
            </a:r>
            <a:r>
              <a:rPr lang="en-GB" sz="7500" baseline="30000" dirty="0">
                <a:solidFill>
                  <a:prstClr val="white"/>
                </a:solidFill>
              </a:rPr>
              <a:t>st</a:t>
            </a:r>
            <a:r>
              <a:rPr lang="en-GB" sz="7500" dirty="0">
                <a:solidFill>
                  <a:prstClr val="white"/>
                </a:solidFill>
              </a:rPr>
              <a:t> persons singular and plural [revisited]</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4006555"/>
            <a:ext cx="7030045"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Strong vowels together: [ae] vs [</a:t>
            </a:r>
            <a:r>
              <a:rPr lang="en-GB" sz="3000" dirty="0" err="1">
                <a:solidFill>
                  <a:prstClr val="white"/>
                </a:solidFill>
              </a:rPr>
              <a:t>ea</a:t>
            </a:r>
            <a:r>
              <a:rPr lang="en-GB" sz="3000" dirty="0">
                <a:solidFill>
                  <a:prstClr val="white"/>
                </a:solidFill>
              </a:rPr>
              <a:t>]</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a:t>
            </a:r>
            <a:r>
              <a:rPr lang="en-GB" sz="2200" dirty="0">
                <a:solidFill>
                  <a:prstClr val="white"/>
                </a:solidFill>
                <a:latin typeface="Century Gothic" panose="020B0502020202020204" pitchFamily="34" charset="0"/>
              </a:rPr>
              <a:t>19</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908726"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Pete Watson / Amanda Izquierdo / </a:t>
            </a:r>
            <a:r>
              <a:rPr lang="en-GB" sz="1400">
                <a:solidFill>
                  <a:prstClr val="white"/>
                </a:solidFill>
                <a:latin typeface="Century Gothic" panose="020B0502020202020204" pitchFamily="34" charset="0"/>
              </a:rPr>
              <a:t>Louise Caruso / Nick </a:t>
            </a:r>
            <a:r>
              <a:rPr lang="en-GB" sz="1400" dirty="0">
                <a:solidFill>
                  <a:prstClr val="white"/>
                </a:solidFill>
                <a:latin typeface="Century Gothic" panose="020B0502020202020204" pitchFamily="34" charset="0"/>
              </a:rPr>
              <a:t>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02 /07/21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10538230" y="207493"/>
            <a:ext cx="1281266" cy="369877"/>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3335818395"/>
              </p:ext>
            </p:extLst>
          </p:nvPr>
        </p:nvGraphicFramePr>
        <p:xfrm>
          <a:off x="1753974" y="1064934"/>
          <a:ext cx="9424889" cy="5201071"/>
        </p:xfrm>
        <a:graphic>
          <a:graphicData uri="http://schemas.openxmlformats.org/drawingml/2006/table">
            <a:tbl>
              <a:tblPr firstRow="1" bandRow="1">
                <a:noFill/>
              </a:tblPr>
              <a:tblGrid>
                <a:gridCol w="696718">
                  <a:extLst>
                    <a:ext uri="{9D8B030D-6E8A-4147-A177-3AD203B41FA5}">
                      <a16:colId xmlns:a16="http://schemas.microsoft.com/office/drawing/2014/main" val="20000"/>
                    </a:ext>
                  </a:extLst>
                </a:gridCol>
                <a:gridCol w="1349811">
                  <a:extLst>
                    <a:ext uri="{9D8B030D-6E8A-4147-A177-3AD203B41FA5}">
                      <a16:colId xmlns:a16="http://schemas.microsoft.com/office/drawing/2014/main" val="20001"/>
                    </a:ext>
                  </a:extLst>
                </a:gridCol>
                <a:gridCol w="1429750">
                  <a:extLst>
                    <a:ext uri="{9D8B030D-6E8A-4147-A177-3AD203B41FA5}">
                      <a16:colId xmlns:a16="http://schemas.microsoft.com/office/drawing/2014/main" val="20002"/>
                    </a:ext>
                  </a:extLst>
                </a:gridCol>
                <a:gridCol w="2690254">
                  <a:extLst>
                    <a:ext uri="{9D8B030D-6E8A-4147-A177-3AD203B41FA5}">
                      <a16:colId xmlns:a16="http://schemas.microsoft.com/office/drawing/2014/main" val="3214767890"/>
                    </a:ext>
                  </a:extLst>
                </a:gridCol>
                <a:gridCol w="3258356">
                  <a:extLst>
                    <a:ext uri="{9D8B030D-6E8A-4147-A177-3AD203B41FA5}">
                      <a16:colId xmlns:a16="http://schemas.microsoft.com/office/drawing/2014/main" val="2473522203"/>
                    </a:ext>
                  </a:extLst>
                </a:gridCol>
              </a:tblGrid>
              <a:tr h="133138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‘We’ (state)</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‘We’</a:t>
                      </a:r>
                    </a:p>
                    <a:p>
                      <a:pPr marL="0" marR="0" lvl="0" indent="0" algn="ctr" rtl="0">
                        <a:spcBef>
                          <a:spcPts val="0"/>
                        </a:spcBef>
                        <a:spcAft>
                          <a:spcPts val="0"/>
                        </a:spcAft>
                        <a:buNone/>
                      </a:pPr>
                      <a:r>
                        <a:rPr lang="en-GB" sz="2000" b="1" dirty="0">
                          <a:solidFill>
                            <a:srgbClr val="1F3864"/>
                          </a:solidFill>
                        </a:rPr>
                        <a:t>(traits)</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s-ES" sz="2000" b="1" dirty="0">
                          <a:solidFill>
                            <a:srgbClr val="1F3864"/>
                          </a:solidFill>
                        </a:rPr>
                        <a:t>A (chicas)</a:t>
                      </a:r>
                      <a:endParaRPr sz="2000" b="1" dirty="0">
                        <a:solidFill>
                          <a:srgbClr val="1F3864"/>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s-ES" sz="2000" b="1" dirty="0">
                          <a:solidFill>
                            <a:srgbClr val="1F3864"/>
                          </a:solidFill>
                        </a:rPr>
                        <a:t>B (chicos/chico</a:t>
                      </a:r>
                      <a:r>
                        <a:rPr lang="es-ES" sz="2000" b="1" baseline="0" dirty="0">
                          <a:solidFill>
                            <a:srgbClr val="1F3864"/>
                          </a:solidFill>
                        </a:rPr>
                        <a:t> y chica</a:t>
                      </a:r>
                      <a:r>
                        <a:rPr lang="es-ES" sz="2000" b="1" dirty="0">
                          <a:solidFill>
                            <a:srgbClr val="1F3864"/>
                          </a:solidFill>
                        </a:rPr>
                        <a:t>)</a:t>
                      </a:r>
                      <a:endParaRPr sz="2000" b="1" dirty="0">
                        <a:solidFill>
                          <a:srgbClr val="1F3864"/>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559655036"/>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3855095694"/>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229343" y="181052"/>
            <a:ext cx="10457052"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cada</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frase</a:t>
            </a:r>
            <a:r>
              <a:rPr lang="en-US" sz="2200" b="1" dirty="0">
                <a:solidFill>
                  <a:schemeClr val="accent5">
                    <a:lumMod val="50000"/>
                  </a:schemeClr>
                </a:solidFill>
                <a:latin typeface="Century Gothic" panose="020B0502020202020204" pitchFamily="34" charset="0"/>
              </a:rPr>
              <a:t>. ¿Es </a:t>
            </a:r>
            <a:r>
              <a:rPr lang="en-US" sz="2200" b="1" dirty="0" err="1">
                <a:solidFill>
                  <a:schemeClr val="accent5">
                    <a:lumMod val="50000"/>
                  </a:schemeClr>
                </a:solidFill>
                <a:latin typeface="Century Gothic" panose="020B0502020202020204" pitchFamily="34" charset="0"/>
              </a:rPr>
              <a:t>ahora</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estar</a:t>
            </a:r>
            <a:r>
              <a:rPr lang="en-US" sz="2200" b="1" dirty="0">
                <a:solidFill>
                  <a:schemeClr val="accent5">
                    <a:lumMod val="50000"/>
                  </a:schemeClr>
                </a:solidFill>
                <a:latin typeface="Century Gothic" panose="020B0502020202020204" pitchFamily="34" charset="0"/>
              </a:rPr>
              <a:t>) o </a:t>
            </a:r>
            <a:r>
              <a:rPr lang="en-US" sz="2200" b="1" dirty="0" err="1">
                <a:solidFill>
                  <a:schemeClr val="accent5">
                    <a:lumMod val="50000"/>
                  </a:schemeClr>
                </a:solidFill>
                <a:latin typeface="Century Gothic" panose="020B0502020202020204" pitchFamily="34" charset="0"/>
              </a:rPr>
              <a:t>en</a:t>
            </a:r>
            <a:r>
              <a:rPr lang="en-US" sz="2200" b="1" dirty="0">
                <a:solidFill>
                  <a:schemeClr val="accent5">
                    <a:lumMod val="50000"/>
                  </a:schemeClr>
                </a:solidFill>
                <a:latin typeface="Century Gothic" panose="020B0502020202020204" pitchFamily="34" charset="0"/>
              </a:rPr>
              <a:t> general (ser)?</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idx="4294967295"/>
          </p:nvPr>
        </p:nvSpPr>
        <p:spPr>
          <a:xfrm>
            <a:off x="10483909" y="191612"/>
            <a:ext cx="1389907" cy="401637"/>
          </a:xfrm>
        </p:spPr>
        <p:txBody>
          <a:bodyPr>
            <a:noAutofit/>
          </a:bodyPr>
          <a:lstStyle/>
          <a:p>
            <a:pPr algn="ctr"/>
            <a:r>
              <a:rPr lang="en-GB" sz="2000" b="1" dirty="0">
                <a:solidFill>
                  <a:prstClr val="white"/>
                </a:solidFill>
              </a:rPr>
              <a:t>escuchar</a:t>
            </a:r>
            <a:endParaRPr lang="en-US" sz="2000" dirty="0"/>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2446891"/>
            <a:ext cx="343656" cy="357976"/>
          </a:xfrm>
          <a:prstGeom prst="rect">
            <a:avLst/>
          </a:prstGeom>
        </p:spPr>
      </p:pic>
      <p:sp>
        <p:nvSpPr>
          <p:cNvPr id="33" name="TextBox 22">
            <a:extLst>
              <a:ext uri="{FF2B5EF4-FFF2-40B4-BE49-F238E27FC236}">
                <a16:creationId xmlns:a16="http://schemas.microsoft.com/office/drawing/2014/main" id="{0E86096A-74A7-6243-8EC9-DA1A09E0EB44}"/>
              </a:ext>
            </a:extLst>
          </p:cNvPr>
          <p:cNvSpPr txBox="1"/>
          <p:nvPr/>
        </p:nvSpPr>
        <p:spPr>
          <a:xfrm>
            <a:off x="224339" y="591995"/>
            <a:ext cx="10457052"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otra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vez</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US" sz="2200" b="1" dirty="0" err="1">
                <a:solidFill>
                  <a:schemeClr val="accent5">
                    <a:lumMod val="50000"/>
                  </a:schemeClr>
                </a:solidFill>
                <a:latin typeface="Century Gothic" panose="020B0502020202020204" pitchFamily="34" charset="0"/>
              </a:rPr>
              <a:t>hablan</a:t>
            </a:r>
            <a:r>
              <a:rPr lang="en-US" sz="2200" b="1" dirty="0">
                <a:solidFill>
                  <a:schemeClr val="accent5">
                    <a:lumMod val="50000"/>
                  </a:schemeClr>
                </a:solidFill>
                <a:latin typeface="Century Gothic" panose="020B0502020202020204" pitchFamily="34" charset="0"/>
              </a:rPr>
              <a:t> las </a:t>
            </a:r>
            <a:r>
              <a:rPr lang="en-US" sz="2200" b="1" dirty="0" err="1">
                <a:solidFill>
                  <a:schemeClr val="accent5">
                    <a:lumMod val="50000"/>
                  </a:schemeClr>
                </a:solidFill>
                <a:latin typeface="Century Gothic" panose="020B0502020202020204" pitchFamily="34" charset="0"/>
              </a:rPr>
              <a:t>chicas</a:t>
            </a:r>
            <a:r>
              <a:rPr lang="en-US" sz="2200" b="1" dirty="0">
                <a:solidFill>
                  <a:schemeClr val="accent5">
                    <a:lumMod val="50000"/>
                  </a:schemeClr>
                </a:solidFill>
                <a:latin typeface="Century Gothic" panose="020B0502020202020204" pitchFamily="34" charset="0"/>
              </a:rPr>
              <a:t> o </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los chicos y las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chicas</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60" name="Action Button: Custom 20">
            <a:hlinkClick r:id="" action="ppaction://noaction" highlightClick="1">
              <a:snd r:embed="rId4" name="1 Vamos a dormir.wav"/>
            </a:hlinkClick>
            <a:extLst>
              <a:ext uri="{FF2B5EF4-FFF2-40B4-BE49-F238E27FC236}">
                <a16:creationId xmlns:a16="http://schemas.microsoft.com/office/drawing/2014/main" id="{3FE32317-88BA-E54D-B193-C1978C48890A}"/>
              </a:ext>
            </a:extLst>
          </p:cNvPr>
          <p:cNvSpPr/>
          <p:nvPr/>
        </p:nvSpPr>
        <p:spPr>
          <a:xfrm>
            <a:off x="1882330" y="2468000"/>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1" name="Action Button: Custom 20">
            <a:hlinkClick r:id="" action="ppaction://noaction" highlightClick="1">
              <a:snd r:embed="rId5" name="2 Normalmente no pasamos.wav"/>
            </a:hlinkClick>
            <a:extLst>
              <a:ext uri="{FF2B5EF4-FFF2-40B4-BE49-F238E27FC236}">
                <a16:creationId xmlns:a16="http://schemas.microsoft.com/office/drawing/2014/main" id="{2C4F357B-8C5B-EC4B-857F-66B8A06171B5}"/>
              </a:ext>
            </a:extLst>
          </p:cNvPr>
          <p:cNvSpPr/>
          <p:nvPr/>
        </p:nvSpPr>
        <p:spPr>
          <a:xfrm>
            <a:off x="1882330" y="2933243"/>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62" name="Action Button: Custom 20">
            <a:hlinkClick r:id="" action="ppaction://noaction" highlightClick="1">
              <a:snd r:embed="rId6" name="3 Estamos tristes porque.wav"/>
            </a:hlinkClick>
            <a:extLst>
              <a:ext uri="{FF2B5EF4-FFF2-40B4-BE49-F238E27FC236}">
                <a16:creationId xmlns:a16="http://schemas.microsoft.com/office/drawing/2014/main" id="{07DE8B7C-7928-AD42-8E79-C0AACF51F389}"/>
              </a:ext>
            </a:extLst>
          </p:cNvPr>
          <p:cNvSpPr/>
          <p:nvPr/>
        </p:nvSpPr>
        <p:spPr>
          <a:xfrm>
            <a:off x="1882330" y="3429000"/>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63" name="Action Button: Custom 20">
            <a:hlinkClick r:id="" action="ppaction://noaction" highlightClick="1">
              <a:snd r:embed="rId7" name="4 Somos ma%CC%81s simpa%CC%81ticos que.wav"/>
            </a:hlinkClick>
            <a:extLst>
              <a:ext uri="{FF2B5EF4-FFF2-40B4-BE49-F238E27FC236}">
                <a16:creationId xmlns:a16="http://schemas.microsoft.com/office/drawing/2014/main" id="{8026F327-736A-2E45-AA5F-B2E01E9516DF}"/>
              </a:ext>
            </a:extLst>
          </p:cNvPr>
          <p:cNvSpPr/>
          <p:nvPr/>
        </p:nvSpPr>
        <p:spPr>
          <a:xfrm>
            <a:off x="1882330" y="3893428"/>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4" name="Action Button: Custom 20">
            <a:hlinkClick r:id="" action="ppaction://noaction" highlightClick="1">
              <a:snd r:embed="rId8" name="5 Estamos cansadas y.wav"/>
            </a:hlinkClick>
            <a:extLst>
              <a:ext uri="{FF2B5EF4-FFF2-40B4-BE49-F238E27FC236}">
                <a16:creationId xmlns:a16="http://schemas.microsoft.com/office/drawing/2014/main" id="{6CC3692B-2628-6342-93D3-C98D02236CF0}"/>
              </a:ext>
            </a:extLst>
          </p:cNvPr>
          <p:cNvSpPr/>
          <p:nvPr/>
        </p:nvSpPr>
        <p:spPr>
          <a:xfrm>
            <a:off x="1882330" y="4391544"/>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5" name="Action Button: Custom 20">
            <a:hlinkClick r:id="" action="ppaction://noaction" highlightClick="1">
              <a:snd r:embed="rId9" name="6 Vamos a subir unas.wav"/>
            </a:hlinkClick>
            <a:extLst>
              <a:ext uri="{FF2B5EF4-FFF2-40B4-BE49-F238E27FC236}">
                <a16:creationId xmlns:a16="http://schemas.microsoft.com/office/drawing/2014/main" id="{A6EF5998-3E57-6043-8026-2FEC005891A1}"/>
              </a:ext>
            </a:extLst>
          </p:cNvPr>
          <p:cNvSpPr/>
          <p:nvPr/>
        </p:nvSpPr>
        <p:spPr>
          <a:xfrm>
            <a:off x="1890785" y="4889504"/>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5" name="Action Button: Custom 20">
            <a:hlinkClick r:id="" action="ppaction://noaction" highlightClick="1">
              <a:snd r:embed="rId10" name="7 Estamos emocionados porque .wav"/>
            </a:hlinkClick>
            <a:extLst>
              <a:ext uri="{FF2B5EF4-FFF2-40B4-BE49-F238E27FC236}">
                <a16:creationId xmlns:a16="http://schemas.microsoft.com/office/drawing/2014/main" id="{7FA1EBCC-9CBA-2745-B5A9-9E2122731C15}"/>
              </a:ext>
            </a:extLst>
          </p:cNvPr>
          <p:cNvSpPr/>
          <p:nvPr/>
        </p:nvSpPr>
        <p:spPr>
          <a:xfrm>
            <a:off x="1890313" y="5353932"/>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6" name="Action Button: Custom 20">
            <a:hlinkClick r:id="" action="ppaction://noaction" highlightClick="1">
              <a:snd r:embed="rId11" name="8 Estamos menos enojadas cuando.wav"/>
            </a:hlinkClick>
            <a:extLst>
              <a:ext uri="{FF2B5EF4-FFF2-40B4-BE49-F238E27FC236}">
                <a16:creationId xmlns:a16="http://schemas.microsoft.com/office/drawing/2014/main" id="{2CCC1988-1D17-1745-9DFE-32DF80B52A3A}"/>
              </a:ext>
            </a:extLst>
          </p:cNvPr>
          <p:cNvSpPr/>
          <p:nvPr/>
        </p:nvSpPr>
        <p:spPr>
          <a:xfrm>
            <a:off x="1882330" y="5847969"/>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38" name="Picture 8" descr="green checkmark">
            <a:extLst>
              <a:ext uri="{FF2B5EF4-FFF2-40B4-BE49-F238E27FC236}">
                <a16:creationId xmlns:a16="http://schemas.microsoft.com/office/drawing/2014/main" id="{FCF86D01-84F0-2249-915F-B2748379B2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2468000"/>
            <a:ext cx="343656" cy="357976"/>
          </a:xfrm>
          <a:prstGeom prst="rect">
            <a:avLst/>
          </a:prstGeom>
        </p:spPr>
      </p:pic>
      <p:pic>
        <p:nvPicPr>
          <p:cNvPr id="39" name="Picture 8" descr="green checkmark">
            <a:extLst>
              <a:ext uri="{FF2B5EF4-FFF2-40B4-BE49-F238E27FC236}">
                <a16:creationId xmlns:a16="http://schemas.microsoft.com/office/drawing/2014/main" id="{E693CBA9-7DCD-D142-9DB2-0CCCB7B6B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2933243"/>
            <a:ext cx="343656" cy="357976"/>
          </a:xfrm>
          <a:prstGeom prst="rect">
            <a:avLst/>
          </a:prstGeom>
        </p:spPr>
      </p:pic>
      <p:pic>
        <p:nvPicPr>
          <p:cNvPr id="41" name="Picture 8" descr="green checkmark">
            <a:extLst>
              <a:ext uri="{FF2B5EF4-FFF2-40B4-BE49-F238E27FC236}">
                <a16:creationId xmlns:a16="http://schemas.microsoft.com/office/drawing/2014/main" id="{DE66C1D7-745F-1B42-8039-FA9239ED9D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2948766"/>
            <a:ext cx="343656" cy="357976"/>
          </a:xfrm>
          <a:prstGeom prst="rect">
            <a:avLst/>
          </a:prstGeom>
        </p:spPr>
      </p:pic>
      <p:pic>
        <p:nvPicPr>
          <p:cNvPr id="42" name="Picture 8" descr="green checkmark">
            <a:extLst>
              <a:ext uri="{FF2B5EF4-FFF2-40B4-BE49-F238E27FC236}">
                <a16:creationId xmlns:a16="http://schemas.microsoft.com/office/drawing/2014/main" id="{F2A729AD-D6B2-0A40-AD41-F0526F2E54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3423061"/>
            <a:ext cx="343656" cy="357976"/>
          </a:xfrm>
          <a:prstGeom prst="rect">
            <a:avLst/>
          </a:prstGeom>
        </p:spPr>
      </p:pic>
      <p:pic>
        <p:nvPicPr>
          <p:cNvPr id="43" name="Picture 8" descr="green checkmark">
            <a:extLst>
              <a:ext uri="{FF2B5EF4-FFF2-40B4-BE49-F238E27FC236}">
                <a16:creationId xmlns:a16="http://schemas.microsoft.com/office/drawing/2014/main" id="{1E630FFC-EAF9-6B4F-8714-42CCA6AC32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40" y="3429000"/>
            <a:ext cx="343656" cy="357976"/>
          </a:xfrm>
          <a:prstGeom prst="rect">
            <a:avLst/>
          </a:prstGeom>
        </p:spPr>
      </p:pic>
      <p:pic>
        <p:nvPicPr>
          <p:cNvPr id="44" name="Picture 8" descr="green checkmark">
            <a:extLst>
              <a:ext uri="{FF2B5EF4-FFF2-40B4-BE49-F238E27FC236}">
                <a16:creationId xmlns:a16="http://schemas.microsoft.com/office/drawing/2014/main" id="{17267702-2305-8746-8D76-EF7509756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3888699"/>
            <a:ext cx="343656" cy="357976"/>
          </a:xfrm>
          <a:prstGeom prst="rect">
            <a:avLst/>
          </a:prstGeom>
        </p:spPr>
      </p:pic>
      <p:pic>
        <p:nvPicPr>
          <p:cNvPr id="45" name="Picture 8" descr="green checkmark">
            <a:extLst>
              <a:ext uri="{FF2B5EF4-FFF2-40B4-BE49-F238E27FC236}">
                <a16:creationId xmlns:a16="http://schemas.microsoft.com/office/drawing/2014/main" id="{91EC3CF2-F2E7-B841-BFEC-3F99A4A76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3891599"/>
            <a:ext cx="343656" cy="357976"/>
          </a:xfrm>
          <a:prstGeom prst="rect">
            <a:avLst/>
          </a:prstGeom>
        </p:spPr>
      </p:pic>
      <p:pic>
        <p:nvPicPr>
          <p:cNvPr id="46" name="Picture 8" descr="green checkmark">
            <a:extLst>
              <a:ext uri="{FF2B5EF4-FFF2-40B4-BE49-F238E27FC236}">
                <a16:creationId xmlns:a16="http://schemas.microsoft.com/office/drawing/2014/main" id="{6BA9A2FA-9A98-7947-B516-7ABCB8B78E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4377752"/>
            <a:ext cx="343656" cy="357976"/>
          </a:xfrm>
          <a:prstGeom prst="rect">
            <a:avLst/>
          </a:prstGeom>
        </p:spPr>
      </p:pic>
      <p:pic>
        <p:nvPicPr>
          <p:cNvPr id="47" name="Picture 8" descr="green checkmark">
            <a:extLst>
              <a:ext uri="{FF2B5EF4-FFF2-40B4-BE49-F238E27FC236}">
                <a16:creationId xmlns:a16="http://schemas.microsoft.com/office/drawing/2014/main" id="{C448164B-1489-B148-8BB9-5194A7126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40" y="4399529"/>
            <a:ext cx="343656" cy="357976"/>
          </a:xfrm>
          <a:prstGeom prst="rect">
            <a:avLst/>
          </a:prstGeom>
        </p:spPr>
      </p:pic>
      <p:pic>
        <p:nvPicPr>
          <p:cNvPr id="48" name="Picture 8" descr="green checkmark">
            <a:extLst>
              <a:ext uri="{FF2B5EF4-FFF2-40B4-BE49-F238E27FC236}">
                <a16:creationId xmlns:a16="http://schemas.microsoft.com/office/drawing/2014/main" id="{7EA8F350-1A40-E945-9480-EED335DE5E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4889504"/>
            <a:ext cx="343656" cy="357976"/>
          </a:xfrm>
          <a:prstGeom prst="rect">
            <a:avLst/>
          </a:prstGeom>
        </p:spPr>
      </p:pic>
      <p:pic>
        <p:nvPicPr>
          <p:cNvPr id="49" name="Picture 8" descr="green checkmark">
            <a:extLst>
              <a:ext uri="{FF2B5EF4-FFF2-40B4-BE49-F238E27FC236}">
                <a16:creationId xmlns:a16="http://schemas.microsoft.com/office/drawing/2014/main" id="{3AECEFCE-D94E-2348-9300-934F47C75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4899814"/>
            <a:ext cx="343656" cy="357976"/>
          </a:xfrm>
          <a:prstGeom prst="rect">
            <a:avLst/>
          </a:prstGeom>
        </p:spPr>
      </p:pic>
      <p:pic>
        <p:nvPicPr>
          <p:cNvPr id="50" name="Picture 8" descr="green checkmark">
            <a:extLst>
              <a:ext uri="{FF2B5EF4-FFF2-40B4-BE49-F238E27FC236}">
                <a16:creationId xmlns:a16="http://schemas.microsoft.com/office/drawing/2014/main" id="{E9BB522C-2AF2-6F4D-8514-55FBDA3AC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5353922"/>
            <a:ext cx="343656" cy="357976"/>
          </a:xfrm>
          <a:prstGeom prst="rect">
            <a:avLst/>
          </a:prstGeom>
        </p:spPr>
      </p:pic>
      <p:pic>
        <p:nvPicPr>
          <p:cNvPr id="51" name="Picture 8" descr="green checkmark">
            <a:extLst>
              <a:ext uri="{FF2B5EF4-FFF2-40B4-BE49-F238E27FC236}">
                <a16:creationId xmlns:a16="http://schemas.microsoft.com/office/drawing/2014/main" id="{49CA88F6-A2CF-754B-9056-33C2CF1833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5154" y="5353922"/>
            <a:ext cx="343656" cy="357976"/>
          </a:xfrm>
          <a:prstGeom prst="rect">
            <a:avLst/>
          </a:prstGeom>
        </p:spPr>
      </p:pic>
      <p:pic>
        <p:nvPicPr>
          <p:cNvPr id="52" name="Picture 8" descr="green checkmark">
            <a:extLst>
              <a:ext uri="{FF2B5EF4-FFF2-40B4-BE49-F238E27FC236}">
                <a16:creationId xmlns:a16="http://schemas.microsoft.com/office/drawing/2014/main" id="{03F021EE-C294-0B4E-9229-8C180CDB20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5840274"/>
            <a:ext cx="343656" cy="357976"/>
          </a:xfrm>
          <a:prstGeom prst="rect">
            <a:avLst/>
          </a:prstGeom>
        </p:spPr>
      </p:pic>
      <p:pic>
        <p:nvPicPr>
          <p:cNvPr id="53" name="Picture 8" descr="green checkmark">
            <a:extLst>
              <a:ext uri="{FF2B5EF4-FFF2-40B4-BE49-F238E27FC236}">
                <a16:creationId xmlns:a16="http://schemas.microsoft.com/office/drawing/2014/main" id="{DB78D2E7-5692-DB47-A464-7F25B67F91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8606" y="5840274"/>
            <a:ext cx="343656" cy="357976"/>
          </a:xfrm>
          <a:prstGeom prst="rect">
            <a:avLst/>
          </a:prstGeom>
        </p:spPr>
      </p:pic>
      <p:pic>
        <p:nvPicPr>
          <p:cNvPr id="56" name="Picture 8" descr="green checkmark">
            <a:extLst>
              <a:ext uri="{FF2B5EF4-FFF2-40B4-BE49-F238E27FC236}">
                <a16:creationId xmlns:a16="http://schemas.microsoft.com/office/drawing/2014/main" id="{21855C94-6A37-4E53-A495-A7E55D0D67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1316" y="3451984"/>
            <a:ext cx="343656" cy="357976"/>
          </a:xfrm>
          <a:prstGeom prst="rect">
            <a:avLst/>
          </a:prstGeom>
        </p:spPr>
      </p:pic>
      <p:pic>
        <p:nvPicPr>
          <p:cNvPr id="5" name="Imagen 4" descr="Forma, Círculo&#10;&#10;Descripción generada automáticamente">
            <a:extLst>
              <a:ext uri="{FF2B5EF4-FFF2-40B4-BE49-F238E27FC236}">
                <a16:creationId xmlns:a16="http://schemas.microsoft.com/office/drawing/2014/main" id="{B03ADC21-B4CE-A244-943B-590E1B190CB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12519" y="1117859"/>
            <a:ext cx="936558" cy="936558"/>
          </a:xfrm>
          <a:prstGeom prst="rect">
            <a:avLst/>
          </a:prstGeom>
        </p:spPr>
      </p:pic>
      <p:pic>
        <p:nvPicPr>
          <p:cNvPr id="7" name="Imagen 6" descr="Forma, Círculo&#10;&#10;Descripción generada automáticamente">
            <a:extLst>
              <a:ext uri="{FF2B5EF4-FFF2-40B4-BE49-F238E27FC236}">
                <a16:creationId xmlns:a16="http://schemas.microsoft.com/office/drawing/2014/main" id="{6259C5E4-4F8A-6E42-B567-2BE333771E5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26831" y="1106808"/>
            <a:ext cx="936558" cy="936558"/>
          </a:xfrm>
          <a:prstGeom prst="rect">
            <a:avLst/>
          </a:prstGeom>
        </p:spPr>
      </p:pic>
      <p:pic>
        <p:nvPicPr>
          <p:cNvPr id="13" name="Imagen 12" descr="Dibujo animado de un personaje animado&#10;&#10;Descripción generada automáticamente con confianza media">
            <a:extLst>
              <a:ext uri="{FF2B5EF4-FFF2-40B4-BE49-F238E27FC236}">
                <a16:creationId xmlns:a16="http://schemas.microsoft.com/office/drawing/2014/main" id="{10795370-1A06-A845-BA82-B6D92F04A1A3}"/>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9661" b="96867" l="9913" r="100000">
                        <a14:foregroundMark x1="61808" y1="53525" x2="84840" y2="54569"/>
                        <a14:foregroundMark x1="84840" y1="54569" x2="90962" y2="69713"/>
                        <a14:foregroundMark x1="90962" y1="69713" x2="87172" y2="93473"/>
                        <a14:foregroundMark x1="47522" y1="92167" x2="48105" y2="96867"/>
                        <a14:foregroundMark x1="58017" y1="49347" x2="53936" y2="60836"/>
                        <a14:backgroundMark x1="67055" y1="93995" x2="54227" y2="93211"/>
                        <a14:backgroundMark x1="63265" y1="91123" x2="52187" y2="92167"/>
                      </a14:backgroundRemoval>
                    </a14:imgEffect>
                  </a14:imgLayer>
                </a14:imgProps>
              </a:ext>
              <a:ext uri="{28A0092B-C50C-407E-A947-70E740481C1C}">
                <a14:useLocalDpi xmlns:a14="http://schemas.microsoft.com/office/drawing/2010/main"/>
              </a:ext>
            </a:extLst>
          </a:blip>
          <a:srcRect/>
          <a:stretch/>
        </p:blipFill>
        <p:spPr>
          <a:xfrm>
            <a:off x="6565290" y="1050899"/>
            <a:ext cx="936558" cy="1045858"/>
          </a:xfrm>
          <a:prstGeom prst="rect">
            <a:avLst/>
          </a:prstGeom>
        </p:spPr>
      </p:pic>
      <p:pic>
        <p:nvPicPr>
          <p:cNvPr id="16" name="Imagen 15" descr="Dibujo animado de un personaje de caricatura&#10;&#10;Descripción generada automáticamente con confianza media">
            <a:extLst>
              <a:ext uri="{FF2B5EF4-FFF2-40B4-BE49-F238E27FC236}">
                <a16:creationId xmlns:a16="http://schemas.microsoft.com/office/drawing/2014/main" id="{E5B53E61-EE2B-7743-8115-BAFBFF8811FF}"/>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9922" b="91123" l="9513" r="89791">
                        <a14:foregroundMark x1="56381" y1="87990" x2="49420" y2="89817"/>
                        <a14:foregroundMark x1="47564" y1="43603" x2="43852" y2="69713"/>
                        <a14:foregroundMark x1="41763" y1="56136" x2="41299" y2="63708"/>
                        <a14:foregroundMark x1="67053" y1="10966" x2="45476" y2="10183"/>
                        <a14:foregroundMark x1="25522" y1="51436" x2="25522" y2="70757"/>
                        <a14:backgroundMark x1="63573" y1="92167" x2="43155" y2="94517"/>
                      </a14:backgroundRemoval>
                    </a14:imgEffect>
                  </a14:imgLayer>
                </a14:imgProps>
              </a:ext>
              <a:ext uri="{28A0092B-C50C-407E-A947-70E740481C1C}">
                <a14:useLocalDpi xmlns:a14="http://schemas.microsoft.com/office/drawing/2010/main"/>
              </a:ext>
            </a:extLst>
          </a:blip>
          <a:srcRect/>
          <a:stretch/>
        </p:blipFill>
        <p:spPr>
          <a:xfrm>
            <a:off x="7758543" y="1018394"/>
            <a:ext cx="1179872" cy="1048667"/>
          </a:xfrm>
          <a:prstGeom prst="rect">
            <a:avLst/>
          </a:prstGeom>
        </p:spPr>
      </p:pic>
      <p:pic>
        <p:nvPicPr>
          <p:cNvPr id="57" name="Imagen 56" descr="Forma, Círculo&#10;&#10;Descripción generada automáticamente">
            <a:extLst>
              <a:ext uri="{FF2B5EF4-FFF2-40B4-BE49-F238E27FC236}">
                <a16:creationId xmlns:a16="http://schemas.microsoft.com/office/drawing/2014/main" id="{E4B2D2F9-1021-7643-827C-60DE0E5E5D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31913" y="1110328"/>
            <a:ext cx="936558" cy="936558"/>
          </a:xfrm>
          <a:prstGeom prst="rect">
            <a:avLst/>
          </a:prstGeom>
        </p:spPr>
      </p:pic>
      <p:pic>
        <p:nvPicPr>
          <p:cNvPr id="58" name="Imagen 57" descr="Dibujo animado de un personaje animado&#10;&#10;Descripción generada automáticamente con confianza media">
            <a:extLst>
              <a:ext uri="{FF2B5EF4-FFF2-40B4-BE49-F238E27FC236}">
                <a16:creationId xmlns:a16="http://schemas.microsoft.com/office/drawing/2014/main" id="{82CC88CD-39E6-AA41-83E5-14E17110CA9A}"/>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9661" b="96867" l="9913" r="100000">
                        <a14:foregroundMark x1="61808" y1="53525" x2="84840" y2="54569"/>
                        <a14:foregroundMark x1="84840" y1="54569" x2="90962" y2="69713"/>
                        <a14:foregroundMark x1="90962" y1="69713" x2="87172" y2="93473"/>
                        <a14:foregroundMark x1="47522" y1="92167" x2="48105" y2="96867"/>
                        <a14:foregroundMark x1="58017" y1="49347" x2="53936" y2="60836"/>
                        <a14:backgroundMark x1="67055" y1="93995" x2="54227" y2="93211"/>
                        <a14:backgroundMark x1="63265" y1="91123" x2="52187" y2="92167"/>
                      </a14:backgroundRemoval>
                    </a14:imgEffect>
                  </a14:imgLayer>
                </a14:imgProps>
              </a:ext>
              <a:ext uri="{28A0092B-C50C-407E-A947-70E740481C1C}">
                <a14:useLocalDpi xmlns:a14="http://schemas.microsoft.com/office/drawing/2010/main"/>
              </a:ext>
            </a:extLst>
          </a:blip>
          <a:srcRect/>
          <a:stretch/>
        </p:blipFill>
        <p:spPr>
          <a:xfrm>
            <a:off x="10220790" y="1008559"/>
            <a:ext cx="936558" cy="1045858"/>
          </a:xfrm>
          <a:prstGeom prst="rect">
            <a:avLst/>
          </a:prstGeom>
        </p:spPr>
      </p:pic>
      <p:pic>
        <p:nvPicPr>
          <p:cNvPr id="3074" name="Picture 2" descr="countryside clipart - Clip Art Library">
            <a:extLst>
              <a:ext uri="{FF2B5EF4-FFF2-40B4-BE49-F238E27FC236}">
                <a16:creationId xmlns:a16="http://schemas.microsoft.com/office/drawing/2014/main" id="{6B7CDBEC-44E7-CC4D-824B-C7A94A9743C7}"/>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36564" y="1592447"/>
            <a:ext cx="1329278" cy="10086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out camp clipart - Clip Art Library">
            <a:extLst>
              <a:ext uri="{FF2B5EF4-FFF2-40B4-BE49-F238E27FC236}">
                <a16:creationId xmlns:a16="http://schemas.microsoft.com/office/drawing/2014/main" id="{57B822CE-B31A-E540-B8C1-540C6AF274FF}"/>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4615" y="3236084"/>
            <a:ext cx="1558691" cy="10086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een Mountains Clip art - Green mountains png download - 1024 ...">
            <a:extLst>
              <a:ext uri="{FF2B5EF4-FFF2-40B4-BE49-F238E27FC236}">
                <a16:creationId xmlns:a16="http://schemas.microsoft.com/office/drawing/2014/main" id="{B64B0C4F-6ED2-1849-BEF8-74955B70E87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26877" y="4879722"/>
            <a:ext cx="1526429" cy="152642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0BA337E4-5D27-434B-9139-0AA32EE9A8C1}"/>
              </a:ext>
            </a:extLst>
          </p:cNvPr>
          <p:cNvGrpSpPr/>
          <p:nvPr/>
        </p:nvGrpSpPr>
        <p:grpSpPr>
          <a:xfrm>
            <a:off x="11167254" y="1048381"/>
            <a:ext cx="1018533" cy="3397873"/>
            <a:chOff x="11167254" y="1048381"/>
            <a:chExt cx="1018533" cy="3397873"/>
          </a:xfrm>
        </p:grpSpPr>
        <p:pic>
          <p:nvPicPr>
            <p:cNvPr id="17" name="Imagen 16">
              <a:extLst>
                <a:ext uri="{FF2B5EF4-FFF2-40B4-BE49-F238E27FC236}">
                  <a16:creationId xmlns:a16="http://schemas.microsoft.com/office/drawing/2014/main" id="{FD5E9506-31FA-264C-AABB-350CEF95E723}"/>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flipH="1">
              <a:off x="11167254" y="1048381"/>
              <a:ext cx="1013137" cy="2831030"/>
            </a:xfrm>
            <a:prstGeom prst="rect">
              <a:avLst/>
            </a:prstGeom>
          </p:spPr>
        </p:pic>
        <p:sp>
          <p:nvSpPr>
            <p:cNvPr id="18" name="Rectángulo 17">
              <a:extLst>
                <a:ext uri="{FF2B5EF4-FFF2-40B4-BE49-F238E27FC236}">
                  <a16:creationId xmlns:a16="http://schemas.microsoft.com/office/drawing/2014/main" id="{1493F4A6-D459-B846-B524-2D98C890019A}"/>
                </a:ext>
              </a:extLst>
            </p:cNvPr>
            <p:cNvSpPr/>
            <p:nvPr/>
          </p:nvSpPr>
          <p:spPr>
            <a:xfrm>
              <a:off x="11935022" y="3236084"/>
              <a:ext cx="250765" cy="83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9" name="Rectángulo 58">
              <a:extLst>
                <a:ext uri="{FF2B5EF4-FFF2-40B4-BE49-F238E27FC236}">
                  <a16:creationId xmlns:a16="http://schemas.microsoft.com/office/drawing/2014/main" id="{3E5595D8-A4E1-EB4E-A618-4145B97E425D}"/>
                </a:ext>
              </a:extLst>
            </p:cNvPr>
            <p:cNvSpPr/>
            <p:nvPr/>
          </p:nvSpPr>
          <p:spPr>
            <a:xfrm rot="439951">
              <a:off x="11449838" y="3614651"/>
              <a:ext cx="250764" cy="83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grpSp>
    </p:spTree>
    <p:extLst>
      <p:ext uri="{BB962C8B-B14F-4D97-AF65-F5344CB8AC3E}">
        <p14:creationId xmlns:p14="http://schemas.microsoft.com/office/powerpoint/2010/main" val="8784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539615" y="265559"/>
            <a:ext cx="2501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campo</a:t>
            </a:r>
          </a:p>
        </p:txBody>
      </p:sp>
      <p:sp>
        <p:nvSpPr>
          <p:cNvPr id="2" name="Title 1"/>
          <p:cNvSpPr>
            <a:spLocks noGrp="1"/>
          </p:cNvSpPr>
          <p:nvPr>
            <p:ph type="title"/>
          </p:nvPr>
        </p:nvSpPr>
        <p:spPr>
          <a:xfrm>
            <a:off x="9539615" y="150545"/>
            <a:ext cx="2501544"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74455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información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39264" y="4801184"/>
            <a:ext cx="178937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rPr>
              <a:t>We are very active</a:t>
            </a:r>
            <a:r>
              <a:rPr kumimoji="0" lang="en-GB" sz="2000" b="0" i="0" u="none" strike="noStrike" kern="1200" cap="none" spc="0" normalizeH="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rPr>
              <a:t> (trait).</a:t>
            </a:r>
            <a:endParaRPr kumimoji="0" lang="es-GB" sz="2000" b="0"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F0302020204030204"/>
                <a:ea typeface="+mn-ea"/>
                <a:cs typeface="+mn-cs"/>
              </a:rPr>
              <a:t>Somos muy activos.</a:t>
            </a:r>
            <a:endParaRPr kumimoji="0" lang="es-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40B63D64-DC3D-3A40-8803-0998D3719536}"/>
              </a:ext>
            </a:extLst>
          </p:cNvPr>
          <p:cNvSpPr txBox="1"/>
          <p:nvPr/>
        </p:nvSpPr>
        <p:spPr>
          <a:xfrm>
            <a:off x="3490938" y="5868066"/>
            <a:ext cx="79383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estudiante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estudiante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completa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tabla</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extLst>
              <p:ext uri="{D42A27DB-BD31-4B8C-83A1-F6EECF244321}">
                <p14:modId xmlns:p14="http://schemas.microsoft.com/office/powerpoint/2010/main" val="1881175421"/>
              </p:ext>
            </p:extLst>
          </p:nvPr>
        </p:nvGraphicFramePr>
        <p:xfrm>
          <a:off x="4858591" y="3468853"/>
          <a:ext cx="5557520" cy="2232371"/>
        </p:xfrm>
        <a:graphic>
          <a:graphicData uri="http://schemas.openxmlformats.org/drawingml/2006/table">
            <a:tbl>
              <a:tblPr firstRow="1" bandRow="1">
                <a:tableStyleId>{5DA37D80-6434-44D0-A028-1B22A696006F}</a:tableStyleId>
              </a:tblPr>
              <a:tblGrid>
                <a:gridCol w="422069">
                  <a:extLst>
                    <a:ext uri="{9D8B030D-6E8A-4147-A177-3AD203B41FA5}">
                      <a16:colId xmlns:a16="http://schemas.microsoft.com/office/drawing/2014/main" val="3551756778"/>
                    </a:ext>
                  </a:extLst>
                </a:gridCol>
                <a:gridCol w="1737360">
                  <a:extLst>
                    <a:ext uri="{9D8B030D-6E8A-4147-A177-3AD203B41FA5}">
                      <a16:colId xmlns:a16="http://schemas.microsoft.com/office/drawing/2014/main" val="848529382"/>
                    </a:ext>
                  </a:extLst>
                </a:gridCol>
                <a:gridCol w="1893751">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40344695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454164157"/>
                  </a:ext>
                </a:extLst>
              </a:tr>
            </a:tbl>
          </a:graphicData>
        </a:graphic>
      </p:graphicFrame>
      <p:sp>
        <p:nvSpPr>
          <p:cNvPr id="33" name="CuadroTexto 32">
            <a:extLst>
              <a:ext uri="{FF2B5EF4-FFF2-40B4-BE49-F238E27FC236}">
                <a16:creationId xmlns:a16="http://schemas.microsoft.com/office/drawing/2014/main" id="{A4B08A49-78CC-B048-BBC3-4B963FE57484}"/>
              </a:ext>
            </a:extLst>
          </p:cNvPr>
          <p:cNvSpPr txBox="1"/>
          <p:nvPr/>
        </p:nvSpPr>
        <p:spPr>
          <a:xfrm>
            <a:off x="5296788" y="5163944"/>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4AA82B9D-AC1B-934A-8A4E-566A180FAEFB}"/>
              </a:ext>
            </a:extLst>
          </p:cNvPr>
          <p:cNvSpPr txBox="1"/>
          <p:nvPr/>
        </p:nvSpPr>
        <p:spPr>
          <a:xfrm>
            <a:off x="7126442" y="517648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BA475AD7-0AB5-C14E-B42F-311BD4DC1966}"/>
              </a:ext>
            </a:extLst>
          </p:cNvPr>
          <p:cNvSpPr txBox="1"/>
          <p:nvPr/>
        </p:nvSpPr>
        <p:spPr>
          <a:xfrm>
            <a:off x="8825800" y="519157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3EA2CB1B-16D3-4AC4-B69A-6C5A6FBA7476}"/>
              </a:ext>
            </a:extLst>
          </p:cNvPr>
          <p:cNvSpPr txBox="1"/>
          <p:nvPr/>
        </p:nvSpPr>
        <p:spPr>
          <a:xfrm>
            <a:off x="8934455" y="2448699"/>
            <a:ext cx="717005" cy="1015663"/>
          </a:xfrm>
          <a:prstGeom prst="rect">
            <a:avLst/>
          </a:prstGeom>
          <a:noFill/>
        </p:spPr>
        <p:txBody>
          <a:bodyPr wrap="square" rtlCol="0">
            <a:spAutoFit/>
          </a:bodyPr>
          <a:lstStyle/>
          <a:p>
            <a:pPr algn="l"/>
            <a:r>
              <a:rPr lang="en-GB" sz="6000" dirty="0">
                <a:solidFill>
                  <a:schemeClr val="accent5">
                    <a:lumMod val="50000"/>
                  </a:schemeClr>
                </a:solidFill>
                <a:sym typeface="Wingdings" panose="05000000000000000000" pitchFamily="2" charset="2"/>
              </a:rPr>
              <a:t></a:t>
            </a:r>
            <a:endParaRPr lang="en-GB" sz="6000" dirty="0">
              <a:solidFill>
                <a:schemeClr val="accent5">
                  <a:lumMod val="50000"/>
                </a:schemeClr>
              </a:solidFill>
            </a:endParaRPr>
          </a:p>
        </p:txBody>
      </p:sp>
      <p:pic>
        <p:nvPicPr>
          <p:cNvPr id="6" name="Picture 5">
            <a:extLst>
              <a:ext uri="{FF2B5EF4-FFF2-40B4-BE49-F238E27FC236}">
                <a16:creationId xmlns:a16="http://schemas.microsoft.com/office/drawing/2014/main" id="{E633A084-858F-4690-BE68-2CD51A69BA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5800" y="690062"/>
            <a:ext cx="3660256" cy="2058894"/>
          </a:xfrm>
          <a:prstGeom prst="rect">
            <a:avLst/>
          </a:prstGeom>
        </p:spPr>
      </p:pic>
      <p:pic>
        <p:nvPicPr>
          <p:cNvPr id="11" name="Picture 10">
            <a:extLst>
              <a:ext uri="{FF2B5EF4-FFF2-40B4-BE49-F238E27FC236}">
                <a16:creationId xmlns:a16="http://schemas.microsoft.com/office/drawing/2014/main" id="{87F521B7-177C-4256-B86F-554812D96AFD}"/>
              </a:ext>
            </a:extLst>
          </p:cNvPr>
          <p:cNvPicPr>
            <a:picLocks noChangeAspect="1"/>
          </p:cNvPicPr>
          <p:nvPr/>
        </p:nvPicPr>
        <p:blipFill>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9625012" y="3350790"/>
            <a:ext cx="3526818" cy="1983835"/>
          </a:xfrm>
          <a:prstGeom prst="rect">
            <a:avLst/>
          </a:prstGeom>
        </p:spPr>
      </p:pic>
      <p:pic>
        <p:nvPicPr>
          <p:cNvPr id="13" name="Picture 12">
            <a:extLst>
              <a:ext uri="{FF2B5EF4-FFF2-40B4-BE49-F238E27FC236}">
                <a16:creationId xmlns:a16="http://schemas.microsoft.com/office/drawing/2014/main" id="{C10D7963-8086-4ED9-92D6-CE92D3EF9F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34648" y="773991"/>
            <a:ext cx="2438400" cy="1876425"/>
          </a:xfrm>
          <a:prstGeom prst="rect">
            <a:avLst/>
          </a:prstGeom>
        </p:spPr>
      </p:pic>
    </p:spTree>
    <p:extLst>
      <p:ext uri="{BB962C8B-B14F-4D97-AF65-F5344CB8AC3E}">
        <p14:creationId xmlns:p14="http://schemas.microsoft.com/office/powerpoint/2010/main" val="13247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P spid="30" grpId="0"/>
      <p:bldP spid="3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quite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dark-skinned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293379" y="71818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2000" noProof="0" dirty="0">
              <a:solidFill>
                <a:schemeClr val="accent5">
                  <a:lumMod val="50000"/>
                </a:scheme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noProof="0" dirty="0" err="1">
                <a:solidFill>
                  <a:schemeClr val="accent5">
                    <a:lumMod val="50000"/>
                  </a:schemeClr>
                </a:solidFill>
                <a:latin typeface="Century Gothic" panose="020F0302020204030204"/>
              </a:rPr>
              <a:t>We</a:t>
            </a:r>
            <a:r>
              <a:rPr lang="es-ES_tradnl" sz="2000" b="1" noProof="0" dirty="0">
                <a:solidFill>
                  <a:schemeClr val="accent5">
                    <a:lumMod val="50000"/>
                  </a:schemeClr>
                </a:solidFill>
                <a:latin typeface="Century Gothic" panose="020F0302020204030204"/>
              </a:rPr>
              <a:t> are </a:t>
            </a:r>
            <a:r>
              <a:rPr lang="es-ES_tradnl" sz="2000" b="1" noProof="0" dirty="0" err="1">
                <a:solidFill>
                  <a:schemeClr val="accent5">
                    <a:lumMod val="50000"/>
                  </a:schemeClr>
                </a:solidFill>
                <a:latin typeface="Century Gothic" panose="020F0302020204030204"/>
              </a:rPr>
              <a:t>excited</a:t>
            </a:r>
            <a:r>
              <a:rPr lang="es-ES_tradnl" sz="2000" b="1" noProof="0" dirty="0">
                <a:solidFill>
                  <a:schemeClr val="accent5">
                    <a:lumMod val="50000"/>
                  </a:schemeClr>
                </a:solidFill>
                <a:latin typeface="Century Gothic" panose="020F0302020204030204"/>
              </a:rPr>
              <a:t> (</a:t>
            </a:r>
            <a:r>
              <a:rPr lang="es-ES_tradnl" sz="2000" b="1" noProof="0" dirty="0" err="1">
                <a:solidFill>
                  <a:schemeClr val="accent5">
                    <a:lumMod val="50000"/>
                  </a:schemeClr>
                </a:solidFill>
                <a:latin typeface="Century Gothic" panose="020F0302020204030204"/>
              </a:rPr>
              <a:t>mood</a:t>
            </a:r>
            <a:r>
              <a:rPr lang="es-ES_tradnl" sz="2000" b="1" noProof="0"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483454" y="7109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 bit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ill</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07229"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dirty="0" err="1">
                <a:solidFill>
                  <a:schemeClr val="accent5">
                    <a:lumMod val="50000"/>
                  </a:schemeClr>
                </a:solidFill>
                <a:latin typeface="Century Gothic" panose="020F0302020204030204"/>
              </a:rPr>
              <a:t>We</a:t>
            </a:r>
            <a:r>
              <a:rPr lang="es-ES_tradnl" sz="2000" b="1" dirty="0">
                <a:solidFill>
                  <a:schemeClr val="accent5">
                    <a:lumMod val="50000"/>
                  </a:schemeClr>
                </a:solidFill>
                <a:latin typeface="Century Gothic" panose="020F0302020204030204"/>
              </a:rPr>
              <a:t> are </a:t>
            </a:r>
            <a:r>
              <a:rPr lang="es-ES_tradnl" sz="2000" b="1" dirty="0" err="1">
                <a:solidFill>
                  <a:schemeClr val="accent5">
                    <a:lumMod val="50000"/>
                  </a:schemeClr>
                </a:solidFill>
                <a:latin typeface="Century Gothic" panose="020F0302020204030204"/>
              </a:rPr>
              <a:t>not</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very</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boring</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trait</a:t>
            </a:r>
            <a:r>
              <a:rPr lang="es-ES_tradnl" sz="2000" b="1"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475808"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serious</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293380"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silly</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483454"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3700453444"/>
              </p:ext>
            </p:extLst>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4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4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4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4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4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4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279774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quite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weak</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funny</a:t>
            </a:r>
            <a:r>
              <a:rPr lang="es-ES_tradnl" sz="2000" b="1" dirty="0">
                <a:solidFill>
                  <a:schemeClr val="accent5">
                    <a:lumMod val="50000"/>
                  </a:schemeClr>
                </a:solidFill>
                <a:latin typeface="Century Gothic" panose="020F0302020204030204"/>
              </a:rPr>
              <a:t> (</a:t>
            </a:r>
            <a:r>
              <a:rPr lang="es-ES_tradnl" sz="2000" b="1" dirty="0" err="1">
                <a:solidFill>
                  <a:schemeClr val="accent5">
                    <a:lumMod val="50000"/>
                  </a:schemeClr>
                </a:solidFill>
                <a:latin typeface="Century Gothic" panose="020F0302020204030204"/>
              </a:rPr>
              <a:t>trait</a:t>
            </a:r>
            <a:r>
              <a:rPr lang="es-ES_tradnl" sz="2000" b="1" dirty="0">
                <a:solidFill>
                  <a:schemeClr val="accent5">
                    <a:lumMod val="50000"/>
                  </a:schemeClr>
                </a:solidFill>
                <a:latin typeface="Century Gothic" panose="020F0302020204030204"/>
              </a:rPr>
              <a:t>).</a:t>
            </a: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2440"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ready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nervous</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51017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happy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53641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not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active (</a:t>
            </a:r>
            <a:r>
              <a:rPr kumimoji="0" lang="es-ES_tradnl"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graphicFrame>
        <p:nvGraphicFramePr>
          <p:cNvPr id="26" name="Tabla 54">
            <a:extLst>
              <a:ext uri="{FF2B5EF4-FFF2-40B4-BE49-F238E27FC236}">
                <a16:creationId xmlns:a16="http://schemas.microsoft.com/office/drawing/2014/main" id="{18B829D8-E9B9-3C42-BF44-390BCECE3242}"/>
              </a:ext>
            </a:extLst>
          </p:cNvPr>
          <p:cNvGraphicFramePr>
            <a:graphicFrameLocks noGrp="1"/>
          </p:cNvGraphicFramePr>
          <p:nvPr>
            <p:extLst>
              <p:ext uri="{D42A27DB-BD31-4B8C-83A1-F6EECF244321}">
                <p14:modId xmlns:p14="http://schemas.microsoft.com/office/powerpoint/2010/main" val="3756636620"/>
              </p:ext>
            </p:extLst>
          </p:nvPr>
        </p:nvGraphicFramePr>
        <p:xfrm>
          <a:off x="324013" y="644991"/>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4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4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4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4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4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4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19" name="Text Box 10">
            <a:extLst>
              <a:ext uri="{FF2B5EF4-FFF2-40B4-BE49-F238E27FC236}">
                <a16:creationId xmlns:a16="http://schemas.microsoft.com/office/drawing/2014/main" id="{5C6E7DB8-EE62-4194-B0FB-F82E0A49C5E6}"/>
              </a:ext>
            </a:extLst>
          </p:cNvPr>
          <p:cNvSpPr txBox="1">
            <a:spLocks noChangeArrowheads="1"/>
          </p:cNvSpPr>
          <p:nvPr/>
        </p:nvSpPr>
        <p:spPr bwMode="auto">
          <a:xfrm>
            <a:off x="7776351" y="700694"/>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10">
            <a:extLst>
              <a:ext uri="{FF2B5EF4-FFF2-40B4-BE49-F238E27FC236}">
                <a16:creationId xmlns:a16="http://schemas.microsoft.com/office/drawing/2014/main" id="{C0211AEC-C0EC-41D3-A68B-7BA05D2A5AD2}"/>
              </a:ext>
            </a:extLst>
          </p:cNvPr>
          <p:cNvSpPr txBox="1">
            <a:spLocks noChangeArrowheads="1"/>
          </p:cNvSpPr>
          <p:nvPr/>
        </p:nvSpPr>
        <p:spPr bwMode="auto">
          <a:xfrm>
            <a:off x="9966426" y="6934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0">
            <a:extLst>
              <a:ext uri="{FF2B5EF4-FFF2-40B4-BE49-F238E27FC236}">
                <a16:creationId xmlns:a16="http://schemas.microsoft.com/office/drawing/2014/main" id="{6512DD58-324D-4518-9F65-7936F577C22B}"/>
              </a:ext>
            </a:extLst>
          </p:cNvPr>
          <p:cNvSpPr txBox="1">
            <a:spLocks noChangeArrowheads="1"/>
          </p:cNvSpPr>
          <p:nvPr/>
        </p:nvSpPr>
        <p:spPr bwMode="auto">
          <a:xfrm>
            <a:off x="7790201"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24E5E3E7-A538-4F4E-A532-6B3B3C745599}"/>
              </a:ext>
            </a:extLst>
          </p:cNvPr>
          <p:cNvSpPr txBox="1">
            <a:spLocks noChangeArrowheads="1"/>
          </p:cNvSpPr>
          <p:nvPr/>
        </p:nvSpPr>
        <p:spPr bwMode="auto">
          <a:xfrm>
            <a:off x="9958780"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4CC16E3B-D58A-4087-AE24-3437EBE15B2F}"/>
              </a:ext>
            </a:extLst>
          </p:cNvPr>
          <p:cNvSpPr txBox="1">
            <a:spLocks noChangeArrowheads="1"/>
          </p:cNvSpPr>
          <p:nvPr/>
        </p:nvSpPr>
        <p:spPr bwMode="auto">
          <a:xfrm>
            <a:off x="7776350" y="45236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10">
            <a:extLst>
              <a:ext uri="{FF2B5EF4-FFF2-40B4-BE49-F238E27FC236}">
                <a16:creationId xmlns:a16="http://schemas.microsoft.com/office/drawing/2014/main" id="{55301150-07AA-4B76-9DC2-895F20077D99}"/>
              </a:ext>
            </a:extLst>
          </p:cNvPr>
          <p:cNvSpPr txBox="1">
            <a:spLocks noChangeArrowheads="1"/>
          </p:cNvSpPr>
          <p:nvPr/>
        </p:nvSpPr>
        <p:spPr bwMode="auto">
          <a:xfrm>
            <a:off x="9927986" y="454519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srgbClr val="F664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532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1909897725"/>
              </p:ext>
            </p:extLst>
          </p:nvPr>
        </p:nvGraphicFramePr>
        <p:xfrm>
          <a:off x="250603"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144503" y="310796"/>
            <a:ext cx="2678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120957" y="310796"/>
            <a:ext cx="280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3078882743"/>
              </p:ext>
            </p:extLst>
          </p:nvPr>
        </p:nvGraphicFramePr>
        <p:xfrm>
          <a:off x="6242227" y="72755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‘I’ o ‘</a:t>
                      </a:r>
                      <a:r>
                        <a:rPr lang="es-ES" sz="2000" dirty="0" err="1">
                          <a:solidFill>
                            <a:srgbClr val="203864"/>
                          </a:solidFill>
                        </a:rPr>
                        <a:t>we</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¿Es ahora o en general?</a:t>
                      </a:r>
                      <a:endParaRPr lang="es-GB" sz="2000" dirty="0">
                        <a:solidFill>
                          <a:srgbClr val="203864"/>
                        </a:solidFill>
                      </a:endParaRPr>
                    </a:p>
                  </a:txBody>
                  <a:tcPr anchor="ctr"/>
                </a:tc>
                <a:tc>
                  <a:txBody>
                    <a:bodyPr/>
                    <a:lstStyle/>
                    <a:p>
                      <a:pPr algn="ctr"/>
                      <a:r>
                        <a:rPr lang="es-GB" sz="2000" dirty="0">
                          <a:solidFill>
                            <a:srgbClr val="203864"/>
                          </a:solidFill>
                        </a:rPr>
                        <a:t>¿Qué adjetivo?</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a:solidFill>
                            <a:srgbClr val="203864"/>
                          </a:solidFill>
                        </a:rPr>
                        <a:t>1</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a:solidFill>
                            <a:srgbClr val="203864"/>
                          </a:solidFill>
                        </a:rPr>
                        <a:t>2</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a:solidFill>
                            <a:srgbClr val="203864"/>
                          </a:solidFill>
                        </a:rPr>
                        <a:t>3</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a:solidFill>
                            <a:srgbClr val="203864"/>
                          </a:solidFill>
                        </a:rPr>
                        <a:t>4</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a:solidFill>
                            <a:srgbClr val="203864"/>
                          </a:solidFill>
                        </a:rPr>
                        <a:t>5</a:t>
                      </a:r>
                      <a:endParaRPr lang="es-GB" sz="2000" b="1"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a:solidFill>
                            <a:srgbClr val="203864"/>
                          </a:solidFill>
                        </a:rPr>
                        <a:t>6</a:t>
                      </a:r>
                      <a:endParaRPr lang="es-GB" sz="2000" b="1"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066883" y="2246153"/>
            <a:ext cx="1671768"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3770302" y="4868117"/>
            <a:ext cx="2237396"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 name="CuadroTexto 32">
            <a:extLst>
              <a:ext uri="{FF2B5EF4-FFF2-40B4-BE49-F238E27FC236}">
                <a16:creationId xmlns:a16="http://schemas.microsoft.com/office/drawing/2014/main" id="{486B957C-954D-4D26-84E2-AC41817D1F37}"/>
              </a:ext>
            </a:extLst>
          </p:cNvPr>
          <p:cNvSpPr txBox="1"/>
          <p:nvPr/>
        </p:nvSpPr>
        <p:spPr>
          <a:xfrm>
            <a:off x="550617"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32">
            <a:extLst>
              <a:ext uri="{FF2B5EF4-FFF2-40B4-BE49-F238E27FC236}">
                <a16:creationId xmlns:a16="http://schemas.microsoft.com/office/drawing/2014/main" id="{1734C2E0-A31E-441B-89AC-1C2961E41230}"/>
              </a:ext>
            </a:extLst>
          </p:cNvPr>
          <p:cNvSpPr txBox="1"/>
          <p:nvPr/>
        </p:nvSpPr>
        <p:spPr>
          <a:xfrm>
            <a:off x="528849" y="437781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32">
            <a:extLst>
              <a:ext uri="{FF2B5EF4-FFF2-40B4-BE49-F238E27FC236}">
                <a16:creationId xmlns:a16="http://schemas.microsoft.com/office/drawing/2014/main" id="{C8ABB276-F844-4DDA-899C-15941452273C}"/>
              </a:ext>
            </a:extLst>
          </p:cNvPr>
          <p:cNvSpPr txBox="1"/>
          <p:nvPr/>
        </p:nvSpPr>
        <p:spPr>
          <a:xfrm>
            <a:off x="528849"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32">
            <a:extLst>
              <a:ext uri="{FF2B5EF4-FFF2-40B4-BE49-F238E27FC236}">
                <a16:creationId xmlns:a16="http://schemas.microsoft.com/office/drawing/2014/main" id="{99C0F77B-0701-49C9-B5EC-315955465D72}"/>
              </a:ext>
            </a:extLst>
          </p:cNvPr>
          <p:cNvSpPr txBox="1"/>
          <p:nvPr/>
        </p:nvSpPr>
        <p:spPr>
          <a:xfrm>
            <a:off x="6733689" y="307153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32">
            <a:extLst>
              <a:ext uri="{FF2B5EF4-FFF2-40B4-BE49-F238E27FC236}">
                <a16:creationId xmlns:a16="http://schemas.microsoft.com/office/drawing/2014/main" id="{4D53945B-C95E-49D4-9AE8-0DE2C0021156}"/>
              </a:ext>
            </a:extLst>
          </p:cNvPr>
          <p:cNvSpPr txBox="1"/>
          <p:nvPr/>
        </p:nvSpPr>
        <p:spPr>
          <a:xfrm>
            <a:off x="6711921" y="244016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32">
            <a:extLst>
              <a:ext uri="{FF2B5EF4-FFF2-40B4-BE49-F238E27FC236}">
                <a16:creationId xmlns:a16="http://schemas.microsoft.com/office/drawing/2014/main" id="{6D413105-0FA4-4D0B-A959-68160BC285A6}"/>
              </a:ext>
            </a:extLst>
          </p:cNvPr>
          <p:cNvSpPr txBox="1"/>
          <p:nvPr/>
        </p:nvSpPr>
        <p:spPr>
          <a:xfrm>
            <a:off x="6711921" y="437781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32">
            <a:extLst>
              <a:ext uri="{FF2B5EF4-FFF2-40B4-BE49-F238E27FC236}">
                <a16:creationId xmlns:a16="http://schemas.microsoft.com/office/drawing/2014/main" id="{0FF45120-C6ED-4A7C-95E9-0C66CBB5F853}"/>
              </a:ext>
            </a:extLst>
          </p:cNvPr>
          <p:cNvSpPr txBox="1"/>
          <p:nvPr/>
        </p:nvSpPr>
        <p:spPr>
          <a:xfrm>
            <a:off x="56031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32">
            <a:extLst>
              <a:ext uri="{FF2B5EF4-FFF2-40B4-BE49-F238E27FC236}">
                <a16:creationId xmlns:a16="http://schemas.microsoft.com/office/drawing/2014/main" id="{BEE1E963-839C-4C04-B8A6-AC758770A79E}"/>
              </a:ext>
            </a:extLst>
          </p:cNvPr>
          <p:cNvSpPr txBox="1"/>
          <p:nvPr/>
        </p:nvSpPr>
        <p:spPr>
          <a:xfrm>
            <a:off x="538551"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32">
            <a:extLst>
              <a:ext uri="{FF2B5EF4-FFF2-40B4-BE49-F238E27FC236}">
                <a16:creationId xmlns:a16="http://schemas.microsoft.com/office/drawing/2014/main" id="{4EAB644C-7FA7-4DC6-9697-28CAB2C6C5D8}"/>
              </a:ext>
            </a:extLst>
          </p:cNvPr>
          <p:cNvSpPr txBox="1"/>
          <p:nvPr/>
        </p:nvSpPr>
        <p:spPr>
          <a:xfrm>
            <a:off x="516779" y="568209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32">
            <a:extLst>
              <a:ext uri="{FF2B5EF4-FFF2-40B4-BE49-F238E27FC236}">
                <a16:creationId xmlns:a16="http://schemas.microsoft.com/office/drawing/2014/main" id="{5A7AFC97-51E1-4FA1-AB6F-3FBF7A9B6DA5}"/>
              </a:ext>
            </a:extLst>
          </p:cNvPr>
          <p:cNvSpPr txBox="1"/>
          <p:nvPr/>
        </p:nvSpPr>
        <p:spPr>
          <a:xfrm>
            <a:off x="6699859"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32">
            <a:extLst>
              <a:ext uri="{FF2B5EF4-FFF2-40B4-BE49-F238E27FC236}">
                <a16:creationId xmlns:a16="http://schemas.microsoft.com/office/drawing/2014/main" id="{BCF77E5E-6A48-485B-B65C-06DFD36822EA}"/>
              </a:ext>
            </a:extLst>
          </p:cNvPr>
          <p:cNvSpPr txBox="1"/>
          <p:nvPr/>
        </p:nvSpPr>
        <p:spPr>
          <a:xfrm>
            <a:off x="6699862" y="502895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32">
            <a:extLst>
              <a:ext uri="{FF2B5EF4-FFF2-40B4-BE49-F238E27FC236}">
                <a16:creationId xmlns:a16="http://schemas.microsoft.com/office/drawing/2014/main" id="{16095556-4039-41B1-AC42-033B3F04FC2F}"/>
              </a:ext>
            </a:extLst>
          </p:cNvPr>
          <p:cNvSpPr txBox="1"/>
          <p:nvPr/>
        </p:nvSpPr>
        <p:spPr>
          <a:xfrm>
            <a:off x="6699862" y="566032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32">
            <a:extLst>
              <a:ext uri="{FF2B5EF4-FFF2-40B4-BE49-F238E27FC236}">
                <a16:creationId xmlns:a16="http://schemas.microsoft.com/office/drawing/2014/main" id="{03AE7816-1A87-49D1-8C41-992196B0051A}"/>
              </a:ext>
            </a:extLst>
          </p:cNvPr>
          <p:cNvSpPr txBox="1"/>
          <p:nvPr/>
        </p:nvSpPr>
        <p:spPr>
          <a:xfrm>
            <a:off x="2316522"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CuadroTexto 32">
            <a:extLst>
              <a:ext uri="{FF2B5EF4-FFF2-40B4-BE49-F238E27FC236}">
                <a16:creationId xmlns:a16="http://schemas.microsoft.com/office/drawing/2014/main" id="{B045251A-4568-438F-932F-CD97509AC899}"/>
              </a:ext>
            </a:extLst>
          </p:cNvPr>
          <p:cNvSpPr txBox="1"/>
          <p:nvPr/>
        </p:nvSpPr>
        <p:spPr>
          <a:xfrm>
            <a:off x="2316522" y="435910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ED0EEEBA-ABB4-46B1-8EA2-55F34DF91C4C}"/>
              </a:ext>
            </a:extLst>
          </p:cNvPr>
          <p:cNvSpPr txBox="1"/>
          <p:nvPr/>
        </p:nvSpPr>
        <p:spPr>
          <a:xfrm>
            <a:off x="2316522"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32">
            <a:extLst>
              <a:ext uri="{FF2B5EF4-FFF2-40B4-BE49-F238E27FC236}">
                <a16:creationId xmlns:a16="http://schemas.microsoft.com/office/drawing/2014/main" id="{2362455C-44BB-49BC-9993-4712803E0CDD}"/>
              </a:ext>
            </a:extLst>
          </p:cNvPr>
          <p:cNvSpPr txBox="1"/>
          <p:nvPr/>
        </p:nvSpPr>
        <p:spPr>
          <a:xfrm>
            <a:off x="8302128"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32">
            <a:extLst>
              <a:ext uri="{FF2B5EF4-FFF2-40B4-BE49-F238E27FC236}">
                <a16:creationId xmlns:a16="http://schemas.microsoft.com/office/drawing/2014/main" id="{188DC809-C00D-4E7C-909A-355D45FB497E}"/>
              </a:ext>
            </a:extLst>
          </p:cNvPr>
          <p:cNvSpPr txBox="1"/>
          <p:nvPr/>
        </p:nvSpPr>
        <p:spPr>
          <a:xfrm>
            <a:off x="8323902" y="370289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32">
            <a:extLst>
              <a:ext uri="{FF2B5EF4-FFF2-40B4-BE49-F238E27FC236}">
                <a16:creationId xmlns:a16="http://schemas.microsoft.com/office/drawing/2014/main" id="{F76585E1-8F9D-45C4-B7FE-6F4C0F0EFE8D}"/>
              </a:ext>
            </a:extLst>
          </p:cNvPr>
          <p:cNvSpPr txBox="1"/>
          <p:nvPr/>
        </p:nvSpPr>
        <p:spPr>
          <a:xfrm>
            <a:off x="8302134" y="564054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ahora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32">
            <a:extLst>
              <a:ext uri="{FF2B5EF4-FFF2-40B4-BE49-F238E27FC236}">
                <a16:creationId xmlns:a16="http://schemas.microsoft.com/office/drawing/2014/main" id="{D885C2C3-E7CF-46E9-803E-D5DAB312F41B}"/>
              </a:ext>
            </a:extLst>
          </p:cNvPr>
          <p:cNvSpPr txBox="1"/>
          <p:nvPr/>
        </p:nvSpPr>
        <p:spPr>
          <a:xfrm>
            <a:off x="233777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2">
            <a:extLst>
              <a:ext uri="{FF2B5EF4-FFF2-40B4-BE49-F238E27FC236}">
                <a16:creationId xmlns:a16="http://schemas.microsoft.com/office/drawing/2014/main" id="{FE7B32E4-AC73-485D-A0ED-0888673E0FAD}"/>
              </a:ext>
            </a:extLst>
          </p:cNvPr>
          <p:cNvSpPr txBox="1"/>
          <p:nvPr/>
        </p:nvSpPr>
        <p:spPr>
          <a:xfrm>
            <a:off x="2337782" y="304775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2">
            <a:extLst>
              <a:ext uri="{FF2B5EF4-FFF2-40B4-BE49-F238E27FC236}">
                <a16:creationId xmlns:a16="http://schemas.microsoft.com/office/drawing/2014/main" id="{5AF06AAB-32F9-41FE-8949-0223AE89D528}"/>
              </a:ext>
            </a:extLst>
          </p:cNvPr>
          <p:cNvSpPr txBox="1"/>
          <p:nvPr/>
        </p:nvSpPr>
        <p:spPr>
          <a:xfrm>
            <a:off x="2337782" y="566034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BFA6AE3D-466A-4028-9A16-510B36FEEF66}"/>
              </a:ext>
            </a:extLst>
          </p:cNvPr>
          <p:cNvSpPr txBox="1"/>
          <p:nvPr/>
        </p:nvSpPr>
        <p:spPr>
          <a:xfrm>
            <a:off x="8324911" y="2438168"/>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CuadroTexto 32">
            <a:extLst>
              <a:ext uri="{FF2B5EF4-FFF2-40B4-BE49-F238E27FC236}">
                <a16:creationId xmlns:a16="http://schemas.microsoft.com/office/drawing/2014/main" id="{FCFBB269-D9DF-4C60-BF20-AC9032B128AF}"/>
              </a:ext>
            </a:extLst>
          </p:cNvPr>
          <p:cNvSpPr txBox="1"/>
          <p:nvPr/>
        </p:nvSpPr>
        <p:spPr>
          <a:xfrm>
            <a:off x="8346685" y="437582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CuadroTexto 32">
            <a:extLst>
              <a:ext uri="{FF2B5EF4-FFF2-40B4-BE49-F238E27FC236}">
                <a16:creationId xmlns:a16="http://schemas.microsoft.com/office/drawing/2014/main" id="{8C62DECF-5611-4AAE-9B56-8561040CAB17}"/>
              </a:ext>
            </a:extLst>
          </p:cNvPr>
          <p:cNvSpPr txBox="1"/>
          <p:nvPr/>
        </p:nvSpPr>
        <p:spPr>
          <a:xfrm>
            <a:off x="8346685" y="500719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general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2">
            <a:extLst>
              <a:ext uri="{FF2B5EF4-FFF2-40B4-BE49-F238E27FC236}">
                <a16:creationId xmlns:a16="http://schemas.microsoft.com/office/drawing/2014/main" id="{8E432738-4F52-42A9-8E5A-8667F88C69E6}"/>
              </a:ext>
            </a:extLst>
          </p:cNvPr>
          <p:cNvSpPr txBox="1"/>
          <p:nvPr/>
        </p:nvSpPr>
        <p:spPr>
          <a:xfrm>
            <a:off x="4052317"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weak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2">
            <a:extLst>
              <a:ext uri="{FF2B5EF4-FFF2-40B4-BE49-F238E27FC236}">
                <a16:creationId xmlns:a16="http://schemas.microsoft.com/office/drawing/2014/main" id="{82237973-BB3B-49EC-B835-89837B2130D6}"/>
              </a:ext>
            </a:extLst>
          </p:cNvPr>
          <p:cNvSpPr txBox="1"/>
          <p:nvPr/>
        </p:nvSpPr>
        <p:spPr>
          <a:xfrm>
            <a:off x="4052320" y="30695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funny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uadroTexto 32">
            <a:extLst>
              <a:ext uri="{FF2B5EF4-FFF2-40B4-BE49-F238E27FC236}">
                <a16:creationId xmlns:a16="http://schemas.microsoft.com/office/drawing/2014/main" id="{D845997C-EA37-4B56-BE5D-E4F28DCBE556}"/>
              </a:ext>
            </a:extLst>
          </p:cNvPr>
          <p:cNvSpPr txBox="1"/>
          <p:nvPr/>
        </p:nvSpPr>
        <p:spPr>
          <a:xfrm>
            <a:off x="4008778"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ready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CuadroTexto 32">
            <a:extLst>
              <a:ext uri="{FF2B5EF4-FFF2-40B4-BE49-F238E27FC236}">
                <a16:creationId xmlns:a16="http://schemas.microsoft.com/office/drawing/2014/main" id="{595D8119-523F-47D1-8FCF-D981A578079F}"/>
              </a:ext>
            </a:extLst>
          </p:cNvPr>
          <p:cNvSpPr txBox="1"/>
          <p:nvPr/>
        </p:nvSpPr>
        <p:spPr>
          <a:xfrm>
            <a:off x="4008778" y="435404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nervous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CuadroTexto 32">
            <a:extLst>
              <a:ext uri="{FF2B5EF4-FFF2-40B4-BE49-F238E27FC236}">
                <a16:creationId xmlns:a16="http://schemas.microsoft.com/office/drawing/2014/main" id="{2B3EB366-A856-4794-A9F4-E7D68E5B72F9}"/>
              </a:ext>
            </a:extLst>
          </p:cNvPr>
          <p:cNvSpPr txBox="1"/>
          <p:nvPr/>
        </p:nvSpPr>
        <p:spPr>
          <a:xfrm>
            <a:off x="4008778" y="500719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happy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CuadroTexto 32">
            <a:extLst>
              <a:ext uri="{FF2B5EF4-FFF2-40B4-BE49-F238E27FC236}">
                <a16:creationId xmlns:a16="http://schemas.microsoft.com/office/drawing/2014/main" id="{F61B5FC2-D4A7-4398-B89A-CE393029D65A}"/>
              </a:ext>
            </a:extLst>
          </p:cNvPr>
          <p:cNvSpPr txBox="1"/>
          <p:nvPr/>
        </p:nvSpPr>
        <p:spPr>
          <a:xfrm>
            <a:off x="3987007" y="56603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not 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32">
            <a:extLst>
              <a:ext uri="{FF2B5EF4-FFF2-40B4-BE49-F238E27FC236}">
                <a16:creationId xmlns:a16="http://schemas.microsoft.com/office/drawing/2014/main" id="{86A7D154-6698-4DB4-B9BD-35BECD6BFAC5}"/>
              </a:ext>
            </a:extLst>
          </p:cNvPr>
          <p:cNvSpPr txBox="1"/>
          <p:nvPr/>
        </p:nvSpPr>
        <p:spPr>
          <a:xfrm>
            <a:off x="9945109" y="243816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a:t>
            </a:r>
            <a:r>
              <a:rPr lang="en-GB" sz="2000" noProof="0" dirty="0">
                <a:solidFill>
                  <a:srgbClr val="4472C4">
                    <a:lumMod val="50000"/>
                  </a:srgbClr>
                </a:solidFill>
                <a:latin typeface="Century Gothic" panose="020F0302020204030204"/>
              </a:rPr>
              <a:t>ark-skinned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32">
            <a:extLst>
              <a:ext uri="{FF2B5EF4-FFF2-40B4-BE49-F238E27FC236}">
                <a16:creationId xmlns:a16="http://schemas.microsoft.com/office/drawing/2014/main" id="{FFFBE5D3-0342-4FFB-B8C8-8B1753B39C34}"/>
              </a:ext>
            </a:extLst>
          </p:cNvPr>
          <p:cNvSpPr txBox="1"/>
          <p:nvPr/>
        </p:nvSpPr>
        <p:spPr>
          <a:xfrm>
            <a:off x="9966883" y="3047764"/>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excited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32">
            <a:extLst>
              <a:ext uri="{FF2B5EF4-FFF2-40B4-BE49-F238E27FC236}">
                <a16:creationId xmlns:a16="http://schemas.microsoft.com/office/drawing/2014/main" id="{5F0434CB-D4E9-4682-AB0B-CA7A5323A79A}"/>
              </a:ext>
            </a:extLst>
          </p:cNvPr>
          <p:cNvSpPr txBox="1"/>
          <p:nvPr/>
        </p:nvSpPr>
        <p:spPr>
          <a:xfrm>
            <a:off x="10096931" y="3744439"/>
            <a:ext cx="14960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ill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CuadroTexto 32">
            <a:extLst>
              <a:ext uri="{FF2B5EF4-FFF2-40B4-BE49-F238E27FC236}">
                <a16:creationId xmlns:a16="http://schemas.microsoft.com/office/drawing/2014/main" id="{1F1B509A-D828-4618-A2B0-D1205380BA98}"/>
              </a:ext>
            </a:extLst>
          </p:cNvPr>
          <p:cNvSpPr txBox="1"/>
          <p:nvPr/>
        </p:nvSpPr>
        <p:spPr>
          <a:xfrm>
            <a:off x="10069561" y="437582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a:t>
            </a:r>
            <a:r>
              <a:rPr lang="en-GB" sz="2000" noProof="0" dirty="0" err="1">
                <a:solidFill>
                  <a:srgbClr val="4472C4">
                    <a:lumMod val="50000"/>
                  </a:srgbClr>
                </a:solidFill>
                <a:latin typeface="Century Gothic" panose="020F0302020204030204"/>
              </a:rPr>
              <a:t>ot</a:t>
            </a:r>
            <a:r>
              <a:rPr lang="en-GB" sz="2000" noProof="0" dirty="0">
                <a:solidFill>
                  <a:srgbClr val="4472C4">
                    <a:lumMod val="50000"/>
                  </a:srgbClr>
                </a:solidFill>
                <a:latin typeface="Century Gothic" panose="020F0302020204030204"/>
              </a:rPr>
              <a:t> boring</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32">
            <a:extLst>
              <a:ext uri="{FF2B5EF4-FFF2-40B4-BE49-F238E27FC236}">
                <a16:creationId xmlns:a16="http://schemas.microsoft.com/office/drawing/2014/main" id="{D7294591-1204-4A19-A61C-9C1D96816153}"/>
              </a:ext>
            </a:extLst>
          </p:cNvPr>
          <p:cNvSpPr txBox="1"/>
          <p:nvPr/>
        </p:nvSpPr>
        <p:spPr>
          <a:xfrm>
            <a:off x="10005415" y="500719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serious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CuadroTexto 32">
            <a:extLst>
              <a:ext uri="{FF2B5EF4-FFF2-40B4-BE49-F238E27FC236}">
                <a16:creationId xmlns:a16="http://schemas.microsoft.com/office/drawing/2014/main" id="{232E7107-973E-478C-A23F-7DB81816FED8}"/>
              </a:ext>
            </a:extLst>
          </p:cNvPr>
          <p:cNvSpPr txBox="1"/>
          <p:nvPr/>
        </p:nvSpPr>
        <p:spPr>
          <a:xfrm>
            <a:off x="9945109" y="566032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silly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117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6" grpId="0"/>
      <p:bldP spid="27" grpId="0"/>
      <p:bldP spid="28" grpId="0"/>
      <p:bldP spid="29" grpId="0"/>
      <p:bldP spid="30" grpId="0"/>
      <p:bldP spid="31" grpId="0"/>
      <p:bldP spid="32" grpId="0"/>
      <p:bldP spid="33" grpId="0"/>
      <p:bldP spid="34" grpId="0"/>
      <p:bldP spid="35" grpId="0"/>
      <p:bldP spid="36" grpId="0"/>
      <p:bldP spid="37" grpId="0"/>
      <p:bldP spid="38" grpId="0"/>
      <p:bldP spid="40" grpId="0"/>
      <p:bldP spid="41" grpId="0"/>
      <p:bldP spid="42" grpId="0"/>
      <p:bldP spid="44" grpId="0"/>
      <p:bldP spid="45" grpId="0"/>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218313" cy="879475"/>
          </a:xfrm>
        </p:spPr>
        <p:txBody>
          <a:bodyPr>
            <a:normAutofit/>
          </a:bodyPr>
          <a:lstStyle/>
          <a:p>
            <a:pPr algn="l"/>
            <a:r>
              <a:rPr lang="en-GB" sz="4000" b="1" dirty="0">
                <a:solidFill>
                  <a:prstClr val="white"/>
                </a:solidFill>
              </a:rPr>
              <a:t>A weekend in the countryside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707134" cy="773343"/>
          </a:xfrm>
        </p:spPr>
        <p:txBody>
          <a:bodyPr>
            <a:normAutofit fontScale="55000" lnSpcReduction="20000"/>
          </a:bodyPr>
          <a:lstStyle/>
          <a:p>
            <a:pPr algn="l"/>
            <a:r>
              <a:rPr lang="en-GB" sz="5500" dirty="0">
                <a:solidFill>
                  <a:prstClr val="white"/>
                </a:solidFill>
              </a:rPr>
              <a:t>Ser vs </a:t>
            </a:r>
            <a:r>
              <a:rPr lang="en-GB" sz="5500" dirty="0" err="1">
                <a:solidFill>
                  <a:prstClr val="white"/>
                </a:solidFill>
              </a:rPr>
              <a:t>estar</a:t>
            </a:r>
            <a:r>
              <a:rPr lang="en-GB" sz="5500" dirty="0">
                <a:solidFill>
                  <a:prstClr val="white"/>
                </a:solidFill>
              </a:rPr>
              <a:t> 1</a:t>
            </a:r>
            <a:r>
              <a:rPr lang="en-GB" sz="5500" baseline="30000" dirty="0">
                <a:solidFill>
                  <a:prstClr val="white"/>
                </a:solidFill>
              </a:rPr>
              <a:t>st</a:t>
            </a:r>
            <a:r>
              <a:rPr lang="en-GB" sz="5500" dirty="0">
                <a:solidFill>
                  <a:prstClr val="white"/>
                </a:solidFill>
              </a:rPr>
              <a:t> person singular and plural [revisited]</a:t>
            </a:r>
          </a:p>
          <a:p>
            <a:pPr algn="l"/>
            <a:endParaRPr lang="en-GB" sz="3000" dirty="0">
              <a:solidFill>
                <a:prstClr val="white"/>
              </a:solidFill>
            </a:endParaRP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4014698"/>
            <a:ext cx="696322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Strong vowels together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eo</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vs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oe</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3 - Lesson 20</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519901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Louise Caruso / Amanda Izquierdo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1/07/21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278642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338047" y="750153"/>
            <a:ext cx="7249428" cy="4141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02" name="Tabla 7">
            <a:extLst>
              <a:ext uri="{FF2B5EF4-FFF2-40B4-BE49-F238E27FC236}">
                <a16:creationId xmlns:a16="http://schemas.microsoft.com/office/drawing/2014/main" id="{EC16FF40-0D5C-6244-A464-7C050E15C7F3}"/>
              </a:ext>
            </a:extLst>
          </p:cNvPr>
          <p:cNvGraphicFramePr>
            <a:graphicFrameLocks noGrp="1"/>
          </p:cNvGraphicFramePr>
          <p:nvPr/>
        </p:nvGraphicFramePr>
        <p:xfrm>
          <a:off x="7971678" y="750154"/>
          <a:ext cx="3270844" cy="3891390"/>
        </p:xfrm>
        <a:graphic>
          <a:graphicData uri="http://schemas.openxmlformats.org/drawingml/2006/table">
            <a:tbl>
              <a:tblPr firstRow="1" bandRow="1">
                <a:tableStyleId>{2D5ABB26-0587-4C30-8999-92F81FD0307C}</a:tableStyleId>
              </a:tblPr>
              <a:tblGrid>
                <a:gridCol w="467374">
                  <a:extLst>
                    <a:ext uri="{9D8B030D-6E8A-4147-A177-3AD203B41FA5}">
                      <a16:colId xmlns:a16="http://schemas.microsoft.com/office/drawing/2014/main" val="2621614823"/>
                    </a:ext>
                  </a:extLst>
                </a:gridCol>
                <a:gridCol w="1824647">
                  <a:extLst>
                    <a:ext uri="{9D8B030D-6E8A-4147-A177-3AD203B41FA5}">
                      <a16:colId xmlns:a16="http://schemas.microsoft.com/office/drawing/2014/main" val="2072288972"/>
                    </a:ext>
                  </a:extLst>
                </a:gridCol>
                <a:gridCol w="978823">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tc>
                <a:tc>
                  <a:txBody>
                    <a:bodyPr/>
                    <a:lstStyle/>
                    <a:p>
                      <a:pPr algn="ctr"/>
                      <a:r>
                        <a:rPr lang="es-GB" sz="2000" dirty="0">
                          <a:solidFill>
                            <a:srgbClr val="002060"/>
                          </a:solidFill>
                        </a:rPr>
                        <a:t>Palabra</a:t>
                      </a:r>
                      <a:r>
                        <a:rPr lang="en-GB" sz="2000" baseline="0" dirty="0">
                          <a:solidFill>
                            <a:srgbClr val="002060"/>
                          </a:solidFill>
                        </a:rPr>
                        <a:t> </a:t>
                      </a:r>
                      <a:r>
                        <a:rPr lang="en-GB" sz="2000" baseline="0" dirty="0" err="1">
                          <a:solidFill>
                            <a:srgbClr val="002060"/>
                          </a:solidFill>
                        </a:rPr>
                        <a:t>en</a:t>
                      </a:r>
                      <a:r>
                        <a:rPr lang="en-GB" sz="2000" baseline="0" dirty="0">
                          <a:solidFill>
                            <a:srgbClr val="002060"/>
                          </a:solidFill>
                        </a:rPr>
                        <a:t> </a:t>
                      </a:r>
                      <a:r>
                        <a:rPr lang="en-GB" sz="2000" baseline="0" dirty="0" err="1">
                          <a:solidFill>
                            <a:srgbClr val="002060"/>
                          </a:solidFill>
                        </a:rPr>
                        <a:t>español</a:t>
                      </a:r>
                      <a:endParaRPr lang="es-GB" sz="2000" dirty="0">
                        <a:solidFill>
                          <a:srgbClr val="002060"/>
                        </a:solidFill>
                      </a:endParaRPr>
                    </a:p>
                  </a:txBody>
                  <a:tcPr anchor="ctr"/>
                </a:tc>
                <a:tc>
                  <a:txBody>
                    <a:bodyPr/>
                    <a:lstStyle/>
                    <a:p>
                      <a:pPr algn="ctr"/>
                      <a:r>
                        <a:rPr lang="es-GB" sz="2000" dirty="0">
                          <a:solidFill>
                            <a:srgbClr val="002060"/>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2" name="Title 1"/>
          <p:cNvSpPr>
            <a:spLocks noGrp="1"/>
          </p:cNvSpPr>
          <p:nvPr>
            <p:ph type="title"/>
          </p:nvPr>
        </p:nvSpPr>
        <p:spPr>
          <a:xfrm>
            <a:off x="262613" y="202312"/>
            <a:ext cx="10902038" cy="895448"/>
          </a:xfrm>
        </p:spPr>
        <p:txBody>
          <a:bodyPr>
            <a:normAutofit/>
          </a:bodyPr>
          <a:lstStyle/>
          <a:p>
            <a:r>
              <a:rPr lang="en-GB" sz="2400">
                <a:solidFill>
                  <a:srgbClr val="4472C4">
                    <a:lumMod val="50000"/>
                  </a:srgbClr>
                </a:solidFill>
                <a:latin typeface="Century Gothic" panose="020F0302020204030204"/>
              </a:rPr>
              <a:t>Escucha y e</a:t>
            </a:r>
            <a:r>
              <a:rPr lang="es-GB" sz="2400">
                <a:solidFill>
                  <a:srgbClr val="4472C4">
                    <a:lumMod val="50000"/>
                  </a:srgbClr>
                </a:solidFill>
                <a:latin typeface="Century Gothic" panose="020F0302020204030204"/>
              </a:rPr>
              <a:t>scribe la </a:t>
            </a:r>
            <a:r>
              <a:rPr lang="en-GB" sz="2400">
                <a:solidFill>
                  <a:srgbClr val="4472C4">
                    <a:lumMod val="50000"/>
                  </a:srgbClr>
                </a:solidFill>
                <a:latin typeface="Century Gothic" panose="020F0302020204030204"/>
              </a:rPr>
              <a:t>palabra en español y la </a:t>
            </a:r>
            <a:r>
              <a:rPr lang="es-GB" sz="2400">
                <a:solidFill>
                  <a:srgbClr val="4472C4">
                    <a:lumMod val="50000"/>
                  </a:srgbClr>
                </a:solidFill>
                <a:latin typeface="Century Gothic" panose="020F0302020204030204"/>
              </a:rPr>
              <a:t>letra </a:t>
            </a:r>
            <a:r>
              <a:rPr lang="en-GB" sz="2400">
                <a:solidFill>
                  <a:srgbClr val="4472C4">
                    <a:lumMod val="50000"/>
                  </a:srgbClr>
                </a:solidFill>
                <a:latin typeface="Century Gothic" panose="020F0302020204030204"/>
              </a:rPr>
              <a:t>de la imagen</a:t>
            </a:r>
            <a:r>
              <a:rPr lang="es-GB" sz="2400">
                <a:solidFill>
                  <a:srgbClr val="4472C4">
                    <a:lumMod val="50000"/>
                  </a:srgbClr>
                </a:solidFill>
                <a:latin typeface="Century Gothic" panose="020F0302020204030204"/>
              </a:rPr>
              <a:t>.</a:t>
            </a:r>
            <a:br>
              <a:rPr lang="en-GB" sz="2400">
                <a:solidFill>
                  <a:srgbClr val="4472C4">
                    <a:lumMod val="50000"/>
                  </a:srgbClr>
                </a:solidFill>
                <a:latin typeface="Century Gothic" panose="020F0302020204030204"/>
              </a:rPr>
            </a:b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25162" y="124852"/>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a 7">
            <a:extLst>
              <a:ext uri="{FF2B5EF4-FFF2-40B4-BE49-F238E27FC236}">
                <a16:creationId xmlns:a16="http://schemas.microsoft.com/office/drawing/2014/main" id="{EC16FF40-0D5C-6244-A464-7C050E15C7F3}"/>
              </a:ext>
            </a:extLst>
          </p:cNvPr>
          <p:cNvGraphicFramePr>
            <a:graphicFrameLocks noGrp="1"/>
          </p:cNvGraphicFramePr>
          <p:nvPr/>
        </p:nvGraphicFramePr>
        <p:xfrm>
          <a:off x="4576579" y="750768"/>
          <a:ext cx="3397629" cy="3891390"/>
        </p:xfrm>
        <a:graphic>
          <a:graphicData uri="http://schemas.openxmlformats.org/drawingml/2006/table">
            <a:tbl>
              <a:tblPr firstRow="1" bandRow="1">
                <a:tableStyleId>{2D5ABB26-0587-4C30-8999-92F81FD0307C}</a:tableStyleId>
              </a:tblPr>
              <a:tblGrid>
                <a:gridCol w="485490">
                  <a:extLst>
                    <a:ext uri="{9D8B030D-6E8A-4147-A177-3AD203B41FA5}">
                      <a16:colId xmlns:a16="http://schemas.microsoft.com/office/drawing/2014/main" val="2621614823"/>
                    </a:ext>
                  </a:extLst>
                </a:gridCol>
                <a:gridCol w="1838110">
                  <a:extLst>
                    <a:ext uri="{9D8B030D-6E8A-4147-A177-3AD203B41FA5}">
                      <a16:colId xmlns:a16="http://schemas.microsoft.com/office/drawing/2014/main" val="2072288972"/>
                    </a:ext>
                  </a:extLst>
                </a:gridCol>
                <a:gridCol w="1074029">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tc>
                <a:tc>
                  <a:txBody>
                    <a:bodyPr/>
                    <a:lstStyle/>
                    <a:p>
                      <a:pPr algn="ctr"/>
                      <a:r>
                        <a:rPr lang="es-GB" sz="2000" dirty="0">
                          <a:solidFill>
                            <a:srgbClr val="002060"/>
                          </a:solidFill>
                        </a:rPr>
                        <a:t>Palabra</a:t>
                      </a:r>
                      <a:r>
                        <a:rPr lang="en-GB" sz="2000" baseline="0" dirty="0">
                          <a:solidFill>
                            <a:srgbClr val="002060"/>
                          </a:solidFill>
                        </a:rPr>
                        <a:t> </a:t>
                      </a:r>
                      <a:r>
                        <a:rPr lang="en-GB" sz="2000" baseline="0" dirty="0" err="1">
                          <a:solidFill>
                            <a:srgbClr val="002060"/>
                          </a:solidFill>
                        </a:rPr>
                        <a:t>en</a:t>
                      </a:r>
                      <a:r>
                        <a:rPr lang="en-GB" sz="2000" baseline="0" dirty="0">
                          <a:solidFill>
                            <a:srgbClr val="002060"/>
                          </a:solidFill>
                        </a:rPr>
                        <a:t> </a:t>
                      </a:r>
                      <a:r>
                        <a:rPr lang="en-GB" sz="2000" baseline="0" dirty="0" err="1">
                          <a:solidFill>
                            <a:srgbClr val="002060"/>
                          </a:solidFill>
                        </a:rPr>
                        <a:t>español</a:t>
                      </a:r>
                      <a:endParaRPr lang="es-GB" sz="2000" dirty="0">
                        <a:solidFill>
                          <a:srgbClr val="002060"/>
                        </a:solidFill>
                      </a:endParaRPr>
                    </a:p>
                  </a:txBody>
                  <a:tcPr anchor="ctr"/>
                </a:tc>
                <a:tc>
                  <a:txBody>
                    <a:bodyPr/>
                    <a:lstStyle/>
                    <a:p>
                      <a:pPr algn="ctr"/>
                      <a:r>
                        <a:rPr lang="es-GB" sz="2000" dirty="0">
                          <a:solidFill>
                            <a:srgbClr val="002060"/>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7" name="Action Button: Custom 16">
            <a:hlinkClick r:id="" action="ppaction://noaction" highlightClick="1">
              <a:snd r:embed="rId3" name="1 de%CC%81bil.wav"/>
            </a:hlinkClick>
            <a:extLst>
              <a:ext uri="{FF2B5EF4-FFF2-40B4-BE49-F238E27FC236}">
                <a16:creationId xmlns:a16="http://schemas.microsoft.com/office/drawing/2014/main" id="{30030AF8-564D-734B-84B9-DB4C7A3A6A53}"/>
              </a:ext>
            </a:extLst>
          </p:cNvPr>
          <p:cNvSpPr/>
          <p:nvPr/>
        </p:nvSpPr>
        <p:spPr>
          <a:xfrm>
            <a:off x="4633787" y="167936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4" name="2 triste.wav"/>
            </a:hlinkClick>
            <a:extLst>
              <a:ext uri="{FF2B5EF4-FFF2-40B4-BE49-F238E27FC236}">
                <a16:creationId xmlns:a16="http://schemas.microsoft.com/office/drawing/2014/main" id="{07BF8C7A-85C3-B348-9105-B6C7D7A99279}"/>
              </a:ext>
            </a:extLst>
          </p:cNvPr>
          <p:cNvSpPr/>
          <p:nvPr/>
        </p:nvSpPr>
        <p:spPr>
          <a:xfrm>
            <a:off x="4618057" y="219594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5" name="3 cansado.wav"/>
            </a:hlinkClick>
            <a:extLst>
              <a:ext uri="{FF2B5EF4-FFF2-40B4-BE49-F238E27FC236}">
                <a16:creationId xmlns:a16="http://schemas.microsoft.com/office/drawing/2014/main" id="{38F5D3D6-70F2-C44A-BDEE-C35951A667F4}"/>
              </a:ext>
            </a:extLst>
          </p:cNvPr>
          <p:cNvSpPr/>
          <p:nvPr/>
        </p:nvSpPr>
        <p:spPr>
          <a:xfrm>
            <a:off x="4618057" y="267218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6" name="4 enojado.wav"/>
            </a:hlinkClick>
            <a:extLst>
              <a:ext uri="{FF2B5EF4-FFF2-40B4-BE49-F238E27FC236}">
                <a16:creationId xmlns:a16="http://schemas.microsoft.com/office/drawing/2014/main" id="{BC2CF6E3-124B-1B4F-85AF-96617E2B02E1}"/>
              </a:ext>
            </a:extLst>
          </p:cNvPr>
          <p:cNvSpPr/>
          <p:nvPr/>
        </p:nvSpPr>
        <p:spPr>
          <a:xfrm>
            <a:off x="4618057" y="316531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7" name="5 somos.wav"/>
            </a:hlinkClick>
            <a:extLst>
              <a:ext uri="{FF2B5EF4-FFF2-40B4-BE49-F238E27FC236}">
                <a16:creationId xmlns:a16="http://schemas.microsoft.com/office/drawing/2014/main" id="{996C48E9-B2F8-454E-8D47-6F1722784A4F}"/>
              </a:ext>
            </a:extLst>
          </p:cNvPr>
          <p:cNvSpPr/>
          <p:nvPr/>
        </p:nvSpPr>
        <p:spPr>
          <a:xfrm>
            <a:off x="4618057" y="366853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8" name="6 emocionado.wav"/>
            </a:hlinkClick>
            <a:extLst>
              <a:ext uri="{FF2B5EF4-FFF2-40B4-BE49-F238E27FC236}">
                <a16:creationId xmlns:a16="http://schemas.microsoft.com/office/drawing/2014/main" id="{35CEC8AB-5083-7C4E-A3E2-4429467836F2}"/>
              </a:ext>
            </a:extLst>
          </p:cNvPr>
          <p:cNvSpPr/>
          <p:nvPr/>
        </p:nvSpPr>
        <p:spPr>
          <a:xfrm>
            <a:off x="4618057" y="419566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9" name="7 gracioso.wav"/>
            </a:hlinkClick>
            <a:extLst>
              <a:ext uri="{FF2B5EF4-FFF2-40B4-BE49-F238E27FC236}">
                <a16:creationId xmlns:a16="http://schemas.microsoft.com/office/drawing/2014/main" id="{19044796-2828-DD42-8E8E-0D07DF45431F}"/>
              </a:ext>
            </a:extLst>
          </p:cNvPr>
          <p:cNvSpPr/>
          <p:nvPr/>
        </p:nvSpPr>
        <p:spPr>
          <a:xfrm>
            <a:off x="8006843" y="16773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0" name="8 esta%CC%81s.wav"/>
            </a:hlinkClick>
            <a:extLst>
              <a:ext uri="{FF2B5EF4-FFF2-40B4-BE49-F238E27FC236}">
                <a16:creationId xmlns:a16="http://schemas.microsoft.com/office/drawing/2014/main" id="{841E82C6-7EB5-B842-B9D3-938275E186BD}"/>
              </a:ext>
            </a:extLst>
          </p:cNvPr>
          <p:cNvSpPr/>
          <p:nvPr/>
        </p:nvSpPr>
        <p:spPr>
          <a:xfrm>
            <a:off x="8006843" y="217019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Action Button: Custom 16">
            <a:hlinkClick r:id="" action="ppaction://noaction" highlightClick="1">
              <a:snd r:embed="rId11" name="9 activo.wav"/>
            </a:hlinkClick>
            <a:extLst>
              <a:ext uri="{FF2B5EF4-FFF2-40B4-BE49-F238E27FC236}">
                <a16:creationId xmlns:a16="http://schemas.microsoft.com/office/drawing/2014/main" id="{841E82C6-7EB5-B842-B9D3-938275E186BD}"/>
              </a:ext>
            </a:extLst>
          </p:cNvPr>
          <p:cNvSpPr/>
          <p:nvPr/>
        </p:nvSpPr>
        <p:spPr>
          <a:xfrm>
            <a:off x="7991983" y="26605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6" name="Action Button: Custom 16">
            <a:hlinkClick r:id="" action="ppaction://noaction" highlightClick="1">
              <a:snd r:embed="rId12" name="10 raro.wav"/>
            </a:hlinkClick>
            <a:extLst>
              <a:ext uri="{FF2B5EF4-FFF2-40B4-BE49-F238E27FC236}">
                <a16:creationId xmlns:a16="http://schemas.microsoft.com/office/drawing/2014/main" id="{841E82C6-7EB5-B842-B9D3-938275E186BD}"/>
              </a:ext>
            </a:extLst>
          </p:cNvPr>
          <p:cNvSpPr/>
          <p:nvPr/>
        </p:nvSpPr>
        <p:spPr>
          <a:xfrm>
            <a:off x="8007098" y="316849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7" name="Action Button: Custom 16">
            <a:hlinkClick r:id="" action="ppaction://noaction" highlightClick="1">
              <a:snd r:embed="rId13" name="11 eres.wav"/>
            </a:hlinkClick>
            <a:extLst>
              <a:ext uri="{FF2B5EF4-FFF2-40B4-BE49-F238E27FC236}">
                <a16:creationId xmlns:a16="http://schemas.microsoft.com/office/drawing/2014/main" id="{841E82C6-7EB5-B842-B9D3-938275E186BD}"/>
              </a:ext>
            </a:extLst>
          </p:cNvPr>
          <p:cNvSpPr/>
          <p:nvPr/>
        </p:nvSpPr>
        <p:spPr>
          <a:xfrm>
            <a:off x="8007098" y="367647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8" name="Action Button: Custom 16">
            <a:hlinkClick r:id="" action="ppaction://noaction" highlightClick="1">
              <a:snd r:embed="rId14" name="12 eres.wav"/>
            </a:hlinkClick>
            <a:extLst>
              <a:ext uri="{FF2B5EF4-FFF2-40B4-BE49-F238E27FC236}">
                <a16:creationId xmlns:a16="http://schemas.microsoft.com/office/drawing/2014/main" id="{841E82C6-7EB5-B842-B9D3-938275E186BD}"/>
              </a:ext>
            </a:extLst>
          </p:cNvPr>
          <p:cNvSpPr/>
          <p:nvPr/>
        </p:nvSpPr>
        <p:spPr>
          <a:xfrm>
            <a:off x="8022763" y="41896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grpSp>
        <p:nvGrpSpPr>
          <p:cNvPr id="60" name="Group 59"/>
          <p:cNvGrpSpPr/>
          <p:nvPr/>
        </p:nvGrpSpPr>
        <p:grpSpPr>
          <a:xfrm>
            <a:off x="2649964" y="905425"/>
            <a:ext cx="1511224" cy="946442"/>
            <a:chOff x="9041525" y="1182507"/>
            <a:chExt cx="904754" cy="946442"/>
          </a:xfrm>
        </p:grpSpPr>
        <p:pic>
          <p:nvPicPr>
            <p:cNvPr id="56" name="Picture 5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060896" y="1240585"/>
              <a:ext cx="885383" cy="888364"/>
            </a:xfrm>
            <a:prstGeom prst="rect">
              <a:avLst/>
            </a:prstGeom>
          </p:spPr>
        </p:pic>
        <p:sp>
          <p:nvSpPr>
            <p:cNvPr id="58" name="TextBox 57"/>
            <p:cNvSpPr txBox="1"/>
            <p:nvPr/>
          </p:nvSpPr>
          <p:spPr>
            <a:xfrm>
              <a:off x="9041525" y="1182507"/>
              <a:ext cx="8454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are [state]</a:t>
              </a:r>
            </a:p>
          </p:txBody>
        </p:sp>
      </p:grpSp>
      <p:grpSp>
        <p:nvGrpSpPr>
          <p:cNvPr id="76" name="Group 75"/>
          <p:cNvGrpSpPr/>
          <p:nvPr/>
        </p:nvGrpSpPr>
        <p:grpSpPr>
          <a:xfrm>
            <a:off x="6520852" y="5136736"/>
            <a:ext cx="1537833" cy="977953"/>
            <a:chOff x="-2273520" y="6750332"/>
            <a:chExt cx="1085147" cy="977953"/>
          </a:xfrm>
        </p:grpSpPr>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272443" y="6837060"/>
              <a:ext cx="888235" cy="891225"/>
            </a:xfrm>
            <a:prstGeom prst="rect">
              <a:avLst/>
            </a:prstGeom>
          </p:spPr>
        </p:pic>
        <p:sp>
          <p:nvSpPr>
            <p:cNvPr id="62" name="TextBox 61"/>
            <p:cNvSpPr txBox="1"/>
            <p:nvPr/>
          </p:nvSpPr>
          <p:spPr>
            <a:xfrm>
              <a:off x="-2273520" y="6750332"/>
              <a:ext cx="1085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(state)</a:t>
              </a:r>
              <a:endPar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64" name="TextBox 63"/>
          <p:cNvSpPr txBox="1"/>
          <p:nvPr/>
        </p:nvSpPr>
        <p:spPr>
          <a:xfrm>
            <a:off x="285491" y="886355"/>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65" name="TextBox 64"/>
          <p:cNvSpPr txBox="1"/>
          <p:nvPr/>
        </p:nvSpPr>
        <p:spPr>
          <a:xfrm>
            <a:off x="2126569" y="357801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67" name="TextBox 66"/>
          <p:cNvSpPr txBox="1"/>
          <p:nvPr/>
        </p:nvSpPr>
        <p:spPr>
          <a:xfrm>
            <a:off x="4140047"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8" name="TextBox 67"/>
          <p:cNvSpPr txBox="1"/>
          <p:nvPr/>
        </p:nvSpPr>
        <p:spPr>
          <a:xfrm>
            <a:off x="277908" y="358596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69" name="TextBox 68"/>
          <p:cNvSpPr txBox="1"/>
          <p:nvPr/>
        </p:nvSpPr>
        <p:spPr>
          <a:xfrm>
            <a:off x="2114610" y="8733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0" name="TextBox 69"/>
          <p:cNvSpPr txBox="1"/>
          <p:nvPr/>
        </p:nvSpPr>
        <p:spPr>
          <a:xfrm>
            <a:off x="5989614"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2114610" y="225057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2" name="TextBox 71"/>
          <p:cNvSpPr txBox="1"/>
          <p:nvPr/>
        </p:nvSpPr>
        <p:spPr>
          <a:xfrm>
            <a:off x="2114610" y="494981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3" name="TextBox 72"/>
          <p:cNvSpPr txBox="1"/>
          <p:nvPr/>
        </p:nvSpPr>
        <p:spPr>
          <a:xfrm>
            <a:off x="7983450" y="494981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74" name="TextBox 73"/>
          <p:cNvSpPr txBox="1"/>
          <p:nvPr/>
        </p:nvSpPr>
        <p:spPr>
          <a:xfrm>
            <a:off x="285491" y="495310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5" name="TextBox 74"/>
          <p:cNvSpPr txBox="1"/>
          <p:nvPr/>
        </p:nvSpPr>
        <p:spPr>
          <a:xfrm>
            <a:off x="9846460" y="495310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103" name="TextBox 102"/>
          <p:cNvSpPr txBox="1"/>
          <p:nvPr/>
        </p:nvSpPr>
        <p:spPr>
          <a:xfrm>
            <a:off x="7374916" y="2149140"/>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78" name="TextBox 77"/>
          <p:cNvSpPr txBox="1"/>
          <p:nvPr/>
        </p:nvSpPr>
        <p:spPr>
          <a:xfrm>
            <a:off x="5039570" y="1627161"/>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p:cNvSpPr txBox="1"/>
          <p:nvPr/>
        </p:nvSpPr>
        <p:spPr>
          <a:xfrm>
            <a:off x="5021641" y="2146482"/>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108" name="TextBox 107"/>
          <p:cNvSpPr txBox="1"/>
          <p:nvPr/>
        </p:nvSpPr>
        <p:spPr>
          <a:xfrm>
            <a:off x="10546221" y="3641590"/>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109" name="TextBox 108"/>
          <p:cNvSpPr txBox="1"/>
          <p:nvPr/>
        </p:nvSpPr>
        <p:spPr>
          <a:xfrm>
            <a:off x="5029787" y="262738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cansado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p:cNvSpPr txBox="1"/>
          <p:nvPr/>
        </p:nvSpPr>
        <p:spPr>
          <a:xfrm>
            <a:off x="10567150" y="167498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111" name="TextBox 110"/>
          <p:cNvSpPr txBox="1"/>
          <p:nvPr/>
        </p:nvSpPr>
        <p:spPr>
          <a:xfrm>
            <a:off x="5021641" y="3114010"/>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enojado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p:cNvSpPr txBox="1"/>
          <p:nvPr/>
        </p:nvSpPr>
        <p:spPr>
          <a:xfrm>
            <a:off x="7374916" y="317512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66" name="TextBox 65"/>
          <p:cNvSpPr txBox="1"/>
          <p:nvPr/>
        </p:nvSpPr>
        <p:spPr>
          <a:xfrm>
            <a:off x="262613" y="225057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115" name="TextBox 114"/>
          <p:cNvSpPr txBox="1"/>
          <p:nvPr/>
        </p:nvSpPr>
        <p:spPr>
          <a:xfrm>
            <a:off x="5039570" y="3628846"/>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somos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p:cNvSpPr txBox="1"/>
          <p:nvPr/>
        </p:nvSpPr>
        <p:spPr>
          <a:xfrm>
            <a:off x="10567150" y="3145602"/>
            <a:ext cx="40078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117" name="TextBox 116"/>
          <p:cNvSpPr txBox="1"/>
          <p:nvPr/>
        </p:nvSpPr>
        <p:spPr>
          <a:xfrm>
            <a:off x="5061269" y="415121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emocionado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p:cNvSpPr txBox="1"/>
          <p:nvPr/>
        </p:nvSpPr>
        <p:spPr>
          <a:xfrm>
            <a:off x="7377620" y="2656393"/>
            <a:ext cx="40412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119" name="TextBox 118"/>
          <p:cNvSpPr txBox="1"/>
          <p:nvPr/>
        </p:nvSpPr>
        <p:spPr>
          <a:xfrm>
            <a:off x="8443023" y="1627161"/>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gracioso</a:t>
            </a:r>
          </a:p>
        </p:txBody>
      </p:sp>
      <p:sp>
        <p:nvSpPr>
          <p:cNvPr id="120" name="TextBox 119"/>
          <p:cNvSpPr txBox="1"/>
          <p:nvPr/>
        </p:nvSpPr>
        <p:spPr>
          <a:xfrm>
            <a:off x="7374916" y="4195664"/>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121" name="TextBox 120"/>
          <p:cNvSpPr txBox="1"/>
          <p:nvPr/>
        </p:nvSpPr>
        <p:spPr>
          <a:xfrm>
            <a:off x="8432345" y="2165014"/>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TextBox 121"/>
          <p:cNvSpPr txBox="1"/>
          <p:nvPr/>
        </p:nvSpPr>
        <p:spPr>
          <a:xfrm>
            <a:off x="10568318" y="2171791"/>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123" name="TextBox 122"/>
          <p:cNvSpPr txBox="1"/>
          <p:nvPr/>
        </p:nvSpPr>
        <p:spPr>
          <a:xfrm>
            <a:off x="8431846" y="2625532"/>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4" name="TextBox 123"/>
          <p:cNvSpPr txBox="1"/>
          <p:nvPr/>
        </p:nvSpPr>
        <p:spPr>
          <a:xfrm>
            <a:off x="10568391" y="268432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25" name="TextBox 124"/>
          <p:cNvSpPr txBox="1"/>
          <p:nvPr/>
        </p:nvSpPr>
        <p:spPr>
          <a:xfrm>
            <a:off x="8469845" y="3152835"/>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raro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6" name="TextBox 125"/>
          <p:cNvSpPr txBox="1"/>
          <p:nvPr/>
        </p:nvSpPr>
        <p:spPr>
          <a:xfrm>
            <a:off x="7379012" y="3674623"/>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27" name="TextBox 126"/>
          <p:cNvSpPr txBox="1"/>
          <p:nvPr/>
        </p:nvSpPr>
        <p:spPr>
          <a:xfrm>
            <a:off x="8469845" y="3648268"/>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estamos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8" name="TextBox 127"/>
          <p:cNvSpPr txBox="1"/>
          <p:nvPr/>
        </p:nvSpPr>
        <p:spPr>
          <a:xfrm>
            <a:off x="10544523" y="4185411"/>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129" name="TextBox 128"/>
          <p:cNvSpPr txBox="1"/>
          <p:nvPr/>
        </p:nvSpPr>
        <p:spPr>
          <a:xfrm>
            <a:off x="8447350" y="4107638"/>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0" name="TextBox 129"/>
          <p:cNvSpPr txBox="1"/>
          <p:nvPr/>
        </p:nvSpPr>
        <p:spPr>
          <a:xfrm>
            <a:off x="7375766" y="165750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133" name="CuadroTexto 62">
            <a:extLst>
              <a:ext uri="{FF2B5EF4-FFF2-40B4-BE49-F238E27FC236}">
                <a16:creationId xmlns:a16="http://schemas.microsoft.com/office/drawing/2014/main" id="{65C11BF6-7CDE-FA4F-AA49-63AA0FEEE09F}"/>
              </a:ext>
            </a:extLst>
          </p:cNvPr>
          <p:cNvSpPr txBox="1"/>
          <p:nvPr/>
        </p:nvSpPr>
        <p:spPr>
          <a:xfrm>
            <a:off x="2649768" y="4360155"/>
            <a:ext cx="2009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strange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7" name="CuadroTexto 62">
            <a:extLst>
              <a:ext uri="{FF2B5EF4-FFF2-40B4-BE49-F238E27FC236}">
                <a16:creationId xmlns:a16="http://schemas.microsoft.com/office/drawing/2014/main" id="{65C11BF6-7CDE-FA4F-AA49-63AA0FEEE09F}"/>
              </a:ext>
            </a:extLst>
          </p:cNvPr>
          <p:cNvSpPr txBox="1"/>
          <p:nvPr/>
        </p:nvSpPr>
        <p:spPr>
          <a:xfrm>
            <a:off x="2653020" y="2983558"/>
            <a:ext cx="11342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Picture 2">
            <a:extLst>
              <a:ext uri="{FF2B5EF4-FFF2-40B4-BE49-F238E27FC236}">
                <a16:creationId xmlns:a16="http://schemas.microsoft.com/office/drawing/2014/main" id="{59AA3F65-C1FE-D945-964E-843BEF9C59F0}"/>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794586" y="2123640"/>
            <a:ext cx="920294" cy="8227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D06932-E1BE-B644-A02E-9489A6318BD0}"/>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897471" y="3712837"/>
            <a:ext cx="681470" cy="6814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4AFB8F4C-1C3E-D840-B98B-D4DA558D5649}"/>
              </a:ext>
            </a:extLst>
          </p:cNvPr>
          <p:cNvPicPr>
            <a:picLocks noChangeAspect="1" noChangeArrowheads="1"/>
          </p:cNvPicPr>
          <p:nvPr/>
        </p:nvPicPr>
        <p:blipFill>
          <a:blip r:embed="rId19"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bwMode="auto">
          <a:xfrm flipH="1">
            <a:off x="2636109" y="5015246"/>
            <a:ext cx="1169666" cy="7746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43EB5C46-5FA7-C34A-BBEB-C8A6C2B27929}"/>
              </a:ext>
            </a:extLst>
          </p:cNvPr>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7428" y="2345514"/>
            <a:ext cx="893992" cy="789257"/>
          </a:xfrm>
          <a:prstGeom prst="rect">
            <a:avLst/>
          </a:prstGeom>
        </p:spPr>
      </p:pic>
      <p:sp>
        <p:nvSpPr>
          <p:cNvPr id="101" name="CuadroTexto 62">
            <a:extLst>
              <a:ext uri="{FF2B5EF4-FFF2-40B4-BE49-F238E27FC236}">
                <a16:creationId xmlns:a16="http://schemas.microsoft.com/office/drawing/2014/main" id="{7CD6A778-38D3-2848-A91A-66092C1A55BE}"/>
              </a:ext>
            </a:extLst>
          </p:cNvPr>
          <p:cNvSpPr txBox="1"/>
          <p:nvPr/>
        </p:nvSpPr>
        <p:spPr>
          <a:xfrm>
            <a:off x="4254671" y="5440996"/>
            <a:ext cx="1953347" cy="707886"/>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[permanent</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34" name="Picture 10">
            <a:extLst>
              <a:ext uri="{FF2B5EF4-FFF2-40B4-BE49-F238E27FC236}">
                <a16:creationId xmlns:a16="http://schemas.microsoft.com/office/drawing/2014/main" id="{FF746BDA-639D-6F41-B9E8-8DB09904CA0B}"/>
              </a:ext>
            </a:extLst>
          </p:cNvPr>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8637396" y="5016197"/>
            <a:ext cx="768773" cy="807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21FCAC8-E418-244E-8A74-AEB1F5A3246F}"/>
              </a:ext>
            </a:extLst>
          </p:cNvPr>
          <p:cNvPicPr>
            <a:picLocks noChangeAspect="1" noChangeArrowheads="1"/>
          </p:cNvPicPr>
          <p:nvPr/>
        </p:nvPicPr>
        <p:blipFill>
          <a:blip r:embed="rId22" cstate="screen">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bwMode="auto">
          <a:xfrm>
            <a:off x="752852" y="793922"/>
            <a:ext cx="1272919" cy="8579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13AC861-22AB-5848-8E2C-0EB26448C3B0}"/>
              </a:ext>
            </a:extLst>
          </p:cNvPr>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851623" y="5127852"/>
            <a:ext cx="858825" cy="765004"/>
          </a:xfrm>
          <a:prstGeom prst="rect">
            <a:avLst/>
          </a:prstGeom>
          <a:noFill/>
          <a:extLst>
            <a:ext uri="{909E8E84-426E-40DD-AFC4-6F175D3DCCD1}">
              <a14:hiddenFill xmlns:a14="http://schemas.microsoft.com/office/drawing/2010/main">
                <a:solidFill>
                  <a:srgbClr val="FFFFFF"/>
                </a:solidFill>
              </a14:hiddenFill>
            </a:ext>
          </a:extLst>
        </p:spPr>
      </p:pic>
      <p:sp>
        <p:nvSpPr>
          <p:cNvPr id="88" name="CuadroTexto 62">
            <a:extLst>
              <a:ext uri="{FF2B5EF4-FFF2-40B4-BE49-F238E27FC236}">
                <a16:creationId xmlns:a16="http://schemas.microsoft.com/office/drawing/2014/main" id="{65C11BF6-7CDE-FA4F-AA49-63AA0FEEE09F}"/>
              </a:ext>
            </a:extLst>
          </p:cNvPr>
          <p:cNvSpPr txBox="1"/>
          <p:nvPr/>
        </p:nvSpPr>
        <p:spPr>
          <a:xfrm>
            <a:off x="769156" y="1668942"/>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CuadroTexto 62">
            <a:extLst>
              <a:ext uri="{FF2B5EF4-FFF2-40B4-BE49-F238E27FC236}">
                <a16:creationId xmlns:a16="http://schemas.microsoft.com/office/drawing/2014/main" id="{65C11BF6-7CDE-FA4F-AA49-63AA0FEEE09F}"/>
              </a:ext>
            </a:extLst>
          </p:cNvPr>
          <p:cNvSpPr txBox="1"/>
          <p:nvPr/>
        </p:nvSpPr>
        <p:spPr>
          <a:xfrm>
            <a:off x="698704" y="3068225"/>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angry]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CuadroTexto 62">
            <a:extLst>
              <a:ext uri="{FF2B5EF4-FFF2-40B4-BE49-F238E27FC236}">
                <a16:creationId xmlns:a16="http://schemas.microsoft.com/office/drawing/2014/main" id="{65C11BF6-7CDE-FA4F-AA49-63AA0FEEE09F}"/>
              </a:ext>
            </a:extLst>
          </p:cNvPr>
          <p:cNvSpPr txBox="1"/>
          <p:nvPr/>
        </p:nvSpPr>
        <p:spPr>
          <a:xfrm>
            <a:off x="844999" y="4352303"/>
            <a:ext cx="858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CuadroTexto 62">
            <a:extLst>
              <a:ext uri="{FF2B5EF4-FFF2-40B4-BE49-F238E27FC236}">
                <a16:creationId xmlns:a16="http://schemas.microsoft.com/office/drawing/2014/main" id="{65C11BF6-7CDE-FA4F-AA49-63AA0FEEE09F}"/>
              </a:ext>
            </a:extLst>
          </p:cNvPr>
          <p:cNvSpPr txBox="1"/>
          <p:nvPr/>
        </p:nvSpPr>
        <p:spPr>
          <a:xfrm>
            <a:off x="591294" y="5823585"/>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excited]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CuadroTexto 62">
            <a:extLst>
              <a:ext uri="{FF2B5EF4-FFF2-40B4-BE49-F238E27FC236}">
                <a16:creationId xmlns:a16="http://schemas.microsoft.com/office/drawing/2014/main" id="{65C11BF6-7CDE-FA4F-AA49-63AA0FEEE09F}"/>
              </a:ext>
            </a:extLst>
          </p:cNvPr>
          <p:cNvSpPr txBox="1"/>
          <p:nvPr/>
        </p:nvSpPr>
        <p:spPr>
          <a:xfrm>
            <a:off x="2471228" y="5860787"/>
            <a:ext cx="14861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tired</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3" name="CuadroTexto 62">
            <a:extLst>
              <a:ext uri="{FF2B5EF4-FFF2-40B4-BE49-F238E27FC236}">
                <a16:creationId xmlns:a16="http://schemas.microsoft.com/office/drawing/2014/main" id="{7CD6A778-38D3-2848-A91A-66092C1A55BE}"/>
              </a:ext>
            </a:extLst>
          </p:cNvPr>
          <p:cNvSpPr txBox="1"/>
          <p:nvPr/>
        </p:nvSpPr>
        <p:spPr>
          <a:xfrm>
            <a:off x="8302655" y="5787708"/>
            <a:ext cx="25762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D2BA1B5C-EDAB-42BC-AE11-92DE34B6B955}"/>
              </a:ext>
            </a:extLst>
          </p:cNvPr>
          <p:cNvPicPr>
            <a:picLocks noChangeAspect="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63345" y="3481100"/>
            <a:ext cx="899744" cy="883889"/>
          </a:xfrm>
          <a:prstGeom prst="rect">
            <a:avLst/>
          </a:prstGeom>
        </p:spPr>
      </p:pic>
      <p:sp>
        <p:nvSpPr>
          <p:cNvPr id="19" name="TextBox 18">
            <a:extLst>
              <a:ext uri="{FF2B5EF4-FFF2-40B4-BE49-F238E27FC236}">
                <a16:creationId xmlns:a16="http://schemas.microsoft.com/office/drawing/2014/main" id="{62A9E2C2-914B-4E1A-A7A2-3D72D27197D5}"/>
              </a:ext>
            </a:extLst>
          </p:cNvPr>
          <p:cNvSpPr txBox="1"/>
          <p:nvPr/>
        </p:nvSpPr>
        <p:spPr>
          <a:xfrm>
            <a:off x="10091417" y="5395236"/>
            <a:ext cx="2056691" cy="830997"/>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you are [permanent]</a:t>
            </a:r>
          </a:p>
        </p:txBody>
      </p:sp>
    </p:spTree>
    <p:extLst>
      <p:ext uri="{BB962C8B-B14F-4D97-AF65-F5344CB8AC3E}">
        <p14:creationId xmlns:p14="http://schemas.microsoft.com/office/powerpoint/2010/main" val="62997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78" grpId="0"/>
      <p:bldP spid="107" grpId="0"/>
      <p:bldP spid="108" grpId="0" animBg="1"/>
      <p:bldP spid="109" grpId="0"/>
      <p:bldP spid="110" grpId="0" animBg="1"/>
      <p:bldP spid="111" grpId="0"/>
      <p:bldP spid="112" grpId="0" animBg="1"/>
      <p:bldP spid="115" grpId="0"/>
      <p:bldP spid="116" grpId="0" animBg="1"/>
      <p:bldP spid="117" grpId="0"/>
      <p:bldP spid="118" grpId="0" animBg="1"/>
      <p:bldP spid="119" grpId="0"/>
      <p:bldP spid="120" grpId="0" animBg="1"/>
      <p:bldP spid="121" grpId="0"/>
      <p:bldP spid="122" grpId="0" animBg="1"/>
      <p:bldP spid="123" grpId="0"/>
      <p:bldP spid="124" grpId="0" animBg="1"/>
      <p:bldP spid="125" grpId="0"/>
      <p:bldP spid="126" grpId="0" animBg="1"/>
      <p:bldP spid="127" grpId="0"/>
      <p:bldP spid="128" grpId="0" animBg="1"/>
      <p:bldP spid="129" grpId="0"/>
      <p:bldP spid="1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[2/2]</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14">
            <a:extLst>
              <a:ext uri="{FF2B5EF4-FFF2-40B4-BE49-F238E27FC236}">
                <a16:creationId xmlns:a16="http://schemas.microsoft.com/office/drawing/2014/main" id="{CD66F381-3521-A445-8C7F-3B0810A8951D}"/>
              </a:ext>
            </a:extLst>
          </p:cNvPr>
          <p:cNvSpPr txBox="1"/>
          <p:nvPr/>
        </p:nvSpPr>
        <p:spPr>
          <a:xfrm>
            <a:off x="174273" y="1163991"/>
            <a:ext cx="105895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 las palabras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decir una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español.</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compañero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decir la palabra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turnos</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58" name="Group 57">
            <a:extLst>
              <a:ext uri="{FF2B5EF4-FFF2-40B4-BE49-F238E27FC236}">
                <a16:creationId xmlns:a16="http://schemas.microsoft.com/office/drawing/2014/main" id="{45BBC607-92D1-AD40-9484-D9FA6F236FC6}"/>
              </a:ext>
            </a:extLst>
          </p:cNvPr>
          <p:cNvGrpSpPr/>
          <p:nvPr/>
        </p:nvGrpSpPr>
        <p:grpSpPr>
          <a:xfrm>
            <a:off x="7797223" y="2862116"/>
            <a:ext cx="1463296" cy="1308763"/>
            <a:chOff x="9041525" y="1182507"/>
            <a:chExt cx="904754" cy="1569660"/>
          </a:xfrm>
        </p:grpSpPr>
        <p:pic>
          <p:nvPicPr>
            <p:cNvPr id="59" name="Picture 58">
              <a:extLst>
                <a:ext uri="{FF2B5EF4-FFF2-40B4-BE49-F238E27FC236}">
                  <a16:creationId xmlns:a16="http://schemas.microsoft.com/office/drawing/2014/main" id="{525CD484-1E2A-D64B-A777-89105E2ECD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0896" y="1240585"/>
              <a:ext cx="885383" cy="888364"/>
            </a:xfrm>
            <a:prstGeom prst="rect">
              <a:avLst/>
            </a:prstGeom>
          </p:spPr>
        </p:pic>
        <p:sp>
          <p:nvSpPr>
            <p:cNvPr id="60" name="TextBox 59">
              <a:extLst>
                <a:ext uri="{FF2B5EF4-FFF2-40B4-BE49-F238E27FC236}">
                  <a16:creationId xmlns:a16="http://schemas.microsoft.com/office/drawing/2014/main" id="{F4EAF90B-C111-0847-A40D-65C4ED7CE150}"/>
                </a:ext>
              </a:extLst>
            </p:cNvPr>
            <p:cNvSpPr txBox="1"/>
            <p:nvPr/>
          </p:nvSpPr>
          <p:spPr>
            <a:xfrm>
              <a:off x="9041525" y="1182507"/>
              <a:ext cx="8454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are [state]</a:t>
              </a:r>
            </a:p>
          </p:txBody>
        </p:sp>
      </p:grpSp>
      <p:sp>
        <p:nvSpPr>
          <p:cNvPr id="66" name="TextBox 65">
            <a:extLst>
              <a:ext uri="{FF2B5EF4-FFF2-40B4-BE49-F238E27FC236}">
                <a16:creationId xmlns:a16="http://schemas.microsoft.com/office/drawing/2014/main" id="{E096319E-79BD-7E44-9354-6385DDBA29AC}"/>
              </a:ext>
            </a:extLst>
          </p:cNvPr>
          <p:cNvSpPr txBox="1"/>
          <p:nvPr/>
        </p:nvSpPr>
        <p:spPr>
          <a:xfrm>
            <a:off x="562459" y="2482340"/>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67" name="TextBox 66">
            <a:extLst>
              <a:ext uri="{FF2B5EF4-FFF2-40B4-BE49-F238E27FC236}">
                <a16:creationId xmlns:a16="http://schemas.microsoft.com/office/drawing/2014/main" id="{127FF381-5894-304D-BA5B-E9D97D5D23C0}"/>
              </a:ext>
            </a:extLst>
          </p:cNvPr>
          <p:cNvSpPr txBox="1"/>
          <p:nvPr/>
        </p:nvSpPr>
        <p:spPr>
          <a:xfrm>
            <a:off x="562459" y="4363051"/>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68" name="TextBox 67">
            <a:extLst>
              <a:ext uri="{FF2B5EF4-FFF2-40B4-BE49-F238E27FC236}">
                <a16:creationId xmlns:a16="http://schemas.microsoft.com/office/drawing/2014/main" id="{FC549826-3956-5D42-A804-10C3DE597686}"/>
              </a:ext>
            </a:extLst>
          </p:cNvPr>
          <p:cNvSpPr txBox="1"/>
          <p:nvPr/>
        </p:nvSpPr>
        <p:spPr>
          <a:xfrm>
            <a:off x="3963035" y="435987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9" name="TextBox 68">
            <a:extLst>
              <a:ext uri="{FF2B5EF4-FFF2-40B4-BE49-F238E27FC236}">
                <a16:creationId xmlns:a16="http://schemas.microsoft.com/office/drawing/2014/main" id="{BF82D156-D2CC-384A-B4E5-74463BACEF0D}"/>
              </a:ext>
            </a:extLst>
          </p:cNvPr>
          <p:cNvSpPr txBox="1"/>
          <p:nvPr/>
        </p:nvSpPr>
        <p:spPr>
          <a:xfrm>
            <a:off x="3988408" y="248234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70" name="TextBox 69">
            <a:extLst>
              <a:ext uri="{FF2B5EF4-FFF2-40B4-BE49-F238E27FC236}">
                <a16:creationId xmlns:a16="http://schemas.microsoft.com/office/drawing/2014/main" id="{976BECD2-B224-6D49-851B-CA19E72B7C7F}"/>
              </a:ext>
            </a:extLst>
          </p:cNvPr>
          <p:cNvSpPr txBox="1"/>
          <p:nvPr/>
        </p:nvSpPr>
        <p:spPr>
          <a:xfrm>
            <a:off x="7391710" y="249427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1" name="TextBox 70">
            <a:extLst>
              <a:ext uri="{FF2B5EF4-FFF2-40B4-BE49-F238E27FC236}">
                <a16:creationId xmlns:a16="http://schemas.microsoft.com/office/drawing/2014/main" id="{3033978E-8661-0C41-B196-C2E06EEEAB20}"/>
              </a:ext>
            </a:extLst>
          </p:cNvPr>
          <p:cNvSpPr txBox="1"/>
          <p:nvPr/>
        </p:nvSpPr>
        <p:spPr>
          <a:xfrm>
            <a:off x="5679038" y="435987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2" name="TextBox 71">
            <a:extLst>
              <a:ext uri="{FF2B5EF4-FFF2-40B4-BE49-F238E27FC236}">
                <a16:creationId xmlns:a16="http://schemas.microsoft.com/office/drawing/2014/main" id="{B4081F37-6AF0-194C-8781-F0AB22A1CE96}"/>
              </a:ext>
            </a:extLst>
          </p:cNvPr>
          <p:cNvSpPr txBox="1"/>
          <p:nvPr/>
        </p:nvSpPr>
        <p:spPr>
          <a:xfrm>
            <a:off x="9094529" y="247601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3" name="TextBox 72">
            <a:extLst>
              <a:ext uri="{FF2B5EF4-FFF2-40B4-BE49-F238E27FC236}">
                <a16:creationId xmlns:a16="http://schemas.microsoft.com/office/drawing/2014/main" id="{A1CCDE0E-990C-1144-A960-8516BAC8E4A3}"/>
              </a:ext>
            </a:extLst>
          </p:cNvPr>
          <p:cNvSpPr txBox="1"/>
          <p:nvPr/>
        </p:nvSpPr>
        <p:spPr>
          <a:xfrm>
            <a:off x="2262747" y="4363050"/>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4" name="TextBox 73">
            <a:extLst>
              <a:ext uri="{FF2B5EF4-FFF2-40B4-BE49-F238E27FC236}">
                <a16:creationId xmlns:a16="http://schemas.microsoft.com/office/drawing/2014/main" id="{92365FB6-8B85-9D4C-9461-7A339471C1E5}"/>
              </a:ext>
            </a:extLst>
          </p:cNvPr>
          <p:cNvSpPr txBox="1"/>
          <p:nvPr/>
        </p:nvSpPr>
        <p:spPr>
          <a:xfrm>
            <a:off x="7368939" y="4354621"/>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75" name="TextBox 74">
            <a:extLst>
              <a:ext uri="{FF2B5EF4-FFF2-40B4-BE49-F238E27FC236}">
                <a16:creationId xmlns:a16="http://schemas.microsoft.com/office/drawing/2014/main" id="{63EDD329-60BE-EB49-B7B8-C9D9044D4D47}"/>
              </a:ext>
            </a:extLst>
          </p:cNvPr>
          <p:cNvSpPr txBox="1"/>
          <p:nvPr/>
        </p:nvSpPr>
        <p:spPr>
          <a:xfrm>
            <a:off x="5688891" y="248234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6" name="TextBox 75">
            <a:extLst>
              <a:ext uri="{FF2B5EF4-FFF2-40B4-BE49-F238E27FC236}">
                <a16:creationId xmlns:a16="http://schemas.microsoft.com/office/drawing/2014/main" id="{90341614-CABC-F84D-A66A-9D1302FAFD41}"/>
              </a:ext>
            </a:extLst>
          </p:cNvPr>
          <p:cNvSpPr txBox="1"/>
          <p:nvPr/>
        </p:nvSpPr>
        <p:spPr>
          <a:xfrm>
            <a:off x="9087982" y="436646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7" name="TextBox 76">
            <a:extLst>
              <a:ext uri="{FF2B5EF4-FFF2-40B4-BE49-F238E27FC236}">
                <a16:creationId xmlns:a16="http://schemas.microsoft.com/office/drawing/2014/main" id="{E260C046-6586-7D42-8AAC-5F4922728F26}"/>
              </a:ext>
            </a:extLst>
          </p:cNvPr>
          <p:cNvSpPr txBox="1"/>
          <p:nvPr/>
        </p:nvSpPr>
        <p:spPr>
          <a:xfrm>
            <a:off x="2286147" y="248234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8" name="CuadroTexto 62">
            <a:extLst>
              <a:ext uri="{FF2B5EF4-FFF2-40B4-BE49-F238E27FC236}">
                <a16:creationId xmlns:a16="http://schemas.microsoft.com/office/drawing/2014/main" id="{7F6E1F6E-290B-464A-ADA3-BAF268A1C407}"/>
              </a:ext>
            </a:extLst>
          </p:cNvPr>
          <p:cNvSpPr txBox="1"/>
          <p:nvPr/>
        </p:nvSpPr>
        <p:spPr>
          <a:xfrm>
            <a:off x="9558623" y="3516817"/>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9" name="Picture 2">
            <a:extLst>
              <a:ext uri="{FF2B5EF4-FFF2-40B4-BE49-F238E27FC236}">
                <a16:creationId xmlns:a16="http://schemas.microsoft.com/office/drawing/2014/main" id="{29842919-6AF2-8740-9354-0045F687B7C2}"/>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9645191" y="2449121"/>
            <a:ext cx="979598" cy="99277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a:extLst>
              <a:ext uri="{FF2B5EF4-FFF2-40B4-BE49-F238E27FC236}">
                <a16:creationId xmlns:a16="http://schemas.microsoft.com/office/drawing/2014/main" id="{90CD91E8-A2D9-FF4C-8F19-27A42B9022C9}"/>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4612620" y="2582043"/>
            <a:ext cx="747789" cy="74778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a:extLst>
              <a:ext uri="{FF2B5EF4-FFF2-40B4-BE49-F238E27FC236}">
                <a16:creationId xmlns:a16="http://schemas.microsoft.com/office/drawing/2014/main" id="{F05BE53E-11BA-9D44-8FAD-25C4F0D91C63}"/>
              </a:ext>
            </a:extLst>
          </p:cNvPr>
          <p:cNvPicPr>
            <a:picLocks noChangeAspect="1" noChangeArrowheads="1"/>
          </p:cNvPicPr>
          <p:nvPr/>
        </p:nvPicPr>
        <p:blipFill>
          <a:blip r:embed="rId7"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bwMode="auto">
          <a:xfrm flipH="1">
            <a:off x="2799861" y="4354643"/>
            <a:ext cx="951100" cy="88960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38314245-F877-0241-95C2-6D59660B515A}"/>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93623" y="2561486"/>
            <a:ext cx="957339" cy="845183"/>
          </a:xfrm>
          <a:prstGeom prst="rect">
            <a:avLst/>
          </a:prstGeom>
        </p:spPr>
      </p:pic>
      <p:pic>
        <p:nvPicPr>
          <p:cNvPr id="87" name="Picture 10">
            <a:extLst>
              <a:ext uri="{FF2B5EF4-FFF2-40B4-BE49-F238E27FC236}">
                <a16:creationId xmlns:a16="http://schemas.microsoft.com/office/drawing/2014/main" id="{CB397C91-A66C-1F4E-AEAC-D7CF9ADBD439}"/>
              </a:ext>
            </a:extLst>
          </p:cNvPr>
          <p:cNvPicPr>
            <a:picLocks noChangeAspect="1" noChangeArrowheads="1"/>
          </p:cNvPicPr>
          <p:nvPr/>
        </p:nvPicPr>
        <p:blipFill>
          <a:blip r:embed="rId9" cstate="screen">
            <a:clrChange>
              <a:clrFrom>
                <a:srgbClr val="FFFDF8"/>
              </a:clrFrom>
              <a:clrTo>
                <a:srgbClr val="FFFDF8">
                  <a:alpha val="0"/>
                </a:srgbClr>
              </a:clrTo>
            </a:clrChange>
            <a:extLst>
              <a:ext uri="{28A0092B-C50C-407E-A947-70E740481C1C}">
                <a14:useLocalDpi xmlns:a14="http://schemas.microsoft.com/office/drawing/2010/main"/>
              </a:ext>
            </a:extLst>
          </a:blip>
          <a:stretch>
            <a:fillRect/>
          </a:stretch>
        </p:blipFill>
        <p:spPr bwMode="auto">
          <a:xfrm>
            <a:off x="8045414" y="4392737"/>
            <a:ext cx="791253" cy="83099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2">
            <a:extLst>
              <a:ext uri="{FF2B5EF4-FFF2-40B4-BE49-F238E27FC236}">
                <a16:creationId xmlns:a16="http://schemas.microsoft.com/office/drawing/2014/main" id="{D6A4B6A7-AE35-C74A-ADBB-56CD62CC86A4}"/>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097151" y="2425028"/>
            <a:ext cx="1060737" cy="97145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a:extLst>
              <a:ext uri="{FF2B5EF4-FFF2-40B4-BE49-F238E27FC236}">
                <a16:creationId xmlns:a16="http://schemas.microsoft.com/office/drawing/2014/main" id="{6EECC39E-681C-F341-AE92-449B553299F5}"/>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6240230" y="2550228"/>
            <a:ext cx="867896" cy="773084"/>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62">
            <a:extLst>
              <a:ext uri="{FF2B5EF4-FFF2-40B4-BE49-F238E27FC236}">
                <a16:creationId xmlns:a16="http://schemas.microsoft.com/office/drawing/2014/main" id="{65C11BF6-7CDE-FA4F-AA49-63AA0FEEE09F}"/>
              </a:ext>
            </a:extLst>
          </p:cNvPr>
          <p:cNvSpPr txBox="1"/>
          <p:nvPr/>
        </p:nvSpPr>
        <p:spPr>
          <a:xfrm>
            <a:off x="982693" y="3459551"/>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CuadroTexto 62">
            <a:extLst>
              <a:ext uri="{FF2B5EF4-FFF2-40B4-BE49-F238E27FC236}">
                <a16:creationId xmlns:a16="http://schemas.microsoft.com/office/drawing/2014/main" id="{65C11BF6-7CDE-FA4F-AA49-63AA0FEEE09F}"/>
              </a:ext>
            </a:extLst>
          </p:cNvPr>
          <p:cNvSpPr txBox="1"/>
          <p:nvPr/>
        </p:nvSpPr>
        <p:spPr>
          <a:xfrm>
            <a:off x="2632727" y="3463688"/>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angry]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CuadroTexto 62">
            <a:extLst>
              <a:ext uri="{FF2B5EF4-FFF2-40B4-BE49-F238E27FC236}">
                <a16:creationId xmlns:a16="http://schemas.microsoft.com/office/drawing/2014/main" id="{65C11BF6-7CDE-FA4F-AA49-63AA0FEEE09F}"/>
              </a:ext>
            </a:extLst>
          </p:cNvPr>
          <p:cNvSpPr txBox="1"/>
          <p:nvPr/>
        </p:nvSpPr>
        <p:spPr>
          <a:xfrm>
            <a:off x="4531950" y="3459160"/>
            <a:ext cx="12341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CuadroTexto 62">
            <a:extLst>
              <a:ext uri="{FF2B5EF4-FFF2-40B4-BE49-F238E27FC236}">
                <a16:creationId xmlns:a16="http://schemas.microsoft.com/office/drawing/2014/main" id="{65C11BF6-7CDE-FA4F-AA49-63AA0FEEE09F}"/>
              </a:ext>
            </a:extLst>
          </p:cNvPr>
          <p:cNvSpPr txBox="1"/>
          <p:nvPr/>
        </p:nvSpPr>
        <p:spPr>
          <a:xfrm>
            <a:off x="5979116" y="3452419"/>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morning]</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62">
            <a:extLst>
              <a:ext uri="{FF2B5EF4-FFF2-40B4-BE49-F238E27FC236}">
                <a16:creationId xmlns:a16="http://schemas.microsoft.com/office/drawing/2014/main" id="{65C11BF6-7CDE-FA4F-AA49-63AA0FEEE09F}"/>
              </a:ext>
            </a:extLst>
          </p:cNvPr>
          <p:cNvSpPr txBox="1"/>
          <p:nvPr/>
        </p:nvSpPr>
        <p:spPr>
          <a:xfrm>
            <a:off x="549136" y="5390985"/>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strange]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62">
            <a:extLst>
              <a:ext uri="{FF2B5EF4-FFF2-40B4-BE49-F238E27FC236}">
                <a16:creationId xmlns:a16="http://schemas.microsoft.com/office/drawing/2014/main" id="{65C11BF6-7CDE-FA4F-AA49-63AA0FEEE09F}"/>
              </a:ext>
            </a:extLst>
          </p:cNvPr>
          <p:cNvSpPr txBox="1"/>
          <p:nvPr/>
        </p:nvSpPr>
        <p:spPr>
          <a:xfrm>
            <a:off x="2722336" y="5410408"/>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tired]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CuadroTexto 62">
            <a:extLst>
              <a:ext uri="{FF2B5EF4-FFF2-40B4-BE49-F238E27FC236}">
                <a16:creationId xmlns:a16="http://schemas.microsoft.com/office/drawing/2014/main" id="{7CD6A778-38D3-2848-A91A-66092C1A55BE}"/>
              </a:ext>
            </a:extLst>
          </p:cNvPr>
          <p:cNvSpPr txBox="1"/>
          <p:nvPr/>
        </p:nvSpPr>
        <p:spPr>
          <a:xfrm>
            <a:off x="4025693" y="4987698"/>
            <a:ext cx="1857236" cy="707886"/>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permanent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CuadroTexto 62">
            <a:extLst>
              <a:ext uri="{FF2B5EF4-FFF2-40B4-BE49-F238E27FC236}">
                <a16:creationId xmlns:a16="http://schemas.microsoft.com/office/drawing/2014/main" id="{7CD6A778-38D3-2848-A91A-66092C1A55BE}"/>
              </a:ext>
            </a:extLst>
          </p:cNvPr>
          <p:cNvSpPr txBox="1"/>
          <p:nvPr/>
        </p:nvSpPr>
        <p:spPr>
          <a:xfrm>
            <a:off x="7731831" y="5343300"/>
            <a:ext cx="25762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9" name="Picture 48">
            <a:extLst>
              <a:ext uri="{FF2B5EF4-FFF2-40B4-BE49-F238E27FC236}">
                <a16:creationId xmlns:a16="http://schemas.microsoft.com/office/drawing/2014/main" id="{895B9C28-0363-4D98-896E-CA08671B4142}"/>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78197" y="4465860"/>
            <a:ext cx="899744" cy="883889"/>
          </a:xfrm>
          <a:prstGeom prst="rect">
            <a:avLst/>
          </a:prstGeom>
        </p:spPr>
      </p:pic>
      <p:sp>
        <p:nvSpPr>
          <p:cNvPr id="50" name="TextBox 49">
            <a:extLst>
              <a:ext uri="{FF2B5EF4-FFF2-40B4-BE49-F238E27FC236}">
                <a16:creationId xmlns:a16="http://schemas.microsoft.com/office/drawing/2014/main" id="{F8709D37-1158-469E-AFD9-B73C0D9FDB1D}"/>
              </a:ext>
            </a:extLst>
          </p:cNvPr>
          <p:cNvSpPr txBox="1"/>
          <p:nvPr/>
        </p:nvSpPr>
        <p:spPr>
          <a:xfrm>
            <a:off x="6153503" y="4892216"/>
            <a:ext cx="1537833" cy="83099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(state)</a:t>
            </a:r>
            <a:endPar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9113D0F1-3F72-494D-94FF-8F926BFC9543}"/>
              </a:ext>
            </a:extLst>
          </p:cNvPr>
          <p:cNvSpPr txBox="1"/>
          <p:nvPr/>
        </p:nvSpPr>
        <p:spPr>
          <a:xfrm>
            <a:off x="9510038" y="4934250"/>
            <a:ext cx="2056691" cy="830997"/>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you are [permanent]</a:t>
            </a:r>
          </a:p>
        </p:txBody>
      </p:sp>
    </p:spTree>
    <p:extLst>
      <p:ext uri="{BB962C8B-B14F-4D97-AF65-F5344CB8AC3E}">
        <p14:creationId xmlns:p14="http://schemas.microsoft.com/office/powerpoint/2010/main" val="3962057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1034" y="2230776"/>
            <a:ext cx="4764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07046" y="2829525"/>
            <a:ext cx="5992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5414171" y="2665589"/>
            <a:ext cx="38678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8155868" y="4529286"/>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3156061" cy="993752"/>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Papá, cuando veo este vídeo que grabé del campamento...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 name="Llamada rectangular 5">
            <a:extLst>
              <a:ext uri="{FF2B5EF4-FFF2-40B4-BE49-F238E27FC236}">
                <a16:creationId xmlns:a16="http://schemas.microsoft.com/office/drawing/2014/main" id="{39EF0E4C-2D68-BE45-BDE9-AF12C2E97C8E}"/>
              </a:ext>
            </a:extLst>
          </p:cNvPr>
          <p:cNvSpPr/>
          <p:nvPr/>
        </p:nvSpPr>
        <p:spPr>
          <a:xfrm>
            <a:off x="2723877" y="3929611"/>
            <a:ext cx="4827596" cy="876674"/>
          </a:xfrm>
          <a:prstGeom prst="wedgeRectCallout">
            <a:avLst>
              <a:gd name="adj1" fmla="val -52854"/>
              <a:gd name="adj2" fmla="val 9388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Rectángulo 25">
            <a:extLst>
              <a:ext uri="{FF2B5EF4-FFF2-40B4-BE49-F238E27FC236}">
                <a16:creationId xmlns:a16="http://schemas.microsoft.com/office/drawing/2014/main" id="{464C63FE-310E-7D4E-96F0-AEFFC1FA68FF}"/>
              </a:ext>
            </a:extLst>
          </p:cNvPr>
          <p:cNvSpPr/>
          <p:nvPr/>
        </p:nvSpPr>
        <p:spPr>
          <a:xfrm>
            <a:off x="8005060" y="5048662"/>
            <a:ext cx="3482090"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Papá, cuando v_ _ este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víd</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que grabé del campamento... </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18419" y="4402864"/>
            <a:ext cx="1008551" cy="806841"/>
          </a:xfrm>
          <a:prstGeom prst="rect">
            <a:avLst/>
          </a:prstGeom>
        </p:spPr>
      </p:pic>
      <p:sp>
        <p:nvSpPr>
          <p:cNvPr id="31" name="CuadroTexto 30">
            <a:extLst>
              <a:ext uri="{FF2B5EF4-FFF2-40B4-BE49-F238E27FC236}">
                <a16:creationId xmlns:a16="http://schemas.microsoft.com/office/drawing/2014/main" id="{5AA59472-2364-3246-9657-22585904926F}"/>
              </a:ext>
            </a:extLst>
          </p:cNvPr>
          <p:cNvSpPr txBox="1"/>
          <p:nvPr/>
        </p:nvSpPr>
        <p:spPr>
          <a:xfrm>
            <a:off x="4819048" y="5144578"/>
            <a:ext cx="25539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poeta</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poeta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poema</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poem</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héroe =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hero</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ángulo 10">
            <a:extLst>
              <a:ext uri="{FF2B5EF4-FFF2-40B4-BE49-F238E27FC236}">
                <a16:creationId xmlns:a16="http://schemas.microsoft.com/office/drawing/2014/main" id="{C828F00C-B65B-034B-B86C-B8820BE21269}"/>
              </a:ext>
            </a:extLst>
          </p:cNvPr>
          <p:cNvSpPr/>
          <p:nvPr/>
        </p:nvSpPr>
        <p:spPr>
          <a:xfrm>
            <a:off x="4683927" y="5075654"/>
            <a:ext cx="2736782" cy="11535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4" name="TextBox 5">
            <a:extLst>
              <a:ext uri="{FF2B5EF4-FFF2-40B4-BE49-F238E27FC236}">
                <a16:creationId xmlns:a16="http://schemas.microsoft.com/office/drawing/2014/main" id="{C6068387-E6C6-9C47-AC53-AE85A3892EC9}"/>
              </a:ext>
            </a:extLst>
          </p:cNvPr>
          <p:cNvSpPr txBox="1"/>
          <p:nvPr/>
        </p:nvSpPr>
        <p:spPr>
          <a:xfrm>
            <a:off x="169583" y="1165833"/>
            <a:ext cx="113175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Spanish vowels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‘strong’ vowels: when they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appear next to each other they are pronounced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separately</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different syllables. </a:t>
            </a:r>
          </a:p>
        </p:txBody>
      </p:sp>
      <p:sp>
        <p:nvSpPr>
          <p:cNvPr id="24" name="TextBox 7">
            <a:extLst>
              <a:ext uri="{FF2B5EF4-FFF2-40B4-BE49-F238E27FC236}">
                <a16:creationId xmlns:a16="http://schemas.microsoft.com/office/drawing/2014/main" id="{12903B05-13FD-8941-ACBD-055364E9FDE1}"/>
              </a:ext>
            </a:extLst>
          </p:cNvPr>
          <p:cNvSpPr txBox="1"/>
          <p:nvPr/>
        </p:nvSpPr>
        <p:spPr>
          <a:xfrm>
            <a:off x="10261748" y="5117895"/>
            <a:ext cx="7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8" name="TextBox 7">
            <a:extLst>
              <a:ext uri="{FF2B5EF4-FFF2-40B4-BE49-F238E27FC236}">
                <a16:creationId xmlns:a16="http://schemas.microsoft.com/office/drawing/2014/main" id="{89ACEF9E-DE39-1448-976B-2F81C45F6662}"/>
              </a:ext>
            </a:extLst>
          </p:cNvPr>
          <p:cNvSpPr txBox="1"/>
          <p:nvPr/>
        </p:nvSpPr>
        <p:spPr>
          <a:xfrm>
            <a:off x="8642063" y="5458190"/>
            <a:ext cx="7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Rectangle 3">
            <a:extLst>
              <a:ext uri="{FF2B5EF4-FFF2-40B4-BE49-F238E27FC236}">
                <a16:creationId xmlns:a16="http://schemas.microsoft.com/office/drawing/2014/main" id="{B7F339CF-5053-4E74-A870-0820CD81DD3D}"/>
              </a:ext>
            </a:extLst>
          </p:cNvPr>
          <p:cNvSpPr/>
          <p:nvPr/>
        </p:nvSpPr>
        <p:spPr>
          <a:xfrm>
            <a:off x="2723876" y="3985418"/>
            <a:ext cx="4827596" cy="707886"/>
          </a:xfrm>
          <a:prstGeom prst="rect">
            <a:avLst/>
          </a:prstGeom>
        </p:spPr>
        <p:txBody>
          <a:bodyPr wrap="square">
            <a:spAutoFit/>
          </a:bodyPr>
          <a:lstStyle/>
          <a:p>
            <a:pPr lvl="0" algn="ctr">
              <a:defRPr/>
            </a:pPr>
            <a:r>
              <a:rPr lang="es-ES" sz="2000" b="1" dirty="0">
                <a:solidFill>
                  <a:srgbClr val="4472C4">
                    <a:lumMod val="50000"/>
                  </a:srgbClr>
                </a:solidFill>
              </a:rPr>
              <a:t>Papá, cuando veo este vídeo que grabé del campamento... </a:t>
            </a:r>
            <a:endParaRPr lang="es-GB" sz="2000" b="1" dirty="0">
              <a:solidFill>
                <a:srgbClr val="203864"/>
              </a:solidFill>
            </a:endParaRPr>
          </a:p>
        </p:txBody>
      </p:sp>
      <p:pic>
        <p:nvPicPr>
          <p:cNvPr id="4098" name="Picture 2" descr="camping clipart - Clip Art Library">
            <a:extLst>
              <a:ext uri="{FF2B5EF4-FFF2-40B4-BE49-F238E27FC236}">
                <a16:creationId xmlns:a16="http://schemas.microsoft.com/office/drawing/2014/main" id="{EDD9508D-BA05-6A4E-9029-B4AB234536D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93966" y="2077128"/>
            <a:ext cx="26670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3" grpId="0"/>
      <p:bldP spid="14" grpId="0"/>
      <p:bldP spid="15" grpId="0"/>
      <p:bldP spid="22" grpId="0"/>
      <p:bldP spid="23" grpId="0"/>
      <p:bldP spid="25" grpId="0"/>
      <p:bldP spid="3" grpId="0" animBg="1"/>
      <p:bldP spid="6" grpId="0" animBg="1"/>
      <p:bldP spid="26" grpId="0" animBg="1"/>
      <p:bldP spid="31" grpId="0"/>
      <p:bldP spid="11" grpId="0" animBg="1"/>
      <p:bldP spid="11" grpId="1" animBg="1"/>
      <p:bldP spid="24" grpId="0"/>
      <p:bldP spid="2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72004" y="1122527"/>
            <a:ext cx="4142918"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6279135" y="1096336"/>
            <a:ext cx="4142918"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830567" y="1386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928480" y="3859641"/>
            <a:ext cx="4498981"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283871642"/>
              </p:ext>
            </p:extLst>
          </p:nvPr>
        </p:nvGraphicFramePr>
        <p:xfrm>
          <a:off x="6271826" y="1645747"/>
          <a:ext cx="5827503" cy="4663440"/>
        </p:xfrm>
        <a:graphic>
          <a:graphicData uri="http://schemas.openxmlformats.org/drawingml/2006/table">
            <a:tbl>
              <a:tblPr firstRow="1" bandRow="1">
                <a:tableStyleId>{8A107856-5554-42FB-B03E-39F5DBC370BA}</a:tableStyleId>
              </a:tblPr>
              <a:tblGrid>
                <a:gridCol w="5827503">
                  <a:extLst>
                    <a:ext uri="{9D8B030D-6E8A-4147-A177-3AD203B41FA5}">
                      <a16:colId xmlns:a16="http://schemas.microsoft.com/office/drawing/2014/main" val="3887794188"/>
                    </a:ext>
                  </a:extLst>
                </a:gridCol>
              </a:tblGrid>
              <a:tr h="4600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accent5">
                              <a:lumMod val="50000"/>
                            </a:schemeClr>
                          </a:solidFill>
                        </a:rPr>
                        <a:t>Papá, cuando v_ _ este </a:t>
                      </a:r>
                      <a:r>
                        <a:rPr lang="es-ES" sz="2000" b="0" dirty="0" err="1">
                          <a:solidFill>
                            <a:schemeClr val="accent5">
                              <a:lumMod val="50000"/>
                            </a:schemeClr>
                          </a:solidFill>
                        </a:rPr>
                        <a:t>víd</a:t>
                      </a:r>
                      <a:r>
                        <a:rPr lang="es-ES" sz="2000" b="0" dirty="0">
                          <a:solidFill>
                            <a:schemeClr val="accent5">
                              <a:lumMod val="50000"/>
                            </a:schemeClr>
                          </a:solidFill>
                        </a:rPr>
                        <a:t>_ _ que grabé del campamento que visitamos con la escuela, quiero volver.  ¿Podemos? El _ _</a:t>
                      </a:r>
                      <a:r>
                        <a:rPr lang="es-ES" sz="2000" b="0" dirty="0" err="1">
                          <a:solidFill>
                            <a:schemeClr val="accent5">
                              <a:lumMod val="50000"/>
                            </a:schemeClr>
                          </a:solidFill>
                        </a:rPr>
                        <a:t>ste</a:t>
                      </a:r>
                      <a:r>
                        <a:rPr lang="es-ES" sz="2000" b="0" dirty="0">
                          <a:solidFill>
                            <a:schemeClr val="accent5">
                              <a:lumMod val="50000"/>
                            </a:schemeClr>
                          </a:solidFill>
                        </a:rPr>
                        <a:t> de Asturias es el lugar perfecto para nosotros, estoy seguro. A Lucía no le </a:t>
                      </a:r>
                      <a:r>
                        <a:rPr lang="es-ES" sz="2000" b="0" dirty="0" err="1">
                          <a:solidFill>
                            <a:schemeClr val="accent5">
                              <a:lumMod val="50000"/>
                            </a:schemeClr>
                          </a:solidFill>
                        </a:rPr>
                        <a:t>pr</a:t>
                      </a:r>
                      <a:r>
                        <a:rPr lang="es-ES" sz="2000" b="0" dirty="0">
                          <a:solidFill>
                            <a:schemeClr val="accent5">
                              <a:lumMod val="50000"/>
                            </a:schemeClr>
                          </a:solidFill>
                        </a:rPr>
                        <a:t>_ _</a:t>
                      </a:r>
                      <a:r>
                        <a:rPr lang="es-ES" sz="2000" b="0" dirty="0" err="1">
                          <a:solidFill>
                            <a:schemeClr val="accent5">
                              <a:lumMod val="50000"/>
                            </a:schemeClr>
                          </a:solidFill>
                        </a:rPr>
                        <a:t>cupan</a:t>
                      </a:r>
                      <a:r>
                        <a:rPr lang="es-ES" sz="2000" b="0" dirty="0">
                          <a:solidFill>
                            <a:schemeClr val="accent5">
                              <a:lumMod val="50000"/>
                            </a:schemeClr>
                          </a:solidFill>
                        </a:rPr>
                        <a:t> los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accent5">
                              <a:lumMod val="50000"/>
                            </a:schemeClr>
                          </a:solidFill>
                        </a:rPr>
                        <a:t>as_ _s, son muy limpios. ¡Y </a:t>
                      </a:r>
                      <a:r>
                        <a:rPr lang="es-ES" sz="2000" b="0" dirty="0" err="1">
                          <a:solidFill>
                            <a:schemeClr val="accent5">
                              <a:lumMod val="50000"/>
                            </a:schemeClr>
                          </a:solidFill>
                        </a:rPr>
                        <a:t>cr</a:t>
                      </a:r>
                      <a:r>
                        <a:rPr lang="es-ES" sz="2000" b="0" dirty="0">
                          <a:solidFill>
                            <a:schemeClr val="accent5">
                              <a:lumMod val="50000"/>
                            </a:schemeClr>
                          </a:solidFill>
                        </a:rPr>
                        <a:t>_ _ que hacen camp_ _natos de ciclismo en el verano!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accent5">
                              <a:lumMod val="50000"/>
                            </a:schemeClr>
                          </a:solidFill>
                        </a:rPr>
                        <a:t>Mira las montañas. Son la inspiración de muchos poetas en sus poemas. Puedes dar paseos en el paisaje verde, nadar en los lagos frescos y si hay lluvia visitamos los museos. Las vacaciones en lugares feos, secos y aburridos son las peores. Por favor, Papá. ¿sabes que eres nuestro héroe?</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3223435297"/>
              </p:ext>
            </p:extLst>
          </p:nvPr>
        </p:nvGraphicFramePr>
        <p:xfrm>
          <a:off x="149935" y="1616250"/>
          <a:ext cx="5854466" cy="4663440"/>
        </p:xfrm>
        <a:graphic>
          <a:graphicData uri="http://schemas.openxmlformats.org/drawingml/2006/table">
            <a:tbl>
              <a:tblPr firstRow="1" bandRow="1">
                <a:tableStyleId>{8A107856-5554-42FB-B03E-39F5DBC370BA}</a:tableStyleId>
              </a:tblPr>
              <a:tblGrid>
                <a:gridCol w="5854466">
                  <a:extLst>
                    <a:ext uri="{9D8B030D-6E8A-4147-A177-3AD203B41FA5}">
                      <a16:colId xmlns:a16="http://schemas.microsoft.com/office/drawing/2014/main" val="3887794188"/>
                    </a:ext>
                  </a:extLst>
                </a:gridCol>
              </a:tblGrid>
              <a:tr h="4276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accent5">
                              <a:lumMod val="50000"/>
                            </a:schemeClr>
                          </a:solidFill>
                        </a:rPr>
                        <a:t>Papá, cuando veo este vídeo que grabé del campamento que visitamos con la escuela, quiero volver.  ¿Podemos? El oeste de Asturias es el lugar perfecto para nosotros, estoy seguro. A Lucía no le preocupan los aseos, son muy limpios. ¡Y creo que hacen campeonatos de ciclismo en el verano!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accent5">
                              <a:lumMod val="50000"/>
                            </a:schemeClr>
                          </a:solidFill>
                        </a:rPr>
                        <a:t>Mira las montañas. Son la inspiración de muchos p_ _tas en sus p_ _mas.  Puedes dar </a:t>
                      </a:r>
                      <a:r>
                        <a:rPr lang="es-ES" sz="2000" b="0" dirty="0" err="1">
                          <a:solidFill>
                            <a:schemeClr val="accent5">
                              <a:lumMod val="50000"/>
                            </a:schemeClr>
                          </a:solidFill>
                        </a:rPr>
                        <a:t>pas</a:t>
                      </a:r>
                      <a:r>
                        <a:rPr lang="es-ES" sz="2000" b="0" dirty="0">
                          <a:solidFill>
                            <a:schemeClr val="accent5">
                              <a:lumMod val="50000"/>
                            </a:schemeClr>
                          </a:solidFill>
                        </a:rPr>
                        <a:t>_ _s en el paisaje verde, nadar en los lagos frescos y si hay lluvia visitamos los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accent5">
                              <a:lumMod val="50000"/>
                            </a:schemeClr>
                          </a:solidFill>
                        </a:rPr>
                        <a:t>mus_ _s.  Las vacaciones en lugares f_ _ s, secos y aburridos son las p_ _res. Por favor, Papá. ¿sabes que eres nuestro </a:t>
                      </a:r>
                      <a:r>
                        <a:rPr lang="es-ES" sz="2000" b="0" dirty="0" err="1">
                          <a:solidFill>
                            <a:schemeClr val="accent5">
                              <a:lumMod val="50000"/>
                            </a:schemeClr>
                          </a:solidFill>
                        </a:rPr>
                        <a:t>hér</a:t>
                      </a:r>
                      <a:r>
                        <a:rPr lang="es-ES" sz="2000" b="0" dirty="0">
                          <a:solidFill>
                            <a:schemeClr val="accent5">
                              <a:lumMod val="50000"/>
                            </a:schemeClr>
                          </a:solidFill>
                        </a:rPr>
                        <a:t>_ _?</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3" name="TextBox 7">
            <a:extLst>
              <a:ext uri="{FF2B5EF4-FFF2-40B4-BE49-F238E27FC236}">
                <a16:creationId xmlns:a16="http://schemas.microsoft.com/office/drawing/2014/main" id="{532E74E0-3C5B-DF41-9CDD-EF71B99B604B}"/>
              </a:ext>
            </a:extLst>
          </p:cNvPr>
          <p:cNvSpPr txBox="1"/>
          <p:nvPr/>
        </p:nvSpPr>
        <p:spPr>
          <a:xfrm>
            <a:off x="8271778" y="1625328"/>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64F383B1-C001-2F42-B9FC-850EDCAFFC20}"/>
              </a:ext>
            </a:extLst>
          </p:cNvPr>
          <p:cNvSpPr txBox="1"/>
          <p:nvPr/>
        </p:nvSpPr>
        <p:spPr>
          <a:xfrm>
            <a:off x="9625304" y="1625328"/>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039DC868-8AA9-1C40-9009-F2CF79288406}"/>
              </a:ext>
            </a:extLst>
          </p:cNvPr>
          <p:cNvSpPr txBox="1"/>
          <p:nvPr/>
        </p:nvSpPr>
        <p:spPr>
          <a:xfrm>
            <a:off x="9838853" y="2233576"/>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B0502020202020204" pitchFamily="34" charset="0"/>
              </a:rPr>
              <a:t>oe</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7">
            <a:extLst>
              <a:ext uri="{FF2B5EF4-FFF2-40B4-BE49-F238E27FC236}">
                <a16:creationId xmlns:a16="http://schemas.microsoft.com/office/drawing/2014/main" id="{62A4DA2B-B71F-A94A-9AB9-ED4AE8BF21FA}"/>
              </a:ext>
            </a:extLst>
          </p:cNvPr>
          <p:cNvSpPr txBox="1"/>
          <p:nvPr/>
        </p:nvSpPr>
        <p:spPr>
          <a:xfrm>
            <a:off x="6538470" y="3154879"/>
            <a:ext cx="6598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96749B14-93CF-0B46-A600-DD570949168E}"/>
              </a:ext>
            </a:extLst>
          </p:cNvPr>
          <p:cNvSpPr txBox="1"/>
          <p:nvPr/>
        </p:nvSpPr>
        <p:spPr>
          <a:xfrm>
            <a:off x="9864639" y="2841824"/>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8" name="TextBox 7">
            <a:extLst>
              <a:ext uri="{FF2B5EF4-FFF2-40B4-BE49-F238E27FC236}">
                <a16:creationId xmlns:a16="http://schemas.microsoft.com/office/drawing/2014/main" id="{CE302B75-7D2E-C847-865C-A73CE9C19D2E}"/>
              </a:ext>
            </a:extLst>
          </p:cNvPr>
          <p:cNvSpPr txBox="1"/>
          <p:nvPr/>
        </p:nvSpPr>
        <p:spPr>
          <a:xfrm>
            <a:off x="9691490" y="3154879"/>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9" name="TextBox 7">
            <a:extLst>
              <a:ext uri="{FF2B5EF4-FFF2-40B4-BE49-F238E27FC236}">
                <a16:creationId xmlns:a16="http://schemas.microsoft.com/office/drawing/2014/main" id="{A7FD5367-DEBA-BB41-9CCF-C5C804F0BD86}"/>
              </a:ext>
            </a:extLst>
          </p:cNvPr>
          <p:cNvSpPr txBox="1"/>
          <p:nvPr/>
        </p:nvSpPr>
        <p:spPr>
          <a:xfrm>
            <a:off x="6997896" y="3452284"/>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2" name="TextBox 7">
            <a:extLst>
              <a:ext uri="{FF2B5EF4-FFF2-40B4-BE49-F238E27FC236}">
                <a16:creationId xmlns:a16="http://schemas.microsoft.com/office/drawing/2014/main" id="{72222C4D-B89B-8441-A80E-1E08D4617C47}"/>
              </a:ext>
            </a:extLst>
          </p:cNvPr>
          <p:cNvSpPr txBox="1"/>
          <p:nvPr/>
        </p:nvSpPr>
        <p:spPr>
          <a:xfrm>
            <a:off x="1347185" y="4351053"/>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oe</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B34B065A-C17E-E542-A7AD-6079B911AF90}"/>
              </a:ext>
            </a:extLst>
          </p:cNvPr>
          <p:cNvSpPr txBox="1"/>
          <p:nvPr/>
        </p:nvSpPr>
        <p:spPr>
          <a:xfrm>
            <a:off x="3082118" y="4351052"/>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oe</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6" name="TextBox 7">
            <a:extLst>
              <a:ext uri="{FF2B5EF4-FFF2-40B4-BE49-F238E27FC236}">
                <a16:creationId xmlns:a16="http://schemas.microsoft.com/office/drawing/2014/main" id="{9F1901C4-52BA-0148-84CC-A10EFC64B033}"/>
              </a:ext>
            </a:extLst>
          </p:cNvPr>
          <p:cNvSpPr txBox="1"/>
          <p:nvPr/>
        </p:nvSpPr>
        <p:spPr>
          <a:xfrm>
            <a:off x="625676" y="5269363"/>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7" name="TextBox 7">
            <a:extLst>
              <a:ext uri="{FF2B5EF4-FFF2-40B4-BE49-F238E27FC236}">
                <a16:creationId xmlns:a16="http://schemas.microsoft.com/office/drawing/2014/main" id="{59EFC527-02E5-B34B-8581-2166F05AAE6D}"/>
              </a:ext>
            </a:extLst>
          </p:cNvPr>
          <p:cNvSpPr txBox="1"/>
          <p:nvPr/>
        </p:nvSpPr>
        <p:spPr>
          <a:xfrm>
            <a:off x="572018" y="4641835"/>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8" name="TextBox 7">
            <a:extLst>
              <a:ext uri="{FF2B5EF4-FFF2-40B4-BE49-F238E27FC236}">
                <a16:creationId xmlns:a16="http://schemas.microsoft.com/office/drawing/2014/main" id="{FCECE276-2C63-5449-9AB2-EF4F324CED4E}"/>
              </a:ext>
            </a:extLst>
          </p:cNvPr>
          <p:cNvSpPr txBox="1"/>
          <p:nvPr/>
        </p:nvSpPr>
        <p:spPr>
          <a:xfrm>
            <a:off x="4681099" y="5267863"/>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TextBox 7">
            <a:extLst>
              <a:ext uri="{FF2B5EF4-FFF2-40B4-BE49-F238E27FC236}">
                <a16:creationId xmlns:a16="http://schemas.microsoft.com/office/drawing/2014/main" id="{01C10972-8512-D849-BCEE-FC35A42B7496}"/>
              </a:ext>
            </a:extLst>
          </p:cNvPr>
          <p:cNvSpPr txBox="1"/>
          <p:nvPr/>
        </p:nvSpPr>
        <p:spPr>
          <a:xfrm>
            <a:off x="3377933" y="5561332"/>
            <a:ext cx="5527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3" name="TextBox 7">
            <a:extLst>
              <a:ext uri="{FF2B5EF4-FFF2-40B4-BE49-F238E27FC236}">
                <a16:creationId xmlns:a16="http://schemas.microsoft.com/office/drawing/2014/main" id="{985F9768-099B-7144-A174-CE2A36CBC492}"/>
              </a:ext>
            </a:extLst>
          </p:cNvPr>
          <p:cNvSpPr txBox="1"/>
          <p:nvPr/>
        </p:nvSpPr>
        <p:spPr>
          <a:xfrm>
            <a:off x="4375259" y="5863551"/>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B0502020202020204" pitchFamily="34" charset="0"/>
              </a:rPr>
              <a:t>oe</a:t>
            </a:r>
            <a:endParaRPr kumimoji="0" lang="en-GB" sz="22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02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2" grpId="0"/>
      <p:bldP spid="23" grpId="0"/>
      <p:bldP spid="26" grpId="0"/>
      <p:bldP spid="27" grpId="0"/>
      <p:bldP spid="28" grpId="0"/>
      <p:bldP spid="29"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0" y="-10886"/>
            <a:ext cx="5385454" cy="1325563"/>
          </a:xfrm>
        </p:spPr>
        <p:txBody>
          <a:bodyPr>
            <a:normAutofit/>
          </a:bodyPr>
          <a:lstStyle/>
          <a:p>
            <a:r>
              <a:rPr lang="en-GB" sz="3200" b="1" dirty="0">
                <a:solidFill>
                  <a:schemeClr val="bg1"/>
                </a:solidFill>
              </a:rPr>
              <a:t>Un </a:t>
            </a:r>
            <a:r>
              <a:rPr lang="en-GB" sz="3200" b="1" dirty="0" err="1">
                <a:solidFill>
                  <a:schemeClr val="bg1"/>
                </a:solidFill>
              </a:rPr>
              <a:t>día</a:t>
            </a:r>
            <a:r>
              <a:rPr lang="en-GB" sz="3200" b="1" dirty="0">
                <a:solidFill>
                  <a:schemeClr val="bg1"/>
                </a:solidFill>
              </a:rPr>
              <a:t> largo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lee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su</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versión</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del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texto</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toma</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apuntes</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lvl="0">
              <a:defRPr/>
            </a:pPr>
            <a:r>
              <a:rPr lang="en-US" sz="2200" dirty="0">
                <a:solidFill>
                  <a:srgbClr val="4472C4">
                    <a:lumMod val="50000"/>
                  </a:srgbClr>
                </a:solidFill>
              </a:rPr>
              <a:t>¿</a:t>
            </a:r>
            <a:r>
              <a:rPr lang="en-US" sz="2200" dirty="0" err="1">
                <a:solidFill>
                  <a:srgbClr val="4472C4">
                    <a:lumMod val="50000"/>
                  </a:srgbClr>
                </a:solidFill>
              </a:rPr>
              <a:t>Cuáles</a:t>
            </a:r>
            <a:r>
              <a:rPr lang="en-US" sz="2200" dirty="0">
                <a:solidFill>
                  <a:srgbClr val="4472C4">
                    <a:lumMod val="50000"/>
                  </a:srgbClr>
                </a:solidFill>
              </a:rPr>
              <a:t> son las </a:t>
            </a:r>
            <a:r>
              <a:rPr lang="en-US" sz="2200" dirty="0" err="1">
                <a:solidFill>
                  <a:srgbClr val="4472C4">
                    <a:lumMod val="50000"/>
                  </a:srgbClr>
                </a:solidFill>
              </a:rPr>
              <a:t>diferencias</a:t>
            </a:r>
            <a:r>
              <a:rPr lang="en-US" sz="2200" dirty="0">
                <a:solidFill>
                  <a:srgbClr val="4472C4">
                    <a:lumMod val="50000"/>
                  </a:srgbClr>
                </a:solidFill>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400" y="1978535"/>
            <a:ext cx="7083776" cy="3477875"/>
          </a:xfrm>
          <a:prstGeom prst="rect">
            <a:avLst/>
          </a:prstGeom>
          <a:solidFill>
            <a:srgbClr val="FFF4E7"/>
          </a:solidFill>
          <a:ln>
            <a:solidFill>
              <a:srgbClr val="002060"/>
            </a:solidFill>
          </a:ln>
        </p:spPr>
        <p:txBody>
          <a:bodyPr wrap="square">
            <a:spAutoFit/>
          </a:bodyPr>
          <a:lstStyle/>
          <a:p>
            <a:r>
              <a:rPr lang="de-DE" sz="2000" dirty="0">
                <a:solidFill>
                  <a:srgbClr val="115076"/>
                </a:solidFill>
              </a:rPr>
              <a:t>Este </a:t>
            </a:r>
            <a:r>
              <a:rPr lang="de-DE" sz="2000" b="1" dirty="0">
                <a:solidFill>
                  <a:srgbClr val="115076"/>
                </a:solidFill>
              </a:rPr>
              <a:t>domingo</a:t>
            </a:r>
            <a:r>
              <a:rPr lang="de-DE" sz="2000" dirty="0">
                <a:solidFill>
                  <a:srgbClr val="115076"/>
                </a:solidFill>
              </a:rPr>
              <a:t> voy a salir de la </a:t>
            </a:r>
            <a:r>
              <a:rPr lang="de-DE" sz="2000" b="1" dirty="0">
                <a:solidFill>
                  <a:srgbClr val="115076"/>
                </a:solidFill>
              </a:rPr>
              <a:t>ciudad </a:t>
            </a:r>
            <a:r>
              <a:rPr lang="de-DE" sz="2000" dirty="0">
                <a:solidFill>
                  <a:srgbClr val="115076"/>
                </a:solidFill>
              </a:rPr>
              <a:t>para visitar a mi amiga Ana. Ella vive en las </a:t>
            </a:r>
            <a:r>
              <a:rPr lang="de-DE" sz="2000" b="1" dirty="0">
                <a:solidFill>
                  <a:srgbClr val="115076"/>
                </a:solidFill>
              </a:rPr>
              <a:t>montañas</a:t>
            </a:r>
            <a:r>
              <a:rPr lang="de-DE" sz="2000" dirty="0">
                <a:solidFill>
                  <a:srgbClr val="115076"/>
                </a:solidFill>
              </a:rPr>
              <a:t>. Estoy muy </a:t>
            </a:r>
            <a:r>
              <a:rPr lang="de-DE" sz="2000" b="1" dirty="0">
                <a:solidFill>
                  <a:srgbClr val="115076"/>
                </a:solidFill>
              </a:rPr>
              <a:t>feliz </a:t>
            </a:r>
            <a:r>
              <a:rPr lang="de-DE" sz="2000" dirty="0">
                <a:solidFill>
                  <a:srgbClr val="115076"/>
                </a:solidFill>
              </a:rPr>
              <a:t>porque su pueblo es </a:t>
            </a:r>
            <a:r>
              <a:rPr lang="de-DE" sz="2000" b="1" dirty="0">
                <a:solidFill>
                  <a:srgbClr val="115076"/>
                </a:solidFill>
              </a:rPr>
              <a:t>menos</a:t>
            </a:r>
            <a:r>
              <a:rPr lang="de-DE" sz="2000" dirty="0">
                <a:solidFill>
                  <a:srgbClr val="115076"/>
                </a:solidFill>
              </a:rPr>
              <a:t> </a:t>
            </a:r>
            <a:r>
              <a:rPr lang="de-DE" sz="2000" b="1" dirty="0">
                <a:solidFill>
                  <a:srgbClr val="115076"/>
                </a:solidFill>
              </a:rPr>
              <a:t>sucio</a:t>
            </a:r>
            <a:r>
              <a:rPr lang="de-DE" sz="2000" dirty="0">
                <a:solidFill>
                  <a:srgbClr val="115076"/>
                </a:solidFill>
              </a:rPr>
              <a:t> que la ciudad, y estoy un poco </a:t>
            </a:r>
            <a:r>
              <a:rPr lang="de-DE" sz="2000" b="1" dirty="0">
                <a:solidFill>
                  <a:srgbClr val="115076"/>
                </a:solidFill>
              </a:rPr>
              <a:t>malo</a:t>
            </a:r>
            <a:r>
              <a:rPr lang="de-DE" sz="2000" dirty="0">
                <a:solidFill>
                  <a:srgbClr val="115076"/>
                </a:solidFill>
              </a:rPr>
              <a:t> hoy. ¡Necesito un día </a:t>
            </a:r>
            <a:r>
              <a:rPr lang="de-DE" sz="2000" b="1" dirty="0">
                <a:solidFill>
                  <a:srgbClr val="115076"/>
                </a:solidFill>
              </a:rPr>
              <a:t>sin lluvia</a:t>
            </a:r>
            <a:r>
              <a:rPr lang="de-DE" sz="2000" dirty="0">
                <a:solidFill>
                  <a:srgbClr val="115076"/>
                </a:solidFill>
              </a:rPr>
              <a:t>! Me encantan las </a:t>
            </a:r>
            <a:r>
              <a:rPr lang="de-DE" sz="2000" b="1" dirty="0">
                <a:solidFill>
                  <a:srgbClr val="115076"/>
                </a:solidFill>
              </a:rPr>
              <a:t>vistas</a:t>
            </a:r>
            <a:r>
              <a:rPr lang="de-DE" sz="2000" dirty="0">
                <a:solidFill>
                  <a:srgbClr val="115076"/>
                </a:solidFill>
              </a:rPr>
              <a:t> allí también, pero mi hermana dice que estoy </a:t>
            </a:r>
            <a:r>
              <a:rPr lang="de-DE" sz="2000" b="1" dirty="0">
                <a:solidFill>
                  <a:srgbClr val="115076"/>
                </a:solidFill>
              </a:rPr>
              <a:t>loco</a:t>
            </a:r>
            <a:r>
              <a:rPr lang="de-DE" sz="2000" dirty="0">
                <a:solidFill>
                  <a:srgbClr val="115076"/>
                </a:solidFill>
              </a:rPr>
              <a:t> porque la ciudad es </a:t>
            </a:r>
            <a:r>
              <a:rPr lang="de-DE" sz="2000" b="1" dirty="0">
                <a:solidFill>
                  <a:srgbClr val="115076"/>
                </a:solidFill>
              </a:rPr>
              <a:t>más segura</a:t>
            </a:r>
            <a:r>
              <a:rPr lang="de-DE" sz="2000" dirty="0">
                <a:solidFill>
                  <a:srgbClr val="115076"/>
                </a:solidFill>
              </a:rPr>
              <a:t> que el campo. Según ella, el campo es </a:t>
            </a:r>
            <a:r>
              <a:rPr lang="de-DE" sz="2000" b="1" dirty="0">
                <a:solidFill>
                  <a:srgbClr val="115076"/>
                </a:solidFill>
              </a:rPr>
              <a:t>peor</a:t>
            </a:r>
            <a:r>
              <a:rPr lang="de-DE" sz="2000" dirty="0">
                <a:solidFill>
                  <a:srgbClr val="115076"/>
                </a:solidFill>
              </a:rPr>
              <a:t> que la ciudad.</a:t>
            </a:r>
            <a:endParaRPr lang="en-GB" sz="2000" dirty="0">
              <a:solidFill>
                <a:srgbClr val="115076"/>
              </a:solidFill>
            </a:endParaRPr>
          </a:p>
          <a:p>
            <a:r>
              <a:rPr lang="de-DE" sz="2000" dirty="0">
                <a:solidFill>
                  <a:srgbClr val="115076"/>
                </a:solidFill>
              </a:rPr>
              <a:t> </a:t>
            </a:r>
            <a:endParaRPr lang="en-GB" sz="2000" dirty="0">
              <a:solidFill>
                <a:srgbClr val="115076"/>
              </a:solidFill>
            </a:endParaRPr>
          </a:p>
          <a:p>
            <a:r>
              <a:rPr lang="de-DE" sz="2000" dirty="0">
                <a:solidFill>
                  <a:srgbClr val="115076"/>
                </a:solidFill>
              </a:rPr>
              <a:t>Voy a describir a Ana. Es </a:t>
            </a:r>
            <a:r>
              <a:rPr lang="de-DE" sz="2000" b="1" dirty="0">
                <a:solidFill>
                  <a:srgbClr val="115076"/>
                </a:solidFill>
              </a:rPr>
              <a:t>bonita, lista </a:t>
            </a:r>
            <a:r>
              <a:rPr lang="de-DE" sz="2000" dirty="0">
                <a:solidFill>
                  <a:srgbClr val="115076"/>
                </a:solidFill>
              </a:rPr>
              <a:t>y </a:t>
            </a:r>
            <a:r>
              <a:rPr lang="de-DE" sz="2000" b="1" dirty="0">
                <a:solidFill>
                  <a:srgbClr val="115076"/>
                </a:solidFill>
              </a:rPr>
              <a:t>bastante</a:t>
            </a:r>
            <a:r>
              <a:rPr lang="de-DE" sz="2000" dirty="0">
                <a:solidFill>
                  <a:srgbClr val="115076"/>
                </a:solidFill>
              </a:rPr>
              <a:t> </a:t>
            </a:r>
            <a:r>
              <a:rPr lang="de-DE" sz="2000" b="1" dirty="0">
                <a:solidFill>
                  <a:srgbClr val="115076"/>
                </a:solidFill>
              </a:rPr>
              <a:t>alegre, </a:t>
            </a:r>
            <a:r>
              <a:rPr lang="de-DE" sz="2000" dirty="0">
                <a:solidFill>
                  <a:srgbClr val="115076"/>
                </a:solidFill>
              </a:rPr>
              <a:t>con el pelo </a:t>
            </a:r>
            <a:r>
              <a:rPr lang="de-DE" sz="2000" b="1" dirty="0">
                <a:solidFill>
                  <a:srgbClr val="115076"/>
                </a:solidFill>
              </a:rPr>
              <a:t>moreno </a:t>
            </a:r>
            <a:r>
              <a:rPr lang="de-DE" sz="2000" dirty="0">
                <a:solidFill>
                  <a:srgbClr val="115076"/>
                </a:solidFill>
              </a:rPr>
              <a:t>pero hoy está </a:t>
            </a:r>
            <a:r>
              <a:rPr lang="de-DE" sz="2000" b="1" dirty="0">
                <a:solidFill>
                  <a:srgbClr val="115076"/>
                </a:solidFill>
              </a:rPr>
              <a:t>seria</a:t>
            </a:r>
            <a:r>
              <a:rPr lang="de-DE" sz="2000" dirty="0">
                <a:solidFill>
                  <a:srgbClr val="115076"/>
                </a:solidFill>
              </a:rPr>
              <a:t> porque tiene un examen el </a:t>
            </a:r>
            <a:r>
              <a:rPr lang="de-DE" sz="2000" b="1" dirty="0">
                <a:solidFill>
                  <a:srgbClr val="115076"/>
                </a:solidFill>
              </a:rPr>
              <a:t>jueves</a:t>
            </a:r>
            <a:r>
              <a:rPr lang="de-DE" sz="2000" dirty="0">
                <a:solidFill>
                  <a:srgbClr val="115076"/>
                </a:solidFill>
              </a:rPr>
              <a:t>. </a:t>
            </a:r>
            <a:endParaRPr lang="en-GB" sz="2000" dirty="0">
              <a:solidFill>
                <a:srgbClr val="115076"/>
              </a:solidFill>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abur</a:t>
            </a:r>
            <a:r>
              <a:rPr lang="en-GB" sz="2000" dirty="0" err="1">
                <a:solidFill>
                  <a:srgbClr val="4472C4">
                    <a:lumMod val="50000"/>
                  </a:srgbClr>
                </a:solidFill>
                <a:latin typeface="Century Gothic" panose="020F0302020204030204"/>
              </a:rPr>
              <a:t>rido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527049" y="4215008"/>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sábado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contento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tonto</a:t>
            </a: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nervioso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385136" y="1134159"/>
            <a:ext cx="1714567" cy="4758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tranquilo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simpático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enfermo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seco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pueblo</a:t>
            </a: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guapo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oscuro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muy</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campo</a:t>
            </a: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paisaje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gracioso</a:t>
            </a: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9863328" y="5988439"/>
            <a:ext cx="2328672" cy="400110"/>
          </a:xfrm>
          <a:prstGeom prst="rect">
            <a:avLst/>
          </a:prstGeom>
          <a:noFill/>
        </p:spPr>
        <p:txBody>
          <a:bodyPr wrap="square" rtlCol="0">
            <a:spAutoFit/>
          </a:bodyPr>
          <a:lstStyle/>
          <a:p>
            <a:pPr algn="l"/>
            <a:r>
              <a:rPr lang="en-GB" sz="2000">
                <a:solidFill>
                  <a:schemeClr val="accent5">
                    <a:lumMod val="50000"/>
                  </a:schemeClr>
                </a:solidFill>
              </a:rPr>
              <a:t>*apuntes = notes</a:t>
            </a:r>
            <a:endParaRPr lang="en-GB" sz="2000" dirty="0">
              <a:solidFill>
                <a:schemeClr val="accent5">
                  <a:lumMod val="50000"/>
                </a:schemeClr>
              </a:solidFill>
            </a:endParaRPr>
          </a:p>
        </p:txBody>
      </p:sp>
    </p:spTree>
    <p:extLst>
      <p:ext uri="{BB962C8B-B14F-4D97-AF65-F5344CB8AC3E}">
        <p14:creationId xmlns:p14="http://schemas.microsoft.com/office/powerpoint/2010/main" val="35050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53912" y="1279617"/>
            <a:ext cx="115773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there are two ways to say ‘I am’: ________ and _______.</a:t>
            </a:r>
          </a:p>
        </p:txBody>
      </p:sp>
      <p:sp>
        <p:nvSpPr>
          <p:cNvPr id="7" name="TextBox 6"/>
          <p:cNvSpPr txBox="1"/>
          <p:nvPr/>
        </p:nvSpPr>
        <p:spPr>
          <a:xfrm>
            <a:off x="7252014" y="1274055"/>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estoy</a:t>
            </a:r>
          </a:p>
        </p:txBody>
      </p:sp>
      <p:sp>
        <p:nvSpPr>
          <p:cNvPr id="8" name="TextBox 7"/>
          <p:cNvSpPr txBox="1"/>
          <p:nvPr/>
        </p:nvSpPr>
        <p:spPr>
          <a:xfrm>
            <a:off x="53912" y="3358981"/>
            <a:ext cx="122868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 ‘______’ and ‘________ ’ for location and temporary state/mood.  </a:t>
            </a:r>
          </a:p>
        </p:txBody>
      </p:sp>
      <p:sp>
        <p:nvSpPr>
          <p:cNvPr id="13" name="TextBox 12"/>
          <p:cNvSpPr txBox="1">
            <a:spLocks/>
          </p:cNvSpPr>
          <p:nvPr/>
        </p:nvSpPr>
        <p:spPr>
          <a:xfrm>
            <a:off x="98363" y="4937050"/>
            <a:ext cx="3587274"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happy (now).</a:t>
            </a:r>
          </a:p>
        </p:txBody>
      </p:sp>
      <p:sp>
        <p:nvSpPr>
          <p:cNvPr id="22" name="TextBox 21"/>
          <p:cNvSpPr txBox="1"/>
          <p:nvPr/>
        </p:nvSpPr>
        <p:spPr>
          <a:xfrm>
            <a:off x="9466192" y="1255326"/>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soy</a:t>
            </a:r>
          </a:p>
        </p:txBody>
      </p:sp>
      <p:sp>
        <p:nvSpPr>
          <p:cNvPr id="23" name="TextBox 22"/>
          <p:cNvSpPr txBox="1"/>
          <p:nvPr/>
        </p:nvSpPr>
        <p:spPr>
          <a:xfrm>
            <a:off x="53912" y="4074100"/>
            <a:ext cx="1139233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 ‘______’ and ‘______ ’ for permanent traits. </a:t>
            </a:r>
          </a:p>
        </p:txBody>
      </p:sp>
      <p:sp>
        <p:nvSpPr>
          <p:cNvPr id="15" name="TextBox 5">
            <a:extLst>
              <a:ext uri="{FF2B5EF4-FFF2-40B4-BE49-F238E27FC236}">
                <a16:creationId xmlns:a16="http://schemas.microsoft.com/office/drawing/2014/main" id="{8246465D-4295-9148-956F-B5EDBB5ACB01}"/>
              </a:ext>
            </a:extLst>
          </p:cNvPr>
          <p:cNvSpPr txBox="1"/>
          <p:nvPr/>
        </p:nvSpPr>
        <p:spPr>
          <a:xfrm>
            <a:off x="53912" y="1954314"/>
            <a:ext cx="954842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Two ways to say ‘you are’: ________ and _______.</a:t>
            </a:r>
          </a:p>
        </p:txBody>
      </p:sp>
      <p:sp>
        <p:nvSpPr>
          <p:cNvPr id="16" name="TextBox 5">
            <a:extLst>
              <a:ext uri="{FF2B5EF4-FFF2-40B4-BE49-F238E27FC236}">
                <a16:creationId xmlns:a16="http://schemas.microsoft.com/office/drawing/2014/main" id="{75AA9F86-C43B-244C-8D03-9603CADE96E8}"/>
              </a:ext>
            </a:extLst>
          </p:cNvPr>
          <p:cNvSpPr txBox="1"/>
          <p:nvPr/>
        </p:nvSpPr>
        <p:spPr>
          <a:xfrm>
            <a:off x="53912" y="2670101"/>
            <a:ext cx="1171611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two ways to say ‘we are’: ________ and _______.</a:t>
            </a:r>
          </a:p>
        </p:txBody>
      </p:sp>
      <p:sp>
        <p:nvSpPr>
          <p:cNvPr id="18" name="TextBox 6">
            <a:extLst>
              <a:ext uri="{FF2B5EF4-FFF2-40B4-BE49-F238E27FC236}">
                <a16:creationId xmlns:a16="http://schemas.microsoft.com/office/drawing/2014/main" id="{129FB1FD-86C2-CE4D-97CA-84D3B947243E}"/>
              </a:ext>
            </a:extLst>
          </p:cNvPr>
          <p:cNvSpPr txBox="1"/>
          <p:nvPr/>
        </p:nvSpPr>
        <p:spPr>
          <a:xfrm>
            <a:off x="4982926" y="2650256"/>
            <a:ext cx="162320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9" name="TextBox 6">
            <a:extLst>
              <a:ext uri="{FF2B5EF4-FFF2-40B4-BE49-F238E27FC236}">
                <a16:creationId xmlns:a16="http://schemas.microsoft.com/office/drawing/2014/main" id="{01FE9A6E-C489-9740-8F1A-119E4181E555}"/>
              </a:ext>
            </a:extLst>
          </p:cNvPr>
          <p:cNvSpPr txBox="1"/>
          <p:nvPr/>
        </p:nvSpPr>
        <p:spPr>
          <a:xfrm>
            <a:off x="6598086" y="1906829"/>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eres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6">
            <a:extLst>
              <a:ext uri="{FF2B5EF4-FFF2-40B4-BE49-F238E27FC236}">
                <a16:creationId xmlns:a16="http://schemas.microsoft.com/office/drawing/2014/main" id="{F1AE77C9-D7F6-2648-9013-5BB0D0D59B9D}"/>
              </a:ext>
            </a:extLst>
          </p:cNvPr>
          <p:cNvSpPr txBox="1"/>
          <p:nvPr/>
        </p:nvSpPr>
        <p:spPr>
          <a:xfrm>
            <a:off x="4542210" y="1903641"/>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estás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1" name="TextBox 6">
            <a:extLst>
              <a:ext uri="{FF2B5EF4-FFF2-40B4-BE49-F238E27FC236}">
                <a16:creationId xmlns:a16="http://schemas.microsoft.com/office/drawing/2014/main" id="{3EC941ED-8183-4F48-86B9-2418E6600408}"/>
              </a:ext>
            </a:extLst>
          </p:cNvPr>
          <p:cNvSpPr txBox="1"/>
          <p:nvPr/>
        </p:nvSpPr>
        <p:spPr>
          <a:xfrm>
            <a:off x="7141690" y="2650257"/>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somos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6" name="TextBox 6">
            <a:extLst>
              <a:ext uri="{FF2B5EF4-FFF2-40B4-BE49-F238E27FC236}">
                <a16:creationId xmlns:a16="http://schemas.microsoft.com/office/drawing/2014/main" id="{7C0EC690-7E06-474B-B07E-BDC57DD9493D}"/>
              </a:ext>
            </a:extLst>
          </p:cNvPr>
          <p:cNvSpPr txBox="1"/>
          <p:nvPr/>
        </p:nvSpPr>
        <p:spPr>
          <a:xfrm>
            <a:off x="821223" y="3336835"/>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estoy</a:t>
            </a:r>
          </a:p>
        </p:txBody>
      </p:sp>
      <p:sp>
        <p:nvSpPr>
          <p:cNvPr id="27" name="TextBox 6">
            <a:extLst>
              <a:ext uri="{FF2B5EF4-FFF2-40B4-BE49-F238E27FC236}">
                <a16:creationId xmlns:a16="http://schemas.microsoft.com/office/drawing/2014/main" id="{DF1E80E6-F10A-454D-B300-346F7ED4B0EC}"/>
              </a:ext>
            </a:extLst>
          </p:cNvPr>
          <p:cNvSpPr txBox="1"/>
          <p:nvPr/>
        </p:nvSpPr>
        <p:spPr>
          <a:xfrm>
            <a:off x="4088155" y="3353793"/>
            <a:ext cx="152713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8" name="TextBox 6">
            <a:extLst>
              <a:ext uri="{FF2B5EF4-FFF2-40B4-BE49-F238E27FC236}">
                <a16:creationId xmlns:a16="http://schemas.microsoft.com/office/drawing/2014/main" id="{D67AB5D0-6098-394A-8803-0F36990A2B39}"/>
              </a:ext>
            </a:extLst>
          </p:cNvPr>
          <p:cNvSpPr txBox="1"/>
          <p:nvPr/>
        </p:nvSpPr>
        <p:spPr>
          <a:xfrm>
            <a:off x="2127725" y="3353794"/>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estás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9" name="TextBox 21">
            <a:extLst>
              <a:ext uri="{FF2B5EF4-FFF2-40B4-BE49-F238E27FC236}">
                <a16:creationId xmlns:a16="http://schemas.microsoft.com/office/drawing/2014/main" id="{01BA0A90-974C-694E-9B14-0C77A4006B4F}"/>
              </a:ext>
            </a:extLst>
          </p:cNvPr>
          <p:cNvSpPr txBox="1"/>
          <p:nvPr/>
        </p:nvSpPr>
        <p:spPr>
          <a:xfrm>
            <a:off x="821223" y="4062976"/>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soy</a:t>
            </a:r>
          </a:p>
        </p:txBody>
      </p:sp>
      <p:sp>
        <p:nvSpPr>
          <p:cNvPr id="30" name="TextBox 6">
            <a:extLst>
              <a:ext uri="{FF2B5EF4-FFF2-40B4-BE49-F238E27FC236}">
                <a16:creationId xmlns:a16="http://schemas.microsoft.com/office/drawing/2014/main" id="{8F0A63F0-6624-4840-8A15-D6340209708D}"/>
              </a:ext>
            </a:extLst>
          </p:cNvPr>
          <p:cNvSpPr txBox="1"/>
          <p:nvPr/>
        </p:nvSpPr>
        <p:spPr>
          <a:xfrm>
            <a:off x="2130433" y="4069543"/>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eres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1" name="TextBox 6">
            <a:extLst>
              <a:ext uri="{FF2B5EF4-FFF2-40B4-BE49-F238E27FC236}">
                <a16:creationId xmlns:a16="http://schemas.microsoft.com/office/drawing/2014/main" id="{11E82D63-B734-C54E-BD60-AFC65F37F084}"/>
              </a:ext>
            </a:extLst>
          </p:cNvPr>
          <p:cNvSpPr txBox="1"/>
          <p:nvPr/>
        </p:nvSpPr>
        <p:spPr>
          <a:xfrm>
            <a:off x="4187867" y="4059361"/>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somos</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3" name="TextBox 12">
            <a:extLst>
              <a:ext uri="{FF2B5EF4-FFF2-40B4-BE49-F238E27FC236}">
                <a16:creationId xmlns:a16="http://schemas.microsoft.com/office/drawing/2014/main" id="{F07CB205-471F-5B47-806F-5DB0F60BA575}"/>
              </a:ext>
            </a:extLst>
          </p:cNvPr>
          <p:cNvSpPr txBox="1">
            <a:spLocks/>
          </p:cNvSpPr>
          <p:nvPr/>
        </p:nvSpPr>
        <p:spPr>
          <a:xfrm>
            <a:off x="5715194" y="4937047"/>
            <a:ext cx="4160848"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happy (in general).</a:t>
            </a:r>
          </a:p>
        </p:txBody>
      </p:sp>
      <p:sp>
        <p:nvSpPr>
          <p:cNvPr id="34" name="TextBox 12">
            <a:extLst>
              <a:ext uri="{FF2B5EF4-FFF2-40B4-BE49-F238E27FC236}">
                <a16:creationId xmlns:a16="http://schemas.microsoft.com/office/drawing/2014/main" id="{BFBBE691-61B9-D040-93C7-F94350639C84}"/>
              </a:ext>
            </a:extLst>
          </p:cNvPr>
          <p:cNvSpPr txBox="1"/>
          <p:nvPr/>
        </p:nvSpPr>
        <p:spPr>
          <a:xfrm>
            <a:off x="98363" y="5533721"/>
            <a:ext cx="30927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are weak (now).</a:t>
            </a:r>
          </a:p>
        </p:txBody>
      </p:sp>
      <p:sp>
        <p:nvSpPr>
          <p:cNvPr id="35" name="TextBox 12">
            <a:extLst>
              <a:ext uri="{FF2B5EF4-FFF2-40B4-BE49-F238E27FC236}">
                <a16:creationId xmlns:a16="http://schemas.microsoft.com/office/drawing/2014/main" id="{21883198-3C81-7843-BE7A-414C8504C0F6}"/>
              </a:ext>
            </a:extLst>
          </p:cNvPr>
          <p:cNvSpPr txBox="1"/>
          <p:nvPr/>
        </p:nvSpPr>
        <p:spPr>
          <a:xfrm>
            <a:off x="5690382" y="5532999"/>
            <a:ext cx="4536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are weak (in general).</a:t>
            </a:r>
          </a:p>
        </p:txBody>
      </p:sp>
      <p:sp>
        <p:nvSpPr>
          <p:cNvPr id="36" name="TextBox 12">
            <a:extLst>
              <a:ext uri="{FF2B5EF4-FFF2-40B4-BE49-F238E27FC236}">
                <a16:creationId xmlns:a16="http://schemas.microsoft.com/office/drawing/2014/main" id="{67C0620A-3D68-FD44-AD5E-5CC24F532ED7}"/>
              </a:ext>
            </a:extLst>
          </p:cNvPr>
          <p:cNvSpPr txBox="1"/>
          <p:nvPr/>
        </p:nvSpPr>
        <p:spPr>
          <a:xfrm>
            <a:off x="3254916" y="5533721"/>
            <a:ext cx="24951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Estamos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débiles</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7" name="TextBox 12">
            <a:extLst>
              <a:ext uri="{FF2B5EF4-FFF2-40B4-BE49-F238E27FC236}">
                <a16:creationId xmlns:a16="http://schemas.microsoft.com/office/drawing/2014/main" id="{3C842058-80F3-4E46-BCD8-395D0C479F84}"/>
              </a:ext>
            </a:extLst>
          </p:cNvPr>
          <p:cNvSpPr txBox="1"/>
          <p:nvPr/>
        </p:nvSpPr>
        <p:spPr>
          <a:xfrm>
            <a:off x="9772044" y="5532999"/>
            <a:ext cx="232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Somos</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débiles</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8" name="TextBox 12">
            <a:extLst>
              <a:ext uri="{FF2B5EF4-FFF2-40B4-BE49-F238E27FC236}">
                <a16:creationId xmlns:a16="http://schemas.microsoft.com/office/drawing/2014/main" id="{2540DFF0-BAED-BB44-A5AE-6A97E8F65BD1}"/>
              </a:ext>
            </a:extLst>
          </p:cNvPr>
          <p:cNvSpPr txBox="1">
            <a:spLocks/>
          </p:cNvSpPr>
          <p:nvPr/>
        </p:nvSpPr>
        <p:spPr>
          <a:xfrm>
            <a:off x="3266463" y="4937047"/>
            <a:ext cx="1842808"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9" name="TextBox 12">
            <a:extLst>
              <a:ext uri="{FF2B5EF4-FFF2-40B4-BE49-F238E27FC236}">
                <a16:creationId xmlns:a16="http://schemas.microsoft.com/office/drawing/2014/main" id="{7373746F-E217-0A4F-ACB7-4D063A5F4474}"/>
              </a:ext>
            </a:extLst>
          </p:cNvPr>
          <p:cNvSpPr txBox="1">
            <a:spLocks/>
          </p:cNvSpPr>
          <p:nvPr/>
        </p:nvSpPr>
        <p:spPr>
          <a:xfrm>
            <a:off x="9788493" y="4937047"/>
            <a:ext cx="1842808"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Soy </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53996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8" grpId="0"/>
      <p:bldP spid="20" grpId="0"/>
      <p:bldP spid="30" grpId="0"/>
      <p:bldP spid="3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8096514" cy="1325563"/>
          </a:xfrm>
        </p:spPr>
        <p:txBody>
          <a:bodyPr>
            <a:normAutofit/>
          </a:bodyPr>
          <a:lstStyle/>
          <a:p>
            <a:r>
              <a:rPr lang="en-GB" sz="2600" b="1">
                <a:solidFill>
                  <a:schemeClr val="bg1"/>
                </a:solidFill>
              </a:rPr>
              <a:t>Comparing things</a:t>
            </a:r>
            <a:br>
              <a:rPr lang="en-GB" sz="2600" b="1">
                <a:solidFill>
                  <a:schemeClr val="bg1"/>
                </a:solidFill>
              </a:rPr>
            </a:br>
            <a:r>
              <a:rPr lang="en-GB" sz="2600" b="1">
                <a:solidFill>
                  <a:schemeClr val="bg1"/>
                </a:solidFill>
              </a:rPr>
              <a:t>Using ‘más que’ and ‘menos que’</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62060" y="1325563"/>
            <a:ext cx="1063907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In English we often use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more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or ‘</a:t>
            </a:r>
            <a:r>
              <a:rPr kumimoji="0" lang="is-IS" sz="2200" b="1" i="0" u="none" strike="noStrike" kern="1200" cap="none" spc="0" normalizeH="0" baseline="0" noProof="0">
                <a:ln>
                  <a:noFill/>
                </a:ln>
                <a:solidFill>
                  <a:srgbClr val="002060"/>
                </a:solidFill>
                <a:effectLst/>
                <a:uLnTx/>
                <a:uFillTx/>
                <a:latin typeface="Century Gothic"/>
                <a:ea typeface="+mn-ea"/>
                <a:cs typeface="+mn-cs"/>
              </a:rPr>
              <a:t>less ...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with an adjective to make comparisons.</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Rectangle 7"/>
          <p:cNvSpPr/>
          <p:nvPr/>
        </p:nvSpPr>
        <p:spPr>
          <a:xfrm>
            <a:off x="262060" y="2334900"/>
            <a:ext cx="888352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Example: We are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more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intelligent</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Esteban.</a:t>
            </a:r>
          </a:p>
        </p:txBody>
      </p:sp>
      <p:sp>
        <p:nvSpPr>
          <p:cNvPr id="9" name="Rectangle 8"/>
          <p:cNvSpPr/>
          <p:nvPr/>
        </p:nvSpPr>
        <p:spPr>
          <a:xfrm>
            <a:off x="261409" y="3097133"/>
            <a:ext cx="1128523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more … than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in Spanish, use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 adjective + que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Rectangle 10"/>
          <p:cNvSpPr/>
          <p:nvPr/>
        </p:nvSpPr>
        <p:spPr>
          <a:xfrm>
            <a:off x="291009" y="3610937"/>
            <a:ext cx="509787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Yo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estoy</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E25B00"/>
                </a:solidFill>
                <a:effectLst/>
                <a:uLnTx/>
                <a:uFillTx/>
                <a:latin typeface="Century Gothic"/>
                <a:ea typeface="+mn-ea"/>
                <a:cs typeface="+mn-cs"/>
              </a:rPr>
              <a:t>más</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E25B00"/>
                </a:solidFill>
                <a:effectLst/>
                <a:uLnTx/>
                <a:uFillTx/>
                <a:latin typeface="Century Gothic"/>
                <a:ea typeface="+mn-ea"/>
                <a:cs typeface="+mn-cs"/>
              </a:rPr>
              <a:t>enojado</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 que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Quique</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12" name="Rectangle 11"/>
          <p:cNvSpPr/>
          <p:nvPr/>
        </p:nvSpPr>
        <p:spPr>
          <a:xfrm>
            <a:off x="5862677" y="3610936"/>
            <a:ext cx="557556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I am </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angrier / more angry than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Quique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4" name="Rectangle 13"/>
          <p:cNvSpPr/>
          <p:nvPr/>
        </p:nvSpPr>
        <p:spPr>
          <a:xfrm>
            <a:off x="262060" y="4362257"/>
            <a:ext cx="1063907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less … than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in Spanish</a:t>
            </a:r>
            <a:r>
              <a:rPr kumimoji="0" lang="en-US" sz="2200" b="0" i="0" u="none" strike="noStrike" kern="1200" cap="none" spc="0" normalizeH="0" baseline="0" noProof="0">
                <a:ln>
                  <a:noFill/>
                </a:ln>
                <a:solidFill>
                  <a:srgbClr val="002060"/>
                </a:solidFill>
                <a:effectLst/>
                <a:uLnTx/>
                <a:uFillTx/>
                <a:latin typeface="Century Gothic"/>
                <a:ea typeface="+mn-ea"/>
                <a:cs typeface="+mn-cs"/>
              </a:rPr>
              <a:t>, use ‘</a:t>
            </a:r>
            <a:r>
              <a:rPr kumimoji="0" lang="en-US" sz="2200" b="1" i="0" u="none" strike="noStrike" kern="1200" cap="none" spc="0" normalizeH="0" baseline="0" noProof="0">
                <a:ln>
                  <a:noFill/>
                </a:ln>
                <a:solidFill>
                  <a:srgbClr val="002060"/>
                </a:solidFill>
                <a:effectLst/>
                <a:uLnTx/>
                <a:uFillTx/>
                <a:latin typeface="Century Gothic"/>
                <a:ea typeface="+mn-ea"/>
                <a:cs typeface="+mn-cs"/>
              </a:rPr>
              <a:t>menos’ + adjective + ‘q</a:t>
            </a:r>
            <a:r>
              <a:rPr kumimoji="0" lang="is-IS" sz="2200" b="1" i="0" u="none" strike="noStrike" kern="1200" cap="none" spc="0" normalizeH="0" baseline="0" noProof="0">
                <a:ln>
                  <a:noFill/>
                </a:ln>
                <a:solidFill>
                  <a:srgbClr val="002060"/>
                </a:solidFill>
                <a:effectLst/>
                <a:uLnTx/>
                <a:uFillTx/>
                <a:latin typeface="Century Gothic"/>
                <a:ea typeface="+mn-ea"/>
                <a:cs typeface="+mn-cs"/>
              </a:rPr>
              <a:t>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14"/>
          <p:cNvSpPr/>
          <p:nvPr/>
        </p:nvSpPr>
        <p:spPr>
          <a:xfrm>
            <a:off x="271253" y="4941105"/>
            <a:ext cx="745953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Estamos </a:t>
            </a:r>
            <a:r>
              <a:rPr kumimoji="0" lang="en-US" sz="2200" b="1" i="0" u="none" strike="noStrike" kern="1200" cap="none" spc="0" normalizeH="0" baseline="0" noProof="0" dirty="0" err="1">
                <a:ln>
                  <a:noFill/>
                </a:ln>
                <a:solidFill>
                  <a:srgbClr val="E25B00"/>
                </a:solidFill>
                <a:effectLst/>
                <a:uLnTx/>
                <a:uFillTx/>
                <a:latin typeface="Century Gothic"/>
                <a:ea typeface="+mn-ea"/>
                <a:cs typeface="+mn-cs"/>
              </a:rPr>
              <a:t>menos</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E25B00"/>
                </a:solidFill>
                <a:effectLst/>
                <a:uLnTx/>
                <a:uFillTx/>
                <a:latin typeface="Century Gothic"/>
                <a:ea typeface="+mn-ea"/>
                <a:cs typeface="+mn-cs"/>
              </a:rPr>
              <a:t>cansadas</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 que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los chicos.</a:t>
            </a:r>
          </a:p>
        </p:txBody>
      </p:sp>
      <p:sp>
        <p:nvSpPr>
          <p:cNvPr id="16" name="Rectangle 15"/>
          <p:cNvSpPr/>
          <p:nvPr/>
        </p:nvSpPr>
        <p:spPr>
          <a:xfrm>
            <a:off x="6544919" y="4941105"/>
            <a:ext cx="430919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We are </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less tired than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the girls.</a:t>
            </a:r>
          </a:p>
        </p:txBody>
      </p:sp>
      <p:sp>
        <p:nvSpPr>
          <p:cNvPr id="18" name="Rounded Rectangular Callout 17"/>
          <p:cNvSpPr/>
          <p:nvPr/>
        </p:nvSpPr>
        <p:spPr>
          <a:xfrm>
            <a:off x="7441748" y="1907629"/>
            <a:ext cx="3720991" cy="1015615"/>
          </a:xfrm>
          <a:prstGeom prst="wedgeRoundRectCallout">
            <a:avLst>
              <a:gd name="adj1" fmla="val -58684"/>
              <a:gd name="adj2" fmla="val 2036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Sometimes in English we add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to the adjective</a:t>
            </a:r>
            <a:r>
              <a:rPr kumimoji="0" lang="is-IS" sz="2000" b="0" i="0" u="none" strike="noStrike" kern="1200" cap="none" spc="0" normalizeH="0" baseline="0" noProof="0">
                <a:ln>
                  <a:noFill/>
                </a:ln>
                <a:solidFill>
                  <a:srgbClr val="002060"/>
                </a:solidFill>
                <a:effectLst/>
                <a:uLnTx/>
                <a:uFillTx/>
                <a:latin typeface="Century Gothic"/>
                <a:ea typeface="+mn-ea"/>
                <a:cs typeface="+mn-cs"/>
              </a:rPr>
              <a:t>, e.g.,‘small</a:t>
            </a:r>
            <a:r>
              <a:rPr kumimoji="0" lang="is-IS" sz="2000" b="1" i="0" u="none" strike="noStrike" kern="1200" cap="none" spc="0" normalizeH="0" baseline="0" noProof="0">
                <a:ln>
                  <a:noFill/>
                </a:ln>
                <a:solidFill>
                  <a:srgbClr val="002060"/>
                </a:solidFill>
                <a:effectLst/>
                <a:uLnTx/>
                <a:uFillTx/>
                <a:latin typeface="Century Gothic"/>
                <a:ea typeface="+mn-ea"/>
                <a:cs typeface="+mn-cs"/>
              </a:rPr>
              <a:t>er</a:t>
            </a:r>
            <a:r>
              <a:rPr kumimoji="0" lang="is-IS" sz="2000" b="0" i="0" u="none" strike="noStrike" kern="1200" cap="none" spc="0" normalizeH="0" baseline="0" noProof="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Rounded Rectangular Callout 16"/>
          <p:cNvSpPr/>
          <p:nvPr/>
        </p:nvSpPr>
        <p:spPr>
          <a:xfrm>
            <a:off x="441102" y="5627381"/>
            <a:ext cx="4246283" cy="629231"/>
          </a:xfrm>
          <a:prstGeom prst="wedgeRoundRectCallout">
            <a:avLst>
              <a:gd name="adj1" fmla="val -28847"/>
              <a:gd name="adj2" fmla="val -819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Remember that the verb ‘estar’ is used to describe </a:t>
            </a:r>
            <a:r>
              <a:rPr kumimoji="0" lang="en-GB" sz="2000" b="1" i="1" u="none" strike="noStrike" kern="1200" cap="none" spc="0" normalizeH="0" baseline="0" noProof="0">
                <a:ln>
                  <a:noFill/>
                </a:ln>
                <a:solidFill>
                  <a:srgbClr val="002060"/>
                </a:solidFill>
                <a:effectLst/>
                <a:uLnTx/>
                <a:uFillTx/>
                <a:latin typeface="Century Gothic"/>
                <a:ea typeface="+mn-ea"/>
                <a:cs typeface="+mn-cs"/>
              </a:rPr>
              <a:t>states</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7" name="Straight Connector 6"/>
          <p:cNvCxnSpPr/>
          <p:nvPr/>
        </p:nvCxnSpPr>
        <p:spPr>
          <a:xfrm>
            <a:off x="854446" y="3988035"/>
            <a:ext cx="622300"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78757" y="5318204"/>
            <a:ext cx="1017308"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79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4" grpId="0"/>
      <p:bldP spid="15" grpId="0"/>
      <p:bldP spid="16" grpId="0"/>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Imagen que contiene tabla, cama&#10;&#10;Descripción generada automáticamente">
            <a:extLst>
              <a:ext uri="{FF2B5EF4-FFF2-40B4-BE49-F238E27FC236}">
                <a16:creationId xmlns:a16="http://schemas.microsoft.com/office/drawing/2014/main" id="{48BB11C4-B6E8-2B4A-A604-1E7E06FFD7FC}"/>
              </a:ext>
            </a:extLst>
          </p:cNvPr>
          <p:cNvPicPr>
            <a:picLocks noChangeAspect="1"/>
          </p:cNvPicPr>
          <p:nvPr/>
        </p:nvPicPr>
        <p:blipFill rotWithShape="1">
          <a:blip r:embed="rId3" cstate="screen">
            <a:clrChange>
              <a:clrFrom>
                <a:srgbClr val="FCFAFB"/>
              </a:clrFrom>
              <a:clrTo>
                <a:srgbClr val="FCFAFB">
                  <a:alpha val="0"/>
                </a:srgbClr>
              </a:clrTo>
            </a:clrChange>
            <a:extLst>
              <a:ext uri="{BEBA8EAE-BF5A-486C-A8C5-ECC9F3942E4B}">
                <a14:imgProps xmlns:a14="http://schemas.microsoft.com/office/drawing/2010/main">
                  <a14:imgLayer r:embed="rId4">
                    <a14:imgEffect>
                      <a14:backgroundRemoval t="10000" b="90000" l="0" r="92081">
                        <a14:foregroundMark x1="20701" y1="33148" x2="28846" y2="47778"/>
                        <a14:foregroundMark x1="28846" y1="47778" x2="72738" y2="74444"/>
                        <a14:foregroundMark x1="72738" y1="74444" x2="67081" y2="25463"/>
                        <a14:foregroundMark x1="84842" y1="53056" x2="92195" y2="69630"/>
                        <a14:foregroundMark x1="92195" y1="69630" x2="90950" y2="79537"/>
                        <a14:backgroundMark x1="32919" y1="59630" x2="14480" y2="61481"/>
                        <a14:backgroundMark x1="14480" y1="61481" x2="9955" y2="60741"/>
                        <a14:backgroundMark x1="0" y1="50648" x2="3733" y2="59537"/>
                        <a14:backgroundMark x1="3292" y1="27993" x2="8436" y2="40641"/>
                        <a14:backgroundMark x1="8436" y1="40641" x2="7407" y2="54637"/>
                        <a14:backgroundMark x1="7407" y1="54637" x2="21399" y2="64250"/>
                        <a14:backgroundMark x1="21399" y1="64250" x2="14609" y2="58516"/>
                        <a14:backgroundMark x1="41152" y1="69309" x2="6173" y2="65093"/>
                      </a14:backgroundRemoval>
                    </a14:imgEffect>
                  </a14:imgLayer>
                </a14:imgProps>
              </a:ext>
              <a:ext uri="{28A0092B-C50C-407E-A947-70E740481C1C}">
                <a14:useLocalDpi xmlns:a14="http://schemas.microsoft.com/office/drawing/2010/main"/>
              </a:ext>
            </a:extLst>
          </a:blip>
          <a:srcRect/>
          <a:stretch/>
        </p:blipFill>
        <p:spPr>
          <a:xfrm>
            <a:off x="3095363" y="3324245"/>
            <a:ext cx="2959604" cy="3615305"/>
          </a:xfrm>
          <a:prstGeom prst="rect">
            <a:avLst/>
          </a:prstGeom>
        </p:spPr>
      </p:pic>
      <p:pic>
        <p:nvPicPr>
          <p:cNvPr id="11" name="Imagen 10" descr="Imagen que contiene tabla, cama&#10;&#10;Descripción generada automáticamente">
            <a:extLst>
              <a:ext uri="{FF2B5EF4-FFF2-40B4-BE49-F238E27FC236}">
                <a16:creationId xmlns:a16="http://schemas.microsoft.com/office/drawing/2014/main" id="{7B5449DA-1950-2947-92D3-F345BAF02DE4}"/>
              </a:ext>
            </a:extLst>
          </p:cNvPr>
          <p:cNvPicPr>
            <a:picLocks noChangeAspect="1"/>
          </p:cNvPicPr>
          <p:nvPr/>
        </p:nvPicPr>
        <p:blipFill rotWithShape="1">
          <a:blip r:embed="rId5" cstate="screen">
            <a:clrChange>
              <a:clrFrom>
                <a:srgbClr val="FCFAFB"/>
              </a:clrFrom>
              <a:clrTo>
                <a:srgbClr val="FCFAFB">
                  <a:alpha val="0"/>
                </a:srgbClr>
              </a:clrTo>
            </a:clrChange>
            <a:extLst>
              <a:ext uri="{BEBA8EAE-BF5A-486C-A8C5-ECC9F3942E4B}">
                <a14:imgProps xmlns:a14="http://schemas.microsoft.com/office/drawing/2010/main">
                  <a14:imgLayer r:embed="rId6">
                    <a14:imgEffect>
                      <a14:backgroundRemoval t="10000" b="90000" l="7473" r="100000">
                        <a14:foregroundMark x1="96085" y1="35833" x2="69395" y2="50648"/>
                        <a14:foregroundMark x1="69395" y1="50648" x2="18743" y2="56574"/>
                        <a14:foregroundMark x1="18743" y1="56574" x2="7711" y2="56204"/>
                      </a14:backgroundRemoval>
                    </a14:imgEffect>
                  </a14:imgLayer>
                </a14:imgProps>
              </a:ext>
              <a:ext uri="{28A0092B-C50C-407E-A947-70E740481C1C}">
                <a14:useLocalDpi xmlns:a14="http://schemas.microsoft.com/office/drawing/2010/main"/>
              </a:ext>
            </a:extLst>
          </a:blip>
          <a:srcRect/>
          <a:stretch/>
        </p:blipFill>
        <p:spPr>
          <a:xfrm>
            <a:off x="73197" y="3324245"/>
            <a:ext cx="2822403" cy="3615305"/>
          </a:xfrm>
          <a:prstGeom prst="rect">
            <a:avLst/>
          </a:prstGeom>
        </p:spPr>
      </p:pic>
      <p:sp>
        <p:nvSpPr>
          <p:cNvPr id="2" name="Title 1"/>
          <p:cNvSpPr>
            <a:spLocks noGrp="1"/>
          </p:cNvSpPr>
          <p:nvPr>
            <p:ph type="title"/>
          </p:nvPr>
        </p:nvSpPr>
        <p:spPr>
          <a:xfrm>
            <a:off x="252654" y="73624"/>
            <a:ext cx="9933781" cy="863600"/>
          </a:xfrm>
        </p:spPr>
        <p:txBody>
          <a:bodyPr>
            <a:normAutofit/>
          </a:bodyPr>
          <a:lstStyle/>
          <a:p>
            <a:r>
              <a:rPr lang="en-GB" sz="2200" b="1" dirty="0">
                <a:solidFill>
                  <a:srgbClr val="002060"/>
                </a:solidFill>
              </a:rPr>
              <a:t>Ana y Lucía </a:t>
            </a:r>
            <a:r>
              <a:rPr lang="en-GB" sz="2200" b="1" dirty="0" err="1">
                <a:solidFill>
                  <a:srgbClr val="002060"/>
                </a:solidFill>
              </a:rPr>
              <a:t>están</a:t>
            </a:r>
            <a:r>
              <a:rPr lang="en-GB" sz="2200" b="1" dirty="0">
                <a:solidFill>
                  <a:srgbClr val="002060"/>
                </a:solidFill>
              </a:rPr>
              <a:t> </a:t>
            </a:r>
            <a:r>
              <a:rPr lang="en-GB" sz="2200" b="1" dirty="0" err="1">
                <a:solidFill>
                  <a:srgbClr val="002060"/>
                </a:solidFill>
              </a:rPr>
              <a:t>hablando</a:t>
            </a:r>
            <a:r>
              <a:rPr lang="en-GB" sz="2200" b="1" dirty="0">
                <a:solidFill>
                  <a:srgbClr val="002060"/>
                </a:solidFill>
              </a:rPr>
              <a:t> del fin de </a:t>
            </a:r>
            <a:r>
              <a:rPr lang="en-GB" sz="2200" b="1" dirty="0" err="1">
                <a:solidFill>
                  <a:srgbClr val="002060"/>
                </a:solidFill>
              </a:rPr>
              <a:t>semana</a:t>
            </a:r>
            <a:r>
              <a:rPr lang="en-GB" sz="2200" b="1" dirty="0">
                <a:solidFill>
                  <a:srgbClr val="002060"/>
                </a:solidFill>
              </a:rPr>
              <a:t> que van a pasar </a:t>
            </a:r>
            <a:r>
              <a:rPr lang="en-GB" sz="2200" b="1" dirty="0" err="1">
                <a:solidFill>
                  <a:srgbClr val="002060"/>
                </a:solidFill>
              </a:rPr>
              <a:t>en</a:t>
            </a:r>
            <a:r>
              <a:rPr lang="en-GB" sz="2200" b="1" dirty="0">
                <a:solidFill>
                  <a:srgbClr val="002060"/>
                </a:solidFill>
              </a:rPr>
              <a:t> Asturias. </a:t>
            </a:r>
            <a:r>
              <a:rPr lang="en-GB" sz="2200" b="1" dirty="0" err="1">
                <a:solidFill>
                  <a:srgbClr val="002060"/>
                </a:solidFill>
              </a:rPr>
              <a:t>Completa</a:t>
            </a:r>
            <a:r>
              <a:rPr lang="en-GB" sz="2200" b="1" dirty="0">
                <a:solidFill>
                  <a:srgbClr val="002060"/>
                </a:solidFill>
              </a:rPr>
              <a:t> las </a:t>
            </a:r>
            <a:r>
              <a:rPr lang="en-GB" sz="2200" b="1" dirty="0" err="1">
                <a:solidFill>
                  <a:srgbClr val="002060"/>
                </a:solidFill>
              </a:rPr>
              <a:t>frases</a:t>
            </a:r>
            <a:r>
              <a:rPr lang="en-GB" sz="2200" b="1" dirty="0">
                <a:solidFill>
                  <a:srgbClr val="002060"/>
                </a:solidFill>
              </a:rPr>
              <a:t> en </a:t>
            </a:r>
            <a:r>
              <a:rPr lang="en-GB" sz="2200" b="1" dirty="0" err="1">
                <a:solidFill>
                  <a:srgbClr val="002060"/>
                </a:solidFill>
              </a:rPr>
              <a:t>inglés</a:t>
            </a:r>
            <a:r>
              <a:rPr lang="en-GB" sz="22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1925" y="3679958"/>
            <a:ext cx="2201052" cy="2539259"/>
          </a:xfrm>
          <a:prstGeom prst="rect">
            <a:avLst/>
          </a:prstGeom>
        </p:spPr>
      </p:pic>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45113" y="3582637"/>
            <a:ext cx="2319003" cy="2650266"/>
          </a:xfrm>
          <a:prstGeom prst="rect">
            <a:avLst/>
          </a:prstGeom>
        </p:spPr>
      </p:pic>
      <p:sp>
        <p:nvSpPr>
          <p:cNvPr id="33" name="Rounded Rectangular Callout 32"/>
          <p:cNvSpPr/>
          <p:nvPr/>
        </p:nvSpPr>
        <p:spPr>
          <a:xfrm>
            <a:off x="150441" y="916313"/>
            <a:ext cx="4859122" cy="2539259"/>
          </a:xfrm>
          <a:prstGeom prst="wedgeRoundRectCallout">
            <a:avLst>
              <a:gd name="adj1" fmla="val -35193"/>
              <a:gd name="adj2" fmla="val 7416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Diego):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alegre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el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Asturias! Estamos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emocionados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Lucía y Daniel.  Si no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tiempo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sábado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podemos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nadar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lago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ser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Rectangle 11"/>
          <p:cNvSpPr/>
          <p:nvPr/>
        </p:nvSpPr>
        <p:spPr>
          <a:xfrm>
            <a:off x="5009563" y="789248"/>
            <a:ext cx="7182437" cy="3450112"/>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Ana thinks that Diego is  _________________.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She thinks that they are  ______________ than Lucía and Daniel about the trip.</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Ana suggests going to the lake on Saturday if________________________.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Lucía things that Daniel looks _____________ than yesterday in his new clothes.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She asks if he is _____________ to go to the countryside.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She says that the sky is looking __________________ than this morning. </a:t>
            </a:r>
          </a:p>
        </p:txBody>
      </p:sp>
      <p:sp>
        <p:nvSpPr>
          <p:cNvPr id="37" name="TextBox 36"/>
          <p:cNvSpPr txBox="1"/>
          <p:nvPr/>
        </p:nvSpPr>
        <p:spPr>
          <a:xfrm>
            <a:off x="8855705" y="774515"/>
            <a:ext cx="1278350" cy="406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cheerful</a:t>
            </a:r>
          </a:p>
        </p:txBody>
      </p:sp>
      <p:sp>
        <p:nvSpPr>
          <p:cNvPr id="39" name="TextBox 38"/>
          <p:cNvSpPr txBox="1"/>
          <p:nvPr/>
        </p:nvSpPr>
        <p:spPr>
          <a:xfrm>
            <a:off x="8289539" y="1129671"/>
            <a:ext cx="19642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more excited</a:t>
            </a:r>
          </a:p>
        </p:txBody>
      </p:sp>
      <p:sp>
        <p:nvSpPr>
          <p:cNvPr id="40" name="TextBox 39"/>
          <p:cNvSpPr txBox="1"/>
          <p:nvPr/>
        </p:nvSpPr>
        <p:spPr>
          <a:xfrm>
            <a:off x="5281357" y="2117886"/>
            <a:ext cx="33194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the weather is not bad</a:t>
            </a:r>
          </a:p>
        </p:txBody>
      </p:sp>
      <p:sp>
        <p:nvSpPr>
          <p:cNvPr id="22" name="TextBox 21"/>
          <p:cNvSpPr txBox="1"/>
          <p:nvPr/>
        </p:nvSpPr>
        <p:spPr>
          <a:xfrm>
            <a:off x="11201400" y="646964"/>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19" name="Rounded Rectangular Callout 18">
            <a:extLst>
              <a:ext uri="{FF2B5EF4-FFF2-40B4-BE49-F238E27FC236}">
                <a16:creationId xmlns:a16="http://schemas.microsoft.com/office/drawing/2014/main" id="{531AB23C-FA2C-244F-8F9D-A79AEA84F2D3}"/>
              </a:ext>
            </a:extLst>
          </p:cNvPr>
          <p:cNvSpPr/>
          <p:nvPr/>
        </p:nvSpPr>
        <p:spPr>
          <a:xfrm>
            <a:off x="5281357" y="4533039"/>
            <a:ext cx="6646786" cy="1737797"/>
          </a:xfrm>
          <a:prstGeom prst="wedgeRoundRectCallout">
            <a:avLst>
              <a:gd name="adj1" fmla="val -57706"/>
              <a:gd name="adj2" fmla="val -3572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Lucía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habla</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 con Daniel)</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pones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ropa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nueva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elegante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ayer</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para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ir</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al campo?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Hace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buen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tiempo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cielo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oscuro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mañana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E4B1566-FADD-D34B-B59A-3366C0F0FE60}"/>
              </a:ext>
            </a:extLst>
          </p:cNvPr>
          <p:cNvSpPr txBox="1"/>
          <p:nvPr/>
        </p:nvSpPr>
        <p:spPr>
          <a:xfrm>
            <a:off x="8992101" y="2427664"/>
            <a:ext cx="15487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smarter </a:t>
            </a:r>
          </a:p>
        </p:txBody>
      </p:sp>
      <p:sp>
        <p:nvSpPr>
          <p:cNvPr id="21" name="TextBox 20">
            <a:extLst>
              <a:ext uri="{FF2B5EF4-FFF2-40B4-BE49-F238E27FC236}">
                <a16:creationId xmlns:a16="http://schemas.microsoft.com/office/drawing/2014/main" id="{591665C8-86C2-134F-9813-DBF77421E489}"/>
              </a:ext>
            </a:extLst>
          </p:cNvPr>
          <p:cNvSpPr txBox="1"/>
          <p:nvPr/>
        </p:nvSpPr>
        <p:spPr>
          <a:xfrm>
            <a:off x="7550117" y="3124190"/>
            <a:ext cx="2101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ready</a:t>
            </a:r>
          </a:p>
        </p:txBody>
      </p:sp>
      <p:sp>
        <p:nvSpPr>
          <p:cNvPr id="23" name="TextBox 22">
            <a:extLst>
              <a:ext uri="{FF2B5EF4-FFF2-40B4-BE49-F238E27FC236}">
                <a16:creationId xmlns:a16="http://schemas.microsoft.com/office/drawing/2014/main" id="{FAE81F86-2688-4F4B-941C-0BAFF53A14D9}"/>
              </a:ext>
            </a:extLst>
          </p:cNvPr>
          <p:cNvSpPr txBox="1"/>
          <p:nvPr/>
        </p:nvSpPr>
        <p:spPr>
          <a:xfrm>
            <a:off x="9211676" y="3449166"/>
            <a:ext cx="3200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less dark / lighter</a:t>
            </a:r>
          </a:p>
        </p:txBody>
      </p:sp>
      <p:pic>
        <p:nvPicPr>
          <p:cNvPr id="7" name="Imagen 6" descr="Una caricatura de una persona&#10;&#10;Descripción generada automáticamente con confianza media">
            <a:extLst>
              <a:ext uri="{FF2B5EF4-FFF2-40B4-BE49-F238E27FC236}">
                <a16:creationId xmlns:a16="http://schemas.microsoft.com/office/drawing/2014/main" id="{5BA78755-2A70-254F-B1C0-0ED90B23339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1436463" y="3527552"/>
            <a:ext cx="905469" cy="2637498"/>
          </a:xfrm>
          <a:prstGeom prst="rect">
            <a:avLst/>
          </a:prstGeom>
        </p:spPr>
      </p:pic>
      <p:pic>
        <p:nvPicPr>
          <p:cNvPr id="9" name="Imagen 8" descr="Dibujo animado de un personaje animado&#10;&#10;Descripción generada automáticamente con confianza baja">
            <a:extLst>
              <a:ext uri="{FF2B5EF4-FFF2-40B4-BE49-F238E27FC236}">
                <a16:creationId xmlns:a16="http://schemas.microsoft.com/office/drawing/2014/main" id="{25776712-91E2-4649-B83A-2CA351594C1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248127" y="3803198"/>
            <a:ext cx="1236271" cy="2361852"/>
          </a:xfrm>
          <a:prstGeom prst="rect">
            <a:avLst/>
          </a:prstGeom>
        </p:spPr>
      </p:pic>
    </p:spTree>
    <p:extLst>
      <p:ext uri="{BB962C8B-B14F-4D97-AF65-F5344CB8AC3E}">
        <p14:creationId xmlns:p14="http://schemas.microsoft.com/office/powerpoint/2010/main" val="33329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20" grpId="0"/>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Imagen que contiene tabla, cama&#10;&#10;Descripción generada automáticamente">
            <a:extLst>
              <a:ext uri="{FF2B5EF4-FFF2-40B4-BE49-F238E27FC236}">
                <a16:creationId xmlns:a16="http://schemas.microsoft.com/office/drawing/2014/main" id="{D2FB975A-ED4D-E84C-BD03-3B2C2D50DEFC}"/>
              </a:ext>
            </a:extLst>
          </p:cNvPr>
          <p:cNvPicPr>
            <a:picLocks noChangeAspect="1"/>
          </p:cNvPicPr>
          <p:nvPr/>
        </p:nvPicPr>
        <p:blipFill rotWithShape="1">
          <a:blip r:embed="rId3" cstate="screen">
            <a:clrChange>
              <a:clrFrom>
                <a:srgbClr val="FCFAFB"/>
              </a:clrFrom>
              <a:clrTo>
                <a:srgbClr val="FCFAFB">
                  <a:alpha val="0"/>
                </a:srgbClr>
              </a:clrTo>
            </a:clrChange>
            <a:extLst>
              <a:ext uri="{BEBA8EAE-BF5A-486C-A8C5-ECC9F3942E4B}">
                <a14:imgProps xmlns:a14="http://schemas.microsoft.com/office/drawing/2010/main">
                  <a14:imgLayer r:embed="rId4">
                    <a14:imgEffect>
                      <a14:backgroundRemoval t="10000" b="90000" l="0" r="92081">
                        <a14:foregroundMark x1="20701" y1="33148" x2="28846" y2="47778"/>
                        <a14:foregroundMark x1="28846" y1="47778" x2="72738" y2="74444"/>
                        <a14:foregroundMark x1="72738" y1="74444" x2="67081" y2="25463"/>
                        <a14:foregroundMark x1="84842" y1="53056" x2="92195" y2="69630"/>
                        <a14:foregroundMark x1="92195" y1="69630" x2="90950" y2="79537"/>
                        <a14:backgroundMark x1="32919" y1="59630" x2="14480" y2="61481"/>
                        <a14:backgroundMark x1="14480" y1="61481" x2="9955" y2="60741"/>
                        <a14:backgroundMark x1="0" y1="50648" x2="3733" y2="59537"/>
                        <a14:backgroundMark x1="2058" y1="27656" x2="5761" y2="40978"/>
                        <a14:backgroundMark x1="5761" y1="40978" x2="1029" y2="44688"/>
                        <a14:backgroundMark x1="40329" y1="60708" x2="12963" y2="71332"/>
                        <a14:backgroundMark x1="10494" y1="34907" x2="3704" y2="48229"/>
                        <a14:backgroundMark x1="3704" y1="48229" x2="3292" y2="56155"/>
                        <a14:backgroundMark x1="17695" y1="57841" x2="6584" y2="54469"/>
                      </a14:backgroundRemoval>
                    </a14:imgEffect>
                  </a14:imgLayer>
                </a14:imgProps>
              </a:ext>
              <a:ext uri="{28A0092B-C50C-407E-A947-70E740481C1C}">
                <a14:useLocalDpi xmlns:a14="http://schemas.microsoft.com/office/drawing/2010/main"/>
              </a:ext>
            </a:extLst>
          </a:blip>
          <a:srcRect/>
          <a:stretch/>
        </p:blipFill>
        <p:spPr>
          <a:xfrm>
            <a:off x="3095363" y="3324245"/>
            <a:ext cx="2959604" cy="3615305"/>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ular Callout 32"/>
          <p:cNvSpPr/>
          <p:nvPr/>
        </p:nvSpPr>
        <p:spPr>
          <a:xfrm>
            <a:off x="270174" y="861580"/>
            <a:ext cx="4653914" cy="2683442"/>
          </a:xfrm>
          <a:prstGeom prst="wedgeRoundRectCallout">
            <a:avLst>
              <a:gd name="adj1" fmla="val -31657"/>
              <a:gd name="adj2" fmla="val 5795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Ana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habla</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 con Diego):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Y el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domingo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¿por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qué</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no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tranquila</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la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gente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 pueblos del campo es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simpática</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ciudad. </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p:cNvSpPr txBox="1"/>
          <p:nvPr/>
        </p:nvSpPr>
        <p:spPr>
          <a:xfrm>
            <a:off x="4979120" y="247493"/>
            <a:ext cx="7018933" cy="393486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7. Ana wants to go horse riding on _________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8. She is __________ when she’s in the countryside.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9. The people in countryside towns are ______ than in the city.</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Lucía thinks that if you don’t like the countryside ________________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When they are in the countryside _____________________and _______________.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Lucía says that his dad always does 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13. She says that </a:t>
            </a:r>
            <a:r>
              <a:rPr lang="en-US" sz="2000" dirty="0">
                <a:solidFill>
                  <a:srgbClr val="002060"/>
                </a:solidFill>
                <a:latin typeface="Century Gothic" panose="020B0502020202020204" pitchFamily="34" charset="0"/>
              </a:rPr>
              <a:t>her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dad is ____________.</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TextBox 25"/>
          <p:cNvSpPr txBox="1"/>
          <p:nvPr/>
        </p:nvSpPr>
        <p:spPr>
          <a:xfrm>
            <a:off x="9416146" y="225171"/>
            <a:ext cx="2099733" cy="406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Sunday</a:t>
            </a:r>
          </a:p>
        </p:txBody>
      </p:sp>
      <p:sp>
        <p:nvSpPr>
          <p:cNvPr id="27" name="TextBox 26"/>
          <p:cNvSpPr txBox="1"/>
          <p:nvPr/>
        </p:nvSpPr>
        <p:spPr>
          <a:xfrm>
            <a:off x="6129354" y="611023"/>
            <a:ext cx="127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calmer</a:t>
            </a:r>
          </a:p>
        </p:txBody>
      </p:sp>
      <p:sp>
        <p:nvSpPr>
          <p:cNvPr id="28" name="TextBox 27"/>
          <p:cNvSpPr txBox="1"/>
          <p:nvPr/>
        </p:nvSpPr>
        <p:spPr>
          <a:xfrm>
            <a:off x="9846153" y="985019"/>
            <a:ext cx="829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nicer</a:t>
            </a:r>
          </a:p>
        </p:txBody>
      </p:sp>
      <p:sp>
        <p:nvSpPr>
          <p:cNvPr id="46" name="TextBox 45"/>
          <p:cNvSpPr txBox="1"/>
          <p:nvPr/>
        </p:nvSpPr>
        <p:spPr>
          <a:xfrm>
            <a:off x="0" y="86863"/>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7" name="Title 6"/>
          <p:cNvSpPr>
            <a:spLocks noGrp="1"/>
          </p:cNvSpPr>
          <p:nvPr>
            <p:ph type="title"/>
          </p:nvPr>
        </p:nvSpPr>
        <p:spPr>
          <a:xfrm>
            <a:off x="11228977" y="-16499"/>
            <a:ext cx="1270758" cy="968398"/>
          </a:xfrm>
        </p:spPr>
        <p:txBody>
          <a:bodyPr>
            <a:normAutofit/>
          </a:bodyPr>
          <a:lstStyle/>
          <a:p>
            <a:r>
              <a:rPr lang="en-GB" sz="2000" b="1">
                <a:solidFill>
                  <a:schemeClr val="bg1"/>
                </a:solidFill>
              </a:rPr>
              <a:t>leer</a:t>
            </a:r>
          </a:p>
        </p:txBody>
      </p:sp>
      <p:sp>
        <p:nvSpPr>
          <p:cNvPr id="19" name="Rounded Rectangular Callout 18">
            <a:extLst>
              <a:ext uri="{FF2B5EF4-FFF2-40B4-BE49-F238E27FC236}">
                <a16:creationId xmlns:a16="http://schemas.microsoft.com/office/drawing/2014/main" id="{8E646E18-5FD2-404A-AD7D-FCB1B6AC5E3A}"/>
              </a:ext>
            </a:extLst>
          </p:cNvPr>
          <p:cNvSpPr/>
          <p:nvPr/>
        </p:nvSpPr>
        <p:spPr>
          <a:xfrm>
            <a:off x="4994412" y="4138370"/>
            <a:ext cx="6788279" cy="1938759"/>
          </a:xfrm>
          <a:prstGeom prst="wedgeRoundRectCallout">
            <a:avLst>
              <a:gd name="adj1" fmla="val -55197"/>
              <a:gd name="adj2" fmla="val -1974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Lucía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Daniel</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mi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opinión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gusta</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campo,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claro que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campo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tristes y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serios que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casa y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padres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Además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US" sz="2000" dirty="0">
                <a:solidFill>
                  <a:srgbClr val="002060"/>
                </a:solidFill>
                <a:latin typeface="Century Gothic" panose="020B0502020202020204" pitchFamily="34" charset="0"/>
              </a:rPr>
              <a:t>p</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apá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siempre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hace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cosas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muy</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tontas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muy</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gracioso.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3F32691-75A2-BE43-9C84-56E2D4979790}"/>
              </a:ext>
            </a:extLst>
          </p:cNvPr>
          <p:cNvSpPr txBox="1"/>
          <p:nvPr/>
        </p:nvSpPr>
        <p:spPr>
          <a:xfrm>
            <a:off x="8469417" y="3344967"/>
            <a:ext cx="17998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very funny</a:t>
            </a:r>
          </a:p>
        </p:txBody>
      </p:sp>
      <p:sp>
        <p:nvSpPr>
          <p:cNvPr id="21" name="TextBox 20">
            <a:extLst>
              <a:ext uri="{FF2B5EF4-FFF2-40B4-BE49-F238E27FC236}">
                <a16:creationId xmlns:a16="http://schemas.microsoft.com/office/drawing/2014/main" id="{829B438A-4579-7B41-A553-CB4EF6A5AF66}"/>
              </a:ext>
            </a:extLst>
          </p:cNvPr>
          <p:cNvSpPr txBox="1"/>
          <p:nvPr/>
        </p:nvSpPr>
        <p:spPr>
          <a:xfrm>
            <a:off x="5421724" y="2690302"/>
            <a:ext cx="48392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they are less sad             less serious</a:t>
            </a:r>
          </a:p>
        </p:txBody>
      </p:sp>
      <p:sp>
        <p:nvSpPr>
          <p:cNvPr id="23" name="TextBox 22">
            <a:extLst>
              <a:ext uri="{FF2B5EF4-FFF2-40B4-BE49-F238E27FC236}">
                <a16:creationId xmlns:a16="http://schemas.microsoft.com/office/drawing/2014/main" id="{C1022846-5D71-2D4B-BBA0-1141D516E6CB}"/>
              </a:ext>
            </a:extLst>
          </p:cNvPr>
          <p:cNvSpPr txBox="1"/>
          <p:nvPr/>
        </p:nvSpPr>
        <p:spPr>
          <a:xfrm>
            <a:off x="9971978" y="3028302"/>
            <a:ext cx="1592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silly things</a:t>
            </a:r>
          </a:p>
        </p:txBody>
      </p:sp>
      <p:sp>
        <p:nvSpPr>
          <p:cNvPr id="30" name="TextBox 29">
            <a:extLst>
              <a:ext uri="{FF2B5EF4-FFF2-40B4-BE49-F238E27FC236}">
                <a16:creationId xmlns:a16="http://schemas.microsoft.com/office/drawing/2014/main" id="{FC9C2F86-1C7D-6242-9C8D-F556D8ACEF77}"/>
              </a:ext>
            </a:extLst>
          </p:cNvPr>
          <p:cNvSpPr txBox="1"/>
          <p:nvPr/>
        </p:nvSpPr>
        <p:spPr>
          <a:xfrm>
            <a:off x="5069127" y="2010260"/>
            <a:ext cx="2286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panose="020F0302020204030204"/>
                <a:ea typeface="+mn-ea"/>
                <a:cs typeface="+mn-cs"/>
              </a:rPr>
              <a:t>you are strange</a:t>
            </a:r>
          </a:p>
        </p:txBody>
      </p:sp>
      <p:pic>
        <p:nvPicPr>
          <p:cNvPr id="18" name="Imagen 17" descr="Imagen que contiene tabla, cama&#10;&#10;Descripción generada automáticamente">
            <a:extLst>
              <a:ext uri="{FF2B5EF4-FFF2-40B4-BE49-F238E27FC236}">
                <a16:creationId xmlns:a16="http://schemas.microsoft.com/office/drawing/2014/main" id="{5224AC43-FCCC-2E4A-B78A-2C5ED1339E78}"/>
              </a:ext>
            </a:extLst>
          </p:cNvPr>
          <p:cNvPicPr>
            <a:picLocks noChangeAspect="1"/>
          </p:cNvPicPr>
          <p:nvPr/>
        </p:nvPicPr>
        <p:blipFill rotWithShape="1">
          <a:blip r:embed="rId5" cstate="screen">
            <a:clrChange>
              <a:clrFrom>
                <a:srgbClr val="FCFAFB"/>
              </a:clrFrom>
              <a:clrTo>
                <a:srgbClr val="FCFAFB">
                  <a:alpha val="0"/>
                </a:srgbClr>
              </a:clrTo>
            </a:clrChange>
            <a:extLst>
              <a:ext uri="{BEBA8EAE-BF5A-486C-A8C5-ECC9F3942E4B}">
                <a14:imgProps xmlns:a14="http://schemas.microsoft.com/office/drawing/2010/main">
                  <a14:imgLayer r:embed="rId6">
                    <a14:imgEffect>
                      <a14:backgroundRemoval t="10000" b="90000" l="7473" r="100000">
                        <a14:foregroundMark x1="96085" y1="35833" x2="69395" y2="50648"/>
                        <a14:foregroundMark x1="69395" y1="50648" x2="18743" y2="56574"/>
                        <a14:foregroundMark x1="18743" y1="56574" x2="7711" y2="56204"/>
                      </a14:backgroundRemoval>
                    </a14:imgEffect>
                  </a14:imgLayer>
                </a14:imgProps>
              </a:ext>
              <a:ext uri="{28A0092B-C50C-407E-A947-70E740481C1C}">
                <a14:useLocalDpi xmlns:a14="http://schemas.microsoft.com/office/drawing/2010/main"/>
              </a:ext>
            </a:extLst>
          </a:blip>
          <a:srcRect/>
          <a:stretch/>
        </p:blipFill>
        <p:spPr>
          <a:xfrm>
            <a:off x="73197" y="3324245"/>
            <a:ext cx="2822403" cy="3615305"/>
          </a:xfrm>
          <a:prstGeom prst="rect">
            <a:avLst/>
          </a:prstGeom>
        </p:spPr>
      </p:pic>
      <p:pic>
        <p:nvPicPr>
          <p:cNvPr id="6" name="Imagen 5" descr="Dibujo animado de un personaje de caricatura&#10;&#10;Descripción generada automáticamente con confianza media">
            <a:extLst>
              <a:ext uri="{FF2B5EF4-FFF2-40B4-BE49-F238E27FC236}">
                <a16:creationId xmlns:a16="http://schemas.microsoft.com/office/drawing/2014/main" id="{EB1C91C6-785E-BB47-88B8-CC579C65E6D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74919" y="3679164"/>
            <a:ext cx="1078165" cy="2525759"/>
          </a:xfrm>
          <a:prstGeom prst="rect">
            <a:avLst/>
          </a:prstGeom>
        </p:spPr>
      </p:pic>
      <p:pic>
        <p:nvPicPr>
          <p:cNvPr id="9" name="Imagen 8" descr="Dibujo animado de un personaje animado&#10;&#10;Descripción generada automáticamente con confianza baja">
            <a:extLst>
              <a:ext uri="{FF2B5EF4-FFF2-40B4-BE49-F238E27FC236}">
                <a16:creationId xmlns:a16="http://schemas.microsoft.com/office/drawing/2014/main" id="{6071033B-EDFA-1040-9B57-F1589E8382A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20550" y="3922779"/>
            <a:ext cx="1138108" cy="2369939"/>
          </a:xfrm>
          <a:prstGeom prst="rect">
            <a:avLst/>
          </a:prstGeom>
        </p:spPr>
      </p:pic>
      <p:pic>
        <p:nvPicPr>
          <p:cNvPr id="11" name="Imagen 10" descr="Un dibujo de un personaje de caricatura&#10;&#10;Descripción generada automáticamente con confianza media">
            <a:extLst>
              <a:ext uri="{FF2B5EF4-FFF2-40B4-BE49-F238E27FC236}">
                <a16:creationId xmlns:a16="http://schemas.microsoft.com/office/drawing/2014/main" id="{AB43F065-DDC4-6942-8072-166C5D6AABC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1437135" y="3695173"/>
            <a:ext cx="1102310" cy="2575662"/>
          </a:xfrm>
          <a:prstGeom prst="rect">
            <a:avLst/>
          </a:prstGeom>
        </p:spPr>
      </p:pic>
      <p:pic>
        <p:nvPicPr>
          <p:cNvPr id="15" name="Imagen 14" descr="Dibujo animado de un personaje animado&#10;&#10;Descripción generada automáticamente con confianza baja">
            <a:extLst>
              <a:ext uri="{FF2B5EF4-FFF2-40B4-BE49-F238E27FC236}">
                <a16:creationId xmlns:a16="http://schemas.microsoft.com/office/drawing/2014/main" id="{E02553C6-4A32-BB44-B08E-37DD6F817A8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160542" y="3679164"/>
            <a:ext cx="1246873" cy="2591671"/>
          </a:xfrm>
          <a:prstGeom prst="rect">
            <a:avLst/>
          </a:prstGeom>
        </p:spPr>
      </p:pic>
    </p:spTree>
    <p:extLst>
      <p:ext uri="{BB962C8B-B14F-4D97-AF65-F5344CB8AC3E}">
        <p14:creationId xmlns:p14="http://schemas.microsoft.com/office/powerpoint/2010/main" val="157315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0" grpId="0"/>
      <p:bldP spid="21" grpId="0"/>
      <p:bldP spid="23"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5" y="0"/>
            <a:ext cx="8485518" cy="1325563"/>
          </a:xfrm>
        </p:spPr>
        <p:txBody>
          <a:bodyPr>
            <a:normAutofit/>
          </a:bodyPr>
          <a:lstStyle/>
          <a:p>
            <a:r>
              <a:rPr lang="en-GB" sz="2600" b="1">
                <a:solidFill>
                  <a:schemeClr val="bg1"/>
                </a:solidFill>
              </a:rPr>
              <a:t>Comparing things</a:t>
            </a:r>
            <a:br>
              <a:rPr lang="en-GB" sz="2600" b="1">
                <a:solidFill>
                  <a:schemeClr val="bg1"/>
                </a:solidFill>
              </a:rPr>
            </a:br>
            <a:r>
              <a:rPr lang="en-GB" sz="2600" b="1">
                <a:solidFill>
                  <a:schemeClr val="bg1"/>
                </a:solidFill>
              </a:rPr>
              <a:t>Using ‘mejor </a:t>
            </a:r>
            <a:r>
              <a:rPr lang="en-GB" sz="2600" b="1" err="1">
                <a:solidFill>
                  <a:schemeClr val="bg1"/>
                </a:solidFill>
              </a:rPr>
              <a:t>que</a:t>
            </a:r>
            <a:r>
              <a:rPr lang="en-GB" sz="2600" b="1">
                <a:solidFill>
                  <a:schemeClr val="bg1"/>
                </a:solidFill>
              </a:rPr>
              <a:t> and ‘peor </a:t>
            </a:r>
            <a:r>
              <a:rPr lang="en-GB" sz="2600" b="1" dirty="0" err="1">
                <a:solidFill>
                  <a:schemeClr val="bg1"/>
                </a:solidFill>
              </a:rPr>
              <a:t>que</a:t>
            </a:r>
            <a:r>
              <a:rPr lang="en-GB" sz="2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72075" y="1293513"/>
            <a:ext cx="11260667" cy="43422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In English, </a:t>
            </a:r>
            <a:r>
              <a:rPr kumimoji="0" lang="is-IS" sz="2200" b="0" i="0" u="none" strike="noStrike" kern="1200" cap="none" spc="0" normalizeH="0" baseline="0" noProof="0">
                <a:ln>
                  <a:noFill/>
                </a:ln>
                <a:solidFill>
                  <a:srgbClr val="002060"/>
                </a:solidFill>
                <a:effectLst/>
                <a:uLnTx/>
                <a:uFillTx/>
                <a:latin typeface="Century Gothic"/>
                <a:ea typeface="+mn-ea"/>
                <a:cs typeface="+mn-cs"/>
              </a:rPr>
              <a:t>we don’t say 'more good than’ or 'more bad than’. </a:t>
            </a:r>
            <a:endParaRPr kumimoji="0" lang="is-I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TextBox 2"/>
          <p:cNvSpPr txBox="1"/>
          <p:nvPr/>
        </p:nvSpPr>
        <p:spPr>
          <a:xfrm>
            <a:off x="243314" y="2537780"/>
            <a:ext cx="66401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a:ln>
                  <a:noFill/>
                </a:ln>
                <a:solidFill>
                  <a:srgbClr val="002060"/>
                </a:solidFill>
                <a:effectLst/>
                <a:uLnTx/>
                <a:uFillTx/>
                <a:latin typeface="Century Gothic"/>
                <a:ea typeface="+mn-ea"/>
                <a:cs typeface="+mn-cs"/>
              </a:rPr>
              <a:t>Spanish also has words for ‘better’ and ‘worse’.</a:t>
            </a:r>
            <a:endParaRPr kumimoji="0" lang="is-I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7014188" y="3127770"/>
            <a:ext cx="51778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I‘m</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 better than </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Daniel in team sports.</a:t>
            </a:r>
          </a:p>
        </p:txBody>
      </p:sp>
      <p:sp>
        <p:nvSpPr>
          <p:cNvPr id="9" name="TextBox 8"/>
          <p:cNvSpPr txBox="1"/>
          <p:nvPr/>
        </p:nvSpPr>
        <p:spPr>
          <a:xfrm>
            <a:off x="277517" y="3127770"/>
            <a:ext cx="68976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Soy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mejor que </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Daniel en los deportes de equipo.</a:t>
            </a:r>
          </a:p>
        </p:txBody>
      </p:sp>
      <p:sp>
        <p:nvSpPr>
          <p:cNvPr id="10" name="TextBox 9"/>
          <p:cNvSpPr txBox="1"/>
          <p:nvPr/>
        </p:nvSpPr>
        <p:spPr>
          <a:xfrm>
            <a:off x="6649156" y="4588551"/>
            <a:ext cx="57605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We girls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are worse than </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the boys.</a:t>
            </a:r>
          </a:p>
        </p:txBody>
      </p:sp>
      <p:sp>
        <p:nvSpPr>
          <p:cNvPr id="11" name="TextBox 10"/>
          <p:cNvSpPr txBox="1"/>
          <p:nvPr/>
        </p:nvSpPr>
        <p:spPr>
          <a:xfrm>
            <a:off x="243314" y="4588551"/>
            <a:ext cx="6336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Las chicas somos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peores que </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los chicos.</a:t>
            </a:r>
          </a:p>
        </p:txBody>
      </p:sp>
      <p:sp>
        <p:nvSpPr>
          <p:cNvPr id="12" name="TextBox 11"/>
          <p:cNvSpPr txBox="1"/>
          <p:nvPr/>
        </p:nvSpPr>
        <p:spPr>
          <a:xfrm>
            <a:off x="6759533" y="2536732"/>
            <a:ext cx="53017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better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use </a:t>
            </a:r>
            <a:r>
              <a:rPr kumimoji="0" lang="is-IS" sz="2200" b="1" i="0" u="none" strike="noStrike" kern="1200" cap="none" spc="0" normalizeH="0" baseline="0" noProof="0" dirty="0">
                <a:ln>
                  <a:noFill/>
                </a:ln>
                <a:solidFill>
                  <a:srgbClr val="F66400"/>
                </a:solidFill>
                <a:effectLst/>
                <a:uLnTx/>
                <a:uFillTx/>
                <a:latin typeface="Century Gothic"/>
                <a:ea typeface="+mn-ea"/>
                <a:cs typeface="+mn-cs"/>
              </a:rPr>
              <a:t>mejor que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4" name="TextBox 13"/>
          <p:cNvSpPr txBox="1"/>
          <p:nvPr/>
        </p:nvSpPr>
        <p:spPr>
          <a:xfrm>
            <a:off x="243314" y="3997513"/>
            <a:ext cx="101531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worse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use </a:t>
            </a:r>
            <a:r>
              <a:rPr kumimoji="0" lang="is-IS" sz="2200" b="1" i="0" u="none" strike="noStrike" kern="1200" cap="none" spc="0" normalizeH="0" baseline="0" noProof="0" dirty="0">
                <a:ln>
                  <a:noFill/>
                </a:ln>
                <a:solidFill>
                  <a:srgbClr val="F66400"/>
                </a:solidFill>
                <a:effectLst/>
                <a:uLnTx/>
                <a:uFillTx/>
                <a:latin typeface="Century Gothic"/>
                <a:ea typeface="+mn-ea"/>
                <a:cs typeface="+mn-cs"/>
              </a:rPr>
              <a:t>peor que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5" name="Rounded Rectangular Callout 14"/>
          <p:cNvSpPr/>
          <p:nvPr/>
        </p:nvSpPr>
        <p:spPr>
          <a:xfrm>
            <a:off x="2046539" y="5179589"/>
            <a:ext cx="5391833" cy="870181"/>
          </a:xfrm>
          <a:prstGeom prst="wedgeRoundRectCallout">
            <a:avLst>
              <a:gd name="adj1" fmla="val -18550"/>
              <a:gd name="adj2" fmla="val -73115"/>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Mejor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peor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only change if the noun is plural: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mejor</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es</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peor</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es</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6" name="Rectangle 5"/>
          <p:cNvSpPr/>
          <p:nvPr/>
        </p:nvSpPr>
        <p:spPr>
          <a:xfrm>
            <a:off x="243314" y="1805000"/>
            <a:ext cx="5461752" cy="434030"/>
          </a:xfrm>
          <a:prstGeom prst="rect">
            <a:avLst/>
          </a:prstGeom>
        </p:spPr>
        <p:txBody>
          <a:bodyPr wrap="non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s-IS" sz="2200" b="0" i="0" u="none" strike="noStrike" kern="1200" cap="none" spc="0" normalizeH="0" baseline="0" noProof="0">
                <a:ln>
                  <a:noFill/>
                </a:ln>
                <a:solidFill>
                  <a:srgbClr val="002060"/>
                </a:solidFill>
                <a:effectLst/>
                <a:uLnTx/>
                <a:uFillTx/>
                <a:latin typeface="Century Gothic" panose="020F0302020204030204"/>
                <a:ea typeface="+mn-ea"/>
                <a:cs typeface="+mn-cs"/>
              </a:rPr>
              <a:t>We say ‘</a:t>
            </a:r>
            <a:r>
              <a:rPr kumimoji="0" lang="is-IS" sz="2200" b="1" i="0" u="none" strike="noStrike" kern="1200" cap="none" spc="0" normalizeH="0" baseline="0" noProof="0">
                <a:ln>
                  <a:noFill/>
                </a:ln>
                <a:solidFill>
                  <a:srgbClr val="002060"/>
                </a:solidFill>
                <a:effectLst/>
                <a:uLnTx/>
                <a:uFillTx/>
                <a:latin typeface="Century Gothic" panose="020F0302020204030204"/>
                <a:ea typeface="+mn-ea"/>
                <a:cs typeface="+mn-cs"/>
              </a:rPr>
              <a:t>better than</a:t>
            </a:r>
            <a:r>
              <a:rPr kumimoji="0" lang="is-IS" sz="2200" b="0" i="0" u="none" strike="noStrike" kern="1200" cap="none" spc="0" normalizeH="0" baseline="0" noProof="0">
                <a:ln>
                  <a:noFill/>
                </a:ln>
                <a:solidFill>
                  <a:srgbClr val="002060"/>
                </a:solidFill>
                <a:effectLst/>
                <a:uLnTx/>
                <a:uFillTx/>
                <a:latin typeface="Century Gothic" panose="020F0302020204030204"/>
                <a:ea typeface="+mn-ea"/>
                <a:cs typeface="+mn-cs"/>
              </a:rPr>
              <a:t>’ and '</a:t>
            </a:r>
            <a:r>
              <a:rPr kumimoji="0" lang="is-IS" sz="2200" b="1" i="0" u="none" strike="noStrike" kern="1200" cap="none" spc="0" normalizeH="0" baseline="0" noProof="0">
                <a:ln>
                  <a:noFill/>
                </a:ln>
                <a:solidFill>
                  <a:srgbClr val="002060"/>
                </a:solidFill>
                <a:effectLst/>
                <a:uLnTx/>
                <a:uFillTx/>
                <a:latin typeface="Century Gothic" panose="020F0302020204030204"/>
                <a:ea typeface="+mn-ea"/>
                <a:cs typeface="+mn-cs"/>
              </a:rPr>
              <a:t>worse than</a:t>
            </a:r>
            <a:r>
              <a:rPr kumimoji="0" lang="is-IS" sz="2200" b="0" i="0" u="none" strike="noStrike" kern="1200" cap="none" spc="0" normalizeH="0" baseline="0" noProof="0">
                <a:ln>
                  <a:noFill/>
                </a:ln>
                <a:solidFill>
                  <a:srgbClr val="002060"/>
                </a:solidFill>
                <a:effectLst/>
                <a:uLnTx/>
                <a:uFillTx/>
                <a:latin typeface="Century Gothic" panose="020F0302020204030204"/>
                <a:ea typeface="+mn-ea"/>
                <a:cs typeface="+mn-cs"/>
              </a:rPr>
              <a:t>’. </a:t>
            </a:r>
            <a:endParaRPr kumimoji="0" lang="is-I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232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9" grpId="0"/>
      <p:bldP spid="10" grpId="0"/>
      <p:bldP spid="11" grpId="0"/>
      <p:bldP spid="12" grpId="0"/>
      <p:bldP spid="14" grpId="0"/>
      <p:bldP spid="1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91784583"/>
              </p:ext>
            </p:extLst>
          </p:nvPr>
        </p:nvGraphicFramePr>
        <p:xfrm>
          <a:off x="269384" y="1211614"/>
          <a:ext cx="11774979" cy="5004108"/>
        </p:xfrm>
        <a:graphic>
          <a:graphicData uri="http://schemas.openxmlformats.org/drawingml/2006/table">
            <a:tbl>
              <a:tblPr firstRow="1" bandRow="1">
                <a:tableStyleId>{8A107856-5554-42FB-B03E-39F5DBC370BA}</a:tableStyleId>
              </a:tblPr>
              <a:tblGrid>
                <a:gridCol w="616441">
                  <a:extLst>
                    <a:ext uri="{9D8B030D-6E8A-4147-A177-3AD203B41FA5}">
                      <a16:colId xmlns:a16="http://schemas.microsoft.com/office/drawing/2014/main" val="20000"/>
                    </a:ext>
                  </a:extLst>
                </a:gridCol>
                <a:gridCol w="971550">
                  <a:extLst>
                    <a:ext uri="{9D8B030D-6E8A-4147-A177-3AD203B41FA5}">
                      <a16:colId xmlns:a16="http://schemas.microsoft.com/office/drawing/2014/main" val="20002"/>
                    </a:ext>
                  </a:extLst>
                </a:gridCol>
                <a:gridCol w="1014413">
                  <a:extLst>
                    <a:ext uri="{9D8B030D-6E8A-4147-A177-3AD203B41FA5}">
                      <a16:colId xmlns:a16="http://schemas.microsoft.com/office/drawing/2014/main" val="4234720625"/>
                    </a:ext>
                  </a:extLst>
                </a:gridCol>
                <a:gridCol w="9172575">
                  <a:extLst>
                    <a:ext uri="{9D8B030D-6E8A-4147-A177-3AD203B41FA5}">
                      <a16:colId xmlns:a16="http://schemas.microsoft.com/office/drawing/2014/main" val="840794828"/>
                    </a:ext>
                  </a:extLst>
                </a:gridCol>
              </a:tblGrid>
              <a:tr h="839052">
                <a:tc>
                  <a:txBody>
                    <a:bodyPr/>
                    <a:lstStyle/>
                    <a:p>
                      <a:endParaRPr lang="en-US" dirty="0"/>
                    </a:p>
                  </a:txBody>
                  <a:tcPr>
                    <a:noFill/>
                  </a:tcPr>
                </a:tc>
                <a:tc>
                  <a:txBody>
                    <a:bodyPr/>
                    <a:lstStyle/>
                    <a:p>
                      <a:pPr algn="ctr"/>
                      <a:r>
                        <a:rPr lang="en-US" sz="2000" dirty="0">
                          <a:solidFill>
                            <a:srgbClr val="002060"/>
                          </a:solidFill>
                        </a:rPr>
                        <a:t>I</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we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Escribe</a:t>
                      </a:r>
                      <a:r>
                        <a:rPr lang="en-US" sz="2000" baseline="0" dirty="0">
                          <a:solidFill>
                            <a:srgbClr val="002060"/>
                          </a:solidFill>
                        </a:rPr>
                        <a:t> la </a:t>
                      </a:r>
                      <a:r>
                        <a:rPr lang="en-US" sz="2000" baseline="0" dirty="0" err="1">
                          <a:solidFill>
                            <a:srgbClr val="002060"/>
                          </a:solidFill>
                        </a:rPr>
                        <a:t>comparación</a:t>
                      </a:r>
                      <a:r>
                        <a:rPr lang="en-US" sz="2000" baseline="0" dirty="0">
                          <a:solidFill>
                            <a:srgbClr val="002060"/>
                          </a:solidFill>
                        </a:rPr>
                        <a:t> </a:t>
                      </a:r>
                      <a:r>
                        <a:rPr lang="en-US" sz="2000" baseline="0" dirty="0" err="1">
                          <a:solidFill>
                            <a:srgbClr val="002060"/>
                          </a:solidFill>
                        </a:rPr>
                        <a:t>en</a:t>
                      </a:r>
                      <a:r>
                        <a:rPr lang="en-US" sz="2000" baseline="0" dirty="0">
                          <a:solidFill>
                            <a:srgbClr val="002060"/>
                          </a:solidFill>
                        </a:rPr>
                        <a:t> </a:t>
                      </a:r>
                      <a:r>
                        <a:rPr lang="en-US" sz="2000" baseline="0" dirty="0" err="1">
                          <a:solidFill>
                            <a:srgbClr val="002060"/>
                          </a:solidFill>
                        </a:rPr>
                        <a:t>inglés</a:t>
                      </a:r>
                      <a:r>
                        <a:rPr lang="en-US" sz="2000" baseline="0" dirty="0">
                          <a:solidFill>
                            <a:srgbClr val="002060"/>
                          </a:solidFill>
                        </a:rPr>
                        <a:t>.</a:t>
                      </a:r>
                    </a:p>
                  </a:txBody>
                  <a:tcPr anchor="ctr">
                    <a:noFill/>
                  </a:tcPr>
                </a:tc>
                <a:extLst>
                  <a:ext uri="{0D108BD9-81ED-4DB2-BD59-A6C34878D82A}">
                    <a16:rowId xmlns:a16="http://schemas.microsoft.com/office/drawing/2014/main" val="10000"/>
                  </a:ext>
                </a:extLst>
              </a:tr>
              <a:tr h="694176">
                <a:tc>
                  <a:txBody>
                    <a:bodyPr/>
                    <a:lstStyle/>
                    <a:p>
                      <a:endParaRPr lang="en-US"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2"/>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3"/>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4"/>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5"/>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1 En el campo BEEP ma%CC%81s contentos que cuando estamos en casa.wav"/>
            </a:hlinkClick>
            <a:extLst>
              <a:ext uri="{FF2B5EF4-FFF2-40B4-BE49-F238E27FC236}">
                <a16:creationId xmlns:a16="http://schemas.microsoft.com/office/drawing/2014/main" id="{30030AF8-564D-734B-84B9-DB4C7A3A6A53}"/>
              </a:ext>
            </a:extLst>
          </p:cNvPr>
          <p:cNvSpPr/>
          <p:nvPr/>
        </p:nvSpPr>
        <p:spPr>
          <a:xfrm>
            <a:off x="368529" y="21557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 name="Title 1"/>
          <p:cNvSpPr>
            <a:spLocks noGrp="1"/>
          </p:cNvSpPr>
          <p:nvPr>
            <p:ph type="title"/>
          </p:nvPr>
        </p:nvSpPr>
        <p:spPr>
          <a:xfrm>
            <a:off x="263857" y="183780"/>
            <a:ext cx="10496625" cy="692776"/>
          </a:xfrm>
        </p:spPr>
        <p:txBody>
          <a:bodyPr>
            <a:noAutofit/>
          </a:bodyPr>
          <a:lstStyle/>
          <a:p>
            <a:pPr>
              <a:lnSpc>
                <a:spcPct val="110000"/>
              </a:lnSpc>
            </a:pPr>
            <a:r>
              <a:rPr lang="en-GB" sz="2000" b="1" dirty="0">
                <a:solidFill>
                  <a:srgbClr val="002060"/>
                </a:solidFill>
              </a:rPr>
              <a:t>Lucía </a:t>
            </a:r>
            <a:r>
              <a:rPr lang="en-GB" sz="2000" b="1" dirty="0" err="1">
                <a:solidFill>
                  <a:srgbClr val="002060"/>
                </a:solidFill>
              </a:rPr>
              <a:t>habla</a:t>
            </a:r>
            <a:r>
              <a:rPr lang="en-GB" sz="2000" b="1" dirty="0">
                <a:solidFill>
                  <a:srgbClr val="002060"/>
                </a:solidFill>
              </a:rPr>
              <a:t> </a:t>
            </a:r>
            <a:r>
              <a:rPr lang="en-GB" sz="2000" b="1" dirty="0" err="1">
                <a:solidFill>
                  <a:srgbClr val="002060"/>
                </a:solidFill>
              </a:rPr>
              <a:t>sobre</a:t>
            </a:r>
            <a:r>
              <a:rPr lang="en-GB" sz="2000" b="1" dirty="0">
                <a:solidFill>
                  <a:srgbClr val="002060"/>
                </a:solidFill>
              </a:rPr>
              <a:t> </a:t>
            </a:r>
            <a:r>
              <a:rPr lang="en-GB" sz="2000" b="1" dirty="0" err="1">
                <a:solidFill>
                  <a:srgbClr val="002060"/>
                </a:solidFill>
              </a:rPr>
              <a:t>su</a:t>
            </a:r>
            <a:r>
              <a:rPr lang="en-GB" sz="2000" b="1" dirty="0">
                <a:solidFill>
                  <a:srgbClr val="002060"/>
                </a:solidFill>
              </a:rPr>
              <a:t> </a:t>
            </a:r>
            <a:r>
              <a:rPr lang="en-GB" sz="2000" b="1" dirty="0" err="1">
                <a:solidFill>
                  <a:srgbClr val="002060"/>
                </a:solidFill>
              </a:rPr>
              <a:t>experiencia</a:t>
            </a:r>
            <a:r>
              <a:rPr lang="en-GB" sz="2000" b="1" dirty="0">
                <a:solidFill>
                  <a:srgbClr val="002060"/>
                </a:solidFill>
              </a:rPr>
              <a:t> </a:t>
            </a:r>
            <a:r>
              <a:rPr lang="en-GB" sz="2000" b="1" dirty="0" err="1">
                <a:solidFill>
                  <a:srgbClr val="002060"/>
                </a:solidFill>
              </a:rPr>
              <a:t>en</a:t>
            </a:r>
            <a:r>
              <a:rPr lang="en-GB" sz="2000" b="1" dirty="0">
                <a:solidFill>
                  <a:srgbClr val="002060"/>
                </a:solidFill>
              </a:rPr>
              <a:t> el campo. </a:t>
            </a:r>
            <a:r>
              <a:rPr lang="en-GB" sz="2000" b="1" dirty="0" err="1">
                <a:solidFill>
                  <a:srgbClr val="002060"/>
                </a:solidFill>
              </a:rPr>
              <a:t>Escucha</a:t>
            </a:r>
            <a:r>
              <a:rPr lang="en-GB" sz="2000" b="1" dirty="0">
                <a:solidFill>
                  <a:srgbClr val="002060"/>
                </a:solidFill>
              </a:rPr>
              <a:t> las </a:t>
            </a:r>
            <a:r>
              <a:rPr lang="en-GB" sz="2000" b="1" dirty="0" err="1">
                <a:solidFill>
                  <a:srgbClr val="002060"/>
                </a:solidFill>
              </a:rPr>
              <a:t>frases</a:t>
            </a:r>
            <a:r>
              <a:rPr lang="en-GB" sz="2000" b="1" dirty="0">
                <a:solidFill>
                  <a:srgbClr val="002060"/>
                </a:solidFill>
              </a:rPr>
              <a:t> y </a:t>
            </a:r>
            <a:r>
              <a:rPr lang="en-GB" sz="2000" b="1" dirty="0" err="1">
                <a:solidFill>
                  <a:srgbClr val="002060"/>
                </a:solidFill>
              </a:rPr>
              <a:t>marca</a:t>
            </a:r>
            <a:r>
              <a:rPr lang="en-GB" sz="2000" b="1" dirty="0">
                <a:solidFill>
                  <a:srgbClr val="002060"/>
                </a:solidFill>
              </a:rPr>
              <a:t> la </a:t>
            </a:r>
            <a:r>
              <a:rPr lang="en-GB" sz="2000" b="1" dirty="0" err="1">
                <a:solidFill>
                  <a:srgbClr val="002060"/>
                </a:solidFill>
              </a:rPr>
              <a:t>columna</a:t>
            </a:r>
            <a:r>
              <a:rPr lang="en-GB" sz="2000" b="1" dirty="0">
                <a:solidFill>
                  <a:srgbClr val="002060"/>
                </a:solidFill>
              </a:rPr>
              <a:t> </a:t>
            </a:r>
            <a:r>
              <a:rPr lang="en-GB" sz="2000" b="1" dirty="0" err="1">
                <a:solidFill>
                  <a:srgbClr val="002060"/>
                </a:solidFill>
              </a:rPr>
              <a:t>correcta</a:t>
            </a:r>
            <a:r>
              <a:rPr lang="en-GB" sz="2000" b="1" dirty="0">
                <a:solidFill>
                  <a:srgbClr val="002060"/>
                </a:solidFill>
              </a:rPr>
              <a:t>. </a:t>
            </a:r>
            <a:r>
              <a:rPr lang="en-GB" sz="2000" b="1" dirty="0" err="1">
                <a:solidFill>
                  <a:srgbClr val="002060"/>
                </a:solidFill>
              </a:rPr>
              <a:t>Luego</a:t>
            </a:r>
            <a:r>
              <a:rPr lang="en-GB" sz="2000" b="1" dirty="0">
                <a:solidFill>
                  <a:srgbClr val="002060"/>
                </a:solidFill>
              </a:rPr>
              <a:t>, escribe la </a:t>
            </a:r>
            <a:r>
              <a:rPr lang="en-GB" sz="2000" b="1" dirty="0" err="1">
                <a:solidFill>
                  <a:srgbClr val="002060"/>
                </a:solidFill>
              </a:rPr>
              <a:t>comparación</a:t>
            </a:r>
            <a:r>
              <a:rPr lang="en-GB" sz="2000" b="1" dirty="0">
                <a:solidFill>
                  <a:srgbClr val="002060"/>
                </a:solidFill>
              </a:rPr>
              <a:t> </a:t>
            </a:r>
            <a:r>
              <a:rPr lang="en-GB" sz="2000" b="1" dirty="0" err="1">
                <a:solidFill>
                  <a:srgbClr val="002060"/>
                </a:solidFill>
              </a:rPr>
              <a:t>en</a:t>
            </a:r>
            <a:r>
              <a:rPr lang="en-GB" sz="2000" b="1" dirty="0">
                <a:solidFill>
                  <a:srgbClr val="002060"/>
                </a:solidFill>
              </a:rPr>
              <a:t> </a:t>
            </a:r>
            <a:r>
              <a:rPr lang="en-GB" sz="2000" b="1" dirty="0" err="1">
                <a:solidFill>
                  <a:srgbClr val="002060"/>
                </a:solidFill>
              </a:rPr>
              <a:t>inglés</a:t>
            </a:r>
            <a:r>
              <a:rPr lang="en-GB" sz="20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4" name="2 Cuando nado en el lago BEEP menos nerviosa que cuando monto en caballo.wav"/>
            </a:hlinkClick>
            <a:extLst>
              <a:ext uri="{FF2B5EF4-FFF2-40B4-BE49-F238E27FC236}">
                <a16:creationId xmlns:a16="http://schemas.microsoft.com/office/drawing/2014/main" id="{07BF8C7A-85C3-B348-9105-B6C7D7A99279}"/>
              </a:ext>
            </a:extLst>
          </p:cNvPr>
          <p:cNvSpPr/>
          <p:nvPr/>
        </p:nvSpPr>
        <p:spPr>
          <a:xfrm>
            <a:off x="357276" y="284983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5" name="3 Daniel y yo BEEP ma%CC%81s activos que mama%CC%81 y papa%CC%81.wav"/>
            </a:hlinkClick>
            <a:extLst>
              <a:ext uri="{FF2B5EF4-FFF2-40B4-BE49-F238E27FC236}">
                <a16:creationId xmlns:a16="http://schemas.microsoft.com/office/drawing/2014/main" id="{38F5D3D6-70F2-C44A-BDEE-C35951A667F4}"/>
              </a:ext>
            </a:extLst>
          </p:cNvPr>
          <p:cNvSpPr/>
          <p:nvPr/>
        </p:nvSpPr>
        <p:spPr>
          <a:xfrm>
            <a:off x="357276" y="356292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6" name="4 Sin embargo parece que BEEP menos cansados que nuestros padres.wav"/>
            </a:hlinkClick>
            <a:extLst>
              <a:ext uri="{FF2B5EF4-FFF2-40B4-BE49-F238E27FC236}">
                <a16:creationId xmlns:a16="http://schemas.microsoft.com/office/drawing/2014/main" id="{BC2CF6E3-124B-1B4F-85AF-96617E2B02E1}"/>
              </a:ext>
            </a:extLst>
          </p:cNvPr>
          <p:cNvSpPr/>
          <p:nvPr/>
        </p:nvSpPr>
        <p:spPr>
          <a:xfrm>
            <a:off x="368529" y="425914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7" name="5 Papa%CC%81 y yo BEEP mejores que Daniel en el ciclismo de montan%CC%83a.wav"/>
            </a:hlinkClick>
            <a:extLst>
              <a:ext uri="{FF2B5EF4-FFF2-40B4-BE49-F238E27FC236}">
                <a16:creationId xmlns:a16="http://schemas.microsoft.com/office/drawing/2014/main" id="{996C48E9-B2F8-454E-8D47-6F1722784A4F}"/>
              </a:ext>
            </a:extLst>
          </p:cNvPr>
          <p:cNvSpPr/>
          <p:nvPr/>
        </p:nvSpPr>
        <p:spPr>
          <a:xfrm>
            <a:off x="368529" y="49628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8" name="6 Cuando montamos a caballo %C2%A1BEEP peor que todos en la familia!.wav"/>
            </a:hlinkClick>
            <a:extLst>
              <a:ext uri="{FF2B5EF4-FFF2-40B4-BE49-F238E27FC236}">
                <a16:creationId xmlns:a16="http://schemas.microsoft.com/office/drawing/2014/main" id="{35CEC8AB-5083-7C4E-A3E2-4429467836F2}"/>
              </a:ext>
            </a:extLst>
          </p:cNvPr>
          <p:cNvSpPr/>
          <p:nvPr/>
        </p:nvSpPr>
        <p:spPr>
          <a:xfrm>
            <a:off x="368529" y="567592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2" name="TextBox 31"/>
          <p:cNvSpPr txBox="1"/>
          <p:nvPr/>
        </p:nvSpPr>
        <p:spPr>
          <a:xfrm>
            <a:off x="2825727" y="2159620"/>
            <a:ext cx="9758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In the countryside ____________________  than when we are at home.</a:t>
            </a:r>
          </a:p>
        </p:txBody>
      </p:sp>
      <p:sp>
        <p:nvSpPr>
          <p:cNvPr id="33" name="TextBox 32"/>
          <p:cNvSpPr txBox="1"/>
          <p:nvPr/>
        </p:nvSpPr>
        <p:spPr>
          <a:xfrm>
            <a:off x="3224964" y="2916553"/>
            <a:ext cx="855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I swim in the lake _________________ than when I ride a horse.</a:t>
            </a:r>
          </a:p>
        </p:txBody>
      </p:sp>
      <p:sp>
        <p:nvSpPr>
          <p:cNvPr id="34" name="TextBox 33"/>
          <p:cNvSpPr txBox="1"/>
          <p:nvPr/>
        </p:nvSpPr>
        <p:spPr>
          <a:xfrm>
            <a:off x="3136224" y="3556977"/>
            <a:ext cx="7329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Daniel and I __________________ than Mum and Dad.</a:t>
            </a:r>
          </a:p>
        </p:txBody>
      </p:sp>
      <p:sp>
        <p:nvSpPr>
          <p:cNvPr id="35" name="TextBox 34"/>
          <p:cNvSpPr txBox="1"/>
          <p:nvPr/>
        </p:nvSpPr>
        <p:spPr>
          <a:xfrm>
            <a:off x="3224963" y="4282899"/>
            <a:ext cx="8819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However, it seems that ________________________ than our parents.</a:t>
            </a:r>
          </a:p>
        </p:txBody>
      </p:sp>
      <p:sp>
        <p:nvSpPr>
          <p:cNvPr id="36" name="TextBox 35"/>
          <p:cNvSpPr txBox="1"/>
          <p:nvPr/>
        </p:nvSpPr>
        <p:spPr>
          <a:xfrm>
            <a:off x="3224964" y="5010340"/>
            <a:ext cx="76570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Dad and I_____________ than Daniel at mountain biking. </a:t>
            </a:r>
          </a:p>
        </p:txBody>
      </p:sp>
      <p:sp>
        <p:nvSpPr>
          <p:cNvPr id="37" name="TextBox 36"/>
          <p:cNvSpPr txBox="1"/>
          <p:nvPr/>
        </p:nvSpPr>
        <p:spPr>
          <a:xfrm>
            <a:off x="2798435" y="5721895"/>
            <a:ext cx="8555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When we go horse riding, ____________ than everyone in the family!</a:t>
            </a:r>
          </a:p>
        </p:txBody>
      </p:sp>
      <p:pic>
        <p:nvPicPr>
          <p:cNvPr id="24" name="Picture 2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2328" y="2155733"/>
            <a:ext cx="480142" cy="500148"/>
          </a:xfrm>
          <a:prstGeom prst="rect">
            <a:avLst/>
          </a:prstGeom>
        </p:spPr>
      </p:pic>
      <p:pic>
        <p:nvPicPr>
          <p:cNvPr id="28" name="Picture 27"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2328" y="2849834"/>
            <a:ext cx="480142" cy="500148"/>
          </a:xfrm>
          <a:prstGeom prst="rect">
            <a:avLst/>
          </a:prstGeom>
        </p:spPr>
      </p:pic>
      <p:pic>
        <p:nvPicPr>
          <p:cNvPr id="29" name="Picture 2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81244" y="3516233"/>
            <a:ext cx="480142" cy="500148"/>
          </a:xfrm>
          <a:prstGeom prst="rect">
            <a:avLst/>
          </a:prstGeom>
        </p:spPr>
      </p:pic>
      <p:pic>
        <p:nvPicPr>
          <p:cNvPr id="30" name="Picture 2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2328" y="4210342"/>
            <a:ext cx="480142" cy="500148"/>
          </a:xfrm>
          <a:prstGeom prst="rect">
            <a:avLst/>
          </a:prstGeom>
        </p:spPr>
      </p:pic>
      <p:pic>
        <p:nvPicPr>
          <p:cNvPr id="31" name="Picture 3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77385" y="4942952"/>
            <a:ext cx="480142" cy="500148"/>
          </a:xfrm>
          <a:prstGeom prst="rect">
            <a:avLst/>
          </a:prstGeom>
        </p:spPr>
      </p:pic>
      <p:pic>
        <p:nvPicPr>
          <p:cNvPr id="44" name="Picture 4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54535" y="5604488"/>
            <a:ext cx="480142" cy="500148"/>
          </a:xfrm>
          <a:prstGeom prst="rect">
            <a:avLst/>
          </a:prstGeom>
        </p:spPr>
      </p:pic>
      <p:sp>
        <p:nvSpPr>
          <p:cNvPr id="9" name="Rectangle 8"/>
          <p:cNvSpPr/>
          <p:nvPr/>
        </p:nvSpPr>
        <p:spPr>
          <a:xfrm>
            <a:off x="5524634" y="2111250"/>
            <a:ext cx="27557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we are happier</a:t>
            </a:r>
          </a:p>
        </p:txBody>
      </p:sp>
      <p:sp>
        <p:nvSpPr>
          <p:cNvPr id="10" name="Rectangle 9"/>
          <p:cNvSpPr/>
          <p:nvPr/>
        </p:nvSpPr>
        <p:spPr>
          <a:xfrm>
            <a:off x="6180785" y="2899184"/>
            <a:ext cx="23832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I am less nervous</a:t>
            </a:r>
          </a:p>
        </p:txBody>
      </p:sp>
      <p:sp>
        <p:nvSpPr>
          <p:cNvPr id="12" name="Rectangle 11"/>
          <p:cNvSpPr/>
          <p:nvPr/>
        </p:nvSpPr>
        <p:spPr>
          <a:xfrm>
            <a:off x="4793294" y="3513809"/>
            <a:ext cx="298947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are more active</a:t>
            </a:r>
          </a:p>
        </p:txBody>
      </p:sp>
      <p:sp>
        <p:nvSpPr>
          <p:cNvPr id="13" name="Rectangle 12"/>
          <p:cNvSpPr/>
          <p:nvPr/>
        </p:nvSpPr>
        <p:spPr>
          <a:xfrm>
            <a:off x="6550070" y="4248977"/>
            <a:ext cx="2169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we are less tired</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14"/>
          <p:cNvSpPr/>
          <p:nvPr/>
        </p:nvSpPr>
        <p:spPr>
          <a:xfrm>
            <a:off x="4750525" y="4992971"/>
            <a:ext cx="20503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are better </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F62B92A1-F559-A64E-93BA-FF7B0CC91139}"/>
              </a:ext>
            </a:extLst>
          </p:cNvPr>
          <p:cNvSpPr/>
          <p:nvPr/>
        </p:nvSpPr>
        <p:spPr>
          <a:xfrm>
            <a:off x="6180785" y="5704526"/>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I am worse</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0" name="Action Button: Custom 16">
            <a:hlinkClick r:id="" action="ppaction://noaction" highlightClick="1">
              <a:snd r:embed="rId10" name="1 En el campo estamos ma%CC%81s contentos que cuando estamos en casa.wav"/>
            </a:hlinkClick>
            <a:extLst>
              <a:ext uri="{FF2B5EF4-FFF2-40B4-BE49-F238E27FC236}">
                <a16:creationId xmlns:a16="http://schemas.microsoft.com/office/drawing/2014/main" id="{40B9CC29-EB9C-486C-8EB6-DF1F788D432E}"/>
              </a:ext>
            </a:extLst>
          </p:cNvPr>
          <p:cNvSpPr/>
          <p:nvPr/>
        </p:nvSpPr>
        <p:spPr>
          <a:xfrm>
            <a:off x="372549" y="2163730"/>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11" name="2 Cuando nado en el lago estoy menos nerviosa que cuando monto en caballo.wav"/>
            </a:hlinkClick>
            <a:extLst>
              <a:ext uri="{FF2B5EF4-FFF2-40B4-BE49-F238E27FC236}">
                <a16:creationId xmlns:a16="http://schemas.microsoft.com/office/drawing/2014/main" id="{098E7CF3-24CC-49B0-AEF7-8A541AD83855}"/>
              </a:ext>
            </a:extLst>
          </p:cNvPr>
          <p:cNvSpPr/>
          <p:nvPr/>
        </p:nvSpPr>
        <p:spPr>
          <a:xfrm>
            <a:off x="361296" y="2857831"/>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12" name="3 Daniel y yo somos ma%CC%81s activos que mama%CC%81 y papa%CC%81.wav"/>
            </a:hlinkClick>
            <a:extLst>
              <a:ext uri="{FF2B5EF4-FFF2-40B4-BE49-F238E27FC236}">
                <a16:creationId xmlns:a16="http://schemas.microsoft.com/office/drawing/2014/main" id="{00EDC479-AB38-4839-8C5E-CEA5B9BD8762}"/>
              </a:ext>
            </a:extLst>
          </p:cNvPr>
          <p:cNvSpPr/>
          <p:nvPr/>
        </p:nvSpPr>
        <p:spPr>
          <a:xfrm>
            <a:off x="361296" y="3570919"/>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13" name="4 Sin embargo parece que estamos menos cansados que nuestros padres.wav"/>
            </a:hlinkClick>
            <a:extLst>
              <a:ext uri="{FF2B5EF4-FFF2-40B4-BE49-F238E27FC236}">
                <a16:creationId xmlns:a16="http://schemas.microsoft.com/office/drawing/2014/main" id="{9D43E668-25A2-4A3D-8161-DE9E2229BC53}"/>
              </a:ext>
            </a:extLst>
          </p:cNvPr>
          <p:cNvSpPr/>
          <p:nvPr/>
        </p:nvSpPr>
        <p:spPr>
          <a:xfrm>
            <a:off x="372549" y="4267141"/>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a:t>
            </a:r>
          </a:p>
        </p:txBody>
      </p:sp>
      <p:sp>
        <p:nvSpPr>
          <p:cNvPr id="45" name="Action Button: Custom 16">
            <a:hlinkClick r:id="" action="ppaction://noaction" highlightClick="1">
              <a:snd r:embed="rId14" name="5 Papa%CC%81 y yo somos mejores que Daniel en el ciclismo de montan%CC%83a.wav"/>
            </a:hlinkClick>
            <a:extLst>
              <a:ext uri="{FF2B5EF4-FFF2-40B4-BE49-F238E27FC236}">
                <a16:creationId xmlns:a16="http://schemas.microsoft.com/office/drawing/2014/main" id="{36256086-C69F-43DE-99F1-E7BE9872B62A}"/>
              </a:ext>
            </a:extLst>
          </p:cNvPr>
          <p:cNvSpPr/>
          <p:nvPr/>
        </p:nvSpPr>
        <p:spPr>
          <a:xfrm>
            <a:off x="372549" y="4970834"/>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15" name="6 Cuando montamos a caballo %C2%A1soy peor que todos en la familia!.wav"/>
            </a:hlinkClick>
            <a:extLst>
              <a:ext uri="{FF2B5EF4-FFF2-40B4-BE49-F238E27FC236}">
                <a16:creationId xmlns:a16="http://schemas.microsoft.com/office/drawing/2014/main" id="{4FBDDADC-4FE5-4D39-8119-0A879D79CA1A}"/>
              </a:ext>
            </a:extLst>
          </p:cNvPr>
          <p:cNvSpPr/>
          <p:nvPr/>
        </p:nvSpPr>
        <p:spPr>
          <a:xfrm>
            <a:off x="372549" y="5683922"/>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a:t>
            </a:r>
          </a:p>
        </p:txBody>
      </p:sp>
      <p:pic>
        <p:nvPicPr>
          <p:cNvPr id="5122" name="Picture 2" descr="clip art mountain bike - Clip Art Library">
            <a:extLst>
              <a:ext uri="{FF2B5EF4-FFF2-40B4-BE49-F238E27FC236}">
                <a16:creationId xmlns:a16="http://schemas.microsoft.com/office/drawing/2014/main" id="{654F9803-E273-CA46-AE46-259DFAECC69D}"/>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65551" y="613005"/>
            <a:ext cx="1399843" cy="13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3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P spid="39" grpId="0"/>
      <p:bldP spid="40" grpId="0" animBg="1"/>
      <p:bldP spid="41" grpId="0" animBg="1"/>
      <p:bldP spid="42" grpId="0" animBg="1"/>
      <p:bldP spid="43" grpId="0" animBg="1"/>
      <p:bldP spid="45"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6" y="4920624"/>
            <a:ext cx="5469122" cy="1367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139163"/>
            <a:ext cx="9129447" cy="829733"/>
          </a:xfrm>
        </p:spPr>
        <p:txBody>
          <a:bodyPr>
            <a:normAutofit/>
          </a:bodyPr>
          <a:lstStyle/>
          <a:p>
            <a:r>
              <a:rPr lang="en-GB" sz="2400" b="1" dirty="0">
                <a:solidFill>
                  <a:srgbClr val="002060"/>
                </a:solidFill>
              </a:rPr>
              <a:t>Lucía y Daniel </a:t>
            </a:r>
            <a:r>
              <a:rPr lang="en-GB" sz="2400" b="1" dirty="0" err="1">
                <a:solidFill>
                  <a:srgbClr val="002060"/>
                </a:solidFill>
              </a:rPr>
              <a:t>hablan</a:t>
            </a:r>
            <a:r>
              <a:rPr lang="en-GB" sz="2400" b="1" dirty="0">
                <a:solidFill>
                  <a:srgbClr val="002060"/>
                </a:solidFill>
              </a:rPr>
              <a:t> de las </a:t>
            </a:r>
            <a:r>
              <a:rPr lang="en-GB" sz="2400" b="1" dirty="0" err="1">
                <a:solidFill>
                  <a:srgbClr val="002060"/>
                </a:solidFill>
              </a:rPr>
              <a:t>diferencias</a:t>
            </a:r>
            <a:r>
              <a:rPr lang="en-GB" sz="2400" b="1" dirty="0">
                <a:solidFill>
                  <a:srgbClr val="002060"/>
                </a:solidFill>
              </a:rPr>
              <a:t> entre los </a:t>
            </a:r>
            <a:r>
              <a:rPr lang="en-GB" sz="2400" b="1" dirty="0" err="1">
                <a:solidFill>
                  <a:srgbClr val="002060"/>
                </a:solidFill>
              </a:rPr>
              <a:t>viajes</a:t>
            </a:r>
            <a:r>
              <a:rPr lang="en-GB" sz="2400" b="1" dirty="0">
                <a:solidFill>
                  <a:srgbClr val="002060"/>
                </a:solidFill>
              </a:rPr>
              <a:t> con sus padres y con la </a:t>
            </a:r>
            <a:r>
              <a:rPr lang="en-GB" sz="2400" b="1" dirty="0" err="1">
                <a:solidFill>
                  <a:srgbClr val="002060"/>
                </a:solidFill>
              </a:rPr>
              <a:t>escuela</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08344" y="1670465"/>
            <a:ext cx="802459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traducción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 name="Rectangle 5"/>
          <p:cNvSpPr/>
          <p:nvPr/>
        </p:nvSpPr>
        <p:spPr>
          <a:xfrm>
            <a:off x="208345" y="913614"/>
            <a:ext cx="802459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lang="en-US" sz="2200" dirty="0" err="1">
                <a:solidFill>
                  <a:srgbClr val="002060"/>
                </a:solidFill>
                <a:latin typeface="Century Gothic"/>
              </a:rPr>
              <a:t>decir</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Rectangle 6"/>
          <p:cNvSpPr/>
          <p:nvPr/>
        </p:nvSpPr>
        <p:spPr>
          <a:xfrm>
            <a:off x="208345" y="4977256"/>
            <a:ext cx="5469123" cy="86555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1. Nadia y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yo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1" u="none" strike="noStrike" kern="1200" cap="none" spc="0" normalizeH="0" baseline="0" noProof="0" dirty="0">
                <a:ln>
                  <a:noFill/>
                </a:ln>
                <a:solidFill>
                  <a:srgbClr val="002060"/>
                </a:solidFill>
                <a:effectLst/>
                <a:uLnTx/>
                <a:uFillTx/>
                <a:latin typeface="Century Gothic"/>
                <a:ea typeface="+mn-ea"/>
                <a:cs typeface="+mn-cs"/>
              </a:rPr>
              <a:t>[we are less boring than]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mi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familia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Rounded Rectangular Callout 11"/>
          <p:cNvSpPr/>
          <p:nvPr/>
        </p:nvSpPr>
        <p:spPr>
          <a:xfrm>
            <a:off x="3644864" y="2869534"/>
            <a:ext cx="3407100" cy="1479652"/>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a:ea typeface="+mn-ea"/>
                <a:cs typeface="+mn-cs"/>
              </a:rPr>
              <a:t>Nadia y yo </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somos menos aburrid</a:t>
            </a:r>
            <a:r>
              <a:rPr kumimoji="0" lang="es-ES" sz="2200" b="1" i="0" u="sng" strike="noStrike" kern="1200" cap="none" spc="0" normalizeH="0" baseline="0" noProof="0" dirty="0">
                <a:ln>
                  <a:noFill/>
                </a:ln>
                <a:solidFill>
                  <a:srgbClr val="002060"/>
                </a:solidFill>
                <a:effectLst/>
                <a:uLnTx/>
                <a:uFillTx/>
                <a:latin typeface="Century Gothic"/>
                <a:ea typeface="+mn-ea"/>
                <a:cs typeface="+mn-cs"/>
              </a:rPr>
              <a:t>os</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a:t>
            </a:r>
            <a:r>
              <a:rPr kumimoji="0" lang="es-ES" sz="2200" b="1" i="0" u="sng" strike="noStrike" kern="1200" cap="none" spc="0" normalizeH="0" baseline="0" noProof="0" dirty="0">
                <a:ln>
                  <a:noFill/>
                </a:ln>
                <a:solidFill>
                  <a:srgbClr val="002060"/>
                </a:solidFill>
                <a:effectLst/>
                <a:uLnTx/>
                <a:uFillTx/>
                <a:latin typeface="Century Gothic"/>
                <a:ea typeface="+mn-ea"/>
                <a:cs typeface="+mn-cs"/>
              </a:rPr>
              <a:t>as</a:t>
            </a:r>
            <a:r>
              <a:rPr kumimoji="0" lang="es-ES" sz="2200" b="1" i="0" u="none" strike="noStrike" kern="1200" cap="none" spc="0" normalizeH="0" baseline="0" noProof="0" dirty="0">
                <a:ln>
                  <a:noFill/>
                </a:ln>
                <a:solidFill>
                  <a:srgbClr val="002060"/>
                </a:solidFill>
                <a:effectLst/>
                <a:uLnTx/>
                <a:uFillTx/>
                <a:latin typeface="Century Gothic"/>
                <a:ea typeface="+mn-ea"/>
                <a:cs typeface="+mn-cs"/>
              </a:rPr>
              <a:t> que </a:t>
            </a:r>
            <a:r>
              <a:rPr kumimoji="0" lang="es-ES" sz="2200" b="0" i="0" u="none" strike="noStrike" kern="1200" cap="none" spc="0" normalizeH="0" baseline="0" noProof="0" dirty="0">
                <a:ln>
                  <a:noFill/>
                </a:ln>
                <a:solidFill>
                  <a:srgbClr val="002060"/>
                </a:solidFill>
                <a:effectLst/>
                <a:uLnTx/>
                <a:uFillTx/>
                <a:latin typeface="Century Gothic"/>
                <a:ea typeface="+mn-ea"/>
                <a:cs typeface="+mn-cs"/>
              </a:rPr>
              <a:t>mi familia.</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habla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03" y="4370277"/>
            <a:ext cx="1233251" cy="982254"/>
          </a:xfrm>
          <a:prstGeom prst="rect">
            <a:avLst/>
          </a:prstGeom>
        </p:spPr>
      </p:pic>
      <p:sp>
        <p:nvSpPr>
          <p:cNvPr id="16" name="Rectangle 15"/>
          <p:cNvSpPr/>
          <p:nvPr/>
        </p:nvSpPr>
        <p:spPr>
          <a:xfrm>
            <a:off x="6169934" y="5251307"/>
            <a:ext cx="5641654" cy="86581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1. Nadia and I are __________________ my family.</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Rectangle 16"/>
          <p:cNvSpPr/>
          <p:nvPr/>
        </p:nvSpPr>
        <p:spPr>
          <a:xfrm>
            <a:off x="6200215" y="4701390"/>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y escribe)</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p:cNvSpPr txBox="1"/>
          <p:nvPr/>
        </p:nvSpPr>
        <p:spPr>
          <a:xfrm>
            <a:off x="8784095" y="5230816"/>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66400"/>
                </a:solidFill>
                <a:effectLst/>
                <a:uLnTx/>
                <a:uFillTx/>
                <a:latin typeface="Century Gothic"/>
                <a:ea typeface="+mn-ea"/>
                <a:cs typeface="+mn-cs"/>
              </a:rPr>
              <a:t>less boring than</a:t>
            </a:r>
          </a:p>
        </p:txBody>
      </p:sp>
      <p:sp>
        <p:nvSpPr>
          <p:cNvPr id="15" name="Speech Bubble: Rectangle with Corners Rounded 14">
            <a:extLst>
              <a:ext uri="{FF2B5EF4-FFF2-40B4-BE49-F238E27FC236}">
                <a16:creationId xmlns:a16="http://schemas.microsoft.com/office/drawing/2014/main" id="{3E2FC3AE-A6BC-453D-A7E4-6BADB25013E9}"/>
              </a:ext>
            </a:extLst>
          </p:cNvPr>
          <p:cNvSpPr/>
          <p:nvPr/>
        </p:nvSpPr>
        <p:spPr>
          <a:xfrm>
            <a:off x="7924614" y="2556904"/>
            <a:ext cx="3850648" cy="1742807"/>
          </a:xfrm>
          <a:prstGeom prst="wedgeRoundRectCallout">
            <a:avLst>
              <a:gd name="adj1" fmla="val -59166"/>
              <a:gd name="adj2" fmla="val -19656"/>
              <a:gd name="adj3" fmla="val 16667"/>
            </a:avLst>
          </a:prstGeom>
          <a:solidFill>
            <a:srgbClr val="002060"/>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Note: the student speaking decides which adjective ending to use for ‘we’:</a:t>
            </a:r>
            <a:br>
              <a:rPr lang="en-GB" sz="2000" dirty="0"/>
            </a:br>
            <a:r>
              <a:rPr lang="en-GB" sz="2000" dirty="0"/>
              <a:t>-</a:t>
            </a:r>
            <a:r>
              <a:rPr lang="en-GB" sz="2000" b="1" dirty="0" err="1"/>
              <a:t>os</a:t>
            </a:r>
            <a:r>
              <a:rPr lang="en-GB" sz="2000" dirty="0"/>
              <a:t> for all male or mixed pair</a:t>
            </a:r>
          </a:p>
          <a:p>
            <a:r>
              <a:rPr lang="en-GB" sz="2000" dirty="0"/>
              <a:t>-</a:t>
            </a:r>
            <a:r>
              <a:rPr lang="en-GB" sz="2000" b="1" dirty="0"/>
              <a:t>as</a:t>
            </a:r>
            <a:r>
              <a:rPr lang="en-GB" sz="2000" dirty="0"/>
              <a:t> for all female pair</a:t>
            </a:r>
          </a:p>
        </p:txBody>
      </p:sp>
      <p:pic>
        <p:nvPicPr>
          <p:cNvPr id="9" name="Imagen 8" descr="Dibujo animado de un personaje animado&#10;&#10;Descripción generada automáticamente con confianza media">
            <a:extLst>
              <a:ext uri="{FF2B5EF4-FFF2-40B4-BE49-F238E27FC236}">
                <a16:creationId xmlns:a16="http://schemas.microsoft.com/office/drawing/2014/main" id="{465DD39F-C4B3-5944-BC75-F6A7456ED4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417" y="1937758"/>
            <a:ext cx="4633777" cy="2609017"/>
          </a:xfrm>
          <a:prstGeom prst="rect">
            <a:avLst/>
          </a:prstGeom>
        </p:spPr>
      </p:pic>
      <p:pic>
        <p:nvPicPr>
          <p:cNvPr id="11" name="Imagen 10" descr="Dibujo animado de un personaje animado&#10;&#10;Descripción generada automáticamente con confianza baja">
            <a:extLst>
              <a:ext uri="{FF2B5EF4-FFF2-40B4-BE49-F238E27FC236}">
                <a16:creationId xmlns:a16="http://schemas.microsoft.com/office/drawing/2014/main" id="{FDFD3DF7-33E3-7D46-ABBA-22A4C50A88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3636" y="1987826"/>
            <a:ext cx="2244741" cy="2558949"/>
          </a:xfrm>
          <a:prstGeom prst="rect">
            <a:avLst/>
          </a:prstGeom>
        </p:spPr>
      </p:pic>
      <p:pic>
        <p:nvPicPr>
          <p:cNvPr id="19" name="Imagen 18">
            <a:extLst>
              <a:ext uri="{FF2B5EF4-FFF2-40B4-BE49-F238E27FC236}">
                <a16:creationId xmlns:a16="http://schemas.microsoft.com/office/drawing/2014/main" id="{1CE432A0-B92A-CE4B-AF11-81AC48E8153E}"/>
              </a:ext>
            </a:extLst>
          </p:cNvPr>
          <p:cNvPicPr>
            <a:picLocks noChangeAspect="1"/>
          </p:cNvPicPr>
          <p:nvPr/>
        </p:nvPicPr>
        <p:blipFill>
          <a:blip r:embed="rId6"/>
          <a:stretch>
            <a:fillRect/>
          </a:stretch>
        </p:blipFill>
        <p:spPr>
          <a:xfrm>
            <a:off x="7379162" y="883968"/>
            <a:ext cx="2183455" cy="1499306"/>
          </a:xfrm>
          <a:prstGeom prst="rect">
            <a:avLst/>
          </a:prstGeom>
        </p:spPr>
      </p:pic>
      <p:pic>
        <p:nvPicPr>
          <p:cNvPr id="20" name="Imagen 19">
            <a:extLst>
              <a:ext uri="{FF2B5EF4-FFF2-40B4-BE49-F238E27FC236}">
                <a16:creationId xmlns:a16="http://schemas.microsoft.com/office/drawing/2014/main" id="{B3820BE1-1C32-2D46-BA15-636B86CBF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9709" y="706130"/>
            <a:ext cx="1560346" cy="1773120"/>
          </a:xfrm>
          <a:prstGeom prst="rect">
            <a:avLst/>
          </a:prstGeom>
        </p:spPr>
      </p:pic>
    </p:spTree>
    <p:extLst>
      <p:ext uri="{BB962C8B-B14F-4D97-AF65-F5344CB8AC3E}">
        <p14:creationId xmlns:p14="http://schemas.microsoft.com/office/powerpoint/2010/main" val="41209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6" grpId="0"/>
      <p:bldP spid="7" grpId="0"/>
      <p:bldP spid="12" grpId="0" animBg="1"/>
      <p:bldP spid="13" grpId="0"/>
      <p:bldP spid="16" grpId="0"/>
      <p:bldP spid="17" grpId="0"/>
      <p:bldP spid="18"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61986" y="3524842"/>
            <a:ext cx="11950267"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5" name="Rounded Rectangle 4"/>
          <p:cNvSpPr/>
          <p:nvPr/>
        </p:nvSpPr>
        <p:spPr>
          <a:xfrm>
            <a:off x="162898" y="704261"/>
            <a:ext cx="1194935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340724"/>
            <a:ext cx="2735263" cy="363537"/>
          </a:xfrm>
        </p:spPr>
        <p:txBody>
          <a:bodyPr>
            <a:noAutofit/>
          </a:bodyPr>
          <a:lstStyle/>
          <a:p>
            <a:r>
              <a:rPr lang="x-none" sz="2400" b="1" dirty="0"/>
              <a:t>Persona A </a:t>
            </a:r>
          </a:p>
        </p:txBody>
      </p:sp>
      <p:sp>
        <p:nvSpPr>
          <p:cNvPr id="3" name="TextBox 2"/>
          <p:cNvSpPr txBox="1"/>
          <p:nvPr/>
        </p:nvSpPr>
        <p:spPr>
          <a:xfrm>
            <a:off x="254330" y="1105122"/>
            <a:ext cx="1156791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are/act crazier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lang="en-US" sz="2000" dirty="0">
                <a:solidFill>
                  <a:srgbClr val="002060"/>
                </a:solidFill>
                <a:latin typeface="Century Gothic" panose="020F0302020204030204"/>
              </a:rPr>
              <a:t>m</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amá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lang="en-US" sz="2000" dirty="0">
                <a:solidFill>
                  <a:srgbClr val="002060"/>
                </a:solidFill>
                <a:latin typeface="Century Gothic" panose="020F0302020204030204"/>
              </a:rPr>
              <a:t>p</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apá</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am/act less silly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better than you]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montar</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autobús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sicker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Ahora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(looking) more tanned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(generally) more active than]</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son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 name="TextBox 3"/>
          <p:cNvSpPr txBox="1"/>
          <p:nvPr/>
        </p:nvSpPr>
        <p:spPr>
          <a:xfrm>
            <a:off x="495281" y="35248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369759" y="731211"/>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 in Spanish:</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C7040D4A-36FF-D645-8073-191D8F7BAE00}"/>
              </a:ext>
            </a:extLst>
          </p:cNvPr>
          <p:cNvSpPr/>
          <p:nvPr/>
        </p:nvSpPr>
        <p:spPr>
          <a:xfrm>
            <a:off x="280052" y="3852428"/>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parents _________________________ when we are with friends.</a:t>
            </a:r>
          </a:p>
        </p:txBody>
      </p:sp>
    </p:spTree>
    <p:extLst>
      <p:ext uri="{BB962C8B-B14F-4D97-AF65-F5344CB8AC3E}">
        <p14:creationId xmlns:p14="http://schemas.microsoft.com/office/powerpoint/2010/main" val="60578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2917" y="3502042"/>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ounded Rectangle 4"/>
          <p:cNvSpPr/>
          <p:nvPr/>
        </p:nvSpPr>
        <p:spPr>
          <a:xfrm>
            <a:off x="68511" y="710636"/>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9925" y="315301"/>
            <a:ext cx="2735263" cy="363537"/>
          </a:xfrm>
        </p:spPr>
        <p:txBody>
          <a:bodyPr>
            <a:noAutofit/>
          </a:bodyPr>
          <a:lstStyle/>
          <a:p>
            <a:r>
              <a:rPr lang="x-none" sz="2400" b="1"/>
              <a:t>Persona </a:t>
            </a:r>
            <a:r>
              <a:rPr lang="en-GB" sz="2400" b="1" dirty="0"/>
              <a:t>B</a:t>
            </a:r>
            <a:r>
              <a:rPr lang="x-none" sz="2400" b="1"/>
              <a:t> </a:t>
            </a:r>
            <a:endParaRPr lang="x-none" sz="2400" b="1" dirty="0"/>
          </a:p>
        </p:txBody>
      </p:sp>
      <p:sp>
        <p:nvSpPr>
          <p:cNvPr id="3" name="TextBox 2"/>
          <p:cNvSpPr txBox="1"/>
          <p:nvPr/>
        </p:nvSpPr>
        <p:spPr>
          <a:xfrm>
            <a:off x="62917" y="986180"/>
            <a:ext cx="12129083" cy="250324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am/feel less nervous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more excited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calmer than]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que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(generally) worse than you]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equipo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(generally) nicer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padres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are/feel less cheerful than]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los amigos.</a:t>
            </a:r>
          </a:p>
        </p:txBody>
      </p:sp>
      <p:sp>
        <p:nvSpPr>
          <p:cNvPr id="4" name="TextBox 3"/>
          <p:cNvSpPr txBox="1"/>
          <p:nvPr/>
        </p:nvSpPr>
        <p:spPr>
          <a:xfrm>
            <a:off x="512990" y="35020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616702" y="677834"/>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Say in Spanish:</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42452112-D38D-154F-8E0B-FC1DF1B17B0D}"/>
              </a:ext>
            </a:extLst>
          </p:cNvPr>
          <p:cNvSpPr/>
          <p:nvPr/>
        </p:nvSpPr>
        <p:spPr>
          <a:xfrm>
            <a:off x="161565" y="3847580"/>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are with our parents ____________________ with your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On trips with our parents____________________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Now 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______________________ our parents but they are more intelligent.</a:t>
            </a:r>
          </a:p>
        </p:txBody>
      </p:sp>
    </p:spTree>
    <p:extLst>
      <p:ext uri="{BB962C8B-B14F-4D97-AF65-F5344CB8AC3E}">
        <p14:creationId xmlns:p14="http://schemas.microsoft.com/office/powerpoint/2010/main" val="67472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666711"/>
            <a:ext cx="11657352"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t> </a:t>
            </a:r>
            <a:r>
              <a:rPr lang="en-GB" sz="2400" b="1" dirty="0" err="1"/>
              <a:t>Respuestas</a:t>
            </a:r>
            <a:r>
              <a:rPr lang="en-GB" sz="2400" b="1" dirty="0"/>
              <a:t>: </a:t>
            </a:r>
            <a:r>
              <a:rPr lang="x-none" sz="2400" b="1" dirty="0"/>
              <a:t>Persona A </a:t>
            </a:r>
          </a:p>
        </p:txBody>
      </p:sp>
      <p:sp>
        <p:nvSpPr>
          <p:cNvPr id="19" name="Rounded Rectangle 18"/>
          <p:cNvSpPr/>
          <p:nvPr/>
        </p:nvSpPr>
        <p:spPr>
          <a:xfrm>
            <a:off x="354539" y="556173"/>
            <a:ext cx="11657352"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4E37CD4E-B36A-DF44-A6E6-8EF4B9DF7AE1}"/>
              </a:ext>
            </a:extLst>
          </p:cNvPr>
          <p:cNvSpPr/>
          <p:nvPr/>
        </p:nvSpPr>
        <p:spPr>
          <a:xfrm>
            <a:off x="446601" y="3878918"/>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our parents ____________________ with my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trips with our parents______________________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Now _________________________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__________________________ our parents but they are more intelligent.</a:t>
            </a:r>
          </a:p>
        </p:txBody>
      </p:sp>
      <p:sp>
        <p:nvSpPr>
          <p:cNvPr id="24" name="Rectangle 23">
            <a:extLst>
              <a:ext uri="{FF2B5EF4-FFF2-40B4-BE49-F238E27FC236}">
                <a16:creationId xmlns:a16="http://schemas.microsoft.com/office/drawing/2014/main" id="{360D0A04-781E-5D41-A595-B319C6C0DB29}"/>
              </a:ext>
            </a:extLst>
          </p:cNvPr>
          <p:cNvSpPr/>
          <p:nvPr/>
        </p:nvSpPr>
        <p:spPr>
          <a:xfrm>
            <a:off x="359799" y="890454"/>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are with parents _________________________ when we are with friends.</a:t>
            </a: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 Respuestas: </a:t>
            </a:r>
            <a:r>
              <a:rPr kumimoji="0" lang="x-none"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Persona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B</a:t>
            </a:r>
            <a:r>
              <a:rPr kumimoji="0" lang="x-none" sz="2400" b="1"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 </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
        <p:nvSpPr>
          <p:cNvPr id="40" name="Rectangle 39">
            <a:extLst>
              <a:ext uri="{FF2B5EF4-FFF2-40B4-BE49-F238E27FC236}">
                <a16:creationId xmlns:a16="http://schemas.microsoft.com/office/drawing/2014/main" id="{7DBC636C-61FA-5C4C-AAD7-F2F2915C7ED8}"/>
              </a:ext>
            </a:extLst>
          </p:cNvPr>
          <p:cNvSpPr/>
          <p:nvPr/>
        </p:nvSpPr>
        <p:spPr>
          <a:xfrm>
            <a:off x="4869103" y="3860410"/>
            <a:ext cx="28135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crazier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4B57431F-6713-564B-9B8D-3064A0BF42A5}"/>
              </a:ext>
            </a:extLst>
          </p:cNvPr>
          <p:cNvSpPr/>
          <p:nvPr/>
        </p:nvSpPr>
        <p:spPr>
          <a:xfrm>
            <a:off x="2794146" y="1245827"/>
            <a:ext cx="363913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more excited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E8B9285-986B-4D43-99F8-BCA27C0CF17D}"/>
              </a:ext>
            </a:extLst>
          </p:cNvPr>
          <p:cNvSpPr/>
          <p:nvPr/>
        </p:nvSpPr>
        <p:spPr>
          <a:xfrm>
            <a:off x="3075853" y="1636434"/>
            <a:ext cx="28552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calmer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8CA7BEA6-8496-F143-801C-561872D1F404}"/>
              </a:ext>
            </a:extLst>
          </p:cNvPr>
          <p:cNvSpPr/>
          <p:nvPr/>
        </p:nvSpPr>
        <p:spPr>
          <a:xfrm>
            <a:off x="2687297" y="2047816"/>
            <a:ext cx="29386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worse than you]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0A4DFE0-38F3-9D42-8616-1201D9853BA8}"/>
              </a:ext>
            </a:extLst>
          </p:cNvPr>
          <p:cNvSpPr/>
          <p:nvPr/>
        </p:nvSpPr>
        <p:spPr>
          <a:xfrm>
            <a:off x="4176324" y="2430266"/>
            <a:ext cx="229582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nicer than]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75A6633C-ABFA-704E-B16E-C0B548D039DD}"/>
              </a:ext>
            </a:extLst>
          </p:cNvPr>
          <p:cNvSpPr/>
          <p:nvPr/>
        </p:nvSpPr>
        <p:spPr>
          <a:xfrm>
            <a:off x="4088732" y="2805068"/>
            <a:ext cx="35092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less cheerful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67EAD8D2-4613-3C4F-A322-157B71911670}"/>
              </a:ext>
            </a:extLst>
          </p:cNvPr>
          <p:cNvSpPr/>
          <p:nvPr/>
        </p:nvSpPr>
        <p:spPr>
          <a:xfrm>
            <a:off x="2919561" y="884369"/>
            <a:ext cx="31678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less nervous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6C087E22-C89D-1947-A29C-3771545DD8EC}"/>
              </a:ext>
            </a:extLst>
          </p:cNvPr>
          <p:cNvSpPr/>
          <p:nvPr/>
        </p:nvSpPr>
        <p:spPr>
          <a:xfrm>
            <a:off x="4774965" y="4266289"/>
            <a:ext cx="26388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less silly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5D8723E0-8255-A047-BA4A-DA0519B844CA}"/>
              </a:ext>
            </a:extLst>
          </p:cNvPr>
          <p:cNvSpPr/>
          <p:nvPr/>
        </p:nvSpPr>
        <p:spPr>
          <a:xfrm>
            <a:off x="3969154" y="4650522"/>
            <a:ext cx="29450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better than you]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925F16F9-4752-0142-9EE8-3E440FB07B14}"/>
              </a:ext>
            </a:extLst>
          </p:cNvPr>
          <p:cNvSpPr/>
          <p:nvPr/>
        </p:nvSpPr>
        <p:spPr>
          <a:xfrm>
            <a:off x="4277639" y="5041698"/>
            <a:ext cx="27061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sicker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7CC7FD99-F6FB-FC4D-99C6-D2030D49EE68}"/>
              </a:ext>
            </a:extLst>
          </p:cNvPr>
          <p:cNvSpPr/>
          <p:nvPr/>
        </p:nvSpPr>
        <p:spPr>
          <a:xfrm>
            <a:off x="1585832" y="5396511"/>
            <a:ext cx="32832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[I am more tanned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A02A64D3-4C9A-DF46-9CF6-0815D52F7A90}"/>
              </a:ext>
            </a:extLst>
          </p:cNvPr>
          <p:cNvSpPr/>
          <p:nvPr/>
        </p:nvSpPr>
        <p:spPr>
          <a:xfrm>
            <a:off x="949481" y="5758939"/>
            <a:ext cx="34756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more active than] </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5660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3090" y="9854"/>
            <a:ext cx="5385454" cy="1325563"/>
          </a:xfrm>
        </p:spPr>
        <p:txBody>
          <a:bodyPr>
            <a:normAutofit/>
          </a:bodyPr>
          <a:lstStyle/>
          <a:p>
            <a:r>
              <a:rPr lang="en-GB" sz="3200" b="1" dirty="0">
                <a:solidFill>
                  <a:schemeClr val="bg1"/>
                </a:solidFill>
              </a:rPr>
              <a:t>Un </a:t>
            </a:r>
            <a:r>
              <a:rPr lang="en-GB" sz="3200" b="1" dirty="0" err="1">
                <a:solidFill>
                  <a:schemeClr val="bg1"/>
                </a:solidFill>
              </a:rPr>
              <a:t>día</a:t>
            </a:r>
            <a:r>
              <a:rPr lang="en-GB" sz="3200" b="1" dirty="0">
                <a:solidFill>
                  <a:schemeClr val="bg1"/>
                </a:solidFill>
              </a:rPr>
              <a:t> largo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77158" y="1876159"/>
            <a:ext cx="7083775" cy="3477875"/>
          </a:xfrm>
          <a:prstGeom prst="rect">
            <a:avLst/>
          </a:prstGeom>
          <a:solidFill>
            <a:srgbClr val="FFF4E7"/>
          </a:solidFill>
          <a:ln>
            <a:solidFill>
              <a:srgbClr val="002060"/>
            </a:solidFill>
          </a:ln>
        </p:spPr>
        <p:txBody>
          <a:bodyPr wrap="square">
            <a:spAutoFit/>
          </a:bodyPr>
          <a:lstStyle/>
          <a:p>
            <a:r>
              <a:rPr lang="de-DE" sz="2000" dirty="0">
                <a:solidFill>
                  <a:srgbClr val="115076"/>
                </a:solidFill>
              </a:rPr>
              <a:t>Este </a:t>
            </a:r>
            <a:r>
              <a:rPr lang="de-DE" sz="2000" b="1" dirty="0">
                <a:solidFill>
                  <a:srgbClr val="115076"/>
                </a:solidFill>
              </a:rPr>
              <a:t>domingo</a:t>
            </a:r>
            <a:r>
              <a:rPr lang="de-DE" sz="2000" dirty="0">
                <a:solidFill>
                  <a:srgbClr val="115076"/>
                </a:solidFill>
              </a:rPr>
              <a:t> voy a salir de la </a:t>
            </a:r>
            <a:r>
              <a:rPr lang="de-DE" sz="2000" b="1" dirty="0">
                <a:solidFill>
                  <a:srgbClr val="115076"/>
                </a:solidFill>
              </a:rPr>
              <a:t>ciudad </a:t>
            </a:r>
            <a:r>
              <a:rPr lang="de-DE" sz="2000" dirty="0">
                <a:solidFill>
                  <a:srgbClr val="115076"/>
                </a:solidFill>
              </a:rPr>
              <a:t>para visitar a mi amiga Ana. Ella vive en las </a:t>
            </a:r>
            <a:r>
              <a:rPr lang="de-DE" sz="2000" b="1" dirty="0">
                <a:solidFill>
                  <a:srgbClr val="115076"/>
                </a:solidFill>
              </a:rPr>
              <a:t>montañas</a:t>
            </a:r>
            <a:r>
              <a:rPr lang="de-DE" sz="2000" dirty="0">
                <a:solidFill>
                  <a:srgbClr val="115076"/>
                </a:solidFill>
              </a:rPr>
              <a:t>. Estoy muy </a:t>
            </a:r>
            <a:r>
              <a:rPr lang="de-DE" sz="2000" b="1" dirty="0">
                <a:solidFill>
                  <a:srgbClr val="115076"/>
                </a:solidFill>
              </a:rPr>
              <a:t>feliz </a:t>
            </a:r>
            <a:r>
              <a:rPr lang="de-DE" sz="2000" dirty="0">
                <a:solidFill>
                  <a:srgbClr val="115076"/>
                </a:solidFill>
              </a:rPr>
              <a:t>porque su pueblo es </a:t>
            </a:r>
            <a:r>
              <a:rPr lang="de-DE" sz="2000" b="1" dirty="0">
                <a:solidFill>
                  <a:srgbClr val="115076"/>
                </a:solidFill>
              </a:rPr>
              <a:t>menos</a:t>
            </a:r>
            <a:r>
              <a:rPr lang="de-DE" sz="2000" dirty="0">
                <a:solidFill>
                  <a:srgbClr val="115076"/>
                </a:solidFill>
              </a:rPr>
              <a:t> </a:t>
            </a:r>
            <a:r>
              <a:rPr lang="de-DE" sz="2000" b="1" dirty="0">
                <a:solidFill>
                  <a:srgbClr val="115076"/>
                </a:solidFill>
              </a:rPr>
              <a:t>sucio</a:t>
            </a:r>
            <a:r>
              <a:rPr lang="de-DE" sz="2000" dirty="0">
                <a:solidFill>
                  <a:srgbClr val="115076"/>
                </a:solidFill>
              </a:rPr>
              <a:t> que la ciudad, y estoy un poco </a:t>
            </a:r>
            <a:r>
              <a:rPr lang="de-DE" sz="2000" b="1" dirty="0">
                <a:solidFill>
                  <a:srgbClr val="115076"/>
                </a:solidFill>
              </a:rPr>
              <a:t>malo</a:t>
            </a:r>
            <a:r>
              <a:rPr lang="de-DE" sz="2000" dirty="0">
                <a:solidFill>
                  <a:srgbClr val="115076"/>
                </a:solidFill>
              </a:rPr>
              <a:t> hoy. ¡Necesito un día </a:t>
            </a:r>
            <a:r>
              <a:rPr lang="de-DE" sz="2000" b="1" dirty="0">
                <a:solidFill>
                  <a:srgbClr val="115076"/>
                </a:solidFill>
              </a:rPr>
              <a:t>sin lluvia</a:t>
            </a:r>
            <a:r>
              <a:rPr lang="de-DE" sz="2000" dirty="0">
                <a:solidFill>
                  <a:srgbClr val="115076"/>
                </a:solidFill>
              </a:rPr>
              <a:t>! Me encantan las </a:t>
            </a:r>
            <a:r>
              <a:rPr lang="de-DE" sz="2000" b="1" dirty="0">
                <a:solidFill>
                  <a:srgbClr val="115076"/>
                </a:solidFill>
              </a:rPr>
              <a:t>vistas</a:t>
            </a:r>
            <a:r>
              <a:rPr lang="de-DE" sz="2000" dirty="0">
                <a:solidFill>
                  <a:srgbClr val="115076"/>
                </a:solidFill>
              </a:rPr>
              <a:t> allí también, pero mi hermana dice que estoy </a:t>
            </a:r>
            <a:r>
              <a:rPr lang="de-DE" sz="2000" b="1" dirty="0">
                <a:solidFill>
                  <a:srgbClr val="115076"/>
                </a:solidFill>
              </a:rPr>
              <a:t>loco</a:t>
            </a:r>
            <a:r>
              <a:rPr lang="de-DE" sz="2000" dirty="0">
                <a:solidFill>
                  <a:srgbClr val="115076"/>
                </a:solidFill>
              </a:rPr>
              <a:t> porque la ciudad es </a:t>
            </a:r>
            <a:r>
              <a:rPr lang="de-DE" sz="2000" b="1" dirty="0">
                <a:solidFill>
                  <a:srgbClr val="115076"/>
                </a:solidFill>
              </a:rPr>
              <a:t>más segura</a:t>
            </a:r>
            <a:r>
              <a:rPr lang="de-DE" sz="2000" dirty="0">
                <a:solidFill>
                  <a:srgbClr val="115076"/>
                </a:solidFill>
              </a:rPr>
              <a:t> que el campo. Según ella, el campo es </a:t>
            </a:r>
            <a:r>
              <a:rPr lang="de-DE" sz="2000" b="1" dirty="0">
                <a:solidFill>
                  <a:srgbClr val="115076"/>
                </a:solidFill>
              </a:rPr>
              <a:t>peor</a:t>
            </a:r>
            <a:r>
              <a:rPr lang="de-DE" sz="2000" dirty="0">
                <a:solidFill>
                  <a:srgbClr val="115076"/>
                </a:solidFill>
              </a:rPr>
              <a:t> que la ciudad.</a:t>
            </a:r>
            <a:endParaRPr lang="en-GB" sz="2000" dirty="0">
              <a:solidFill>
                <a:srgbClr val="115076"/>
              </a:solidFill>
            </a:endParaRPr>
          </a:p>
          <a:p>
            <a:r>
              <a:rPr lang="de-DE" sz="2000" dirty="0">
                <a:solidFill>
                  <a:srgbClr val="115076"/>
                </a:solidFill>
              </a:rPr>
              <a:t> </a:t>
            </a:r>
            <a:endParaRPr lang="en-GB" sz="2000" dirty="0">
              <a:solidFill>
                <a:srgbClr val="115076"/>
              </a:solidFill>
            </a:endParaRPr>
          </a:p>
          <a:p>
            <a:r>
              <a:rPr lang="de-DE" sz="2000" dirty="0">
                <a:solidFill>
                  <a:srgbClr val="115076"/>
                </a:solidFill>
              </a:rPr>
              <a:t>Voy a describir a Ana. Es </a:t>
            </a:r>
            <a:r>
              <a:rPr lang="de-DE" sz="2000" b="1" dirty="0">
                <a:solidFill>
                  <a:srgbClr val="115076"/>
                </a:solidFill>
              </a:rPr>
              <a:t>bonita, lista </a:t>
            </a:r>
            <a:r>
              <a:rPr lang="de-DE" sz="2000" dirty="0">
                <a:solidFill>
                  <a:srgbClr val="115076"/>
                </a:solidFill>
              </a:rPr>
              <a:t>y </a:t>
            </a:r>
            <a:r>
              <a:rPr lang="de-DE" sz="2000" b="1" dirty="0">
                <a:solidFill>
                  <a:srgbClr val="115076"/>
                </a:solidFill>
              </a:rPr>
              <a:t>bastante</a:t>
            </a:r>
            <a:r>
              <a:rPr lang="de-DE" sz="2000" dirty="0">
                <a:solidFill>
                  <a:srgbClr val="115076"/>
                </a:solidFill>
              </a:rPr>
              <a:t> </a:t>
            </a:r>
            <a:r>
              <a:rPr lang="de-DE" sz="2000" b="1" dirty="0">
                <a:solidFill>
                  <a:srgbClr val="115076"/>
                </a:solidFill>
              </a:rPr>
              <a:t>alegre, </a:t>
            </a:r>
            <a:r>
              <a:rPr lang="de-DE" sz="2000" dirty="0">
                <a:solidFill>
                  <a:srgbClr val="115076"/>
                </a:solidFill>
              </a:rPr>
              <a:t>con el pelo </a:t>
            </a:r>
            <a:r>
              <a:rPr lang="de-DE" sz="2000" b="1" dirty="0">
                <a:solidFill>
                  <a:srgbClr val="115076"/>
                </a:solidFill>
              </a:rPr>
              <a:t>moreno </a:t>
            </a:r>
            <a:r>
              <a:rPr lang="de-DE" sz="2000" dirty="0">
                <a:solidFill>
                  <a:srgbClr val="115076"/>
                </a:solidFill>
              </a:rPr>
              <a:t>pero hoy está </a:t>
            </a:r>
            <a:r>
              <a:rPr lang="de-DE" sz="2000" b="1" dirty="0">
                <a:solidFill>
                  <a:srgbClr val="115076"/>
                </a:solidFill>
              </a:rPr>
              <a:t>seria</a:t>
            </a:r>
            <a:r>
              <a:rPr lang="de-DE" sz="2000" dirty="0">
                <a:solidFill>
                  <a:srgbClr val="115076"/>
                </a:solidFill>
              </a:rPr>
              <a:t> porque tiene un examen el </a:t>
            </a:r>
            <a:r>
              <a:rPr lang="de-DE" sz="2000" b="1" dirty="0">
                <a:solidFill>
                  <a:srgbClr val="115076"/>
                </a:solidFill>
              </a:rPr>
              <a:t>jueves</a:t>
            </a:r>
            <a:r>
              <a:rPr lang="de-DE" sz="2000" dirty="0">
                <a:solidFill>
                  <a:srgbClr val="115076"/>
                </a:solidFill>
              </a:rPr>
              <a:t>. </a:t>
            </a:r>
            <a:endParaRPr lang="en-GB" sz="2000" dirty="0">
              <a:solidFill>
                <a:srgbClr val="115076"/>
              </a:solidFill>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cxnSp>
        <p:nvCxnSpPr>
          <p:cNvPr id="30" name="Straight Connector 29">
            <a:extLst>
              <a:ext uri="{FF2B5EF4-FFF2-40B4-BE49-F238E27FC236}">
                <a16:creationId xmlns:a16="http://schemas.microsoft.com/office/drawing/2014/main" id="{BBD74DD8-7FCB-49C2-AF58-C431C8FAACED}"/>
              </a:ext>
            </a:extLst>
          </p:cNvPr>
          <p:cNvCxnSpPr>
            <a:cxnSpLocks/>
          </p:cNvCxnSpPr>
          <p:nvPr/>
        </p:nvCxnSpPr>
        <p:spPr>
          <a:xfrm>
            <a:off x="3386349" y="2220288"/>
            <a:ext cx="961360" cy="600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D74DD8-7FCB-49C2-AF58-C431C8FAACED}"/>
              </a:ext>
            </a:extLst>
          </p:cNvPr>
          <p:cNvCxnSpPr>
            <a:cxnSpLocks/>
          </p:cNvCxnSpPr>
          <p:nvPr/>
        </p:nvCxnSpPr>
        <p:spPr>
          <a:xfrm>
            <a:off x="7270064" y="3759089"/>
            <a:ext cx="45512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D74DD8-7FCB-49C2-AF58-C431C8FAACED}"/>
              </a:ext>
            </a:extLst>
          </p:cNvPr>
          <p:cNvCxnSpPr>
            <a:cxnSpLocks/>
          </p:cNvCxnSpPr>
          <p:nvPr/>
        </p:nvCxnSpPr>
        <p:spPr>
          <a:xfrm>
            <a:off x="6521832" y="2220288"/>
            <a:ext cx="84966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D74DD8-7FCB-49C2-AF58-C431C8FAACED}"/>
              </a:ext>
            </a:extLst>
          </p:cNvPr>
          <p:cNvCxnSpPr>
            <a:cxnSpLocks/>
          </p:cNvCxnSpPr>
          <p:nvPr/>
        </p:nvCxnSpPr>
        <p:spPr>
          <a:xfrm flipV="1">
            <a:off x="8718856" y="2522760"/>
            <a:ext cx="595124" cy="59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D74DD8-7FCB-49C2-AF58-C431C8FAACED}"/>
              </a:ext>
            </a:extLst>
          </p:cNvPr>
          <p:cNvCxnSpPr>
            <a:cxnSpLocks/>
          </p:cNvCxnSpPr>
          <p:nvPr/>
        </p:nvCxnSpPr>
        <p:spPr>
          <a:xfrm>
            <a:off x="6219045" y="2828279"/>
            <a:ext cx="818093" cy="137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BD74DD8-7FCB-49C2-AF58-C431C8FAACED}"/>
              </a:ext>
            </a:extLst>
          </p:cNvPr>
          <p:cNvCxnSpPr>
            <a:cxnSpLocks/>
          </p:cNvCxnSpPr>
          <p:nvPr/>
        </p:nvCxnSpPr>
        <p:spPr>
          <a:xfrm>
            <a:off x="4420298" y="3460495"/>
            <a:ext cx="778618" cy="495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BD74DD8-7FCB-49C2-AF58-C431C8FAACED}"/>
              </a:ext>
            </a:extLst>
          </p:cNvPr>
          <p:cNvCxnSpPr>
            <a:cxnSpLocks/>
          </p:cNvCxnSpPr>
          <p:nvPr/>
        </p:nvCxnSpPr>
        <p:spPr>
          <a:xfrm flipV="1">
            <a:off x="6815438" y="4067120"/>
            <a:ext cx="625795" cy="323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D74DD8-7FCB-49C2-AF58-C431C8FAACED}"/>
              </a:ext>
            </a:extLst>
          </p:cNvPr>
          <p:cNvCxnSpPr>
            <a:cxnSpLocks/>
          </p:cNvCxnSpPr>
          <p:nvPr/>
        </p:nvCxnSpPr>
        <p:spPr>
          <a:xfrm>
            <a:off x="7797022" y="3759089"/>
            <a:ext cx="89533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D74DD8-7FCB-49C2-AF58-C431C8FAACED}"/>
              </a:ext>
            </a:extLst>
          </p:cNvPr>
          <p:cNvCxnSpPr>
            <a:cxnSpLocks/>
          </p:cNvCxnSpPr>
          <p:nvPr/>
        </p:nvCxnSpPr>
        <p:spPr>
          <a:xfrm flipV="1">
            <a:off x="5812576" y="4650590"/>
            <a:ext cx="815515" cy="528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BD74DD8-7FCB-49C2-AF58-C431C8FAACED}"/>
              </a:ext>
            </a:extLst>
          </p:cNvPr>
          <p:cNvCxnSpPr>
            <a:cxnSpLocks/>
          </p:cNvCxnSpPr>
          <p:nvPr/>
        </p:nvCxnSpPr>
        <p:spPr>
          <a:xfrm>
            <a:off x="6723788" y="4645596"/>
            <a:ext cx="6267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BD74DD8-7FCB-49C2-AF58-C431C8FAACED}"/>
              </a:ext>
            </a:extLst>
          </p:cNvPr>
          <p:cNvCxnSpPr>
            <a:cxnSpLocks/>
          </p:cNvCxnSpPr>
          <p:nvPr/>
        </p:nvCxnSpPr>
        <p:spPr>
          <a:xfrm flipV="1">
            <a:off x="8692354" y="4645596"/>
            <a:ext cx="770166"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D74DD8-7FCB-49C2-AF58-C431C8FAACED}"/>
              </a:ext>
            </a:extLst>
          </p:cNvPr>
          <p:cNvCxnSpPr>
            <a:cxnSpLocks/>
          </p:cNvCxnSpPr>
          <p:nvPr/>
        </p:nvCxnSpPr>
        <p:spPr>
          <a:xfrm>
            <a:off x="5440795" y="2826613"/>
            <a:ext cx="636481" cy="494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BD74DD8-7FCB-49C2-AF58-C431C8FAACED}"/>
              </a:ext>
            </a:extLst>
          </p:cNvPr>
          <p:cNvCxnSpPr>
            <a:cxnSpLocks/>
          </p:cNvCxnSpPr>
          <p:nvPr/>
        </p:nvCxnSpPr>
        <p:spPr>
          <a:xfrm flipV="1">
            <a:off x="7931968" y="3145116"/>
            <a:ext cx="1280493"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D74DD8-7FCB-49C2-AF58-C431C8FAACED}"/>
              </a:ext>
            </a:extLst>
          </p:cNvPr>
          <p:cNvCxnSpPr>
            <a:cxnSpLocks/>
          </p:cNvCxnSpPr>
          <p:nvPr/>
        </p:nvCxnSpPr>
        <p:spPr>
          <a:xfrm>
            <a:off x="6149775" y="2528677"/>
            <a:ext cx="122172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D74DD8-7FCB-49C2-AF58-C431C8FAACED}"/>
              </a:ext>
            </a:extLst>
          </p:cNvPr>
          <p:cNvCxnSpPr>
            <a:cxnSpLocks/>
          </p:cNvCxnSpPr>
          <p:nvPr/>
        </p:nvCxnSpPr>
        <p:spPr>
          <a:xfrm flipV="1">
            <a:off x="7011766" y="5004565"/>
            <a:ext cx="674352" cy="203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D74DD8-7FCB-49C2-AF58-C431C8FAACED}"/>
              </a:ext>
            </a:extLst>
          </p:cNvPr>
          <p:cNvCxnSpPr>
            <a:cxnSpLocks/>
          </p:cNvCxnSpPr>
          <p:nvPr/>
        </p:nvCxnSpPr>
        <p:spPr>
          <a:xfrm flipV="1">
            <a:off x="4665122" y="3127298"/>
            <a:ext cx="485112" cy="42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D74DD8-7FCB-49C2-AF58-C431C8FAACED}"/>
              </a:ext>
            </a:extLst>
          </p:cNvPr>
          <p:cNvCxnSpPr>
            <a:cxnSpLocks/>
          </p:cNvCxnSpPr>
          <p:nvPr/>
        </p:nvCxnSpPr>
        <p:spPr>
          <a:xfrm>
            <a:off x="4313021" y="4987390"/>
            <a:ext cx="819118" cy="20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BD74DD8-7FCB-49C2-AF58-C431C8FAACED}"/>
              </a:ext>
            </a:extLst>
          </p:cNvPr>
          <p:cNvCxnSpPr>
            <a:cxnSpLocks/>
          </p:cNvCxnSpPr>
          <p:nvPr/>
        </p:nvCxnSpPr>
        <p:spPr>
          <a:xfrm>
            <a:off x="7557249" y="4647576"/>
            <a:ext cx="1014965" cy="56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5" name="Rectangle: Rounded Corners 13">
            <a:extLst>
              <a:ext uri="{FF2B5EF4-FFF2-40B4-BE49-F238E27FC236}">
                <a16:creationId xmlns:a16="http://schemas.microsoft.com/office/drawing/2014/main" id="{52387483-CAFC-4696-8FB4-F280EC8E3DA2}"/>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tonto</a:t>
            </a:r>
          </a:p>
        </p:txBody>
      </p:sp>
      <p:sp>
        <p:nvSpPr>
          <p:cNvPr id="84" name="Rectangle: Rounded Corners 12">
            <a:extLst>
              <a:ext uri="{FF2B5EF4-FFF2-40B4-BE49-F238E27FC236}">
                <a16:creationId xmlns:a16="http://schemas.microsoft.com/office/drawing/2014/main" id="{BB2DD00E-FE6A-42D7-AFC0-1731A90C9628}"/>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Rectangle: Rounded Corners 11">
            <a:extLst>
              <a:ext uri="{FF2B5EF4-FFF2-40B4-BE49-F238E27FC236}">
                <a16:creationId xmlns:a16="http://schemas.microsoft.com/office/drawing/2014/main" id="{B4C8E2F6-7428-4B23-8D6C-BCCBFB0E953C}"/>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contento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Rectangle: Rounded Corners 10">
            <a:extLst>
              <a:ext uri="{FF2B5EF4-FFF2-40B4-BE49-F238E27FC236}">
                <a16:creationId xmlns:a16="http://schemas.microsoft.com/office/drawing/2014/main" id="{C72D8014-447D-4DF1-9F9D-23C5FE4EBFA7}"/>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menos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Rectangle: Rounded Corners 9">
            <a:extLst>
              <a:ext uri="{FF2B5EF4-FFF2-40B4-BE49-F238E27FC236}">
                <a16:creationId xmlns:a16="http://schemas.microsoft.com/office/drawing/2014/main" id="{FD70EE1A-9962-4A6E-A281-B0F051847D2F}"/>
              </a:ext>
            </a:extLst>
          </p:cNvPr>
          <p:cNvSpPr/>
          <p:nvPr/>
        </p:nvSpPr>
        <p:spPr>
          <a:xfrm>
            <a:off x="527050" y="42150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sábado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Rectangle: Rounded Corners 8">
            <a:extLst>
              <a:ext uri="{FF2B5EF4-FFF2-40B4-BE49-F238E27FC236}">
                <a16:creationId xmlns:a16="http://schemas.microsoft.com/office/drawing/2014/main" id="{2E75EF0F-E85A-4130-BB20-DB38CE934B63}"/>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aburrido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Rectangle: Rounded Corners 14">
            <a:extLst>
              <a:ext uri="{FF2B5EF4-FFF2-40B4-BE49-F238E27FC236}">
                <a16:creationId xmlns:a16="http://schemas.microsoft.com/office/drawing/2014/main" id="{4EF1932B-2132-4B73-B3C7-DF51B0D4B807}"/>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nervioso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Rectangle: Rounded Corners 16">
            <a:extLst>
              <a:ext uri="{FF2B5EF4-FFF2-40B4-BE49-F238E27FC236}">
                <a16:creationId xmlns:a16="http://schemas.microsoft.com/office/drawing/2014/main" id="{D5B5514D-5D92-4866-9F6D-5CECAC24724C}"/>
              </a:ext>
            </a:extLst>
          </p:cNvPr>
          <p:cNvSpPr/>
          <p:nvPr/>
        </p:nvSpPr>
        <p:spPr>
          <a:xfrm>
            <a:off x="4442324" y="1134159"/>
            <a:ext cx="16501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tranquilo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Rectangle: Rounded Corners 17">
            <a:extLst>
              <a:ext uri="{FF2B5EF4-FFF2-40B4-BE49-F238E27FC236}">
                <a16:creationId xmlns:a16="http://schemas.microsoft.com/office/drawing/2014/main" id="{2805A884-B38C-47AA-A188-A70D9A9116E3}"/>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simpático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Rectangle: Rounded Corners 17">
            <a:extLst>
              <a:ext uri="{FF2B5EF4-FFF2-40B4-BE49-F238E27FC236}">
                <a16:creationId xmlns:a16="http://schemas.microsoft.com/office/drawing/2014/main" id="{718C044B-E8F6-4A6A-B36D-903637899256}"/>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gracioso</a:t>
            </a:r>
          </a:p>
        </p:txBody>
      </p:sp>
      <p:sp>
        <p:nvSpPr>
          <p:cNvPr id="107" name="Rectangle: Rounded Corners 29">
            <a:extLst>
              <a:ext uri="{FF2B5EF4-FFF2-40B4-BE49-F238E27FC236}">
                <a16:creationId xmlns:a16="http://schemas.microsoft.com/office/drawing/2014/main" id="{7B433723-3161-4ACC-8F35-A1A8A7F33466}"/>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paisaje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Rectangle: Rounded Corners 28">
            <a:extLst>
              <a:ext uri="{FF2B5EF4-FFF2-40B4-BE49-F238E27FC236}">
                <a16:creationId xmlns:a16="http://schemas.microsoft.com/office/drawing/2014/main" id="{9AF5C812-6B9E-454C-ABC0-4AA89B899016}"/>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campo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Rectangle: Rounded Corners 27">
            <a:extLst>
              <a:ext uri="{FF2B5EF4-FFF2-40B4-BE49-F238E27FC236}">
                <a16:creationId xmlns:a16="http://schemas.microsoft.com/office/drawing/2014/main" id="{EF9090E3-4FA3-497A-8866-4DFD4A7185C0}"/>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muy</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Rectangle: Rounded Corners 26">
            <a:extLst>
              <a:ext uri="{FF2B5EF4-FFF2-40B4-BE49-F238E27FC236}">
                <a16:creationId xmlns:a16="http://schemas.microsoft.com/office/drawing/2014/main" id="{3FC538F8-A700-4C89-A4B9-109E80C049F0}"/>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Rectangle: Rounded Corners 25">
            <a:extLst>
              <a:ext uri="{FF2B5EF4-FFF2-40B4-BE49-F238E27FC236}">
                <a16:creationId xmlns:a16="http://schemas.microsoft.com/office/drawing/2014/main" id="{E9EE054C-96A5-4BC3-83EA-7C910269CAE7}"/>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oscuro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Rectangle: Rounded Corners 25">
            <a:extLst>
              <a:ext uri="{FF2B5EF4-FFF2-40B4-BE49-F238E27FC236}">
                <a16:creationId xmlns:a16="http://schemas.microsoft.com/office/drawing/2014/main" id="{BDE57DCD-6F0A-422B-878B-7B1992273EAC}"/>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Rectangle: Rounded Corners 21">
            <a:extLst>
              <a:ext uri="{FF2B5EF4-FFF2-40B4-BE49-F238E27FC236}">
                <a16:creationId xmlns:a16="http://schemas.microsoft.com/office/drawing/2014/main" id="{F7CD9C57-B403-466E-BE66-3DB02EE1182D}"/>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enfermo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Rectangle: Rounded Corners 22">
            <a:extLst>
              <a:ext uri="{FF2B5EF4-FFF2-40B4-BE49-F238E27FC236}">
                <a16:creationId xmlns:a16="http://schemas.microsoft.com/office/drawing/2014/main" id="{386971B0-4FDE-441C-AFA6-CE3C381BAF5D}"/>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seco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Rectangle: Rounded Corners 23">
            <a:extLst>
              <a:ext uri="{FF2B5EF4-FFF2-40B4-BE49-F238E27FC236}">
                <a16:creationId xmlns:a16="http://schemas.microsoft.com/office/drawing/2014/main" id="{AB97BF27-1488-408A-A793-7505B310332F}"/>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pueblo</a:t>
            </a:r>
          </a:p>
        </p:txBody>
      </p:sp>
      <p:sp>
        <p:nvSpPr>
          <p:cNvPr id="122" name="Rectangle: Rounded Corners 24">
            <a:extLst>
              <a:ext uri="{FF2B5EF4-FFF2-40B4-BE49-F238E27FC236}">
                <a16:creationId xmlns:a16="http://schemas.microsoft.com/office/drawing/2014/main" id="{9C9C760E-9AC7-46D3-8DCA-8A8C8746A143}"/>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guapo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4">
            <a:extLst>
              <a:ext uri="{FF2B5EF4-FFF2-40B4-BE49-F238E27FC236}">
                <a16:creationId xmlns:a16="http://schemas.microsoft.com/office/drawing/2014/main" id="{987B37B0-769D-4E60-B58D-1007B525E722}"/>
              </a:ext>
            </a:extLst>
          </p:cNvPr>
          <p:cNvSpPr/>
          <p:nvPr/>
        </p:nvSpPr>
        <p:spPr>
          <a:xfrm>
            <a:off x="524625" y="1606660"/>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tonto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Rectangle: Rounded Corners 14">
            <a:extLst>
              <a:ext uri="{FF2B5EF4-FFF2-40B4-BE49-F238E27FC236}">
                <a16:creationId xmlns:a16="http://schemas.microsoft.com/office/drawing/2014/main" id="{987B37B0-769D-4E60-B58D-1007B525E722}"/>
              </a:ext>
            </a:extLst>
          </p:cNvPr>
          <p:cNvSpPr/>
          <p:nvPr/>
        </p:nvSpPr>
        <p:spPr>
          <a:xfrm>
            <a:off x="524625" y="4204631"/>
            <a:ext cx="154305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sábado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9" name="Rectangle: Rounded Corners 14">
            <a:extLst>
              <a:ext uri="{FF2B5EF4-FFF2-40B4-BE49-F238E27FC236}">
                <a16:creationId xmlns:a16="http://schemas.microsoft.com/office/drawing/2014/main" id="{987B37B0-769D-4E60-B58D-1007B525E722}"/>
              </a:ext>
            </a:extLst>
          </p:cNvPr>
          <p:cNvSpPr/>
          <p:nvPr/>
        </p:nvSpPr>
        <p:spPr>
          <a:xfrm>
            <a:off x="6277214" y="5836431"/>
            <a:ext cx="1535049"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pueblo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4" name="Rectangle: Rounded Corners 14">
            <a:extLst>
              <a:ext uri="{FF2B5EF4-FFF2-40B4-BE49-F238E27FC236}">
                <a16:creationId xmlns:a16="http://schemas.microsoft.com/office/drawing/2014/main" id="{987B37B0-769D-4E60-B58D-1007B525E722}"/>
              </a:ext>
            </a:extLst>
          </p:cNvPr>
          <p:cNvSpPr/>
          <p:nvPr/>
        </p:nvSpPr>
        <p:spPr>
          <a:xfrm>
            <a:off x="9979572" y="2541600"/>
            <a:ext cx="1564885"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campo</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5" name="Rectangle: Rounded Corners 14">
            <a:extLst>
              <a:ext uri="{FF2B5EF4-FFF2-40B4-BE49-F238E27FC236}">
                <a16:creationId xmlns:a16="http://schemas.microsoft.com/office/drawing/2014/main" id="{987B37B0-769D-4E60-B58D-1007B525E722}"/>
              </a:ext>
            </a:extLst>
          </p:cNvPr>
          <p:cNvSpPr/>
          <p:nvPr/>
        </p:nvSpPr>
        <p:spPr>
          <a:xfrm>
            <a:off x="524625" y="2910540"/>
            <a:ext cx="1557503"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contento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Rectangle: Rounded Corners 14">
            <a:extLst>
              <a:ext uri="{FF2B5EF4-FFF2-40B4-BE49-F238E27FC236}">
                <a16:creationId xmlns:a16="http://schemas.microsoft.com/office/drawing/2014/main" id="{987B37B0-769D-4E60-B58D-1007B525E722}"/>
              </a:ext>
            </a:extLst>
          </p:cNvPr>
          <p:cNvSpPr/>
          <p:nvPr/>
        </p:nvSpPr>
        <p:spPr>
          <a:xfrm>
            <a:off x="9977594" y="5111592"/>
            <a:ext cx="159067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más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72" name="Rectangle: Rounded Corners 14">
            <a:extLst>
              <a:ext uri="{FF2B5EF4-FFF2-40B4-BE49-F238E27FC236}">
                <a16:creationId xmlns:a16="http://schemas.microsoft.com/office/drawing/2014/main" id="{987B37B0-769D-4E60-B58D-1007B525E722}"/>
              </a:ext>
            </a:extLst>
          </p:cNvPr>
          <p:cNvSpPr/>
          <p:nvPr/>
        </p:nvSpPr>
        <p:spPr>
          <a:xfrm>
            <a:off x="4438690" y="1123782"/>
            <a:ext cx="166403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tranquilo</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1" name="Rectangle: Rounded Corners 14">
            <a:extLst>
              <a:ext uri="{FF2B5EF4-FFF2-40B4-BE49-F238E27FC236}">
                <a16:creationId xmlns:a16="http://schemas.microsoft.com/office/drawing/2014/main" id="{987B37B0-769D-4E60-B58D-1007B525E722}"/>
              </a:ext>
            </a:extLst>
          </p:cNvPr>
          <p:cNvSpPr/>
          <p:nvPr/>
        </p:nvSpPr>
        <p:spPr>
          <a:xfrm>
            <a:off x="2771291" y="5836431"/>
            <a:ext cx="1609793" cy="50463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enfermo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2" name="Rectangle: Rounded Corners 14">
            <a:extLst>
              <a:ext uri="{FF2B5EF4-FFF2-40B4-BE49-F238E27FC236}">
                <a16:creationId xmlns:a16="http://schemas.microsoft.com/office/drawing/2014/main" id="{987B37B0-769D-4E60-B58D-1007B525E722}"/>
              </a:ext>
            </a:extLst>
          </p:cNvPr>
          <p:cNvSpPr/>
          <p:nvPr/>
        </p:nvSpPr>
        <p:spPr>
          <a:xfrm>
            <a:off x="4541900" y="5834900"/>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seco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Rectangle: Rounded Corners 14">
            <a:extLst>
              <a:ext uri="{FF2B5EF4-FFF2-40B4-BE49-F238E27FC236}">
                <a16:creationId xmlns:a16="http://schemas.microsoft.com/office/drawing/2014/main" id="{987B37B0-769D-4E60-B58D-1007B525E722}"/>
              </a:ext>
            </a:extLst>
          </p:cNvPr>
          <p:cNvSpPr/>
          <p:nvPr/>
        </p:nvSpPr>
        <p:spPr>
          <a:xfrm>
            <a:off x="9985172" y="1843012"/>
            <a:ext cx="159067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paisaje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Rectangle: Rounded Corners 14">
            <a:extLst>
              <a:ext uri="{FF2B5EF4-FFF2-40B4-BE49-F238E27FC236}">
                <a16:creationId xmlns:a16="http://schemas.microsoft.com/office/drawing/2014/main" id="{987B37B0-769D-4E60-B58D-1007B525E722}"/>
              </a:ext>
            </a:extLst>
          </p:cNvPr>
          <p:cNvSpPr/>
          <p:nvPr/>
        </p:nvSpPr>
        <p:spPr>
          <a:xfrm>
            <a:off x="517305" y="3589877"/>
            <a:ext cx="154305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menos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Rectangle: Rounded Corners 14">
            <a:extLst>
              <a:ext uri="{FF2B5EF4-FFF2-40B4-BE49-F238E27FC236}">
                <a16:creationId xmlns:a16="http://schemas.microsoft.com/office/drawing/2014/main" id="{987B37B0-769D-4E60-B58D-1007B525E722}"/>
              </a:ext>
            </a:extLst>
          </p:cNvPr>
          <p:cNvSpPr/>
          <p:nvPr/>
        </p:nvSpPr>
        <p:spPr>
          <a:xfrm>
            <a:off x="524625" y="4845145"/>
            <a:ext cx="154305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aburrid</a:t>
            </a:r>
            <a:r>
              <a:rPr lang="en-GB" sz="2000" b="1" dirty="0" err="1">
                <a:solidFill>
                  <a:srgbClr val="4472C4">
                    <a:lumMod val="50000"/>
                  </a:srgbClr>
                </a:solidFill>
                <a:latin typeface="Century Gothic" panose="020F0302020204030204"/>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5" name="Rectangle: Rounded Corners 14">
            <a:extLst>
              <a:ext uri="{FF2B5EF4-FFF2-40B4-BE49-F238E27FC236}">
                <a16:creationId xmlns:a16="http://schemas.microsoft.com/office/drawing/2014/main" id="{987B37B0-769D-4E60-B58D-1007B525E722}"/>
              </a:ext>
            </a:extLst>
          </p:cNvPr>
          <p:cNvSpPr/>
          <p:nvPr/>
        </p:nvSpPr>
        <p:spPr>
          <a:xfrm>
            <a:off x="10010037" y="3869185"/>
            <a:ext cx="1525788"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mejor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Rectangle: Rounded Corners 14">
            <a:extLst>
              <a:ext uri="{FF2B5EF4-FFF2-40B4-BE49-F238E27FC236}">
                <a16:creationId xmlns:a16="http://schemas.microsoft.com/office/drawing/2014/main" id="{987B37B0-769D-4E60-B58D-1007B525E722}"/>
              </a:ext>
            </a:extLst>
          </p:cNvPr>
          <p:cNvSpPr/>
          <p:nvPr/>
        </p:nvSpPr>
        <p:spPr>
          <a:xfrm>
            <a:off x="8002722" y="5842448"/>
            <a:ext cx="175821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guap</a:t>
            </a:r>
            <a:r>
              <a:rPr lang="en-GB" sz="2000" b="1" dirty="0" err="1">
                <a:solidFill>
                  <a:srgbClr val="4472C4">
                    <a:lumMod val="50000"/>
                  </a:srgbClr>
                </a:solidFill>
                <a:latin typeface="Century Gothic" panose="020F0302020204030204"/>
              </a:rPr>
              <a: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Rectangle: Rounded Corners 14">
            <a:extLst>
              <a:ext uri="{FF2B5EF4-FFF2-40B4-BE49-F238E27FC236}">
                <a16:creationId xmlns:a16="http://schemas.microsoft.com/office/drawing/2014/main" id="{987B37B0-769D-4E60-B58D-1007B525E722}"/>
              </a:ext>
            </a:extLst>
          </p:cNvPr>
          <p:cNvSpPr/>
          <p:nvPr/>
        </p:nvSpPr>
        <p:spPr>
          <a:xfrm>
            <a:off x="6280854" y="1125226"/>
            <a:ext cx="1731616"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simpátic</a:t>
            </a:r>
            <a:r>
              <a:rPr lang="en-GB" sz="2000" b="1" dirty="0" err="1">
                <a:solidFill>
                  <a:srgbClr val="4472C4">
                    <a:lumMod val="50000"/>
                  </a:srgbClr>
                </a:solidFill>
                <a:latin typeface="Century Gothic" panose="020F0302020204030204"/>
              </a:rPr>
              <a: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Rectangle: Rounded Corners 14">
            <a:extLst>
              <a:ext uri="{FF2B5EF4-FFF2-40B4-BE49-F238E27FC236}">
                <a16:creationId xmlns:a16="http://schemas.microsoft.com/office/drawing/2014/main" id="{987B37B0-769D-4E60-B58D-1007B525E722}"/>
              </a:ext>
            </a:extLst>
          </p:cNvPr>
          <p:cNvSpPr/>
          <p:nvPr/>
        </p:nvSpPr>
        <p:spPr>
          <a:xfrm>
            <a:off x="10008983" y="3217130"/>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muy</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ectangle: Rounded Corners 14">
            <a:extLst>
              <a:ext uri="{FF2B5EF4-FFF2-40B4-BE49-F238E27FC236}">
                <a16:creationId xmlns:a16="http://schemas.microsoft.com/office/drawing/2014/main" id="{987B37B0-769D-4E60-B58D-1007B525E722}"/>
              </a:ext>
            </a:extLst>
          </p:cNvPr>
          <p:cNvSpPr/>
          <p:nvPr/>
        </p:nvSpPr>
        <p:spPr>
          <a:xfrm>
            <a:off x="8181343" y="1134594"/>
            <a:ext cx="167909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gracios</a:t>
            </a:r>
            <a:r>
              <a:rPr lang="en-GB" sz="2000" b="1" noProof="0" dirty="0" err="1">
                <a:solidFill>
                  <a:srgbClr val="4472C4">
                    <a:lumMod val="50000"/>
                  </a:srgbClr>
                </a:solidFill>
                <a:latin typeface="Century Gothic" panose="020F0302020204030204"/>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4" name="Rectangle: Rounded Corners 14">
            <a:extLst>
              <a:ext uri="{FF2B5EF4-FFF2-40B4-BE49-F238E27FC236}">
                <a16:creationId xmlns:a16="http://schemas.microsoft.com/office/drawing/2014/main" id="{987B37B0-769D-4E60-B58D-1007B525E722}"/>
              </a:ext>
            </a:extLst>
          </p:cNvPr>
          <p:cNvSpPr/>
          <p:nvPr/>
        </p:nvSpPr>
        <p:spPr>
          <a:xfrm>
            <a:off x="10008983" y="4494396"/>
            <a:ext cx="155928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oscuro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8" name="Rectangle: Rounded Corners 14">
            <a:extLst>
              <a:ext uri="{FF2B5EF4-FFF2-40B4-BE49-F238E27FC236}">
                <a16:creationId xmlns:a16="http://schemas.microsoft.com/office/drawing/2014/main" id="{987B37B0-769D-4E60-B58D-1007B525E722}"/>
              </a:ext>
            </a:extLst>
          </p:cNvPr>
          <p:cNvSpPr/>
          <p:nvPr/>
        </p:nvSpPr>
        <p:spPr>
          <a:xfrm>
            <a:off x="2572679" y="1142661"/>
            <a:ext cx="154305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nervios</a:t>
            </a:r>
            <a:r>
              <a:rPr lang="en-GB" sz="2000" b="1" noProof="0" dirty="0" err="1">
                <a:solidFill>
                  <a:srgbClr val="4472C4">
                    <a:lumMod val="50000"/>
                  </a:srgbClr>
                </a:solidFill>
                <a:latin typeface="Century Gothic" panose="020F0302020204030204"/>
              </a:rPr>
              <a: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1" name="Straight Connector 80">
            <a:extLst>
              <a:ext uri="{FF2B5EF4-FFF2-40B4-BE49-F238E27FC236}">
                <a16:creationId xmlns:a16="http://schemas.microsoft.com/office/drawing/2014/main" id="{5B67B341-C41E-4FAB-BEAE-A6D0FF444759}"/>
              </a:ext>
            </a:extLst>
          </p:cNvPr>
          <p:cNvCxnSpPr>
            <a:cxnSpLocks/>
          </p:cNvCxnSpPr>
          <p:nvPr/>
        </p:nvCxnSpPr>
        <p:spPr>
          <a:xfrm flipV="1">
            <a:off x="4182695" y="5301221"/>
            <a:ext cx="724983" cy="122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1" name="Rectangle: Rounded Corners 14">
            <a:extLst>
              <a:ext uri="{FF2B5EF4-FFF2-40B4-BE49-F238E27FC236}">
                <a16:creationId xmlns:a16="http://schemas.microsoft.com/office/drawing/2014/main" id="{987B37B0-769D-4E60-B58D-1007B525E722}"/>
              </a:ext>
            </a:extLst>
          </p:cNvPr>
          <p:cNvSpPr/>
          <p:nvPr/>
        </p:nvSpPr>
        <p:spPr>
          <a:xfrm>
            <a:off x="524625" y="2224345"/>
            <a:ext cx="156187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viernes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0" name="Straight Connector 69">
            <a:extLst>
              <a:ext uri="{FF2B5EF4-FFF2-40B4-BE49-F238E27FC236}">
                <a16:creationId xmlns:a16="http://schemas.microsoft.com/office/drawing/2014/main" id="{1693410F-2EBF-48D7-BF73-274B805170D3}"/>
              </a:ext>
            </a:extLst>
          </p:cNvPr>
          <p:cNvCxnSpPr>
            <a:cxnSpLocks/>
          </p:cNvCxnSpPr>
          <p:nvPr/>
        </p:nvCxnSpPr>
        <p:spPr>
          <a:xfrm>
            <a:off x="4047943" y="3718088"/>
            <a:ext cx="530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0AAD440-7581-445F-933D-0A973912B9F5}"/>
              </a:ext>
            </a:extLst>
          </p:cNvPr>
          <p:cNvSpPr txBox="1"/>
          <p:nvPr/>
        </p:nvSpPr>
        <p:spPr>
          <a:xfrm>
            <a:off x="5786377" y="1875506"/>
            <a:ext cx="686499" cy="400110"/>
          </a:xfrm>
          <a:prstGeom prst="rect">
            <a:avLst/>
          </a:prstGeom>
          <a:solidFill>
            <a:srgbClr val="FFC000"/>
          </a:solidFill>
        </p:spPr>
        <p:txBody>
          <a:bodyPr wrap="square" rtlCol="0">
            <a:spAutoFit/>
          </a:bodyPr>
          <a:lstStyle/>
          <a:p>
            <a:pPr algn="l"/>
            <a:r>
              <a:rPr lang="en-GB" sz="2000" b="1" dirty="0">
                <a:solidFill>
                  <a:schemeClr val="accent5">
                    <a:lumMod val="50000"/>
                  </a:schemeClr>
                </a:solidFill>
              </a:rPr>
              <a:t>del</a:t>
            </a:r>
          </a:p>
        </p:txBody>
      </p:sp>
      <p:sp>
        <p:nvSpPr>
          <p:cNvPr id="76" name="TextBox 75">
            <a:extLst>
              <a:ext uri="{FF2B5EF4-FFF2-40B4-BE49-F238E27FC236}">
                <a16:creationId xmlns:a16="http://schemas.microsoft.com/office/drawing/2014/main" id="{0125F875-9795-41A1-88E7-AEB9EC69082C}"/>
              </a:ext>
            </a:extLst>
          </p:cNvPr>
          <p:cNvSpPr txBox="1"/>
          <p:nvPr/>
        </p:nvSpPr>
        <p:spPr>
          <a:xfrm>
            <a:off x="5715738" y="2202092"/>
            <a:ext cx="409559" cy="400110"/>
          </a:xfrm>
          <a:prstGeom prst="rect">
            <a:avLst/>
          </a:prstGeom>
          <a:solidFill>
            <a:srgbClr val="FFC000"/>
          </a:solidFill>
        </p:spPr>
        <p:txBody>
          <a:bodyPr wrap="square" rtlCol="0">
            <a:spAutoFit/>
          </a:bodyPr>
          <a:lstStyle/>
          <a:p>
            <a:pPr algn="l"/>
            <a:r>
              <a:rPr lang="en-GB" sz="2000" b="1" dirty="0">
                <a:solidFill>
                  <a:schemeClr val="accent5">
                    <a:lumMod val="50000"/>
                  </a:schemeClr>
                </a:solidFill>
              </a:rPr>
              <a:t>el</a:t>
            </a:r>
          </a:p>
        </p:txBody>
      </p:sp>
      <p:sp>
        <p:nvSpPr>
          <p:cNvPr id="83" name="TextBox 82">
            <a:extLst>
              <a:ext uri="{FF2B5EF4-FFF2-40B4-BE49-F238E27FC236}">
                <a16:creationId xmlns:a16="http://schemas.microsoft.com/office/drawing/2014/main" id="{437D7FF3-AEDE-4CA6-9DFC-9412CD79B446}"/>
              </a:ext>
            </a:extLst>
          </p:cNvPr>
          <p:cNvSpPr txBox="1"/>
          <p:nvPr/>
        </p:nvSpPr>
        <p:spPr>
          <a:xfrm>
            <a:off x="4070850" y="3095487"/>
            <a:ext cx="409559" cy="400110"/>
          </a:xfrm>
          <a:prstGeom prst="rect">
            <a:avLst/>
          </a:prstGeom>
          <a:solidFill>
            <a:srgbClr val="FFC000"/>
          </a:solidFill>
        </p:spPr>
        <p:txBody>
          <a:bodyPr wrap="square" rtlCol="0">
            <a:spAutoFit/>
          </a:bodyPr>
          <a:lstStyle/>
          <a:p>
            <a:pPr algn="l"/>
            <a:r>
              <a:rPr lang="en-GB" sz="2000" b="1" dirty="0">
                <a:solidFill>
                  <a:schemeClr val="accent5">
                    <a:lumMod val="50000"/>
                  </a:schemeClr>
                </a:solidFill>
              </a:rPr>
              <a:t>el</a:t>
            </a:r>
          </a:p>
        </p:txBody>
      </p:sp>
      <p:cxnSp>
        <p:nvCxnSpPr>
          <p:cNvPr id="123" name="Straight Connector 122">
            <a:extLst>
              <a:ext uri="{FF2B5EF4-FFF2-40B4-BE49-F238E27FC236}">
                <a16:creationId xmlns:a16="http://schemas.microsoft.com/office/drawing/2014/main" id="{A77CC7A2-6E04-4334-8499-63D0E8022D29}"/>
              </a:ext>
            </a:extLst>
          </p:cNvPr>
          <p:cNvCxnSpPr>
            <a:cxnSpLocks/>
          </p:cNvCxnSpPr>
          <p:nvPr/>
        </p:nvCxnSpPr>
        <p:spPr>
          <a:xfrm flipV="1">
            <a:off x="3868524" y="3128588"/>
            <a:ext cx="179419" cy="3339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DFCAEBA-93D5-4E3A-865C-5FB32E4597AA}"/>
              </a:ext>
            </a:extLst>
          </p:cNvPr>
          <p:cNvSpPr txBox="1"/>
          <p:nvPr/>
        </p:nvSpPr>
        <p:spPr>
          <a:xfrm>
            <a:off x="6219045" y="3725126"/>
            <a:ext cx="763551" cy="341667"/>
          </a:xfrm>
          <a:prstGeom prst="rect">
            <a:avLst/>
          </a:prstGeom>
          <a:solidFill>
            <a:srgbClr val="FFC000"/>
          </a:solidFill>
        </p:spPr>
        <p:txBody>
          <a:bodyPr wrap="square" rtlCol="0">
            <a:spAutoFit/>
          </a:bodyPr>
          <a:lstStyle/>
          <a:p>
            <a:pPr algn="l"/>
            <a:r>
              <a:rPr lang="en-GB" sz="1600" b="1" dirty="0">
                <a:solidFill>
                  <a:schemeClr val="accent5">
                    <a:lumMod val="50000"/>
                  </a:schemeClr>
                </a:solidFill>
              </a:rPr>
              <a:t>no es</a:t>
            </a:r>
          </a:p>
        </p:txBody>
      </p:sp>
    </p:spTree>
    <p:extLst>
      <p:ext uri="{BB962C8B-B14F-4D97-AF65-F5344CB8AC3E}">
        <p14:creationId xmlns:p14="http://schemas.microsoft.com/office/powerpoint/2010/main" val="30625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2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2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8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2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9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91"/>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116"/>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1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0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0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8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P spid="39" grpId="0" animBg="1"/>
      <p:bldP spid="64" grpId="0" animBg="1"/>
      <p:bldP spid="105" grpId="0" animBg="1"/>
      <p:bldP spid="96" grpId="0" animBg="1"/>
      <p:bldP spid="72" grpId="0" animBg="1"/>
      <p:bldP spid="111" grpId="0" animBg="1"/>
      <p:bldP spid="102" grpId="0" animBg="1"/>
      <p:bldP spid="74" grpId="0" animBg="1"/>
      <p:bldP spid="94" grpId="0" animBg="1"/>
      <p:bldP spid="79" grpId="0" animBg="1"/>
      <p:bldP spid="125" grpId="0" animBg="1"/>
      <p:bldP spid="86" grpId="0" animBg="1"/>
      <p:bldP spid="88" grpId="0" animBg="1"/>
      <p:bldP spid="77" grpId="0" animBg="1"/>
      <p:bldP spid="91" grpId="0" animBg="1"/>
      <p:bldP spid="114" grpId="0" animBg="1"/>
      <p:bldP spid="108" grpId="0" animBg="1"/>
      <p:bldP spid="131" grpId="0" animBg="1"/>
      <p:bldP spid="6" grpId="0" animBg="1"/>
      <p:bldP spid="76" grpId="0" animBg="1"/>
      <p:bldP spid="83" grpId="0" animBg="1"/>
      <p:bldP spid="1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88895"/>
            <a:ext cx="4546600" cy="611027"/>
          </a:xfrm>
        </p:spPr>
        <p:txBody>
          <a:bodyPr>
            <a:normAutofit/>
          </a:bodyPr>
          <a:lstStyle/>
          <a:p>
            <a:r>
              <a:rPr lang="en-GB" sz="2400" b="1">
                <a:solidFill>
                  <a:srgbClr val="002060"/>
                </a:solidFill>
              </a:rPr>
              <a:t>Respuestas</a:t>
            </a:r>
            <a:r>
              <a:rPr lang="en-GB" sz="2400" b="1" baseline="0">
                <a:solidFill>
                  <a:srgbClr val="002060"/>
                </a:solidFill>
              </a:rPr>
              <a:t> (de la parte oral)</a:t>
            </a:r>
            <a:endParaRPr lang="en-GB" sz="2400" b="1">
              <a:solidFill>
                <a:srgbClr val="002060"/>
              </a:solidFill>
            </a:endParaRPr>
          </a:p>
        </p:txBody>
      </p:sp>
      <p:sp>
        <p:nvSpPr>
          <p:cNvPr id="6" name="TextBox 5"/>
          <p:cNvSpPr txBox="1"/>
          <p:nvPr/>
        </p:nvSpPr>
        <p:spPr>
          <a:xfrm>
            <a:off x="8172823" y="3975427"/>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nervioso</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 que</a:t>
            </a:r>
          </a:p>
        </p:txBody>
      </p:sp>
      <p:sp>
        <p:nvSpPr>
          <p:cNvPr id="7" name="TextBox 6"/>
          <p:cNvSpPr txBox="1"/>
          <p:nvPr/>
        </p:nvSpPr>
        <p:spPr>
          <a:xfrm>
            <a:off x="8157915" y="1557102"/>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err="1">
                <a:solidFill>
                  <a:srgbClr val="002060"/>
                </a:solidFill>
                <a:latin typeface="Century Gothic" panose="020F0302020204030204"/>
              </a:rPr>
              <a:t>estoy</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tonto/a que</a:t>
            </a:r>
          </a:p>
        </p:txBody>
      </p:sp>
      <p:sp>
        <p:nvSpPr>
          <p:cNvPr id="8" name="TextBox 7"/>
          <p:cNvSpPr txBox="1"/>
          <p:nvPr/>
        </p:nvSpPr>
        <p:spPr>
          <a:xfrm>
            <a:off x="8157915" y="1939613"/>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soy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mejor</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tú</a:t>
            </a:r>
            <a:endPar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p:cNvSpPr txBox="1"/>
          <p:nvPr/>
        </p:nvSpPr>
        <p:spPr>
          <a:xfrm>
            <a:off x="8164267" y="2321571"/>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enfermos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/as que</a:t>
            </a:r>
          </a:p>
        </p:txBody>
      </p:sp>
      <p:sp>
        <p:nvSpPr>
          <p:cNvPr id="10" name="TextBox 9"/>
          <p:cNvSpPr txBox="1"/>
          <p:nvPr/>
        </p:nvSpPr>
        <p:spPr>
          <a:xfrm>
            <a:off x="8164267" y="2676667"/>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moreno</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 que</a:t>
            </a:r>
          </a:p>
        </p:txBody>
      </p:sp>
      <p:sp>
        <p:nvSpPr>
          <p:cNvPr id="11" name="TextBox 10"/>
          <p:cNvSpPr txBox="1"/>
          <p:nvPr/>
        </p:nvSpPr>
        <p:spPr>
          <a:xfrm>
            <a:off x="8176970" y="3038318"/>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somos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activos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/as que</a:t>
            </a:r>
          </a:p>
        </p:txBody>
      </p:sp>
      <p:pic>
        <p:nvPicPr>
          <p:cNvPr id="12" name="Imagen 2">
            <a:extLst>
              <a:ext uri="{FF2B5EF4-FFF2-40B4-BE49-F238E27FC236}">
                <a16:creationId xmlns:a16="http://schemas.microsoft.com/office/drawing/2014/main" id="{AE77C4CF-9574-43D2-A35E-8FC43E44B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6340" y="215043"/>
            <a:ext cx="690860" cy="897221"/>
          </a:xfrm>
          <a:prstGeom prst="rect">
            <a:avLst/>
          </a:prstGeom>
        </p:spPr>
      </p:pic>
      <p:sp>
        <p:nvSpPr>
          <p:cNvPr id="17" name="TextBox 16"/>
          <p:cNvSpPr txBox="1"/>
          <p:nvPr/>
        </p:nvSpPr>
        <p:spPr>
          <a:xfrm>
            <a:off x="8176970" y="1184407"/>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locos/as que</a:t>
            </a:r>
          </a:p>
        </p:txBody>
      </p:sp>
      <p:sp>
        <p:nvSpPr>
          <p:cNvPr id="18" name="TextBox 17"/>
          <p:cNvSpPr txBox="1"/>
          <p:nvPr/>
        </p:nvSpPr>
        <p:spPr>
          <a:xfrm>
            <a:off x="8172823" y="4365720"/>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emocionado</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 que</a:t>
            </a:r>
          </a:p>
        </p:txBody>
      </p:sp>
      <p:sp>
        <p:nvSpPr>
          <p:cNvPr id="19" name="TextBox 18"/>
          <p:cNvSpPr txBox="1"/>
          <p:nvPr/>
        </p:nvSpPr>
        <p:spPr>
          <a:xfrm>
            <a:off x="8179174" y="4720816"/>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tranquilos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/as que</a:t>
            </a:r>
          </a:p>
        </p:txBody>
      </p:sp>
      <p:sp>
        <p:nvSpPr>
          <p:cNvPr id="20" name="TextBox 19"/>
          <p:cNvSpPr txBox="1"/>
          <p:nvPr/>
        </p:nvSpPr>
        <p:spPr>
          <a:xfrm>
            <a:off x="8172823" y="5079189"/>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soy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peor</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tú</a:t>
            </a:r>
            <a:endPar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TextBox 20"/>
          <p:cNvSpPr txBox="1"/>
          <p:nvPr/>
        </p:nvSpPr>
        <p:spPr>
          <a:xfrm>
            <a:off x="8198229" y="5415460"/>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soy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simpático</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 que</a:t>
            </a:r>
          </a:p>
        </p:txBody>
      </p:sp>
      <p:sp>
        <p:nvSpPr>
          <p:cNvPr id="22" name="TextBox 21"/>
          <p:cNvSpPr txBox="1"/>
          <p:nvPr/>
        </p:nvSpPr>
        <p:spPr>
          <a:xfrm>
            <a:off x="8185526" y="5795936"/>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somos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aburridos</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/as que</a:t>
            </a:r>
          </a:p>
        </p:txBody>
      </p:sp>
      <p:sp>
        <p:nvSpPr>
          <p:cNvPr id="23" name="Título 1">
            <a:extLst>
              <a:ext uri="{FF2B5EF4-FFF2-40B4-BE49-F238E27FC236}">
                <a16:creationId xmlns:a16="http://schemas.microsoft.com/office/drawing/2014/main" id="{EE54BE97-7C81-EB41-BA9B-1C99DEE78326}"/>
              </a:ext>
            </a:extLst>
          </p:cNvPr>
          <p:cNvSpPr txBox="1">
            <a:spLocks/>
          </p:cNvSpPr>
          <p:nvPr/>
        </p:nvSpPr>
        <p:spPr>
          <a:xfrm>
            <a:off x="304800" y="74155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4" name="Título 1">
            <a:extLst>
              <a:ext uri="{FF2B5EF4-FFF2-40B4-BE49-F238E27FC236}">
                <a16:creationId xmlns:a16="http://schemas.microsoft.com/office/drawing/2014/main" id="{EE54BE97-7C81-EB41-BA9B-1C99DEE78326}"/>
              </a:ext>
            </a:extLst>
          </p:cNvPr>
          <p:cNvSpPr txBox="1">
            <a:spLocks/>
          </p:cNvSpPr>
          <p:nvPr/>
        </p:nvSpPr>
        <p:spPr>
          <a:xfrm>
            <a:off x="304800" y="352017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291E88AB-30E4-E548-8537-B08B252F58FE}"/>
              </a:ext>
            </a:extLst>
          </p:cNvPr>
          <p:cNvSpPr txBox="1"/>
          <p:nvPr/>
        </p:nvSpPr>
        <p:spPr>
          <a:xfrm>
            <a:off x="163011" y="1180398"/>
            <a:ext cx="842853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we are </a:t>
            </a:r>
            <a:r>
              <a:rPr kumimoji="0" lang="en-US" sz="2000" b="1" i="1" u="none" strike="noStrike" kern="1200" cap="none" spc="0" normalizeH="0" baseline="0" noProof="0" dirty="0">
                <a:ln>
                  <a:noFill/>
                </a:ln>
                <a:solidFill>
                  <a:srgbClr val="002060"/>
                </a:solidFill>
                <a:effectLst/>
                <a:uLnTx/>
                <a:uFillTx/>
                <a:latin typeface="Century Gothic" panose="020F0302020204030204"/>
                <a:ea typeface="+mn-ea"/>
                <a:cs typeface="+mn-cs"/>
              </a:rPr>
              <a:t>crazier than…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I am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less silly 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con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padres,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I am better than you…</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viajamos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autobús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we are sicker 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Ahora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 am more tanned 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We are more active than…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TextBox 27">
            <a:extLst>
              <a:ext uri="{FF2B5EF4-FFF2-40B4-BE49-F238E27FC236}">
                <a16:creationId xmlns:a16="http://schemas.microsoft.com/office/drawing/2014/main" id="{AF2D9331-9809-FD42-80E8-7DE655FBF534}"/>
              </a:ext>
            </a:extLst>
          </p:cNvPr>
          <p:cNvSpPr txBox="1"/>
          <p:nvPr/>
        </p:nvSpPr>
        <p:spPr>
          <a:xfrm>
            <a:off x="163011" y="4032384"/>
            <a:ext cx="842853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padres </a:t>
            </a:r>
            <a:r>
              <a:rPr kumimoji="0" lang="en-US" sz="2000" b="1" i="1" u="none" strike="noStrike" kern="1200" cap="none" spc="0" normalizeH="0" baseline="0" noProof="0" dirty="0">
                <a:ln>
                  <a:noFill/>
                </a:ln>
                <a:solidFill>
                  <a:srgbClr val="002060"/>
                </a:solidFill>
                <a:effectLst/>
                <a:uLnTx/>
                <a:uFillTx/>
                <a:latin typeface="Century Gothic" panose="020F0302020204030204"/>
                <a:ea typeface="+mn-ea"/>
                <a:cs typeface="+mn-cs"/>
              </a:rPr>
              <a:t>I am less nervous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escuela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 am more excited 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Con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padres,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you are calmer 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viajes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con 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esculela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 am worse than </a:t>
            </a:r>
            <a:r>
              <a:rPr lang="en-US" sz="2000" b="1" i="1" dirty="0">
                <a:solidFill>
                  <a:srgbClr val="002060"/>
                </a:solidFill>
                <a:latin typeface="Century Gothic"/>
              </a:rPr>
              <a:t>you</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Cuando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famila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 am nicer than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i="1" u="none" strike="noStrike" kern="1200" cap="none" spc="0" normalizeH="0" baseline="0" noProof="0" dirty="0">
                <a:ln>
                  <a:noFill/>
                </a:ln>
                <a:solidFill>
                  <a:srgbClr val="002060"/>
                </a:solidFill>
                <a:effectLst/>
                <a:uLnTx/>
                <a:uFillTx/>
                <a:latin typeface="Century Gothic" panose="020F0302020204030204"/>
                <a:ea typeface="+mn-ea"/>
                <a:cs typeface="+mn-cs"/>
              </a:rPr>
              <a:t>We are less boring than…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421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5" y="0"/>
            <a:ext cx="8485518" cy="1325563"/>
          </a:xfrm>
        </p:spPr>
        <p:txBody>
          <a:bodyPr>
            <a:normAutofit/>
          </a:bodyPr>
          <a:lstStyle/>
          <a:p>
            <a:r>
              <a:rPr lang="en-GB" sz="2600" b="1" dirty="0">
                <a:solidFill>
                  <a:schemeClr val="bg1"/>
                </a:solidFill>
              </a:rPr>
              <a:t>Un fin de </a:t>
            </a:r>
            <a:r>
              <a:rPr lang="en-GB" sz="2600" b="1" dirty="0" err="1">
                <a:solidFill>
                  <a:schemeClr val="bg1"/>
                </a:solidFill>
              </a:rPr>
              <a:t>semana</a:t>
            </a:r>
            <a:r>
              <a:rPr lang="en-GB" sz="2600" b="1" dirty="0">
                <a:solidFill>
                  <a:schemeClr val="bg1"/>
                </a:solidFill>
              </a:rPr>
              <a:t> </a:t>
            </a:r>
            <a:r>
              <a:rPr lang="en-GB" sz="2600" b="1" dirty="0" err="1">
                <a:solidFill>
                  <a:schemeClr val="bg1"/>
                </a:solidFill>
              </a:rPr>
              <a:t>en</a:t>
            </a:r>
            <a:r>
              <a:rPr lang="en-GB" sz="2600" b="1" dirty="0">
                <a:solidFill>
                  <a:schemeClr val="bg1"/>
                </a:solidFill>
              </a:rPr>
              <a:t> el campo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adroTexto 15">
            <a:extLst>
              <a:ext uri="{FF2B5EF4-FFF2-40B4-BE49-F238E27FC236}">
                <a16:creationId xmlns:a16="http://schemas.microsoft.com/office/drawing/2014/main" id="{7035AA87-8008-C742-A118-AB4FF0F8086E}"/>
              </a:ext>
            </a:extLst>
          </p:cNvPr>
          <p:cNvSpPr txBox="1"/>
          <p:nvPr/>
        </p:nvSpPr>
        <p:spPr>
          <a:xfrm>
            <a:off x="257575" y="1163991"/>
            <a:ext cx="90308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Daniel escribe un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mensaje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abuelo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le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cuenta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todo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sobre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fin de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semana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campo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Asturias.  Escribe 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26">
            <a:extLst>
              <a:ext uri="{FF2B5EF4-FFF2-40B4-BE49-F238E27FC236}">
                <a16:creationId xmlns:a16="http://schemas.microsoft.com/office/drawing/2014/main" id="{C8E0DD11-AA82-45D9-B153-01E263976F4F}"/>
              </a:ext>
            </a:extLst>
          </p:cNvPr>
          <p:cNvSpPr/>
          <p:nvPr/>
        </p:nvSpPr>
        <p:spPr>
          <a:xfrm>
            <a:off x="257575" y="1893409"/>
            <a:ext cx="11770491" cy="4424470"/>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80F62-2FFD-4FD9-9E8C-216069811021}"/>
              </a:ext>
            </a:extLst>
          </p:cNvPr>
          <p:cNvSpPr/>
          <p:nvPr/>
        </p:nvSpPr>
        <p:spPr>
          <a:xfrm>
            <a:off x="251293" y="2982986"/>
            <a:ext cx="11770491" cy="31860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39EC77-C854-43F6-8543-D47C8EDD5F85}"/>
              </a:ext>
            </a:extLst>
          </p:cNvPr>
          <p:cNvSpPr/>
          <p:nvPr/>
        </p:nvSpPr>
        <p:spPr>
          <a:xfrm>
            <a:off x="251293" y="2394167"/>
            <a:ext cx="11770491" cy="588819"/>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9">
            <a:extLst>
              <a:ext uri="{FF2B5EF4-FFF2-40B4-BE49-F238E27FC236}">
                <a16:creationId xmlns:a16="http://schemas.microsoft.com/office/drawing/2014/main" id="{8A28B7A2-CE3B-4B52-B9B1-0B6450CC7D64}"/>
              </a:ext>
            </a:extLst>
          </p:cNvPr>
          <p:cNvSpPr/>
          <p:nvPr/>
        </p:nvSpPr>
        <p:spPr>
          <a:xfrm>
            <a:off x="367372" y="5799972"/>
            <a:ext cx="11112496"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31">
            <a:extLst>
              <a:ext uri="{FF2B5EF4-FFF2-40B4-BE49-F238E27FC236}">
                <a16:creationId xmlns:a16="http://schemas.microsoft.com/office/drawing/2014/main" id="{2DF52F40-21AD-45A5-8BE1-7408C786901D}"/>
              </a:ext>
            </a:extLst>
          </p:cNvPr>
          <p:cNvSpPr/>
          <p:nvPr/>
        </p:nvSpPr>
        <p:spPr>
          <a:xfrm>
            <a:off x="359293" y="3025243"/>
            <a:ext cx="11554489" cy="2613621"/>
          </a:xfrm>
          <a:prstGeom prst="wedgeRectCallout">
            <a:avLst>
              <a:gd name="adj1" fmla="val 46360"/>
              <a:gd name="adj2" fmla="val -224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0" rtlCol="0" anchor="t"/>
          <a:lstStyle/>
          <a:p>
            <a:pPr lvl="0">
              <a:defRPr/>
            </a:pPr>
            <a:endParaRPr lang="en-GB" sz="2000" dirty="0">
              <a:solidFill>
                <a:srgbClr val="4472C4">
                  <a:lumMod val="50000"/>
                </a:srgbClr>
              </a:solidFill>
            </a:endParaRPr>
          </a:p>
        </p:txBody>
      </p:sp>
      <p:sp>
        <p:nvSpPr>
          <p:cNvPr id="14" name="Oval 13">
            <a:extLst>
              <a:ext uri="{FF2B5EF4-FFF2-40B4-BE49-F238E27FC236}">
                <a16:creationId xmlns:a16="http://schemas.microsoft.com/office/drawing/2014/main" id="{C860666A-6CA3-48C6-8000-815915125FF9}"/>
              </a:ext>
            </a:extLst>
          </p:cNvPr>
          <p:cNvSpPr/>
          <p:nvPr/>
        </p:nvSpPr>
        <p:spPr>
          <a:xfrm>
            <a:off x="560619" y="2446040"/>
            <a:ext cx="504421" cy="50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5">
            <a:extLst>
              <a:ext uri="{FF2B5EF4-FFF2-40B4-BE49-F238E27FC236}">
                <a16:creationId xmlns:a16="http://schemas.microsoft.com/office/drawing/2014/main" id="{1EF65B40-9759-4287-A2EF-2EF55FEE8B29}"/>
              </a:ext>
            </a:extLst>
          </p:cNvPr>
          <p:cNvSpPr/>
          <p:nvPr/>
        </p:nvSpPr>
        <p:spPr>
          <a:xfrm>
            <a:off x="1233180" y="2543886"/>
            <a:ext cx="3197130"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latin typeface="Century Gothic" panose="020B0502020202020204" pitchFamily="34" charset="0"/>
              </a:rPr>
              <a:t>Mi </a:t>
            </a:r>
            <a:r>
              <a:rPr lang="fr-FR" b="1" dirty="0" err="1">
                <a:solidFill>
                  <a:schemeClr val="accent5">
                    <a:lumMod val="50000"/>
                  </a:schemeClr>
                </a:solidFill>
                <a:latin typeface="Century Gothic" panose="020B0502020202020204" pitchFamily="34" charset="0"/>
              </a:rPr>
              <a:t>finde</a:t>
            </a:r>
            <a:r>
              <a:rPr lang="fr-FR" b="1" dirty="0">
                <a:solidFill>
                  <a:schemeClr val="accent5">
                    <a:lumMod val="50000"/>
                  </a:schemeClr>
                </a:solidFill>
                <a:latin typeface="Century Gothic" panose="020B0502020202020204" pitchFamily="34" charset="0"/>
              </a:rPr>
              <a:t> en el campo</a:t>
            </a:r>
          </a:p>
        </p:txBody>
      </p:sp>
      <p:sp>
        <p:nvSpPr>
          <p:cNvPr id="17" name="Rounded Rectangle 36">
            <a:extLst>
              <a:ext uri="{FF2B5EF4-FFF2-40B4-BE49-F238E27FC236}">
                <a16:creationId xmlns:a16="http://schemas.microsoft.com/office/drawing/2014/main" id="{3E8F2CB6-F862-4410-94C7-0F81F916D148}"/>
              </a:ext>
            </a:extLst>
          </p:cNvPr>
          <p:cNvSpPr/>
          <p:nvPr/>
        </p:nvSpPr>
        <p:spPr>
          <a:xfrm>
            <a:off x="2511547" y="2154209"/>
            <a:ext cx="6355702"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3BC3E06-84FF-4873-A5A6-CE73709DF364}"/>
              </a:ext>
            </a:extLst>
          </p:cNvPr>
          <p:cNvSpPr/>
          <p:nvPr/>
        </p:nvSpPr>
        <p:spPr>
          <a:xfrm>
            <a:off x="10677769" y="2153895"/>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CEEFDEC-192E-4761-A482-92072A9C317A}"/>
              </a:ext>
            </a:extLst>
          </p:cNvPr>
          <p:cNvCxnSpPr>
            <a:cxnSpLocks/>
          </p:cNvCxnSpPr>
          <p:nvPr/>
        </p:nvCxnSpPr>
        <p:spPr>
          <a:xfrm flipH="1">
            <a:off x="321063" y="2698251"/>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0" name="Picture 19" descr="Icon&#10;&#10;Description automatically generated">
            <a:extLst>
              <a:ext uri="{FF2B5EF4-FFF2-40B4-BE49-F238E27FC236}">
                <a16:creationId xmlns:a16="http://schemas.microsoft.com/office/drawing/2014/main" id="{60F9F558-0AAE-4E5C-86D2-B60357401B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93003" y="5780428"/>
            <a:ext cx="361756" cy="328800"/>
          </a:xfrm>
          <a:prstGeom prst="rect">
            <a:avLst/>
          </a:prstGeom>
        </p:spPr>
      </p:pic>
      <p:pic>
        <p:nvPicPr>
          <p:cNvPr id="21" name="Picture 20" descr="Icon&#10;&#10;Description automatically generated">
            <a:extLst>
              <a:ext uri="{FF2B5EF4-FFF2-40B4-BE49-F238E27FC236}">
                <a16:creationId xmlns:a16="http://schemas.microsoft.com/office/drawing/2014/main" id="{566D6497-CE58-4A56-865C-A4A3CEFDEA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46249" y="5820909"/>
            <a:ext cx="317251" cy="251417"/>
          </a:xfrm>
          <a:prstGeom prst="rect">
            <a:avLst/>
          </a:prstGeom>
        </p:spPr>
      </p:pic>
      <p:sp>
        <p:nvSpPr>
          <p:cNvPr id="23" name="Rectangle 22">
            <a:extLst>
              <a:ext uri="{FF2B5EF4-FFF2-40B4-BE49-F238E27FC236}">
                <a16:creationId xmlns:a16="http://schemas.microsoft.com/office/drawing/2014/main" id="{2694354D-08CD-48AA-AB4F-A60ABB0B3BD8}"/>
              </a:ext>
            </a:extLst>
          </p:cNvPr>
          <p:cNvSpPr/>
          <p:nvPr/>
        </p:nvSpPr>
        <p:spPr>
          <a:xfrm>
            <a:off x="351192" y="2887599"/>
            <a:ext cx="11604147" cy="2862322"/>
          </a:xfrm>
          <a:prstGeom prst="rect">
            <a:avLst/>
          </a:prstGeom>
        </p:spPr>
        <p:txBody>
          <a:bodyPr wrap="square">
            <a:spAutoFit/>
          </a:bodyPr>
          <a:lstStyle/>
          <a:p>
            <a:pPr lvl="0">
              <a:defRPr/>
            </a:pPr>
            <a:r>
              <a:rPr lang="en-GB" sz="2000" dirty="0">
                <a:solidFill>
                  <a:srgbClr val="4472C4">
                    <a:lumMod val="50000"/>
                  </a:srgbClr>
                </a:solidFill>
              </a:rPr>
              <a:t>Hello grandad,</a:t>
            </a:r>
          </a:p>
          <a:p>
            <a:pPr lvl="0">
              <a:defRPr/>
            </a:pPr>
            <a:r>
              <a:rPr lang="en-GB" sz="2000" dirty="0">
                <a:solidFill>
                  <a:srgbClr val="4472C4">
                    <a:lumMod val="50000"/>
                  </a:srgbClr>
                </a:solidFill>
              </a:rPr>
              <a:t>How are you?  We are in the countryside in Asturias, in a very beautiful and green area.  With my school, we do lots of team sports. Lucía and I are more active than the our friends Hugo and Nadia, but she always says, ”We are not less strong! We simply are better than you all in activities like climbing mountains and riding bikes”.  Now with my parents I am calmer than with my friends and we are less tired.  Also, I always feel less ill in the car than on the bus! Today we are horse riding, I am better than Lucía! And in the afternoon we are going to visit some museums and a church in Covadonga.  We are all very happy and we are less serious than when we are at home.  I am not ready to come back!  See you later, Daniel.</a:t>
            </a:r>
          </a:p>
        </p:txBody>
      </p:sp>
      <p:pic>
        <p:nvPicPr>
          <p:cNvPr id="8" name="Picture 7" descr="A picture containing toy, doll&#10;&#10;Description automatically generated">
            <a:extLst>
              <a:ext uri="{FF2B5EF4-FFF2-40B4-BE49-F238E27FC236}">
                <a16:creationId xmlns:a16="http://schemas.microsoft.com/office/drawing/2014/main" id="{FB83705D-D89B-0A4E-B6D3-A31026C0D2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3391" y="2431496"/>
            <a:ext cx="526490" cy="518966"/>
          </a:xfrm>
          <a:prstGeom prst="rect">
            <a:avLst/>
          </a:prstGeom>
        </p:spPr>
      </p:pic>
      <p:pic>
        <p:nvPicPr>
          <p:cNvPr id="3" name="Imagen 2">
            <a:extLst>
              <a:ext uri="{FF2B5EF4-FFF2-40B4-BE49-F238E27FC236}">
                <a16:creationId xmlns:a16="http://schemas.microsoft.com/office/drawing/2014/main" id="{C2466983-4D6F-9A4E-A12A-7A3CA7FE820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88379" y="391646"/>
            <a:ext cx="1246818" cy="1325563"/>
          </a:xfrm>
          <a:prstGeom prst="rect">
            <a:avLst/>
          </a:prstGeom>
        </p:spPr>
      </p:pic>
    </p:spTree>
    <p:extLst>
      <p:ext uri="{BB962C8B-B14F-4D97-AF65-F5344CB8AC3E}">
        <p14:creationId xmlns:p14="http://schemas.microsoft.com/office/powerpoint/2010/main" val="3400488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9959643" cy="867128"/>
          </a:xfrm>
          <a:prstGeom prst="rect">
            <a:avLst/>
          </a:prstGeom>
        </p:spPr>
      </p:pic>
      <p:sp>
        <p:nvSpPr>
          <p:cNvPr id="2" name="Title 1"/>
          <p:cNvSpPr>
            <a:spLocks noGrp="1"/>
          </p:cNvSpPr>
          <p:nvPr>
            <p:ph type="title"/>
          </p:nvPr>
        </p:nvSpPr>
        <p:spPr>
          <a:xfrm>
            <a:off x="-1" y="-5815"/>
            <a:ext cx="8485518" cy="1325563"/>
          </a:xfrm>
        </p:spPr>
        <p:txBody>
          <a:bodyPr>
            <a:normAutofit/>
          </a:bodyPr>
          <a:lstStyle/>
          <a:p>
            <a:r>
              <a:rPr lang="en-GB" sz="2600" b="1" dirty="0">
                <a:solidFill>
                  <a:schemeClr val="bg1"/>
                </a:solidFill>
              </a:rPr>
              <a:t>Un fin de </a:t>
            </a:r>
            <a:r>
              <a:rPr lang="en-GB" sz="2600" b="1" dirty="0" err="1">
                <a:solidFill>
                  <a:schemeClr val="bg1"/>
                </a:solidFill>
              </a:rPr>
              <a:t>semana</a:t>
            </a:r>
            <a:r>
              <a:rPr lang="en-GB" sz="2600" b="1" dirty="0">
                <a:solidFill>
                  <a:schemeClr val="bg1"/>
                </a:solidFill>
              </a:rPr>
              <a:t> </a:t>
            </a:r>
            <a:r>
              <a:rPr lang="en-GB" sz="2600" b="1" dirty="0" err="1">
                <a:solidFill>
                  <a:schemeClr val="bg1"/>
                </a:solidFill>
              </a:rPr>
              <a:t>en</a:t>
            </a:r>
            <a:r>
              <a:rPr lang="en-GB" sz="2600" b="1" dirty="0">
                <a:solidFill>
                  <a:schemeClr val="bg1"/>
                </a:solidFill>
              </a:rPr>
              <a:t> el campo - SOLUCIÓN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uadroTexto 15">
            <a:extLst>
              <a:ext uri="{FF2B5EF4-FFF2-40B4-BE49-F238E27FC236}">
                <a16:creationId xmlns:a16="http://schemas.microsoft.com/office/drawing/2014/main" id="{3610209B-ADA3-114E-977A-7C2760556C8D}"/>
              </a:ext>
            </a:extLst>
          </p:cNvPr>
          <p:cNvSpPr txBox="1"/>
          <p:nvPr/>
        </p:nvSpPr>
        <p:spPr>
          <a:xfrm>
            <a:off x="167071" y="1319748"/>
            <a:ext cx="11676850" cy="489364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abuelo</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Estamos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campo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Asturias,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zona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bonita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mi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escuela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deportes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equipo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Lucía 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lang="en-GB" sz="2400" dirty="0" err="1">
                <a:solidFill>
                  <a:srgbClr val="4472C4">
                    <a:lumMod val="50000"/>
                  </a:srgbClr>
                </a:solidFill>
                <a:latin typeface="Century Gothic" panose="020F0302020204030204"/>
              </a:rPr>
              <a:t>nuestros</a:t>
            </a:r>
            <a:r>
              <a:rPr lang="en-GB" sz="2400" dirty="0">
                <a:solidFill>
                  <a:srgbClr val="4472C4">
                    <a:lumMod val="50000"/>
                  </a:srgbClr>
                </a:solidFill>
                <a:latin typeface="Century Gothic" panose="020F0302020204030204"/>
              </a:rPr>
              <a:t> amigos Hugo y Nadia,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lang="en-GB" sz="2400" dirty="0">
                <a:solidFill>
                  <a:srgbClr val="4472C4">
                    <a:lumMod val="50000"/>
                  </a:srgbClr>
                </a:solidFill>
                <a:latin typeface="Century Gothic" panose="020F0302020204030204"/>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fuertes</a:t>
            </a:r>
            <a:r>
              <a:rPr lang="en-GB" sz="2400" dirty="0">
                <a:solidFill>
                  <a:srgbClr val="4472C4">
                    <a:lumMod val="50000"/>
                  </a:srgbClr>
                </a:solidFill>
                <a:latin typeface="Century Gothic" panose="020F0302020204030204"/>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Simplemente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vosotros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actividades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montaña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bicicleta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mis padres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tranquilo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con mis amigos 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cansados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Además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malo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enfermo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autobús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montamos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caballo, ¡soy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Lucía! </a:t>
            </a:r>
            <a:r>
              <a:rPr lang="en-GB" sz="2400" dirty="0">
                <a:solidFill>
                  <a:srgbClr val="4472C4">
                    <a:lumMod val="50000"/>
                  </a:srgbClr>
                </a:solidFill>
                <a:latin typeface="Century Gothic" panose="020F0302020204030204"/>
              </a:rPr>
              <a:t>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por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una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iglesia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Covadonga.  Estamos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todos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contentos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serios 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cuando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estamos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casa.  ¡No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volver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a:t>
            </a:r>
          </a:p>
        </p:txBody>
      </p:sp>
    </p:spTree>
    <p:extLst>
      <p:ext uri="{BB962C8B-B14F-4D97-AF65-F5344CB8AC3E}">
        <p14:creationId xmlns:p14="http://schemas.microsoft.com/office/powerpoint/2010/main" val="2531020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5" y="0"/>
            <a:ext cx="8485518" cy="1325563"/>
          </a:xfrm>
        </p:spPr>
        <p:txBody>
          <a:bodyPr>
            <a:normAutofit/>
          </a:bodyPr>
          <a:lstStyle/>
          <a:p>
            <a:r>
              <a:rPr lang="en-GB" sz="2600" b="1" dirty="0">
                <a:solidFill>
                  <a:schemeClr val="bg1"/>
                </a:solidFill>
              </a:rPr>
              <a:t>Un fin de </a:t>
            </a:r>
            <a:r>
              <a:rPr lang="en-GB" sz="2600" b="1" dirty="0" err="1">
                <a:solidFill>
                  <a:schemeClr val="bg1"/>
                </a:solidFill>
              </a:rPr>
              <a:t>semana</a:t>
            </a:r>
            <a:r>
              <a:rPr lang="en-GB" sz="2600" b="1" dirty="0">
                <a:solidFill>
                  <a:schemeClr val="bg1"/>
                </a:solidFill>
              </a:rPr>
              <a:t> </a:t>
            </a:r>
            <a:r>
              <a:rPr lang="en-GB" sz="2600" b="1" dirty="0" err="1">
                <a:solidFill>
                  <a:schemeClr val="bg1"/>
                </a:solidFill>
              </a:rPr>
              <a:t>en</a:t>
            </a:r>
            <a:r>
              <a:rPr lang="en-GB" sz="2600" b="1" dirty="0">
                <a:solidFill>
                  <a:schemeClr val="bg1"/>
                </a:solidFill>
              </a:rPr>
              <a:t> el campo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adroTexto 15">
            <a:extLst>
              <a:ext uri="{FF2B5EF4-FFF2-40B4-BE49-F238E27FC236}">
                <a16:creationId xmlns:a16="http://schemas.microsoft.com/office/drawing/2014/main" id="{7035AA87-8008-C742-A118-AB4FF0F8086E}"/>
              </a:ext>
            </a:extLst>
          </p:cNvPr>
          <p:cNvSpPr txBox="1"/>
          <p:nvPr/>
        </p:nvSpPr>
        <p:spPr>
          <a:xfrm>
            <a:off x="251293" y="1325563"/>
            <a:ext cx="1167685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Tú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Daniel.  Escribe un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mensaje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abuelo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cuenta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experiencias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dos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campo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Asturias.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your message, you could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 you are and who you are with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activities you always do during your school weekend in Asturias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you feel when you are on school trips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activities you are doing on your family trip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you feel when you are on a family trip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you are/feel on your family trip compared to how you are /how you feel on your school trip</a:t>
            </a:r>
          </a:p>
        </p:txBody>
      </p:sp>
    </p:spTree>
    <p:extLst>
      <p:ext uri="{BB962C8B-B14F-4D97-AF65-F5344CB8AC3E}">
        <p14:creationId xmlns:p14="http://schemas.microsoft.com/office/powerpoint/2010/main" val="1961511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225440" y="2139658"/>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25440" y="289088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199281"/>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4" name="Picture 2">
            <a:extLst>
              <a:ext uri="{FF2B5EF4-FFF2-40B4-BE49-F238E27FC236}">
                <a16:creationId xmlns:a16="http://schemas.microsoft.com/office/drawing/2014/main" id="{0E021A91-188A-3E4A-8397-CEB9286C742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1325" y="3889647"/>
            <a:ext cx="1846261" cy="1846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3BBB06-A1D6-1E4F-B235-882D6A30A97F}"/>
              </a:ext>
            </a:extLst>
          </p:cNvPr>
          <p:cNvSpPr txBox="1"/>
          <p:nvPr/>
        </p:nvSpPr>
        <p:spPr>
          <a:xfrm>
            <a:off x="225440" y="3476218"/>
            <a:ext cx="3266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Tree>
    <p:extLst>
      <p:ext uri="{BB962C8B-B14F-4D97-AF65-F5344CB8AC3E}">
        <p14:creationId xmlns:p14="http://schemas.microsoft.com/office/powerpoint/2010/main" val="324849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974771"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277225" y="1248258"/>
            <a:ext cx="11317567" cy="707886"/>
          </a:xfrm>
          <a:prstGeom prst="rect">
            <a:avLst/>
          </a:prstGeom>
          <a:noFill/>
        </p:spPr>
        <p:txBody>
          <a:bodyPr wrap="square" rtlCol="0">
            <a:spAutoFit/>
          </a:bodyPr>
          <a:lstStyle/>
          <a:p>
            <a:r>
              <a:rPr lang="en-US" sz="2000" i="1" dirty="0">
                <a:solidFill>
                  <a:schemeClr val="accent5">
                    <a:lumMod val="50000"/>
                  </a:schemeClr>
                </a:solidFill>
              </a:rPr>
              <a:t>When the Spanish vowels </a:t>
            </a:r>
            <a:r>
              <a:rPr lang="en-US" sz="2000" b="1" i="1" dirty="0">
                <a:solidFill>
                  <a:schemeClr val="accent5">
                    <a:lumMod val="50000"/>
                  </a:schemeClr>
                </a:solidFill>
              </a:rPr>
              <a:t>e</a:t>
            </a:r>
            <a:r>
              <a:rPr lang="en-US" sz="2000" i="1" dirty="0">
                <a:solidFill>
                  <a:schemeClr val="accent5">
                    <a:lumMod val="50000"/>
                  </a:schemeClr>
                </a:solidFill>
              </a:rPr>
              <a:t> and </a:t>
            </a:r>
            <a:r>
              <a:rPr lang="en-US" sz="2000" b="1" i="1" dirty="0">
                <a:solidFill>
                  <a:schemeClr val="accent5">
                    <a:lumMod val="50000"/>
                  </a:schemeClr>
                </a:solidFill>
              </a:rPr>
              <a:t>a </a:t>
            </a:r>
            <a:r>
              <a:rPr lang="en-US" sz="2000" i="1" dirty="0">
                <a:solidFill>
                  <a:schemeClr val="accent5">
                    <a:lumMod val="50000"/>
                  </a:schemeClr>
                </a:solidFill>
              </a:rPr>
              <a:t>appear next to each other they are pronounced </a:t>
            </a:r>
            <a:r>
              <a:rPr lang="en-US" sz="2000" b="1" i="1" dirty="0">
                <a:solidFill>
                  <a:schemeClr val="accent5">
                    <a:lumMod val="50000"/>
                  </a:schemeClr>
                </a:solidFill>
              </a:rPr>
              <a:t>separately</a:t>
            </a:r>
            <a:r>
              <a:rPr lang="en-US" sz="2000" i="1" dirty="0">
                <a:solidFill>
                  <a:schemeClr val="accent5">
                    <a:lumMod val="50000"/>
                  </a:schemeClr>
                </a:solidFill>
              </a:rPr>
              <a:t>, in different syllables. These are ‘strong’ vowels.</a:t>
            </a: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63" name="Action Button: Custom 20">
            <a:hlinkClick r:id="" action="ppaction://noaction" highlightClick="1">
              <a:snd r:embed="rId4" name="1 La maestra lleva.wav"/>
            </a:hlinkClick>
            <a:extLst>
              <a:ext uri="{FF2B5EF4-FFF2-40B4-BE49-F238E27FC236}">
                <a16:creationId xmlns:a16="http://schemas.microsoft.com/office/drawing/2014/main" id="{8693F625-3775-754A-8780-907E35F2875E}"/>
              </a:ext>
            </a:extLst>
          </p:cNvPr>
          <p:cNvSpPr/>
          <p:nvPr/>
        </p:nvSpPr>
        <p:spPr>
          <a:xfrm>
            <a:off x="355412" y="2547199"/>
            <a:ext cx="469043" cy="47222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4" name="Action Button: Custom 20">
            <a:hlinkClick r:id="" action="ppaction://noaction" highlightClick="1">
              <a:snd r:embed="rId5" name="2 Beatriz, %C2%BFte gusta.wav"/>
            </a:hlinkClick>
            <a:extLst>
              <a:ext uri="{FF2B5EF4-FFF2-40B4-BE49-F238E27FC236}">
                <a16:creationId xmlns:a16="http://schemas.microsoft.com/office/drawing/2014/main" id="{C7E57F02-CB42-0340-A8A3-CE128A1455AC}"/>
              </a:ext>
            </a:extLst>
          </p:cNvPr>
          <p:cNvSpPr/>
          <p:nvPr/>
        </p:nvSpPr>
        <p:spPr>
          <a:xfrm>
            <a:off x="355415" y="3180886"/>
            <a:ext cx="469043" cy="47222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5" name="Action Button: Custom 20">
            <a:hlinkClick r:id="" action="ppaction://noaction" highlightClick="1">
              <a:snd r:embed="rId6" name="3 Hoy es el cumplean%CC%83os.wav"/>
            </a:hlinkClick>
            <a:extLst>
              <a:ext uri="{FF2B5EF4-FFF2-40B4-BE49-F238E27FC236}">
                <a16:creationId xmlns:a16="http://schemas.microsoft.com/office/drawing/2014/main" id="{A1326BF0-22C9-FB4D-8331-38C770CA298D}"/>
              </a:ext>
            </a:extLst>
          </p:cNvPr>
          <p:cNvSpPr/>
          <p:nvPr/>
        </p:nvSpPr>
        <p:spPr>
          <a:xfrm>
            <a:off x="355415" y="3814573"/>
            <a:ext cx="469043" cy="47222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8" name="Action Button: Custom 20">
            <a:hlinkClick r:id="" action="ppaction://noaction" highlightClick="1">
              <a:snd r:embed="rId7" name="4 Ismael pelea con su padre.wav"/>
            </a:hlinkClick>
            <a:extLst>
              <a:ext uri="{FF2B5EF4-FFF2-40B4-BE49-F238E27FC236}">
                <a16:creationId xmlns:a16="http://schemas.microsoft.com/office/drawing/2014/main" id="{2FDA3774-1175-C747-8E33-949A5A576ADA}"/>
              </a:ext>
            </a:extLst>
          </p:cNvPr>
          <p:cNvSpPr/>
          <p:nvPr/>
        </p:nvSpPr>
        <p:spPr>
          <a:xfrm>
            <a:off x="355415" y="4448260"/>
            <a:ext cx="469043" cy="47222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21" name="Action Button: Custom 20">
            <a:hlinkClick r:id="" action="ppaction://noaction" highlightClick="1">
              <a:snd r:embed="rId8" name="5 Estoy muy feliz.wav"/>
            </a:hlinkClick>
            <a:extLst>
              <a:ext uri="{FF2B5EF4-FFF2-40B4-BE49-F238E27FC236}">
                <a16:creationId xmlns:a16="http://schemas.microsoft.com/office/drawing/2014/main" id="{FF3C53A1-2AB5-4444-BCA6-4D29ADEE2D76}"/>
              </a:ext>
            </a:extLst>
          </p:cNvPr>
          <p:cNvSpPr/>
          <p:nvPr/>
        </p:nvSpPr>
        <p:spPr>
          <a:xfrm>
            <a:off x="355415" y="5081947"/>
            <a:ext cx="469043" cy="47222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22" name="Action Button: Custom 20">
            <a:hlinkClick r:id="" action="ppaction://noaction" highlightClick="1">
              <a:snd r:embed="rId9" name="6 Estamos comiendo una paella.wav"/>
            </a:hlinkClick>
            <a:extLst>
              <a:ext uri="{FF2B5EF4-FFF2-40B4-BE49-F238E27FC236}">
                <a16:creationId xmlns:a16="http://schemas.microsoft.com/office/drawing/2014/main" id="{C41B4A13-1687-3041-B72A-BADA9B0C2FA5}"/>
              </a:ext>
            </a:extLst>
          </p:cNvPr>
          <p:cNvSpPr/>
          <p:nvPr/>
        </p:nvSpPr>
        <p:spPr>
          <a:xfrm>
            <a:off x="355414" y="5715634"/>
            <a:ext cx="469043" cy="47222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23" name="TextBox 5">
            <a:extLst>
              <a:ext uri="{FF2B5EF4-FFF2-40B4-BE49-F238E27FC236}">
                <a16:creationId xmlns:a16="http://schemas.microsoft.com/office/drawing/2014/main" id="{CF578B10-613E-3749-B5BE-84B0D775BF84}"/>
              </a:ext>
            </a:extLst>
          </p:cNvPr>
          <p:cNvSpPr txBox="1"/>
          <p:nvPr/>
        </p:nvSpPr>
        <p:spPr>
          <a:xfrm>
            <a:off x="277225" y="1979297"/>
            <a:ext cx="11317567" cy="400110"/>
          </a:xfrm>
          <a:prstGeom prst="rect">
            <a:avLst/>
          </a:prstGeom>
          <a:noFill/>
        </p:spPr>
        <p:txBody>
          <a:bodyPr wrap="square" rtlCol="0">
            <a:spAutoFit/>
          </a:bodyPr>
          <a:lstStyle/>
          <a:p>
            <a:r>
              <a:rPr lang="en-US" sz="2000" dirty="0" err="1">
                <a:solidFill>
                  <a:schemeClr val="accent5">
                    <a:lumMod val="50000"/>
                  </a:schemeClr>
                </a:solidFill>
              </a:rPr>
              <a:t>Escucha</a:t>
            </a:r>
            <a:r>
              <a:rPr lang="en-US" sz="2000" dirty="0">
                <a:solidFill>
                  <a:schemeClr val="accent5">
                    <a:lumMod val="50000"/>
                  </a:schemeClr>
                </a:solidFill>
              </a:rPr>
              <a:t> las </a:t>
            </a:r>
            <a:r>
              <a:rPr lang="en-US" sz="2000" dirty="0" err="1">
                <a:solidFill>
                  <a:schemeClr val="accent5">
                    <a:lumMod val="50000"/>
                  </a:schemeClr>
                </a:solidFill>
              </a:rPr>
              <a:t>frases</a:t>
            </a:r>
            <a:r>
              <a:rPr lang="en-US" sz="2000" dirty="0">
                <a:solidFill>
                  <a:schemeClr val="accent5">
                    <a:lumMod val="50000"/>
                  </a:schemeClr>
                </a:solidFill>
              </a:rPr>
              <a:t> y escribe las palabras con ‘</a:t>
            </a:r>
            <a:r>
              <a:rPr lang="en-US" sz="2000" b="1" dirty="0">
                <a:solidFill>
                  <a:schemeClr val="accent5">
                    <a:lumMod val="50000"/>
                  </a:schemeClr>
                </a:solidFill>
              </a:rPr>
              <a:t>ae</a:t>
            </a:r>
            <a:r>
              <a:rPr lang="en-US" sz="2000" dirty="0">
                <a:solidFill>
                  <a:schemeClr val="accent5">
                    <a:lumMod val="50000"/>
                  </a:schemeClr>
                </a:solidFill>
              </a:rPr>
              <a:t>’ o ‘</a:t>
            </a:r>
            <a:r>
              <a:rPr lang="en-US" sz="2000" b="1" dirty="0" err="1">
                <a:solidFill>
                  <a:schemeClr val="accent5">
                    <a:lumMod val="50000"/>
                  </a:schemeClr>
                </a:solidFill>
              </a:rPr>
              <a:t>ea</a:t>
            </a:r>
            <a:r>
              <a:rPr lang="en-US" sz="2000" dirty="0">
                <a:solidFill>
                  <a:schemeClr val="accent5">
                    <a:lumMod val="50000"/>
                  </a:schemeClr>
                </a:solidFill>
              </a:rPr>
              <a:t>’. ¿</a:t>
            </a:r>
            <a:r>
              <a:rPr lang="en-US" sz="2000" dirty="0" err="1">
                <a:solidFill>
                  <a:schemeClr val="accent5">
                    <a:lumMod val="50000"/>
                  </a:schemeClr>
                </a:solidFill>
              </a:rPr>
              <a:t>Qué</a:t>
            </a:r>
            <a:r>
              <a:rPr lang="en-US" sz="2000" dirty="0">
                <a:solidFill>
                  <a:schemeClr val="accent5">
                    <a:lumMod val="50000"/>
                  </a:schemeClr>
                </a:solidFill>
              </a:rPr>
              <a:t> </a:t>
            </a:r>
            <a:r>
              <a:rPr lang="en-US" sz="2000" dirty="0" err="1">
                <a:solidFill>
                  <a:schemeClr val="accent5">
                    <a:lumMod val="50000"/>
                  </a:schemeClr>
                </a:solidFill>
              </a:rPr>
              <a:t>significa</a:t>
            </a:r>
            <a:r>
              <a:rPr lang="en-US" sz="2000" dirty="0">
                <a:solidFill>
                  <a:schemeClr val="accent5">
                    <a:lumMod val="50000"/>
                  </a:schemeClr>
                </a:solidFill>
              </a:rPr>
              <a:t> la </a:t>
            </a:r>
            <a:r>
              <a:rPr lang="en-US" sz="2000" dirty="0" err="1">
                <a:solidFill>
                  <a:schemeClr val="accent5">
                    <a:lumMod val="50000"/>
                  </a:schemeClr>
                </a:solidFill>
              </a:rPr>
              <a:t>frase</a:t>
            </a:r>
            <a:r>
              <a:rPr lang="en-US" sz="2000" dirty="0">
                <a:solidFill>
                  <a:schemeClr val="accent5">
                    <a:lumMod val="50000"/>
                  </a:schemeClr>
                </a:solidFill>
              </a:rPr>
              <a:t>?</a:t>
            </a:r>
          </a:p>
        </p:txBody>
      </p:sp>
      <p:sp>
        <p:nvSpPr>
          <p:cNvPr id="3" name="CuadroTexto 2">
            <a:extLst>
              <a:ext uri="{FF2B5EF4-FFF2-40B4-BE49-F238E27FC236}">
                <a16:creationId xmlns:a16="http://schemas.microsoft.com/office/drawing/2014/main" id="{077BD984-EBAB-A54A-A296-FBA7A729A25C}"/>
              </a:ext>
            </a:extLst>
          </p:cNvPr>
          <p:cNvSpPr txBox="1"/>
          <p:nvPr/>
        </p:nvSpPr>
        <p:spPr>
          <a:xfrm>
            <a:off x="989351" y="2547199"/>
            <a:ext cx="9212778" cy="461665"/>
          </a:xfrm>
          <a:prstGeom prst="rect">
            <a:avLst/>
          </a:prstGeom>
          <a:noFill/>
        </p:spPr>
        <p:txBody>
          <a:bodyPr wrap="none" rtlCol="0">
            <a:spAutoFit/>
          </a:bodyPr>
          <a:lstStyle/>
          <a:p>
            <a:pPr algn="l"/>
            <a:r>
              <a:rPr lang="es-GB" sz="2400" dirty="0">
                <a:solidFill>
                  <a:schemeClr val="bg1"/>
                </a:solidFill>
              </a:rPr>
              <a:t>La</a:t>
            </a:r>
            <a:r>
              <a:rPr lang="es-GB" sz="2400" dirty="0">
                <a:solidFill>
                  <a:schemeClr val="accent5">
                    <a:lumMod val="50000"/>
                  </a:schemeClr>
                </a:solidFill>
              </a:rPr>
              <a:t> maestra </a:t>
            </a:r>
            <a:r>
              <a:rPr lang="es-GB" sz="2400" dirty="0">
                <a:solidFill>
                  <a:schemeClr val="bg1"/>
                </a:solidFill>
              </a:rPr>
              <a:t>lleva a los estudiantes a una montaña en </a:t>
            </a:r>
            <a:r>
              <a:rPr lang="es-GB" sz="2400" dirty="0">
                <a:solidFill>
                  <a:schemeClr val="accent5">
                    <a:lumMod val="50000"/>
                  </a:schemeClr>
                </a:solidFill>
              </a:rPr>
              <a:t>Jaén.</a:t>
            </a:r>
          </a:p>
        </p:txBody>
      </p:sp>
      <p:sp>
        <p:nvSpPr>
          <p:cNvPr id="24" name="CuadroTexto 23">
            <a:extLst>
              <a:ext uri="{FF2B5EF4-FFF2-40B4-BE49-F238E27FC236}">
                <a16:creationId xmlns:a16="http://schemas.microsoft.com/office/drawing/2014/main" id="{84B8F44C-CF66-134D-ABDF-45BF36B3218F}"/>
              </a:ext>
            </a:extLst>
          </p:cNvPr>
          <p:cNvSpPr txBox="1"/>
          <p:nvPr/>
        </p:nvSpPr>
        <p:spPr>
          <a:xfrm>
            <a:off x="989351" y="2532011"/>
            <a:ext cx="8935459" cy="461665"/>
          </a:xfrm>
          <a:prstGeom prst="rect">
            <a:avLst/>
          </a:prstGeom>
          <a:noFill/>
        </p:spPr>
        <p:txBody>
          <a:bodyPr wrap="none" rtlCol="0">
            <a:spAutoFit/>
          </a:bodyPr>
          <a:lstStyle/>
          <a:p>
            <a:pPr algn="l"/>
            <a:r>
              <a:rPr lang="es-GB" sz="2400" dirty="0">
                <a:solidFill>
                  <a:schemeClr val="accent5">
                    <a:lumMod val="50000"/>
                  </a:schemeClr>
                </a:solidFill>
              </a:rPr>
              <a:t>La </a:t>
            </a:r>
            <a:r>
              <a:rPr lang="es-GB" sz="2400" b="1" dirty="0">
                <a:solidFill>
                  <a:schemeClr val="accent5">
                    <a:lumMod val="50000"/>
                  </a:schemeClr>
                </a:solidFill>
              </a:rPr>
              <a:t>maestra</a:t>
            </a:r>
            <a:r>
              <a:rPr lang="es-GB" sz="2400" dirty="0">
                <a:solidFill>
                  <a:schemeClr val="accent5">
                    <a:lumMod val="50000"/>
                  </a:schemeClr>
                </a:solidFill>
              </a:rPr>
              <a:t> lleva a los estudiantes a una montaña en </a:t>
            </a:r>
            <a:r>
              <a:rPr lang="es-GB" sz="2400" b="1" dirty="0">
                <a:solidFill>
                  <a:schemeClr val="accent5">
                    <a:lumMod val="50000"/>
                  </a:schemeClr>
                </a:solidFill>
              </a:rPr>
              <a:t>Jaén</a:t>
            </a:r>
            <a:r>
              <a:rPr lang="es-GB" sz="2400" dirty="0">
                <a:solidFill>
                  <a:schemeClr val="accent5">
                    <a:lumMod val="50000"/>
                  </a:schemeClr>
                </a:solidFill>
              </a:rPr>
              <a:t>.</a:t>
            </a:r>
          </a:p>
        </p:txBody>
      </p:sp>
      <p:sp>
        <p:nvSpPr>
          <p:cNvPr id="19" name="CuadroTexto 23">
            <a:extLst>
              <a:ext uri="{FF2B5EF4-FFF2-40B4-BE49-F238E27FC236}">
                <a16:creationId xmlns:a16="http://schemas.microsoft.com/office/drawing/2014/main" id="{818A155E-4C5B-4C87-936E-11D1B33A2CB9}"/>
              </a:ext>
            </a:extLst>
          </p:cNvPr>
          <p:cNvSpPr txBox="1"/>
          <p:nvPr/>
        </p:nvSpPr>
        <p:spPr>
          <a:xfrm>
            <a:off x="989351" y="3198167"/>
            <a:ext cx="6819496" cy="461665"/>
          </a:xfrm>
          <a:prstGeom prst="rect">
            <a:avLst/>
          </a:prstGeom>
          <a:noFill/>
        </p:spPr>
        <p:txBody>
          <a:bodyPr wrap="none" rtlCol="0">
            <a:spAutoFit/>
          </a:bodyPr>
          <a:lstStyle/>
          <a:p>
            <a:r>
              <a:rPr lang="en-GB" sz="2400" dirty="0">
                <a:solidFill>
                  <a:schemeClr val="accent5">
                    <a:lumMod val="50000"/>
                  </a:schemeClr>
                </a:solidFill>
              </a:rPr>
              <a:t>Beatriz                                                    </a:t>
            </a:r>
            <a:r>
              <a:rPr lang="en-GB" sz="2400" dirty="0" err="1">
                <a:solidFill>
                  <a:schemeClr val="accent5">
                    <a:lumMod val="50000"/>
                  </a:schemeClr>
                </a:solidFill>
              </a:rPr>
              <a:t>paseas</a:t>
            </a:r>
            <a:r>
              <a:rPr lang="en-GB" sz="2400" dirty="0">
                <a:solidFill>
                  <a:schemeClr val="accent5">
                    <a:lumMod val="50000"/>
                  </a:schemeClr>
                </a:solidFill>
              </a:rPr>
              <a:t> </a:t>
            </a:r>
            <a:endParaRPr lang="es-GB" sz="2400" dirty="0">
              <a:solidFill>
                <a:schemeClr val="accent5">
                  <a:lumMod val="50000"/>
                </a:schemeClr>
              </a:solidFill>
            </a:endParaRPr>
          </a:p>
        </p:txBody>
      </p:sp>
      <p:sp>
        <p:nvSpPr>
          <p:cNvPr id="20" name="CuadroTexto 23">
            <a:extLst>
              <a:ext uri="{FF2B5EF4-FFF2-40B4-BE49-F238E27FC236}">
                <a16:creationId xmlns:a16="http://schemas.microsoft.com/office/drawing/2014/main" id="{65F82541-D48E-41EF-88AF-A8D0CED14173}"/>
              </a:ext>
            </a:extLst>
          </p:cNvPr>
          <p:cNvSpPr txBox="1"/>
          <p:nvPr/>
        </p:nvSpPr>
        <p:spPr>
          <a:xfrm>
            <a:off x="973022" y="3229570"/>
            <a:ext cx="8882560" cy="461665"/>
          </a:xfrm>
          <a:prstGeom prst="rect">
            <a:avLst/>
          </a:prstGeom>
          <a:noFill/>
        </p:spPr>
        <p:txBody>
          <a:bodyPr wrap="none" rtlCol="0">
            <a:spAutoFit/>
          </a:bodyPr>
          <a:lstStyle/>
          <a:p>
            <a:r>
              <a:rPr lang="en-GB" sz="2400" b="1" dirty="0">
                <a:solidFill>
                  <a:schemeClr val="accent5">
                    <a:lumMod val="50000"/>
                  </a:schemeClr>
                </a:solidFill>
              </a:rPr>
              <a:t>Beatriz</a:t>
            </a:r>
            <a:r>
              <a:rPr lang="en-GB" sz="2400" dirty="0">
                <a:solidFill>
                  <a:schemeClr val="accent5">
                    <a:lumMod val="50000"/>
                  </a:schemeClr>
                </a:solidFill>
              </a:rPr>
              <a:t>, ¿</a:t>
            </a:r>
            <a:r>
              <a:rPr lang="en-GB" sz="2400" dirty="0" err="1">
                <a:solidFill>
                  <a:schemeClr val="accent5">
                    <a:lumMod val="50000"/>
                  </a:schemeClr>
                </a:solidFill>
              </a:rPr>
              <a:t>te</a:t>
            </a:r>
            <a:r>
              <a:rPr lang="en-GB" sz="2400" dirty="0">
                <a:solidFill>
                  <a:schemeClr val="accent5">
                    <a:lumMod val="50000"/>
                  </a:schemeClr>
                </a:solidFill>
              </a:rPr>
              <a:t> </a:t>
            </a:r>
            <a:r>
              <a:rPr lang="en-GB" sz="2400" dirty="0" err="1">
                <a:solidFill>
                  <a:schemeClr val="accent5">
                    <a:lumMod val="50000"/>
                  </a:schemeClr>
                </a:solidFill>
              </a:rPr>
              <a:t>gusta</a:t>
            </a:r>
            <a:r>
              <a:rPr lang="en-GB" sz="2400" dirty="0">
                <a:solidFill>
                  <a:schemeClr val="accent5">
                    <a:lumMod val="50000"/>
                  </a:schemeClr>
                </a:solidFill>
              </a:rPr>
              <a:t> el </a:t>
            </a:r>
            <a:r>
              <a:rPr lang="en-GB" sz="2400" dirty="0" err="1">
                <a:solidFill>
                  <a:schemeClr val="accent5">
                    <a:lumMod val="50000"/>
                  </a:schemeClr>
                </a:solidFill>
              </a:rPr>
              <a:t>paisaje</a:t>
            </a:r>
            <a:r>
              <a:rPr lang="en-GB" sz="2400" dirty="0">
                <a:solidFill>
                  <a:schemeClr val="accent5">
                    <a:lumMod val="50000"/>
                  </a:schemeClr>
                </a:solidFill>
              </a:rPr>
              <a:t> </a:t>
            </a:r>
            <a:r>
              <a:rPr lang="en-GB" sz="2400" dirty="0" err="1">
                <a:solidFill>
                  <a:schemeClr val="accent5">
                    <a:lumMod val="50000"/>
                  </a:schemeClr>
                </a:solidFill>
              </a:rPr>
              <a:t>cuando</a:t>
            </a:r>
            <a:r>
              <a:rPr lang="en-GB" sz="2400" dirty="0">
                <a:solidFill>
                  <a:schemeClr val="accent5">
                    <a:lumMod val="50000"/>
                  </a:schemeClr>
                </a:solidFill>
              </a:rPr>
              <a:t> </a:t>
            </a:r>
            <a:r>
              <a:rPr lang="en-GB" sz="2400" b="1" dirty="0" err="1">
                <a:solidFill>
                  <a:schemeClr val="accent5">
                    <a:lumMod val="50000"/>
                  </a:schemeClr>
                </a:solidFill>
              </a:rPr>
              <a:t>paseas</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el campo?</a:t>
            </a:r>
            <a:endParaRPr lang="es-GB" sz="2400" dirty="0">
              <a:solidFill>
                <a:schemeClr val="accent5">
                  <a:lumMod val="50000"/>
                </a:schemeClr>
              </a:solidFill>
            </a:endParaRPr>
          </a:p>
        </p:txBody>
      </p:sp>
      <p:sp>
        <p:nvSpPr>
          <p:cNvPr id="25" name="CuadroTexto 23">
            <a:extLst>
              <a:ext uri="{FF2B5EF4-FFF2-40B4-BE49-F238E27FC236}">
                <a16:creationId xmlns:a16="http://schemas.microsoft.com/office/drawing/2014/main" id="{3F81FB33-9772-44C5-9E4A-88117C6C6495}"/>
              </a:ext>
            </a:extLst>
          </p:cNvPr>
          <p:cNvSpPr txBox="1"/>
          <p:nvPr/>
        </p:nvSpPr>
        <p:spPr>
          <a:xfrm>
            <a:off x="989351" y="3849135"/>
            <a:ext cx="8007320" cy="461665"/>
          </a:xfrm>
          <a:prstGeom prst="rect">
            <a:avLst/>
          </a:prstGeom>
          <a:noFill/>
        </p:spPr>
        <p:txBody>
          <a:bodyPr wrap="none" rtlCol="0">
            <a:spAutoFit/>
          </a:bodyPr>
          <a:lstStyle/>
          <a:p>
            <a:r>
              <a:rPr lang="en-GB" sz="2400" dirty="0">
                <a:solidFill>
                  <a:schemeClr val="accent5">
                    <a:lumMod val="50000"/>
                  </a:schemeClr>
                </a:solidFill>
              </a:rPr>
              <a:t>                 </a:t>
            </a:r>
            <a:r>
              <a:rPr lang="en-GB" sz="2400" dirty="0" err="1">
                <a:solidFill>
                  <a:schemeClr val="accent5">
                    <a:lumMod val="50000"/>
                  </a:schemeClr>
                </a:solidFill>
              </a:rPr>
              <a:t>cumpleaños</a:t>
            </a:r>
            <a:r>
              <a:rPr lang="en-GB" sz="2400" dirty="0">
                <a:solidFill>
                  <a:schemeClr val="accent5">
                    <a:lumMod val="50000"/>
                  </a:schemeClr>
                </a:solidFill>
              </a:rPr>
              <a:t>      Rafael.                      </a:t>
            </a:r>
            <a:r>
              <a:rPr lang="en-GB" sz="2400" dirty="0" err="1">
                <a:solidFill>
                  <a:schemeClr val="accent5">
                    <a:lumMod val="50000"/>
                  </a:schemeClr>
                </a:solidFill>
              </a:rPr>
              <a:t>teatro</a:t>
            </a:r>
            <a:r>
              <a:rPr lang="en-GB" sz="2400" dirty="0">
                <a:solidFill>
                  <a:schemeClr val="accent5">
                    <a:lumMod val="50000"/>
                  </a:schemeClr>
                </a:solidFill>
              </a:rPr>
              <a:t> </a:t>
            </a:r>
            <a:endParaRPr lang="es-GB" sz="2400" dirty="0">
              <a:solidFill>
                <a:schemeClr val="accent5">
                  <a:lumMod val="50000"/>
                </a:schemeClr>
              </a:solidFill>
            </a:endParaRPr>
          </a:p>
        </p:txBody>
      </p:sp>
      <p:sp>
        <p:nvSpPr>
          <p:cNvPr id="26" name="CuadroTexto 23">
            <a:extLst>
              <a:ext uri="{FF2B5EF4-FFF2-40B4-BE49-F238E27FC236}">
                <a16:creationId xmlns:a16="http://schemas.microsoft.com/office/drawing/2014/main" id="{AACAE51A-2170-407A-A784-986E653C73C7}"/>
              </a:ext>
            </a:extLst>
          </p:cNvPr>
          <p:cNvSpPr txBox="1"/>
          <p:nvPr/>
        </p:nvSpPr>
        <p:spPr>
          <a:xfrm>
            <a:off x="959293" y="3856466"/>
            <a:ext cx="9464450" cy="461665"/>
          </a:xfrm>
          <a:prstGeom prst="rect">
            <a:avLst/>
          </a:prstGeom>
          <a:noFill/>
        </p:spPr>
        <p:txBody>
          <a:bodyPr wrap="none" rtlCol="0">
            <a:spAutoFit/>
          </a:bodyPr>
          <a:lstStyle/>
          <a:p>
            <a:r>
              <a:rPr lang="en-GB" sz="2400" dirty="0">
                <a:solidFill>
                  <a:schemeClr val="accent5">
                    <a:lumMod val="50000"/>
                  </a:schemeClr>
                </a:solidFill>
              </a:rPr>
              <a:t>Hoy es el </a:t>
            </a:r>
            <a:r>
              <a:rPr lang="en-GB" sz="2400" b="1" dirty="0" err="1">
                <a:solidFill>
                  <a:schemeClr val="accent5">
                    <a:lumMod val="50000"/>
                  </a:schemeClr>
                </a:solidFill>
              </a:rPr>
              <a:t>cumpleaños</a:t>
            </a:r>
            <a:r>
              <a:rPr lang="en-GB" sz="2400" dirty="0">
                <a:solidFill>
                  <a:schemeClr val="accent5">
                    <a:lumMod val="50000"/>
                  </a:schemeClr>
                </a:solidFill>
              </a:rPr>
              <a:t> de </a:t>
            </a:r>
            <a:r>
              <a:rPr lang="en-GB" sz="2400" b="1" dirty="0">
                <a:solidFill>
                  <a:schemeClr val="accent5">
                    <a:lumMod val="50000"/>
                  </a:schemeClr>
                </a:solidFill>
              </a:rPr>
              <a:t>Rafael. </a:t>
            </a:r>
            <a:r>
              <a:rPr lang="en-GB" sz="2400" dirty="0" err="1">
                <a:solidFill>
                  <a:schemeClr val="accent5">
                    <a:lumMod val="50000"/>
                  </a:schemeClr>
                </a:solidFill>
              </a:rPr>
              <a:t>Quiere</a:t>
            </a:r>
            <a:r>
              <a:rPr lang="en-GB" sz="2400" dirty="0">
                <a:solidFill>
                  <a:schemeClr val="accent5">
                    <a:lumMod val="50000"/>
                  </a:schemeClr>
                </a:solidFill>
              </a:rPr>
              <a:t> </a:t>
            </a:r>
            <a:r>
              <a:rPr lang="en-GB" sz="2400" dirty="0" err="1">
                <a:solidFill>
                  <a:schemeClr val="accent5">
                    <a:lumMod val="50000"/>
                  </a:schemeClr>
                </a:solidFill>
              </a:rPr>
              <a:t>ir</a:t>
            </a:r>
            <a:r>
              <a:rPr lang="en-GB" sz="2400" dirty="0">
                <a:solidFill>
                  <a:schemeClr val="accent5">
                    <a:lumMod val="50000"/>
                  </a:schemeClr>
                </a:solidFill>
              </a:rPr>
              <a:t> al </a:t>
            </a:r>
            <a:r>
              <a:rPr lang="en-GB" sz="2400" b="1" dirty="0" err="1">
                <a:solidFill>
                  <a:schemeClr val="accent5">
                    <a:lumMod val="50000"/>
                  </a:schemeClr>
                </a:solidFill>
              </a:rPr>
              <a:t>teatro</a:t>
            </a:r>
            <a:r>
              <a:rPr lang="en-GB" sz="2400" dirty="0">
                <a:solidFill>
                  <a:schemeClr val="accent5">
                    <a:lumMod val="50000"/>
                  </a:schemeClr>
                </a:solidFill>
              </a:rPr>
              <a:t> el </a:t>
            </a:r>
            <a:r>
              <a:rPr lang="en-GB" sz="2400" dirty="0" err="1">
                <a:solidFill>
                  <a:schemeClr val="accent5">
                    <a:lumMod val="50000"/>
                  </a:schemeClr>
                </a:solidFill>
              </a:rPr>
              <a:t>sábado</a:t>
            </a:r>
            <a:r>
              <a:rPr lang="en-GB" sz="2400" dirty="0">
                <a:solidFill>
                  <a:schemeClr val="accent5">
                    <a:lumMod val="50000"/>
                  </a:schemeClr>
                </a:solidFill>
              </a:rPr>
              <a:t>.</a:t>
            </a:r>
            <a:endParaRPr lang="es-GB" sz="2400" dirty="0">
              <a:solidFill>
                <a:schemeClr val="accent5">
                  <a:lumMod val="50000"/>
                </a:schemeClr>
              </a:solidFill>
            </a:endParaRPr>
          </a:p>
        </p:txBody>
      </p:sp>
      <p:sp>
        <p:nvSpPr>
          <p:cNvPr id="27" name="CuadroTexto 23">
            <a:extLst>
              <a:ext uri="{FF2B5EF4-FFF2-40B4-BE49-F238E27FC236}">
                <a16:creationId xmlns:a16="http://schemas.microsoft.com/office/drawing/2014/main" id="{0ED7A1D5-1D99-453F-AA35-9CCC933786B1}"/>
              </a:ext>
            </a:extLst>
          </p:cNvPr>
          <p:cNvSpPr txBox="1"/>
          <p:nvPr/>
        </p:nvSpPr>
        <p:spPr>
          <a:xfrm>
            <a:off x="973022" y="4438358"/>
            <a:ext cx="9119804" cy="461665"/>
          </a:xfrm>
          <a:prstGeom prst="rect">
            <a:avLst/>
          </a:prstGeom>
          <a:noFill/>
        </p:spPr>
        <p:txBody>
          <a:bodyPr wrap="none" rtlCol="0">
            <a:spAutoFit/>
          </a:bodyPr>
          <a:lstStyle/>
          <a:p>
            <a:r>
              <a:rPr lang="en-GB" sz="2400" dirty="0">
                <a:solidFill>
                  <a:schemeClr val="accent5">
                    <a:lumMod val="50000"/>
                  </a:schemeClr>
                </a:solidFill>
              </a:rPr>
              <a:t>Ismael </a:t>
            </a:r>
            <a:r>
              <a:rPr lang="en-GB" sz="2400" dirty="0" err="1">
                <a:solidFill>
                  <a:schemeClr val="accent5">
                    <a:lumMod val="50000"/>
                  </a:schemeClr>
                </a:solidFill>
              </a:rPr>
              <a:t>pelea</a:t>
            </a:r>
            <a:r>
              <a:rPr lang="en-GB" sz="2400" dirty="0">
                <a:solidFill>
                  <a:schemeClr val="accent5">
                    <a:lumMod val="50000"/>
                  </a:schemeClr>
                </a:solidFill>
              </a:rPr>
              <a:t>                                                                         </a:t>
            </a:r>
            <a:r>
              <a:rPr lang="en-GB" sz="2400" dirty="0" err="1">
                <a:solidFill>
                  <a:schemeClr val="accent5">
                    <a:lumMod val="50000"/>
                  </a:schemeClr>
                </a:solidFill>
              </a:rPr>
              <a:t>tarea</a:t>
            </a:r>
            <a:r>
              <a:rPr lang="en-GB" sz="2400" dirty="0">
                <a:solidFill>
                  <a:schemeClr val="accent5">
                    <a:lumMod val="50000"/>
                  </a:schemeClr>
                </a:solidFill>
              </a:rPr>
              <a:t>.</a:t>
            </a:r>
            <a:endParaRPr lang="es-GB" sz="2400" dirty="0">
              <a:solidFill>
                <a:schemeClr val="accent5">
                  <a:lumMod val="50000"/>
                </a:schemeClr>
              </a:solidFill>
            </a:endParaRPr>
          </a:p>
        </p:txBody>
      </p:sp>
      <p:sp>
        <p:nvSpPr>
          <p:cNvPr id="28" name="CuadroTexto 23">
            <a:extLst>
              <a:ext uri="{FF2B5EF4-FFF2-40B4-BE49-F238E27FC236}">
                <a16:creationId xmlns:a16="http://schemas.microsoft.com/office/drawing/2014/main" id="{2244D441-E11D-4B52-82B6-4A5DC76A15E4}"/>
              </a:ext>
            </a:extLst>
          </p:cNvPr>
          <p:cNvSpPr txBox="1"/>
          <p:nvPr/>
        </p:nvSpPr>
        <p:spPr>
          <a:xfrm>
            <a:off x="952482" y="4462388"/>
            <a:ext cx="9193542" cy="461665"/>
          </a:xfrm>
          <a:prstGeom prst="rect">
            <a:avLst/>
          </a:prstGeom>
          <a:noFill/>
        </p:spPr>
        <p:txBody>
          <a:bodyPr wrap="none" rtlCol="0">
            <a:spAutoFit/>
          </a:bodyPr>
          <a:lstStyle/>
          <a:p>
            <a:r>
              <a:rPr lang="en-GB" sz="2400" b="1" dirty="0">
                <a:solidFill>
                  <a:schemeClr val="accent5">
                    <a:lumMod val="50000"/>
                  </a:schemeClr>
                </a:solidFill>
              </a:rPr>
              <a:t>Ismael </a:t>
            </a:r>
            <a:r>
              <a:rPr lang="en-GB" sz="2400" b="1" dirty="0" err="1">
                <a:solidFill>
                  <a:schemeClr val="accent5">
                    <a:lumMod val="50000"/>
                  </a:schemeClr>
                </a:solidFill>
              </a:rPr>
              <a:t>pelea</a:t>
            </a:r>
            <a:r>
              <a:rPr lang="en-GB" sz="2400" b="1" dirty="0">
                <a:solidFill>
                  <a:schemeClr val="accent5">
                    <a:lumMod val="50000"/>
                  </a:schemeClr>
                </a:solidFill>
              </a:rPr>
              <a:t> </a:t>
            </a:r>
            <a:r>
              <a:rPr lang="en-GB" sz="2400" dirty="0">
                <a:solidFill>
                  <a:schemeClr val="accent5">
                    <a:lumMod val="50000"/>
                  </a:schemeClr>
                </a:solidFill>
              </a:rPr>
              <a:t>con </a:t>
            </a:r>
            <a:r>
              <a:rPr lang="en-GB" sz="2400" dirty="0" err="1">
                <a:solidFill>
                  <a:schemeClr val="accent5">
                    <a:lumMod val="50000"/>
                  </a:schemeClr>
                </a:solidFill>
              </a:rPr>
              <a:t>su</a:t>
            </a:r>
            <a:r>
              <a:rPr lang="en-GB" sz="2400" dirty="0">
                <a:solidFill>
                  <a:schemeClr val="accent5">
                    <a:lumMod val="50000"/>
                  </a:schemeClr>
                </a:solidFill>
              </a:rPr>
              <a:t> padre </a:t>
            </a:r>
            <a:r>
              <a:rPr lang="en-GB" sz="2400" dirty="0" err="1">
                <a:solidFill>
                  <a:schemeClr val="accent5">
                    <a:lumMod val="50000"/>
                  </a:schemeClr>
                </a:solidFill>
              </a:rPr>
              <a:t>porque</a:t>
            </a:r>
            <a:r>
              <a:rPr lang="en-GB" sz="2400" dirty="0">
                <a:solidFill>
                  <a:schemeClr val="accent5">
                    <a:lumMod val="50000"/>
                  </a:schemeClr>
                </a:solidFill>
              </a:rPr>
              <a:t> no </a:t>
            </a:r>
            <a:r>
              <a:rPr lang="en-GB" sz="2400" dirty="0" err="1">
                <a:solidFill>
                  <a:schemeClr val="accent5">
                    <a:lumMod val="50000"/>
                  </a:schemeClr>
                </a:solidFill>
              </a:rPr>
              <a:t>quiere</a:t>
            </a:r>
            <a:r>
              <a:rPr lang="en-GB" sz="2400" dirty="0">
                <a:solidFill>
                  <a:schemeClr val="accent5">
                    <a:lumMod val="50000"/>
                  </a:schemeClr>
                </a:solidFill>
              </a:rPr>
              <a:t> </a:t>
            </a:r>
            <a:r>
              <a:rPr lang="en-GB" sz="2400" dirty="0" err="1">
                <a:solidFill>
                  <a:schemeClr val="accent5">
                    <a:lumMod val="50000"/>
                  </a:schemeClr>
                </a:solidFill>
              </a:rPr>
              <a:t>hacer</a:t>
            </a:r>
            <a:r>
              <a:rPr lang="en-GB" sz="2400" dirty="0">
                <a:solidFill>
                  <a:schemeClr val="accent5">
                    <a:lumMod val="50000"/>
                  </a:schemeClr>
                </a:solidFill>
              </a:rPr>
              <a:t> la </a:t>
            </a:r>
            <a:r>
              <a:rPr lang="en-GB" sz="2400" b="1" dirty="0" err="1">
                <a:solidFill>
                  <a:schemeClr val="accent5">
                    <a:lumMod val="50000"/>
                  </a:schemeClr>
                </a:solidFill>
              </a:rPr>
              <a:t>tarea</a:t>
            </a:r>
            <a:r>
              <a:rPr lang="en-GB" sz="2400" dirty="0">
                <a:solidFill>
                  <a:schemeClr val="accent5">
                    <a:lumMod val="50000"/>
                  </a:schemeClr>
                </a:solidFill>
              </a:rPr>
              <a:t>.</a:t>
            </a:r>
            <a:endParaRPr lang="es-GB" sz="2400" dirty="0">
              <a:solidFill>
                <a:schemeClr val="accent5">
                  <a:lumMod val="50000"/>
                </a:schemeClr>
              </a:solidFill>
            </a:endParaRPr>
          </a:p>
        </p:txBody>
      </p:sp>
      <p:sp>
        <p:nvSpPr>
          <p:cNvPr id="29" name="CuadroTexto 23">
            <a:extLst>
              <a:ext uri="{FF2B5EF4-FFF2-40B4-BE49-F238E27FC236}">
                <a16:creationId xmlns:a16="http://schemas.microsoft.com/office/drawing/2014/main" id="{66F6346C-A737-4E02-A656-C51E9D0CA7C2}"/>
              </a:ext>
            </a:extLst>
          </p:cNvPr>
          <p:cNvSpPr txBox="1"/>
          <p:nvPr/>
        </p:nvSpPr>
        <p:spPr>
          <a:xfrm>
            <a:off x="989351" y="5091845"/>
            <a:ext cx="8140370" cy="461665"/>
          </a:xfrm>
          <a:prstGeom prst="rect">
            <a:avLst/>
          </a:prstGeom>
          <a:noFill/>
        </p:spPr>
        <p:txBody>
          <a:bodyPr wrap="none" rtlCol="0">
            <a:spAutoFit/>
          </a:bodyPr>
          <a:lstStyle/>
          <a:p>
            <a:r>
              <a:rPr lang="en-GB" sz="2400" dirty="0">
                <a:solidFill>
                  <a:schemeClr val="accent5">
                    <a:lumMod val="50000"/>
                  </a:schemeClr>
                </a:solidFill>
              </a:rPr>
              <a:t>                                       Andrea        </a:t>
            </a:r>
            <a:r>
              <a:rPr lang="en-GB" sz="2400" dirty="0" err="1">
                <a:solidFill>
                  <a:schemeClr val="accent5">
                    <a:lumMod val="50000"/>
                  </a:schemeClr>
                </a:solidFill>
              </a:rPr>
              <a:t>trae</a:t>
            </a:r>
            <a:r>
              <a:rPr lang="en-GB" sz="2400" dirty="0">
                <a:solidFill>
                  <a:schemeClr val="accent5">
                    <a:lumMod val="50000"/>
                  </a:schemeClr>
                </a:solidFill>
              </a:rPr>
              <a:t>         </a:t>
            </a:r>
            <a:r>
              <a:rPr lang="en-GB" sz="2400" dirty="0" err="1">
                <a:solidFill>
                  <a:schemeClr val="accent5">
                    <a:lumMod val="50000"/>
                  </a:schemeClr>
                </a:solidFill>
              </a:rPr>
              <a:t>orquídea</a:t>
            </a:r>
            <a:r>
              <a:rPr lang="en-GB" sz="2400" dirty="0">
                <a:solidFill>
                  <a:schemeClr val="accent5">
                    <a:lumMod val="50000"/>
                  </a:schemeClr>
                </a:solidFill>
              </a:rPr>
              <a:t>.</a:t>
            </a:r>
            <a:endParaRPr lang="es-GB" sz="2400" dirty="0">
              <a:solidFill>
                <a:schemeClr val="accent5">
                  <a:lumMod val="50000"/>
                </a:schemeClr>
              </a:solidFill>
            </a:endParaRPr>
          </a:p>
        </p:txBody>
      </p:sp>
      <p:sp>
        <p:nvSpPr>
          <p:cNvPr id="31" name="CuadroTexto 23">
            <a:extLst>
              <a:ext uri="{FF2B5EF4-FFF2-40B4-BE49-F238E27FC236}">
                <a16:creationId xmlns:a16="http://schemas.microsoft.com/office/drawing/2014/main" id="{2D08007E-BA47-421F-90AF-FAA347E39E2D}"/>
              </a:ext>
            </a:extLst>
          </p:cNvPr>
          <p:cNvSpPr txBox="1"/>
          <p:nvPr/>
        </p:nvSpPr>
        <p:spPr>
          <a:xfrm>
            <a:off x="942864" y="5107237"/>
            <a:ext cx="10893721" cy="461665"/>
          </a:xfrm>
          <a:prstGeom prst="rect">
            <a:avLst/>
          </a:prstGeom>
          <a:noFill/>
        </p:spPr>
        <p:txBody>
          <a:bodyPr wrap="square" rtlCol="0">
            <a:spAutoFit/>
          </a:bodyPr>
          <a:lstStyle/>
          <a:p>
            <a:r>
              <a:rPr lang="en-GB" sz="2400" dirty="0" err="1">
                <a:solidFill>
                  <a:schemeClr val="accent5">
                    <a:lumMod val="50000"/>
                  </a:schemeClr>
                </a:solidFill>
              </a:rPr>
              <a:t>Estoy</a:t>
            </a:r>
            <a:r>
              <a:rPr lang="en-GB" sz="2400" dirty="0">
                <a:solidFill>
                  <a:schemeClr val="accent5">
                    <a:lumMod val="50000"/>
                  </a:schemeClr>
                </a:solidFill>
              </a:rPr>
              <a:t> </a:t>
            </a:r>
            <a:r>
              <a:rPr lang="en-GB" sz="2400" dirty="0" err="1">
                <a:solidFill>
                  <a:schemeClr val="accent5">
                    <a:lumMod val="50000"/>
                  </a:schemeClr>
                </a:solidFill>
              </a:rPr>
              <a:t>muy</a:t>
            </a:r>
            <a:r>
              <a:rPr lang="en-GB" sz="2400" dirty="0">
                <a:solidFill>
                  <a:schemeClr val="accent5">
                    <a:lumMod val="50000"/>
                  </a:schemeClr>
                </a:solidFill>
              </a:rPr>
              <a:t> </a:t>
            </a:r>
            <a:r>
              <a:rPr lang="en-GB" sz="2400" dirty="0" err="1">
                <a:solidFill>
                  <a:schemeClr val="accent5">
                    <a:lumMod val="50000"/>
                  </a:schemeClr>
                </a:solidFill>
              </a:rPr>
              <a:t>feliz</a:t>
            </a:r>
            <a:r>
              <a:rPr lang="en-GB" sz="2400" dirty="0">
                <a:solidFill>
                  <a:schemeClr val="accent5">
                    <a:lumMod val="50000"/>
                  </a:schemeClr>
                </a:solidFill>
              </a:rPr>
              <a:t> </a:t>
            </a:r>
            <a:r>
              <a:rPr lang="en-GB" sz="2400" dirty="0" err="1">
                <a:solidFill>
                  <a:schemeClr val="accent5">
                    <a:lumMod val="50000"/>
                  </a:schemeClr>
                </a:solidFill>
              </a:rPr>
              <a:t>porque</a:t>
            </a:r>
            <a:r>
              <a:rPr lang="en-GB" sz="2400" dirty="0">
                <a:solidFill>
                  <a:schemeClr val="accent5">
                    <a:lumMod val="50000"/>
                  </a:schemeClr>
                </a:solidFill>
              </a:rPr>
              <a:t> </a:t>
            </a:r>
            <a:r>
              <a:rPr lang="en-GB" sz="2400" b="1" dirty="0">
                <a:solidFill>
                  <a:schemeClr val="accent5">
                    <a:lumMod val="50000"/>
                  </a:schemeClr>
                </a:solidFill>
              </a:rPr>
              <a:t>Andrea</a:t>
            </a:r>
            <a:r>
              <a:rPr lang="en-GB" sz="2400" dirty="0">
                <a:solidFill>
                  <a:schemeClr val="accent5">
                    <a:lumMod val="50000"/>
                  </a:schemeClr>
                </a:solidFill>
              </a:rPr>
              <a:t> me </a:t>
            </a:r>
            <a:r>
              <a:rPr lang="en-GB" sz="2400" b="1" dirty="0" err="1">
                <a:solidFill>
                  <a:schemeClr val="accent5">
                    <a:lumMod val="50000"/>
                  </a:schemeClr>
                </a:solidFill>
              </a:rPr>
              <a:t>trae</a:t>
            </a:r>
            <a:r>
              <a:rPr lang="en-GB" sz="2400" dirty="0">
                <a:solidFill>
                  <a:schemeClr val="accent5">
                    <a:lumMod val="50000"/>
                  </a:schemeClr>
                </a:solidFill>
              </a:rPr>
              <a:t> una </a:t>
            </a:r>
            <a:r>
              <a:rPr lang="en-GB" sz="2400" b="1" dirty="0" err="1">
                <a:solidFill>
                  <a:schemeClr val="accent5">
                    <a:lumMod val="50000"/>
                  </a:schemeClr>
                </a:solidFill>
              </a:rPr>
              <a:t>orquídea</a:t>
            </a:r>
            <a:r>
              <a:rPr lang="en-GB" sz="2400" dirty="0">
                <a:solidFill>
                  <a:schemeClr val="accent5">
                    <a:lumMod val="50000"/>
                  </a:schemeClr>
                </a:solidFill>
              </a:rPr>
              <a:t>. Es </a:t>
            </a:r>
            <a:r>
              <a:rPr lang="en-GB" sz="2400" dirty="0" err="1">
                <a:solidFill>
                  <a:schemeClr val="accent5">
                    <a:lumMod val="50000"/>
                  </a:schemeClr>
                </a:solidFill>
              </a:rPr>
              <a:t>muy</a:t>
            </a:r>
            <a:r>
              <a:rPr lang="en-GB" sz="2400" dirty="0">
                <a:solidFill>
                  <a:schemeClr val="accent5">
                    <a:lumMod val="50000"/>
                  </a:schemeClr>
                </a:solidFill>
              </a:rPr>
              <a:t> </a:t>
            </a:r>
            <a:r>
              <a:rPr lang="en-GB" sz="2400" dirty="0" err="1">
                <a:solidFill>
                  <a:schemeClr val="accent5">
                    <a:lumMod val="50000"/>
                  </a:schemeClr>
                </a:solidFill>
              </a:rPr>
              <a:t>simpática</a:t>
            </a:r>
            <a:r>
              <a:rPr lang="en-GB" sz="2400" dirty="0">
                <a:solidFill>
                  <a:schemeClr val="accent5">
                    <a:lumMod val="50000"/>
                  </a:schemeClr>
                </a:solidFill>
              </a:rPr>
              <a:t>.</a:t>
            </a:r>
            <a:endParaRPr lang="es-GB" sz="2400" dirty="0">
              <a:solidFill>
                <a:schemeClr val="accent5">
                  <a:lumMod val="50000"/>
                </a:schemeClr>
              </a:solidFill>
            </a:endParaRPr>
          </a:p>
        </p:txBody>
      </p:sp>
      <p:sp>
        <p:nvSpPr>
          <p:cNvPr id="32" name="CuadroTexto 23">
            <a:extLst>
              <a:ext uri="{FF2B5EF4-FFF2-40B4-BE49-F238E27FC236}">
                <a16:creationId xmlns:a16="http://schemas.microsoft.com/office/drawing/2014/main" id="{C59D3F13-0038-4802-981C-2E398E9568D7}"/>
              </a:ext>
            </a:extLst>
          </p:cNvPr>
          <p:cNvSpPr txBox="1"/>
          <p:nvPr/>
        </p:nvSpPr>
        <p:spPr>
          <a:xfrm>
            <a:off x="925806" y="5724676"/>
            <a:ext cx="10238700" cy="461665"/>
          </a:xfrm>
          <a:prstGeom prst="rect">
            <a:avLst/>
          </a:prstGeom>
          <a:noFill/>
        </p:spPr>
        <p:txBody>
          <a:bodyPr wrap="none" rtlCol="0">
            <a:spAutoFit/>
          </a:bodyPr>
          <a:lstStyle/>
          <a:p>
            <a:r>
              <a:rPr lang="en-GB" sz="2400" dirty="0">
                <a:solidFill>
                  <a:schemeClr val="accent5">
                    <a:lumMod val="50000"/>
                  </a:schemeClr>
                </a:solidFill>
              </a:rPr>
              <a:t>                                          paella                                                   </a:t>
            </a:r>
            <a:r>
              <a:rPr lang="en-GB" sz="2400" dirty="0" err="1">
                <a:solidFill>
                  <a:schemeClr val="accent5">
                    <a:lumMod val="50000"/>
                  </a:schemeClr>
                </a:solidFill>
              </a:rPr>
              <a:t>océano</a:t>
            </a:r>
            <a:r>
              <a:rPr lang="en-GB" sz="2400" dirty="0">
                <a:solidFill>
                  <a:schemeClr val="accent5">
                    <a:lumMod val="50000"/>
                  </a:schemeClr>
                </a:solidFill>
              </a:rPr>
              <a:t>.</a:t>
            </a:r>
            <a:endParaRPr lang="es-GB" sz="2400" dirty="0">
              <a:solidFill>
                <a:schemeClr val="accent5">
                  <a:lumMod val="50000"/>
                </a:schemeClr>
              </a:solidFill>
            </a:endParaRPr>
          </a:p>
        </p:txBody>
      </p:sp>
      <p:sp>
        <p:nvSpPr>
          <p:cNvPr id="33" name="CuadroTexto 23">
            <a:extLst>
              <a:ext uri="{FF2B5EF4-FFF2-40B4-BE49-F238E27FC236}">
                <a16:creationId xmlns:a16="http://schemas.microsoft.com/office/drawing/2014/main" id="{66EE5E8F-4487-43DA-8755-B22861E8FEC7}"/>
              </a:ext>
            </a:extLst>
          </p:cNvPr>
          <p:cNvSpPr txBox="1"/>
          <p:nvPr/>
        </p:nvSpPr>
        <p:spPr>
          <a:xfrm>
            <a:off x="890167" y="5724682"/>
            <a:ext cx="10360529" cy="461665"/>
          </a:xfrm>
          <a:prstGeom prst="rect">
            <a:avLst/>
          </a:prstGeom>
          <a:noFill/>
        </p:spPr>
        <p:txBody>
          <a:bodyPr wrap="none" rtlCol="0">
            <a:spAutoFit/>
          </a:bodyPr>
          <a:lstStyle/>
          <a:p>
            <a:r>
              <a:rPr lang="en-GB" sz="2400" dirty="0">
                <a:solidFill>
                  <a:schemeClr val="accent5">
                    <a:lumMod val="50000"/>
                  </a:schemeClr>
                </a:solidFill>
              </a:rPr>
              <a:t>Estamos </a:t>
            </a:r>
            <a:r>
              <a:rPr lang="en-GB" sz="2400" dirty="0" err="1">
                <a:solidFill>
                  <a:schemeClr val="accent5">
                    <a:lumMod val="50000"/>
                  </a:schemeClr>
                </a:solidFill>
              </a:rPr>
              <a:t>comiendo</a:t>
            </a:r>
            <a:r>
              <a:rPr lang="en-GB" sz="2400" dirty="0">
                <a:solidFill>
                  <a:schemeClr val="accent5">
                    <a:lumMod val="50000"/>
                  </a:schemeClr>
                </a:solidFill>
              </a:rPr>
              <a:t> una </a:t>
            </a:r>
            <a:r>
              <a:rPr lang="en-GB" sz="2400" b="1" dirty="0">
                <a:solidFill>
                  <a:schemeClr val="accent5">
                    <a:lumMod val="50000"/>
                  </a:schemeClr>
                </a:solidFill>
              </a:rPr>
              <a:t>paella</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un </a:t>
            </a:r>
            <a:r>
              <a:rPr lang="en-GB" sz="2400" dirty="0" err="1">
                <a:solidFill>
                  <a:schemeClr val="accent5">
                    <a:lumMod val="50000"/>
                  </a:schemeClr>
                </a:solidFill>
              </a:rPr>
              <a:t>restaurante</a:t>
            </a:r>
            <a:r>
              <a:rPr lang="en-GB" sz="2400" dirty="0">
                <a:solidFill>
                  <a:schemeClr val="accent5">
                    <a:lumMod val="50000"/>
                  </a:schemeClr>
                </a:solidFill>
              </a:rPr>
              <a:t> </a:t>
            </a:r>
            <a:r>
              <a:rPr lang="en-GB" sz="2400" dirty="0" err="1">
                <a:solidFill>
                  <a:schemeClr val="accent5">
                    <a:lumMod val="50000"/>
                  </a:schemeClr>
                </a:solidFill>
              </a:rPr>
              <a:t>cerca</a:t>
            </a:r>
            <a:r>
              <a:rPr lang="en-GB" sz="2400" dirty="0">
                <a:solidFill>
                  <a:schemeClr val="accent5">
                    <a:lumMod val="50000"/>
                  </a:schemeClr>
                </a:solidFill>
              </a:rPr>
              <a:t> del </a:t>
            </a:r>
            <a:r>
              <a:rPr lang="en-GB" sz="2400" b="1" dirty="0" err="1">
                <a:solidFill>
                  <a:schemeClr val="accent5">
                    <a:lumMod val="50000"/>
                  </a:schemeClr>
                </a:solidFill>
              </a:rPr>
              <a:t>océano</a:t>
            </a:r>
            <a:r>
              <a:rPr lang="en-GB" sz="2400" dirty="0">
                <a:solidFill>
                  <a:schemeClr val="accent5">
                    <a:lumMod val="50000"/>
                  </a:schemeClr>
                </a:solidFill>
              </a:rPr>
              <a:t>.</a:t>
            </a:r>
            <a:endParaRPr lang="es-GB" sz="2400" dirty="0">
              <a:solidFill>
                <a:schemeClr val="accent5">
                  <a:lumMod val="50000"/>
                </a:schemeClr>
              </a:solidFill>
            </a:endParaRPr>
          </a:p>
        </p:txBody>
      </p:sp>
      <p:sp>
        <p:nvSpPr>
          <p:cNvPr id="4" name="Rectangle 3">
            <a:extLst>
              <a:ext uri="{FF2B5EF4-FFF2-40B4-BE49-F238E27FC236}">
                <a16:creationId xmlns:a16="http://schemas.microsoft.com/office/drawing/2014/main" id="{BA20091E-2145-43D4-8FB9-BEF46DF61C43}"/>
              </a:ext>
            </a:extLst>
          </p:cNvPr>
          <p:cNvSpPr/>
          <p:nvPr/>
        </p:nvSpPr>
        <p:spPr>
          <a:xfrm>
            <a:off x="7841878" y="160095"/>
            <a:ext cx="4165864" cy="707886"/>
          </a:xfrm>
          <a:prstGeom prst="rect">
            <a:avLst/>
          </a:prstGeom>
          <a:solidFill>
            <a:srgbClr val="FBF0D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la </a:t>
            </a:r>
            <a:r>
              <a:rPr lang="en-GB" sz="2000" dirty="0" err="1">
                <a:solidFill>
                  <a:srgbClr val="002060"/>
                </a:solidFill>
              </a:rPr>
              <a:t>maestra</a:t>
            </a:r>
            <a:r>
              <a:rPr lang="en-GB" sz="2000" dirty="0">
                <a:solidFill>
                  <a:srgbClr val="002060"/>
                </a:solidFill>
              </a:rPr>
              <a:t> = teacher / master </a:t>
            </a:r>
            <a:br>
              <a:rPr lang="en-GB" sz="2000" dirty="0">
                <a:solidFill>
                  <a:srgbClr val="002060"/>
                </a:solidFill>
              </a:rPr>
            </a:br>
            <a:r>
              <a:rPr lang="en-GB" sz="2000" dirty="0">
                <a:solidFill>
                  <a:srgbClr val="002060"/>
                </a:solidFill>
              </a:rPr>
              <a:t>la </a:t>
            </a:r>
            <a:r>
              <a:rPr lang="en-GB" sz="2000" dirty="0" err="1">
                <a:solidFill>
                  <a:srgbClr val="002060"/>
                </a:solidFill>
              </a:rPr>
              <a:t>orquídea</a:t>
            </a:r>
            <a:r>
              <a:rPr lang="en-GB" sz="2000" dirty="0">
                <a:solidFill>
                  <a:srgbClr val="002060"/>
                </a:solidFill>
              </a:rPr>
              <a:t> = orchid</a:t>
            </a:r>
          </a:p>
        </p:txBody>
      </p:sp>
      <p:pic>
        <p:nvPicPr>
          <p:cNvPr id="1026" name="Picture 2" descr="Montaña, Senderos, Casa, Jaén, La Mella, Cumbre, Cliff">
            <a:extLst>
              <a:ext uri="{FF2B5EF4-FFF2-40B4-BE49-F238E27FC236}">
                <a16:creationId xmlns:a16="http://schemas.microsoft.com/office/drawing/2014/main" id="{D55FF1DC-6051-D643-BA8B-1AEEBC59D34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079923" y="2495426"/>
            <a:ext cx="1927819" cy="1285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parent background orchid png - Clip Art Library">
            <a:extLst>
              <a:ext uri="{FF2B5EF4-FFF2-40B4-BE49-F238E27FC236}">
                <a16:creationId xmlns:a16="http://schemas.microsoft.com/office/drawing/2014/main" id="{45308A51-E599-5F40-BA46-E351BB0CEE5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69843" y="4356902"/>
            <a:ext cx="1422157" cy="128988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23E52C8-4148-9249-8E32-3BAEE92D478C}"/>
              </a:ext>
            </a:extLst>
          </p:cNvPr>
          <p:cNvSpPr txBox="1"/>
          <p:nvPr/>
        </p:nvSpPr>
        <p:spPr>
          <a:xfrm>
            <a:off x="10640479" y="3597127"/>
            <a:ext cx="806631" cy="400110"/>
          </a:xfrm>
          <a:prstGeom prst="rect">
            <a:avLst/>
          </a:prstGeom>
          <a:noFill/>
        </p:spPr>
        <p:txBody>
          <a:bodyPr wrap="none" rtlCol="0">
            <a:spAutoFit/>
          </a:bodyPr>
          <a:lstStyle/>
          <a:p>
            <a:pPr algn="l"/>
            <a:r>
              <a:rPr lang="es-GB" sz="2000" dirty="0">
                <a:solidFill>
                  <a:schemeClr val="accent5">
                    <a:lumMod val="50000"/>
                  </a:schemeClr>
                </a:solidFill>
                <a:highlight>
                  <a:srgbClr val="FBF0D5"/>
                </a:highlight>
              </a:rPr>
              <a:t>Jaén</a:t>
            </a:r>
          </a:p>
        </p:txBody>
      </p:sp>
    </p:spTree>
    <p:extLst>
      <p:ext uri="{BB962C8B-B14F-4D97-AF65-F5344CB8AC3E}">
        <p14:creationId xmlns:p14="http://schemas.microsoft.com/office/powerpoint/2010/main" val="13941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4" grpId="0"/>
      <p:bldP spid="19" grpId="0"/>
      <p:bldP spid="19" grpId="1"/>
      <p:bldP spid="20" grpId="0"/>
      <p:bldP spid="25" grpId="0"/>
      <p:bldP spid="25" grpId="1"/>
      <p:bldP spid="26" grpId="0"/>
      <p:bldP spid="27" grpId="0"/>
      <p:bldP spid="27" grpId="1"/>
      <p:bldP spid="28" grpId="0"/>
      <p:bldP spid="29" grpId="0"/>
      <p:bldP spid="29" grpId="1"/>
      <p:bldP spid="31" grpId="0"/>
      <p:bldP spid="32" grpId="0"/>
      <p:bldP spid="32" grpId="1"/>
      <p:bldP spid="33" grpId="0"/>
      <p:bldP spid="4"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0" y="1305001"/>
            <a:ext cx="9972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In Spanish, there are two ways to say ‘</a:t>
            </a:r>
            <a:r>
              <a:rPr lang="en-GB" sz="2800" noProof="0" dirty="0">
                <a:solidFill>
                  <a:srgbClr val="4472C4">
                    <a:lumMod val="50000"/>
                  </a:srgbClr>
                </a:solidFill>
                <a:latin typeface="Century Gothic" panose="020B0502020202020204" pitchFamily="34" charset="0"/>
              </a:rPr>
              <a:t>I</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________ and _______.</a:t>
            </a:r>
          </a:p>
        </p:txBody>
      </p:sp>
      <p:sp>
        <p:nvSpPr>
          <p:cNvPr id="7" name="TextBox 6"/>
          <p:cNvSpPr txBox="1"/>
          <p:nvPr/>
        </p:nvSpPr>
        <p:spPr>
          <a:xfrm>
            <a:off x="3335487" y="1727636"/>
            <a:ext cx="1307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estoy</a:t>
            </a:r>
            <a:endPar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8" name="TextBox 7"/>
          <p:cNvSpPr txBox="1"/>
          <p:nvPr/>
        </p:nvSpPr>
        <p:spPr>
          <a:xfrm>
            <a:off x="429900" y="2453282"/>
            <a:ext cx="11615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Use ‘______’ for location</a:t>
            </a:r>
            <a:r>
              <a:rPr kumimoji="0" lang="en-GB" sz="2800" b="1" i="0" u="none" strike="noStrike" kern="1200" cap="none" spc="0" normalizeH="0" noProof="0" dirty="0">
                <a:ln>
                  <a:noFill/>
                </a:ln>
                <a:solidFill>
                  <a:srgbClr val="4472C4">
                    <a:lumMod val="50000"/>
                  </a:srgbClr>
                </a:solidFill>
                <a:effectLst/>
                <a:uLnTx/>
                <a:uFillTx/>
                <a:latin typeface="Century Gothic" panose="020B0502020202020204" pitchFamily="34" charset="0"/>
              </a:rPr>
              <a:t> and for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state</a:t>
            </a:r>
            <a:r>
              <a:rPr lang="en-GB" sz="2800" b="1" dirty="0">
                <a:solidFill>
                  <a:srgbClr val="4472C4">
                    <a:lumMod val="50000"/>
                  </a:srgbClr>
                </a:solidFill>
                <a:latin typeface="Century Gothic" panose="020B0502020202020204" pitchFamily="34" charset="0"/>
              </a:rPr>
              <a:t> or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mood.</a:t>
            </a:r>
          </a:p>
        </p:txBody>
      </p:sp>
      <p:sp>
        <p:nvSpPr>
          <p:cNvPr id="11" name="TextBox 10"/>
          <p:cNvSpPr txBox="1"/>
          <p:nvPr/>
        </p:nvSpPr>
        <p:spPr>
          <a:xfrm>
            <a:off x="6649157" y="4548062"/>
            <a:ext cx="5542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el pueblo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p:cNvSpPr txBox="1"/>
          <p:nvPr/>
        </p:nvSpPr>
        <p:spPr>
          <a:xfrm>
            <a:off x="429899" y="4578775"/>
            <a:ext cx="7109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B0502020202020204" pitchFamily="34" charset="0"/>
              </a:rPr>
              <a:t>I am </a:t>
            </a:r>
            <a:r>
              <a:rPr lang="en-GB" sz="2800" dirty="0">
                <a:solidFill>
                  <a:srgbClr val="4472C4">
                    <a:lumMod val="50000"/>
                  </a:srgbClr>
                </a:solidFill>
                <a:latin typeface="Century Gothic" panose="020B0502020202020204" pitchFamily="34" charset="0"/>
              </a:rPr>
              <a:t>in the town.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extBox 13"/>
          <p:cNvSpPr txBox="1"/>
          <p:nvPr/>
        </p:nvSpPr>
        <p:spPr>
          <a:xfrm>
            <a:off x="6649156" y="5398258"/>
            <a:ext cx="49800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Soy</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más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débil</a:t>
            </a:r>
            <a:r>
              <a:rPr lang="en-GB" sz="2800" dirty="0">
                <a:solidFill>
                  <a:srgbClr val="4472C4">
                    <a:lumMod val="50000"/>
                  </a:srgbClr>
                </a:solidFill>
                <a:latin typeface="Century Gothic" panose="020B0502020202020204" pitchFamily="34" charset="0"/>
              </a:rPr>
              <a:t> que Juan.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429899" y="5398258"/>
            <a:ext cx="6078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I am weaker than Juan.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2" name="TextBox 21"/>
          <p:cNvSpPr txBox="1"/>
          <p:nvPr/>
        </p:nvSpPr>
        <p:spPr>
          <a:xfrm>
            <a:off x="5745592" y="1728248"/>
            <a:ext cx="1307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soy</a:t>
            </a:r>
          </a:p>
        </p:txBody>
      </p:sp>
      <p:sp>
        <p:nvSpPr>
          <p:cNvPr id="23" name="TextBox 22"/>
          <p:cNvSpPr txBox="1"/>
          <p:nvPr/>
        </p:nvSpPr>
        <p:spPr>
          <a:xfrm>
            <a:off x="429899" y="34856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 for traits</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TextBox 23"/>
          <p:cNvSpPr txBox="1"/>
          <p:nvPr/>
        </p:nvSpPr>
        <p:spPr>
          <a:xfrm>
            <a:off x="1570054" y="3524402"/>
            <a:ext cx="10831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D7D31"/>
                </a:solidFill>
                <a:latin typeface="Century Gothic" panose="020B0502020202020204" pitchFamily="34" charset="0"/>
              </a:rPr>
              <a:t>soy</a:t>
            </a:r>
            <a:endPar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ndParaRPr>
          </a:p>
        </p:txBody>
      </p:sp>
      <p:sp>
        <p:nvSpPr>
          <p:cNvPr id="25" name="TextBox 24"/>
          <p:cNvSpPr txBox="1"/>
          <p:nvPr/>
        </p:nvSpPr>
        <p:spPr>
          <a:xfrm>
            <a:off x="1322086" y="2397836"/>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estoy</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3881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CF15FCF-7056-8E43-9CF6-5415EF8BF061}"/>
              </a:ext>
            </a:extLst>
          </p:cNvPr>
          <p:cNvSpPr/>
          <p:nvPr/>
        </p:nvSpPr>
        <p:spPr>
          <a:xfrm>
            <a:off x="10335126" y="93581"/>
            <a:ext cx="168056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ítulo 44">
            <a:extLst>
              <a:ext uri="{FF2B5EF4-FFF2-40B4-BE49-F238E27FC236}">
                <a16:creationId xmlns:a16="http://schemas.microsoft.com/office/drawing/2014/main" id="{5143B270-8F17-394E-ABDA-4155B8956566}"/>
              </a:ext>
            </a:extLst>
          </p:cNvPr>
          <p:cNvSpPr>
            <a:spLocks noGrp="1"/>
          </p:cNvSpPr>
          <p:nvPr>
            <p:ph type="title" idx="4294967295"/>
          </p:nvPr>
        </p:nvSpPr>
        <p:spPr>
          <a:xfrm>
            <a:off x="10335126" y="53301"/>
            <a:ext cx="1766028" cy="449050"/>
          </a:xfrm>
        </p:spPr>
        <p:txBody>
          <a:bodyPr>
            <a:normAutofit/>
          </a:bodyPr>
          <a:lstStyle/>
          <a:p>
            <a:r>
              <a:rPr lang="es-GB" sz="2000" b="1" dirty="0">
                <a:solidFill>
                  <a:schemeClr val="bg1"/>
                </a:solidFill>
              </a:rPr>
              <a:t>vocabulario</a:t>
            </a:r>
          </a:p>
        </p:txBody>
      </p:sp>
      <p:sp>
        <p:nvSpPr>
          <p:cNvPr id="3" name="CuadroTexto 2">
            <a:extLst>
              <a:ext uri="{FF2B5EF4-FFF2-40B4-BE49-F238E27FC236}">
                <a16:creationId xmlns:a16="http://schemas.microsoft.com/office/drawing/2014/main" id="{832E9D54-724B-D848-A076-AA43F2A8B032}"/>
              </a:ext>
            </a:extLst>
          </p:cNvPr>
          <p:cNvSpPr txBox="1"/>
          <p:nvPr/>
        </p:nvSpPr>
        <p:spPr>
          <a:xfrm>
            <a:off x="90846" y="151312"/>
            <a:ext cx="10158818" cy="769441"/>
          </a:xfrm>
          <a:prstGeom prst="rect">
            <a:avLst/>
          </a:prstGeom>
          <a:noFill/>
        </p:spPr>
        <p:txBody>
          <a:bodyPr wrap="square" rtlCol="0">
            <a:spAutoFit/>
          </a:bodyPr>
          <a:lstStyle/>
          <a:p>
            <a:pPr algn="l"/>
            <a:r>
              <a:rPr lang="es-GB" sz="2200" b="1" dirty="0">
                <a:solidFill>
                  <a:schemeClr val="accent5">
                    <a:lumMod val="50000"/>
                  </a:schemeClr>
                </a:solidFill>
              </a:rPr>
              <a:t>Remember that some adjectives can only be used with ‘estar’ because they </a:t>
            </a:r>
            <a:r>
              <a:rPr lang="en-GB" sz="2200" b="1" dirty="0">
                <a:solidFill>
                  <a:schemeClr val="accent5">
                    <a:lumMod val="50000"/>
                  </a:schemeClr>
                </a:solidFill>
              </a:rPr>
              <a:t>only </a:t>
            </a:r>
            <a:r>
              <a:rPr lang="es-GB" sz="2200" b="1" dirty="0">
                <a:solidFill>
                  <a:schemeClr val="accent5">
                    <a:lumMod val="50000"/>
                  </a:schemeClr>
                </a:solidFill>
              </a:rPr>
              <a:t>describe a state</a:t>
            </a:r>
            <a:r>
              <a:rPr lang="en-GB" sz="2200" b="1" dirty="0">
                <a:solidFill>
                  <a:schemeClr val="accent5">
                    <a:lumMod val="50000"/>
                  </a:schemeClr>
                </a:solidFill>
              </a:rPr>
              <a:t>, not a permanent trait</a:t>
            </a:r>
            <a:r>
              <a:rPr lang="es-GB" sz="2200" b="1" dirty="0">
                <a:solidFill>
                  <a:schemeClr val="accent5">
                    <a:lumMod val="50000"/>
                  </a:schemeClr>
                </a:solidFill>
              </a:rPr>
              <a:t>. </a:t>
            </a:r>
          </a:p>
        </p:txBody>
      </p:sp>
      <p:graphicFrame>
        <p:nvGraphicFramePr>
          <p:cNvPr id="4" name="Tabla 4">
            <a:extLst>
              <a:ext uri="{FF2B5EF4-FFF2-40B4-BE49-F238E27FC236}">
                <a16:creationId xmlns:a16="http://schemas.microsoft.com/office/drawing/2014/main" id="{453712D1-9831-A846-8205-154CA2017E3D}"/>
              </a:ext>
            </a:extLst>
          </p:cNvPr>
          <p:cNvGraphicFramePr>
            <a:graphicFrameLocks noGrp="1"/>
          </p:cNvGraphicFramePr>
          <p:nvPr>
            <p:extLst>
              <p:ext uri="{D42A27DB-BD31-4B8C-83A1-F6EECF244321}">
                <p14:modId xmlns:p14="http://schemas.microsoft.com/office/powerpoint/2010/main" val="3184988224"/>
              </p:ext>
            </p:extLst>
          </p:nvPr>
        </p:nvGraphicFramePr>
        <p:xfrm>
          <a:off x="549988" y="1601634"/>
          <a:ext cx="11250126" cy="3682394"/>
        </p:xfrm>
        <a:graphic>
          <a:graphicData uri="http://schemas.openxmlformats.org/drawingml/2006/table">
            <a:tbl>
              <a:tblPr firstRow="1" bandRow="1">
                <a:tableStyleId>{5DA37D80-6434-44D0-A028-1B22A696006F}</a:tableStyleId>
              </a:tblPr>
              <a:tblGrid>
                <a:gridCol w="5625063">
                  <a:extLst>
                    <a:ext uri="{9D8B030D-6E8A-4147-A177-3AD203B41FA5}">
                      <a16:colId xmlns:a16="http://schemas.microsoft.com/office/drawing/2014/main" val="3771960791"/>
                    </a:ext>
                  </a:extLst>
                </a:gridCol>
                <a:gridCol w="5625063">
                  <a:extLst>
                    <a:ext uri="{9D8B030D-6E8A-4147-A177-3AD203B41FA5}">
                      <a16:colId xmlns:a16="http://schemas.microsoft.com/office/drawing/2014/main" val="2243286631"/>
                    </a:ext>
                  </a:extLst>
                </a:gridCol>
              </a:tblGrid>
              <a:tr h="609265">
                <a:tc>
                  <a:txBody>
                    <a:bodyPr/>
                    <a:lstStyle/>
                    <a:p>
                      <a:pPr algn="ctr"/>
                      <a:r>
                        <a:rPr lang="es-GB" sz="2800" dirty="0">
                          <a:solidFill>
                            <a:schemeClr val="accent5">
                              <a:lumMod val="50000"/>
                            </a:schemeClr>
                          </a:solidFill>
                        </a:rPr>
                        <a:t>ser y estar</a:t>
                      </a:r>
                    </a:p>
                  </a:txBody>
                  <a:tcPr anchor="ctr"/>
                </a:tc>
                <a:tc>
                  <a:txBody>
                    <a:bodyPr/>
                    <a:lstStyle/>
                    <a:p>
                      <a:pPr algn="ctr"/>
                      <a:r>
                        <a:rPr lang="es-GB" sz="2800" dirty="0">
                          <a:solidFill>
                            <a:schemeClr val="accent5">
                              <a:lumMod val="50000"/>
                            </a:schemeClr>
                          </a:solidFill>
                        </a:rPr>
                        <a:t>solo estar</a:t>
                      </a:r>
                    </a:p>
                  </a:txBody>
                  <a:tcPr anchor="ctr"/>
                </a:tc>
                <a:extLst>
                  <a:ext uri="{0D108BD9-81ED-4DB2-BD59-A6C34878D82A}">
                    <a16:rowId xmlns:a16="http://schemas.microsoft.com/office/drawing/2014/main" val="2778742903"/>
                  </a:ext>
                </a:extLst>
              </a:tr>
              <a:tr h="3073129">
                <a:tc>
                  <a:txBody>
                    <a:bodyPr/>
                    <a:lstStyle/>
                    <a:p>
                      <a:pPr algn="ctr"/>
                      <a:endParaRPr lang="es-GB" sz="2000" dirty="0">
                        <a:solidFill>
                          <a:schemeClr val="accent5">
                            <a:lumMod val="50000"/>
                          </a:schemeClr>
                        </a:solidFill>
                      </a:endParaRPr>
                    </a:p>
                  </a:txBody>
                  <a:tcPr anchor="ctr"/>
                </a:tc>
                <a:tc>
                  <a:txBody>
                    <a:bodyPr/>
                    <a:lstStyle/>
                    <a:p>
                      <a:pPr algn="ctr"/>
                      <a:endParaRPr lang="es-GB" sz="2000" dirty="0">
                        <a:solidFill>
                          <a:schemeClr val="accent5">
                            <a:lumMod val="50000"/>
                          </a:schemeClr>
                        </a:solidFill>
                      </a:endParaRPr>
                    </a:p>
                  </a:txBody>
                  <a:tcPr anchor="ctr"/>
                </a:tc>
                <a:extLst>
                  <a:ext uri="{0D108BD9-81ED-4DB2-BD59-A6C34878D82A}">
                    <a16:rowId xmlns:a16="http://schemas.microsoft.com/office/drawing/2014/main" val="3821232896"/>
                  </a:ext>
                </a:extLst>
              </a:tr>
            </a:tbl>
          </a:graphicData>
        </a:graphic>
      </p:graphicFrame>
      <p:sp>
        <p:nvSpPr>
          <p:cNvPr id="9" name="TextBox 8">
            <a:extLst>
              <a:ext uri="{FF2B5EF4-FFF2-40B4-BE49-F238E27FC236}">
                <a16:creationId xmlns:a16="http://schemas.microsoft.com/office/drawing/2014/main" id="{0223D697-7B6D-480C-A9BC-85A4F0772E78}"/>
              </a:ext>
            </a:extLst>
          </p:cNvPr>
          <p:cNvSpPr txBox="1"/>
          <p:nvPr/>
        </p:nvSpPr>
        <p:spPr>
          <a:xfrm>
            <a:off x="2387276" y="5318101"/>
            <a:ext cx="3130407" cy="461665"/>
          </a:xfrm>
          <a:prstGeom prst="rect">
            <a:avLst/>
          </a:prstGeom>
          <a:noFill/>
        </p:spPr>
        <p:txBody>
          <a:bodyPr wrap="square" rtlCol="0">
            <a:spAutoFit/>
          </a:bodyPr>
          <a:lstStyle/>
          <a:p>
            <a:r>
              <a:rPr lang="en-GB" sz="2400" dirty="0" err="1">
                <a:solidFill>
                  <a:schemeClr val="accent5">
                    <a:lumMod val="50000"/>
                  </a:schemeClr>
                </a:solidFill>
              </a:rPr>
              <a:t>enfermo</a:t>
            </a:r>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78B8DA7A-BA43-4DD4-884E-3DAD640574C1}"/>
              </a:ext>
            </a:extLst>
          </p:cNvPr>
          <p:cNvSpPr txBox="1"/>
          <p:nvPr/>
        </p:nvSpPr>
        <p:spPr>
          <a:xfrm>
            <a:off x="614692" y="5889881"/>
            <a:ext cx="3130407" cy="461665"/>
          </a:xfrm>
          <a:prstGeom prst="rect">
            <a:avLst/>
          </a:prstGeom>
          <a:noFill/>
        </p:spPr>
        <p:txBody>
          <a:bodyPr wrap="square" rtlCol="0">
            <a:spAutoFit/>
          </a:bodyPr>
          <a:lstStyle/>
          <a:p>
            <a:r>
              <a:rPr lang="en-GB" sz="2400" dirty="0" err="1">
                <a:solidFill>
                  <a:schemeClr val="accent5">
                    <a:lumMod val="50000"/>
                  </a:schemeClr>
                </a:solidFill>
              </a:rPr>
              <a:t>enojado</a:t>
            </a:r>
            <a:endParaRPr lang="en-GB" sz="2400" dirty="0">
              <a:solidFill>
                <a:schemeClr val="accent5">
                  <a:lumMod val="50000"/>
                </a:schemeClr>
              </a:solidFill>
            </a:endParaRPr>
          </a:p>
        </p:txBody>
      </p:sp>
      <p:sp>
        <p:nvSpPr>
          <p:cNvPr id="13" name="TextBox 12">
            <a:extLst>
              <a:ext uri="{FF2B5EF4-FFF2-40B4-BE49-F238E27FC236}">
                <a16:creationId xmlns:a16="http://schemas.microsoft.com/office/drawing/2014/main" id="{E9573ADD-1421-4C3A-B8B5-821CF653D3FC}"/>
              </a:ext>
            </a:extLst>
          </p:cNvPr>
          <p:cNvSpPr txBox="1"/>
          <p:nvPr/>
        </p:nvSpPr>
        <p:spPr>
          <a:xfrm>
            <a:off x="5561225" y="5321196"/>
            <a:ext cx="3130407" cy="461665"/>
          </a:xfrm>
          <a:prstGeom prst="rect">
            <a:avLst/>
          </a:prstGeom>
          <a:noFill/>
        </p:spPr>
        <p:txBody>
          <a:bodyPr wrap="square" rtlCol="0">
            <a:spAutoFit/>
          </a:bodyPr>
          <a:lstStyle/>
          <a:p>
            <a:r>
              <a:rPr lang="en-GB" sz="2400" dirty="0" err="1">
                <a:solidFill>
                  <a:schemeClr val="accent5">
                    <a:lumMod val="50000"/>
                  </a:schemeClr>
                </a:solidFill>
              </a:rPr>
              <a:t>emocionado</a:t>
            </a:r>
            <a:endParaRPr lang="en-GB" sz="2400" dirty="0">
              <a:solidFill>
                <a:schemeClr val="accent5">
                  <a:lumMod val="50000"/>
                </a:schemeClr>
              </a:solidFill>
            </a:endParaRPr>
          </a:p>
        </p:txBody>
      </p:sp>
      <p:sp>
        <p:nvSpPr>
          <p:cNvPr id="14" name="TextBox 13">
            <a:extLst>
              <a:ext uri="{FF2B5EF4-FFF2-40B4-BE49-F238E27FC236}">
                <a16:creationId xmlns:a16="http://schemas.microsoft.com/office/drawing/2014/main" id="{9A44222C-5EB1-4D75-9C41-B16074F813CD}"/>
              </a:ext>
            </a:extLst>
          </p:cNvPr>
          <p:cNvSpPr txBox="1"/>
          <p:nvPr/>
        </p:nvSpPr>
        <p:spPr>
          <a:xfrm>
            <a:off x="9935963" y="5344384"/>
            <a:ext cx="3130407" cy="461665"/>
          </a:xfrm>
          <a:prstGeom prst="rect">
            <a:avLst/>
          </a:prstGeom>
          <a:noFill/>
        </p:spPr>
        <p:txBody>
          <a:bodyPr wrap="square" rtlCol="0">
            <a:spAutoFit/>
          </a:bodyPr>
          <a:lstStyle/>
          <a:p>
            <a:r>
              <a:rPr lang="en-GB" sz="2400" dirty="0">
                <a:solidFill>
                  <a:schemeClr val="accent5">
                    <a:lumMod val="50000"/>
                  </a:schemeClr>
                </a:solidFill>
              </a:rPr>
              <a:t>triste</a:t>
            </a:r>
          </a:p>
        </p:txBody>
      </p:sp>
      <p:sp>
        <p:nvSpPr>
          <p:cNvPr id="15" name="TextBox 14">
            <a:extLst>
              <a:ext uri="{FF2B5EF4-FFF2-40B4-BE49-F238E27FC236}">
                <a16:creationId xmlns:a16="http://schemas.microsoft.com/office/drawing/2014/main" id="{B20AC159-FF79-4E0F-A27D-022F2248DC4F}"/>
              </a:ext>
            </a:extLst>
          </p:cNvPr>
          <p:cNvSpPr txBox="1"/>
          <p:nvPr/>
        </p:nvSpPr>
        <p:spPr>
          <a:xfrm>
            <a:off x="8183709" y="5343084"/>
            <a:ext cx="1766308" cy="461665"/>
          </a:xfrm>
          <a:prstGeom prst="rect">
            <a:avLst/>
          </a:prstGeom>
          <a:noFill/>
        </p:spPr>
        <p:txBody>
          <a:bodyPr wrap="square" rtlCol="0">
            <a:spAutoFit/>
          </a:bodyPr>
          <a:lstStyle/>
          <a:p>
            <a:r>
              <a:rPr lang="en-GB" sz="2400" dirty="0">
                <a:solidFill>
                  <a:schemeClr val="accent5">
                    <a:lumMod val="50000"/>
                  </a:schemeClr>
                </a:solidFill>
              </a:rPr>
              <a:t>loco</a:t>
            </a:r>
          </a:p>
        </p:txBody>
      </p:sp>
      <p:sp>
        <p:nvSpPr>
          <p:cNvPr id="16" name="TextBox 15">
            <a:extLst>
              <a:ext uri="{FF2B5EF4-FFF2-40B4-BE49-F238E27FC236}">
                <a16:creationId xmlns:a16="http://schemas.microsoft.com/office/drawing/2014/main" id="{11877ACE-C8DD-410D-9C2D-CF4623222EC8}"/>
              </a:ext>
            </a:extLst>
          </p:cNvPr>
          <p:cNvSpPr txBox="1"/>
          <p:nvPr/>
        </p:nvSpPr>
        <p:spPr>
          <a:xfrm>
            <a:off x="592920" y="5319029"/>
            <a:ext cx="1757393" cy="459975"/>
          </a:xfrm>
          <a:prstGeom prst="rect">
            <a:avLst/>
          </a:prstGeom>
          <a:noFill/>
        </p:spPr>
        <p:txBody>
          <a:bodyPr wrap="square" rtlCol="0">
            <a:spAutoFit/>
          </a:bodyPr>
          <a:lstStyle/>
          <a:p>
            <a:r>
              <a:rPr lang="en-GB" sz="2400" dirty="0" err="1">
                <a:solidFill>
                  <a:schemeClr val="accent5">
                    <a:lumMod val="50000"/>
                  </a:schemeClr>
                </a:solidFill>
              </a:rPr>
              <a:t>aburrido</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1D715B97-097E-4089-A48B-2ADF12265F54}"/>
              </a:ext>
            </a:extLst>
          </p:cNvPr>
          <p:cNvSpPr txBox="1"/>
          <p:nvPr/>
        </p:nvSpPr>
        <p:spPr>
          <a:xfrm>
            <a:off x="7933989" y="5864808"/>
            <a:ext cx="3130407" cy="461665"/>
          </a:xfrm>
          <a:prstGeom prst="rect">
            <a:avLst/>
          </a:prstGeom>
          <a:noFill/>
        </p:spPr>
        <p:txBody>
          <a:bodyPr wrap="square" rtlCol="0">
            <a:spAutoFit/>
          </a:bodyPr>
          <a:lstStyle/>
          <a:p>
            <a:r>
              <a:rPr lang="en-GB" sz="2400" dirty="0" err="1">
                <a:solidFill>
                  <a:schemeClr val="accent5">
                    <a:lumMod val="50000"/>
                  </a:schemeClr>
                </a:solidFill>
              </a:rPr>
              <a:t>tranquilo</a:t>
            </a:r>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7A045311-7B1E-44EE-92EE-56D66B35A32C}"/>
              </a:ext>
            </a:extLst>
          </p:cNvPr>
          <p:cNvSpPr txBox="1"/>
          <p:nvPr/>
        </p:nvSpPr>
        <p:spPr>
          <a:xfrm>
            <a:off x="4346383" y="5339872"/>
            <a:ext cx="3130407" cy="461665"/>
          </a:xfrm>
          <a:prstGeom prst="rect">
            <a:avLst/>
          </a:prstGeom>
          <a:noFill/>
        </p:spPr>
        <p:txBody>
          <a:bodyPr wrap="square" rtlCol="0">
            <a:spAutoFit/>
          </a:bodyPr>
          <a:lstStyle/>
          <a:p>
            <a:r>
              <a:rPr lang="en-GB" sz="2400" dirty="0" err="1">
                <a:solidFill>
                  <a:schemeClr val="accent5">
                    <a:lumMod val="50000"/>
                  </a:schemeClr>
                </a:solidFill>
              </a:rPr>
              <a:t>listo</a:t>
            </a:r>
            <a:endParaRPr lang="en-GB" sz="2400" dirty="0">
              <a:solidFill>
                <a:schemeClr val="accent5">
                  <a:lumMod val="50000"/>
                </a:schemeClr>
              </a:solidFill>
            </a:endParaRPr>
          </a:p>
        </p:txBody>
      </p:sp>
      <p:sp>
        <p:nvSpPr>
          <p:cNvPr id="19" name="TextBox 18">
            <a:extLst>
              <a:ext uri="{FF2B5EF4-FFF2-40B4-BE49-F238E27FC236}">
                <a16:creationId xmlns:a16="http://schemas.microsoft.com/office/drawing/2014/main" id="{FDE255FB-8AF2-4E11-8113-26503DB89193}"/>
              </a:ext>
            </a:extLst>
          </p:cNvPr>
          <p:cNvSpPr txBox="1"/>
          <p:nvPr/>
        </p:nvSpPr>
        <p:spPr>
          <a:xfrm>
            <a:off x="9933619" y="5859485"/>
            <a:ext cx="3130407" cy="461665"/>
          </a:xfrm>
          <a:prstGeom prst="rect">
            <a:avLst/>
          </a:prstGeom>
          <a:noFill/>
        </p:spPr>
        <p:txBody>
          <a:bodyPr wrap="square" rtlCol="0">
            <a:spAutoFit/>
          </a:bodyPr>
          <a:lstStyle/>
          <a:p>
            <a:r>
              <a:rPr lang="en-GB" sz="2400" dirty="0">
                <a:solidFill>
                  <a:schemeClr val="accent5">
                    <a:lumMod val="50000"/>
                  </a:schemeClr>
                </a:solidFill>
              </a:rPr>
              <a:t>serio</a:t>
            </a:r>
          </a:p>
        </p:txBody>
      </p:sp>
      <p:sp>
        <p:nvSpPr>
          <p:cNvPr id="20" name="TextBox 19">
            <a:extLst>
              <a:ext uri="{FF2B5EF4-FFF2-40B4-BE49-F238E27FC236}">
                <a16:creationId xmlns:a16="http://schemas.microsoft.com/office/drawing/2014/main" id="{C24DA53F-741A-40CB-86DB-83DFA9C71456}"/>
              </a:ext>
            </a:extLst>
          </p:cNvPr>
          <p:cNvSpPr txBox="1"/>
          <p:nvPr/>
        </p:nvSpPr>
        <p:spPr>
          <a:xfrm>
            <a:off x="4051006" y="5870989"/>
            <a:ext cx="3130407" cy="461665"/>
          </a:xfrm>
          <a:prstGeom prst="rect">
            <a:avLst/>
          </a:prstGeom>
          <a:noFill/>
        </p:spPr>
        <p:txBody>
          <a:bodyPr wrap="square" rtlCol="0">
            <a:spAutoFit/>
          </a:bodyPr>
          <a:lstStyle/>
          <a:p>
            <a:r>
              <a:rPr lang="en-GB" sz="2400" dirty="0" err="1">
                <a:solidFill>
                  <a:schemeClr val="accent5">
                    <a:lumMod val="50000"/>
                  </a:schemeClr>
                </a:solidFill>
              </a:rPr>
              <a:t>moreno</a:t>
            </a:r>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D66ECA9A-530B-4A05-884E-16B4559E1B77}"/>
              </a:ext>
            </a:extLst>
          </p:cNvPr>
          <p:cNvSpPr txBox="1"/>
          <p:nvPr/>
        </p:nvSpPr>
        <p:spPr>
          <a:xfrm>
            <a:off x="2409047" y="5870132"/>
            <a:ext cx="1620187" cy="461665"/>
          </a:xfrm>
          <a:prstGeom prst="rect">
            <a:avLst/>
          </a:prstGeom>
          <a:noFill/>
        </p:spPr>
        <p:txBody>
          <a:bodyPr wrap="square" rtlCol="0">
            <a:spAutoFit/>
          </a:bodyPr>
          <a:lstStyle/>
          <a:p>
            <a:r>
              <a:rPr lang="en-GB" sz="2400" dirty="0" err="1">
                <a:solidFill>
                  <a:schemeClr val="accent5">
                    <a:lumMod val="50000"/>
                  </a:schemeClr>
                </a:solidFill>
              </a:rPr>
              <a:t>nervioso</a:t>
            </a:r>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961061B8-FCDF-4CF6-9315-18082C4A681C}"/>
              </a:ext>
            </a:extLst>
          </p:cNvPr>
          <p:cNvSpPr txBox="1"/>
          <p:nvPr/>
        </p:nvSpPr>
        <p:spPr>
          <a:xfrm>
            <a:off x="5835033" y="5870131"/>
            <a:ext cx="3130407" cy="461665"/>
          </a:xfrm>
          <a:prstGeom prst="rect">
            <a:avLst/>
          </a:prstGeom>
          <a:noFill/>
        </p:spPr>
        <p:txBody>
          <a:bodyPr wrap="square" rtlCol="0">
            <a:spAutoFit/>
          </a:bodyPr>
          <a:lstStyle/>
          <a:p>
            <a:r>
              <a:rPr lang="en-GB" sz="2400" dirty="0" err="1">
                <a:solidFill>
                  <a:schemeClr val="accent5">
                    <a:lumMod val="50000"/>
                  </a:schemeClr>
                </a:solidFill>
              </a:rPr>
              <a:t>contento</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997EF2A6-58E5-4BD6-AB11-77782603C683}"/>
              </a:ext>
            </a:extLst>
          </p:cNvPr>
          <p:cNvSpPr txBox="1"/>
          <p:nvPr/>
        </p:nvSpPr>
        <p:spPr>
          <a:xfrm>
            <a:off x="1036292" y="2257521"/>
            <a:ext cx="4276805" cy="461665"/>
          </a:xfrm>
          <a:prstGeom prst="rect">
            <a:avLst/>
          </a:prstGeom>
          <a:noFill/>
        </p:spPr>
        <p:txBody>
          <a:bodyPr wrap="square" rtlCol="0">
            <a:spAutoFit/>
          </a:bodyPr>
          <a:lstStyle/>
          <a:p>
            <a:pPr algn="l"/>
            <a:r>
              <a:rPr lang="en-GB" sz="2400" dirty="0" err="1">
                <a:solidFill>
                  <a:schemeClr val="accent5">
                    <a:lumMod val="50000"/>
                  </a:schemeClr>
                </a:solidFill>
              </a:rPr>
              <a:t>aburrido</a:t>
            </a:r>
            <a:r>
              <a:rPr lang="en-GB" sz="2400" dirty="0">
                <a:solidFill>
                  <a:schemeClr val="accent5">
                    <a:lumMod val="50000"/>
                  </a:schemeClr>
                </a:solidFill>
              </a:rPr>
              <a:t> = boring / bored</a:t>
            </a:r>
          </a:p>
        </p:txBody>
      </p:sp>
      <p:sp>
        <p:nvSpPr>
          <p:cNvPr id="24" name="TextBox 23">
            <a:extLst>
              <a:ext uri="{FF2B5EF4-FFF2-40B4-BE49-F238E27FC236}">
                <a16:creationId xmlns:a16="http://schemas.microsoft.com/office/drawing/2014/main" id="{A0B504AA-FEEE-446E-B062-C679B0EFE19E}"/>
              </a:ext>
            </a:extLst>
          </p:cNvPr>
          <p:cNvSpPr txBox="1"/>
          <p:nvPr/>
        </p:nvSpPr>
        <p:spPr>
          <a:xfrm>
            <a:off x="6356969" y="2241622"/>
            <a:ext cx="3130407" cy="461665"/>
          </a:xfrm>
          <a:prstGeom prst="rect">
            <a:avLst/>
          </a:prstGeom>
          <a:noFill/>
        </p:spPr>
        <p:txBody>
          <a:bodyPr wrap="square" rtlCol="0">
            <a:spAutoFit/>
          </a:bodyPr>
          <a:lstStyle/>
          <a:p>
            <a:pPr algn="l"/>
            <a:r>
              <a:rPr lang="en-GB" sz="2400" dirty="0" err="1">
                <a:solidFill>
                  <a:schemeClr val="accent5">
                    <a:lumMod val="50000"/>
                  </a:schemeClr>
                </a:solidFill>
              </a:rPr>
              <a:t>enfermo</a:t>
            </a:r>
            <a:r>
              <a:rPr lang="en-GB" sz="2400" dirty="0">
                <a:solidFill>
                  <a:schemeClr val="accent5">
                    <a:lumMod val="50000"/>
                  </a:schemeClr>
                </a:solidFill>
              </a:rPr>
              <a:t> = ill</a:t>
            </a:r>
          </a:p>
        </p:txBody>
      </p:sp>
      <p:sp>
        <p:nvSpPr>
          <p:cNvPr id="25" name="TextBox 24">
            <a:extLst>
              <a:ext uri="{FF2B5EF4-FFF2-40B4-BE49-F238E27FC236}">
                <a16:creationId xmlns:a16="http://schemas.microsoft.com/office/drawing/2014/main" id="{52BABE0E-E8DC-4C40-A680-E9E2012B0AB9}"/>
              </a:ext>
            </a:extLst>
          </p:cNvPr>
          <p:cNvSpPr txBox="1"/>
          <p:nvPr/>
        </p:nvSpPr>
        <p:spPr>
          <a:xfrm>
            <a:off x="1052444" y="2739475"/>
            <a:ext cx="4276804" cy="461665"/>
          </a:xfrm>
          <a:prstGeom prst="rect">
            <a:avLst/>
          </a:prstGeom>
          <a:noFill/>
        </p:spPr>
        <p:txBody>
          <a:bodyPr wrap="square" rtlCol="0">
            <a:spAutoFit/>
          </a:bodyPr>
          <a:lstStyle/>
          <a:p>
            <a:pPr algn="l"/>
            <a:r>
              <a:rPr lang="en-GB" sz="2400" dirty="0" err="1">
                <a:solidFill>
                  <a:schemeClr val="accent5">
                    <a:lumMod val="50000"/>
                  </a:schemeClr>
                </a:solidFill>
              </a:rPr>
              <a:t>listo</a:t>
            </a:r>
            <a:r>
              <a:rPr lang="en-GB" sz="2400" dirty="0">
                <a:solidFill>
                  <a:schemeClr val="accent5">
                    <a:lumMod val="50000"/>
                  </a:schemeClr>
                </a:solidFill>
              </a:rPr>
              <a:t> = clever / ready</a:t>
            </a:r>
          </a:p>
        </p:txBody>
      </p:sp>
      <p:sp>
        <p:nvSpPr>
          <p:cNvPr id="26" name="TextBox 25">
            <a:extLst>
              <a:ext uri="{FF2B5EF4-FFF2-40B4-BE49-F238E27FC236}">
                <a16:creationId xmlns:a16="http://schemas.microsoft.com/office/drawing/2014/main" id="{222B8E18-919C-4907-9911-0773B39ADCCC}"/>
              </a:ext>
            </a:extLst>
          </p:cNvPr>
          <p:cNvSpPr txBox="1"/>
          <p:nvPr/>
        </p:nvSpPr>
        <p:spPr>
          <a:xfrm>
            <a:off x="6356968" y="2695933"/>
            <a:ext cx="4276804" cy="461665"/>
          </a:xfrm>
          <a:prstGeom prst="rect">
            <a:avLst/>
          </a:prstGeom>
          <a:noFill/>
        </p:spPr>
        <p:txBody>
          <a:bodyPr wrap="square" rtlCol="0">
            <a:spAutoFit/>
          </a:bodyPr>
          <a:lstStyle/>
          <a:p>
            <a:pPr algn="l"/>
            <a:r>
              <a:rPr lang="en-GB" sz="2400" dirty="0" err="1">
                <a:solidFill>
                  <a:schemeClr val="accent5">
                    <a:lumMod val="50000"/>
                  </a:schemeClr>
                </a:solidFill>
              </a:rPr>
              <a:t>emocionado</a:t>
            </a:r>
            <a:r>
              <a:rPr lang="en-GB" sz="2400" dirty="0">
                <a:solidFill>
                  <a:schemeClr val="accent5">
                    <a:lumMod val="50000"/>
                  </a:schemeClr>
                </a:solidFill>
              </a:rPr>
              <a:t> = excited</a:t>
            </a:r>
          </a:p>
        </p:txBody>
      </p:sp>
      <p:sp>
        <p:nvSpPr>
          <p:cNvPr id="27" name="TextBox 26">
            <a:extLst>
              <a:ext uri="{FF2B5EF4-FFF2-40B4-BE49-F238E27FC236}">
                <a16:creationId xmlns:a16="http://schemas.microsoft.com/office/drawing/2014/main" id="{DDDE2D32-7FF4-4EE5-85FE-B5AFFD954297}"/>
              </a:ext>
            </a:extLst>
          </p:cNvPr>
          <p:cNvSpPr txBox="1"/>
          <p:nvPr/>
        </p:nvSpPr>
        <p:spPr>
          <a:xfrm>
            <a:off x="6356966" y="3155985"/>
            <a:ext cx="2787033" cy="461665"/>
          </a:xfrm>
          <a:prstGeom prst="rect">
            <a:avLst/>
          </a:prstGeom>
          <a:noFill/>
        </p:spPr>
        <p:txBody>
          <a:bodyPr wrap="square" rtlCol="0">
            <a:spAutoFit/>
          </a:bodyPr>
          <a:lstStyle/>
          <a:p>
            <a:pPr algn="l"/>
            <a:r>
              <a:rPr lang="en-GB" sz="2400" dirty="0">
                <a:solidFill>
                  <a:schemeClr val="accent5">
                    <a:lumMod val="50000"/>
                  </a:schemeClr>
                </a:solidFill>
              </a:rPr>
              <a:t>loco = crazy</a:t>
            </a:r>
          </a:p>
        </p:txBody>
      </p:sp>
      <p:sp>
        <p:nvSpPr>
          <p:cNvPr id="28" name="TextBox 27">
            <a:extLst>
              <a:ext uri="{FF2B5EF4-FFF2-40B4-BE49-F238E27FC236}">
                <a16:creationId xmlns:a16="http://schemas.microsoft.com/office/drawing/2014/main" id="{415A5CD8-B59C-4E78-97CD-BBDB287B0008}"/>
              </a:ext>
            </a:extLst>
          </p:cNvPr>
          <p:cNvSpPr txBox="1"/>
          <p:nvPr/>
        </p:nvSpPr>
        <p:spPr>
          <a:xfrm>
            <a:off x="6340815" y="3616999"/>
            <a:ext cx="3130407" cy="461665"/>
          </a:xfrm>
          <a:prstGeom prst="rect">
            <a:avLst/>
          </a:prstGeom>
          <a:noFill/>
        </p:spPr>
        <p:txBody>
          <a:bodyPr wrap="square" rtlCol="0">
            <a:spAutoFit/>
          </a:bodyPr>
          <a:lstStyle/>
          <a:p>
            <a:pPr algn="l"/>
            <a:r>
              <a:rPr lang="en-GB" sz="2400" dirty="0">
                <a:solidFill>
                  <a:schemeClr val="accent5">
                    <a:lumMod val="50000"/>
                  </a:schemeClr>
                </a:solidFill>
              </a:rPr>
              <a:t>triste = sad</a:t>
            </a:r>
          </a:p>
        </p:txBody>
      </p:sp>
      <p:sp>
        <p:nvSpPr>
          <p:cNvPr id="29" name="TextBox 28">
            <a:extLst>
              <a:ext uri="{FF2B5EF4-FFF2-40B4-BE49-F238E27FC236}">
                <a16:creationId xmlns:a16="http://schemas.microsoft.com/office/drawing/2014/main" id="{3FC43377-0B78-4F19-B14E-163335192FF1}"/>
              </a:ext>
            </a:extLst>
          </p:cNvPr>
          <p:cNvSpPr txBox="1"/>
          <p:nvPr/>
        </p:nvSpPr>
        <p:spPr>
          <a:xfrm>
            <a:off x="6340814" y="4075569"/>
            <a:ext cx="3130407" cy="461665"/>
          </a:xfrm>
          <a:prstGeom prst="rect">
            <a:avLst/>
          </a:prstGeom>
          <a:noFill/>
        </p:spPr>
        <p:txBody>
          <a:bodyPr wrap="square" rtlCol="0">
            <a:spAutoFit/>
          </a:bodyPr>
          <a:lstStyle/>
          <a:p>
            <a:pPr algn="l"/>
            <a:r>
              <a:rPr lang="en-GB" sz="2400" dirty="0" err="1">
                <a:solidFill>
                  <a:schemeClr val="accent5">
                    <a:lumMod val="50000"/>
                  </a:schemeClr>
                </a:solidFill>
              </a:rPr>
              <a:t>enojado</a:t>
            </a:r>
            <a:r>
              <a:rPr lang="en-GB" sz="2400" dirty="0">
                <a:solidFill>
                  <a:schemeClr val="accent5">
                    <a:lumMod val="50000"/>
                  </a:schemeClr>
                </a:solidFill>
              </a:rPr>
              <a:t> = angry</a:t>
            </a:r>
          </a:p>
        </p:txBody>
      </p:sp>
      <p:sp>
        <p:nvSpPr>
          <p:cNvPr id="30" name="TextBox 29">
            <a:extLst>
              <a:ext uri="{FF2B5EF4-FFF2-40B4-BE49-F238E27FC236}">
                <a16:creationId xmlns:a16="http://schemas.microsoft.com/office/drawing/2014/main" id="{00248FBA-ABFE-495E-8973-20CB7ECEEA8C}"/>
              </a:ext>
            </a:extLst>
          </p:cNvPr>
          <p:cNvSpPr txBox="1"/>
          <p:nvPr/>
        </p:nvSpPr>
        <p:spPr>
          <a:xfrm>
            <a:off x="1052444" y="3177802"/>
            <a:ext cx="4961148" cy="461665"/>
          </a:xfrm>
          <a:prstGeom prst="rect">
            <a:avLst/>
          </a:prstGeom>
          <a:noFill/>
        </p:spPr>
        <p:txBody>
          <a:bodyPr wrap="square" rtlCol="0">
            <a:spAutoFit/>
          </a:bodyPr>
          <a:lstStyle/>
          <a:p>
            <a:pPr algn="l"/>
            <a:r>
              <a:rPr lang="en-GB" sz="2400" dirty="0" err="1">
                <a:solidFill>
                  <a:schemeClr val="accent5">
                    <a:lumMod val="50000"/>
                  </a:schemeClr>
                </a:solidFill>
              </a:rPr>
              <a:t>nervious</a:t>
            </a:r>
            <a:r>
              <a:rPr lang="en-GB" sz="2400" dirty="0">
                <a:solidFill>
                  <a:schemeClr val="accent5">
                    <a:lumMod val="50000"/>
                  </a:schemeClr>
                </a:solidFill>
              </a:rPr>
              <a:t> = nervous </a:t>
            </a:r>
          </a:p>
        </p:txBody>
      </p:sp>
      <p:sp>
        <p:nvSpPr>
          <p:cNvPr id="31" name="TextBox 30">
            <a:extLst>
              <a:ext uri="{FF2B5EF4-FFF2-40B4-BE49-F238E27FC236}">
                <a16:creationId xmlns:a16="http://schemas.microsoft.com/office/drawing/2014/main" id="{92FEC80F-4E69-4614-AEEC-2200A1642784}"/>
              </a:ext>
            </a:extLst>
          </p:cNvPr>
          <p:cNvSpPr txBox="1"/>
          <p:nvPr/>
        </p:nvSpPr>
        <p:spPr>
          <a:xfrm>
            <a:off x="1036291" y="3695659"/>
            <a:ext cx="5043556" cy="461665"/>
          </a:xfrm>
          <a:prstGeom prst="rect">
            <a:avLst/>
          </a:prstGeom>
          <a:noFill/>
        </p:spPr>
        <p:txBody>
          <a:bodyPr wrap="square" rtlCol="0">
            <a:spAutoFit/>
          </a:bodyPr>
          <a:lstStyle/>
          <a:p>
            <a:pPr algn="l"/>
            <a:r>
              <a:rPr lang="en-GB" sz="2400" dirty="0" err="1">
                <a:solidFill>
                  <a:schemeClr val="accent5">
                    <a:lumMod val="50000"/>
                  </a:schemeClr>
                </a:solidFill>
              </a:rPr>
              <a:t>moreno</a:t>
            </a:r>
            <a:r>
              <a:rPr lang="en-GB" sz="2400" dirty="0">
                <a:solidFill>
                  <a:schemeClr val="accent5">
                    <a:lumMod val="50000"/>
                  </a:schemeClr>
                </a:solidFill>
              </a:rPr>
              <a:t> = dark-skinned / tanned</a:t>
            </a:r>
          </a:p>
        </p:txBody>
      </p:sp>
      <p:sp>
        <p:nvSpPr>
          <p:cNvPr id="33" name="TextBox 32">
            <a:extLst>
              <a:ext uri="{FF2B5EF4-FFF2-40B4-BE49-F238E27FC236}">
                <a16:creationId xmlns:a16="http://schemas.microsoft.com/office/drawing/2014/main" id="{23EB24FF-1D2C-43E7-821A-CA34C0095FC0}"/>
              </a:ext>
            </a:extLst>
          </p:cNvPr>
          <p:cNvSpPr txBox="1"/>
          <p:nvPr/>
        </p:nvSpPr>
        <p:spPr>
          <a:xfrm>
            <a:off x="6340813" y="4537234"/>
            <a:ext cx="3130407" cy="461665"/>
          </a:xfrm>
          <a:prstGeom prst="rect">
            <a:avLst/>
          </a:prstGeom>
          <a:noFill/>
        </p:spPr>
        <p:txBody>
          <a:bodyPr wrap="square" rtlCol="0">
            <a:spAutoFit/>
          </a:bodyPr>
          <a:lstStyle/>
          <a:p>
            <a:pPr algn="l"/>
            <a:r>
              <a:rPr lang="en-GB" sz="2400" dirty="0" err="1">
                <a:solidFill>
                  <a:schemeClr val="accent5">
                    <a:lumMod val="50000"/>
                  </a:schemeClr>
                </a:solidFill>
              </a:rPr>
              <a:t>contento</a:t>
            </a:r>
            <a:r>
              <a:rPr lang="en-GB" sz="2400" dirty="0">
                <a:solidFill>
                  <a:schemeClr val="accent5">
                    <a:lumMod val="50000"/>
                  </a:schemeClr>
                </a:solidFill>
              </a:rPr>
              <a:t> = happy</a:t>
            </a:r>
          </a:p>
        </p:txBody>
      </p:sp>
      <p:sp>
        <p:nvSpPr>
          <p:cNvPr id="34" name="TextBox 33">
            <a:extLst>
              <a:ext uri="{FF2B5EF4-FFF2-40B4-BE49-F238E27FC236}">
                <a16:creationId xmlns:a16="http://schemas.microsoft.com/office/drawing/2014/main" id="{B2E4CDC3-2041-452A-B4E9-FDF524545E3C}"/>
              </a:ext>
            </a:extLst>
          </p:cNvPr>
          <p:cNvSpPr txBox="1"/>
          <p:nvPr/>
        </p:nvSpPr>
        <p:spPr>
          <a:xfrm>
            <a:off x="1017015" y="4168210"/>
            <a:ext cx="3130407" cy="461665"/>
          </a:xfrm>
          <a:prstGeom prst="rect">
            <a:avLst/>
          </a:prstGeom>
          <a:noFill/>
        </p:spPr>
        <p:txBody>
          <a:bodyPr wrap="square" rtlCol="0">
            <a:spAutoFit/>
          </a:bodyPr>
          <a:lstStyle/>
          <a:p>
            <a:pPr algn="l"/>
            <a:r>
              <a:rPr lang="en-GB" sz="2400" dirty="0" err="1">
                <a:solidFill>
                  <a:schemeClr val="accent5">
                    <a:lumMod val="50000"/>
                  </a:schemeClr>
                </a:solidFill>
              </a:rPr>
              <a:t>tranquilo</a:t>
            </a:r>
            <a:r>
              <a:rPr lang="en-GB" sz="2400" dirty="0">
                <a:solidFill>
                  <a:schemeClr val="accent5">
                    <a:lumMod val="50000"/>
                  </a:schemeClr>
                </a:solidFill>
              </a:rPr>
              <a:t> = quiet</a:t>
            </a:r>
          </a:p>
        </p:txBody>
      </p:sp>
      <p:sp>
        <p:nvSpPr>
          <p:cNvPr id="35" name="TextBox 34">
            <a:extLst>
              <a:ext uri="{FF2B5EF4-FFF2-40B4-BE49-F238E27FC236}">
                <a16:creationId xmlns:a16="http://schemas.microsoft.com/office/drawing/2014/main" id="{849CE735-165C-42F2-A9CB-DCC84397731F}"/>
              </a:ext>
            </a:extLst>
          </p:cNvPr>
          <p:cNvSpPr txBox="1"/>
          <p:nvPr/>
        </p:nvSpPr>
        <p:spPr>
          <a:xfrm>
            <a:off x="1035192" y="4685314"/>
            <a:ext cx="3130407" cy="461665"/>
          </a:xfrm>
          <a:prstGeom prst="rect">
            <a:avLst/>
          </a:prstGeom>
          <a:noFill/>
        </p:spPr>
        <p:txBody>
          <a:bodyPr wrap="square" rtlCol="0">
            <a:spAutoFit/>
          </a:bodyPr>
          <a:lstStyle/>
          <a:p>
            <a:pPr algn="l"/>
            <a:r>
              <a:rPr lang="en-GB" sz="2400" dirty="0">
                <a:solidFill>
                  <a:schemeClr val="accent5">
                    <a:lumMod val="50000"/>
                  </a:schemeClr>
                </a:solidFill>
              </a:rPr>
              <a:t>serio = serious</a:t>
            </a:r>
          </a:p>
        </p:txBody>
      </p:sp>
      <p:sp>
        <p:nvSpPr>
          <p:cNvPr id="10" name="Speech Bubble: Rectangle with Corners Rounded 9">
            <a:extLst>
              <a:ext uri="{FF2B5EF4-FFF2-40B4-BE49-F238E27FC236}">
                <a16:creationId xmlns:a16="http://schemas.microsoft.com/office/drawing/2014/main" id="{4E01FF25-8397-4DC2-A9FD-32C6AA1EFAE5}"/>
              </a:ext>
            </a:extLst>
          </p:cNvPr>
          <p:cNvSpPr/>
          <p:nvPr/>
        </p:nvSpPr>
        <p:spPr>
          <a:xfrm>
            <a:off x="6112154" y="2204242"/>
            <a:ext cx="5736418" cy="3079786"/>
          </a:xfrm>
          <a:prstGeom prst="wedgeRoundRectCallout">
            <a:avLst>
              <a:gd name="adj1" fmla="val -59166"/>
              <a:gd name="adj2" fmla="val -19656"/>
              <a:gd name="adj3" fmla="val 16667"/>
            </a:avLst>
          </a:prstGeom>
          <a:solidFill>
            <a:srgbClr val="002060"/>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Some adjectives like </a:t>
            </a:r>
            <a:r>
              <a:rPr lang="en-GB" sz="2400" b="1" dirty="0" err="1"/>
              <a:t>aburrido</a:t>
            </a:r>
            <a:r>
              <a:rPr lang="en-GB" sz="2400" dirty="0"/>
              <a:t>, </a:t>
            </a:r>
            <a:r>
              <a:rPr lang="en-GB" sz="2400" b="1" dirty="0" err="1"/>
              <a:t>listo</a:t>
            </a:r>
            <a:r>
              <a:rPr lang="en-GB" sz="2400" dirty="0"/>
              <a:t> and </a:t>
            </a:r>
            <a:r>
              <a:rPr lang="en-GB" sz="2400" b="1" dirty="0" err="1"/>
              <a:t>moreno</a:t>
            </a:r>
            <a:r>
              <a:rPr lang="en-GB" sz="2400" dirty="0"/>
              <a:t> change meaning depending on their use with </a:t>
            </a:r>
            <a:br>
              <a:rPr lang="en-GB" sz="2400" dirty="0"/>
            </a:br>
            <a:r>
              <a:rPr lang="en-GB" sz="2400" b="1" dirty="0"/>
              <a:t>ser</a:t>
            </a:r>
            <a:r>
              <a:rPr lang="en-GB" sz="2400" dirty="0"/>
              <a:t> or </a:t>
            </a:r>
            <a:r>
              <a:rPr lang="en-GB" sz="2400" b="1" dirty="0" err="1"/>
              <a:t>estar</a:t>
            </a:r>
            <a:r>
              <a:rPr lang="en-GB" sz="2400" dirty="0"/>
              <a:t>. </a:t>
            </a:r>
          </a:p>
          <a:p>
            <a:pPr algn="ctr"/>
            <a:r>
              <a:rPr lang="en-GB" sz="2400" b="1" dirty="0" err="1"/>
              <a:t>malo</a:t>
            </a:r>
            <a:r>
              <a:rPr lang="en-GB" sz="2400" b="1" dirty="0"/>
              <a:t> </a:t>
            </a:r>
            <a:r>
              <a:rPr lang="en-GB" sz="2400" dirty="0"/>
              <a:t>(bad / ill) and </a:t>
            </a:r>
            <a:br>
              <a:rPr lang="en-GB" sz="2400" dirty="0"/>
            </a:br>
            <a:r>
              <a:rPr lang="en-GB" sz="2400" b="1" dirty="0" err="1"/>
              <a:t>seguro</a:t>
            </a:r>
            <a:r>
              <a:rPr lang="en-GB" sz="2400" dirty="0"/>
              <a:t> (confident / sure/ safe) </a:t>
            </a:r>
            <a:br>
              <a:rPr lang="en-GB" sz="2400" dirty="0"/>
            </a:br>
            <a:r>
              <a:rPr lang="en-GB" sz="2400" dirty="0"/>
              <a:t>are further examples.</a:t>
            </a:r>
          </a:p>
        </p:txBody>
      </p:sp>
      <p:sp>
        <p:nvSpPr>
          <p:cNvPr id="5" name="Rectangle 4">
            <a:extLst>
              <a:ext uri="{FF2B5EF4-FFF2-40B4-BE49-F238E27FC236}">
                <a16:creationId xmlns:a16="http://schemas.microsoft.com/office/drawing/2014/main" id="{E4E51693-C6F6-4A9E-A210-0E9C6E413729}"/>
              </a:ext>
            </a:extLst>
          </p:cNvPr>
          <p:cNvSpPr/>
          <p:nvPr/>
        </p:nvSpPr>
        <p:spPr>
          <a:xfrm>
            <a:off x="90846" y="1065604"/>
            <a:ext cx="11896583" cy="430887"/>
          </a:xfrm>
          <a:prstGeom prst="rect">
            <a:avLst/>
          </a:prstGeom>
        </p:spPr>
        <p:txBody>
          <a:bodyPr wrap="square">
            <a:spAutoFit/>
          </a:bodyPr>
          <a:lstStyle/>
          <a:p>
            <a:pPr lvl="0"/>
            <a:r>
              <a:rPr lang="es-GB" sz="2200" b="1" dirty="0">
                <a:solidFill>
                  <a:srgbClr val="4472C4">
                    <a:lumMod val="50000"/>
                  </a:srgbClr>
                </a:solidFill>
              </a:rPr>
              <a:t>Organiza los adjetivos. ¿Van con “ser” y “estar” o sólo con “estar”?</a:t>
            </a:r>
            <a:r>
              <a:rPr lang="en-GB" sz="2200" b="1" dirty="0">
                <a:solidFill>
                  <a:srgbClr val="4472C4">
                    <a:lumMod val="50000"/>
                  </a:srgbClr>
                </a:solidFill>
              </a:rPr>
              <a:t> Escribe el </a:t>
            </a:r>
            <a:r>
              <a:rPr lang="en-GB" sz="2200" b="1" dirty="0" err="1">
                <a:solidFill>
                  <a:srgbClr val="4472C4">
                    <a:lumMod val="50000"/>
                  </a:srgbClr>
                </a:solidFill>
              </a:rPr>
              <a:t>inglés</a:t>
            </a:r>
            <a:r>
              <a:rPr lang="en-GB" sz="2200" b="1" dirty="0">
                <a:solidFill>
                  <a:srgbClr val="4472C4">
                    <a:lumMod val="50000"/>
                  </a:srgbClr>
                </a:solidFill>
              </a:rPr>
              <a:t>.</a:t>
            </a:r>
            <a:endParaRPr lang="es-GB" sz="2200" b="1" dirty="0">
              <a:solidFill>
                <a:srgbClr val="4472C4">
                  <a:lumMod val="50000"/>
                </a:srgbClr>
              </a:solidFill>
            </a:endParaRPr>
          </a:p>
        </p:txBody>
      </p:sp>
    </p:spTree>
    <p:extLst>
      <p:ext uri="{BB962C8B-B14F-4D97-AF65-F5344CB8AC3E}">
        <p14:creationId xmlns:p14="http://schemas.microsoft.com/office/powerpoint/2010/main" val="11265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3" grpId="0"/>
      <p:bldP spid="34" grpId="0"/>
      <p:bldP spid="35"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169C9B4-61E5-44DA-9FFF-1A3E03EABF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514" y="1207338"/>
            <a:ext cx="4775977" cy="360635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rPr>
              <a:t>Un </a:t>
            </a:r>
            <a:r>
              <a:rPr lang="en-GB" sz="3600" b="1" dirty="0" err="1">
                <a:solidFill>
                  <a:schemeClr val="bg1"/>
                </a:solidFill>
              </a:rPr>
              <a:t>viaje</a:t>
            </a:r>
            <a:r>
              <a:rPr lang="en-GB" sz="3600" b="1" dirty="0">
                <a:solidFill>
                  <a:schemeClr val="bg1"/>
                </a:solidFill>
              </a:rPr>
              <a:t> a Asturias</a:t>
            </a:r>
            <a:endParaRPr lang="en-GB" sz="3600" b="1" dirty="0">
              <a:solidFill>
                <a:schemeClr val="bg1"/>
              </a:solidFill>
              <a:latin typeface="Century Gothic" panose="020B0502020202020204" pitchFamily="34" charset="0"/>
            </a:endParaRPr>
          </a:p>
        </p:txBody>
      </p:sp>
      <p:sp>
        <p:nvSpPr>
          <p:cNvPr id="12" name="Arrow: Down 11">
            <a:extLst>
              <a:ext uri="{FF2B5EF4-FFF2-40B4-BE49-F238E27FC236}">
                <a16:creationId xmlns:a16="http://schemas.microsoft.com/office/drawing/2014/main" id="{CD80CF00-F575-46BF-94A2-DF54A0DEE0CC}"/>
              </a:ext>
            </a:extLst>
          </p:cNvPr>
          <p:cNvSpPr/>
          <p:nvPr/>
        </p:nvSpPr>
        <p:spPr>
          <a:xfrm>
            <a:off x="2128158" y="875867"/>
            <a:ext cx="522514" cy="805543"/>
          </a:xfrm>
          <a:prstGeom prst="downArrow">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6F763C0-8374-4F40-98B1-982AE69E41D0}"/>
              </a:ext>
            </a:extLst>
          </p:cNvPr>
          <p:cNvSpPr txBox="1"/>
          <p:nvPr/>
        </p:nvSpPr>
        <p:spPr>
          <a:xfrm>
            <a:off x="146476" y="4954462"/>
            <a:ext cx="5980994" cy="1323439"/>
          </a:xfrm>
          <a:prstGeom prst="rect">
            <a:avLst/>
          </a:prstGeom>
          <a:noFill/>
        </p:spPr>
        <p:txBody>
          <a:bodyPr wrap="square" rtlCol="0">
            <a:spAutoFit/>
          </a:bodyPr>
          <a:lstStyle/>
          <a:p>
            <a:pPr algn="l"/>
            <a:r>
              <a:rPr lang="en-GB" sz="2000" dirty="0">
                <a:solidFill>
                  <a:schemeClr val="accent5">
                    <a:lumMod val="50000"/>
                  </a:schemeClr>
                </a:solidFill>
              </a:rPr>
              <a:t>Asturias es una zona </a:t>
            </a:r>
            <a:r>
              <a:rPr lang="en-GB" sz="2000" dirty="0" err="1">
                <a:solidFill>
                  <a:schemeClr val="accent5">
                    <a:lumMod val="50000"/>
                  </a:schemeClr>
                </a:solidFill>
              </a:rPr>
              <a:t>en</a:t>
            </a:r>
            <a:r>
              <a:rPr lang="en-GB" sz="2000" dirty="0">
                <a:solidFill>
                  <a:schemeClr val="accent5">
                    <a:lumMod val="50000"/>
                  </a:schemeClr>
                </a:solidFill>
              </a:rPr>
              <a:t> el </a:t>
            </a:r>
            <a:r>
              <a:rPr lang="en-GB" sz="2000" dirty="0" err="1">
                <a:solidFill>
                  <a:schemeClr val="accent5">
                    <a:lumMod val="50000"/>
                  </a:schemeClr>
                </a:solidFill>
              </a:rPr>
              <a:t>norte</a:t>
            </a:r>
            <a:r>
              <a:rPr lang="en-GB" sz="2000" dirty="0">
                <a:solidFill>
                  <a:schemeClr val="accent5">
                    <a:lumMod val="50000"/>
                  </a:schemeClr>
                </a:solidFill>
              </a:rPr>
              <a:t> de </a:t>
            </a:r>
            <a:r>
              <a:rPr lang="en-GB" sz="2000" dirty="0" err="1">
                <a:solidFill>
                  <a:schemeClr val="accent5">
                    <a:lumMod val="50000"/>
                  </a:schemeClr>
                </a:solidFill>
              </a:rPr>
              <a:t>España</a:t>
            </a:r>
            <a:r>
              <a:rPr lang="en-GB" sz="2000" dirty="0">
                <a:solidFill>
                  <a:schemeClr val="accent5">
                    <a:lumMod val="50000"/>
                  </a:schemeClr>
                </a:solidFill>
              </a:rPr>
              <a:t>.</a:t>
            </a:r>
          </a:p>
          <a:p>
            <a:pPr algn="l"/>
            <a:r>
              <a:rPr lang="en-GB" sz="2000" dirty="0">
                <a:solidFill>
                  <a:schemeClr val="accent5">
                    <a:lumMod val="50000"/>
                  </a:schemeClr>
                </a:solidFill>
              </a:rPr>
              <a:t>Es una </a:t>
            </a:r>
            <a:r>
              <a:rPr lang="en-GB" sz="2000" dirty="0" err="1">
                <a:solidFill>
                  <a:schemeClr val="accent5">
                    <a:lumMod val="50000"/>
                  </a:schemeClr>
                </a:solidFill>
              </a:rPr>
              <a:t>región</a:t>
            </a:r>
            <a:r>
              <a:rPr lang="en-GB" sz="2000" dirty="0">
                <a:solidFill>
                  <a:schemeClr val="accent5">
                    <a:lumMod val="50000"/>
                  </a:schemeClr>
                </a:solidFill>
              </a:rPr>
              <a:t>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verde</a:t>
            </a:r>
            <a:r>
              <a:rPr lang="en-GB" sz="2000" dirty="0">
                <a:solidFill>
                  <a:schemeClr val="accent5">
                    <a:lumMod val="50000"/>
                  </a:schemeClr>
                </a:solidFill>
              </a:rPr>
              <a:t> </a:t>
            </a:r>
            <a:r>
              <a:rPr lang="en-GB" sz="2000" dirty="0" err="1">
                <a:solidFill>
                  <a:schemeClr val="accent5">
                    <a:lumMod val="50000"/>
                  </a:schemeClr>
                </a:solidFill>
              </a:rPr>
              <a:t>porque</a:t>
            </a:r>
            <a:r>
              <a:rPr lang="en-GB" sz="2000" dirty="0">
                <a:solidFill>
                  <a:schemeClr val="accent5">
                    <a:lumMod val="50000"/>
                  </a:schemeClr>
                </a:solidFill>
              </a:rPr>
              <a:t> hay </a:t>
            </a:r>
            <a:r>
              <a:rPr lang="en-GB" sz="2000" dirty="0" err="1">
                <a:solidFill>
                  <a:schemeClr val="accent5">
                    <a:lumMod val="50000"/>
                  </a:schemeClr>
                </a:solidFill>
              </a:rPr>
              <a:t>mucha</a:t>
            </a:r>
            <a:r>
              <a:rPr lang="en-GB" sz="2000" dirty="0">
                <a:solidFill>
                  <a:schemeClr val="accent5">
                    <a:lumMod val="50000"/>
                  </a:schemeClr>
                </a:solidFill>
              </a:rPr>
              <a:t> </a:t>
            </a:r>
            <a:r>
              <a:rPr lang="en-GB" sz="2000" dirty="0" err="1">
                <a:solidFill>
                  <a:schemeClr val="accent5">
                    <a:lumMod val="50000"/>
                  </a:schemeClr>
                </a:solidFill>
              </a:rPr>
              <a:t>lluvia</a:t>
            </a:r>
            <a:r>
              <a:rPr lang="en-GB" sz="2000" dirty="0">
                <a:solidFill>
                  <a:schemeClr val="accent5">
                    <a:lumMod val="50000"/>
                  </a:schemeClr>
                </a:solidFill>
              </a:rPr>
              <a:t>. Las </a:t>
            </a:r>
            <a:r>
              <a:rPr lang="en-GB" sz="2000" dirty="0" err="1">
                <a:solidFill>
                  <a:schemeClr val="accent5">
                    <a:lumMod val="50000"/>
                  </a:schemeClr>
                </a:solidFill>
              </a:rPr>
              <a:t>ciudades</a:t>
            </a:r>
            <a:r>
              <a:rPr lang="en-GB" sz="2000" dirty="0">
                <a:solidFill>
                  <a:schemeClr val="accent5">
                    <a:lumMod val="50000"/>
                  </a:schemeClr>
                </a:solidFill>
              </a:rPr>
              <a:t> de </a:t>
            </a:r>
            <a:r>
              <a:rPr lang="en-GB" sz="2000" dirty="0" err="1">
                <a:solidFill>
                  <a:schemeClr val="accent5">
                    <a:lumMod val="50000"/>
                  </a:schemeClr>
                </a:solidFill>
              </a:rPr>
              <a:t>Gijón</a:t>
            </a:r>
            <a:r>
              <a:rPr lang="en-GB" sz="2000" dirty="0">
                <a:solidFill>
                  <a:schemeClr val="accent5">
                    <a:lumMod val="50000"/>
                  </a:schemeClr>
                </a:solidFill>
              </a:rPr>
              <a:t> y Oviedo </a:t>
            </a:r>
            <a:r>
              <a:rPr lang="en-GB" sz="2000" dirty="0" err="1">
                <a:solidFill>
                  <a:schemeClr val="accent5">
                    <a:lumMod val="50000"/>
                  </a:schemeClr>
                </a:solidFill>
              </a:rPr>
              <a:t>están</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Asturias.</a:t>
            </a:r>
          </a:p>
        </p:txBody>
      </p:sp>
      <p:sp>
        <p:nvSpPr>
          <p:cNvPr id="19" name="TextBox 18">
            <a:extLst>
              <a:ext uri="{FF2B5EF4-FFF2-40B4-BE49-F238E27FC236}">
                <a16:creationId xmlns:a16="http://schemas.microsoft.com/office/drawing/2014/main" id="{508B9182-7961-4B7D-8C05-7FADE4362FC7}"/>
              </a:ext>
            </a:extLst>
          </p:cNvPr>
          <p:cNvSpPr txBox="1"/>
          <p:nvPr/>
        </p:nvSpPr>
        <p:spPr>
          <a:xfrm>
            <a:off x="6052456" y="2656570"/>
            <a:ext cx="6095999" cy="707886"/>
          </a:xfrm>
          <a:prstGeom prst="rect">
            <a:avLst/>
          </a:prstGeom>
          <a:noFill/>
        </p:spPr>
        <p:txBody>
          <a:bodyPr wrap="square" rtlCol="0">
            <a:spAutoFit/>
          </a:bodyPr>
          <a:lstStyle/>
          <a:p>
            <a:pPr algn="ctr"/>
            <a:r>
              <a:rPr lang="en-GB" sz="2000" dirty="0">
                <a:solidFill>
                  <a:schemeClr val="accent5">
                    <a:lumMod val="50000"/>
                  </a:schemeClr>
                </a:solidFill>
              </a:rPr>
              <a:t>Los </a:t>
            </a:r>
            <a:r>
              <a:rPr lang="en-GB" sz="2000" dirty="0" err="1">
                <a:solidFill>
                  <a:schemeClr val="accent5">
                    <a:lumMod val="50000"/>
                  </a:schemeClr>
                </a:solidFill>
              </a:rPr>
              <a:t>Picos</a:t>
            </a:r>
            <a:r>
              <a:rPr lang="en-GB" sz="2000" dirty="0">
                <a:solidFill>
                  <a:schemeClr val="accent5">
                    <a:lumMod val="50000"/>
                  </a:schemeClr>
                </a:solidFill>
              </a:rPr>
              <a:t> de Europa son </a:t>
            </a:r>
            <a:r>
              <a:rPr lang="en-GB" sz="2000" dirty="0" err="1">
                <a:solidFill>
                  <a:schemeClr val="accent5">
                    <a:lumMod val="50000"/>
                  </a:schemeClr>
                </a:solidFill>
              </a:rPr>
              <a:t>unas</a:t>
            </a:r>
            <a:r>
              <a:rPr lang="en-GB" sz="2000" dirty="0">
                <a:solidFill>
                  <a:schemeClr val="accent5">
                    <a:lumMod val="50000"/>
                  </a:schemeClr>
                </a:solidFill>
              </a:rPr>
              <a:t> </a:t>
            </a:r>
            <a:r>
              <a:rPr lang="en-GB" sz="2000" dirty="0" err="1">
                <a:solidFill>
                  <a:schemeClr val="accent5">
                    <a:lumMod val="50000"/>
                  </a:schemeClr>
                </a:solidFill>
              </a:rPr>
              <a:t>montañas</a:t>
            </a:r>
            <a:r>
              <a:rPr lang="en-GB" sz="2000" dirty="0">
                <a:solidFill>
                  <a:schemeClr val="accent5">
                    <a:lumMod val="50000"/>
                  </a:schemeClr>
                </a:solidFill>
              </a:rPr>
              <a:t> y un </a:t>
            </a:r>
            <a:r>
              <a:rPr lang="en-GB" sz="2000" dirty="0" err="1">
                <a:solidFill>
                  <a:schemeClr val="accent5">
                    <a:lumMod val="50000"/>
                  </a:schemeClr>
                </a:solidFill>
              </a:rPr>
              <a:t>parque</a:t>
            </a:r>
            <a:r>
              <a:rPr lang="en-GB" sz="2000" dirty="0">
                <a:solidFill>
                  <a:schemeClr val="accent5">
                    <a:lumMod val="50000"/>
                  </a:schemeClr>
                </a:solidFill>
              </a:rPr>
              <a:t> </a:t>
            </a:r>
            <a:r>
              <a:rPr lang="en-GB" sz="2000" dirty="0" err="1">
                <a:solidFill>
                  <a:schemeClr val="accent5">
                    <a:lumMod val="50000"/>
                  </a:schemeClr>
                </a:solidFill>
              </a:rPr>
              <a:t>nacional</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Asturias.</a:t>
            </a:r>
          </a:p>
        </p:txBody>
      </p:sp>
      <p:sp>
        <p:nvSpPr>
          <p:cNvPr id="28" name="TextBox 27">
            <a:extLst>
              <a:ext uri="{FF2B5EF4-FFF2-40B4-BE49-F238E27FC236}">
                <a16:creationId xmlns:a16="http://schemas.microsoft.com/office/drawing/2014/main" id="{C6DCCD57-AD48-4F42-BD72-3A8AC9C04958}"/>
              </a:ext>
            </a:extLst>
          </p:cNvPr>
          <p:cNvSpPr txBox="1"/>
          <p:nvPr/>
        </p:nvSpPr>
        <p:spPr>
          <a:xfrm>
            <a:off x="6313717" y="5637262"/>
            <a:ext cx="5834737" cy="707886"/>
          </a:xfrm>
          <a:prstGeom prst="rect">
            <a:avLst/>
          </a:prstGeom>
          <a:noFill/>
        </p:spPr>
        <p:txBody>
          <a:bodyPr wrap="square" rtlCol="0">
            <a:spAutoFit/>
          </a:bodyPr>
          <a:lstStyle/>
          <a:p>
            <a:pPr algn="l"/>
            <a:r>
              <a:rPr lang="en-GB" sz="2000" dirty="0" err="1">
                <a:solidFill>
                  <a:schemeClr val="accent5">
                    <a:lumMod val="50000"/>
                  </a:schemeClr>
                </a:solidFill>
              </a:rPr>
              <a:t>Esta</a:t>
            </a:r>
            <a:r>
              <a:rPr lang="en-GB" sz="2000" dirty="0">
                <a:solidFill>
                  <a:schemeClr val="accent5">
                    <a:lumMod val="50000"/>
                  </a:schemeClr>
                </a:solidFill>
              </a:rPr>
              <a:t> </a:t>
            </a:r>
            <a:r>
              <a:rPr lang="en-GB" sz="2000" dirty="0" err="1">
                <a:solidFill>
                  <a:schemeClr val="accent5">
                    <a:lumMod val="50000"/>
                  </a:schemeClr>
                </a:solidFill>
              </a:rPr>
              <a:t>iglesia</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Covadonga es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famosa</a:t>
            </a:r>
            <a:r>
              <a:rPr lang="en-GB" sz="2000" dirty="0">
                <a:solidFill>
                  <a:schemeClr val="accent5">
                    <a:lumMod val="50000"/>
                  </a:schemeClr>
                </a:solidFill>
              </a:rPr>
              <a:t>. Se llama la </a:t>
            </a:r>
            <a:r>
              <a:rPr lang="en-GB" sz="2000" dirty="0" err="1">
                <a:solidFill>
                  <a:schemeClr val="accent5">
                    <a:lumMod val="50000"/>
                  </a:schemeClr>
                </a:solidFill>
              </a:rPr>
              <a:t>Basílica</a:t>
            </a:r>
            <a:r>
              <a:rPr lang="en-GB" sz="2000" dirty="0">
                <a:solidFill>
                  <a:schemeClr val="accent5">
                    <a:lumMod val="50000"/>
                  </a:schemeClr>
                </a:solidFill>
              </a:rPr>
              <a:t> de Santa María la Real.</a:t>
            </a:r>
          </a:p>
        </p:txBody>
      </p:sp>
      <p:pic>
        <p:nvPicPr>
          <p:cNvPr id="2050" name="Picture 2" descr="Paisaje, Naturaleza, Altas Montañas, Asturias, España">
            <a:extLst>
              <a:ext uri="{FF2B5EF4-FFF2-40B4-BE49-F238E27FC236}">
                <a16:creationId xmlns:a16="http://schemas.microsoft.com/office/drawing/2014/main" id="{DE3D2B9E-1629-4D40-B1E0-911428ADCBD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01296" y="179763"/>
            <a:ext cx="3859578" cy="24343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turias, Covadonga, Iglesia, Picos De Europa, Montañas">
            <a:extLst>
              <a:ext uri="{FF2B5EF4-FFF2-40B4-BE49-F238E27FC236}">
                <a16:creationId xmlns:a16="http://schemas.microsoft.com/office/drawing/2014/main" id="{62CE2242-0A40-9949-8247-C810EA89052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67251" y="3406868"/>
            <a:ext cx="3927668" cy="220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7705439" y="-149081"/>
            <a:ext cx="671295" cy="1403253"/>
          </a:xfrm>
        </p:spPr>
      </p:pic>
      <p:sp>
        <p:nvSpPr>
          <p:cNvPr id="1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a:t>
            </a:r>
            <a:endParaRPr lang="en-GB" sz="2000" b="1" dirty="0">
              <a:solidFill>
                <a:prstClr val="white"/>
              </a:solidFill>
              <a:latin typeface="Century Gothic" panose="020B0502020202020204" pitchFamily="34" charset="0"/>
            </a:endParaRPr>
          </a:p>
        </p:txBody>
      </p:sp>
      <p:sp>
        <p:nvSpPr>
          <p:cNvPr id="39" name="Rounded Rectangular Callout 38">
            <a:extLst>
              <a:ext uri="{FF2B5EF4-FFF2-40B4-BE49-F238E27FC236}">
                <a16:creationId xmlns:a16="http://schemas.microsoft.com/office/drawing/2014/main" id="{08C18B58-90E9-5F4A-A5B7-C5490AB97589}"/>
              </a:ext>
            </a:extLst>
          </p:cNvPr>
          <p:cNvSpPr/>
          <p:nvPr/>
        </p:nvSpPr>
        <p:spPr>
          <a:xfrm>
            <a:off x="193701" y="1851544"/>
            <a:ext cx="3439458" cy="1113177"/>
          </a:xfrm>
          <a:prstGeom prst="wedgeRoundRectCallout">
            <a:avLst>
              <a:gd name="adj1" fmla="val -19241"/>
              <a:gd name="adj2" fmla="val 6367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endParaRPr>
          </a:p>
        </p:txBody>
      </p:sp>
      <p:sp>
        <p:nvSpPr>
          <p:cNvPr id="42" name="Rounded Rectangular Callout 41">
            <a:extLst>
              <a:ext uri="{FF2B5EF4-FFF2-40B4-BE49-F238E27FC236}">
                <a16:creationId xmlns:a16="http://schemas.microsoft.com/office/drawing/2014/main" id="{0C8D16E2-0BC6-9B44-BF70-EDC87BB73F3E}"/>
              </a:ext>
            </a:extLst>
          </p:cNvPr>
          <p:cNvSpPr/>
          <p:nvPr/>
        </p:nvSpPr>
        <p:spPr>
          <a:xfrm>
            <a:off x="337675" y="3189195"/>
            <a:ext cx="3881798" cy="798720"/>
          </a:xfrm>
          <a:prstGeom prst="wedgeRoundRectCallout">
            <a:avLst>
              <a:gd name="adj1" fmla="val 21504"/>
              <a:gd name="adj2" fmla="val -7536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endParaRPr>
          </a:p>
        </p:txBody>
      </p:sp>
      <p:pic>
        <p:nvPicPr>
          <p:cNvPr id="48" name="Picture 47">
            <a:extLst>
              <a:ext uri="{FF2B5EF4-FFF2-40B4-BE49-F238E27FC236}">
                <a16:creationId xmlns:a16="http://schemas.microsoft.com/office/drawing/2014/main" id="{61B6758E-8981-B14E-BCF7-F64EDC0191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9635" y="-99013"/>
            <a:ext cx="611174" cy="1352518"/>
          </a:xfrm>
          <a:prstGeom prst="rect">
            <a:avLst/>
          </a:prstGeom>
        </p:spPr>
      </p:pic>
      <p:pic>
        <p:nvPicPr>
          <p:cNvPr id="49" name="Google Shape;960;p34">
            <a:extLst>
              <a:ext uri="{FF2B5EF4-FFF2-40B4-BE49-F238E27FC236}">
                <a16:creationId xmlns:a16="http://schemas.microsoft.com/office/drawing/2014/main" id="{F7514771-7D8A-FF46-B5EB-4FA8A2E00CE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91133" y="-206955"/>
            <a:ext cx="675397" cy="1420033"/>
          </a:xfrm>
          <a:prstGeom prst="rect">
            <a:avLst/>
          </a:prstGeom>
          <a:noFill/>
          <a:ln>
            <a:noFill/>
          </a:ln>
          <a:effectLst>
            <a:outerShdw blurRad="50800" dist="38100" dir="2700000" algn="tl" rotWithShape="0">
              <a:srgbClr val="000000">
                <a:alpha val="40000"/>
              </a:srgbClr>
            </a:outerShdw>
          </a:effectLst>
        </p:spPr>
      </p:pic>
      <p:graphicFrame>
        <p:nvGraphicFramePr>
          <p:cNvPr id="47" name="Google Shape;92;p5" descr="Table for exercises">
            <a:extLst>
              <a:ext uri="{FF2B5EF4-FFF2-40B4-BE49-F238E27FC236}">
                <a16:creationId xmlns:a16="http://schemas.microsoft.com/office/drawing/2014/main" id="{AC25AE6E-680A-7D4F-93E8-97C85F06F334}"/>
              </a:ext>
            </a:extLst>
          </p:cNvPr>
          <p:cNvGraphicFramePr/>
          <p:nvPr>
            <p:extLst>
              <p:ext uri="{D42A27DB-BD31-4B8C-83A1-F6EECF244321}">
                <p14:modId xmlns:p14="http://schemas.microsoft.com/office/powerpoint/2010/main" val="1365379471"/>
              </p:ext>
            </p:extLst>
          </p:nvPr>
        </p:nvGraphicFramePr>
        <p:xfrm>
          <a:off x="8408266" y="999082"/>
          <a:ext cx="3476280" cy="5201071"/>
        </p:xfrm>
        <a:graphic>
          <a:graphicData uri="http://schemas.openxmlformats.org/drawingml/2006/table">
            <a:tbl>
              <a:tblPr firstRow="1" bandRow="1">
                <a:noFill/>
              </a:tblPr>
              <a:tblGrid>
                <a:gridCol w="696718">
                  <a:extLst>
                    <a:ext uri="{9D8B030D-6E8A-4147-A177-3AD203B41FA5}">
                      <a16:colId xmlns:a16="http://schemas.microsoft.com/office/drawing/2014/main" val="20000"/>
                    </a:ext>
                  </a:extLst>
                </a:gridCol>
                <a:gridCol w="1389781">
                  <a:extLst>
                    <a:ext uri="{9D8B030D-6E8A-4147-A177-3AD203B41FA5}">
                      <a16:colId xmlns:a16="http://schemas.microsoft.com/office/drawing/2014/main" val="20001"/>
                    </a:ext>
                  </a:extLst>
                </a:gridCol>
                <a:gridCol w="1389781">
                  <a:extLst>
                    <a:ext uri="{9D8B030D-6E8A-4147-A177-3AD203B41FA5}">
                      <a16:colId xmlns:a16="http://schemas.microsoft.com/office/drawing/2014/main" val="20002"/>
                    </a:ext>
                  </a:extLst>
                </a:gridCol>
              </a:tblGrid>
              <a:tr h="133138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noFill/>
                      <a:prstDash val="solid"/>
                      <a:round/>
                      <a:headEnd type="none" w="sm" len="sm"/>
                      <a:tailEnd type="none" w="sm" len="sm"/>
                    </a:lnL>
                    <a:lnR w="12700" cap="flat" cmpd="sng">
                      <a:solidFill>
                        <a:srgbClr val="115076"/>
                      </a:solidFill>
                      <a:prstDash val="solid"/>
                      <a:round/>
                      <a:headEnd type="none" w="sm" len="sm"/>
                      <a:tailEnd type="none" w="sm" len="sm"/>
                    </a:lnR>
                    <a:lnT w="12700" cap="flat" cmpd="sng">
                      <a:no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‘I’ (state)</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‘I’</a:t>
                      </a:r>
                    </a:p>
                    <a:p>
                      <a:pPr marL="0" marR="0" lvl="0" indent="0" algn="ctr" rtl="0">
                        <a:spcBef>
                          <a:spcPts val="0"/>
                        </a:spcBef>
                        <a:spcAft>
                          <a:spcPts val="0"/>
                        </a:spcAft>
                        <a:buNone/>
                      </a:pPr>
                      <a:r>
                        <a:rPr lang="en-GB" sz="2000" b="1" dirty="0">
                          <a:solidFill>
                            <a:srgbClr val="1F3864"/>
                          </a:solidFill>
                        </a:rPr>
                        <a:t>(traits)</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1</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2</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3</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4</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5</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6</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7</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559655036"/>
                  </a:ext>
                </a:extLst>
              </a:tr>
              <a:tr h="483711">
                <a:tc>
                  <a:txBody>
                    <a:bodyPr/>
                    <a:lstStyle/>
                    <a:p>
                      <a:pPr marL="0" marR="0" lvl="0" indent="0" algn="ctr" rtl="0">
                        <a:spcBef>
                          <a:spcPts val="0"/>
                        </a:spcBef>
                        <a:spcAft>
                          <a:spcPts val="0"/>
                        </a:spcAft>
                        <a:buNone/>
                      </a:pPr>
                      <a:r>
                        <a:rPr lang="es-ES" sz="2000" b="1" dirty="0">
                          <a:solidFill>
                            <a:schemeClr val="accent5">
                              <a:lumMod val="50000"/>
                            </a:schemeClr>
                          </a:solidFill>
                        </a:rPr>
                        <a:t>8</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3855095694"/>
                  </a:ext>
                </a:extLst>
              </a:tr>
            </a:tbl>
          </a:graphicData>
        </a:graphic>
      </p:graphicFrame>
      <p:sp>
        <p:nvSpPr>
          <p:cNvPr id="3" name="Rectangle 2">
            <a:extLst>
              <a:ext uri="{FF2B5EF4-FFF2-40B4-BE49-F238E27FC236}">
                <a16:creationId xmlns:a16="http://schemas.microsoft.com/office/drawing/2014/main" id="{BC516621-40C7-4DEE-AB24-3FE6B67D0E6A}"/>
              </a:ext>
            </a:extLst>
          </p:cNvPr>
          <p:cNvSpPr/>
          <p:nvPr/>
        </p:nvSpPr>
        <p:spPr>
          <a:xfrm>
            <a:off x="-24844" y="1061557"/>
            <a:ext cx="8652923" cy="769441"/>
          </a:xfrm>
          <a:prstGeom prst="rect">
            <a:avLst/>
          </a:prstGeom>
        </p:spPr>
        <p:txBody>
          <a:bodyPr wrap="square">
            <a:spAutoFit/>
          </a:bodyPr>
          <a:lstStyle/>
          <a:p>
            <a:r>
              <a:rPr lang="es-GB" sz="2200" b="1" dirty="0">
                <a:solidFill>
                  <a:srgbClr val="4472C4">
                    <a:lumMod val="50000"/>
                  </a:srgbClr>
                </a:solidFill>
                <a:latin typeface="Century Gothic" panose="020B0502020202020204" pitchFamily="34" charset="0"/>
                <a:ea typeface="+mj-ea"/>
                <a:cs typeface="+mj-cs"/>
              </a:rPr>
              <a:t>La clase de Daniel organiza un fin de semana en el camp</a:t>
            </a:r>
            <a:r>
              <a:rPr lang="en-GB" sz="2200" b="1" dirty="0">
                <a:solidFill>
                  <a:srgbClr val="4472C4">
                    <a:lumMod val="50000"/>
                  </a:srgbClr>
                </a:solidFill>
                <a:latin typeface="Century Gothic" panose="020B0502020202020204" pitchFamily="34" charset="0"/>
                <a:ea typeface="+mj-ea"/>
                <a:cs typeface="+mj-cs"/>
              </a:rPr>
              <a:t>o.</a:t>
            </a:r>
            <a:r>
              <a:rPr lang="es-GB" sz="2200" b="1" dirty="0">
                <a:solidFill>
                  <a:srgbClr val="4472C4">
                    <a:lumMod val="50000"/>
                  </a:srgbClr>
                </a:solidFill>
                <a:latin typeface="Century Gothic" panose="020B0502020202020204" pitchFamily="34" charset="0"/>
                <a:ea typeface="+mj-ea"/>
                <a:cs typeface="+mj-cs"/>
              </a:rPr>
              <a:t> Lee y marca la opción correcta en la tabla.</a:t>
            </a:r>
            <a:endParaRPr lang="en-GB" dirty="0"/>
          </a:p>
        </p:txBody>
      </p:sp>
      <p:pic>
        <p:nvPicPr>
          <p:cNvPr id="17" name="Picture 16">
            <a:extLst>
              <a:ext uri="{FF2B5EF4-FFF2-40B4-BE49-F238E27FC236}">
                <a16:creationId xmlns:a16="http://schemas.microsoft.com/office/drawing/2014/main" id="{0F513A1B-26F5-446C-A48B-C827C51B3EC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29" name="Título 28">
            <a:extLst>
              <a:ext uri="{FF2B5EF4-FFF2-40B4-BE49-F238E27FC236}">
                <a16:creationId xmlns:a16="http://schemas.microsoft.com/office/drawing/2014/main" id="{1592D12B-D3E1-E64D-90E1-F7DABF5B2AAD}"/>
              </a:ext>
            </a:extLst>
          </p:cNvPr>
          <p:cNvSpPr>
            <a:spLocks noGrp="1"/>
          </p:cNvSpPr>
          <p:nvPr>
            <p:ph type="title"/>
          </p:nvPr>
        </p:nvSpPr>
        <p:spPr>
          <a:xfrm>
            <a:off x="0" y="377257"/>
            <a:ext cx="9066894" cy="561180"/>
          </a:xfrm>
        </p:spPr>
        <p:txBody>
          <a:bodyPr>
            <a:normAutofit/>
          </a:bodyPr>
          <a:lstStyle/>
          <a:p>
            <a:r>
              <a:rPr lang="en-GB" sz="2800" b="1" dirty="0">
                <a:solidFill>
                  <a:schemeClr val="bg1"/>
                </a:solidFill>
              </a:rPr>
              <a:t>Un fin de </a:t>
            </a:r>
            <a:r>
              <a:rPr lang="en-GB" sz="2800" b="1" dirty="0" err="1">
                <a:solidFill>
                  <a:schemeClr val="bg1"/>
                </a:solidFill>
              </a:rPr>
              <a:t>semana</a:t>
            </a:r>
            <a:r>
              <a:rPr lang="en-GB" sz="2800" b="1" dirty="0">
                <a:solidFill>
                  <a:schemeClr val="bg1"/>
                </a:solidFill>
              </a:rPr>
              <a:t> </a:t>
            </a:r>
            <a:r>
              <a:rPr lang="en-GB" sz="2800" b="1" dirty="0" err="1">
                <a:solidFill>
                  <a:schemeClr val="bg1"/>
                </a:solidFill>
              </a:rPr>
              <a:t>en</a:t>
            </a:r>
            <a:r>
              <a:rPr lang="en-GB" sz="2800" b="1" dirty="0">
                <a:solidFill>
                  <a:schemeClr val="bg1"/>
                </a:solidFill>
              </a:rPr>
              <a:t> el campo</a:t>
            </a:r>
            <a:endParaRPr lang="es-GB" sz="2800" b="1" dirty="0">
              <a:solidFill>
                <a:schemeClr val="bg1"/>
              </a:solidFill>
            </a:endParaRPr>
          </a:p>
        </p:txBody>
      </p:sp>
      <p:pic>
        <p:nvPicPr>
          <p:cNvPr id="18" name="Picture 8" descr="green checkmark">
            <a:extLst>
              <a:ext uri="{FF2B5EF4-FFF2-40B4-BE49-F238E27FC236}">
                <a16:creationId xmlns:a16="http://schemas.microsoft.com/office/drawing/2014/main" id="{B0C575D4-0521-43AC-80C8-8D93831CBB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44490" y="2370652"/>
            <a:ext cx="343656" cy="357976"/>
          </a:xfrm>
          <a:prstGeom prst="rect">
            <a:avLst/>
          </a:prstGeom>
        </p:spPr>
      </p:pic>
      <p:pic>
        <p:nvPicPr>
          <p:cNvPr id="19" name="Picture 8" descr="green checkmark">
            <a:extLst>
              <a:ext uri="{FF2B5EF4-FFF2-40B4-BE49-F238E27FC236}">
                <a16:creationId xmlns:a16="http://schemas.microsoft.com/office/drawing/2014/main" id="{398AD3B1-7FD1-446E-9AA2-1DA03C56F8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5804" y="2873417"/>
            <a:ext cx="343656" cy="357976"/>
          </a:xfrm>
          <a:prstGeom prst="rect">
            <a:avLst/>
          </a:prstGeom>
        </p:spPr>
      </p:pic>
      <p:sp>
        <p:nvSpPr>
          <p:cNvPr id="4" name="Rectangle: Rounded Corners 3">
            <a:extLst>
              <a:ext uri="{FF2B5EF4-FFF2-40B4-BE49-F238E27FC236}">
                <a16:creationId xmlns:a16="http://schemas.microsoft.com/office/drawing/2014/main" id="{F0D8F434-88B4-4DD5-B2F6-4398A8EFE76A}"/>
              </a:ext>
            </a:extLst>
          </p:cNvPr>
          <p:cNvSpPr/>
          <p:nvPr/>
        </p:nvSpPr>
        <p:spPr>
          <a:xfrm>
            <a:off x="8961366" y="787700"/>
            <a:ext cx="3099295" cy="2461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1</a:t>
            </a:r>
            <a:r>
              <a:rPr lang="en-GB" sz="2400" dirty="0">
                <a:solidFill>
                  <a:srgbClr val="002060"/>
                </a:solidFill>
              </a:rPr>
              <a:t>) I think that it is important to be in nature because </a:t>
            </a:r>
            <a:r>
              <a:rPr lang="en-GB" sz="2400" b="1" dirty="0">
                <a:solidFill>
                  <a:srgbClr val="002060"/>
                </a:solidFill>
              </a:rPr>
              <a:t>I am very active</a:t>
            </a:r>
            <a:r>
              <a:rPr lang="en-GB" sz="2400" dirty="0">
                <a:solidFill>
                  <a:srgbClr val="002060"/>
                </a:solidFill>
              </a:rPr>
              <a:t>.</a:t>
            </a:r>
          </a:p>
        </p:txBody>
      </p:sp>
      <p:pic>
        <p:nvPicPr>
          <p:cNvPr id="25" name="Picture 8" descr="green checkmark">
            <a:extLst>
              <a:ext uri="{FF2B5EF4-FFF2-40B4-BE49-F238E27FC236}">
                <a16:creationId xmlns:a16="http://schemas.microsoft.com/office/drawing/2014/main" id="{F4CADA45-663A-4B22-896B-FB6ED29A07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2569" y="3374134"/>
            <a:ext cx="343656" cy="357976"/>
          </a:xfrm>
          <a:prstGeom prst="rect">
            <a:avLst/>
          </a:prstGeom>
        </p:spPr>
      </p:pic>
      <p:pic>
        <p:nvPicPr>
          <p:cNvPr id="28" name="Picture 8" descr="green checkmark">
            <a:extLst>
              <a:ext uri="{FF2B5EF4-FFF2-40B4-BE49-F238E27FC236}">
                <a16:creationId xmlns:a16="http://schemas.microsoft.com/office/drawing/2014/main" id="{AB41A599-F9E8-48A8-BE82-31FDEEFD3C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18974" y="3851543"/>
            <a:ext cx="343656" cy="357976"/>
          </a:xfrm>
          <a:prstGeom prst="rect">
            <a:avLst/>
          </a:prstGeom>
        </p:spPr>
      </p:pic>
      <p:sp>
        <p:nvSpPr>
          <p:cNvPr id="32" name="Rounded Rectangular Callout 38">
            <a:extLst>
              <a:ext uri="{FF2B5EF4-FFF2-40B4-BE49-F238E27FC236}">
                <a16:creationId xmlns:a16="http://schemas.microsoft.com/office/drawing/2014/main" id="{E220E1AD-BC66-4642-9E02-AEEB34608303}"/>
              </a:ext>
            </a:extLst>
          </p:cNvPr>
          <p:cNvSpPr/>
          <p:nvPr/>
        </p:nvSpPr>
        <p:spPr>
          <a:xfrm>
            <a:off x="4670820" y="1810545"/>
            <a:ext cx="3584930" cy="797445"/>
          </a:xfrm>
          <a:prstGeom prst="wedgeRoundRectCallout">
            <a:avLst>
              <a:gd name="adj1" fmla="val -23264"/>
              <a:gd name="adj2" fmla="val 6221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endParaRPr>
          </a:p>
        </p:txBody>
      </p:sp>
      <p:pic>
        <p:nvPicPr>
          <p:cNvPr id="35" name="Picture 8" descr="green checkmark">
            <a:extLst>
              <a:ext uri="{FF2B5EF4-FFF2-40B4-BE49-F238E27FC236}">
                <a16:creationId xmlns:a16="http://schemas.microsoft.com/office/drawing/2014/main" id="{E0F2B16D-DF51-405F-9113-C02D5FF013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93341" y="4350205"/>
            <a:ext cx="343656" cy="357976"/>
          </a:xfrm>
          <a:prstGeom prst="rect">
            <a:avLst/>
          </a:prstGeom>
        </p:spPr>
      </p:pic>
      <p:sp>
        <p:nvSpPr>
          <p:cNvPr id="36" name="Rounded Rectangular Callout 41">
            <a:extLst>
              <a:ext uri="{FF2B5EF4-FFF2-40B4-BE49-F238E27FC236}">
                <a16:creationId xmlns:a16="http://schemas.microsoft.com/office/drawing/2014/main" id="{6B12F07F-17F4-4771-8536-F8D2C00E5659}"/>
              </a:ext>
            </a:extLst>
          </p:cNvPr>
          <p:cNvSpPr/>
          <p:nvPr/>
        </p:nvSpPr>
        <p:spPr>
          <a:xfrm>
            <a:off x="4745301" y="2846080"/>
            <a:ext cx="3584930" cy="903927"/>
          </a:xfrm>
          <a:prstGeom prst="wedgeRoundRectCallout">
            <a:avLst>
              <a:gd name="adj1" fmla="val 13932"/>
              <a:gd name="adj2" fmla="val -7057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endParaRPr>
          </a:p>
        </p:txBody>
      </p:sp>
      <p:pic>
        <p:nvPicPr>
          <p:cNvPr id="37" name="Picture 8" descr="green checkmark">
            <a:extLst>
              <a:ext uri="{FF2B5EF4-FFF2-40B4-BE49-F238E27FC236}">
                <a16:creationId xmlns:a16="http://schemas.microsoft.com/office/drawing/2014/main" id="{EC11E29B-9E71-4924-9A6F-B4C92A834D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40001" y="4799785"/>
            <a:ext cx="343656" cy="357976"/>
          </a:xfrm>
          <a:prstGeom prst="rect">
            <a:avLst/>
          </a:prstGeom>
        </p:spPr>
      </p:pic>
      <p:sp>
        <p:nvSpPr>
          <p:cNvPr id="40" name="Rounded Rectangular Callout 38">
            <a:extLst>
              <a:ext uri="{FF2B5EF4-FFF2-40B4-BE49-F238E27FC236}">
                <a16:creationId xmlns:a16="http://schemas.microsoft.com/office/drawing/2014/main" id="{666F12F0-58F3-4640-98B7-E14AF6D4812E}"/>
              </a:ext>
            </a:extLst>
          </p:cNvPr>
          <p:cNvSpPr/>
          <p:nvPr/>
        </p:nvSpPr>
        <p:spPr>
          <a:xfrm>
            <a:off x="4466564" y="3877087"/>
            <a:ext cx="3787325" cy="985463"/>
          </a:xfrm>
          <a:prstGeom prst="wedgeRoundRectCallout">
            <a:avLst>
              <a:gd name="adj1" fmla="val -17993"/>
              <a:gd name="adj2" fmla="val 6464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endParaRPr>
          </a:p>
        </p:txBody>
      </p:sp>
      <p:pic>
        <p:nvPicPr>
          <p:cNvPr id="44" name="Picture 8" descr="green checkmark">
            <a:extLst>
              <a:ext uri="{FF2B5EF4-FFF2-40B4-BE49-F238E27FC236}">
                <a16:creationId xmlns:a16="http://schemas.microsoft.com/office/drawing/2014/main" id="{5FAFE1EA-0E72-4AB1-B604-0E5C4ED006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1261" y="5302705"/>
            <a:ext cx="343656" cy="357976"/>
          </a:xfrm>
          <a:prstGeom prst="rect">
            <a:avLst/>
          </a:prstGeom>
        </p:spPr>
      </p:pic>
      <p:sp>
        <p:nvSpPr>
          <p:cNvPr id="45" name="Rounded Rectangular Callout 41">
            <a:extLst>
              <a:ext uri="{FF2B5EF4-FFF2-40B4-BE49-F238E27FC236}">
                <a16:creationId xmlns:a16="http://schemas.microsoft.com/office/drawing/2014/main" id="{89BB371A-BB0B-4C3E-A814-97D5BDF6EE1F}"/>
              </a:ext>
            </a:extLst>
          </p:cNvPr>
          <p:cNvSpPr/>
          <p:nvPr/>
        </p:nvSpPr>
        <p:spPr>
          <a:xfrm>
            <a:off x="4987355" y="5238300"/>
            <a:ext cx="3099295" cy="903927"/>
          </a:xfrm>
          <a:prstGeom prst="wedgeRoundRectCallout">
            <a:avLst>
              <a:gd name="adj1" fmla="val 15296"/>
              <a:gd name="adj2" fmla="val -7390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endParaRPr>
          </a:p>
        </p:txBody>
      </p:sp>
      <p:pic>
        <p:nvPicPr>
          <p:cNvPr id="50" name="Picture 8" descr="green checkmark">
            <a:extLst>
              <a:ext uri="{FF2B5EF4-FFF2-40B4-BE49-F238E27FC236}">
                <a16:creationId xmlns:a16="http://schemas.microsoft.com/office/drawing/2014/main" id="{22CBA0ED-BA49-48D0-A0A1-8E0B8CD6C5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06501" y="5752285"/>
            <a:ext cx="343656" cy="357976"/>
          </a:xfrm>
          <a:prstGeom prst="rect">
            <a:avLst/>
          </a:prstGeom>
        </p:spPr>
      </p:pic>
      <p:sp>
        <p:nvSpPr>
          <p:cNvPr id="22" name="Rectangle: Rounded Corners 21">
            <a:extLst>
              <a:ext uri="{FF2B5EF4-FFF2-40B4-BE49-F238E27FC236}">
                <a16:creationId xmlns:a16="http://schemas.microsoft.com/office/drawing/2014/main" id="{AD546BA5-892C-469D-8CE8-D1934C80DB20}"/>
              </a:ext>
            </a:extLst>
          </p:cNvPr>
          <p:cNvSpPr/>
          <p:nvPr/>
        </p:nvSpPr>
        <p:spPr>
          <a:xfrm>
            <a:off x="8961535" y="1168548"/>
            <a:ext cx="3092945" cy="24617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2</a:t>
            </a:r>
            <a:r>
              <a:rPr lang="en-GB" sz="2400" dirty="0">
                <a:solidFill>
                  <a:srgbClr val="002060"/>
                </a:solidFill>
              </a:rPr>
              <a:t>) It is going to be a really fun trip, </a:t>
            </a:r>
            <a:r>
              <a:rPr lang="en-GB" sz="2400" b="1" dirty="0">
                <a:solidFill>
                  <a:srgbClr val="002060"/>
                </a:solidFill>
              </a:rPr>
              <a:t>I’m ready </a:t>
            </a:r>
            <a:r>
              <a:rPr lang="en-GB" sz="2400" dirty="0">
                <a:solidFill>
                  <a:srgbClr val="002060"/>
                </a:solidFill>
              </a:rPr>
              <a:t>to go!</a:t>
            </a:r>
          </a:p>
        </p:txBody>
      </p:sp>
      <p:sp>
        <p:nvSpPr>
          <p:cNvPr id="53" name="Rectangle: Rounded Corners 52">
            <a:extLst>
              <a:ext uri="{FF2B5EF4-FFF2-40B4-BE49-F238E27FC236}">
                <a16:creationId xmlns:a16="http://schemas.microsoft.com/office/drawing/2014/main" id="{4E195E35-4915-4C52-8449-E20D8C977E6A}"/>
              </a:ext>
            </a:extLst>
          </p:cNvPr>
          <p:cNvSpPr/>
          <p:nvPr/>
        </p:nvSpPr>
        <p:spPr>
          <a:xfrm>
            <a:off x="8949650" y="1716744"/>
            <a:ext cx="3099295" cy="283481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3</a:t>
            </a:r>
            <a:r>
              <a:rPr lang="en-GB" sz="2400" dirty="0">
                <a:solidFill>
                  <a:srgbClr val="002060"/>
                </a:solidFill>
              </a:rPr>
              <a:t>) </a:t>
            </a:r>
            <a:r>
              <a:rPr lang="en-GB" sz="2400" b="1" dirty="0">
                <a:solidFill>
                  <a:srgbClr val="002060"/>
                </a:solidFill>
              </a:rPr>
              <a:t>I’m excited </a:t>
            </a:r>
            <a:r>
              <a:rPr lang="en-GB" sz="2400" dirty="0">
                <a:solidFill>
                  <a:srgbClr val="002060"/>
                </a:solidFill>
              </a:rPr>
              <a:t>because it is better to be in the countryside than in town on Sundays.</a:t>
            </a:r>
          </a:p>
        </p:txBody>
      </p:sp>
      <p:sp>
        <p:nvSpPr>
          <p:cNvPr id="52" name="Rectangle: Rounded Corners 51">
            <a:extLst>
              <a:ext uri="{FF2B5EF4-FFF2-40B4-BE49-F238E27FC236}">
                <a16:creationId xmlns:a16="http://schemas.microsoft.com/office/drawing/2014/main" id="{64983267-4508-45E8-9F2B-5429989C5FDF}"/>
              </a:ext>
            </a:extLst>
          </p:cNvPr>
          <p:cNvSpPr/>
          <p:nvPr/>
        </p:nvSpPr>
        <p:spPr>
          <a:xfrm>
            <a:off x="8953856" y="2076361"/>
            <a:ext cx="3099295" cy="24617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4</a:t>
            </a:r>
            <a:r>
              <a:rPr lang="en-GB" sz="2400" dirty="0">
                <a:solidFill>
                  <a:srgbClr val="002060"/>
                </a:solidFill>
              </a:rPr>
              <a:t>) </a:t>
            </a:r>
            <a:r>
              <a:rPr lang="en-GB" sz="2400" b="1" dirty="0">
                <a:solidFill>
                  <a:srgbClr val="002060"/>
                </a:solidFill>
              </a:rPr>
              <a:t>I’m a bit sad </a:t>
            </a:r>
            <a:r>
              <a:rPr lang="en-GB" sz="2400" dirty="0">
                <a:solidFill>
                  <a:srgbClr val="002060"/>
                </a:solidFill>
              </a:rPr>
              <a:t>because today is Friday and I want to go right now.</a:t>
            </a:r>
          </a:p>
        </p:txBody>
      </p:sp>
      <p:sp>
        <p:nvSpPr>
          <p:cNvPr id="55" name="Rectangle: Rounded Corners 54">
            <a:extLst>
              <a:ext uri="{FF2B5EF4-FFF2-40B4-BE49-F238E27FC236}">
                <a16:creationId xmlns:a16="http://schemas.microsoft.com/office/drawing/2014/main" id="{D8818865-D909-47A4-870F-D316E16BC3AA}"/>
              </a:ext>
            </a:extLst>
          </p:cNvPr>
          <p:cNvSpPr/>
          <p:nvPr/>
        </p:nvSpPr>
        <p:spPr>
          <a:xfrm>
            <a:off x="8961366" y="2553594"/>
            <a:ext cx="3099295" cy="2461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5</a:t>
            </a:r>
            <a:r>
              <a:rPr lang="en-GB" sz="2400" dirty="0">
                <a:solidFill>
                  <a:srgbClr val="002060"/>
                </a:solidFill>
              </a:rPr>
              <a:t>) We are not going to play football there. </a:t>
            </a:r>
            <a:r>
              <a:rPr lang="en-GB" sz="2400" b="1" dirty="0">
                <a:solidFill>
                  <a:srgbClr val="002060"/>
                </a:solidFill>
              </a:rPr>
              <a:t>I am very bad.</a:t>
            </a:r>
          </a:p>
        </p:txBody>
      </p:sp>
      <p:sp>
        <p:nvSpPr>
          <p:cNvPr id="56" name="Rectangle: Rounded Corners 55">
            <a:extLst>
              <a:ext uri="{FF2B5EF4-FFF2-40B4-BE49-F238E27FC236}">
                <a16:creationId xmlns:a16="http://schemas.microsoft.com/office/drawing/2014/main" id="{5F815B3B-1133-4B55-A524-0DC39003372F}"/>
              </a:ext>
            </a:extLst>
          </p:cNvPr>
          <p:cNvSpPr/>
          <p:nvPr/>
        </p:nvSpPr>
        <p:spPr>
          <a:xfrm>
            <a:off x="8963167" y="3013162"/>
            <a:ext cx="3099295" cy="24617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6</a:t>
            </a:r>
            <a:r>
              <a:rPr lang="en-GB" sz="2400" dirty="0">
                <a:solidFill>
                  <a:srgbClr val="002060"/>
                </a:solidFill>
              </a:rPr>
              <a:t>) You aren’t right. It’s clear that </a:t>
            </a:r>
            <a:r>
              <a:rPr lang="en-GB" sz="2400" b="1" dirty="0">
                <a:solidFill>
                  <a:srgbClr val="002060"/>
                </a:solidFill>
              </a:rPr>
              <a:t>I’m worse than you</a:t>
            </a:r>
            <a:r>
              <a:rPr lang="en-GB" sz="2400" dirty="0">
                <a:solidFill>
                  <a:srgbClr val="002060"/>
                </a:solidFill>
              </a:rPr>
              <a:t>!</a:t>
            </a:r>
          </a:p>
        </p:txBody>
      </p:sp>
      <p:sp>
        <p:nvSpPr>
          <p:cNvPr id="57" name="Rectangle: Rounded Corners 56">
            <a:extLst>
              <a:ext uri="{FF2B5EF4-FFF2-40B4-BE49-F238E27FC236}">
                <a16:creationId xmlns:a16="http://schemas.microsoft.com/office/drawing/2014/main" id="{9EFA057C-4171-4B8A-86DF-269FA37596A3}"/>
              </a:ext>
            </a:extLst>
          </p:cNvPr>
          <p:cNvSpPr/>
          <p:nvPr/>
        </p:nvSpPr>
        <p:spPr>
          <a:xfrm>
            <a:off x="8959083" y="3490179"/>
            <a:ext cx="3099295" cy="2461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7</a:t>
            </a:r>
            <a:r>
              <a:rPr lang="en-GB" sz="2400" dirty="0">
                <a:solidFill>
                  <a:srgbClr val="002060"/>
                </a:solidFill>
              </a:rPr>
              <a:t>) You are very funny. </a:t>
            </a:r>
            <a:r>
              <a:rPr lang="en-GB" sz="2400" b="1" dirty="0">
                <a:solidFill>
                  <a:srgbClr val="002060"/>
                </a:solidFill>
              </a:rPr>
              <a:t>I’m a bit nervous</a:t>
            </a:r>
            <a:r>
              <a:rPr lang="en-GB" sz="2400" dirty="0">
                <a:solidFill>
                  <a:srgbClr val="002060"/>
                </a:solidFill>
              </a:rPr>
              <a:t>. If there is rain, what do we do?</a:t>
            </a:r>
          </a:p>
        </p:txBody>
      </p:sp>
      <p:sp>
        <p:nvSpPr>
          <p:cNvPr id="59" name="Rectangle: Rounded Corners 58">
            <a:extLst>
              <a:ext uri="{FF2B5EF4-FFF2-40B4-BE49-F238E27FC236}">
                <a16:creationId xmlns:a16="http://schemas.microsoft.com/office/drawing/2014/main" id="{FBB55048-E14E-45F2-81CE-682BD77F128A}"/>
              </a:ext>
            </a:extLst>
          </p:cNvPr>
          <p:cNvSpPr/>
          <p:nvPr/>
        </p:nvSpPr>
        <p:spPr>
          <a:xfrm>
            <a:off x="8956721" y="3877087"/>
            <a:ext cx="3099295" cy="24617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8) </a:t>
            </a:r>
            <a:r>
              <a:rPr lang="en-GB" sz="2400" dirty="0">
                <a:solidFill>
                  <a:srgbClr val="002060"/>
                </a:solidFill>
              </a:rPr>
              <a:t>It is going to be dry tomorrow, ) </a:t>
            </a:r>
            <a:r>
              <a:rPr lang="en-GB" sz="2400" b="1" dirty="0">
                <a:solidFill>
                  <a:srgbClr val="002060"/>
                </a:solidFill>
              </a:rPr>
              <a:t>I’m sure.</a:t>
            </a:r>
            <a:endParaRPr lang="en-GB" sz="2400" dirty="0">
              <a:solidFill>
                <a:srgbClr val="002060"/>
              </a:solidFill>
            </a:endParaRPr>
          </a:p>
        </p:txBody>
      </p:sp>
      <p:sp>
        <p:nvSpPr>
          <p:cNvPr id="2" name="Rectangle 1">
            <a:extLst>
              <a:ext uri="{FF2B5EF4-FFF2-40B4-BE49-F238E27FC236}">
                <a16:creationId xmlns:a16="http://schemas.microsoft.com/office/drawing/2014/main" id="{DDDBA5AC-2424-4F5A-B290-C11233255567}"/>
              </a:ext>
            </a:extLst>
          </p:cNvPr>
          <p:cNvSpPr/>
          <p:nvPr/>
        </p:nvSpPr>
        <p:spPr>
          <a:xfrm>
            <a:off x="263347" y="1879854"/>
            <a:ext cx="3396336" cy="1015663"/>
          </a:xfrm>
          <a:prstGeom prst="rect">
            <a:avLst/>
          </a:prstGeom>
        </p:spPr>
        <p:txBody>
          <a:bodyPr wrap="square">
            <a:spAutoFit/>
          </a:bodyPr>
          <a:lstStyle/>
          <a:p>
            <a:pPr lvl="0" algn="ctr"/>
            <a:r>
              <a:rPr lang="en-GB" sz="2000" dirty="0" err="1">
                <a:solidFill>
                  <a:srgbClr val="002060"/>
                </a:solidFill>
              </a:rPr>
              <a:t>Pienso</a:t>
            </a:r>
            <a:r>
              <a:rPr lang="en-GB" sz="2000" dirty="0">
                <a:solidFill>
                  <a:srgbClr val="002060"/>
                </a:solidFill>
              </a:rPr>
              <a:t> que es </a:t>
            </a:r>
            <a:r>
              <a:rPr lang="en-GB" sz="2000" dirty="0" err="1">
                <a:solidFill>
                  <a:srgbClr val="002060"/>
                </a:solidFill>
              </a:rPr>
              <a:t>importante</a:t>
            </a:r>
            <a:r>
              <a:rPr lang="en-GB" sz="2000" dirty="0">
                <a:solidFill>
                  <a:srgbClr val="002060"/>
                </a:solidFill>
              </a:rPr>
              <a:t> </a:t>
            </a:r>
            <a:r>
              <a:rPr lang="en-GB" sz="2000" dirty="0" err="1">
                <a:solidFill>
                  <a:srgbClr val="002060"/>
                </a:solidFill>
              </a:rPr>
              <a:t>estar</a:t>
            </a:r>
            <a:r>
              <a:rPr lang="en-GB" sz="2000" dirty="0">
                <a:solidFill>
                  <a:srgbClr val="002060"/>
                </a:solidFill>
              </a:rPr>
              <a:t> </a:t>
            </a:r>
            <a:r>
              <a:rPr lang="en-GB" sz="2000" dirty="0" err="1">
                <a:solidFill>
                  <a:srgbClr val="002060"/>
                </a:solidFill>
              </a:rPr>
              <a:t>en</a:t>
            </a:r>
            <a:r>
              <a:rPr lang="en-GB" sz="2000" dirty="0">
                <a:solidFill>
                  <a:srgbClr val="002060"/>
                </a:solidFill>
              </a:rPr>
              <a:t> la </a:t>
            </a:r>
            <a:r>
              <a:rPr lang="en-GB" sz="2000" dirty="0" err="1">
                <a:solidFill>
                  <a:srgbClr val="002060"/>
                </a:solidFill>
              </a:rPr>
              <a:t>naturaleza</a:t>
            </a:r>
            <a:r>
              <a:rPr lang="en-GB" sz="2000" dirty="0">
                <a:solidFill>
                  <a:srgbClr val="002060"/>
                </a:solidFill>
              </a:rPr>
              <a:t> </a:t>
            </a:r>
            <a:r>
              <a:rPr lang="en-GB" sz="2000" dirty="0" err="1">
                <a:solidFill>
                  <a:srgbClr val="002060"/>
                </a:solidFill>
              </a:rPr>
              <a:t>porque</a:t>
            </a:r>
            <a:r>
              <a:rPr lang="en-GB" sz="2000" dirty="0">
                <a:solidFill>
                  <a:srgbClr val="002060"/>
                </a:solidFill>
              </a:rPr>
              <a:t> soy </a:t>
            </a:r>
            <a:r>
              <a:rPr lang="en-GB" sz="2000" dirty="0" err="1">
                <a:solidFill>
                  <a:srgbClr val="002060"/>
                </a:solidFill>
              </a:rPr>
              <a:t>muy</a:t>
            </a:r>
            <a:r>
              <a:rPr lang="en-GB" sz="2000" dirty="0">
                <a:solidFill>
                  <a:srgbClr val="002060"/>
                </a:solidFill>
              </a:rPr>
              <a:t> </a:t>
            </a:r>
            <a:r>
              <a:rPr lang="en-GB" sz="2000" dirty="0" err="1">
                <a:solidFill>
                  <a:srgbClr val="002060"/>
                </a:solidFill>
              </a:rPr>
              <a:t>activa</a:t>
            </a:r>
            <a:r>
              <a:rPr lang="en-GB" sz="2000" dirty="0">
                <a:solidFill>
                  <a:srgbClr val="002060"/>
                </a:solidFill>
              </a:rPr>
              <a:t>.</a:t>
            </a:r>
          </a:p>
        </p:txBody>
      </p:sp>
      <p:sp>
        <p:nvSpPr>
          <p:cNvPr id="5" name="Oval 4">
            <a:extLst>
              <a:ext uri="{FF2B5EF4-FFF2-40B4-BE49-F238E27FC236}">
                <a16:creationId xmlns:a16="http://schemas.microsoft.com/office/drawing/2014/main" id="{5DF0A293-2D6F-445D-94DF-65F08675CA28}"/>
              </a:ext>
            </a:extLst>
          </p:cNvPr>
          <p:cNvSpPr/>
          <p:nvPr/>
        </p:nvSpPr>
        <p:spPr>
          <a:xfrm>
            <a:off x="60707" y="1804610"/>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7" name="Rectangle 6">
            <a:extLst>
              <a:ext uri="{FF2B5EF4-FFF2-40B4-BE49-F238E27FC236}">
                <a16:creationId xmlns:a16="http://schemas.microsoft.com/office/drawing/2014/main" id="{BE17899B-E356-4B9B-92A6-31B1D844B7C2}"/>
              </a:ext>
            </a:extLst>
          </p:cNvPr>
          <p:cNvSpPr/>
          <p:nvPr/>
        </p:nvSpPr>
        <p:spPr>
          <a:xfrm>
            <a:off x="394360" y="3233645"/>
            <a:ext cx="3729941" cy="707886"/>
          </a:xfrm>
          <a:prstGeom prst="rect">
            <a:avLst/>
          </a:prstGeom>
        </p:spPr>
        <p:txBody>
          <a:bodyPr wrap="square">
            <a:spAutoFit/>
          </a:bodyPr>
          <a:lstStyle/>
          <a:p>
            <a:pPr lvl="0" algn="ctr"/>
            <a:r>
              <a:rPr lang="en-GB" sz="2000" dirty="0" err="1">
                <a:solidFill>
                  <a:srgbClr val="4472C4">
                    <a:lumMod val="50000"/>
                  </a:srgbClr>
                </a:solidFill>
              </a:rPr>
              <a:t>Va</a:t>
            </a:r>
            <a:r>
              <a:rPr lang="en-GB" sz="2000" dirty="0">
                <a:solidFill>
                  <a:srgbClr val="4472C4">
                    <a:lumMod val="50000"/>
                  </a:srgbClr>
                </a:solidFill>
              </a:rPr>
              <a:t> a ser un </a:t>
            </a:r>
            <a:r>
              <a:rPr lang="en-GB" sz="2000" dirty="0" err="1">
                <a:solidFill>
                  <a:srgbClr val="4472C4">
                    <a:lumMod val="50000"/>
                  </a:srgbClr>
                </a:solidFill>
              </a:rPr>
              <a:t>viaje</a:t>
            </a:r>
            <a:r>
              <a:rPr lang="en-GB" sz="2000" dirty="0">
                <a:solidFill>
                  <a:srgbClr val="4472C4">
                    <a:lumMod val="50000"/>
                  </a:srgbClr>
                </a:solidFill>
              </a:rPr>
              <a:t> </a:t>
            </a:r>
            <a:r>
              <a:rPr lang="en-GB" sz="2000" dirty="0" err="1">
                <a:solidFill>
                  <a:srgbClr val="4472C4">
                    <a:lumMod val="50000"/>
                  </a:srgbClr>
                </a:solidFill>
              </a:rPr>
              <a:t>muy</a:t>
            </a:r>
            <a:r>
              <a:rPr lang="en-GB" sz="2000" dirty="0">
                <a:solidFill>
                  <a:srgbClr val="4472C4">
                    <a:lumMod val="50000"/>
                  </a:srgbClr>
                </a:solidFill>
              </a:rPr>
              <a:t> </a:t>
            </a:r>
            <a:r>
              <a:rPr lang="en-GB" sz="2000" dirty="0" err="1">
                <a:solidFill>
                  <a:srgbClr val="4472C4">
                    <a:lumMod val="50000"/>
                  </a:srgbClr>
                </a:solidFill>
              </a:rPr>
              <a:t>divertido</a:t>
            </a:r>
            <a:r>
              <a:rPr lang="en-GB" sz="2000" dirty="0">
                <a:solidFill>
                  <a:srgbClr val="4472C4">
                    <a:lumMod val="50000"/>
                  </a:srgbClr>
                </a:solidFill>
              </a:rPr>
              <a:t>, ¡</a:t>
            </a:r>
            <a:r>
              <a:rPr lang="en-GB" sz="2000" dirty="0" err="1">
                <a:solidFill>
                  <a:srgbClr val="4472C4">
                    <a:lumMod val="50000"/>
                  </a:srgbClr>
                </a:solidFill>
              </a:rPr>
              <a:t>estoy</a:t>
            </a:r>
            <a:r>
              <a:rPr lang="en-GB" sz="2000" dirty="0">
                <a:solidFill>
                  <a:srgbClr val="4472C4">
                    <a:lumMod val="50000"/>
                  </a:srgbClr>
                </a:solidFill>
              </a:rPr>
              <a:t> </a:t>
            </a:r>
            <a:r>
              <a:rPr lang="en-GB" sz="2000" dirty="0" err="1">
                <a:solidFill>
                  <a:srgbClr val="4472C4">
                    <a:lumMod val="50000"/>
                  </a:srgbClr>
                </a:solidFill>
              </a:rPr>
              <a:t>listo</a:t>
            </a:r>
            <a:r>
              <a:rPr lang="en-GB" sz="2000" dirty="0">
                <a:solidFill>
                  <a:srgbClr val="4472C4">
                    <a:lumMod val="50000"/>
                  </a:srgbClr>
                </a:solidFill>
              </a:rPr>
              <a:t> para </a:t>
            </a:r>
            <a:r>
              <a:rPr lang="en-GB" sz="2000" dirty="0" err="1">
                <a:solidFill>
                  <a:srgbClr val="4472C4">
                    <a:lumMod val="50000"/>
                  </a:srgbClr>
                </a:solidFill>
              </a:rPr>
              <a:t>ir</a:t>
            </a:r>
            <a:r>
              <a:rPr lang="en-GB" sz="2000" dirty="0">
                <a:solidFill>
                  <a:srgbClr val="4472C4">
                    <a:lumMod val="50000"/>
                  </a:srgbClr>
                </a:solidFill>
              </a:rPr>
              <a:t>!</a:t>
            </a:r>
          </a:p>
        </p:txBody>
      </p:sp>
      <p:sp>
        <p:nvSpPr>
          <p:cNvPr id="51" name="Oval 50">
            <a:extLst>
              <a:ext uri="{FF2B5EF4-FFF2-40B4-BE49-F238E27FC236}">
                <a16:creationId xmlns:a16="http://schemas.microsoft.com/office/drawing/2014/main" id="{61E38A47-9060-47A0-822F-C340D8280081}"/>
              </a:ext>
            </a:extLst>
          </p:cNvPr>
          <p:cNvSpPr/>
          <p:nvPr/>
        </p:nvSpPr>
        <p:spPr>
          <a:xfrm>
            <a:off x="314076" y="3105339"/>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54" name="Rounded Rectangular Callout 38">
            <a:extLst>
              <a:ext uri="{FF2B5EF4-FFF2-40B4-BE49-F238E27FC236}">
                <a16:creationId xmlns:a16="http://schemas.microsoft.com/office/drawing/2014/main" id="{2E42A4D4-C82E-45DA-AC94-114EB6A4EAE5}"/>
              </a:ext>
            </a:extLst>
          </p:cNvPr>
          <p:cNvSpPr/>
          <p:nvPr/>
        </p:nvSpPr>
        <p:spPr>
          <a:xfrm>
            <a:off x="183300" y="4125123"/>
            <a:ext cx="4111794" cy="1113177"/>
          </a:xfrm>
          <a:prstGeom prst="wedgeRoundRectCallout">
            <a:avLst>
              <a:gd name="adj1" fmla="val -19241"/>
              <a:gd name="adj2" fmla="val 6367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endParaRPr>
          </a:p>
        </p:txBody>
      </p:sp>
      <p:sp>
        <p:nvSpPr>
          <p:cNvPr id="8" name="Rectangle 7">
            <a:extLst>
              <a:ext uri="{FF2B5EF4-FFF2-40B4-BE49-F238E27FC236}">
                <a16:creationId xmlns:a16="http://schemas.microsoft.com/office/drawing/2014/main" id="{D996A768-BE8D-46F6-AE3C-EA5E5E899334}"/>
              </a:ext>
            </a:extLst>
          </p:cNvPr>
          <p:cNvSpPr/>
          <p:nvPr/>
        </p:nvSpPr>
        <p:spPr>
          <a:xfrm>
            <a:off x="380035" y="4173979"/>
            <a:ext cx="3896034" cy="1015663"/>
          </a:xfrm>
          <a:prstGeom prst="rect">
            <a:avLst/>
          </a:prstGeom>
        </p:spPr>
        <p:txBody>
          <a:bodyPr wrap="square">
            <a:spAutoFit/>
          </a:bodyPr>
          <a:lstStyle/>
          <a:p>
            <a:r>
              <a:rPr lang="en-GB" sz="2000" dirty="0" err="1">
                <a:solidFill>
                  <a:srgbClr val="002060"/>
                </a:solidFill>
              </a:rPr>
              <a:t>Estoy</a:t>
            </a:r>
            <a:r>
              <a:rPr lang="en-GB" sz="2000" dirty="0">
                <a:solidFill>
                  <a:srgbClr val="002060"/>
                </a:solidFill>
              </a:rPr>
              <a:t> </a:t>
            </a:r>
            <a:r>
              <a:rPr lang="en-GB" sz="2000" dirty="0" err="1">
                <a:solidFill>
                  <a:srgbClr val="002060"/>
                </a:solidFill>
              </a:rPr>
              <a:t>emocionada</a:t>
            </a:r>
            <a:r>
              <a:rPr lang="en-GB" sz="2000" dirty="0">
                <a:solidFill>
                  <a:srgbClr val="002060"/>
                </a:solidFill>
              </a:rPr>
              <a:t> </a:t>
            </a:r>
            <a:r>
              <a:rPr lang="en-GB" sz="2000" dirty="0" err="1">
                <a:solidFill>
                  <a:srgbClr val="002060"/>
                </a:solidFill>
              </a:rPr>
              <a:t>porque</a:t>
            </a:r>
            <a:r>
              <a:rPr lang="en-GB" sz="2000" dirty="0">
                <a:solidFill>
                  <a:srgbClr val="002060"/>
                </a:solidFill>
              </a:rPr>
              <a:t> es </a:t>
            </a:r>
            <a:r>
              <a:rPr lang="en-GB" sz="2000" dirty="0" err="1">
                <a:solidFill>
                  <a:srgbClr val="002060"/>
                </a:solidFill>
              </a:rPr>
              <a:t>mejor</a:t>
            </a:r>
            <a:r>
              <a:rPr lang="en-GB" sz="2000" dirty="0">
                <a:solidFill>
                  <a:srgbClr val="002060"/>
                </a:solidFill>
              </a:rPr>
              <a:t> </a:t>
            </a:r>
            <a:r>
              <a:rPr lang="en-GB" sz="2000" dirty="0" err="1">
                <a:solidFill>
                  <a:srgbClr val="002060"/>
                </a:solidFill>
              </a:rPr>
              <a:t>estar</a:t>
            </a:r>
            <a:r>
              <a:rPr lang="en-GB" sz="2000" dirty="0">
                <a:solidFill>
                  <a:srgbClr val="002060"/>
                </a:solidFill>
              </a:rPr>
              <a:t> </a:t>
            </a:r>
            <a:r>
              <a:rPr lang="en-GB" sz="2000" dirty="0" err="1">
                <a:solidFill>
                  <a:srgbClr val="002060"/>
                </a:solidFill>
              </a:rPr>
              <a:t>en</a:t>
            </a:r>
            <a:r>
              <a:rPr lang="en-GB" sz="2000" dirty="0">
                <a:solidFill>
                  <a:srgbClr val="002060"/>
                </a:solidFill>
              </a:rPr>
              <a:t> el campo que </a:t>
            </a:r>
            <a:r>
              <a:rPr lang="en-GB" sz="2000" dirty="0" err="1">
                <a:solidFill>
                  <a:srgbClr val="002060"/>
                </a:solidFill>
              </a:rPr>
              <a:t>en</a:t>
            </a:r>
            <a:r>
              <a:rPr lang="en-GB" sz="2000" dirty="0">
                <a:solidFill>
                  <a:srgbClr val="002060"/>
                </a:solidFill>
              </a:rPr>
              <a:t> el pueblo los </a:t>
            </a:r>
            <a:r>
              <a:rPr lang="en-GB" sz="2000" dirty="0" err="1">
                <a:solidFill>
                  <a:srgbClr val="002060"/>
                </a:solidFill>
              </a:rPr>
              <a:t>domingos</a:t>
            </a:r>
            <a:r>
              <a:rPr lang="en-GB" sz="2000" dirty="0">
                <a:solidFill>
                  <a:srgbClr val="002060"/>
                </a:solidFill>
              </a:rPr>
              <a:t>.</a:t>
            </a:r>
            <a:endParaRPr lang="en-GB" dirty="0"/>
          </a:p>
        </p:txBody>
      </p:sp>
      <p:sp>
        <p:nvSpPr>
          <p:cNvPr id="60" name="Oval 59">
            <a:extLst>
              <a:ext uri="{FF2B5EF4-FFF2-40B4-BE49-F238E27FC236}">
                <a16:creationId xmlns:a16="http://schemas.microsoft.com/office/drawing/2014/main" id="{A61DAB3C-3031-4019-8506-D96B091E0A48}"/>
              </a:ext>
            </a:extLst>
          </p:cNvPr>
          <p:cNvSpPr/>
          <p:nvPr/>
        </p:nvSpPr>
        <p:spPr>
          <a:xfrm>
            <a:off x="103683" y="4059422"/>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62" name="Oval 61">
            <a:extLst>
              <a:ext uri="{FF2B5EF4-FFF2-40B4-BE49-F238E27FC236}">
                <a16:creationId xmlns:a16="http://schemas.microsoft.com/office/drawing/2014/main" id="{95CA8100-67E5-4262-9513-3E32A4717F65}"/>
              </a:ext>
            </a:extLst>
          </p:cNvPr>
          <p:cNvSpPr/>
          <p:nvPr/>
        </p:nvSpPr>
        <p:spPr>
          <a:xfrm>
            <a:off x="4502215" y="1770970"/>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10" name="Rectangle 9">
            <a:extLst>
              <a:ext uri="{FF2B5EF4-FFF2-40B4-BE49-F238E27FC236}">
                <a16:creationId xmlns:a16="http://schemas.microsoft.com/office/drawing/2014/main" id="{C07C7485-4223-4AEE-A451-D3BE8BC21A71}"/>
              </a:ext>
            </a:extLst>
          </p:cNvPr>
          <p:cNvSpPr/>
          <p:nvPr/>
        </p:nvSpPr>
        <p:spPr>
          <a:xfrm>
            <a:off x="4983467" y="1832991"/>
            <a:ext cx="3272283" cy="707886"/>
          </a:xfrm>
          <a:prstGeom prst="rect">
            <a:avLst/>
          </a:prstGeom>
        </p:spPr>
        <p:txBody>
          <a:bodyPr wrap="square">
            <a:spAutoFit/>
          </a:bodyPr>
          <a:lstStyle/>
          <a:p>
            <a:r>
              <a:rPr lang="en-GB" sz="2000" dirty="0">
                <a:solidFill>
                  <a:srgbClr val="002060"/>
                </a:solidFill>
              </a:rPr>
              <a:t>No </a:t>
            </a:r>
            <a:r>
              <a:rPr lang="en-GB" sz="2000" dirty="0" err="1">
                <a:solidFill>
                  <a:srgbClr val="002060"/>
                </a:solidFill>
              </a:rPr>
              <a:t>vamos</a:t>
            </a:r>
            <a:r>
              <a:rPr lang="en-GB" sz="2000" dirty="0">
                <a:solidFill>
                  <a:srgbClr val="002060"/>
                </a:solidFill>
              </a:rPr>
              <a:t> a </a:t>
            </a:r>
            <a:r>
              <a:rPr lang="en-GB" sz="2000" dirty="0" err="1">
                <a:solidFill>
                  <a:srgbClr val="002060"/>
                </a:solidFill>
              </a:rPr>
              <a:t>jugar</a:t>
            </a:r>
            <a:r>
              <a:rPr lang="en-GB" sz="2000" dirty="0">
                <a:solidFill>
                  <a:srgbClr val="002060"/>
                </a:solidFill>
              </a:rPr>
              <a:t> al </a:t>
            </a:r>
            <a:r>
              <a:rPr lang="en-GB" sz="2000" dirty="0" err="1">
                <a:solidFill>
                  <a:srgbClr val="002060"/>
                </a:solidFill>
              </a:rPr>
              <a:t>fútbol</a:t>
            </a:r>
            <a:r>
              <a:rPr lang="en-GB" sz="2000" dirty="0">
                <a:solidFill>
                  <a:srgbClr val="002060"/>
                </a:solidFill>
              </a:rPr>
              <a:t> </a:t>
            </a:r>
            <a:r>
              <a:rPr lang="en-GB" sz="2000" dirty="0" err="1">
                <a:solidFill>
                  <a:srgbClr val="002060"/>
                </a:solidFill>
              </a:rPr>
              <a:t>allí</a:t>
            </a:r>
            <a:r>
              <a:rPr lang="en-GB" sz="2000" dirty="0">
                <a:solidFill>
                  <a:srgbClr val="002060"/>
                </a:solidFill>
              </a:rPr>
              <a:t>. Soy </a:t>
            </a:r>
            <a:r>
              <a:rPr lang="en-GB" sz="2000" dirty="0" err="1">
                <a:solidFill>
                  <a:srgbClr val="002060"/>
                </a:solidFill>
              </a:rPr>
              <a:t>muy</a:t>
            </a:r>
            <a:r>
              <a:rPr lang="en-GB" sz="2000" dirty="0">
                <a:solidFill>
                  <a:srgbClr val="002060"/>
                </a:solidFill>
              </a:rPr>
              <a:t> mala.</a:t>
            </a:r>
            <a:endParaRPr lang="en-GB" dirty="0"/>
          </a:p>
        </p:txBody>
      </p:sp>
      <p:sp>
        <p:nvSpPr>
          <p:cNvPr id="63" name="Oval 62">
            <a:extLst>
              <a:ext uri="{FF2B5EF4-FFF2-40B4-BE49-F238E27FC236}">
                <a16:creationId xmlns:a16="http://schemas.microsoft.com/office/drawing/2014/main" id="{DBB372F1-A45D-4473-AC11-3AC738DD3CE3}"/>
              </a:ext>
            </a:extLst>
          </p:cNvPr>
          <p:cNvSpPr/>
          <p:nvPr/>
        </p:nvSpPr>
        <p:spPr>
          <a:xfrm>
            <a:off x="4509379" y="2759628"/>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12" name="Rectangle 11">
            <a:extLst>
              <a:ext uri="{FF2B5EF4-FFF2-40B4-BE49-F238E27FC236}">
                <a16:creationId xmlns:a16="http://schemas.microsoft.com/office/drawing/2014/main" id="{D672519E-6B14-45E7-912E-7D6035E55BDB}"/>
              </a:ext>
            </a:extLst>
          </p:cNvPr>
          <p:cNvSpPr/>
          <p:nvPr/>
        </p:nvSpPr>
        <p:spPr>
          <a:xfrm>
            <a:off x="4755324" y="2955363"/>
            <a:ext cx="3563359" cy="707886"/>
          </a:xfrm>
          <a:prstGeom prst="rect">
            <a:avLst/>
          </a:prstGeom>
        </p:spPr>
        <p:txBody>
          <a:bodyPr wrap="square">
            <a:spAutoFit/>
          </a:bodyPr>
          <a:lstStyle/>
          <a:p>
            <a:pPr lvl="0" algn="ctr"/>
            <a:r>
              <a:rPr lang="en-GB" sz="2000" dirty="0">
                <a:solidFill>
                  <a:srgbClr val="4472C4">
                    <a:lumMod val="50000"/>
                  </a:srgbClr>
                </a:solidFill>
              </a:rPr>
              <a:t>No </a:t>
            </a:r>
            <a:r>
              <a:rPr lang="en-GB" sz="2000" dirty="0" err="1">
                <a:solidFill>
                  <a:srgbClr val="4472C4">
                    <a:lumMod val="50000"/>
                  </a:srgbClr>
                </a:solidFill>
              </a:rPr>
              <a:t>tienes</a:t>
            </a:r>
            <a:r>
              <a:rPr lang="en-GB" sz="2000" dirty="0">
                <a:solidFill>
                  <a:srgbClr val="4472C4">
                    <a:lumMod val="50000"/>
                  </a:srgbClr>
                </a:solidFill>
              </a:rPr>
              <a:t> </a:t>
            </a:r>
            <a:r>
              <a:rPr lang="en-GB" sz="2000" dirty="0" err="1">
                <a:solidFill>
                  <a:srgbClr val="4472C4">
                    <a:lumMod val="50000"/>
                  </a:srgbClr>
                </a:solidFill>
              </a:rPr>
              <a:t>razón</a:t>
            </a:r>
            <a:r>
              <a:rPr lang="en-GB" sz="2000" dirty="0">
                <a:solidFill>
                  <a:srgbClr val="4472C4">
                    <a:lumMod val="50000"/>
                  </a:srgbClr>
                </a:solidFill>
              </a:rPr>
              <a:t>. ¡</a:t>
            </a:r>
            <a:r>
              <a:rPr lang="en-GB" sz="2000" dirty="0" err="1">
                <a:solidFill>
                  <a:srgbClr val="4472C4">
                    <a:lumMod val="50000"/>
                  </a:srgbClr>
                </a:solidFill>
              </a:rPr>
              <a:t>Está</a:t>
            </a:r>
            <a:r>
              <a:rPr lang="en-GB" sz="2000" dirty="0">
                <a:solidFill>
                  <a:srgbClr val="4472C4">
                    <a:lumMod val="50000"/>
                  </a:srgbClr>
                </a:solidFill>
              </a:rPr>
              <a:t> claro que soy </a:t>
            </a:r>
            <a:r>
              <a:rPr lang="en-GB" sz="2000" dirty="0" err="1">
                <a:solidFill>
                  <a:srgbClr val="4472C4">
                    <a:lumMod val="50000"/>
                  </a:srgbClr>
                </a:solidFill>
              </a:rPr>
              <a:t>peor</a:t>
            </a:r>
            <a:r>
              <a:rPr lang="en-GB" sz="2000" dirty="0">
                <a:solidFill>
                  <a:srgbClr val="4472C4">
                    <a:lumMod val="50000"/>
                  </a:srgbClr>
                </a:solidFill>
              </a:rPr>
              <a:t> que </a:t>
            </a:r>
            <a:r>
              <a:rPr lang="en-GB" sz="2000" dirty="0" err="1">
                <a:solidFill>
                  <a:srgbClr val="4472C4">
                    <a:lumMod val="50000"/>
                  </a:srgbClr>
                </a:solidFill>
              </a:rPr>
              <a:t>tú</a:t>
            </a:r>
            <a:r>
              <a:rPr lang="en-GB" sz="2000" dirty="0">
                <a:solidFill>
                  <a:srgbClr val="4472C4">
                    <a:lumMod val="50000"/>
                  </a:srgbClr>
                </a:solidFill>
              </a:rPr>
              <a:t>!</a:t>
            </a:r>
          </a:p>
        </p:txBody>
      </p:sp>
      <p:sp>
        <p:nvSpPr>
          <p:cNvPr id="13" name="Rectangle 12">
            <a:extLst>
              <a:ext uri="{FF2B5EF4-FFF2-40B4-BE49-F238E27FC236}">
                <a16:creationId xmlns:a16="http://schemas.microsoft.com/office/drawing/2014/main" id="{7C8421A1-2DE2-4593-BAD3-C1419510C4CF}"/>
              </a:ext>
            </a:extLst>
          </p:cNvPr>
          <p:cNvSpPr/>
          <p:nvPr/>
        </p:nvSpPr>
        <p:spPr>
          <a:xfrm>
            <a:off x="4734975" y="3861986"/>
            <a:ext cx="3364913" cy="1015663"/>
          </a:xfrm>
          <a:prstGeom prst="rect">
            <a:avLst/>
          </a:prstGeom>
        </p:spPr>
        <p:txBody>
          <a:bodyPr wrap="square">
            <a:spAutoFit/>
          </a:bodyPr>
          <a:lstStyle/>
          <a:p>
            <a:pPr lvl="0" algn="ctr"/>
            <a:r>
              <a:rPr lang="en-GB" sz="2000" dirty="0">
                <a:solidFill>
                  <a:srgbClr val="002060"/>
                </a:solidFill>
              </a:rPr>
              <a:t>Eres </a:t>
            </a:r>
            <a:r>
              <a:rPr lang="en-GB" sz="2000" dirty="0" err="1">
                <a:solidFill>
                  <a:srgbClr val="002060"/>
                </a:solidFill>
              </a:rPr>
              <a:t>muy</a:t>
            </a:r>
            <a:r>
              <a:rPr lang="en-GB" sz="2000" dirty="0">
                <a:solidFill>
                  <a:srgbClr val="002060"/>
                </a:solidFill>
              </a:rPr>
              <a:t> gracioso. </a:t>
            </a:r>
            <a:r>
              <a:rPr lang="en-GB" sz="2000" dirty="0" err="1">
                <a:solidFill>
                  <a:srgbClr val="002060"/>
                </a:solidFill>
              </a:rPr>
              <a:t>Estoy</a:t>
            </a:r>
            <a:r>
              <a:rPr lang="en-GB" sz="2000" dirty="0">
                <a:solidFill>
                  <a:srgbClr val="002060"/>
                </a:solidFill>
              </a:rPr>
              <a:t> un </a:t>
            </a:r>
            <a:r>
              <a:rPr lang="en-GB" sz="2000" dirty="0" err="1">
                <a:solidFill>
                  <a:srgbClr val="002060"/>
                </a:solidFill>
              </a:rPr>
              <a:t>poco</a:t>
            </a:r>
            <a:r>
              <a:rPr lang="en-GB" sz="2000" dirty="0">
                <a:solidFill>
                  <a:srgbClr val="002060"/>
                </a:solidFill>
              </a:rPr>
              <a:t> </a:t>
            </a:r>
            <a:r>
              <a:rPr lang="en-GB" sz="2000" dirty="0" err="1">
                <a:solidFill>
                  <a:srgbClr val="002060"/>
                </a:solidFill>
              </a:rPr>
              <a:t>nerviosa</a:t>
            </a:r>
            <a:r>
              <a:rPr lang="en-GB" sz="2000" dirty="0">
                <a:solidFill>
                  <a:srgbClr val="002060"/>
                </a:solidFill>
              </a:rPr>
              <a:t>. Si hay </a:t>
            </a:r>
            <a:r>
              <a:rPr lang="en-GB" sz="2000" dirty="0" err="1">
                <a:solidFill>
                  <a:srgbClr val="002060"/>
                </a:solidFill>
              </a:rPr>
              <a:t>lluvia</a:t>
            </a:r>
            <a:r>
              <a:rPr lang="en-GB" sz="2000" dirty="0">
                <a:solidFill>
                  <a:srgbClr val="002060"/>
                </a:solidFill>
              </a:rPr>
              <a:t> ¿</a:t>
            </a:r>
            <a:r>
              <a:rPr lang="en-GB" sz="2000" dirty="0" err="1">
                <a:solidFill>
                  <a:srgbClr val="002060"/>
                </a:solidFill>
              </a:rPr>
              <a:t>qué</a:t>
            </a:r>
            <a:r>
              <a:rPr lang="en-GB" sz="2000" dirty="0">
                <a:solidFill>
                  <a:srgbClr val="002060"/>
                </a:solidFill>
              </a:rPr>
              <a:t> </a:t>
            </a:r>
            <a:r>
              <a:rPr lang="en-GB" sz="2000" dirty="0" err="1">
                <a:solidFill>
                  <a:srgbClr val="002060"/>
                </a:solidFill>
              </a:rPr>
              <a:t>hacemos</a:t>
            </a:r>
            <a:r>
              <a:rPr lang="en-GB" sz="2000" dirty="0">
                <a:solidFill>
                  <a:srgbClr val="002060"/>
                </a:solidFill>
              </a:rPr>
              <a:t>?</a:t>
            </a:r>
          </a:p>
        </p:txBody>
      </p:sp>
      <p:sp>
        <p:nvSpPr>
          <p:cNvPr id="64" name="Oval 63">
            <a:extLst>
              <a:ext uri="{FF2B5EF4-FFF2-40B4-BE49-F238E27FC236}">
                <a16:creationId xmlns:a16="http://schemas.microsoft.com/office/drawing/2014/main" id="{967B0C57-7422-4672-A108-833FDE3DA3D4}"/>
              </a:ext>
            </a:extLst>
          </p:cNvPr>
          <p:cNvSpPr/>
          <p:nvPr/>
        </p:nvSpPr>
        <p:spPr>
          <a:xfrm>
            <a:off x="4366104" y="3817059"/>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65" name="Oval 64">
            <a:extLst>
              <a:ext uri="{FF2B5EF4-FFF2-40B4-BE49-F238E27FC236}">
                <a16:creationId xmlns:a16="http://schemas.microsoft.com/office/drawing/2014/main" id="{32600179-1D8A-4FA5-A1A5-14016AFDBDBB}"/>
              </a:ext>
            </a:extLst>
          </p:cNvPr>
          <p:cNvSpPr/>
          <p:nvPr/>
        </p:nvSpPr>
        <p:spPr>
          <a:xfrm>
            <a:off x="4852292" y="5146971"/>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14" name="Rectangle 13">
            <a:extLst>
              <a:ext uri="{FF2B5EF4-FFF2-40B4-BE49-F238E27FC236}">
                <a16:creationId xmlns:a16="http://schemas.microsoft.com/office/drawing/2014/main" id="{68FACABC-CBD9-4CCC-8DF5-8438D62B4ABB}"/>
              </a:ext>
            </a:extLst>
          </p:cNvPr>
          <p:cNvSpPr/>
          <p:nvPr/>
        </p:nvSpPr>
        <p:spPr>
          <a:xfrm>
            <a:off x="4887139" y="5336320"/>
            <a:ext cx="3315327" cy="707886"/>
          </a:xfrm>
          <a:prstGeom prst="rect">
            <a:avLst/>
          </a:prstGeom>
        </p:spPr>
        <p:txBody>
          <a:bodyPr wrap="square">
            <a:spAutoFit/>
          </a:bodyPr>
          <a:lstStyle/>
          <a:p>
            <a:pPr lvl="0" algn="ctr"/>
            <a:r>
              <a:rPr lang="en-GB" sz="2000" dirty="0" err="1">
                <a:solidFill>
                  <a:srgbClr val="4472C4">
                    <a:lumMod val="50000"/>
                  </a:srgbClr>
                </a:solidFill>
              </a:rPr>
              <a:t>Va</a:t>
            </a:r>
            <a:r>
              <a:rPr lang="en-GB" sz="2000" dirty="0">
                <a:solidFill>
                  <a:srgbClr val="4472C4">
                    <a:lumMod val="50000"/>
                  </a:srgbClr>
                </a:solidFill>
              </a:rPr>
              <a:t> a </a:t>
            </a:r>
            <a:r>
              <a:rPr lang="en-GB" sz="2000" dirty="0" err="1">
                <a:solidFill>
                  <a:srgbClr val="4472C4">
                    <a:lumMod val="50000"/>
                  </a:srgbClr>
                </a:solidFill>
              </a:rPr>
              <a:t>estar</a:t>
            </a:r>
            <a:r>
              <a:rPr lang="en-GB" sz="2000" dirty="0">
                <a:solidFill>
                  <a:srgbClr val="4472C4">
                    <a:lumMod val="50000"/>
                  </a:srgbClr>
                </a:solidFill>
              </a:rPr>
              <a:t> seco </a:t>
            </a:r>
            <a:r>
              <a:rPr lang="en-GB" sz="2000" dirty="0" err="1">
                <a:solidFill>
                  <a:srgbClr val="4472C4">
                    <a:lumMod val="50000"/>
                  </a:srgbClr>
                </a:solidFill>
              </a:rPr>
              <a:t>mañana</a:t>
            </a:r>
            <a:r>
              <a:rPr lang="en-GB" sz="2000" dirty="0">
                <a:solidFill>
                  <a:srgbClr val="4472C4">
                    <a:lumMod val="50000"/>
                  </a:srgbClr>
                </a:solidFill>
              </a:rPr>
              <a:t>, </a:t>
            </a:r>
            <a:r>
              <a:rPr lang="en-GB" sz="2000" dirty="0" err="1">
                <a:solidFill>
                  <a:srgbClr val="4472C4">
                    <a:lumMod val="50000"/>
                  </a:srgbClr>
                </a:solidFill>
              </a:rPr>
              <a:t>estoy</a:t>
            </a:r>
            <a:r>
              <a:rPr lang="en-GB" sz="2000" dirty="0">
                <a:solidFill>
                  <a:srgbClr val="4472C4">
                    <a:lumMod val="50000"/>
                  </a:srgbClr>
                </a:solidFill>
              </a:rPr>
              <a:t> </a:t>
            </a:r>
            <a:r>
              <a:rPr lang="en-GB" sz="2000" dirty="0" err="1">
                <a:solidFill>
                  <a:srgbClr val="4472C4">
                    <a:lumMod val="50000"/>
                  </a:srgbClr>
                </a:solidFill>
              </a:rPr>
              <a:t>seguro</a:t>
            </a:r>
            <a:r>
              <a:rPr lang="en-GB" sz="2000" dirty="0">
                <a:solidFill>
                  <a:srgbClr val="4472C4">
                    <a:lumMod val="50000"/>
                  </a:srgbClr>
                </a:solidFill>
              </a:rPr>
              <a:t>. </a:t>
            </a:r>
          </a:p>
        </p:txBody>
      </p:sp>
      <p:sp>
        <p:nvSpPr>
          <p:cNvPr id="26" name="Rounded Rectangular Callout 41">
            <a:extLst>
              <a:ext uri="{FF2B5EF4-FFF2-40B4-BE49-F238E27FC236}">
                <a16:creationId xmlns:a16="http://schemas.microsoft.com/office/drawing/2014/main" id="{7CE8E74C-4F18-4FED-97E6-8FE7B4342853}"/>
              </a:ext>
            </a:extLst>
          </p:cNvPr>
          <p:cNvSpPr/>
          <p:nvPr/>
        </p:nvSpPr>
        <p:spPr>
          <a:xfrm>
            <a:off x="239724" y="5437820"/>
            <a:ext cx="4494900" cy="902358"/>
          </a:xfrm>
          <a:prstGeom prst="wedgeRoundRectCallout">
            <a:avLst>
              <a:gd name="adj1" fmla="val 24635"/>
              <a:gd name="adj2" fmla="val -7615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endParaRPr>
          </a:p>
        </p:txBody>
      </p:sp>
      <p:sp>
        <p:nvSpPr>
          <p:cNvPr id="9" name="Rectangle 8">
            <a:extLst>
              <a:ext uri="{FF2B5EF4-FFF2-40B4-BE49-F238E27FC236}">
                <a16:creationId xmlns:a16="http://schemas.microsoft.com/office/drawing/2014/main" id="{FB102A86-A94A-4BDB-88D0-639A076B95C4}"/>
              </a:ext>
            </a:extLst>
          </p:cNvPr>
          <p:cNvSpPr/>
          <p:nvPr/>
        </p:nvSpPr>
        <p:spPr>
          <a:xfrm>
            <a:off x="203404" y="5559505"/>
            <a:ext cx="4567539" cy="707886"/>
          </a:xfrm>
          <a:prstGeom prst="rect">
            <a:avLst/>
          </a:prstGeom>
        </p:spPr>
        <p:txBody>
          <a:bodyPr wrap="square">
            <a:spAutoFit/>
          </a:bodyPr>
          <a:lstStyle/>
          <a:p>
            <a:pPr lvl="0" algn="ctr"/>
            <a:r>
              <a:rPr lang="en-GB" sz="2000" dirty="0" err="1">
                <a:solidFill>
                  <a:srgbClr val="4472C4">
                    <a:lumMod val="50000"/>
                  </a:srgbClr>
                </a:solidFill>
              </a:rPr>
              <a:t>Estoy</a:t>
            </a:r>
            <a:r>
              <a:rPr lang="en-GB" sz="2000" dirty="0">
                <a:solidFill>
                  <a:srgbClr val="4472C4">
                    <a:lumMod val="50000"/>
                  </a:srgbClr>
                </a:solidFill>
              </a:rPr>
              <a:t> un </a:t>
            </a:r>
            <a:r>
              <a:rPr lang="en-GB" sz="2000" dirty="0" err="1">
                <a:solidFill>
                  <a:srgbClr val="4472C4">
                    <a:lumMod val="50000"/>
                  </a:srgbClr>
                </a:solidFill>
              </a:rPr>
              <a:t>poco</a:t>
            </a:r>
            <a:r>
              <a:rPr lang="en-GB" sz="2000" dirty="0">
                <a:solidFill>
                  <a:srgbClr val="4472C4">
                    <a:lumMod val="50000"/>
                  </a:srgbClr>
                </a:solidFill>
              </a:rPr>
              <a:t> triste </a:t>
            </a:r>
            <a:r>
              <a:rPr lang="en-GB" sz="2000" dirty="0" err="1">
                <a:solidFill>
                  <a:srgbClr val="4472C4">
                    <a:lumMod val="50000"/>
                  </a:srgbClr>
                </a:solidFill>
              </a:rPr>
              <a:t>porque</a:t>
            </a:r>
            <a:r>
              <a:rPr lang="en-GB" sz="2000" dirty="0">
                <a:solidFill>
                  <a:srgbClr val="4472C4">
                    <a:lumMod val="50000"/>
                  </a:srgbClr>
                </a:solidFill>
              </a:rPr>
              <a:t> hoy es </a:t>
            </a:r>
            <a:r>
              <a:rPr lang="en-GB" sz="2000" dirty="0" err="1">
                <a:solidFill>
                  <a:srgbClr val="4472C4">
                    <a:lumMod val="50000"/>
                  </a:srgbClr>
                </a:solidFill>
              </a:rPr>
              <a:t>viernes</a:t>
            </a:r>
            <a:r>
              <a:rPr lang="en-GB" sz="2000" dirty="0">
                <a:solidFill>
                  <a:srgbClr val="4472C4">
                    <a:lumMod val="50000"/>
                  </a:srgbClr>
                </a:solidFill>
              </a:rPr>
              <a:t> y </a:t>
            </a:r>
            <a:r>
              <a:rPr lang="en-GB" sz="2000" dirty="0" err="1">
                <a:solidFill>
                  <a:srgbClr val="4472C4">
                    <a:lumMod val="50000"/>
                  </a:srgbClr>
                </a:solidFill>
              </a:rPr>
              <a:t>quiero</a:t>
            </a:r>
            <a:r>
              <a:rPr lang="en-GB" sz="2000" dirty="0">
                <a:solidFill>
                  <a:srgbClr val="4472C4">
                    <a:lumMod val="50000"/>
                  </a:srgbClr>
                </a:solidFill>
              </a:rPr>
              <a:t> </a:t>
            </a:r>
            <a:r>
              <a:rPr lang="en-GB" sz="2000" dirty="0" err="1">
                <a:solidFill>
                  <a:srgbClr val="4472C4">
                    <a:lumMod val="50000"/>
                  </a:srgbClr>
                </a:solidFill>
              </a:rPr>
              <a:t>ir</a:t>
            </a:r>
            <a:r>
              <a:rPr lang="en-GB" sz="2000" dirty="0">
                <a:solidFill>
                  <a:srgbClr val="4472C4">
                    <a:lumMod val="50000"/>
                  </a:srgbClr>
                </a:solidFill>
              </a:rPr>
              <a:t> </a:t>
            </a:r>
            <a:r>
              <a:rPr lang="en-GB" sz="2000" dirty="0" err="1">
                <a:solidFill>
                  <a:srgbClr val="4472C4">
                    <a:lumMod val="50000"/>
                  </a:srgbClr>
                </a:solidFill>
              </a:rPr>
              <a:t>ahora</a:t>
            </a:r>
            <a:r>
              <a:rPr lang="en-GB" sz="2000" dirty="0">
                <a:solidFill>
                  <a:srgbClr val="4472C4">
                    <a:lumMod val="50000"/>
                  </a:srgbClr>
                </a:solidFill>
              </a:rPr>
              <a:t> </a:t>
            </a:r>
            <a:r>
              <a:rPr lang="en-GB" sz="2000" dirty="0" err="1">
                <a:solidFill>
                  <a:srgbClr val="4472C4">
                    <a:lumMod val="50000"/>
                  </a:srgbClr>
                </a:solidFill>
              </a:rPr>
              <a:t>mismo</a:t>
            </a:r>
            <a:r>
              <a:rPr lang="en-GB" sz="2000" dirty="0">
                <a:solidFill>
                  <a:srgbClr val="4472C4">
                    <a:lumMod val="50000"/>
                  </a:srgbClr>
                </a:solidFill>
              </a:rPr>
              <a:t>.</a:t>
            </a:r>
          </a:p>
        </p:txBody>
      </p:sp>
      <p:sp>
        <p:nvSpPr>
          <p:cNvPr id="61" name="Oval 60">
            <a:extLst>
              <a:ext uri="{FF2B5EF4-FFF2-40B4-BE49-F238E27FC236}">
                <a16:creationId xmlns:a16="http://schemas.microsoft.com/office/drawing/2014/main" id="{41980834-0F53-44F4-A95E-A7F0FB367059}"/>
              </a:ext>
            </a:extLst>
          </p:cNvPr>
          <p:cNvSpPr/>
          <p:nvPr/>
        </p:nvSpPr>
        <p:spPr>
          <a:xfrm>
            <a:off x="159906" y="5355835"/>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Tree>
    <p:extLst>
      <p:ext uri="{BB962C8B-B14F-4D97-AF65-F5344CB8AC3E}">
        <p14:creationId xmlns:p14="http://schemas.microsoft.com/office/powerpoint/2010/main" val="25677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53" grpId="0" animBg="1"/>
      <p:bldP spid="52" grpId="0" animBg="1"/>
      <p:bldP spid="55" grpId="0" animBg="1"/>
      <p:bldP spid="56" grpId="0" animBg="1"/>
      <p:bldP spid="57"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0" y="1305001"/>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there are two ways to say ‘</a:t>
            </a:r>
            <a:r>
              <a:rPr lang="en-GB" sz="3200" dirty="0">
                <a:solidFill>
                  <a:srgbClr val="4472C4">
                    <a:lumMod val="50000"/>
                  </a:srgbClr>
                </a:solidFill>
                <a:latin typeface="Century Gothic" panose="020B0502020202020204" pitchFamily="34" charset="0"/>
              </a:rPr>
              <a:t>we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__________ and _________.</a:t>
            </a:r>
          </a:p>
        </p:txBody>
      </p:sp>
      <p:sp>
        <p:nvSpPr>
          <p:cNvPr id="7" name="TextBox 6"/>
          <p:cNvSpPr txBox="1"/>
          <p:nvPr/>
        </p:nvSpPr>
        <p:spPr>
          <a:xfrm>
            <a:off x="2625224" y="1757418"/>
            <a:ext cx="19156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8" name="TextBox 7"/>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Use ‘_________’ for location</a:t>
            </a:r>
            <a:r>
              <a:rPr kumimoji="0" lang="en-GB" sz="3200" i="0" u="none" strike="noStrike" kern="1200" cap="none" spc="0" normalizeH="0" noProof="0" dirty="0">
                <a:ln>
                  <a:noFill/>
                </a:ln>
                <a:solidFill>
                  <a:srgbClr val="4472C4">
                    <a:lumMod val="50000"/>
                  </a:srgbClr>
                </a:solidFill>
                <a:effectLst/>
                <a:uLnTx/>
                <a:uFillTx/>
                <a:latin typeface="Century Gothic" panose="020B0502020202020204" pitchFamily="34" charset="0"/>
              </a:rPr>
              <a:t> and for </a:t>
            </a: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state</a:t>
            </a:r>
            <a:r>
              <a:rPr lang="en-GB" sz="3200" dirty="0">
                <a:solidFill>
                  <a:srgbClr val="4472C4">
                    <a:lumMod val="50000"/>
                  </a:srgbClr>
                </a:solidFill>
                <a:latin typeface="Century Gothic" panose="020B0502020202020204" pitchFamily="34" charset="0"/>
              </a:rPr>
              <a:t> or </a:t>
            </a: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mood.</a:t>
            </a:r>
          </a:p>
        </p:txBody>
      </p:sp>
      <p:sp>
        <p:nvSpPr>
          <p:cNvPr id="11" name="TextBox 10"/>
          <p:cNvSpPr txBox="1"/>
          <p:nvPr/>
        </p:nvSpPr>
        <p:spPr>
          <a:xfrm>
            <a:off x="7905858" y="5055851"/>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Somos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3200" dirty="0" err="1">
                <a:solidFill>
                  <a:srgbClr val="4472C4">
                    <a:lumMod val="50000"/>
                  </a:srgbClr>
                </a:solidFill>
                <a:latin typeface="Century Gothic" panose="020B0502020202020204" pitchFamily="34" charset="0"/>
              </a:rPr>
              <a:t>guap</a:t>
            </a:r>
            <a:r>
              <a:rPr lang="en-GB" sz="3200" b="1" dirty="0" err="1">
                <a:solidFill>
                  <a:srgbClr val="4472C4">
                    <a:lumMod val="50000"/>
                  </a:srgbClr>
                </a:solidFill>
                <a:latin typeface="Century Gothic" panose="020B0502020202020204" pitchFamily="34" charset="0"/>
              </a:rPr>
              <a:t>os</a:t>
            </a:r>
            <a:r>
              <a:rPr lang="en-GB" sz="3200" dirty="0">
                <a:solidFill>
                  <a:srgbClr val="4472C4">
                    <a:lumMod val="50000"/>
                  </a:srgbClr>
                </a:solidFill>
                <a:latin typeface="Century Gothic" panose="020B0502020202020204" pitchFamily="34" charset="0"/>
              </a:rPr>
              <a: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429765" y="5040519"/>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We are good-looking</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3200" b="1" dirty="0">
                <a:solidFill>
                  <a:srgbClr val="4472C4">
                    <a:lumMod val="50000"/>
                  </a:srgbClr>
                </a:solidFill>
                <a:latin typeface="Century Gothic" panose="020B0502020202020204" pitchFamily="34" charset="0"/>
              </a:rPr>
              <a:t>male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4" name="TextBox 13"/>
          <p:cNvSpPr txBox="1"/>
          <p:nvPr/>
        </p:nvSpPr>
        <p:spPr>
          <a:xfrm>
            <a:off x="7905858" y="5611430"/>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Estamos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3200" dirty="0" err="1">
                <a:solidFill>
                  <a:srgbClr val="4472C4">
                    <a:lumMod val="50000"/>
                  </a:srgbClr>
                </a:solidFill>
                <a:latin typeface="Century Gothic" panose="020B0502020202020204" pitchFamily="34" charset="0"/>
              </a:rPr>
              <a:t>tont</a:t>
            </a:r>
            <a:r>
              <a:rPr lang="en-GB" sz="3200" b="1" dirty="0" err="1">
                <a:solidFill>
                  <a:srgbClr val="4472C4">
                    <a:lumMod val="50000"/>
                  </a:srgbClr>
                </a:solidFill>
                <a:latin typeface="Century Gothic" panose="020B0502020202020204" pitchFamily="34" charset="0"/>
              </a:rPr>
              <a:t>as</a:t>
            </a:r>
            <a:r>
              <a:rPr lang="en-GB" sz="3200" dirty="0">
                <a:solidFill>
                  <a:srgbClr val="4472C4">
                    <a:lumMod val="50000"/>
                  </a:srgbClr>
                </a:solidFill>
                <a:latin typeface="Century Gothic" panose="020B0502020202020204" pitchFamily="34" charset="0"/>
              </a:rPr>
              <a: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429898" y="5625295"/>
            <a:ext cx="621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We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being </a:t>
            </a:r>
            <a:r>
              <a:rPr lang="en-GB" sz="3200" noProof="0" dirty="0">
                <a:solidFill>
                  <a:srgbClr val="4472C4">
                    <a:lumMod val="50000"/>
                  </a:srgbClr>
                </a:solidFill>
                <a:latin typeface="Century Gothic" panose="020B0502020202020204" pitchFamily="34" charset="0"/>
              </a:rPr>
              <a:t>silly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2" name="TextBox 21"/>
          <p:cNvSpPr txBox="1"/>
          <p:nvPr/>
        </p:nvSpPr>
        <p:spPr>
          <a:xfrm>
            <a:off x="5767580" y="1758985"/>
            <a:ext cx="17721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somos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3" name="TextBox 22"/>
          <p:cNvSpPr txBox="1"/>
          <p:nvPr/>
        </p:nvSpPr>
        <p:spPr>
          <a:xfrm>
            <a:off x="429899" y="315979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‘________’ for traits.</a:t>
            </a:r>
          </a:p>
        </p:txBody>
      </p:sp>
      <p:sp>
        <p:nvSpPr>
          <p:cNvPr id="24" name="TextBox 23"/>
          <p:cNvSpPr txBox="1"/>
          <p:nvPr/>
        </p:nvSpPr>
        <p:spPr>
          <a:xfrm>
            <a:off x="1559589" y="3153410"/>
            <a:ext cx="15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D7D31"/>
                </a:solidFill>
                <a:latin typeface="Century Gothic" panose="020B0502020202020204" pitchFamily="34" charset="0"/>
              </a:rPr>
              <a:t>somos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5" name="TextBox 24"/>
          <p:cNvSpPr txBox="1"/>
          <p:nvPr/>
        </p:nvSpPr>
        <p:spPr>
          <a:xfrm>
            <a:off x="1401482" y="2432459"/>
            <a:ext cx="1864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
        <p:nvSpPr>
          <p:cNvPr id="15" name="TextBox 22">
            <a:extLst>
              <a:ext uri="{FF2B5EF4-FFF2-40B4-BE49-F238E27FC236}">
                <a16:creationId xmlns:a16="http://schemas.microsoft.com/office/drawing/2014/main" id="{22B85CEB-73EF-734A-B8B0-34825741B002}"/>
              </a:ext>
            </a:extLst>
          </p:cNvPr>
          <p:cNvSpPr txBox="1"/>
          <p:nvPr/>
        </p:nvSpPr>
        <p:spPr>
          <a:xfrm>
            <a:off x="429765" y="3841563"/>
            <a:ext cx="115672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that adjectives change (-o, -a) to agree in gender with the subject.</a:t>
            </a:r>
          </a:p>
        </p:txBody>
      </p:sp>
    </p:spTree>
    <p:extLst>
      <p:ext uri="{BB962C8B-B14F-4D97-AF65-F5344CB8AC3E}">
        <p14:creationId xmlns:p14="http://schemas.microsoft.com/office/powerpoint/2010/main" val="368187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P spid="1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5408</TotalTime>
  <Words>8958</Words>
  <Application>Microsoft Macintosh PowerPoint</Application>
  <PresentationFormat>Widescreen</PresentationFormat>
  <Paragraphs>1114</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Century Gothic</vt:lpstr>
      <vt:lpstr>Helvetica Neue</vt:lpstr>
      <vt:lpstr>Tw Cen MT</vt:lpstr>
      <vt:lpstr>1_Office Theme</vt:lpstr>
      <vt:lpstr>2_Office Theme</vt:lpstr>
      <vt:lpstr>Describing people and talking about how they feel</vt:lpstr>
      <vt:lpstr>Un día largo </vt:lpstr>
      <vt:lpstr>Un día largo </vt:lpstr>
      <vt:lpstr>Fonética</vt:lpstr>
      <vt:lpstr>SER and ESTAR [revisited]</vt:lpstr>
      <vt:lpstr>vocabulario</vt:lpstr>
      <vt:lpstr>Un viaje a Asturias</vt:lpstr>
      <vt:lpstr>Un fin de semana en el campo</vt:lpstr>
      <vt:lpstr>SER and ESTAR [revisited]</vt:lpstr>
      <vt:lpstr>escuchar</vt:lpstr>
      <vt:lpstr>hablar / escuchar</vt:lpstr>
      <vt:lpstr>hablar</vt:lpstr>
      <vt:lpstr>hablar</vt:lpstr>
      <vt:lpstr>hablar</vt:lpstr>
      <vt:lpstr>A weekend in the countryside</vt:lpstr>
      <vt:lpstr>Escucha y escribe la palabra en español y la letra de la imagen. </vt:lpstr>
      <vt:lpstr>Vocabulario [2/2]</vt:lpstr>
      <vt:lpstr>Fonética</vt:lpstr>
      <vt:lpstr>Fonética</vt:lpstr>
      <vt:lpstr>SER and ESTAR [revisited]</vt:lpstr>
      <vt:lpstr>Comparing things Using ‘más que’ and ‘menos que’</vt:lpstr>
      <vt:lpstr>Ana y Lucía están hablando del fin de semana que van a pasar en Asturias. Completa las frases en inglés.</vt:lpstr>
      <vt:lpstr>leer</vt:lpstr>
      <vt:lpstr>Comparing things Using ‘mejor que and ‘peor que’</vt:lpstr>
      <vt:lpstr>Lucía habla sobre su experiencia en el campo. Escucha las frases y marca la columna correcta. Luego, escribe la comparación en inglés.</vt:lpstr>
      <vt:lpstr>Lucía y Daniel hablan de las diferencias entre los viajes con sus padres y con la escuela.</vt:lpstr>
      <vt:lpstr>Persona A </vt:lpstr>
      <vt:lpstr>Persona B </vt:lpstr>
      <vt:lpstr> Respuestas: Persona A </vt:lpstr>
      <vt:lpstr>Respuestas (de la parte oral)</vt:lpstr>
      <vt:lpstr>Un fin de semana en el campo</vt:lpstr>
      <vt:lpstr>Un fin de semana en el campo - SOLUCIÓN</vt:lpstr>
      <vt:lpstr>Un fin de semana en el campo</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Caruso</cp:lastModifiedBy>
  <cp:revision>199</cp:revision>
  <dcterms:created xsi:type="dcterms:W3CDTF">2020-06-12T19:18:08Z</dcterms:created>
  <dcterms:modified xsi:type="dcterms:W3CDTF">2021-07-09T13:46:55Z</dcterms:modified>
</cp:coreProperties>
</file>