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 id="2147483701" r:id="rId4"/>
    <p:sldMasterId id="2147483713" r:id="rId5"/>
    <p:sldMasterId id="2147483725" r:id="rId6"/>
    <p:sldMasterId id="2147483737" r:id="rId7"/>
    <p:sldMasterId id="2147483749" r:id="rId8"/>
    <p:sldMasterId id="2147483761" r:id="rId9"/>
    <p:sldMasterId id="2147483773" r:id="rId10"/>
    <p:sldMasterId id="2147483786" r:id="rId11"/>
  </p:sldMasterIdLst>
  <p:notesMasterIdLst>
    <p:notesMasterId r:id="rId68"/>
  </p:notesMasterIdLst>
  <p:sldIdLst>
    <p:sldId id="266" r:id="rId12"/>
    <p:sldId id="261" r:id="rId13"/>
    <p:sldId id="808" r:id="rId14"/>
    <p:sldId id="810" r:id="rId15"/>
    <p:sldId id="268" r:id="rId16"/>
    <p:sldId id="269" r:id="rId17"/>
    <p:sldId id="271" r:id="rId18"/>
    <p:sldId id="811" r:id="rId19"/>
    <p:sldId id="812" r:id="rId20"/>
    <p:sldId id="813" r:id="rId21"/>
    <p:sldId id="814" r:id="rId22"/>
    <p:sldId id="1594" r:id="rId23"/>
    <p:sldId id="272" r:id="rId24"/>
    <p:sldId id="1531" r:id="rId25"/>
    <p:sldId id="1583" r:id="rId26"/>
    <p:sldId id="1595" r:id="rId27"/>
    <p:sldId id="270" r:id="rId28"/>
    <p:sldId id="1596" r:id="rId29"/>
    <p:sldId id="1597" r:id="rId30"/>
    <p:sldId id="1598" r:id="rId31"/>
    <p:sldId id="365" r:id="rId32"/>
    <p:sldId id="366" r:id="rId33"/>
    <p:sldId id="368" r:id="rId34"/>
    <p:sldId id="369" r:id="rId35"/>
    <p:sldId id="1600" r:id="rId36"/>
    <p:sldId id="703" r:id="rId37"/>
    <p:sldId id="256" r:id="rId38"/>
    <p:sldId id="993" r:id="rId39"/>
    <p:sldId id="506" r:id="rId40"/>
    <p:sldId id="534" r:id="rId41"/>
    <p:sldId id="1599" r:id="rId42"/>
    <p:sldId id="463" r:id="rId43"/>
    <p:sldId id="840" r:id="rId44"/>
    <p:sldId id="841" r:id="rId45"/>
    <p:sldId id="286" r:id="rId46"/>
    <p:sldId id="303" r:id="rId47"/>
    <p:sldId id="287" r:id="rId48"/>
    <p:sldId id="301" r:id="rId49"/>
    <p:sldId id="302" r:id="rId50"/>
    <p:sldId id="842" r:id="rId51"/>
    <p:sldId id="843" r:id="rId52"/>
    <p:sldId id="844" r:id="rId53"/>
    <p:sldId id="845" r:id="rId54"/>
    <p:sldId id="994" r:id="rId55"/>
    <p:sldId id="838" r:id="rId56"/>
    <p:sldId id="427" r:id="rId57"/>
    <p:sldId id="476" r:id="rId58"/>
    <p:sldId id="467" r:id="rId59"/>
    <p:sldId id="468" r:id="rId60"/>
    <p:sldId id="469" r:id="rId61"/>
    <p:sldId id="839" r:id="rId62"/>
    <p:sldId id="1603" r:id="rId63"/>
    <p:sldId id="1601" r:id="rId64"/>
    <p:sldId id="267" r:id="rId65"/>
    <p:sldId id="1604" r:id="rId66"/>
    <p:sldId id="1605"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189" autoAdjust="0"/>
    <p:restoredTop sz="55699" autoAdjust="0"/>
  </p:normalViewPr>
  <p:slideViewPr>
    <p:cSldViewPr snapToGrid="0">
      <p:cViewPr>
        <p:scale>
          <a:sx n="71" d="100"/>
          <a:sy n="71" d="100"/>
        </p:scale>
        <p:origin x="1440" y="-102"/>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4E949D-A669-492C-B2CB-1DFEF951D106}" type="datetimeFigureOut">
              <a:rPr lang="en-GB" smtClean="0"/>
              <a:t>01/12/2022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3156B3-EC16-47C5-905A-61A544D09AB6}" type="slidenum">
              <a:rPr lang="en-GB" smtClean="0"/>
              <a:t>‹#›</a:t>
            </a:fld>
            <a:endParaRPr lang="en-GB"/>
          </a:p>
        </p:txBody>
      </p:sp>
    </p:spTree>
    <p:extLst>
      <p:ext uri="{BB962C8B-B14F-4D97-AF65-F5344CB8AC3E}">
        <p14:creationId xmlns:p14="http://schemas.microsoft.com/office/powerpoint/2010/main" val="3208818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br>
              <a:rPr lang="en-GB" sz="1800" dirty="0">
                <a:effectLst/>
                <a:latin typeface="Calibri" panose="020F0502020204030204" pitchFamily="34" charset="0"/>
                <a:ea typeface="Calibri" panose="020F0502020204030204" pitchFamily="34" charset="0"/>
              </a:rPr>
            </a:b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645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DengXian" panose="02010600030101010101" pitchFamily="2" charset="-122"/>
                <a:cs typeface="Times New Roman" panose="02020603050405020304" pitchFamily="18" charset="0"/>
              </a:rPr>
              <a:t>[click]</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Key implications and considerations for them were:</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Deliberate recycling of high-frequency key verbs from SOW –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j’ai</a:t>
            </a:r>
            <a:r>
              <a:rPr lang="en-US" sz="1200" dirty="0">
                <a:effectLst/>
                <a:latin typeface="Calibri" panose="020F0502020204030204" pitchFamily="34" charset="0"/>
                <a:ea typeface="Calibri" panose="020F0502020204030204" pitchFamily="34" charset="0"/>
                <a:cs typeface="Times New Roman" panose="02020603050405020304" pitchFamily="18" charset="0"/>
              </a:rPr>
              <a:t>, je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suis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tengo</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estoy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[click]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 focus on asking questions (in French this meant using the question types they had been taught at that point in the SOW – e.g., intonation questions, intonation questions + question words, inversion – but leaving out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est-ce</a:t>
            </a:r>
            <a:r>
              <a:rPr lang="en-US" sz="1200" dirty="0">
                <a:effectLst/>
                <a:latin typeface="Calibri" panose="020F0502020204030204" pitchFamily="34" charset="0"/>
                <a:ea typeface="Calibri" panose="020F0502020204030204" pitchFamily="34" charset="0"/>
                <a:cs typeface="Times New Roman" panose="02020603050405020304" pitchFamily="18" charset="0"/>
              </a:rPr>
              <a:t> que until they had been taught this)</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[click]</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Opportunity to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practise</a:t>
            </a:r>
            <a:r>
              <a:rPr lang="en-US" sz="1200" dirty="0">
                <a:effectLst/>
                <a:latin typeface="Calibri" panose="020F0502020204030204" pitchFamily="34" charset="0"/>
                <a:ea typeface="Calibri" panose="020F0502020204030204" pitchFamily="34" charset="0"/>
                <a:cs typeface="Times New Roman" panose="02020603050405020304" pitchFamily="18" charset="0"/>
              </a:rPr>
              <a:t> grammar elements introduced alongside these in a different context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e.g</a:t>
            </a:r>
            <a:r>
              <a:rPr lang="en-US" sz="1200" dirty="0">
                <a:effectLst/>
                <a:latin typeface="Calibri" panose="020F0502020204030204" pitchFamily="34" charset="0"/>
                <a:ea typeface="Calibri" panose="020F0502020204030204" pitchFamily="34" charset="0"/>
                <a:cs typeface="Times New Roman" panose="02020603050405020304" pitchFamily="18" charset="0"/>
              </a:rPr>
              <a:t> adjective agreement: il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est</a:t>
            </a:r>
            <a:r>
              <a:rPr lang="en-US" sz="1200" dirty="0">
                <a:effectLst/>
                <a:latin typeface="Calibri" panose="020F0502020204030204" pitchFamily="34" charset="0"/>
                <a:ea typeface="Calibri" panose="020F0502020204030204" pitchFamily="34" charset="0"/>
                <a:cs typeface="Times New Roman" panose="02020603050405020304" pitchFamily="18" charset="0"/>
              </a:rPr>
              <a:t> absent/</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elle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est</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absente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está</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enfermo</a:t>
            </a:r>
            <a:r>
              <a:rPr lang="en-US" sz="1200" dirty="0">
                <a:effectLst/>
                <a:latin typeface="Calibri" panose="020F0502020204030204" pitchFamily="34" charset="0"/>
                <a:ea typeface="Calibri" panose="020F0502020204030204" pitchFamily="34" charset="0"/>
                <a:cs typeface="Times New Roman" panose="02020603050405020304" pitchFamily="18" charset="0"/>
              </a:rPr>
              <a:t>/a </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[click]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Identifying new, high surrender value verbs that can be easily and usefully introduced alongside known language e.g. il faut, hay que ahead of their teaching on the SOW</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[click]</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Having some flexibility in our approach – at the planning stage. Looking at where they could streamline verbs used and maximally exploit those key verbs, and pare the language down, even where there might be a range of ways to express and idea and pick the one they are going to go with that will get the most bang for your buck.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[click]</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Having some patience – you can’t teach everything all at once, so there will be a TL/English compromise in the first place.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Having a bit more patience – ensuring explicit teaching and breaking it down into manageable chunks means that for them this is a 3-year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programme</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They have taken advantage of this to spiral the language functions in the TL SOW and increase complexity each time they are re-visited.</a:t>
            </a:r>
          </a:p>
          <a:p>
            <a:pPr>
              <a:lnSpc>
                <a:spcPct val="107000"/>
              </a:lnSpc>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87F04-6022-461B-AC9A-50F6432650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724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how some of the identified functions grow when they are revisited.</a:t>
            </a:r>
            <a:br>
              <a:rPr lang="en-US" dirty="0"/>
            </a:br>
            <a:r>
              <a:rPr lang="en-US" dirty="0"/>
              <a:t>Here you can see that sometimes, when they are revisited, more language is added.  In other cases, the language is simply revisited.</a:t>
            </a:r>
          </a:p>
          <a:p>
            <a:r>
              <a:rPr lang="en-US" dirty="0"/>
              <a:t>[click]</a:t>
            </a:r>
          </a:p>
          <a:p>
            <a:r>
              <a:rPr lang="en-US" dirty="0"/>
              <a:t>The vast majority of these words appear on the new GCSE word lists (</a:t>
            </a:r>
            <a:r>
              <a:rPr lang="en-US" dirty="0" err="1"/>
              <a:t>Eduqas</a:t>
            </a:r>
            <a:r>
              <a:rPr lang="en-US" dirty="0"/>
              <a:t>/NCELP and/or AQA) – the exceptions are ‘chouette’ and ‘</a:t>
            </a:r>
            <a:r>
              <a:rPr lang="en-US" dirty="0" err="1"/>
              <a:t>motivé</a:t>
            </a:r>
            <a:r>
              <a:rPr lang="en-US" dirty="0"/>
              <a:t>’ though the latter is a cognate.</a:t>
            </a:r>
          </a:p>
          <a:p>
            <a:r>
              <a:rPr lang="en-US" dirty="0"/>
              <a:t>[click]</a:t>
            </a:r>
          </a:p>
          <a:p>
            <a:r>
              <a:rPr lang="en-US" dirty="0"/>
              <a:t>So even if the words are learnt ahead of their planned introduction in the SOW, we still know that we are using words in everyday classroom use that are supporting students’ overall learning journey towards the new GCSE.</a:t>
            </a:r>
            <a:endParaRPr lang="en-GB" dirty="0"/>
          </a:p>
        </p:txBody>
      </p:sp>
      <p:sp>
        <p:nvSpPr>
          <p:cNvPr id="4" name="Slide Number Placeholder 3"/>
          <p:cNvSpPr>
            <a:spLocks noGrp="1"/>
          </p:cNvSpPr>
          <p:nvPr>
            <p:ph type="sldNum" sz="quarter" idx="5"/>
          </p:nvPr>
        </p:nvSpPr>
        <p:spPr/>
        <p:txBody>
          <a:bodyPr/>
          <a:lstStyle/>
          <a:p>
            <a:fld id="{B24F98AD-84AD-4B14-9C43-2E6935D9F2C8}" type="slidenum">
              <a:rPr lang="en-GB" smtClean="0"/>
              <a:t>11</a:t>
            </a:fld>
            <a:endParaRPr lang="en-GB"/>
          </a:p>
        </p:txBody>
      </p:sp>
    </p:spTree>
    <p:extLst>
      <p:ext uri="{BB962C8B-B14F-4D97-AF65-F5344CB8AC3E}">
        <p14:creationId xmlns:p14="http://schemas.microsoft.com/office/powerpoint/2010/main" val="424523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expectations clear to students – we are doing this so we can communicate, therefore that’s what we expect!</a:t>
            </a:r>
            <a:endParaRPr lang="en-GB" dirty="0"/>
          </a:p>
        </p:txBody>
      </p:sp>
      <p:sp>
        <p:nvSpPr>
          <p:cNvPr id="4" name="Slide Number Placeholder 3"/>
          <p:cNvSpPr>
            <a:spLocks noGrp="1"/>
          </p:cNvSpPr>
          <p:nvPr>
            <p:ph type="sldNum" sz="quarter" idx="5"/>
          </p:nvPr>
        </p:nvSpPr>
        <p:spPr/>
        <p:txBody>
          <a:bodyPr/>
          <a:lstStyle/>
          <a:p>
            <a:fld id="{B24F98AD-84AD-4B14-9C43-2E6935D9F2C8}" type="slidenum">
              <a:rPr lang="en-GB" smtClean="0"/>
              <a:t>12</a:t>
            </a:fld>
            <a:endParaRPr lang="en-GB"/>
          </a:p>
        </p:txBody>
      </p:sp>
    </p:spTree>
    <p:extLst>
      <p:ext uri="{BB962C8B-B14F-4D97-AF65-F5344CB8AC3E}">
        <p14:creationId xmlns:p14="http://schemas.microsoft.com/office/powerpoint/2010/main" val="3149147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it look like in lessons? </a:t>
            </a:r>
          </a:p>
          <a:p>
            <a:r>
              <a:rPr lang="en-US" dirty="0"/>
              <a:t>Principles are in line with vocab and grammar teaching across NCELP and similar to the phonics delivery – explicit, direct instruction, a chance to hear, see, say the new words. </a:t>
            </a:r>
          </a:p>
          <a:p>
            <a:r>
              <a:rPr lang="en-US" dirty="0"/>
              <a:t>Then using them in practice when called for. Celebrate this! </a:t>
            </a:r>
          </a:p>
          <a:p>
            <a:r>
              <a:rPr lang="en-US" dirty="0"/>
              <a:t>Two lessons a week means we introduce the language in lesson 1 and </a:t>
            </a:r>
            <a:r>
              <a:rPr lang="en-US" dirty="0" err="1"/>
              <a:t>practise</a:t>
            </a:r>
            <a:r>
              <a:rPr lang="en-US" dirty="0"/>
              <a:t> in lessons 1 and 2, giving LOTS of opportunities to say it.</a:t>
            </a:r>
            <a:endParaRPr lang="en-GB" dirty="0"/>
          </a:p>
        </p:txBody>
      </p:sp>
      <p:sp>
        <p:nvSpPr>
          <p:cNvPr id="4" name="Slide Number Placeholder 3"/>
          <p:cNvSpPr>
            <a:spLocks noGrp="1"/>
          </p:cNvSpPr>
          <p:nvPr>
            <p:ph type="sldNum" sz="quarter" idx="5"/>
          </p:nvPr>
        </p:nvSpPr>
        <p:spPr/>
        <p:txBody>
          <a:bodyPr/>
          <a:lstStyle/>
          <a:p>
            <a:fld id="{B24F98AD-84AD-4B14-9C43-2E6935D9F2C8}" type="slidenum">
              <a:rPr lang="en-GB" smtClean="0"/>
              <a:t>13</a:t>
            </a:fld>
            <a:endParaRPr lang="en-GB"/>
          </a:p>
        </p:txBody>
      </p:sp>
    </p:spTree>
    <p:extLst>
      <p:ext uri="{BB962C8B-B14F-4D97-AF65-F5344CB8AC3E}">
        <p14:creationId xmlns:p14="http://schemas.microsoft.com/office/powerpoint/2010/main" val="2457529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Explicit translations – no guessing what words mean</a:t>
            </a:r>
          </a:p>
          <a:p>
            <a:r>
              <a:rPr lang="en-US" dirty="0"/>
              <a:t>Receptive practice and productive – give students opportunities across all modes / modalities</a:t>
            </a:r>
          </a:p>
          <a:p>
            <a:r>
              <a:rPr lang="en-US" dirty="0" err="1"/>
              <a:t>Practise</a:t>
            </a:r>
            <a:r>
              <a:rPr lang="en-US" dirty="0"/>
              <a:t> applying new learning and situate in classroom context to reinforce that this is what we do</a:t>
            </a:r>
            <a:endParaRPr lang="en-GB" dirty="0"/>
          </a:p>
        </p:txBody>
      </p:sp>
      <p:sp>
        <p:nvSpPr>
          <p:cNvPr id="4" name="Slide Number Placeholder 3"/>
          <p:cNvSpPr>
            <a:spLocks noGrp="1"/>
          </p:cNvSpPr>
          <p:nvPr>
            <p:ph type="sldNum" sz="quarter" idx="5"/>
          </p:nvPr>
        </p:nvSpPr>
        <p:spPr/>
        <p:txBody>
          <a:bodyPr/>
          <a:lstStyle/>
          <a:p>
            <a:fld id="{B24F98AD-84AD-4B14-9C43-2E6935D9F2C8}" type="slidenum">
              <a:rPr lang="en-GB" smtClean="0"/>
              <a:t>14</a:t>
            </a:fld>
            <a:endParaRPr lang="en-GB"/>
          </a:p>
        </p:txBody>
      </p:sp>
    </p:spTree>
    <p:extLst>
      <p:ext uri="{BB962C8B-B14F-4D97-AF65-F5344CB8AC3E}">
        <p14:creationId xmlns:p14="http://schemas.microsoft.com/office/powerpoint/2010/main" val="31098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Activities that allow for retrieval in the way that we would plan the same with ‘content’ vocabulary</a:t>
            </a:r>
            <a:endParaRPr lang="en-GB" dirty="0"/>
          </a:p>
        </p:txBody>
      </p:sp>
      <p:sp>
        <p:nvSpPr>
          <p:cNvPr id="4" name="Slide Number Placeholder 3"/>
          <p:cNvSpPr>
            <a:spLocks noGrp="1"/>
          </p:cNvSpPr>
          <p:nvPr>
            <p:ph type="sldNum" sz="quarter" idx="5"/>
          </p:nvPr>
        </p:nvSpPr>
        <p:spPr/>
        <p:txBody>
          <a:bodyPr/>
          <a:lstStyle/>
          <a:p>
            <a:fld id="{B24F98AD-84AD-4B14-9C43-2E6935D9F2C8}" type="slidenum">
              <a:rPr lang="en-GB" smtClean="0"/>
              <a:t>15</a:t>
            </a:fld>
            <a:endParaRPr lang="en-GB"/>
          </a:p>
        </p:txBody>
      </p:sp>
    </p:spTree>
    <p:extLst>
      <p:ext uri="{BB962C8B-B14F-4D97-AF65-F5344CB8AC3E}">
        <p14:creationId xmlns:p14="http://schemas.microsoft.com/office/powerpoint/2010/main" val="3214208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recap at the beginning of a lesson and 10 sec conversation</a:t>
            </a:r>
          </a:p>
          <a:p>
            <a:r>
              <a:rPr lang="en-US" dirty="0"/>
              <a:t>Direct instruction</a:t>
            </a:r>
          </a:p>
          <a:p>
            <a:r>
              <a:rPr lang="en-US" dirty="0"/>
              <a:t>Vocab recap</a:t>
            </a:r>
          </a:p>
          <a:p>
            <a:r>
              <a:rPr lang="en-US" dirty="0"/>
              <a:t>Then apply in a conversation</a:t>
            </a:r>
            <a:endParaRPr lang="en-GB" dirty="0"/>
          </a:p>
        </p:txBody>
      </p:sp>
      <p:sp>
        <p:nvSpPr>
          <p:cNvPr id="4" name="Slide Number Placeholder 3"/>
          <p:cNvSpPr>
            <a:spLocks noGrp="1"/>
          </p:cNvSpPr>
          <p:nvPr>
            <p:ph type="sldNum" sz="quarter" idx="5"/>
          </p:nvPr>
        </p:nvSpPr>
        <p:spPr/>
        <p:txBody>
          <a:bodyPr/>
          <a:lstStyle/>
          <a:p>
            <a:fld id="{B24F98AD-84AD-4B14-9C43-2E6935D9F2C8}" type="slidenum">
              <a:rPr lang="en-GB" smtClean="0"/>
              <a:t>16</a:t>
            </a:fld>
            <a:endParaRPr lang="en-GB"/>
          </a:p>
        </p:txBody>
      </p:sp>
    </p:spTree>
    <p:extLst>
      <p:ext uri="{BB962C8B-B14F-4D97-AF65-F5344CB8AC3E}">
        <p14:creationId xmlns:p14="http://schemas.microsoft.com/office/powerpoint/2010/main" val="1271377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Claire reports that this is what she and her colleagues have learnt so far:</a:t>
            </a:r>
            <a:br>
              <a:rPr lang="en-US" dirty="0"/>
            </a:br>
            <a:r>
              <a:rPr lang="en-US" dirty="0"/>
              <a:t>[click]</a:t>
            </a:r>
            <a:br>
              <a:rPr lang="en-US" dirty="0"/>
            </a:br>
            <a:r>
              <a:rPr lang="en-US" dirty="0"/>
              <a:t>To </a:t>
            </a:r>
            <a:r>
              <a:rPr lang="en-US" dirty="0" err="1"/>
              <a:t>maximise</a:t>
            </a:r>
            <a:r>
              <a:rPr lang="en-US" dirty="0"/>
              <a:t> consistency across and between colleagues, be very clear about what is to be taught when. Share your vision so there is a clear, shared purpose.</a:t>
            </a:r>
          </a:p>
          <a:p>
            <a:r>
              <a:rPr lang="en-US" dirty="0"/>
              <a:t>[click]</a:t>
            </a:r>
          </a:p>
          <a:p>
            <a:r>
              <a:rPr lang="en-US" dirty="0"/>
              <a:t>Break it down into small steps that feel manageable for learners and teachers. Include opportunities to revise and consolidate. Share the rationale behind the way it is broken down.</a:t>
            </a:r>
          </a:p>
          <a:p>
            <a:r>
              <a:rPr lang="en-US" dirty="0"/>
              <a:t>[click]</a:t>
            </a:r>
          </a:p>
          <a:p>
            <a:r>
              <a:rPr lang="en-US" dirty="0"/>
              <a:t>Be insistent – at all levels. With yourself – if you’ve taught it, use it. With learners – if you’ve taught it, they use it. With your team – if you’ve taught it, they use it. Be insistent too in terms of fidelity – you and your colleagues may need to adapt your usual classroom scripts to initially ensure that you are using only what you have taught.</a:t>
            </a:r>
          </a:p>
          <a:p>
            <a:r>
              <a:rPr lang="en-US" dirty="0"/>
              <a:t>[click]</a:t>
            </a:r>
          </a:p>
          <a:p>
            <a:r>
              <a:rPr lang="en-US" dirty="0"/>
              <a:t>Monitor your use and that of colleagues – is it consistent. Invite colleagues to observe you as a critical friend. Are there missed opportunities? Monitor student use – is movement happening? </a:t>
            </a:r>
          </a:p>
          <a:p>
            <a:r>
              <a:rPr lang="en-US" dirty="0"/>
              <a:t>[click]</a:t>
            </a:r>
          </a:p>
          <a:p>
            <a:r>
              <a:rPr lang="en-US" dirty="0"/>
              <a:t>Review, reflect and critique – what is changing in your classroom as a result of your work on TL. How? Why? What still needs to move forwards?</a:t>
            </a:r>
          </a:p>
          <a:p>
            <a:r>
              <a:rPr lang="en-US" dirty="0"/>
              <a:t>[click]</a:t>
            </a:r>
          </a:p>
          <a:p>
            <a:r>
              <a:rPr lang="en-US" dirty="0"/>
              <a:t>Our intention is that TL teaching will spiral over three years, each time language structures are revisited there will be added complexity to tie in with prior learning. Embedding learning and –hopefully  - developing automaticity with these language functions over time. Forgetting opportunities are built in. This is something we need to stay aware of and maintain momentum.</a:t>
            </a:r>
            <a:endParaRPr lang="en-GB" dirty="0"/>
          </a:p>
        </p:txBody>
      </p:sp>
      <p:sp>
        <p:nvSpPr>
          <p:cNvPr id="4" name="Slide Number Placeholder 3"/>
          <p:cNvSpPr>
            <a:spLocks noGrp="1"/>
          </p:cNvSpPr>
          <p:nvPr>
            <p:ph type="sldNum" sz="quarter" idx="5"/>
          </p:nvPr>
        </p:nvSpPr>
        <p:spPr/>
        <p:txBody>
          <a:bodyPr/>
          <a:lstStyle/>
          <a:p>
            <a:fld id="{B24F98AD-84AD-4B14-9C43-2E6935D9F2C8}" type="slidenum">
              <a:rPr lang="en-GB" smtClean="0"/>
              <a:t>17</a:t>
            </a:fld>
            <a:endParaRPr lang="en-GB"/>
          </a:p>
        </p:txBody>
      </p:sp>
    </p:spTree>
    <p:extLst>
      <p:ext uri="{BB962C8B-B14F-4D97-AF65-F5344CB8AC3E}">
        <p14:creationId xmlns:p14="http://schemas.microsoft.com/office/powerpoint/2010/main" val="4221021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p>
          <a:p>
            <a:r>
              <a:rPr lang="en-US" dirty="0"/>
              <a:t>That’s pupils and teachers! </a:t>
            </a:r>
            <a:r>
              <a:rPr lang="en-US" dirty="0" err="1"/>
              <a:t>Recognising</a:t>
            </a:r>
            <a:r>
              <a:rPr lang="en-US" dirty="0"/>
              <a:t> when an effort is being made to communicate, and celebrating it.</a:t>
            </a:r>
          </a:p>
          <a:p>
            <a:r>
              <a:rPr lang="en-US" dirty="0"/>
              <a:t>[click]</a:t>
            </a:r>
          </a:p>
          <a:p>
            <a:r>
              <a:rPr lang="en-US" dirty="0"/>
              <a:t>Considering how we check for this learning with those ‘under the radar’ students</a:t>
            </a:r>
          </a:p>
          <a:p>
            <a:r>
              <a:rPr lang="en-US" dirty="0"/>
              <a:t>[click]</a:t>
            </a:r>
          </a:p>
          <a:p>
            <a:r>
              <a:rPr lang="en-US" dirty="0"/>
              <a:t>Keep the focus – use a peer coaching approach, drop ins, learning walks, student voice</a:t>
            </a:r>
            <a:endParaRPr lang="en-GB" dirty="0"/>
          </a:p>
        </p:txBody>
      </p:sp>
      <p:sp>
        <p:nvSpPr>
          <p:cNvPr id="4" name="Slide Number Placeholder 3"/>
          <p:cNvSpPr>
            <a:spLocks noGrp="1"/>
          </p:cNvSpPr>
          <p:nvPr>
            <p:ph type="sldNum" sz="quarter" idx="5"/>
          </p:nvPr>
        </p:nvSpPr>
        <p:spPr/>
        <p:txBody>
          <a:bodyPr/>
          <a:lstStyle/>
          <a:p>
            <a:fld id="{B24F98AD-84AD-4B14-9C43-2E6935D9F2C8}" type="slidenum">
              <a:rPr lang="en-GB" smtClean="0"/>
              <a:t>18</a:t>
            </a:fld>
            <a:endParaRPr lang="en-GB"/>
          </a:p>
        </p:txBody>
      </p:sp>
    </p:spTree>
    <p:extLst>
      <p:ext uri="{BB962C8B-B14F-4D97-AF65-F5344CB8AC3E}">
        <p14:creationId xmlns:p14="http://schemas.microsoft.com/office/powerpoint/2010/main" val="802384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DengXian" panose="02010600030101010101" pitchFamily="2" charset="-122"/>
                <a:cs typeface="Times New Roman" panose="02020603050405020304" pitchFamily="18" charset="0"/>
              </a:rPr>
              <a:t>What might this look this like?</a:t>
            </a:r>
            <a:br>
              <a:rPr lang="en-GB" sz="1200" dirty="0">
                <a:effectLst/>
                <a:latin typeface="Calibri" panose="020F0502020204030204" pitchFamily="34" charset="0"/>
                <a:ea typeface="DengXian" panose="02010600030101010101" pitchFamily="2" charset="-122"/>
                <a:cs typeface="Times New Roman" panose="02020603050405020304" pitchFamily="18" charset="0"/>
              </a:rPr>
            </a:br>
            <a:r>
              <a:rPr lang="en-GB" sz="1200" dirty="0">
                <a:effectLst/>
                <a:latin typeface="Calibri" panose="020F0502020204030204" pitchFamily="34" charset="0"/>
                <a:ea typeface="DengXian" panose="02010600030101010101" pitchFamily="2" charset="-122"/>
                <a:cs typeface="Times New Roman" panose="02020603050405020304" pitchFamily="18" charset="0"/>
              </a:rPr>
              <a:t>I’m going to describe a case study from a former colleague from my trust – Claire Jones – who is now Head of Languages at The Orchard School in Bristol.</a:t>
            </a:r>
            <a:br>
              <a:rPr lang="en-GB" sz="1200" dirty="0">
                <a:effectLst/>
                <a:latin typeface="Calibri" panose="020F0502020204030204" pitchFamily="34" charset="0"/>
                <a:ea typeface="DengXian" panose="02010600030101010101" pitchFamily="2" charset="-122"/>
                <a:cs typeface="Times New Roman" panose="02020603050405020304" pitchFamily="18" charset="0"/>
              </a:rPr>
            </a:br>
            <a:r>
              <a:rPr lang="en-GB" sz="1200" dirty="0">
                <a:effectLst/>
                <a:latin typeface="Calibri" panose="020F0502020204030204" pitchFamily="34" charset="0"/>
                <a:ea typeface="DengXian" panose="02010600030101010101" pitchFamily="2" charset="-122"/>
                <a:cs typeface="Times New Roman" panose="02020603050405020304" pitchFamily="18" charset="0"/>
              </a:rPr>
              <a:t>She has started to set out a target language strand with the rest of her department – their work is the cohesive effort of a whole department to introduce a target language strand to their curriculum.</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87F04-6022-461B-AC9A-50F6432650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537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have a quick look at our session overview.</a:t>
            </a:r>
          </a:p>
          <a:p>
            <a:r>
              <a:rPr lang="en-GB" dirty="0"/>
              <a:t>[click x 2]</a:t>
            </a:r>
          </a:p>
          <a:p>
            <a:r>
              <a:rPr lang="en-GB" dirty="0"/>
              <a:t>I will start with a bit of context, in particular looking at what the Ofsted research review has to say about teacher and student us of TL</a:t>
            </a:r>
          </a:p>
          <a:p>
            <a:r>
              <a:rPr lang="en-GB" dirty="0"/>
              <a:t>[click]</a:t>
            </a:r>
          </a:p>
          <a:p>
            <a:r>
              <a:rPr lang="en-GB" dirty="0"/>
              <a:t>and also the implications of the new GCSE for the ways in which we practise speaking.</a:t>
            </a:r>
            <a:br>
              <a:rPr lang="en-GB" dirty="0"/>
            </a:br>
            <a:r>
              <a:rPr lang="en-GB" dirty="0"/>
              <a:t>[click x 2]</a:t>
            </a:r>
            <a:br>
              <a:rPr lang="en-GB" dirty="0"/>
            </a:br>
            <a:r>
              <a:rPr lang="en-GB" dirty="0"/>
              <a:t>I’ll briefly give a bit more context to what we typically see in classrooms at the moment and some suggested ways forward.</a:t>
            </a:r>
          </a:p>
          <a:p>
            <a:r>
              <a:rPr lang="en-GB" dirty="0"/>
              <a:t>[click] </a:t>
            </a:r>
          </a:p>
          <a:p>
            <a:r>
              <a:rPr lang="en-GB" dirty="0"/>
              <a:t>And then I will hand on to Claire, and this is the part where you’ll all get excited!  She will share with you the experience of the past couple of years as she and her colleagues have devised and embedded a target language strand in their KS3 curriculum.</a:t>
            </a:r>
            <a:br>
              <a:rPr lang="en-GB" dirty="0"/>
            </a:br>
            <a:r>
              <a:rPr lang="en-GB" dirty="0"/>
              <a:t>[click]</a:t>
            </a:r>
          </a:p>
          <a:p>
            <a:r>
              <a:rPr lang="en-GB" dirty="0"/>
              <a:t>Part 3 is back to me to look at a few examples of resources that I think show how a planned approach to TL use (both student and teachers’) can work really well.</a:t>
            </a:r>
          </a:p>
          <a:p>
            <a:r>
              <a:rPr lang="en-GB" dirty="0"/>
              <a:t>[click]</a:t>
            </a:r>
          </a:p>
          <a:p>
            <a:r>
              <a:rPr lang="en-GB" dirty="0"/>
              <a:t>Claire will conclude with some suggested next steps and we will then have some time for discussion and questions.</a:t>
            </a:r>
            <a:br>
              <a:rPr lang="en-GB" dirty="0"/>
            </a:br>
            <a:br>
              <a:rPr lang="en-GB" dirty="0"/>
            </a:br>
            <a:r>
              <a:rPr lang="en-GB" dirty="0"/>
              <a:t>Let’s get started.</a:t>
            </a:r>
          </a:p>
        </p:txBody>
      </p:sp>
      <p:sp>
        <p:nvSpPr>
          <p:cNvPr id="4" name="Slide Number Placeholder 3"/>
          <p:cNvSpPr>
            <a:spLocks noGrp="1"/>
          </p:cNvSpPr>
          <p:nvPr>
            <p:ph type="sldNum" sz="quarter" idx="5"/>
          </p:nvPr>
        </p:nvSpPr>
        <p:spPr/>
        <p:txBody>
          <a:bodyPr/>
          <a:lstStyle/>
          <a:p>
            <a:fld id="{5D787F04-6022-461B-AC9A-50F64326501D}" type="slidenum">
              <a:rPr lang="en-GB" smtClean="0"/>
              <a:t>2</a:t>
            </a:fld>
            <a:endParaRPr lang="en-GB"/>
          </a:p>
        </p:txBody>
      </p:sp>
    </p:spTree>
    <p:extLst>
      <p:ext uri="{BB962C8B-B14F-4D97-AF65-F5344CB8AC3E}">
        <p14:creationId xmlns:p14="http://schemas.microsoft.com/office/powerpoint/2010/main" val="3442411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DengXian" panose="02010600030101010101" pitchFamily="2" charset="-122"/>
                <a:cs typeface="Times New Roman" panose="02020603050405020304" pitchFamily="18" charset="0"/>
              </a:rPr>
              <a:t>To make teacher and student use of the new language count, we can:</a:t>
            </a:r>
          </a:p>
          <a:p>
            <a:r>
              <a:rPr lang="en-GB" sz="1800" dirty="0">
                <a:effectLst/>
                <a:latin typeface="Calibri" panose="020F0502020204030204" pitchFamily="34" charset="0"/>
                <a:ea typeface="DengXian" panose="02010600030101010101" pitchFamily="2" charset="-122"/>
                <a:cs typeface="Times New Roman" panose="02020603050405020304" pitchFamily="18" charset="0"/>
              </a:rPr>
              <a:t>[click]</a:t>
            </a:r>
            <a:br>
              <a:rPr lang="en-GB" sz="1800" dirty="0">
                <a:effectLst/>
                <a:latin typeface="Calibri" panose="020F0502020204030204" pitchFamily="34" charset="0"/>
                <a:ea typeface="DengXian" panose="02010600030101010101" pitchFamily="2" charset="-122"/>
                <a:cs typeface="Times New Roman" panose="02020603050405020304" pitchFamily="18" charset="0"/>
              </a:rPr>
            </a:br>
            <a:r>
              <a:rPr lang="en-GB" sz="4000" dirty="0"/>
              <a:t>plan it carefully, using your SOW</a:t>
            </a:r>
          </a:p>
          <a:p>
            <a:r>
              <a:rPr lang="en-GB" sz="4000" dirty="0"/>
              <a:t>[click]</a:t>
            </a:r>
          </a:p>
          <a:p>
            <a:r>
              <a:rPr lang="en-GB" sz="4000" dirty="0"/>
              <a:t>pare back teacher use of TL to ensure it is clear and comprehensible to our learners</a:t>
            </a:r>
          </a:p>
          <a:p>
            <a:r>
              <a:rPr lang="en-GB" sz="4000" dirty="0"/>
              <a:t>[click]</a:t>
            </a:r>
          </a:p>
          <a:p>
            <a:r>
              <a:rPr lang="en-GB" sz="4000" dirty="0"/>
              <a:t>deliberately use words and structures to recycle previously taught language</a:t>
            </a:r>
          </a:p>
          <a:p>
            <a:r>
              <a:rPr lang="en-GB" sz="4000" dirty="0"/>
              <a:t>[click]</a:t>
            </a:r>
          </a:p>
          <a:p>
            <a:r>
              <a:rPr lang="en-GB" sz="4000" dirty="0"/>
              <a:t>build TL use incrementally in step with the SOW</a:t>
            </a:r>
          </a:p>
          <a:p>
            <a:r>
              <a:rPr lang="en-GB" sz="4000" dirty="0"/>
              <a:t>[click]</a:t>
            </a:r>
          </a:p>
          <a:p>
            <a:r>
              <a:rPr lang="en-GB" sz="4000" dirty="0"/>
              <a:t>plan our own and students’ use of TL to develop speed of understanding and production over time</a:t>
            </a:r>
          </a:p>
          <a:p>
            <a:r>
              <a:rPr lang="en-GB" sz="4000" dirty="0"/>
              <a:t>[click]</a:t>
            </a:r>
          </a:p>
          <a:p>
            <a:r>
              <a:rPr lang="en-GB" sz="4000" dirty="0"/>
              <a:t>use English when there would otherwise be a barrier to learning</a:t>
            </a:r>
          </a:p>
          <a:p>
            <a:br>
              <a:rPr lang="en-GB" sz="1800" dirty="0">
                <a:effectLst/>
                <a:latin typeface="Calibri" panose="020F0502020204030204" pitchFamily="34" charset="0"/>
                <a:ea typeface="DengXian" panose="02010600030101010101" pitchFamily="2" charset="-122"/>
                <a:cs typeface="Times New Roman" panose="02020603050405020304" pitchFamily="18" charset="0"/>
              </a:rPr>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87F04-6022-461B-AC9A-50F6432650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728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In the next few slides, I just give a snapshot of </a:t>
            </a:r>
            <a:r>
              <a:rPr lang="en-GB" b="1" dirty="0"/>
              <a:t>planned teacher TL use </a:t>
            </a:r>
            <a:r>
              <a:rPr lang="en-GB" b="0" dirty="0"/>
              <a:t>– and how it develops incrementally, taking account of what students know.   In these examples we have written TL in instructions and explanation, but we can extrapolate the same planning principle to build up TL use over time also to what teachers say in the classroom.</a:t>
            </a:r>
            <a:br>
              <a:rPr lang="en-GB" b="0" dirty="0"/>
            </a:br>
            <a:endParaRPr lang="en-GB" b="0" dirty="0"/>
          </a:p>
          <a:p>
            <a:r>
              <a:rPr lang="en-GB" b="1" dirty="0"/>
              <a:t>Example 3: Use of English in </a:t>
            </a:r>
            <a:r>
              <a:rPr lang="en-GB" b="1" u="sng" dirty="0"/>
              <a:t>grammar explanations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9CA88-FFDF-4E33-B034-C6FDD2ACD2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459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Example 4: Use of English in task rubrics</a:t>
            </a:r>
          </a:p>
          <a:p>
            <a:r>
              <a:rPr lang="en-GB" sz="1200" b="1" i="0" u="none" strike="noStrike" kern="1200" baseline="0" dirty="0">
                <a:solidFill>
                  <a:schemeClr val="tx1"/>
                </a:solidFill>
                <a:effectLst/>
                <a:latin typeface="+mn-lt"/>
                <a:ea typeface="+mn-ea"/>
                <a:cs typeface="+mn-cs"/>
              </a:rPr>
              <a:t>Note: </a:t>
            </a:r>
            <a:r>
              <a:rPr lang="en-GB" sz="1200" b="0" i="0" u="none" strike="noStrike" kern="1200" baseline="0" dirty="0">
                <a:solidFill>
                  <a:schemeClr val="tx1"/>
                </a:solidFill>
                <a:effectLst/>
                <a:latin typeface="+mn-lt"/>
                <a:ea typeface="+mn-ea"/>
                <a:cs typeface="+mn-cs"/>
              </a:rPr>
              <a:t>This is Year 7, first half-term, week 3 of learning. At this stage, students do not have a lot of target language knowledge.  The rubric is given in English.</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Next two slides show progression and increased use of TL for task instructions.</a:t>
            </a:r>
            <a:br>
              <a:rPr lang="en-GB" sz="1200" b="0" i="0" u="none" strike="noStrike" kern="1200" baseline="0" dirty="0">
                <a:solidFill>
                  <a:schemeClr val="tx1"/>
                </a:solidFill>
                <a:effectLst/>
                <a:latin typeface="+mn-lt"/>
                <a:ea typeface="+mn-ea"/>
                <a:cs typeface="+mn-cs"/>
              </a:rPr>
            </a:br>
            <a:endParaRPr lang="en-GB" sz="1200" b="0" i="0" u="none" strike="noStrike" kern="1200" baseline="0" dirty="0">
              <a:solidFill>
                <a:schemeClr val="tx1"/>
              </a:solidFill>
              <a:effectLst/>
              <a:latin typeface="+mn-lt"/>
              <a:ea typeface="+mn-ea"/>
              <a:cs typeface="+mn-cs"/>
            </a:endParaRPr>
          </a:p>
          <a:p>
            <a:r>
              <a:rPr lang="fr-FR" sz="1200" b="1" i="0" u="none" strike="noStrike" kern="1200" dirty="0" err="1">
                <a:solidFill>
                  <a:schemeClr val="tx1"/>
                </a:solidFill>
                <a:effectLst/>
                <a:latin typeface="+mn-lt"/>
                <a:ea typeface="+mn-ea"/>
                <a:cs typeface="+mn-cs"/>
              </a:rPr>
              <a:t>Vocabulary</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frequencies</a:t>
            </a:r>
            <a:endParaRPr lang="fr-FR" sz="1200" b="1"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un [3], une [3], animal [1002], chien [1744], livre [358], portable [4002], chambre [633], chose [125], idée [239], règle [488]</a:t>
            </a:r>
            <a:r>
              <a:rPr lang="fr-FR" dirty="0"/>
              <a:t> </a:t>
            </a:r>
            <a:endParaRPr lang="fr-FR" sz="1200" b="1" i="0" u="none" strike="noStrike"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671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Example 5: Use of English in task rubrics</a:t>
            </a:r>
          </a:p>
          <a:p>
            <a:pPr marL="0" indent="0">
              <a:buNone/>
            </a:pPr>
            <a:r>
              <a:rPr lang="en-GB" b="0" dirty="0"/>
              <a:t>This German</a:t>
            </a:r>
            <a:r>
              <a:rPr lang="en-GB" b="0" baseline="0" dirty="0"/>
              <a:t> task is half a term later on in learning.  Student have learnt the verbs ‘</a:t>
            </a:r>
            <a:r>
              <a:rPr lang="en-GB" b="0" baseline="0" dirty="0" err="1"/>
              <a:t>machen</a:t>
            </a:r>
            <a:r>
              <a:rPr lang="en-GB" b="0" baseline="0" dirty="0"/>
              <a:t>’ and ‘</a:t>
            </a:r>
            <a:r>
              <a:rPr lang="en-GB" b="0" baseline="0" dirty="0" err="1"/>
              <a:t>schreiben</a:t>
            </a:r>
            <a:r>
              <a:rPr lang="en-GB" b="0" baseline="0" dirty="0"/>
              <a:t>’, the question words ‘</a:t>
            </a:r>
            <a:r>
              <a:rPr lang="en-GB" b="0" baseline="0" dirty="0" err="1"/>
              <a:t>wer</a:t>
            </a:r>
            <a:r>
              <a:rPr lang="en-GB" b="0" baseline="0" dirty="0"/>
              <a:t>’ (who) and ‘was’ (what), the pronouns ‘</a:t>
            </a:r>
            <a:r>
              <a:rPr lang="en-GB" b="0" baseline="0" dirty="0" err="1"/>
              <a:t>ich</a:t>
            </a:r>
            <a:r>
              <a:rPr lang="en-GB" b="0" baseline="0" dirty="0"/>
              <a:t>’ and ‘du’ and the conjunction ‘</a:t>
            </a:r>
            <a:r>
              <a:rPr lang="en-GB" b="0" baseline="0" dirty="0" err="1"/>
              <a:t>oder</a:t>
            </a:r>
            <a:r>
              <a:rPr lang="en-GB" b="0" baseline="0" dirty="0"/>
              <a:t>’.</a:t>
            </a:r>
            <a:br>
              <a:rPr lang="en-GB" b="0" baseline="0" dirty="0"/>
            </a:br>
            <a:r>
              <a:rPr lang="en-GB" b="0" baseline="0" dirty="0"/>
              <a:t>All of those are recycled here in the task instruction.  However the very brief ‘scenario’ is given in English.</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568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Example 6: Use of English in task rubrics</a:t>
            </a:r>
          </a:p>
          <a:p>
            <a:br>
              <a:rPr lang="en-GB" b="0" baseline="0" dirty="0"/>
            </a:br>
            <a:r>
              <a:rPr lang="en-GB" b="0" baseline="0" dirty="0"/>
              <a:t>In this example from November of Y7, you can see that the task scenario and the instructions are given in Spanish.  Students have learnt ‘</a:t>
            </a:r>
            <a:r>
              <a:rPr lang="en-GB" b="0" baseline="0" dirty="0" err="1"/>
              <a:t>estar</a:t>
            </a:r>
            <a:r>
              <a:rPr lang="en-GB" b="0" baseline="0" dirty="0"/>
              <a:t>’ and ‘</a:t>
            </a:r>
            <a:r>
              <a:rPr lang="en-GB" b="0" baseline="0" dirty="0" err="1"/>
              <a:t>ciudades</a:t>
            </a:r>
            <a:r>
              <a:rPr lang="en-GB" b="0" baseline="0" dirty="0"/>
              <a:t>’. The remainder of the instructions use cognates.  The slide is animated to allow for item-by-item feedback, so that the teacher can work through a model with students first, too.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764B7-4A3E-4C39-BCC4-CFEE7F4191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38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look now at student use of the new language in different speaking activities.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87F04-6022-461B-AC9A-50F6432650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9634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841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7e29ff8434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Let’s do this first activity – it’s time for a bit of participation.</a:t>
            </a:r>
          </a:p>
          <a:p>
            <a:pPr marL="0" marR="0" lvl="0" indent="0" algn="l" rtl="0">
              <a:lnSpc>
                <a:spcPct val="100000"/>
              </a:lnSpc>
              <a:spcBef>
                <a:spcPts val="0"/>
              </a:spcBef>
              <a:spcAft>
                <a:spcPts val="0"/>
              </a:spcAft>
              <a:buClr>
                <a:schemeClr val="dk1"/>
              </a:buClr>
              <a:buSzPts val="1200"/>
              <a:buFont typeface="Calibri"/>
              <a:buNone/>
            </a:pPr>
            <a:r>
              <a:rPr lang="en-US" b="0" dirty="0"/>
              <a:t>OK – let’s reflect on the questions from the previous slide.</a:t>
            </a:r>
            <a:br>
              <a:rPr lang="en-US" b="0" dirty="0"/>
            </a:br>
            <a:r>
              <a:rPr lang="en-US" b="0" dirty="0"/>
              <a:t>What are we </a:t>
            </a:r>
            <a:r>
              <a:rPr lang="en-US" b="0" dirty="0" err="1"/>
              <a:t>practising</a:t>
            </a:r>
            <a:r>
              <a:rPr lang="en-US" b="0" dirty="0"/>
              <a:t>?  Are we </a:t>
            </a:r>
            <a:r>
              <a:rPr lang="en-US" b="0" dirty="0" err="1"/>
              <a:t>practising</a:t>
            </a:r>
            <a:r>
              <a:rPr lang="en-US" b="0" dirty="0"/>
              <a:t> the language on the board?  In what way? Are we engaged in focusing on form and meaning at the same time? Is it an interaction task?  Is there an element of struggle? Some language choices to be made to create meanings?</a:t>
            </a:r>
            <a:br>
              <a:rPr lang="en-US" b="0" dirty="0"/>
            </a:br>
            <a:br>
              <a:rPr lang="en-US" b="0" dirty="0"/>
            </a:br>
            <a:r>
              <a:rPr lang="en-US" b="0" dirty="0"/>
              <a:t>Perhaps it’s easier to ask a question the other way around – Could learners do this task without knowing or thinking about what any of this means?</a:t>
            </a:r>
            <a:br>
              <a:rPr lang="en-US" b="0" dirty="0"/>
            </a:b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Timing: 5 minutes</a:t>
            </a:r>
          </a:p>
          <a:p>
            <a:pPr marL="0" marR="0" lvl="0" indent="0" algn="l" rtl="0">
              <a:lnSpc>
                <a:spcPct val="100000"/>
              </a:lnSpc>
              <a:spcBef>
                <a:spcPts val="0"/>
              </a:spcBef>
              <a:spcAft>
                <a:spcPts val="0"/>
              </a:spcAft>
              <a:buClr>
                <a:schemeClr val="dk1"/>
              </a:buClr>
              <a:buSzPts val="1200"/>
              <a:buFont typeface="Calibri"/>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Aim:</a:t>
            </a:r>
            <a:r>
              <a:rPr lang="en-US" b="0" dirty="0"/>
              <a:t> to </a:t>
            </a:r>
            <a:r>
              <a:rPr lang="en-US" b="0" dirty="0" err="1"/>
              <a:t>practise</a:t>
            </a:r>
            <a:r>
              <a:rPr lang="en-US" b="0" dirty="0"/>
              <a:t> ???</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Procedure</a:t>
            </a:r>
            <a:r>
              <a:rPr lang="en-US"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US" b="0" dirty="0"/>
              <a:t>Students write down four numbers on four different small pieces of paper.</a:t>
            </a:r>
          </a:p>
          <a:p>
            <a:pPr marL="228600" marR="0" lvl="0" indent="-228600" algn="l" rtl="0">
              <a:lnSpc>
                <a:spcPct val="100000"/>
              </a:lnSpc>
              <a:spcBef>
                <a:spcPts val="0"/>
              </a:spcBef>
              <a:spcAft>
                <a:spcPts val="0"/>
              </a:spcAft>
              <a:buClr>
                <a:schemeClr val="dk1"/>
              </a:buClr>
              <a:buSzPts val="1200"/>
              <a:buFont typeface="Calibri"/>
              <a:buAutoNum type="arabicPeriod"/>
            </a:pPr>
            <a:r>
              <a:rPr lang="en-US" b="0" dirty="0"/>
              <a:t>They circulate around the room reading a sentence aloud from the board to different students within the class.</a:t>
            </a:r>
          </a:p>
          <a:p>
            <a:pPr marL="228600" marR="0" lvl="0" indent="-228600" algn="l" rtl="0">
              <a:lnSpc>
                <a:spcPct val="100000"/>
              </a:lnSpc>
              <a:spcBef>
                <a:spcPts val="0"/>
              </a:spcBef>
              <a:spcAft>
                <a:spcPts val="0"/>
              </a:spcAft>
              <a:buClr>
                <a:schemeClr val="dk1"/>
              </a:buClr>
              <a:buSzPts val="1200"/>
              <a:buFont typeface="Calibri"/>
              <a:buAutoNum type="arabicPeriod"/>
            </a:pPr>
            <a:r>
              <a:rPr lang="en-US" b="0" dirty="0"/>
              <a:t>If they student they speak to has that number on one of their cards, they win that card.</a:t>
            </a:r>
          </a:p>
          <a:p>
            <a:pPr marL="228600" marR="0" lvl="0" indent="-228600" algn="l" rtl="0">
              <a:lnSpc>
                <a:spcPct val="100000"/>
              </a:lnSpc>
              <a:spcBef>
                <a:spcPts val="0"/>
              </a:spcBef>
              <a:spcAft>
                <a:spcPts val="0"/>
              </a:spcAft>
              <a:buClr>
                <a:schemeClr val="dk1"/>
              </a:buClr>
              <a:buSzPts val="1200"/>
              <a:buFont typeface="Calibri"/>
              <a:buAutoNum type="arabicPeriod"/>
            </a:pPr>
            <a:r>
              <a:rPr lang="en-US" b="0" dirty="0"/>
              <a:t>After five minutes, the student with the most cards wins.</a:t>
            </a:r>
          </a:p>
          <a:p>
            <a:pPr marL="0" lvl="0" indent="0" algn="l" rtl="0">
              <a:spcBef>
                <a:spcPts val="0"/>
              </a:spcBef>
              <a:spcAft>
                <a:spcPts val="0"/>
              </a:spcAft>
              <a:buNone/>
            </a:pPr>
            <a:endParaRPr dirty="0"/>
          </a:p>
        </p:txBody>
      </p:sp>
      <p:sp>
        <p:nvSpPr>
          <p:cNvPr id="52" name="Google Shape;52;g17e29ff843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1" dirty="0">
                <a:solidFill>
                  <a:srgbClr val="1F4E79"/>
                </a:solidFill>
                <a:effectLst/>
                <a:latin typeface="Century Gothic" panose="020B0502020202020204" pitchFamily="34" charset="0"/>
                <a:ea typeface="DengXian" panose="02010600030101010101" pitchFamily="2" charset="-122"/>
              </a:rPr>
              <a:t>Timing: 5 minutes</a:t>
            </a:r>
            <a:br>
              <a:rPr lang="en-GB" sz="1800" b="1" dirty="0">
                <a:solidFill>
                  <a:srgbClr val="1F4E79"/>
                </a:solidFill>
                <a:effectLst/>
                <a:latin typeface="Century Gothic" panose="020B0502020202020204" pitchFamily="34" charset="0"/>
                <a:ea typeface="DengXian" panose="02010600030101010101" pitchFamily="2" charset="-122"/>
              </a:rPr>
            </a:br>
            <a:br>
              <a:rPr lang="en-GB" sz="1800" b="1" dirty="0">
                <a:solidFill>
                  <a:srgbClr val="1F4E79"/>
                </a:solidFill>
                <a:effectLst/>
                <a:latin typeface="Century Gothic" panose="020B0502020202020204" pitchFamily="34" charset="0"/>
                <a:ea typeface="DengXian" panose="02010600030101010101" pitchFamily="2" charset="-122"/>
              </a:rPr>
            </a:br>
            <a:r>
              <a:rPr lang="en-GB" sz="1800" b="1" dirty="0">
                <a:solidFill>
                  <a:srgbClr val="1F4E79"/>
                </a:solidFill>
                <a:effectLst/>
                <a:latin typeface="Century Gothic" panose="020B0502020202020204" pitchFamily="34" charset="0"/>
                <a:ea typeface="DengXian" panose="02010600030101010101" pitchFamily="2" charset="-122"/>
              </a:rPr>
              <a:t>Aim: </a:t>
            </a:r>
            <a:r>
              <a:rPr lang="en-GB" sz="1800" b="0" dirty="0">
                <a:solidFill>
                  <a:srgbClr val="1F4E79"/>
                </a:solidFill>
                <a:effectLst/>
                <a:latin typeface="Century Gothic" panose="020B0502020202020204" pitchFamily="34" charset="0"/>
                <a:ea typeface="DengXian" panose="02010600030101010101" pitchFamily="2" charset="-122"/>
              </a:rPr>
              <a:t>to practise written comprehension and spoken production using vocabulary and grammar from this week to communicate a range of messages about food and drink.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Both pupils write 5 sentences (in English) made up of words from the table.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They swap sentences.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Partner A tries to say all B’s sentences in French within 30 seconds (without or without using the support).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Then Partner B tries to say all A’s sentences in French within 30 seconds.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27736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(two slides, if desired)</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oral production of ‘</a:t>
            </a:r>
            <a:r>
              <a:rPr lang="en-GB" b="0" dirty="0" err="1"/>
              <a:t>tienes</a:t>
            </a:r>
            <a:r>
              <a:rPr lang="en-GB" b="0" dirty="0"/>
              <a:t>, </a:t>
            </a:r>
            <a:r>
              <a:rPr lang="en-GB" b="0" dirty="0" err="1"/>
              <a:t>unos</a:t>
            </a:r>
            <a:r>
              <a:rPr lang="en-GB" b="0" dirty="0"/>
              <a:t>, </a:t>
            </a:r>
            <a:r>
              <a:rPr lang="en-GB" b="0" dirty="0" err="1"/>
              <a:t>unas</a:t>
            </a:r>
            <a:r>
              <a:rPr lang="en-GB" b="0" dirty="0"/>
              <a:t> and plural forms of familiar nouns’ connecting them to meaning.</a:t>
            </a:r>
          </a:p>
          <a:p>
            <a:pPr marL="0" marR="0" lvl="0" indent="0" algn="l" rtl="0">
              <a:lnSpc>
                <a:spcPct val="100000"/>
              </a:lnSpc>
              <a:spcBef>
                <a:spcPts val="0"/>
              </a:spcBef>
              <a:spcAft>
                <a:spcPts val="0"/>
              </a:spcAft>
              <a:buClr>
                <a:schemeClr val="dk1"/>
              </a:buClr>
              <a:buSzPts val="1200"/>
              <a:buFont typeface="Calibri"/>
              <a:buNone/>
            </a:pPr>
            <a:endParaRPr lang="en-GB" b="0" dirty="0"/>
          </a:p>
          <a:p>
            <a:pPr marL="228600" lvl="0" indent="-228600" algn="l" rtl="0">
              <a:spcBef>
                <a:spcPts val="0"/>
              </a:spcBef>
              <a:spcAft>
                <a:spcPts val="0"/>
              </a:spcAft>
              <a:buAutoNum type="arabicPeriod"/>
            </a:pPr>
            <a:r>
              <a:rPr lang="en-GB" u="none" baseline="0" dirty="0"/>
              <a:t>The aim of both activities is to identify a character (Persona A, B, C, D), but with slight differences. </a:t>
            </a:r>
            <a:endParaRPr lang="en-GB" dirty="0"/>
          </a:p>
          <a:p>
            <a:pPr marL="228600" lvl="0" indent="-228600" algn="l" rtl="0">
              <a:spcBef>
                <a:spcPts val="0"/>
              </a:spcBef>
              <a:spcAft>
                <a:spcPts val="0"/>
              </a:spcAft>
              <a:buAutoNum type="arabicPeriod"/>
            </a:pPr>
            <a:r>
              <a:rPr lang="en-US" altLang="zh-CN" dirty="0"/>
              <a:t>Pupil B chooses one of the Personas but doesn’t tell his/her partner which one.</a:t>
            </a:r>
          </a:p>
          <a:p>
            <a:pPr marL="228600" lvl="0" indent="-228600" algn="l" rtl="0">
              <a:spcBef>
                <a:spcPts val="0"/>
              </a:spcBef>
              <a:spcAft>
                <a:spcPts val="0"/>
              </a:spcAft>
              <a:buAutoNum type="arabicPeriod"/>
            </a:pPr>
            <a:r>
              <a:rPr lang="en-US" altLang="zh-CN" dirty="0"/>
              <a:t>Pupil A asks questions to determine which person B has chosen. E.g. ¿</a:t>
            </a:r>
            <a:r>
              <a:rPr lang="en-US" altLang="zh-CN" dirty="0" err="1"/>
              <a:t>Tienes</a:t>
            </a:r>
            <a:r>
              <a:rPr lang="en-US" altLang="zh-CN" dirty="0"/>
              <a:t> </a:t>
            </a:r>
            <a:r>
              <a:rPr lang="en-US" altLang="zh-CN" dirty="0" err="1"/>
              <a:t>unos</a:t>
            </a:r>
            <a:r>
              <a:rPr lang="en-US" altLang="zh-CN" dirty="0"/>
              <a:t> </a:t>
            </a:r>
            <a:r>
              <a:rPr lang="en-US" altLang="zh-CN" dirty="0" err="1"/>
              <a:t>gatos</a:t>
            </a:r>
            <a:r>
              <a:rPr lang="en-US" altLang="zh-CN"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Pupil A makes notes and after several questions can ask </a:t>
            </a:r>
            <a:r>
              <a:rPr lang="en-US" altLang="zh-CN" dirty="0"/>
              <a:t>¿Eres persona 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When A has correctly identified the person, they swap roles.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baseline="0" dirty="0"/>
              <a:t>Notes</a:t>
            </a:r>
            <a:r>
              <a:rPr lang="en-GB" baseline="0" dirty="0"/>
              <a:t>: </a:t>
            </a:r>
          </a:p>
          <a:p>
            <a:pPr marL="285750" marR="0" lvl="0" indent="-285750" algn="l" rtl="0">
              <a:lnSpc>
                <a:spcPct val="100000"/>
              </a:lnSpc>
              <a:spcBef>
                <a:spcPts val="0"/>
              </a:spcBef>
              <a:spcAft>
                <a:spcPts val="0"/>
              </a:spcAft>
              <a:buClr>
                <a:schemeClr val="dk1"/>
              </a:buClr>
              <a:buSzPts val="1200"/>
              <a:buFont typeface="Calibri"/>
              <a:buAutoNum type="romanLcParenR"/>
            </a:pPr>
            <a:r>
              <a:rPr lang="en-GB" baseline="0" dirty="0"/>
              <a:t>Students A and B will </a:t>
            </a:r>
            <a:r>
              <a:rPr lang="en-GB" u="sng" baseline="0" dirty="0"/>
              <a:t>both</a:t>
            </a:r>
            <a:r>
              <a:rPr lang="en-GB" u="none" baseline="0" dirty="0"/>
              <a:t> see this set of cards (so the slide can be projected for the whole group, so no printing needed). </a:t>
            </a:r>
          </a:p>
          <a:p>
            <a:pPr marL="285750" marR="0" lvl="0" indent="-285750" algn="l" rtl="0">
              <a:lnSpc>
                <a:spcPct val="100000"/>
              </a:lnSpc>
              <a:spcBef>
                <a:spcPts val="0"/>
              </a:spcBef>
              <a:spcAft>
                <a:spcPts val="0"/>
              </a:spcAft>
              <a:buClr>
                <a:schemeClr val="dk1"/>
              </a:buClr>
              <a:buSzPts val="1200"/>
              <a:buFont typeface="Calibri"/>
              <a:buAutoNum type="romanLcParenR"/>
            </a:pPr>
            <a:r>
              <a:rPr lang="en-GB" u="none" baseline="0" dirty="0"/>
              <a:t>There is a 2</a:t>
            </a:r>
            <a:r>
              <a:rPr lang="en-GB" u="none" baseline="30000" dirty="0"/>
              <a:t>nd</a:t>
            </a:r>
            <a:r>
              <a:rPr lang="en-GB" u="none" baseline="0" dirty="0"/>
              <a:t> set of cards for a further round of activity, if time allows.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80181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Ofsted languages research review makes the following points about teacher use of the target language.</a:t>
            </a:r>
            <a:br>
              <a:rPr lang="en-GB" dirty="0"/>
            </a:br>
            <a:r>
              <a:rPr lang="en-GB" dirty="0"/>
              <a:t>[click x 2]</a:t>
            </a:r>
          </a:p>
          <a:p>
            <a:r>
              <a:rPr lang="en-GB" dirty="0"/>
              <a:t>It should not be a barrier to learning – the example given is explaining a tricky grammar concept in the target language but this is just an example – it doesn’t mean that grammar can’t be explained in the target language – it means that the teacher needs to be sure that the language s/he uses in the classroom for all teaching – explanations, instructions, interactions – needs to be readily understood, otherwise it can overwhelm and demotivate students.</a:t>
            </a:r>
          </a:p>
          <a:p>
            <a:r>
              <a:rPr lang="en-GB" dirty="0"/>
              <a:t>[click]</a:t>
            </a:r>
          </a:p>
          <a:p>
            <a:r>
              <a:rPr lang="en-GB" dirty="0"/>
              <a:t>The way to have the best chance of ensuring that students understand readily is to plan our use of language very carefully</a:t>
            </a:r>
          </a:p>
          <a:p>
            <a:r>
              <a:rPr lang="en-GB" dirty="0"/>
              <a:t>[click]</a:t>
            </a:r>
          </a:p>
          <a:p>
            <a:r>
              <a:rPr lang="en-GB" dirty="0"/>
              <a:t>and deliberately re-use the language that students have already been taught.</a:t>
            </a:r>
          </a:p>
          <a:p>
            <a:r>
              <a:rPr lang="en-GB" dirty="0"/>
              <a:t>[click]</a:t>
            </a:r>
          </a:p>
          <a:p>
            <a:r>
              <a:rPr lang="en-GB" dirty="0"/>
              <a:t>This obviously means that our use of the target language can increase in line with learner’s progress.</a:t>
            </a:r>
            <a:br>
              <a:rPr lang="en-GB" dirty="0"/>
            </a:br>
            <a:r>
              <a:rPr lang="en-GB" dirty="0"/>
              <a:t>The golden thread here is plan, plan, plan. Deliberate, careful planning. The level of detail that we can have in our schemes of work that sets out clearly what pupils have been taught when is what can inform our decisions about which language to use with students each week.</a:t>
            </a:r>
          </a:p>
          <a:p>
            <a:r>
              <a:rPr lang="en-GB" dirty="0"/>
              <a:t>[click]</a:t>
            </a:r>
          </a:p>
          <a:p>
            <a:r>
              <a:rPr lang="en-GB" dirty="0"/>
              <a:t>In terms of student use of the new language, the Ofsted research review proposes that it </a:t>
            </a:r>
          </a:p>
          <a:p>
            <a:r>
              <a:rPr lang="en-GB" dirty="0"/>
              <a:t>[click]</a:t>
            </a:r>
          </a:p>
          <a:p>
            <a:r>
              <a:rPr lang="en-GB" dirty="0"/>
              <a:t>is an essential part of practice (and use here means both comprehension and production) and cites strong evidence that it correlates with learning</a:t>
            </a:r>
          </a:p>
          <a:p>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also read that students, in order </a:t>
            </a:r>
            <a:r>
              <a:rPr lang="en-US" dirty="0"/>
              <a:t>to create the meaning they want (rather than relying on formulaic routines), need both the linguistic competence</a:t>
            </a:r>
            <a:r>
              <a:rPr lang="en-GB" dirty="0"/>
              <a:t> (i.e., a major component of which is </a:t>
            </a:r>
            <a:r>
              <a:rPr lang="en-GB" b="1" i="1" dirty="0"/>
              <a:t>linguistic</a:t>
            </a:r>
            <a:r>
              <a:rPr lang="en-GB" dirty="0"/>
              <a:t> </a:t>
            </a:r>
            <a:r>
              <a:rPr lang="en-GB" b="1" i="1" dirty="0"/>
              <a:t>knowledge</a:t>
            </a:r>
            <a:r>
              <a:rPr lang="en-GB" dirty="0"/>
              <a:t>, so the knowledge of words, how they sound and how to physically produce them, and knowledge of grammar, how to put them together) and also the motivation for ‘real speech’.  A powerful motivator is the feeling of success, of being able to do something.  This tends to come from retaining and being able to recall, with increasing ease in unplanned interactions, the language sounds, words and structures that have been taught.</a:t>
            </a:r>
          </a:p>
          <a:p>
            <a:r>
              <a:rPr lang="en-GB" dirty="0"/>
              <a:t>[click]</a:t>
            </a:r>
          </a:p>
          <a:p>
            <a:r>
              <a:rPr lang="en-GB" dirty="0"/>
              <a:t>We don’t want to underestimate the value of creating a classroom climate where appropriately planned target language use (by the teacher) leading to successful, unplanned use by the students is the norm.  </a:t>
            </a:r>
          </a:p>
          <a:p>
            <a:r>
              <a:rPr lang="en-GB" dirty="0"/>
              <a:t>[click]</a:t>
            </a:r>
          </a:p>
          <a:p>
            <a:r>
              <a:rPr lang="en-GB" dirty="0"/>
              <a:t>And the value of everyone – teacher and students – embracing the likelihood that with beginner to intermediate learners (KS2-KS4) unplanned (or spontaneous) speaking will naturally be less fluent, less accurate and slower than rehearsed or memorised language would be, but that the struggle to retrieve language in the moment of communication is an essential step along the way, it is desirable difficulty, and it is best not to spend </a:t>
            </a:r>
            <a:r>
              <a:rPr lang="en-GB" i="1" dirty="0"/>
              <a:t>too much time </a:t>
            </a:r>
            <a:r>
              <a:rPr lang="en-GB" dirty="0"/>
              <a:t>(if any) on activities that bestow an illusion of fluency.  This is not to say that memorisation activities don’t have their place (learning lines for a play, giving a prepared speech, performing a song for an assembly) – these can be of value, they nourish aspirations of fluency, enjoying the feeling of mastery of a small amount of language, developing the articulatory musculature of the new language sounds, working together with others towards a joint performance. However, the core speaking practice in the classroom will optimally require students to retrieve language from memory, using their own linguistic resources to create sentences, selecting the right structures, words and sounds.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87F04-6022-461B-AC9A-50F6432650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389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[2/2]</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58407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7.3.2.4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Aim: </a:t>
            </a:r>
            <a:r>
              <a:rPr lang="en-GB" b="0" dirty="0"/>
              <a:t>To practise oral production of questions and revisit vocabulary from the two revisited sets for this week. </a:t>
            </a:r>
            <a:endParaRPr lang="en-GB" b="0" baseline="0" dirty="0"/>
          </a:p>
          <a:p>
            <a:endParaRPr lang="en-US" sz="1200" b="1" dirty="0">
              <a:solidFill>
                <a:schemeClr val="accent5">
                  <a:lumMod val="50000"/>
                </a:schemeClr>
              </a:solidFill>
            </a:endParaRPr>
          </a:p>
          <a:p>
            <a:r>
              <a:rPr lang="en-US" sz="1200" b="1" dirty="0">
                <a:solidFill>
                  <a:schemeClr val="accent5">
                    <a:lumMod val="50000"/>
                  </a:schemeClr>
                </a:solidFill>
              </a:rPr>
              <a:t>Note:</a:t>
            </a:r>
            <a:r>
              <a:rPr lang="en-US" sz="1200" b="1" baseline="0" dirty="0">
                <a:solidFill>
                  <a:schemeClr val="accent5">
                    <a:lumMod val="50000"/>
                  </a:schemeClr>
                </a:solidFill>
              </a:rPr>
              <a:t> </a:t>
            </a:r>
            <a:r>
              <a:rPr lang="en-US" sz="1200" b="0" baseline="0" dirty="0">
                <a:solidFill>
                  <a:schemeClr val="accent5">
                    <a:lumMod val="50000"/>
                  </a:schemeClr>
                </a:solidFill>
              </a:rPr>
              <a:t>T</a:t>
            </a:r>
            <a:r>
              <a:rPr lang="en-US" sz="1200" baseline="0" dirty="0">
                <a:solidFill>
                  <a:schemeClr val="accent5">
                    <a:lumMod val="50000"/>
                  </a:schemeClr>
                </a:solidFill>
              </a:rPr>
              <a:t>his task requires the separate speaking worksheet downloadable from the NCELP Resource Portal. A/B roles are on one A4 sheet, to be cut in half. Instructions for the task are in English.</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0" dirty="0"/>
            </a:br>
            <a:r>
              <a:rPr lang="en-GB" b="0" dirty="0"/>
              <a:t>1.</a:t>
            </a:r>
            <a:r>
              <a:rPr lang="en-GB" b="0" baseline="0" dirty="0"/>
              <a:t> </a:t>
            </a:r>
            <a:r>
              <a:rPr lang="en-US" sz="1200" b="0" dirty="0">
                <a:solidFill>
                  <a:schemeClr val="accent5">
                    <a:lumMod val="50000"/>
                  </a:schemeClr>
                </a:solidFill>
              </a:rPr>
              <a:t>Person </a:t>
            </a:r>
            <a:r>
              <a:rPr lang="en-US" sz="1200" dirty="0">
                <a:solidFill>
                  <a:schemeClr val="accent5">
                    <a:lumMod val="50000"/>
                  </a:schemeClr>
                </a:solidFill>
              </a:rPr>
              <a:t>A and B both have </a:t>
            </a:r>
            <a:r>
              <a:rPr lang="en-US" sz="1200" b="1" dirty="0">
                <a:solidFill>
                  <a:schemeClr val="accent5">
                    <a:lumMod val="50000"/>
                  </a:schemeClr>
                </a:solidFill>
              </a:rPr>
              <a:t>five</a:t>
            </a:r>
            <a:r>
              <a:rPr lang="en-US" sz="1200" dirty="0">
                <a:solidFill>
                  <a:schemeClr val="accent5">
                    <a:lumMod val="50000"/>
                  </a:schemeClr>
                </a:solidFill>
              </a:rPr>
              <a:t> answers on a card.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accent5">
                    <a:lumMod val="50000"/>
                  </a:schemeClr>
                </a:solidFill>
              </a:rPr>
              <a:t>Note: </a:t>
            </a:r>
            <a:r>
              <a:rPr lang="en-US" sz="1200" dirty="0">
                <a:solidFill>
                  <a:schemeClr val="accent5">
                    <a:lumMod val="50000"/>
                  </a:schemeClr>
                </a:solidFill>
              </a:rPr>
              <a:t>they have completely different answers from each other.</a:t>
            </a:r>
          </a:p>
          <a:p>
            <a:pPr marL="0" indent="0">
              <a:buFontTx/>
              <a:buNone/>
            </a:pPr>
            <a:r>
              <a:rPr lang="en-US" sz="1200" dirty="0">
                <a:solidFill>
                  <a:schemeClr val="accent5">
                    <a:lumMod val="50000"/>
                  </a:schemeClr>
                </a:solidFill>
              </a:rPr>
              <a:t>2. Person A gives person B one of the answers. Person B then comes up with a suitable question</a:t>
            </a:r>
            <a:r>
              <a:rPr lang="en-US" sz="1200" baseline="0" dirty="0">
                <a:solidFill>
                  <a:schemeClr val="accent5">
                    <a:lumMod val="50000"/>
                  </a:schemeClr>
                </a:solidFill>
              </a:rPr>
              <a:t> that would generate that answer.</a:t>
            </a:r>
            <a:endParaRPr lang="en-US" sz="1200" dirty="0">
              <a:solidFill>
                <a:schemeClr val="accent5">
                  <a:lumMod val="50000"/>
                </a:schemeClr>
              </a:solidFill>
            </a:endParaRPr>
          </a:p>
          <a:p>
            <a:pPr marL="0" indent="0">
              <a:buFontTx/>
              <a:buNone/>
            </a:pPr>
            <a:r>
              <a:rPr lang="en-US" sz="1200" dirty="0">
                <a:solidFill>
                  <a:schemeClr val="accent5">
                    <a:lumMod val="50000"/>
                  </a:schemeClr>
                </a:solidFill>
              </a:rPr>
              <a:t>3. Then person B gives person A an answer and s/he generates a suitable question.</a:t>
            </a:r>
          </a:p>
          <a:p>
            <a:pPr marL="0" indent="0">
              <a:buFontTx/>
              <a:buNone/>
            </a:pPr>
            <a:r>
              <a:rPr lang="en-US" sz="1200" dirty="0">
                <a:solidFill>
                  <a:schemeClr val="accent5">
                    <a:lumMod val="50000"/>
                  </a:schemeClr>
                </a:solidFill>
              </a:rPr>
              <a:t>4. They continue</a:t>
            </a:r>
            <a:r>
              <a:rPr lang="en-US" sz="1200" baseline="0" dirty="0">
                <a:solidFill>
                  <a:schemeClr val="accent5">
                    <a:lumMod val="50000"/>
                  </a:schemeClr>
                </a:solidFill>
              </a:rPr>
              <a:t> taking turns </a:t>
            </a:r>
            <a:r>
              <a:rPr lang="en-US" sz="1200" dirty="0">
                <a:solidFill>
                  <a:schemeClr val="accent5">
                    <a:lumMod val="50000"/>
                  </a:schemeClr>
                </a:solidFill>
              </a:rPr>
              <a:t>until all answers have been used, and ten questions generated.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5. T</a:t>
            </a:r>
            <a:r>
              <a:rPr lang="en-US" sz="1200" baseline="0" dirty="0">
                <a:solidFill>
                  <a:schemeClr val="accent5">
                    <a:lumMod val="50000"/>
                  </a:schemeClr>
                </a:solidFill>
              </a:rPr>
              <a:t>eachers will want to circulate to give support where necessary.</a:t>
            </a:r>
            <a:endParaRPr lang="en-US" sz="1200" dirty="0">
              <a:solidFill>
                <a:schemeClr val="accent5">
                  <a:lumMod val="50000"/>
                </a:schemeClr>
              </a:solidFill>
            </a:endParaRPr>
          </a:p>
          <a:p>
            <a:pPr marL="0" indent="0">
              <a:buFontTx/>
              <a:buNone/>
            </a:pPr>
            <a:endParaRPr lang="en-US" sz="1200" dirty="0">
              <a:solidFill>
                <a:schemeClr val="accent5">
                  <a:lumMod val="50000"/>
                </a:schemeClr>
              </a:solidFill>
            </a:endParaRPr>
          </a:p>
          <a:p>
            <a:pPr marL="0" indent="0">
              <a:buFontTx/>
              <a:buNone/>
            </a:pPr>
            <a:r>
              <a:rPr lang="en-US" sz="1200" b="1" dirty="0">
                <a:solidFill>
                  <a:schemeClr val="accent5">
                    <a:lumMod val="50000"/>
                  </a:schemeClr>
                </a:solidFill>
              </a:rPr>
              <a:t>Examples:</a:t>
            </a:r>
          </a:p>
          <a:p>
            <a:r>
              <a:rPr lang="en-GB" b="0" dirty="0"/>
              <a:t>Man </a:t>
            </a:r>
            <a:r>
              <a:rPr lang="en-GB" b="0" dirty="0" err="1"/>
              <a:t>mischt</a:t>
            </a:r>
            <a:r>
              <a:rPr lang="en-GB" b="0" dirty="0"/>
              <a:t> </a:t>
            </a:r>
            <a:r>
              <a:rPr lang="en-GB" b="0" dirty="0" err="1"/>
              <a:t>blau</a:t>
            </a:r>
            <a:r>
              <a:rPr lang="en-GB" b="0" dirty="0"/>
              <a:t> und </a:t>
            </a:r>
            <a:r>
              <a:rPr lang="en-GB" b="0" dirty="0" err="1"/>
              <a:t>gelb</a:t>
            </a:r>
            <a:r>
              <a:rPr lang="en-GB" b="0" dirty="0"/>
              <a:t>. Wie </a:t>
            </a:r>
            <a:r>
              <a:rPr lang="en-GB" b="0" dirty="0" err="1"/>
              <a:t>macht</a:t>
            </a:r>
            <a:r>
              <a:rPr lang="en-GB" b="0" dirty="0"/>
              <a:t> man </a:t>
            </a:r>
            <a:r>
              <a:rPr lang="en-GB" b="0" dirty="0" err="1"/>
              <a:t>grün</a:t>
            </a:r>
            <a:r>
              <a:rPr lang="en-GB" b="0" dirty="0"/>
              <a:t>? </a:t>
            </a:r>
          </a:p>
          <a:p>
            <a:r>
              <a:rPr lang="en-GB" b="0" dirty="0"/>
              <a:t>Das </a:t>
            </a:r>
            <a:r>
              <a:rPr lang="en-GB" b="0" dirty="0" err="1"/>
              <a:t>kommt</a:t>
            </a:r>
            <a:r>
              <a:rPr lang="en-GB" b="0" dirty="0"/>
              <a:t> </a:t>
            </a:r>
            <a:r>
              <a:rPr lang="en-GB" b="0" dirty="0" err="1"/>
              <a:t>aus</a:t>
            </a:r>
            <a:r>
              <a:rPr lang="en-GB" b="0" dirty="0"/>
              <a:t> 1907. Wie alt </a:t>
            </a:r>
            <a:r>
              <a:rPr lang="en-GB" b="0" dirty="0" err="1"/>
              <a:t>ist</a:t>
            </a:r>
            <a:r>
              <a:rPr lang="en-GB" b="0" dirty="0"/>
              <a:t> Mensch, </a:t>
            </a:r>
            <a:r>
              <a:rPr lang="en-GB" b="0" dirty="0" err="1"/>
              <a:t>ärgere</a:t>
            </a:r>
            <a:r>
              <a:rPr lang="en-GB" b="0" dirty="0"/>
              <a:t> dich </a:t>
            </a:r>
            <a:r>
              <a:rPr lang="en-GB" b="0" dirty="0" err="1"/>
              <a:t>nicht</a:t>
            </a:r>
            <a:r>
              <a:rPr lang="en-GB" b="0" dirty="0"/>
              <a:t>!?</a:t>
            </a:r>
            <a:endParaRPr lang="en-GB" b="1" dirty="0"/>
          </a:p>
          <a:p>
            <a:endParaRPr lang="en-GB" b="0" dirty="0"/>
          </a:p>
          <a:p>
            <a:endParaRPr lang="en-GB" b="0" dirty="0"/>
          </a:p>
          <a:p>
            <a:endParaRPr lang="en-GB" b="0" dirty="0"/>
          </a:p>
          <a:p>
            <a:endParaRPr lang="en-GB" b="0" dirty="0"/>
          </a:p>
          <a:p>
            <a:endParaRPr lang="en-GB" dirty="0"/>
          </a:p>
          <a:p>
            <a:endParaRPr lang="en-GB" dirty="0"/>
          </a:p>
        </p:txBody>
      </p:sp>
      <p:sp>
        <p:nvSpPr>
          <p:cNvPr id="4" name="Slide Number Placeholder 3"/>
          <p:cNvSpPr>
            <a:spLocks noGrp="1"/>
          </p:cNvSpPr>
          <p:nvPr>
            <p:ph type="sldNum" sz="quarter" idx="5"/>
          </p:nvPr>
        </p:nvSpPr>
        <p:spPr/>
        <p:txBody>
          <a:bodyPr/>
          <a:lstStyle/>
          <a:p>
            <a:fld id="{8D3156B3-EC16-47C5-905A-61A544D09AB6}" type="slidenum">
              <a:rPr lang="en-GB" smtClean="0"/>
              <a:t>31</a:t>
            </a:fld>
            <a:endParaRPr lang="en-GB"/>
          </a:p>
        </p:txBody>
      </p:sp>
    </p:spTree>
    <p:extLst>
      <p:ext uri="{BB962C8B-B14F-4D97-AF65-F5344CB8AC3E}">
        <p14:creationId xmlns:p14="http://schemas.microsoft.com/office/powerpoint/2010/main" val="19826861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8.1.1.7</a:t>
            </a:r>
          </a:p>
          <a:p>
            <a:r>
              <a:rPr lang="en-US" b="1" dirty="0"/>
              <a:t>Timing: 8 minutes</a:t>
            </a:r>
          </a:p>
          <a:p>
            <a:endParaRPr lang="en-US" b="1" dirty="0"/>
          </a:p>
          <a:p>
            <a:r>
              <a:rPr lang="en-US" b="1" dirty="0"/>
              <a:t>Aim: </a:t>
            </a:r>
            <a:r>
              <a:rPr lang="en-US" b="0" dirty="0"/>
              <a:t>To </a:t>
            </a:r>
            <a:r>
              <a:rPr lang="en-US" b="0" dirty="0" err="1"/>
              <a:t>practise</a:t>
            </a:r>
            <a:r>
              <a:rPr lang="en-US" b="0" dirty="0"/>
              <a:t> spoken question</a:t>
            </a:r>
            <a:r>
              <a:rPr lang="en-US" b="0" baseline="0" dirty="0"/>
              <a:t> production (intonation alone or subject-verb inversion) and answering in either the affirmative or negative, as appropriate</a:t>
            </a:r>
            <a:endParaRPr lang="en-US" b="0" dirty="0"/>
          </a:p>
          <a:p>
            <a:endParaRPr lang="en-US" b="1" dirty="0"/>
          </a:p>
          <a:p>
            <a:r>
              <a:rPr lang="en-US" b="1" dirty="0"/>
              <a:t>Procedure:</a:t>
            </a:r>
          </a:p>
          <a:p>
            <a:r>
              <a:rPr lang="en-US" b="0" dirty="0"/>
              <a:t>1. The aim</a:t>
            </a:r>
            <a:r>
              <a:rPr lang="en-US" b="0" baseline="0" dirty="0"/>
              <a:t> of the game is to cross off four adjacent squares in a row. Each student picks his/her own </a:t>
            </a:r>
            <a:r>
              <a:rPr lang="en-US" b="0" baseline="0" dirty="0" err="1"/>
              <a:t>colour</a:t>
            </a:r>
            <a:r>
              <a:rPr lang="en-US" b="0" baseline="0" dirty="0"/>
              <a:t> to do this.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 A picks a square,</a:t>
            </a:r>
            <a:r>
              <a:rPr lang="en-US" b="0" baseline="0" dirty="0"/>
              <a:t> and </a:t>
            </a:r>
            <a:r>
              <a:rPr lang="en-US" b="0" dirty="0"/>
              <a:t>asks a question as suggested by the verb phrase</a:t>
            </a:r>
            <a:r>
              <a:rPr lang="en-US" b="0" baseline="0" dirty="0"/>
              <a:t> in the square – see animated example on slide, which should be played through for students before starting.</a:t>
            </a:r>
            <a:endParaRPr lang="en-US" b="0" dirty="0"/>
          </a:p>
          <a:p>
            <a:r>
              <a:rPr lang="en-US" b="0" dirty="0"/>
              <a:t>3. The question should contain either </a:t>
            </a:r>
            <a:r>
              <a:rPr lang="en-US" b="1" dirty="0" err="1"/>
              <a:t>normalement</a:t>
            </a:r>
            <a:r>
              <a:rPr lang="en-US" b="0" baseline="0" dirty="0"/>
              <a:t> or </a:t>
            </a:r>
            <a:r>
              <a:rPr lang="en-US" b="1" baseline="0" dirty="0" err="1"/>
              <a:t>en</a:t>
            </a:r>
            <a:r>
              <a:rPr lang="en-US" b="1" baseline="0" dirty="0"/>
              <a:t> </a:t>
            </a:r>
            <a:r>
              <a:rPr lang="en-US" b="1" baseline="0" dirty="0" err="1"/>
              <a:t>ce</a:t>
            </a:r>
            <a:r>
              <a:rPr lang="en-US" b="1" baseline="0" dirty="0"/>
              <a:t> moment</a:t>
            </a:r>
            <a:r>
              <a:rPr lang="en-US" b="0" baseline="0" dirty="0"/>
              <a:t>, at the choice of Student A, who is trying to elicit both affirmative and negative responses.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a:t>
            </a:r>
            <a:r>
              <a:rPr lang="en-GB" b="0" baseline="0" dirty="0"/>
              <a:t> Upon production of a valid question in correct French, Student A crosses off the relevant square in his/her own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Student B responds to the question </a:t>
            </a:r>
            <a:r>
              <a:rPr lang="en-GB" b="1" baseline="0" dirty="0"/>
              <a:t>honestly</a:t>
            </a:r>
            <a:r>
              <a:rPr lang="en-GB" b="0" baseline="0" dirty="0"/>
              <a:t>, in either the affirmative or the negative as required, as per the examples on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Upon production of a valid answer in correct French, Student B crosses off the relevant square in his/her own colour</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The winner is the first student to cross off four boxes in a row, either vertically, horizontally or diagonally.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8. If all questions and answers are produced correctly in a given round, then obviously Student A will win, having started first. When partners swap roles, this advantage will be reversed. Clearly, any mistake gives the advantage to the opposing side.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9. Partners swap roles after four questions have been asked. If the previous round resulted in a win, they start again; if not, they play on until there is a winner.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40419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7.3.2.1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Timing:</a:t>
            </a:r>
            <a:r>
              <a:rPr lang="en-US" sz="2000" dirty="0"/>
              <a:t> 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Aim:</a:t>
            </a:r>
            <a:r>
              <a:rPr lang="en-US" sz="2000" b="1" baseline="0" dirty="0"/>
              <a:t> </a:t>
            </a:r>
            <a:r>
              <a:rPr lang="en-US" sz="2000" dirty="0"/>
              <a:t>to brings together all the revision</a:t>
            </a:r>
            <a:r>
              <a:rPr lang="en-US" sz="2000" baseline="0" dirty="0"/>
              <a:t> from the lesson into a final production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1. Teachers could</a:t>
            </a:r>
            <a:r>
              <a:rPr lang="en-US" sz="2000" baseline="0" dirty="0"/>
              <a:t> use this slide to model the requirements of the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t>2. </a:t>
            </a:r>
            <a:r>
              <a:rPr lang="en-US" sz="2000" dirty="0"/>
              <a:t>Here students work in groups of three.</a:t>
            </a:r>
            <a:r>
              <a:rPr lang="en-US" sz="2000" baseline="0" dirty="0"/>
              <a:t> The person writing starts the dialogue off by asking </a:t>
            </a:r>
            <a:r>
              <a:rPr lang="en-GB" sz="2000" b="1" i="1" dirty="0">
                <a:solidFill>
                  <a:srgbClr val="002060"/>
                </a:solidFill>
                <a:latin typeface="Century Gothic" panose="020B0502020202020204" pitchFamily="34" charset="0"/>
              </a:rPr>
              <a:t>¿Qué hay en….?</a:t>
            </a:r>
            <a:endParaRPr lang="en-US" sz="20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solidFill>
                  <a:schemeClr val="tx1"/>
                </a:solidFill>
              </a:rPr>
              <a:t>3. </a:t>
            </a:r>
            <a:r>
              <a:rPr lang="en-US" sz="2000" baseline="0" dirty="0"/>
              <a:t>The other two people speaking take it in turns to say alternate words of the answer in Spanish. Sentences are then compared at the end as a whole class (or after each city if preferred).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t>4. The words for this example’s answers are revealed by clicking on each box.</a:t>
            </a:r>
          </a:p>
          <a:p>
            <a:r>
              <a:rPr lang="en-US" sz="2000" baseline="0" dirty="0"/>
              <a:t>5. Suggested order: </a:t>
            </a:r>
            <a:r>
              <a:rPr lang="en-US" sz="2000" baseline="0" dirty="0" err="1"/>
              <a:t>Málaga</a:t>
            </a:r>
            <a:r>
              <a:rPr lang="en-US" sz="2000" baseline="0" dirty="0"/>
              <a:t>: Persons A&amp;B speak (A says the first word of the response) and person C writes down the Spanish.</a:t>
            </a:r>
          </a:p>
          <a:p>
            <a:r>
              <a:rPr lang="en-US" sz="2000" baseline="0" dirty="0"/>
              <a:t>Madrid: Persons C&amp;A speak (C says the first word of the response) and person B writes down the Spanish.</a:t>
            </a:r>
          </a:p>
          <a:p>
            <a:r>
              <a:rPr lang="en-US" sz="2000" baseline="0" dirty="0"/>
              <a:t>Granada: Persons B&amp;C speak (B says the first word of the response) and person A writes down the Spanish.</a:t>
            </a:r>
          </a:p>
          <a:p>
            <a:r>
              <a:rPr lang="en-US" sz="2000" baseline="0" dirty="0"/>
              <a:t>(Teachers can be less prescriptive if students can work out for themselves how to take turns!)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t>The person writing cannot interrupt if s/he spots a mistake. However, teachers should allow one minute for reflection on the sentences as a group of three, before the answers are revealed. Teachers could consider asking students to undertake the speaking without reference to their exercise books/vocab books and then in the reflection time allowing access to reference materials to allow for successful edits.</a:t>
            </a:r>
          </a:p>
          <a:p>
            <a:endParaRPr lang="en-US" sz="2000" baseline="0" dirty="0"/>
          </a:p>
          <a:p>
            <a:endParaRPr lang="en-US" sz="2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658618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aseline="0" dirty="0"/>
              <a:t>The three speaking cards are available in a printer-friendly Word document. </a:t>
            </a:r>
          </a:p>
          <a:p>
            <a:endParaRPr lang="en-US" sz="2000" baseline="0" dirty="0"/>
          </a:p>
          <a:p>
            <a:r>
              <a:rPr lang="en-US" sz="2000" b="1" baseline="0" dirty="0"/>
              <a:t>Procedure:</a:t>
            </a:r>
          </a:p>
          <a:p>
            <a:pPr marL="0" indent="0">
              <a:buNone/>
            </a:pPr>
            <a:r>
              <a:rPr lang="en-US" sz="2000" b="0" baseline="0" dirty="0"/>
              <a:t>1. Students use this slide to conduct the activity.</a:t>
            </a:r>
          </a:p>
          <a:p>
            <a:pPr marL="0" indent="0">
              <a:buNone/>
            </a:pPr>
            <a:r>
              <a:rPr lang="en-US" sz="2000" b="0" baseline="0" dirty="0"/>
              <a:t>2. Suggested order: </a:t>
            </a:r>
            <a:r>
              <a:rPr lang="en-US" sz="2000" baseline="0" dirty="0" err="1"/>
              <a:t>Málaga</a:t>
            </a:r>
            <a:r>
              <a:rPr lang="en-US" sz="2000" baseline="0" dirty="0"/>
              <a:t>: Persons A&amp;B speak (A says the first word of the response) and person C writes down the Spanish.</a:t>
            </a:r>
          </a:p>
          <a:p>
            <a:r>
              <a:rPr lang="en-US" sz="2000" baseline="0" dirty="0"/>
              <a:t>Madrid: Persons C&amp;A speak (C says the first word of the response) and person B writes down the Spanish.</a:t>
            </a:r>
          </a:p>
          <a:p>
            <a:r>
              <a:rPr lang="en-US" sz="2000" baseline="0" dirty="0"/>
              <a:t>Granada: Persons B&amp;C speak (B says the first word of the response) and person A writes down the Spanish.</a:t>
            </a:r>
          </a:p>
          <a:p>
            <a:r>
              <a:rPr lang="en-US" sz="2000" baseline="0" dirty="0"/>
              <a:t>(Teachers can be less prescriptive if students can work out for themselves how to take turns!)</a:t>
            </a:r>
          </a:p>
          <a:p>
            <a:r>
              <a:rPr lang="en-US" sz="2000" baseline="0" dirty="0"/>
              <a:t>3. The answers are shown by clicking to reveal the full sentences in turn.</a:t>
            </a:r>
          </a:p>
          <a:p>
            <a:endParaRPr lang="en-US" sz="2000" baseline="0" dirty="0"/>
          </a:p>
          <a:p>
            <a:endParaRPr lang="en-US" sz="2000" baseline="0" dirty="0"/>
          </a:p>
          <a:p>
            <a:endParaRPr lang="en-US" sz="200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161798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1" baseline="0" dirty="0"/>
              <a:t> </a:t>
            </a:r>
            <a:r>
              <a:rPr lang="en-US" b="1" dirty="0"/>
              <a:t>15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b="1" dirty="0"/>
              <a:t>Aim: </a:t>
            </a:r>
            <a:r>
              <a:rPr lang="en-US" b="0" dirty="0"/>
              <a:t>To </a:t>
            </a:r>
            <a:r>
              <a:rPr lang="en-US" b="0" dirty="0" err="1"/>
              <a:t>practise</a:t>
            </a:r>
            <a:r>
              <a:rPr lang="en-US" b="0" dirty="0"/>
              <a:t> (in a game of </a:t>
            </a:r>
            <a:r>
              <a:rPr lang="en-US" b="0" dirty="0" err="1"/>
              <a:t>Quartett</a:t>
            </a:r>
            <a:r>
              <a:rPr lang="en-US" b="0" dirty="0"/>
              <a:t> – Happy Families) spoken production and comprehension of questions, grammatical gender and most of the nouns in this week’s vocabulary sets.  </a:t>
            </a:r>
            <a:br>
              <a:rPr lang="en-US" baseline="0" dirty="0"/>
            </a:b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dirty="0"/>
              <a:t>This slide shows one card for each of the categories. The full set of cards is available on the NCELP Resource Portal as a printable pdf</a:t>
            </a:r>
            <a:r>
              <a:rPr lang="en-US" baseline="0" dirty="0"/>
              <a:t> (3 A4 pages = one set of cards for 3-4 players).</a:t>
            </a:r>
            <a:endParaRPr lang="en-US" dirty="0"/>
          </a:p>
          <a:p>
            <a:br>
              <a:rPr lang="en-US" baseline="0" dirty="0"/>
            </a:br>
            <a:r>
              <a:rPr lang="en-US" b="1" dirty="0"/>
              <a:t>Procedure: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US" b="0" baseline="0" dirty="0"/>
              <a:t>Before starting the game, use the next slide to </a:t>
            </a:r>
            <a:r>
              <a:rPr lang="en-US" b="0" baseline="0" dirty="0" err="1"/>
              <a:t>practise</a:t>
            </a:r>
            <a:r>
              <a:rPr lang="en-US" b="0" baseline="0" dirty="0"/>
              <a:t> additional language to use in the game.</a:t>
            </a:r>
          </a:p>
          <a:p>
            <a:pPr marL="0" indent="0">
              <a:buNone/>
            </a:pPr>
            <a:r>
              <a:rPr lang="en-US" dirty="0"/>
              <a:t>2. Elicit translations for the category titles. Most</a:t>
            </a:r>
            <a:r>
              <a:rPr lang="en-US" baseline="0" dirty="0"/>
              <a:t> are known, the exceptions being </a:t>
            </a:r>
            <a:r>
              <a:rPr lang="en-US" baseline="0" dirty="0" err="1"/>
              <a:t>Fahrzeuge</a:t>
            </a:r>
            <a:r>
              <a:rPr lang="en-US" baseline="0" dirty="0"/>
              <a:t> [1721] and </a:t>
            </a:r>
            <a:r>
              <a:rPr lang="en-US" baseline="0" dirty="0" err="1"/>
              <a:t>Kleidung</a:t>
            </a:r>
            <a:r>
              <a:rPr lang="en-US" baseline="0" dirty="0"/>
              <a:t> [2820]</a:t>
            </a:r>
            <a:r>
              <a:rPr lang="en-US" dirty="0"/>
              <a:t>. The cards in each set should give students a clue as to what the category is</a:t>
            </a:r>
          </a:p>
          <a:p>
            <a:pPr marL="0" indent="0">
              <a:buNone/>
            </a:pPr>
            <a:r>
              <a:rPr lang="en-US" dirty="0"/>
              <a:t>3.</a:t>
            </a:r>
            <a:r>
              <a:rPr lang="en-US" baseline="0" dirty="0"/>
              <a:t> Check </a:t>
            </a:r>
            <a:r>
              <a:rPr lang="en-US" dirty="0"/>
              <a:t>that students know what </a:t>
            </a:r>
            <a:r>
              <a:rPr lang="en-US" i="1" dirty="0" err="1"/>
              <a:t>Quartett</a:t>
            </a:r>
            <a:r>
              <a:rPr lang="en-US" i="1" dirty="0"/>
              <a:t> </a:t>
            </a:r>
            <a:r>
              <a:rPr lang="en-US" dirty="0"/>
              <a:t>is and explain the rules if necessary.</a:t>
            </a:r>
          </a:p>
          <a:p>
            <a:pPr marL="0" indent="0">
              <a:buNone/>
            </a:pPr>
            <a:r>
              <a:rPr lang="en-US" dirty="0"/>
              <a:t>4. Elicit language about asking questions (Hast du X? </a:t>
            </a:r>
            <a:r>
              <a:rPr lang="en-US" dirty="0" err="1"/>
              <a:t>Darf</a:t>
            </a:r>
            <a:r>
              <a:rPr lang="en-US" dirty="0"/>
              <a:t> ich X </a:t>
            </a:r>
            <a:r>
              <a:rPr lang="en-US" dirty="0" err="1"/>
              <a:t>haben</a:t>
            </a:r>
            <a:r>
              <a:rPr lang="en-US" dirty="0"/>
              <a:t>?)</a:t>
            </a:r>
          </a:p>
          <a:p>
            <a:pPr marL="0" indent="0">
              <a:buNone/>
            </a:pPr>
            <a:r>
              <a:rPr lang="en-US" dirty="0"/>
              <a:t>5. Remind students that they will need to pay attention to the gender of the word,</a:t>
            </a:r>
            <a:r>
              <a:rPr lang="en-US" baseline="0" dirty="0"/>
              <a:t> and elicit from them that they will use Row 2 (accusative) articles.</a:t>
            </a:r>
          </a:p>
          <a:p>
            <a:pPr marL="0" indent="0">
              <a:buNone/>
            </a:pPr>
            <a:r>
              <a:rPr lang="en-US" baseline="0" dirty="0"/>
              <a:t>6. </a:t>
            </a:r>
            <a:r>
              <a:rPr lang="en-US" baseline="0" dirty="0" err="1"/>
              <a:t>Practise</a:t>
            </a:r>
            <a:r>
              <a:rPr lang="en-US" baseline="0" dirty="0"/>
              <a:t> using the items on this slide:  Hast du </a:t>
            </a:r>
            <a:r>
              <a:rPr lang="en-US" b="1" baseline="0" dirty="0"/>
              <a:t>den</a:t>
            </a:r>
            <a:r>
              <a:rPr lang="en-US" baseline="0" dirty="0"/>
              <a:t> </a:t>
            </a:r>
            <a:r>
              <a:rPr lang="en-US" baseline="0" dirty="0" err="1"/>
              <a:t>Bruder</a:t>
            </a:r>
            <a:r>
              <a:rPr lang="en-US" baseline="0" dirty="0"/>
              <a:t>? Hast du </a:t>
            </a:r>
            <a:r>
              <a:rPr lang="en-US" b="1" baseline="0" dirty="0"/>
              <a:t>das</a:t>
            </a:r>
            <a:r>
              <a:rPr lang="en-US" baseline="0" dirty="0"/>
              <a:t> </a:t>
            </a:r>
            <a:r>
              <a:rPr lang="en-US" baseline="0" dirty="0" err="1"/>
              <a:t>Obst</a:t>
            </a:r>
            <a:r>
              <a:rPr lang="en-US" baseline="0" dirty="0"/>
              <a:t>? Hast du </a:t>
            </a:r>
            <a:r>
              <a:rPr lang="en-US" b="1" baseline="0" dirty="0"/>
              <a:t>die</a:t>
            </a:r>
            <a:r>
              <a:rPr lang="en-US" baseline="0" dirty="0"/>
              <a:t> Hose? Hast du </a:t>
            </a:r>
            <a:r>
              <a:rPr lang="en-US" b="1" baseline="0" dirty="0"/>
              <a:t>die </a:t>
            </a:r>
            <a:r>
              <a:rPr lang="en-US" baseline="0" dirty="0" err="1"/>
              <a:t>Sängerin</a:t>
            </a:r>
            <a:r>
              <a:rPr lang="en-US" baseline="0" dirty="0"/>
              <a:t>? Hast du </a:t>
            </a:r>
            <a:r>
              <a:rPr lang="en-US" b="1" baseline="0" dirty="0"/>
              <a:t>das</a:t>
            </a:r>
            <a:r>
              <a:rPr lang="en-US" baseline="0" dirty="0"/>
              <a:t> Auto? Hast du </a:t>
            </a:r>
            <a:r>
              <a:rPr lang="en-US" b="1" baseline="0" dirty="0"/>
              <a:t>den</a:t>
            </a:r>
            <a:r>
              <a:rPr lang="en-US" baseline="0" dirty="0"/>
              <a:t> </a:t>
            </a:r>
            <a:r>
              <a:rPr lang="en-US" baseline="0" dirty="0" err="1"/>
              <a:t>Markt</a:t>
            </a:r>
            <a:r>
              <a:rPr lang="en-US" baseline="0" dirty="0"/>
              <a:t>?</a:t>
            </a:r>
            <a:br>
              <a:rPr lang="en-US" baseline="0" dirty="0"/>
            </a:br>
            <a:r>
              <a:rPr lang="en-US" baseline="0" dirty="0"/>
              <a:t>Ideally students will be prompted to use </a:t>
            </a:r>
            <a:r>
              <a:rPr lang="en-US" baseline="0" dirty="0" err="1"/>
              <a:t>Darf</a:t>
            </a:r>
            <a:r>
              <a:rPr lang="en-US" baseline="0" dirty="0"/>
              <a:t> </a:t>
            </a:r>
            <a:r>
              <a:rPr lang="en-US" baseline="0" dirty="0" err="1"/>
              <a:t>ich</a:t>
            </a:r>
            <a:r>
              <a:rPr lang="en-US" baseline="0" dirty="0"/>
              <a:t> </a:t>
            </a:r>
            <a:r>
              <a:rPr lang="en-US" b="1" baseline="0" dirty="0"/>
              <a:t>den</a:t>
            </a:r>
            <a:r>
              <a:rPr lang="en-US" baseline="0" dirty="0"/>
              <a:t> </a:t>
            </a:r>
            <a:r>
              <a:rPr lang="en-US" baseline="0" dirty="0" err="1"/>
              <a:t>Bruder</a:t>
            </a:r>
            <a:r>
              <a:rPr lang="en-US" baseline="0" dirty="0"/>
              <a:t> </a:t>
            </a:r>
            <a:r>
              <a:rPr lang="en-US" baseline="0" dirty="0" err="1"/>
              <a:t>haben</a:t>
            </a:r>
            <a:r>
              <a:rPr lang="en-US" baseline="0" dirty="0"/>
              <a:t>, </a:t>
            </a:r>
            <a:r>
              <a:rPr lang="en-US" baseline="0" dirty="0" err="1"/>
              <a:t>bitte</a:t>
            </a:r>
            <a:r>
              <a:rPr lang="en-US" baseline="0" dirty="0"/>
              <a:t>? to provide additional spoken practice of one of the modal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7. Students play in groups of three or four.  A player wins when s/he has no cards left, i.e. all his/her cards are in families/sets of four.</a:t>
            </a:r>
            <a:endParaRPr lang="en-US" dirty="0"/>
          </a:p>
          <a:p>
            <a:pPr marL="0" indent="0">
              <a:buNone/>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Fahrzeug</a:t>
            </a:r>
            <a:r>
              <a:rPr lang="en-US" baseline="0" dirty="0"/>
              <a:t> [1721] and </a:t>
            </a:r>
            <a:r>
              <a:rPr lang="en-US" baseline="0" dirty="0" err="1"/>
              <a:t>Kleidung</a:t>
            </a:r>
            <a:r>
              <a:rPr lang="en-US" baseline="0" dirty="0"/>
              <a:t> [2820]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sz="1200" i="1" baseline="0" dirty="0">
              <a:solidFill>
                <a:sysClr val="windowText" lastClr="000000"/>
              </a:solidFill>
            </a:endParaRPr>
          </a:p>
          <a:p>
            <a:endParaRPr lang="en-US" b="1" dirty="0"/>
          </a:p>
          <a:p>
            <a:endParaRPr lang="en-US" b="0"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59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a:t>
            </a:r>
            <a:r>
              <a:rPr lang="en-US" b="0" baseline="0" dirty="0"/>
              <a:t>To </a:t>
            </a:r>
            <a:r>
              <a:rPr lang="en-US" b="0" baseline="0" dirty="0" err="1"/>
              <a:t>practise</a:t>
            </a:r>
            <a:r>
              <a:rPr lang="en-US" b="0" baseline="0" dirty="0"/>
              <a:t> additional language to use in the </a:t>
            </a:r>
            <a:r>
              <a:rPr lang="en-GB" b="0" i="1" dirty="0" err="1"/>
              <a:t>Quartett</a:t>
            </a:r>
            <a:r>
              <a:rPr lang="en-US" b="0" i="1" baseline="0" dirty="0"/>
              <a:t> </a:t>
            </a:r>
            <a:r>
              <a:rPr lang="en-US" b="0" baseline="0" dirty="0"/>
              <a:t>game.</a:t>
            </a:r>
          </a:p>
          <a:p>
            <a:endParaRPr lang="en-GB" b="1" dirty="0"/>
          </a:p>
          <a:p>
            <a:r>
              <a:rPr lang="en-GB" b="1" dirty="0"/>
              <a:t>Procedure:</a:t>
            </a:r>
          </a:p>
          <a:p>
            <a:pPr marL="228600" indent="-228600">
              <a:buAutoNum type="arabicPeriod"/>
            </a:pPr>
            <a:r>
              <a:rPr lang="en-GB" b="0" dirty="0"/>
              <a:t>Before starting the game give students two minutes to come up with language that might be useful when playing the game,</a:t>
            </a:r>
            <a:r>
              <a:rPr lang="en-GB" b="0" baseline="0" dirty="0"/>
              <a:t> using the English prompts on the slide</a:t>
            </a:r>
            <a:r>
              <a:rPr lang="en-GB" b="0" dirty="0"/>
              <a:t>. </a:t>
            </a:r>
          </a:p>
          <a:p>
            <a:pPr marL="228600" indent="-228600">
              <a:buAutoNum type="arabicPeriod"/>
            </a:pPr>
            <a:r>
              <a:rPr lang="en-GB" b="0" dirty="0"/>
              <a:t>Review suggestions together.</a:t>
            </a:r>
          </a:p>
          <a:p>
            <a:pPr marL="228600" indent="-228600">
              <a:buAutoNum type="arabicPeriod"/>
            </a:pPr>
            <a:r>
              <a:rPr lang="en-GB" b="0" dirty="0"/>
              <a:t>Then play </a:t>
            </a:r>
            <a:r>
              <a:rPr lang="en-GB" b="0" i="1" dirty="0" err="1"/>
              <a:t>Quartett</a:t>
            </a:r>
            <a:r>
              <a:rPr lang="en-GB" b="0" dirty="0"/>
              <a:t> [</a:t>
            </a:r>
            <a:r>
              <a:rPr lang="en-GB" b="0" i="1" dirty="0"/>
              <a:t>Happy Families</a:t>
            </a:r>
            <a:r>
              <a:rPr lang="en-GB" b="0" dirty="0"/>
              <a:t>] in groups of three or four.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gemein</a:t>
            </a:r>
            <a:r>
              <a:rPr lang="en-US" baseline="0" dirty="0"/>
              <a:t> [&gt;5009]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sz="1200" i="1" baseline="0" dirty="0">
              <a:solidFill>
                <a:sysClr val="windowText" lastClr="000000"/>
              </a:solidFill>
            </a:endParaRPr>
          </a:p>
          <a:p>
            <a:endParaRPr lang="en-US" b="1" dirty="0"/>
          </a:p>
          <a:p>
            <a:endParaRPr lang="en-US" b="0" dirty="0"/>
          </a:p>
          <a:p>
            <a:endParaRPr lang="en-US" dirty="0"/>
          </a:p>
          <a:p>
            <a:endParaRPr lang="en-US" dirty="0"/>
          </a:p>
          <a:p>
            <a:endParaRPr lang="en-US" dirty="0"/>
          </a:p>
          <a:p>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8872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9F576B-D2E4-0C40-82B7-CB89A9CC1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6271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9F576B-D2E4-0C40-82B7-CB89A9CC1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9943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9F576B-D2E4-0C40-82B7-CB89A9CC1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874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look at this from the perspective of the new GCSE.</a:t>
            </a:r>
          </a:p>
          <a:p>
            <a:r>
              <a:rPr lang="en-GB" dirty="0"/>
              <a:t>[click]</a:t>
            </a:r>
          </a:p>
          <a:p>
            <a:r>
              <a:rPr lang="en-US" sz="1800" b="0" i="0" u="none" strike="noStrike" dirty="0">
                <a:solidFill>
                  <a:srgbClr val="000000"/>
                </a:solidFill>
                <a:effectLst/>
                <a:latin typeface="Calibri" panose="020F0502020204030204" pitchFamily="34" charset="0"/>
              </a:rPr>
              <a:t>First, the fact that students can achieve the highest grade in the new exam by using (understanding and producing words from the word list means that we can plan our TL use and that of the students to use/recycle words from the defined word list.  This principle can apply at KS2, KS3 and KS4.</a:t>
            </a:r>
          </a:p>
          <a:p>
            <a:r>
              <a:rPr lang="en-US" sz="1800" b="0" i="0" u="none" strike="noStrike" dirty="0">
                <a:solidFill>
                  <a:srgbClr val="000000"/>
                </a:solidFill>
                <a:effectLst/>
                <a:latin typeface="Calibri" panose="020F0502020204030204" pitchFamily="34" charset="0"/>
              </a:rPr>
              <a:t>[click]</a:t>
            </a:r>
          </a:p>
          <a:p>
            <a:r>
              <a:rPr lang="en-US" sz="1800" b="0" i="0" u="none" strike="noStrike" dirty="0">
                <a:solidFill>
                  <a:srgbClr val="000000"/>
                </a:solidFill>
                <a:effectLst/>
                <a:latin typeface="Calibri" panose="020F0502020204030204" pitchFamily="34" charset="0"/>
              </a:rPr>
              <a:t>We know that most of the new speaking exam will be unprepared– there will be some planning time for the role play and the visual stimulus, but there will be two follow up interactions after the read aloud and the visual stimulus that are described as ‘unprepared conversation’ and ‘unprepared interaction’.</a:t>
            </a:r>
          </a:p>
          <a:p>
            <a:r>
              <a:rPr lang="en-US" sz="1800" b="0" i="0" u="none" strike="noStrike" dirty="0">
                <a:solidFill>
                  <a:srgbClr val="000000"/>
                </a:solidFill>
                <a:effectLst/>
                <a:latin typeface="Calibri" panose="020F0502020204030204" pitchFamily="34" charset="0"/>
              </a:rPr>
              <a:t>[click]</a:t>
            </a:r>
          </a:p>
          <a:p>
            <a:r>
              <a:rPr lang="en-US" sz="1800" b="0" i="0" u="none" strike="noStrike" dirty="0">
                <a:solidFill>
                  <a:srgbClr val="000000"/>
                </a:solidFill>
                <a:effectLst/>
                <a:latin typeface="Calibri" panose="020F0502020204030204" pitchFamily="34" charset="0"/>
              </a:rPr>
              <a:t>And we </a:t>
            </a:r>
            <a:r>
              <a:rPr lang="en-US" sz="1800" b="0" i="0" u="none" strike="noStrike" dirty="0" err="1">
                <a:solidFill>
                  <a:srgbClr val="000000"/>
                </a:solidFill>
                <a:effectLst/>
                <a:latin typeface="Calibri" panose="020F0502020204030204" pitchFamily="34" charset="0"/>
              </a:rPr>
              <a:t>recognise</a:t>
            </a:r>
            <a:r>
              <a:rPr lang="en-US" sz="1800" b="0" i="0" u="none" strike="noStrike" dirty="0">
                <a:solidFill>
                  <a:srgbClr val="000000"/>
                </a:solidFill>
                <a:effectLst/>
                <a:latin typeface="Calibri" panose="020F0502020204030204" pitchFamily="34" charset="0"/>
              </a:rPr>
              <a:t> the huge change that this represents.  Many of you may have seen (or contributed to) the hilarious thread on twitter earlier this year about the current GCSE speaking exams, kicked off by this tweet.  The spirit of the new GCSE Subject Content takes us a long way from this scenario. Knowing this makes it important that</a:t>
            </a:r>
          </a:p>
          <a:p>
            <a:r>
              <a:rPr lang="en-US" sz="1800" b="0" i="0" u="none" strike="noStrike" dirty="0">
                <a:solidFill>
                  <a:srgbClr val="000000"/>
                </a:solidFill>
                <a:effectLst/>
                <a:latin typeface="Calibri" panose="020F0502020204030204" pitchFamily="34" charset="0"/>
              </a:rPr>
              <a:t>[click]</a:t>
            </a:r>
          </a:p>
          <a:p>
            <a:r>
              <a:rPr lang="en-US" sz="1800" b="0" i="0" u="none" strike="noStrike" dirty="0">
                <a:solidFill>
                  <a:srgbClr val="000000"/>
                </a:solidFill>
                <a:effectLst/>
                <a:latin typeface="Calibri" panose="020F0502020204030204" pitchFamily="34" charset="0"/>
              </a:rPr>
              <a:t>hearing and responding to teacher talk in the classroom becomes part of what students normally do</a:t>
            </a:r>
          </a:p>
          <a:p>
            <a:r>
              <a:rPr lang="en-US" sz="1800" b="0" i="0" u="none" strike="noStrike" dirty="0">
                <a:solidFill>
                  <a:srgbClr val="000000"/>
                </a:solidFill>
                <a:effectLst/>
                <a:latin typeface="Calibri" panose="020F0502020204030204" pitchFamily="34" charset="0"/>
              </a:rPr>
              <a:t>[click]</a:t>
            </a:r>
          </a:p>
          <a:p>
            <a:r>
              <a:rPr lang="en-US" sz="1800" b="0" i="0" u="none" strike="noStrike" dirty="0">
                <a:solidFill>
                  <a:srgbClr val="000000"/>
                </a:solidFill>
                <a:effectLst/>
                <a:latin typeface="Calibri" panose="020F0502020204030204" pitchFamily="34" charset="0"/>
              </a:rPr>
              <a:t>As long as the language of these interactions is planned and based on prior learning of language from the wordlist, using the target language in the moments between tasks as well as in the tasks themselves is a central part of practice, not an add-on.</a:t>
            </a:r>
            <a:br>
              <a:rPr lang="en-US" sz="1800" b="0" i="0" u="none" strike="noStrike" dirty="0">
                <a:solidFill>
                  <a:srgbClr val="000000"/>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And we know from the GCSE Subject Content that the expectation is that students’ language production should be ‘clear and comprehensible’ – this is not the same as ‘fluent, accurate, fast, complex’. </a:t>
            </a:r>
            <a:r>
              <a:rPr lang="en-US" sz="2800" dirty="0"/>
              <a:t>It is important to remember that speed and accuracy often decrease when speech is produced spontaneously.</a:t>
            </a:r>
            <a:endParaRPr lang="en-GB" sz="2800" dirty="0"/>
          </a:p>
          <a:p>
            <a:r>
              <a:rPr lang="en-US" sz="1800" b="0" i="0" u="none" strike="noStrike" dirty="0">
                <a:solidFill>
                  <a:srgbClr val="000000"/>
                </a:solidFill>
                <a:effectLst/>
                <a:latin typeface="Calibri" panose="020F0502020204030204" pitchFamily="34" charset="0"/>
              </a:rPr>
              <a:t>This is important because it is the crucial complement to introducing the requirement for speaking to be unplanned and unrehearsed.  We can have confidence that expectations for spoken proficiency are appropriately matched to the increased requirement for interactions to be unplanned.  So, in the classroom, the sort of speaking we need to be </a:t>
            </a:r>
            <a:r>
              <a:rPr lang="en-US" sz="1800" b="0" i="0" u="none" strike="noStrike" dirty="0" err="1">
                <a:solidFill>
                  <a:srgbClr val="000000"/>
                </a:solidFill>
                <a:effectLst/>
                <a:latin typeface="Calibri" panose="020F0502020204030204" pitchFamily="34" charset="0"/>
              </a:rPr>
              <a:t>practising</a:t>
            </a:r>
            <a:r>
              <a:rPr lang="en-US" sz="1800" b="0" i="0" u="none" strike="noStrike" dirty="0">
                <a:solidFill>
                  <a:srgbClr val="000000"/>
                </a:solidFill>
                <a:effectLst/>
                <a:latin typeface="Calibri" panose="020F0502020204030204" pitchFamily="34" charset="0"/>
              </a:rPr>
              <a:t> is unplanned sentence creation, building from individual words in unrehearsed situations, and the sort of output we are aiming for is ‘clear and comprehensible’.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87F04-6022-461B-AC9A-50F6432650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1550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[slide 1/2]</a:t>
            </a:r>
          </a:p>
          <a:p>
            <a:endParaRPr lang="en-US" b="1" dirty="0"/>
          </a:p>
          <a:p>
            <a:r>
              <a:rPr lang="en-US" b="1" dirty="0"/>
              <a:t>Aim: </a:t>
            </a:r>
            <a:r>
              <a:rPr lang="en-US" b="0" dirty="0"/>
              <a:t>Oral production of inversion questions and possessive adjectives</a:t>
            </a:r>
            <a:endParaRPr lang="en-US" b="1" dirty="0"/>
          </a:p>
          <a:p>
            <a:endParaRPr lang="en-US" b="1" dirty="0"/>
          </a:p>
          <a:p>
            <a:r>
              <a:rPr lang="en-US" b="1" dirty="0"/>
              <a:t>Procedure:</a:t>
            </a:r>
          </a:p>
          <a:p>
            <a:r>
              <a:rPr lang="en-US" b="0" dirty="0"/>
              <a:t>1. Pupils take the roles of Senegalese pupils and ask and answer each other questions.</a:t>
            </a:r>
          </a:p>
          <a:p>
            <a:r>
              <a:rPr lang="en-US" b="0" dirty="0"/>
              <a:t>2. Suggested answers are on the next slide.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0" baseline="0" dirty="0" err="1"/>
              <a:t>wolof</a:t>
            </a:r>
            <a:r>
              <a:rPr lang="en-GB"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943875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Note the use of target language instructions here – these have been built up cumulatively over 2-3 years.  It looks like a look to read and digest and yet, all the words except ‘</a:t>
            </a:r>
            <a:r>
              <a:rPr lang="en-GB" b="1" dirty="0" err="1"/>
              <a:t>pista</a:t>
            </a:r>
            <a:r>
              <a:rPr lang="en-GB" b="1" dirty="0"/>
              <a:t>’ have been previously taught and practised over time, such that now we can expect students to process these. In the earlier examples we saw some English being used in instructions, then also some much shorter, simple sentences.  At every point, the explanations for the activities (which the teacher would say and students would also read) are made up of words from the SOW (and therefore also words from the GCSE content) that have already been taught.  This is planned recycling, additional practice opportunities that slot neatly into the fabric of the lesson.  Powerful stuff. </a:t>
            </a:r>
            <a:br>
              <a:rPr lang="en-GB" b="1" dirty="0"/>
            </a:br>
            <a:endParaRPr lang="en-GB" b="1" dirty="0"/>
          </a:p>
          <a:p>
            <a:pPr marL="0" lvl="0" indent="0" algn="l" rtl="0">
              <a:spcBef>
                <a:spcPts val="0"/>
              </a:spcBef>
              <a:spcAft>
                <a:spcPts val="0"/>
              </a:spcAft>
              <a:buNone/>
            </a:pPr>
            <a:r>
              <a:rPr lang="en-GB" b="1" dirty="0"/>
              <a:t>OPTIONAL – ALTERNATIVE FINAL ACTIVITY</a:t>
            </a:r>
            <a:endParaRPr dirty="0"/>
          </a:p>
          <a:p>
            <a:pPr marL="0" lvl="0" indent="0" algn="l" rtl="0">
              <a:spcBef>
                <a:spcPts val="0"/>
              </a:spcBef>
              <a:spcAft>
                <a:spcPts val="0"/>
              </a:spcAft>
              <a:buNone/>
            </a:pPr>
            <a:r>
              <a:rPr lang="en-GB" b="1" dirty="0"/>
              <a:t>This alternative final activity gives the option for students to be more creative with their language.</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 </a:t>
            </a:r>
            <a:r>
              <a:rPr lang="en-GB" b="0" dirty="0"/>
              <a:t>10 min.</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endParaRPr dirty="0"/>
          </a:p>
          <a:p>
            <a:pPr marL="0" lvl="0" indent="0" algn="l" rtl="0">
              <a:spcBef>
                <a:spcPts val="0"/>
              </a:spcBef>
              <a:spcAft>
                <a:spcPts val="0"/>
              </a:spcAft>
              <a:buNone/>
            </a:pPr>
            <a:r>
              <a:rPr lang="en-GB" b="0" dirty="0" err="1"/>
              <a:t>i</a:t>
            </a:r>
            <a:r>
              <a:rPr lang="en-GB" b="0" dirty="0"/>
              <a:t>) to practise producing and understanding sentences describing a person’s appearance, personality and/or mood</a:t>
            </a:r>
            <a:endParaRPr dirty="0"/>
          </a:p>
          <a:p>
            <a:pPr marL="0" lvl="0" indent="0" algn="l" rtl="0">
              <a:spcBef>
                <a:spcPts val="0"/>
              </a:spcBef>
              <a:spcAft>
                <a:spcPts val="0"/>
              </a:spcAft>
              <a:buNone/>
            </a:pPr>
            <a:r>
              <a:rPr lang="en-GB" b="0" dirty="0"/>
              <a:t>ii) to practise producing and understanding vocabulary</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AutoNum type="arabicPeriod"/>
            </a:pPr>
            <a:r>
              <a:rPr lang="en-GB" b="0" dirty="0"/>
              <a:t>After</a:t>
            </a:r>
            <a:r>
              <a:rPr lang="en-GB" b="0" baseline="0" dirty="0"/>
              <a:t> going through this instruction slide, display the following slide. </a:t>
            </a:r>
            <a:r>
              <a:rPr lang="en-GB" b="0" dirty="0"/>
              <a:t>Students choose a character and write down 3 clues on a piece of paper which will describe the character they have chosen.  They should write the clues in order of difficulty, i.e., with the least obvious clue first and the most obvious clue last.  They should also write the character’s name. They should not show their work their classmates.</a:t>
            </a:r>
          </a:p>
          <a:p>
            <a:pPr marL="228600" lvl="0" indent="-228600" algn="l" rtl="0">
              <a:spcBef>
                <a:spcPts val="0"/>
              </a:spcBef>
              <a:spcAft>
                <a:spcPts val="0"/>
              </a:spcAft>
              <a:buAutoNum type="arabicPeriod"/>
            </a:pPr>
            <a:r>
              <a:rPr lang="en-GB" b="0" dirty="0"/>
              <a:t>Students then move around the room with their clues and find somebody to speak to.  </a:t>
            </a:r>
          </a:p>
          <a:p>
            <a:pPr marL="228600" lvl="0" indent="-228600" algn="l" rtl="0">
              <a:spcBef>
                <a:spcPts val="0"/>
              </a:spcBef>
              <a:spcAft>
                <a:spcPts val="0"/>
              </a:spcAft>
              <a:buAutoNum type="arabicPeriod"/>
            </a:pPr>
            <a:r>
              <a:rPr lang="en-GB" b="0" dirty="0"/>
              <a:t>Student A reads their clues to Student B.</a:t>
            </a:r>
          </a:p>
          <a:p>
            <a:pPr marL="228600" lvl="0" indent="-228600" algn="l" rtl="0">
              <a:spcBef>
                <a:spcPts val="0"/>
              </a:spcBef>
              <a:spcAft>
                <a:spcPts val="0"/>
              </a:spcAft>
              <a:buAutoNum type="arabicPeriod"/>
            </a:pPr>
            <a:r>
              <a:rPr lang="en-GB" b="0" dirty="0"/>
              <a:t>After each clue, the student B can guess which character they think is being described.</a:t>
            </a:r>
          </a:p>
          <a:p>
            <a:pPr marL="228600" lvl="0" indent="-228600" algn="l" rtl="0">
              <a:spcBef>
                <a:spcPts val="0"/>
              </a:spcBef>
              <a:spcAft>
                <a:spcPts val="0"/>
              </a:spcAft>
              <a:buAutoNum type="arabicPeriod"/>
            </a:pPr>
            <a:r>
              <a:rPr lang="en-GB" b="0" dirty="0"/>
              <a:t>Students then swap roles.</a:t>
            </a:r>
          </a:p>
          <a:p>
            <a:pPr marL="228600" lvl="0" indent="-228600" algn="l" rtl="0">
              <a:spcBef>
                <a:spcPts val="0"/>
              </a:spcBef>
              <a:spcAft>
                <a:spcPts val="0"/>
              </a:spcAft>
              <a:buAutoNum type="arabicPeriod"/>
            </a:pPr>
            <a:r>
              <a:rPr lang="en-GB" b="0" dirty="0"/>
              <a:t>Once both students have read out their clues, they swap their pieces of paper and then move on to another student in the class and repeat steps 3-6.</a:t>
            </a:r>
            <a:endParaRPr dirty="0"/>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1" dirty="0">
                <a:solidFill>
                  <a:schemeClr val="dk1"/>
                </a:solidFill>
                <a:latin typeface="Calibri"/>
                <a:ea typeface="Calibri"/>
                <a:cs typeface="Calibri"/>
                <a:sym typeface="Calibri"/>
              </a:rPr>
              <a:t>Notes: </a:t>
            </a:r>
          </a:p>
          <a:p>
            <a:pPr marL="228600" lvl="0" indent="-228600" algn="l" rtl="0">
              <a:spcBef>
                <a:spcPts val="0"/>
              </a:spcBef>
              <a:spcAft>
                <a:spcPts val="0"/>
              </a:spcAft>
              <a:buFont typeface="+mj-lt"/>
              <a:buAutoNum type="arabicPeriod"/>
            </a:pPr>
            <a:r>
              <a:rPr lang="en-GB" sz="1200" b="0" dirty="0">
                <a:solidFill>
                  <a:schemeClr val="dk1"/>
                </a:solidFill>
                <a:latin typeface="Calibri"/>
                <a:ea typeface="Calibri"/>
                <a:cs typeface="Calibri"/>
                <a:sym typeface="Calibri"/>
              </a:rPr>
              <a:t>Alternatively, rather than using the characters on the following slide, students could describe another member of their class.</a:t>
            </a:r>
          </a:p>
          <a:p>
            <a:pPr marL="228600" lvl="0" indent="-228600" algn="l" rtl="0">
              <a:spcBef>
                <a:spcPts val="0"/>
              </a:spcBef>
              <a:spcAft>
                <a:spcPts val="0"/>
              </a:spcAft>
              <a:buFont typeface="+mj-lt"/>
              <a:buAutoNum type="arabicPeriod"/>
            </a:pPr>
            <a:r>
              <a:rPr lang="en-GB" sz="1200" b="0" dirty="0">
                <a:solidFill>
                  <a:schemeClr val="dk1"/>
                </a:solidFill>
                <a:latin typeface="Calibri"/>
                <a:ea typeface="Calibri"/>
                <a:cs typeface="Calibri"/>
                <a:sym typeface="Calibri"/>
              </a:rPr>
              <a:t>Slide 16 is an optional support slide that gives students ideas of what clues they could give and slide 17 gives the answers to those clues.</a:t>
            </a:r>
          </a:p>
          <a:p>
            <a:pPr marL="228600" lvl="0" indent="-228600" algn="l" rtl="0">
              <a:spcBef>
                <a:spcPts val="0"/>
              </a:spcBef>
              <a:spcAft>
                <a:spcPts val="0"/>
              </a:spcAft>
              <a:buFont typeface="+mj-lt"/>
              <a:buAutoNum type="arabicPeriod"/>
            </a:pPr>
            <a:r>
              <a:rPr lang="en-GB" sz="1200" b="0" dirty="0">
                <a:solidFill>
                  <a:schemeClr val="dk1"/>
                </a:solidFill>
                <a:latin typeface="Calibri"/>
                <a:ea typeface="Calibri"/>
                <a:cs typeface="Calibri"/>
                <a:sym typeface="Calibri"/>
              </a:rPr>
              <a:t>Students can challenge themselves to refer</a:t>
            </a:r>
            <a:r>
              <a:rPr lang="en-GB" sz="1200" b="0" baseline="0" dirty="0">
                <a:solidFill>
                  <a:schemeClr val="dk1"/>
                </a:solidFill>
                <a:latin typeface="Calibri"/>
                <a:ea typeface="Calibri"/>
                <a:cs typeface="Calibri"/>
                <a:sym typeface="Calibri"/>
              </a:rPr>
              <a:t> less to their written notes as they go through the activity. </a:t>
            </a:r>
          </a:p>
          <a:p>
            <a:pPr marL="228600" lvl="0" indent="-228600" algn="l" rtl="0">
              <a:spcBef>
                <a:spcPts val="0"/>
              </a:spcBef>
              <a:spcAft>
                <a:spcPts val="0"/>
              </a:spcAft>
              <a:buFont typeface="+mj-lt"/>
              <a:buAutoNum type="arabicPeriod"/>
            </a:pPr>
            <a:r>
              <a:rPr lang="en-GB" sz="1200" b="0" baseline="0" dirty="0">
                <a:solidFill>
                  <a:schemeClr val="dk1"/>
                </a:solidFill>
                <a:latin typeface="Calibri"/>
                <a:ea typeface="Calibri"/>
                <a:cs typeface="Calibri"/>
                <a:sym typeface="Calibri"/>
              </a:rPr>
              <a:t>Slide 18 has an alternative version of the activity using characters from the film ‘Encanto’.</a:t>
            </a:r>
          </a:p>
          <a:p>
            <a:pPr marL="228600" lvl="0" indent="-228600" algn="l" rtl="0">
              <a:spcBef>
                <a:spcPts val="0"/>
              </a:spcBef>
              <a:spcAft>
                <a:spcPts val="0"/>
              </a:spcAft>
              <a:buFont typeface="+mj-lt"/>
              <a:buAutoNum type="arabicPeriod"/>
            </a:pPr>
            <a:endParaRPr lang="en-GB" sz="1200" b="0" dirty="0">
              <a:solidFill>
                <a:schemeClr val="dk1"/>
              </a:solidFill>
              <a:latin typeface="Calibri"/>
              <a:ea typeface="Calibri"/>
              <a:cs typeface="Calibri"/>
              <a:sym typeface="Calibri"/>
            </a:endParaRPr>
          </a:p>
          <a:p>
            <a:pPr marL="0" lvl="0" indent="0" algn="l" rtl="0">
              <a:spcBef>
                <a:spcPts val="0"/>
              </a:spcBef>
              <a:spcAft>
                <a:spcPts val="0"/>
              </a:spcAft>
              <a:buFont typeface="+mj-lt"/>
              <a:buNone/>
            </a:pPr>
            <a:r>
              <a:rPr lang="en-GB" sz="1200" b="1" dirty="0">
                <a:solidFill>
                  <a:schemeClr val="dk1"/>
                </a:solidFill>
                <a:latin typeface="Calibri"/>
                <a:ea typeface="Calibri"/>
                <a:cs typeface="Calibri"/>
                <a:sym typeface="Calibri"/>
              </a:rPr>
              <a:t>Frequency of unknown</a:t>
            </a:r>
            <a:r>
              <a:rPr lang="en-GB" sz="1200" b="1" baseline="0" dirty="0">
                <a:solidFill>
                  <a:schemeClr val="dk1"/>
                </a:solidFill>
                <a:latin typeface="Calibri"/>
                <a:ea typeface="Calibri"/>
                <a:cs typeface="Calibri"/>
                <a:sym typeface="Calibri"/>
              </a:rPr>
              <a:t> words:</a:t>
            </a:r>
          </a:p>
          <a:p>
            <a:pPr marL="0" lvl="0" indent="0" algn="l" rtl="0">
              <a:spcBef>
                <a:spcPts val="0"/>
              </a:spcBef>
              <a:spcAft>
                <a:spcPts val="0"/>
              </a:spcAft>
              <a:buFont typeface="+mj-lt"/>
              <a:buNone/>
            </a:pPr>
            <a:r>
              <a:rPr lang="en-GB" sz="1200" b="0" baseline="0" dirty="0" err="1">
                <a:solidFill>
                  <a:schemeClr val="dk1"/>
                </a:solidFill>
                <a:latin typeface="Calibri"/>
                <a:ea typeface="Calibri"/>
                <a:cs typeface="Calibri"/>
                <a:sym typeface="Calibri"/>
              </a:rPr>
              <a:t>pista</a:t>
            </a:r>
            <a:r>
              <a:rPr lang="en-GB" sz="1200" b="0" baseline="0" dirty="0">
                <a:solidFill>
                  <a:schemeClr val="dk1"/>
                </a:solidFill>
                <a:latin typeface="Calibri"/>
                <a:ea typeface="Calibri"/>
                <a:cs typeface="Calibri"/>
                <a:sym typeface="Calibri"/>
              </a:rPr>
              <a:t> [2150]</a:t>
            </a:r>
            <a:endParaRPr sz="1200" b="0" dirty="0">
              <a:solidFill>
                <a:schemeClr val="dk1"/>
              </a:solidFill>
              <a:latin typeface="Calibri"/>
              <a:ea typeface="Calibri"/>
              <a:cs typeface="Calibri"/>
              <a:sym typeface="Calibri"/>
            </a:endParaRPr>
          </a:p>
        </p:txBody>
      </p:sp>
      <p:sp>
        <p:nvSpPr>
          <p:cNvPr id="760" name="Google Shape;76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02456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DISPLAY THIS SLIDE DURING THE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See </a:t>
            </a:r>
            <a:r>
              <a:rPr lang="en-GB" b="0" baseline="0" dirty="0"/>
              <a:t>previous slide for task instructions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rubio [2861]; </a:t>
            </a:r>
            <a:r>
              <a:rPr lang="en-GB" dirty="0" err="1"/>
              <a:t>gafas</a:t>
            </a:r>
            <a:r>
              <a:rPr lang="en-GB" dirty="0"/>
              <a:t> [&gt;5000]</a:t>
            </a:r>
          </a:p>
          <a:p>
            <a:pPr marL="0" lvl="0" indent="0" algn="l" rtl="0">
              <a:spcBef>
                <a:spcPts val="0"/>
              </a:spcBef>
              <a:spcAft>
                <a:spcPts val="0"/>
              </a:spcAft>
              <a:buNone/>
            </a:pPr>
            <a:endParaRPr dirty="0"/>
          </a:p>
        </p:txBody>
      </p:sp>
      <p:sp>
        <p:nvSpPr>
          <p:cNvPr id="846" name="Google Shape;84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048111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OPTIONAL </a:t>
            </a:r>
            <a:r>
              <a:rPr lang="en-GB" b="1"/>
              <a:t>SUPPORT SLIDE</a:t>
            </a:r>
          </a:p>
          <a:p>
            <a:pPr marL="0" lvl="0" indent="0" algn="l" rtl="0">
              <a:spcBef>
                <a:spcPts val="0"/>
              </a:spcBef>
              <a:spcAft>
                <a:spcPts val="0"/>
              </a:spcAft>
              <a:buNone/>
            </a:pPr>
            <a:r>
              <a:rPr lang="en-GB" b="0"/>
              <a:t>This</a:t>
            </a:r>
            <a:r>
              <a:rPr lang="en-GB" b="0" baseline="0"/>
              <a:t> slide can be used to give students ideas for the descriptions that they could give in Spanish.</a:t>
            </a:r>
            <a:endParaRPr lang="en-GB" b="0"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endParaRPr lang="en-GB" dirty="0"/>
          </a:p>
          <a:p>
            <a:pPr marL="0" lvl="0" indent="0" algn="l" rtl="0">
              <a:spcBef>
                <a:spcPts val="0"/>
              </a:spcBef>
              <a:spcAft>
                <a:spcPts val="0"/>
              </a:spcAft>
              <a:buNone/>
            </a:pPr>
            <a:r>
              <a:rPr lang="en-GB" dirty="0"/>
              <a:t>rubio [2861]; </a:t>
            </a:r>
            <a:r>
              <a:rPr lang="en-GB" dirty="0" err="1"/>
              <a:t>gafas</a:t>
            </a:r>
            <a:r>
              <a:rPr lang="en-GB" dirty="0"/>
              <a:t> [&gt;5000]</a:t>
            </a:r>
            <a:endParaRPr dirty="0"/>
          </a:p>
        </p:txBody>
      </p:sp>
      <p:sp>
        <p:nvSpPr>
          <p:cNvPr id="846" name="Google Shape;84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980773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Note: to keep track during the activity, it may be helpful for each pair to have one print out of this slide between them.</a:t>
            </a:r>
            <a:br>
              <a:rPr lang="en-GB" b="1" dirty="0"/>
            </a:br>
            <a:endParaRPr b="1" dirty="0"/>
          </a:p>
          <a:p>
            <a:pPr marL="0" lvl="0" indent="0" algn="l" rtl="0">
              <a:spcBef>
                <a:spcPts val="0"/>
              </a:spcBef>
              <a:spcAft>
                <a:spcPts val="0"/>
              </a:spcAft>
              <a:buClr>
                <a:schemeClr val="dk1"/>
              </a:buClr>
              <a:buSzPts val="1200"/>
              <a:buFont typeface="Calibri"/>
              <a:buNone/>
            </a:pPr>
            <a:r>
              <a:rPr lang="en-GB" b="1" dirty="0"/>
              <a:t>Timing: 8 minutes</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Aim: </a:t>
            </a:r>
            <a:r>
              <a:rPr lang="en-GB" b="0" dirty="0"/>
              <a:t>to practise oral productions of first, second and third person singular </a:t>
            </a:r>
            <a:r>
              <a:rPr lang="en-GB" b="0" i="0" dirty="0"/>
              <a:t>forms of present and imperfect tense modal verbs.</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Procedure:</a:t>
            </a:r>
            <a:endParaRPr dirty="0"/>
          </a:p>
          <a:p>
            <a:pPr marL="0" lvl="0" indent="0" algn="l" rtl="0">
              <a:spcBef>
                <a:spcPts val="0"/>
              </a:spcBef>
              <a:spcAft>
                <a:spcPts val="0"/>
              </a:spcAft>
              <a:buClr>
                <a:schemeClr val="dk1"/>
              </a:buClr>
              <a:buSzPts val="1200"/>
              <a:buFont typeface="Calibri"/>
              <a:buNone/>
            </a:pPr>
            <a:r>
              <a:rPr lang="en-GB" dirty="0"/>
              <a:t>1.</a:t>
            </a:r>
            <a:r>
              <a:rPr lang="en-GB" sz="1200" dirty="0">
                <a:solidFill>
                  <a:schemeClr val="dk1"/>
                </a:solidFill>
                <a:latin typeface="Calibri"/>
                <a:ea typeface="Calibri"/>
                <a:cs typeface="Calibri"/>
                <a:sym typeface="Calibri"/>
              </a:rPr>
              <a:t> Ensure that students notice that odd numbers = imperfect modal, even numbers = present modals. Player A rolls the dice twice to generate: 1) a pronoun  and 2) a verb. </a:t>
            </a:r>
            <a:endParaRPr dirty="0"/>
          </a:p>
          <a:p>
            <a:pPr marL="0" lvl="0" indent="0" algn="l" rtl="0">
              <a:spcBef>
                <a:spcPts val="0"/>
              </a:spcBef>
              <a:spcAft>
                <a:spcPts val="0"/>
              </a:spcAft>
              <a:buClr>
                <a:schemeClr val="dk1"/>
              </a:buClr>
              <a:buSzPts val="1200"/>
              <a:buFont typeface="Calibri"/>
              <a:buNone/>
            </a:pPr>
            <a:r>
              <a:rPr lang="en-GB" dirty="0"/>
              <a:t>2.</a:t>
            </a:r>
            <a:r>
              <a:rPr lang="en-GB" sz="1200" dirty="0">
                <a:solidFill>
                  <a:schemeClr val="dk1"/>
                </a:solidFill>
                <a:latin typeface="Calibri"/>
                <a:ea typeface="Calibri"/>
                <a:cs typeface="Calibri"/>
                <a:sym typeface="Calibri"/>
              </a:rPr>
              <a:t> S/he changes the infinitive to produce a conjugated verb, e.g. 1+6 = </a:t>
            </a:r>
            <a:r>
              <a:rPr lang="en-GB" sz="1200" i="1" dirty="0">
                <a:solidFill>
                  <a:schemeClr val="dk1"/>
                </a:solidFill>
                <a:latin typeface="Calibri"/>
                <a:ea typeface="Calibri"/>
                <a:cs typeface="Calibri"/>
                <a:sym typeface="Calibri"/>
              </a:rPr>
              <a:t>Ich </a:t>
            </a:r>
            <a:r>
              <a:rPr lang="en-GB" sz="1200" i="1" dirty="0" err="1">
                <a:solidFill>
                  <a:schemeClr val="dk1"/>
                </a:solidFill>
                <a:latin typeface="Calibri"/>
                <a:ea typeface="Calibri"/>
                <a:cs typeface="Calibri"/>
                <a:sym typeface="Calibri"/>
              </a:rPr>
              <a:t>kann</a:t>
            </a:r>
            <a:endParaRPr dirty="0"/>
          </a:p>
          <a:p>
            <a:pPr marL="0" lvl="0" indent="0" algn="l" rtl="0">
              <a:spcBef>
                <a:spcPts val="0"/>
              </a:spcBef>
              <a:spcAft>
                <a:spcPts val="0"/>
              </a:spcAft>
              <a:buClr>
                <a:schemeClr val="dk1"/>
              </a:buClr>
              <a:buSzPts val="1200"/>
              <a:buFont typeface="Calibri"/>
              <a:buNone/>
            </a:pPr>
            <a:r>
              <a:rPr lang="en-GB" dirty="0"/>
              <a:t>3. S/he </a:t>
            </a:r>
            <a:r>
              <a:rPr lang="en-GB" sz="1200" dirty="0">
                <a:solidFill>
                  <a:schemeClr val="dk1"/>
                </a:solidFill>
                <a:latin typeface="Calibri"/>
                <a:ea typeface="Calibri"/>
                <a:cs typeface="Calibri"/>
                <a:sym typeface="Calibri"/>
              </a:rPr>
              <a:t>then chooses a word or phrase from the square to finish their sentence. Partners write down the sentence in English.</a:t>
            </a:r>
            <a:endParaRPr dirty="0"/>
          </a:p>
          <a:p>
            <a:pPr marL="0" lvl="0" indent="0" algn="l" rtl="0">
              <a:spcBef>
                <a:spcPts val="0"/>
              </a:spcBef>
              <a:spcAft>
                <a:spcPts val="0"/>
              </a:spcAft>
              <a:buClr>
                <a:schemeClr val="dk1"/>
              </a:buClr>
              <a:buSzPts val="1200"/>
              <a:buFont typeface="Calibri"/>
              <a:buNone/>
            </a:pPr>
            <a:r>
              <a:rPr lang="en-GB" sz="1200" dirty="0">
                <a:solidFill>
                  <a:schemeClr val="dk1"/>
                </a:solidFill>
                <a:latin typeface="Calibri"/>
                <a:ea typeface="Calibri"/>
                <a:cs typeface="Calibri"/>
                <a:sym typeface="Calibri"/>
              </a:rPr>
              <a:t>4. Partners take it in turns thereafter.</a:t>
            </a:r>
            <a:endParaRPr dirty="0"/>
          </a:p>
          <a:p>
            <a:pPr marL="0" lvl="0" indent="0" algn="l" rtl="0">
              <a:lnSpc>
                <a:spcPct val="150000"/>
              </a:lnSpc>
              <a:spcBef>
                <a:spcPts val="0"/>
              </a:spcBef>
              <a:spcAft>
                <a:spcPts val="0"/>
              </a:spcAft>
              <a:buClr>
                <a:schemeClr val="dk1"/>
              </a:buClr>
              <a:buSzPts val="1200"/>
              <a:buFont typeface="Calibri"/>
              <a:buNone/>
            </a:pPr>
            <a:r>
              <a:rPr lang="en-GB" sz="1200" dirty="0">
                <a:solidFill>
                  <a:schemeClr val="dk1"/>
                </a:solidFill>
                <a:latin typeface="Calibri"/>
                <a:ea typeface="Calibri"/>
                <a:cs typeface="Calibri"/>
                <a:sym typeface="Calibri"/>
              </a:rPr>
              <a:t>Each word from the square can only be used once. Once a word is used it can be crossed out. As the number of possible words decreases, players may have to ‘knock’ if there is no appropriate word to finish their sentence. In this case, play passes to their partner. All modals work with all verb phrases. The player who is able to make the most sentences within the time or until all the words run out is the winner.  </a:t>
            </a:r>
            <a:endParaRPr dirty="0"/>
          </a:p>
          <a:p>
            <a:pPr marL="0" lvl="0" indent="0" algn="l" rtl="0">
              <a:lnSpc>
                <a:spcPct val="150000"/>
              </a:lnSpc>
              <a:spcBef>
                <a:spcPts val="800"/>
              </a:spcBef>
              <a:spcAft>
                <a:spcPts val="0"/>
              </a:spcAft>
              <a:buClr>
                <a:schemeClr val="dk1"/>
              </a:buClr>
              <a:buSzPts val="1200"/>
              <a:buFont typeface="Calibri"/>
              <a:buNone/>
            </a:pPr>
            <a:r>
              <a:rPr lang="en-GB" sz="1200" dirty="0">
                <a:solidFill>
                  <a:schemeClr val="dk1"/>
                </a:solidFill>
                <a:latin typeface="Calibri"/>
                <a:ea typeface="Calibri"/>
                <a:cs typeface="Calibri"/>
                <a:sym typeface="Calibri"/>
              </a:rPr>
              <a:t>5. To bring the learning to a close, students should translate orally into German the English sentences that their partner made (which they have noted in English in their books).  </a:t>
            </a:r>
            <a:endParaRPr dirty="0"/>
          </a:p>
        </p:txBody>
      </p:sp>
      <p:sp>
        <p:nvSpPr>
          <p:cNvPr id="434" name="Google Shape;43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Read aloud, speaking, listening and writing (in the form of dictation) all in one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7.3.2.6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There</a:t>
            </a:r>
            <a:r>
              <a:rPr lang="en-GB" b="1" baseline="0" dirty="0"/>
              <a:t> are two options for the final activity. We recommend doing ONE of the these. The two options are summarised below.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First 3 slides: Paired speaking/listening/writing, using an scaffolded text that allows for a new, alternative version of the poem in Spanish to be written. This poem is designed to elicit –ar verbs in 1st person plural and 3</a:t>
            </a:r>
            <a:r>
              <a:rPr lang="en-GB" b="0" baseline="30000" dirty="0"/>
              <a:t>rd</a:t>
            </a:r>
            <a:r>
              <a:rPr lang="en-GB" b="0" baseline="0" dirty="0"/>
              <a:t> person plural, plus vocabulary items from the poem.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Second 4 slides: Paired speaking/listening/writing, using speaking cards. This activity focuses on the same grammar features and also allows for productive practice of vocabulary from the poem.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50633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10-12mins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baseline="0" dirty="0"/>
              <a:t> </a:t>
            </a:r>
            <a:r>
              <a:rPr lang="en-GB" dirty="0"/>
              <a:t>for</a:t>
            </a:r>
            <a:r>
              <a:rPr lang="en-GB" baseline="0" dirty="0"/>
              <a:t> students to a) produce the target grammar features (-ar verbs with –amos and –an) and vocabulary in oral production; b) write the Spanish they hear accurately.</a:t>
            </a:r>
            <a:endParaRPr lang="en-GB" dirty="0"/>
          </a:p>
          <a:p>
            <a:endParaRPr lang="en-GB" dirty="0"/>
          </a:p>
          <a:p>
            <a:r>
              <a:rPr lang="en-GB" b="1" dirty="0"/>
              <a:t>Procedure: </a:t>
            </a:r>
          </a:p>
          <a:p>
            <a:pPr marL="228600" indent="-228600">
              <a:buAutoNum type="arabicPeriod"/>
            </a:pPr>
            <a:r>
              <a:rPr lang="en-GB" b="0" dirty="0"/>
              <a:t>Person</a:t>
            </a:r>
            <a:r>
              <a:rPr lang="en-GB" b="0" baseline="0" dirty="0"/>
              <a:t> A first reads out his/her 10 lines of the poem, using the English words and images as prompts to say the Spanish. These include –ar verbs in the 1</a:t>
            </a:r>
            <a:r>
              <a:rPr lang="en-GB" b="0" baseline="30000" dirty="0"/>
              <a:t>st</a:t>
            </a:r>
            <a:r>
              <a:rPr lang="en-GB" b="0" baseline="0" dirty="0"/>
              <a:t> person and 3</a:t>
            </a:r>
            <a:r>
              <a:rPr lang="en-GB" b="0" baseline="30000" dirty="0"/>
              <a:t>rd</a:t>
            </a:r>
            <a:r>
              <a:rPr lang="en-GB" b="0" baseline="0" dirty="0"/>
              <a:t> person plural. Person B listens and writes.</a:t>
            </a:r>
          </a:p>
          <a:p>
            <a:pPr marL="228600" indent="-228600">
              <a:buAutoNum type="arabicPeriod"/>
            </a:pPr>
            <a:r>
              <a:rPr lang="en-GB" b="0" baseline="0" dirty="0"/>
              <a:t>The two students swap roles. Person B reads out lines 11-20. Person A listens and writes.</a:t>
            </a:r>
          </a:p>
          <a:p>
            <a:pPr marL="228600" indent="-228600">
              <a:buAutoNum type="arabicPeriod"/>
            </a:pPr>
            <a:r>
              <a:rPr lang="en-GB" b="0" baseline="0" dirty="0"/>
              <a:t>Check against the answers on slide 48.</a:t>
            </a:r>
          </a:p>
          <a:p>
            <a:pPr marL="228600" indent="-228600">
              <a:buAutoNum type="arabicPeriod"/>
            </a:pPr>
            <a:endParaRPr lang="en-GB" b="0" baseline="0" dirty="0"/>
          </a:p>
          <a:p>
            <a:pPr marL="0" indent="0">
              <a:buNone/>
            </a:pPr>
            <a:r>
              <a:rPr lang="en-GB" b="1" baseline="0" dirty="0"/>
              <a:t>Notes: </a:t>
            </a:r>
          </a:p>
          <a:p>
            <a:pPr marL="0" indent="0">
              <a:buNone/>
            </a:pPr>
            <a:r>
              <a:rPr lang="en-GB" sz="1200" kern="1200" baseline="0" dirty="0">
                <a:solidFill>
                  <a:schemeClr val="tx1"/>
                </a:solidFill>
                <a:effectLst/>
                <a:ea typeface="+mn-ea"/>
                <a:cs typeface="+mn-cs"/>
              </a:rPr>
              <a:t>I</a:t>
            </a:r>
            <a:r>
              <a:rPr lang="en-GB" sz="1200" kern="1200" dirty="0">
                <a:solidFill>
                  <a:schemeClr val="tx1"/>
                </a:solidFill>
                <a:effectLst/>
                <a:ea typeface="+mn-ea"/>
                <a:cs typeface="+mn-cs"/>
              </a:rPr>
              <a:t>n this task students can see the English so it works to consolidate their understanding of the sound of the word and its meaning.  This prepares students for the more challenging listening and speaking task that follows (if these are both done).  However, should teachers want to increase the challenge for students, they could print and cut this slide, so that students additionally have to translate into English (orally, back to their partner) the lines they have written down.</a:t>
            </a:r>
            <a:endParaRPr lang="en-GB" b="0"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32465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42595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10-12mins</a:t>
            </a:r>
          </a:p>
          <a:p>
            <a:endParaRPr lang="en-GB" dirty="0"/>
          </a:p>
          <a:p>
            <a:r>
              <a:rPr lang="en-GB" b="1" dirty="0"/>
              <a:t>Aim: </a:t>
            </a:r>
            <a:r>
              <a:rPr lang="en-GB" dirty="0"/>
              <a:t>for</a:t>
            </a:r>
            <a:r>
              <a:rPr lang="en-GB" baseline="0" dirty="0"/>
              <a:t> students to produce the target grammar features (-ar verbs with –amos and –an) and vocabulary in oral production and understand them in listening</a:t>
            </a:r>
          </a:p>
          <a:p>
            <a:endParaRPr lang="en-GB" baseline="0" dirty="0"/>
          </a:p>
          <a:p>
            <a:r>
              <a:rPr lang="en-GB" b="1" baseline="0" dirty="0"/>
              <a:t>Procedure: </a:t>
            </a:r>
          </a:p>
          <a:p>
            <a:pPr marL="228600" indent="-228600">
              <a:buAutoNum type="arabicPeriod"/>
            </a:pPr>
            <a:r>
              <a:rPr lang="en-GB" baseline="0" dirty="0"/>
              <a:t>Student A speaks; Student B listens and writes down notes in English in the correct column of the speaking grid (see </a:t>
            </a:r>
            <a:r>
              <a:rPr lang="en-GB" baseline="0"/>
              <a:t>slide 47)</a:t>
            </a:r>
            <a:endParaRPr lang="en-GB" baseline="0" dirty="0"/>
          </a:p>
          <a:p>
            <a:pPr marL="228600" indent="-228600">
              <a:buAutoNum type="arabicPeriod"/>
            </a:pPr>
            <a:r>
              <a:rPr lang="en-GB" baseline="0" dirty="0"/>
              <a:t>Students A and B swap roles.</a:t>
            </a:r>
          </a:p>
          <a:p>
            <a:pPr marL="228600" indent="-228600">
              <a:buAutoNum type="arabicPeriod"/>
            </a:pPr>
            <a:endParaRPr lang="en-GB" baseline="0" dirty="0"/>
          </a:p>
          <a:p>
            <a:pPr marL="0" indent="0">
              <a:buNone/>
            </a:pPr>
            <a:r>
              <a:rPr lang="en-GB" baseline="0" dirty="0"/>
              <a:t>See slide 47 to do this activity individually from home (remote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Revisited vocabulary</a:t>
            </a:r>
            <a:r>
              <a:rPr lang="en-GB" b="1" baseline="0" dirty="0"/>
              <a:t> </a:t>
            </a:r>
            <a:r>
              <a:rPr lang="en-GB" b="0" baseline="0" dirty="0"/>
              <a:t>from</a:t>
            </a:r>
            <a:r>
              <a:rPr lang="en-GB" b="1" baseline="0" dirty="0"/>
              <a:t> </a:t>
            </a:r>
            <a:r>
              <a:rPr lang="en-GB" b="0" dirty="0"/>
              <a:t>3.2, Week 3:</a:t>
            </a:r>
            <a:r>
              <a:rPr lang="en-GB" b="0" baseline="0" dirty="0"/>
              <a:t> </a:t>
            </a:r>
            <a:r>
              <a:rPr lang="en-GB" baseline="0" dirty="0"/>
              <a:t>mi [37]; tu [53]; Francia [N/A], cada [107], julio [659]</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541539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br>
              <a:rPr lang="en-GB" dirty="0"/>
            </a:br>
            <a:r>
              <a:rPr lang="en-GB" dirty="0"/>
              <a:t>Student A speaking</a:t>
            </a:r>
            <a:r>
              <a:rPr lang="en-GB" baseline="0" dirty="0"/>
              <a:t> cards</a:t>
            </a:r>
            <a:br>
              <a:rPr lang="en-GB" baseline="0" dirty="0"/>
            </a:br>
            <a:r>
              <a:rPr lang="en-GB" baseline="0" dirty="0"/>
              <a:t>Note: Cards are labelled with letters for additional alphabet practice.</a:t>
            </a:r>
          </a:p>
          <a:p>
            <a:endParaRPr lang="en-GB" baseline="0" dirty="0"/>
          </a:p>
          <a:p>
            <a:r>
              <a:rPr lang="en-GB" b="1" baseline="0" dirty="0"/>
              <a:t>Transcript:</a:t>
            </a:r>
          </a:p>
          <a:p>
            <a:pPr marL="228600" indent="-228600">
              <a:buAutoNum type="alphaUcPeriod"/>
            </a:pPr>
            <a:r>
              <a:rPr lang="en-GB" baseline="0" dirty="0" err="1"/>
              <a:t>Llegan</a:t>
            </a:r>
            <a:r>
              <a:rPr lang="en-GB" baseline="0" dirty="0"/>
              <a:t> al patio.</a:t>
            </a:r>
          </a:p>
          <a:p>
            <a:pPr marL="228600" indent="-228600">
              <a:buAutoNum type="alphaUcPeriod"/>
            </a:pPr>
            <a:r>
              <a:rPr lang="en-GB" baseline="0" dirty="0" err="1"/>
              <a:t>Jugamos</a:t>
            </a:r>
            <a:r>
              <a:rPr lang="en-GB" baseline="0" dirty="0"/>
              <a:t> en las </a:t>
            </a:r>
            <a:r>
              <a:rPr lang="en-GB" baseline="0" dirty="0" err="1"/>
              <a:t>olas</a:t>
            </a:r>
            <a:r>
              <a:rPr lang="en-GB" baseline="0" dirty="0"/>
              <a:t>.</a:t>
            </a:r>
          </a:p>
          <a:p>
            <a:pPr marL="228600" indent="-228600">
              <a:buAutoNum type="alphaUcPeriod"/>
            </a:pPr>
            <a:r>
              <a:rPr lang="en-GB" baseline="0" dirty="0" err="1"/>
              <a:t>Compran</a:t>
            </a:r>
            <a:r>
              <a:rPr lang="en-GB" baseline="0" dirty="0"/>
              <a:t> una </a:t>
            </a:r>
            <a:r>
              <a:rPr lang="en-GB" baseline="0" dirty="0" err="1"/>
              <a:t>sandía</a:t>
            </a:r>
            <a:r>
              <a:rPr lang="en-GB" baseline="0" dirty="0"/>
              <a:t>.</a:t>
            </a:r>
          </a:p>
          <a:p>
            <a:pPr marL="228600" indent="-228600">
              <a:buAutoNum type="alphaUcPeriod"/>
            </a:pPr>
            <a:r>
              <a:rPr lang="en-GB" baseline="0" dirty="0" err="1"/>
              <a:t>Escuchamos</a:t>
            </a:r>
            <a:r>
              <a:rPr lang="en-GB" baseline="0" dirty="0"/>
              <a:t> mi radio.</a:t>
            </a:r>
          </a:p>
          <a:p>
            <a:pPr marL="228600" indent="-228600">
              <a:buAutoNum type="alphaUcPeriod"/>
            </a:pPr>
            <a:r>
              <a:rPr lang="en-GB" baseline="0" dirty="0" err="1"/>
              <a:t>Sacan</a:t>
            </a:r>
            <a:r>
              <a:rPr lang="en-GB" baseline="0" dirty="0"/>
              <a:t> el </a:t>
            </a:r>
            <a:r>
              <a:rPr lang="en-GB" baseline="0" dirty="0" err="1"/>
              <a:t>melón</a:t>
            </a:r>
            <a:r>
              <a:rPr lang="en-GB" baseline="0" dirty="0"/>
              <a:t>.</a:t>
            </a:r>
          </a:p>
          <a:p>
            <a:pPr marL="228600" indent="-228600">
              <a:buAutoNum type="alphaUcPeriod"/>
            </a:pPr>
            <a:r>
              <a:rPr lang="en-GB" baseline="0" dirty="0" err="1"/>
              <a:t>Miran</a:t>
            </a:r>
            <a:r>
              <a:rPr lang="en-GB" baseline="0" dirty="0"/>
              <a:t> la playa.</a:t>
            </a:r>
          </a:p>
          <a:p>
            <a:pPr marL="228600" indent="-228600">
              <a:buAutoNum type="alphaUcPeriod"/>
            </a:pPr>
            <a:r>
              <a:rPr lang="en-GB" baseline="0" dirty="0" err="1"/>
              <a:t>Saltamos</a:t>
            </a:r>
            <a:r>
              <a:rPr lang="en-GB" baseline="0" dirty="0"/>
              <a:t> en el mar.</a:t>
            </a:r>
          </a:p>
          <a:p>
            <a:pPr marL="228600" indent="-228600">
              <a:buAutoNum type="alphaUcPeriod"/>
            </a:pPr>
            <a:r>
              <a:rPr lang="en-GB" baseline="0" dirty="0" err="1"/>
              <a:t>Necesitamos</a:t>
            </a:r>
            <a:r>
              <a:rPr lang="en-GB" baseline="0" dirty="0"/>
              <a:t> un </a:t>
            </a:r>
            <a:r>
              <a:rPr lang="en-GB" baseline="0" dirty="0" err="1"/>
              <a:t>helado</a:t>
            </a:r>
            <a:r>
              <a:rPr lang="en-GB"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1563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use of the TL in language teaching in this country has been a source of constant debate for longer than I can remember. We have had several pendulum swings and national initiatives that have steered one way or the other.</a:t>
            </a:r>
          </a:p>
          <a:p>
            <a:r>
              <a:rPr lang="en-GB" dirty="0"/>
              <a:t>The result is some wildly variable practice in different schools, and in some cases, between different colleagues in the same department.</a:t>
            </a:r>
            <a:br>
              <a:rPr lang="en-GB" dirty="0"/>
            </a:br>
            <a:r>
              <a:rPr lang="en-GB" dirty="0"/>
              <a:t>The sorts of practice we might see include:</a:t>
            </a:r>
            <a:br>
              <a:rPr lang="en-GB" dirty="0"/>
            </a:br>
            <a:r>
              <a:rPr lang="en-GB" dirty="0"/>
              <a:t>[click]</a:t>
            </a:r>
            <a:br>
              <a:rPr lang="en-GB" dirty="0"/>
            </a:br>
            <a:r>
              <a:rPr lang="en-GB" sz="1800" dirty="0">
                <a:effectLst/>
                <a:latin typeface="Calibri" panose="020F0502020204030204" pitchFamily="34" charset="0"/>
                <a:ea typeface="DengXian" panose="02010600030101010101" pitchFamily="2" charset="-122"/>
                <a:cs typeface="Times New Roman" panose="02020603050405020304" pitchFamily="18" charset="0"/>
              </a:rPr>
              <a:t>not very much target language use at all – teachers preferring English in all situations, perhaps for classroom management reasons, or a lack of own confidence orally (many teachers end up teaching a 2</a:t>
            </a:r>
            <a:r>
              <a:rPr lang="en-GB" sz="1800" baseline="30000" dirty="0">
                <a:effectLst/>
                <a:latin typeface="Calibri" panose="020F0502020204030204" pitchFamily="34" charset="0"/>
                <a:ea typeface="DengXian" panose="02010600030101010101" pitchFamily="2" charset="-122"/>
                <a:cs typeface="Times New Roman" panose="02020603050405020304" pitchFamily="18" charset="0"/>
              </a:rPr>
              <a:t>nd</a:t>
            </a:r>
            <a:r>
              <a:rPr lang="en-GB" sz="1800" dirty="0">
                <a:effectLst/>
                <a:latin typeface="Calibri" panose="020F0502020204030204" pitchFamily="34" charset="0"/>
                <a:ea typeface="DengXian" panose="02010600030101010101" pitchFamily="2" charset="-122"/>
                <a:cs typeface="Times New Roman" panose="02020603050405020304" pitchFamily="18" charset="0"/>
              </a:rPr>
              <a:t> or 3</a:t>
            </a:r>
            <a:r>
              <a:rPr lang="en-GB" sz="1800" baseline="30000" dirty="0">
                <a:effectLst/>
                <a:latin typeface="Calibri" panose="020F0502020204030204" pitchFamily="34" charset="0"/>
                <a:ea typeface="DengXian" panose="02010600030101010101" pitchFamily="2" charset="-122"/>
                <a:cs typeface="Times New Roman" panose="02020603050405020304" pitchFamily="18" charset="0"/>
              </a:rPr>
              <a:t>rd</a:t>
            </a:r>
            <a:r>
              <a:rPr lang="en-GB" sz="1800" dirty="0">
                <a:effectLst/>
                <a:latin typeface="Calibri" panose="020F0502020204030204" pitchFamily="34" charset="0"/>
                <a:ea typeface="DengXian" panose="02010600030101010101" pitchFamily="2" charset="-122"/>
                <a:cs typeface="Times New Roman" panose="02020603050405020304" pitchFamily="18" charset="0"/>
              </a:rPr>
              <a:t> language that they might not feel secure in), believing that students don’t understand so it takes a lot longer, or</a:t>
            </a:r>
          </a:p>
          <a:p>
            <a:r>
              <a:rPr lang="en-GB" sz="1800" dirty="0">
                <a:effectLst/>
                <a:latin typeface="Calibri" panose="020F0502020204030204" pitchFamily="34" charset="0"/>
                <a:ea typeface="DengXian" panose="02010600030101010101" pitchFamily="2" charset="-122"/>
                <a:cs typeface="Times New Roman" panose="02020603050405020304" pitchFamily="18" charset="0"/>
              </a:rPr>
              <a:t>[click]</a:t>
            </a:r>
            <a:br>
              <a:rPr lang="en-GB" sz="1800" dirty="0">
                <a:effectLst/>
                <a:latin typeface="Calibri" panose="020F0502020204030204" pitchFamily="34" charset="0"/>
                <a:ea typeface="DengXian" panose="02010600030101010101" pitchFamily="2" charset="-122"/>
                <a:cs typeface="Times New Roman" panose="02020603050405020304" pitchFamily="18" charset="0"/>
              </a:rPr>
            </a:br>
            <a:r>
              <a:rPr lang="en-GB" sz="1800" dirty="0">
                <a:effectLst/>
                <a:latin typeface="Calibri" panose="020F0502020204030204" pitchFamily="34" charset="0"/>
                <a:ea typeface="DengXian" panose="02010600030101010101" pitchFamily="2" charset="-122"/>
                <a:cs typeface="Times New Roman" panose="02020603050405020304" pitchFamily="18" charset="0"/>
              </a:rPr>
              <a:t>we might see substantial unplanned teacher use of the TL, which expects students to understand the gist, grasp what they are meant to do, without necessarily recognising or understanding the individual words they’re hearing.  </a:t>
            </a:r>
            <a:br>
              <a:rPr lang="en-GB" sz="1800" dirty="0">
                <a:effectLst/>
                <a:latin typeface="Calibri" panose="020F0502020204030204" pitchFamily="34" charset="0"/>
                <a:ea typeface="DengXian" panose="02010600030101010101" pitchFamily="2" charset="-122"/>
                <a:cs typeface="Times New Roman" panose="02020603050405020304" pitchFamily="18" charset="0"/>
              </a:rPr>
            </a:br>
            <a:r>
              <a:rPr lang="en-GB" sz="1800" dirty="0">
                <a:effectLst/>
                <a:latin typeface="Calibri" panose="020F0502020204030204" pitchFamily="34" charset="0"/>
                <a:ea typeface="DengXian" panose="02010600030101010101" pitchFamily="2" charset="-122"/>
                <a:cs typeface="Times New Roman" panose="02020603050405020304" pitchFamily="18" charset="0"/>
              </a:rPr>
              <a:t>[click]</a:t>
            </a:r>
          </a:p>
          <a:p>
            <a:r>
              <a:rPr lang="en-GB" sz="1800" dirty="0">
                <a:effectLst/>
                <a:latin typeface="Calibri" panose="020F0502020204030204" pitchFamily="34" charset="0"/>
                <a:ea typeface="DengXian" panose="02010600030101010101" pitchFamily="2" charset="-122"/>
                <a:cs typeface="Times New Roman" panose="02020603050405020304" pitchFamily="18" charset="0"/>
              </a:rPr>
              <a:t>we can also see both of these within one lesson; a scenario where the teacher begins the lesson in the TL, apparently intending to give instructions, explanations etc. in the new language, and prompting students to interact with him/her in the target language, but as the lesson progresses (sometimes, but not always, as attention reduces and behaviour slips) we then see the teacher resorting to English to </a:t>
            </a:r>
            <a:r>
              <a:rPr lang="en-GB" sz="1800" dirty="0" err="1">
                <a:effectLst/>
                <a:latin typeface="Calibri" panose="020F0502020204030204" pitchFamily="34" charset="0"/>
                <a:ea typeface="DengXian" panose="02010600030101010101" pitchFamily="2" charset="-122"/>
                <a:cs typeface="Times New Roman" panose="02020603050405020304" pitchFamily="18" charset="0"/>
              </a:rPr>
              <a:t>reestablish</a:t>
            </a:r>
            <a:r>
              <a:rPr lang="en-GB" sz="1800" dirty="0">
                <a:effectLst/>
                <a:latin typeface="Calibri" panose="020F0502020204030204" pitchFamily="34" charset="0"/>
                <a:ea typeface="DengXian" panose="02010600030101010101" pitchFamily="2" charset="-122"/>
                <a:cs typeface="Times New Roman" panose="02020603050405020304" pitchFamily="18" charset="0"/>
              </a:rPr>
              <a:t> the pace or momentum of the lesson.</a:t>
            </a:r>
          </a:p>
          <a:p>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r>
              <a:rPr lang="en-GB" sz="1800" dirty="0">
                <a:effectLst/>
                <a:latin typeface="Calibri" panose="020F0502020204030204" pitchFamily="34" charset="0"/>
                <a:ea typeface="DengXian" panose="02010600030101010101" pitchFamily="2" charset="-122"/>
                <a:cs typeface="Times New Roman" panose="02020603050405020304" pitchFamily="18" charset="0"/>
              </a:rPr>
              <a:t>All of these scenarios are suboptimal.  </a:t>
            </a:r>
          </a:p>
          <a:p>
            <a:r>
              <a:rPr lang="en-GB" sz="1800" dirty="0">
                <a:effectLst/>
                <a:latin typeface="Calibri" panose="020F0502020204030204" pitchFamily="34" charset="0"/>
                <a:ea typeface="DengXian" panose="02010600030101010101" pitchFamily="2" charset="-122"/>
                <a:cs typeface="Times New Roman" panose="02020603050405020304" pitchFamily="18" charset="0"/>
              </a:rPr>
              <a:t>Too much unguarded, incautious, unplanned use of teacher TL can overwhelm many students, not just the ones that kick up a fuss and less us know about it.  Some students react particularly vociferously (e.g., often </a:t>
            </a:r>
            <a:r>
              <a:rPr lang="en-GB" sz="1800" dirty="0" err="1">
                <a:effectLst/>
                <a:latin typeface="Calibri" panose="020F0502020204030204" pitchFamily="34" charset="0"/>
                <a:ea typeface="DengXian" panose="02010600030101010101" pitchFamily="2" charset="-122"/>
                <a:cs typeface="Times New Roman" panose="02020603050405020304" pitchFamily="18" charset="0"/>
              </a:rPr>
              <a:t>Aspergers</a:t>
            </a:r>
            <a:r>
              <a:rPr lang="en-GB" sz="1800" dirty="0">
                <a:effectLst/>
                <a:latin typeface="Calibri" panose="020F0502020204030204" pitchFamily="34" charset="0"/>
                <a:ea typeface="DengXian" panose="02010600030101010101" pitchFamily="2" charset="-122"/>
                <a:cs typeface="Times New Roman" panose="02020603050405020304" pitchFamily="18" charset="0"/>
              </a:rPr>
              <a:t> and other neuro-diverse learners experience the sense of overwhelm particularly keenly) but there are often students who suffer inwardly and it takes some robust student voice to draw out their discomfort.  In a time-limited lesson scenario many students will expect and want to understand readily what it is they need to know and do.  Processing aural language input with quantities of unknown words puts students under cognitive pressure – relying on attributes for inferencing, speedy processing, world knowledge, and common sense, that by no means all students (or the majority) in a class typically have.</a:t>
            </a:r>
            <a:br>
              <a:rPr lang="en-GB" sz="1800" dirty="0">
                <a:effectLst/>
                <a:latin typeface="Calibri" panose="020F0502020204030204" pitchFamily="34" charset="0"/>
                <a:ea typeface="DengXian" panose="02010600030101010101" pitchFamily="2" charset="-122"/>
                <a:cs typeface="Times New Roman" panose="02020603050405020304" pitchFamily="18" charset="0"/>
              </a:rPr>
            </a:br>
            <a:br>
              <a:rPr lang="en-GB" sz="1800" dirty="0">
                <a:effectLst/>
                <a:latin typeface="Calibri" panose="020F0502020204030204" pitchFamily="34" charset="0"/>
                <a:ea typeface="DengXian" panose="02010600030101010101" pitchFamily="2" charset="-122"/>
                <a:cs typeface="Times New Roman" panose="02020603050405020304" pitchFamily="18" charset="0"/>
              </a:rPr>
            </a:br>
            <a:r>
              <a:rPr lang="en-GB" sz="1800" dirty="0">
                <a:effectLst/>
                <a:latin typeface="Calibri" panose="020F0502020204030204" pitchFamily="34" charset="0"/>
                <a:ea typeface="DengXian" panose="02010600030101010101" pitchFamily="2" charset="-122"/>
                <a:cs typeface="Times New Roman" panose="02020603050405020304" pitchFamily="18" charset="0"/>
              </a:rPr>
              <a:t>Just as our approach to planning to teach phonics, vocabulary, and grammar explicitly is underpinned by the aim of levelling the playing field, so too should be our approach to using the target language.</a:t>
            </a:r>
            <a:br>
              <a:rPr lang="en-GB" sz="1800" dirty="0">
                <a:effectLst/>
                <a:latin typeface="Calibri" panose="020F0502020204030204" pitchFamily="34" charset="0"/>
                <a:ea typeface="DengXian" panose="02010600030101010101" pitchFamily="2" charset="-122"/>
                <a:cs typeface="Times New Roman" panose="02020603050405020304" pitchFamily="18" charset="0"/>
              </a:rPr>
            </a:br>
            <a:br>
              <a:rPr lang="en-GB" sz="1800" dirty="0">
                <a:effectLst/>
                <a:latin typeface="Calibri" panose="020F0502020204030204" pitchFamily="34" charset="0"/>
                <a:ea typeface="DengXian" panose="02010600030101010101" pitchFamily="2" charset="-122"/>
                <a:cs typeface="Times New Roman" panose="02020603050405020304" pitchFamily="18" charset="0"/>
              </a:rPr>
            </a:br>
            <a:endParaRPr lang="en-GB" dirty="0"/>
          </a:p>
        </p:txBody>
      </p:sp>
      <p:sp>
        <p:nvSpPr>
          <p:cNvPr id="4" name="Slide Number Placeholder 3"/>
          <p:cNvSpPr>
            <a:spLocks noGrp="1"/>
          </p:cNvSpPr>
          <p:nvPr>
            <p:ph type="sldNum" sz="quarter" idx="5"/>
          </p:nvPr>
        </p:nvSpPr>
        <p:spPr/>
        <p:txBody>
          <a:bodyPr/>
          <a:lstStyle/>
          <a:p>
            <a:fld id="{5D787F04-6022-461B-AC9A-50F64326501D}" type="slidenum">
              <a:rPr lang="en-GB" smtClean="0"/>
              <a:t>5</a:t>
            </a:fld>
            <a:endParaRPr lang="en-GB"/>
          </a:p>
        </p:txBody>
      </p:sp>
    </p:spTree>
    <p:extLst>
      <p:ext uri="{BB962C8B-B14F-4D97-AF65-F5344CB8AC3E}">
        <p14:creationId xmlns:p14="http://schemas.microsoft.com/office/powerpoint/2010/main" val="2312376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br>
              <a:rPr lang="en-GB" b="1" dirty="0"/>
            </a:br>
            <a:r>
              <a:rPr lang="en-GB" dirty="0"/>
              <a:t>Student</a:t>
            </a:r>
            <a:r>
              <a:rPr lang="en-GB" baseline="0" dirty="0"/>
              <a:t> B speaking cards</a:t>
            </a:r>
            <a:br>
              <a:rPr lang="en-GB" baseline="0" dirty="0"/>
            </a:br>
            <a:r>
              <a:rPr lang="en-GB" baseline="0" dirty="0"/>
              <a:t>Note: Cards are labelled with letters for additional alphabet practice.  </a:t>
            </a:r>
          </a:p>
          <a:p>
            <a:endParaRPr lang="en-GB" baseline="0" dirty="0"/>
          </a:p>
          <a:p>
            <a:r>
              <a:rPr lang="en-GB" b="1" baseline="0" dirty="0"/>
              <a:t>Transcript:</a:t>
            </a:r>
          </a:p>
          <a:p>
            <a:pPr marL="228600" indent="-228600">
              <a:buAutoNum type="alphaUcPeriod"/>
            </a:pPr>
            <a:r>
              <a:rPr lang="en-GB" baseline="0" dirty="0" err="1"/>
              <a:t>Miramos</a:t>
            </a:r>
            <a:r>
              <a:rPr lang="en-GB" baseline="0" dirty="0"/>
              <a:t> la playa.</a:t>
            </a:r>
          </a:p>
          <a:p>
            <a:pPr marL="228600" indent="-228600">
              <a:buAutoNum type="alphaUcPeriod"/>
            </a:pPr>
            <a:r>
              <a:rPr lang="en-GB" baseline="0" dirty="0" err="1"/>
              <a:t>Sacan</a:t>
            </a:r>
            <a:r>
              <a:rPr lang="en-GB" baseline="0" dirty="0"/>
              <a:t> el </a:t>
            </a:r>
            <a:r>
              <a:rPr lang="en-GB" baseline="0" dirty="0" err="1"/>
              <a:t>melón</a:t>
            </a:r>
            <a:r>
              <a:rPr lang="en-GB" baseline="0" dirty="0"/>
              <a:t>.</a:t>
            </a:r>
          </a:p>
          <a:p>
            <a:pPr marL="228600" indent="-228600">
              <a:buAutoNum type="alphaUcPeriod"/>
            </a:pPr>
            <a:r>
              <a:rPr lang="en-GB" baseline="0" dirty="0" err="1"/>
              <a:t>Necesitan</a:t>
            </a:r>
            <a:r>
              <a:rPr lang="en-GB" baseline="0" dirty="0"/>
              <a:t> un </a:t>
            </a:r>
            <a:r>
              <a:rPr lang="en-GB" baseline="0" dirty="0" err="1"/>
              <a:t>helado</a:t>
            </a:r>
            <a:r>
              <a:rPr lang="en-GB" baseline="0" dirty="0"/>
              <a:t>.</a:t>
            </a:r>
          </a:p>
          <a:p>
            <a:pPr marL="228600" indent="-228600">
              <a:buAutoNum type="alphaUcPeriod"/>
            </a:pPr>
            <a:r>
              <a:rPr lang="en-GB" baseline="0" dirty="0" err="1"/>
              <a:t>Jugamos</a:t>
            </a:r>
            <a:r>
              <a:rPr lang="en-GB" baseline="0" dirty="0"/>
              <a:t> en las </a:t>
            </a:r>
            <a:r>
              <a:rPr lang="en-GB" baseline="0" dirty="0" err="1"/>
              <a:t>olas</a:t>
            </a:r>
            <a:r>
              <a:rPr lang="en-GB" baseline="0" dirty="0"/>
              <a:t>.</a:t>
            </a:r>
          </a:p>
          <a:p>
            <a:pPr marL="228600" indent="-228600">
              <a:buAutoNum type="alphaUcPeriod"/>
            </a:pPr>
            <a:r>
              <a:rPr lang="en-GB" baseline="0" dirty="0" err="1"/>
              <a:t>Llegamos</a:t>
            </a:r>
            <a:r>
              <a:rPr lang="en-GB" baseline="0" dirty="0"/>
              <a:t> al patio.</a:t>
            </a:r>
          </a:p>
          <a:p>
            <a:pPr marL="228600" indent="-228600">
              <a:buAutoNum type="alphaUcPeriod"/>
            </a:pPr>
            <a:r>
              <a:rPr lang="en-GB" baseline="0" dirty="0" err="1"/>
              <a:t>Compramos</a:t>
            </a:r>
            <a:r>
              <a:rPr lang="en-GB" baseline="0" dirty="0"/>
              <a:t> una </a:t>
            </a:r>
            <a:r>
              <a:rPr lang="en-GB" baseline="0" dirty="0" err="1"/>
              <a:t>sandía</a:t>
            </a:r>
            <a:endParaRPr lang="en-GB" baseline="0" dirty="0"/>
          </a:p>
          <a:p>
            <a:pPr marL="228600" indent="-228600">
              <a:buAutoNum type="alphaUcPeriod"/>
            </a:pPr>
            <a:r>
              <a:rPr lang="en-GB" baseline="0" dirty="0" err="1"/>
              <a:t>Escuchan</a:t>
            </a:r>
            <a:r>
              <a:rPr lang="en-GB" baseline="0" dirty="0"/>
              <a:t> mi radio.</a:t>
            </a:r>
          </a:p>
          <a:p>
            <a:pPr marL="228600" indent="-228600">
              <a:buAutoNum type="alphaUcPeriod"/>
            </a:pPr>
            <a:r>
              <a:rPr lang="en-GB" baseline="0" dirty="0" err="1"/>
              <a:t>Saltan</a:t>
            </a:r>
            <a:r>
              <a:rPr lang="en-GB" baseline="0" dirty="0"/>
              <a:t> en el mar.</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165133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87F04-6022-461B-AC9A-50F6432650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8934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4F98AD-84AD-4B14-9C43-2E6935D9F2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523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br>
              <a:rPr lang="en-GB" sz="1800" dirty="0">
                <a:effectLst/>
                <a:latin typeface="Calibri" panose="020F0502020204030204" pitchFamily="34" charset="0"/>
                <a:ea typeface="Calibri" panose="020F0502020204030204" pitchFamily="34" charset="0"/>
              </a:rPr>
            </a:b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496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DengXian" panose="02010600030101010101" pitchFamily="2" charset="-122"/>
                <a:cs typeface="Times New Roman" panose="02020603050405020304" pitchFamily="18" charset="0"/>
              </a:rPr>
              <a:t>To make teacher and student use of the new language count, we can:</a:t>
            </a:r>
          </a:p>
          <a:p>
            <a:r>
              <a:rPr lang="en-GB" sz="1800" dirty="0">
                <a:effectLst/>
                <a:latin typeface="Calibri" panose="020F0502020204030204" pitchFamily="34" charset="0"/>
                <a:ea typeface="DengXian" panose="02010600030101010101" pitchFamily="2" charset="-122"/>
                <a:cs typeface="Times New Roman" panose="02020603050405020304" pitchFamily="18" charset="0"/>
              </a:rPr>
              <a:t>[click]</a:t>
            </a:r>
            <a:br>
              <a:rPr lang="en-GB" sz="1800" dirty="0">
                <a:effectLst/>
                <a:latin typeface="Calibri" panose="020F0502020204030204" pitchFamily="34" charset="0"/>
                <a:ea typeface="DengXian" panose="02010600030101010101" pitchFamily="2" charset="-122"/>
                <a:cs typeface="Times New Roman" panose="02020603050405020304" pitchFamily="18" charset="0"/>
              </a:rPr>
            </a:br>
            <a:r>
              <a:rPr lang="en-GB" sz="4000" dirty="0"/>
              <a:t>plan it carefully, using your SOW</a:t>
            </a:r>
          </a:p>
          <a:p>
            <a:r>
              <a:rPr lang="en-GB" sz="4000" dirty="0"/>
              <a:t>[click]</a:t>
            </a:r>
          </a:p>
          <a:p>
            <a:r>
              <a:rPr lang="en-GB" sz="4000" dirty="0"/>
              <a:t>pare back teacher use of TL to ensure it is clear and comprehensible to our learners</a:t>
            </a:r>
          </a:p>
          <a:p>
            <a:r>
              <a:rPr lang="en-GB" sz="4000" dirty="0"/>
              <a:t>[click]</a:t>
            </a:r>
          </a:p>
          <a:p>
            <a:r>
              <a:rPr lang="en-GB" sz="4000" dirty="0"/>
              <a:t>deliberately use words and structures to recycle previously taught language</a:t>
            </a:r>
          </a:p>
          <a:p>
            <a:r>
              <a:rPr lang="en-GB" sz="4000" dirty="0"/>
              <a:t>[click]</a:t>
            </a:r>
          </a:p>
          <a:p>
            <a:r>
              <a:rPr lang="en-GB" sz="4000" dirty="0"/>
              <a:t>build TL use incrementally in step with the SOW</a:t>
            </a:r>
          </a:p>
          <a:p>
            <a:r>
              <a:rPr lang="en-GB" sz="4000" dirty="0"/>
              <a:t>[click]</a:t>
            </a:r>
          </a:p>
          <a:p>
            <a:r>
              <a:rPr lang="en-GB" sz="4000" dirty="0"/>
              <a:t>plan our own and students’ use of TL to develop speed of understanding and production over time</a:t>
            </a:r>
          </a:p>
          <a:p>
            <a:r>
              <a:rPr lang="en-GB" sz="4000" dirty="0"/>
              <a:t>[click]</a:t>
            </a:r>
          </a:p>
          <a:p>
            <a:r>
              <a:rPr lang="en-GB" sz="4000" dirty="0"/>
              <a:t>use English when there would otherwise be a barrier to learning</a:t>
            </a:r>
          </a:p>
          <a:p>
            <a:br>
              <a:rPr lang="en-GB" sz="1800" dirty="0">
                <a:effectLst/>
                <a:latin typeface="Calibri" panose="020F0502020204030204" pitchFamily="34" charset="0"/>
                <a:ea typeface="DengXian" panose="02010600030101010101" pitchFamily="2" charset="-122"/>
                <a:cs typeface="Times New Roman" panose="02020603050405020304" pitchFamily="18" charset="0"/>
              </a:rPr>
            </a:br>
            <a:endParaRPr lang="en-GB" dirty="0"/>
          </a:p>
        </p:txBody>
      </p:sp>
      <p:sp>
        <p:nvSpPr>
          <p:cNvPr id="4" name="Slide Number Placeholder 3"/>
          <p:cNvSpPr>
            <a:spLocks noGrp="1"/>
          </p:cNvSpPr>
          <p:nvPr>
            <p:ph type="sldNum" sz="quarter" idx="5"/>
          </p:nvPr>
        </p:nvSpPr>
        <p:spPr/>
        <p:txBody>
          <a:bodyPr/>
          <a:lstStyle/>
          <a:p>
            <a:fld id="{5D787F04-6022-461B-AC9A-50F64326501D}" type="slidenum">
              <a:rPr lang="en-GB" smtClean="0"/>
              <a:t>6</a:t>
            </a:fld>
            <a:endParaRPr lang="en-GB"/>
          </a:p>
        </p:txBody>
      </p:sp>
    </p:spTree>
    <p:extLst>
      <p:ext uri="{BB962C8B-B14F-4D97-AF65-F5344CB8AC3E}">
        <p14:creationId xmlns:p14="http://schemas.microsoft.com/office/powerpoint/2010/main" val="3952728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DengXian" panose="02010600030101010101" pitchFamily="2" charset="-122"/>
                <a:cs typeface="Times New Roman" panose="02020603050405020304" pitchFamily="18" charset="0"/>
              </a:rPr>
              <a:t>What might this look this like?</a:t>
            </a:r>
            <a:br>
              <a:rPr lang="en-GB" sz="1200" dirty="0">
                <a:effectLst/>
                <a:latin typeface="Calibri" panose="020F0502020204030204" pitchFamily="34" charset="0"/>
                <a:ea typeface="DengXian" panose="02010600030101010101" pitchFamily="2" charset="-122"/>
                <a:cs typeface="Times New Roman" panose="02020603050405020304" pitchFamily="18" charset="0"/>
              </a:rPr>
            </a:br>
            <a:r>
              <a:rPr lang="en-GB" sz="1200" dirty="0">
                <a:effectLst/>
                <a:latin typeface="Calibri" panose="020F0502020204030204" pitchFamily="34" charset="0"/>
                <a:ea typeface="DengXian" panose="02010600030101010101" pitchFamily="2" charset="-122"/>
                <a:cs typeface="Times New Roman" panose="02020603050405020304" pitchFamily="18" charset="0"/>
              </a:rPr>
              <a:t>I’m going to describe a case study from a former colleague from my trust – Claire Jones – who is now Head of Languages at The Orchard School in Bristol.</a:t>
            </a:r>
            <a:br>
              <a:rPr lang="en-GB" sz="1200" dirty="0">
                <a:effectLst/>
                <a:latin typeface="Calibri" panose="020F0502020204030204" pitchFamily="34" charset="0"/>
                <a:ea typeface="DengXian" panose="02010600030101010101" pitchFamily="2" charset="-122"/>
                <a:cs typeface="Times New Roman" panose="02020603050405020304" pitchFamily="18" charset="0"/>
              </a:rPr>
            </a:br>
            <a:r>
              <a:rPr lang="en-GB" sz="1200" dirty="0">
                <a:effectLst/>
                <a:latin typeface="Calibri" panose="020F0502020204030204" pitchFamily="34" charset="0"/>
                <a:ea typeface="DengXian" panose="02010600030101010101" pitchFamily="2" charset="-122"/>
                <a:cs typeface="Times New Roman" panose="02020603050405020304" pitchFamily="18" charset="0"/>
              </a:rPr>
              <a:t>She has started to set out a target language strand with the rest of her department – their work is the cohesive effort of a whole department to introduce a target language strand to their curriculum.</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87F04-6022-461B-AC9A-50F6432650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74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DengXian" panose="02010600030101010101" pitchFamily="2" charset="-122"/>
                <a:cs typeface="Times New Roman" panose="02020603050405020304" pitchFamily="18" charset="0"/>
              </a:rPr>
              <a:t>To mix up two quotations…They had a dream. As language teachers, our goal is for students to use the language we are teaching them, to understand and communicate, allowing them to meaningfully and usefully interact with others. Of course, we want them to take this beyond school. But it starts in the classroom. Claire was clear that having this dream wasn’t enough. They also needed a considered approach as to what and how they could go about moving themselves and our students towards using more of the new language in the classroom.</a:t>
            </a:r>
            <a:br>
              <a:rPr lang="en-GB" sz="1200" dirty="0">
                <a:effectLst/>
                <a:latin typeface="Calibri" panose="020F0502020204030204" pitchFamily="34" charset="0"/>
                <a:ea typeface="DengXian" panose="02010600030101010101" pitchFamily="2" charset="-122"/>
                <a:cs typeface="Times New Roman" panose="02020603050405020304" pitchFamily="18" charset="0"/>
              </a:rPr>
            </a:br>
            <a:br>
              <a:rPr lang="en-GB" sz="1200" dirty="0">
                <a:effectLst/>
                <a:latin typeface="Calibri" panose="020F0502020204030204" pitchFamily="34" charset="0"/>
                <a:ea typeface="DengXian" panose="02010600030101010101" pitchFamily="2" charset="-122"/>
                <a:cs typeface="Times New Roman" panose="02020603050405020304" pitchFamily="18" charset="0"/>
              </a:rPr>
            </a:br>
            <a:r>
              <a:rPr lang="en-GB" sz="1200" dirty="0">
                <a:effectLst/>
                <a:latin typeface="Calibri" panose="020F0502020204030204" pitchFamily="34" charset="0"/>
                <a:ea typeface="DengXian" panose="02010600030101010101" pitchFamily="2" charset="-122"/>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DengXian" panose="02010600030101010101" pitchFamily="2" charset="-122"/>
                <a:cs typeface="Times New Roman" panose="02020603050405020304" pitchFamily="18" charset="0"/>
              </a:rPr>
              <a:t>Claire’s motivation to focus on teacher and student use of the target language in the classroom with her new department was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DengXian" panose="02010600030101010101" pitchFamily="2" charset="-122"/>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DengXian" panose="02010600030101010101" pitchFamily="2" charset="-122"/>
                <a:cs typeface="Times New Roman" panose="02020603050405020304" pitchFamily="18" charset="0"/>
              </a:rPr>
              <a:t>Prompted by her previous practice – she worked for several years in our trust and we had a strong focus on teacher and student use of the target language (part of which she had been instrumental in developing with colleagues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DengXian" panose="02010600030101010101" pitchFamily="2" charset="-122"/>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DengXian" panose="02010600030101010101" pitchFamily="2" charset="-122"/>
                <a:cs typeface="Times New Roman" panose="02020603050405020304" pitchFamily="18" charset="0"/>
              </a:rPr>
              <a:t>And also the pandemic – most of us noted that there was a particular deficit in spoken confidence following lock down, for obvious reasons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DengXian" panose="02010600030101010101" pitchFamily="2" charset="-122"/>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DengXian" panose="02010600030101010101" pitchFamily="2" charset="-122"/>
                <a:cs typeface="Times New Roman" panose="02020603050405020304" pitchFamily="18" charset="0"/>
              </a:rPr>
              <a:t>So why create a discrete TL strand in their SOW?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DengXian" panose="02010600030101010101" pitchFamily="2" charset="-122"/>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DengXian" panose="02010600030101010101" pitchFamily="2" charset="-122"/>
                <a:cs typeface="Times New Roman" panose="02020603050405020304" pitchFamily="18" charset="0"/>
              </a:rPr>
              <a:t>This ties into learning theory – and is underpinned by a broadly defined ‘skill acquisition’ (information processing) account of learning (</a:t>
            </a:r>
            <a:r>
              <a:rPr lang="en-GB" sz="1200" dirty="0" err="1">
                <a:effectLst/>
                <a:latin typeface="Calibri" panose="020F0502020204030204" pitchFamily="34" charset="0"/>
                <a:ea typeface="DengXian" panose="02010600030101010101" pitchFamily="2" charset="-122"/>
                <a:cs typeface="Times New Roman" panose="02020603050405020304" pitchFamily="18" charset="0"/>
              </a:rPr>
              <a:t>DeKeyser</a:t>
            </a:r>
            <a:r>
              <a:rPr lang="en-GB" sz="1200" dirty="0">
                <a:effectLst/>
                <a:latin typeface="Calibri" panose="020F0502020204030204" pitchFamily="34" charset="0"/>
                <a:ea typeface="DengXian" panose="02010600030101010101" pitchFamily="2" charset="-122"/>
                <a:cs typeface="Times New Roman" panose="02020603050405020304" pitchFamily="18" charset="0"/>
              </a:rPr>
              <a:t>, 2017), cognitive-interactionist perspectives on second language learning (Collins &amp; Marsden, 2016) and classroom learning more generally (Horvath, Lodge, &amp; Hattie, 2016).  These perspectives, taken in the round, foreground the need to plan, sequence and practise language thoroughly to give learners time to establish, consolidate and automatize their knowledge of it.  These theories seem more likely to hold together as an account of language learning within a very time-limited learning classroom context in which most learning is likely to be intentional, rather than incidental.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DengXian" panose="02010600030101010101" pitchFamily="2" charset="-122"/>
                <a:cs typeface="Times New Roman" panose="02020603050405020304" pitchFamily="18" charset="0"/>
              </a:rPr>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DengXian" panose="02010600030101010101" pitchFamily="2" charset="-122"/>
                <a:cs typeface="Times New Roman" panose="02020603050405020304" pitchFamily="18" charset="0"/>
              </a:rPr>
              <a:t>It also offers an ideal way to intentionally prompt practice of previously taught language – in the communicatively relevant scenario of classroom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DengXian" panose="02010600030101010101" pitchFamily="2" charset="-122"/>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DengXian" panose="02010600030101010101" pitchFamily="2" charset="-122"/>
                <a:cs typeface="Times New Roman" panose="02020603050405020304" pitchFamily="18" charset="0"/>
              </a:rPr>
              <a:t>And additionally, as does all explicit teaching, it offers a way to level the playing field for all learners.  I.e., if we just use the target language indiscriminately and require learners to infer the meaning of the input stream, which contains unfamiliar language, supported by some gestures or pictures, then the most linguistically analytical learners will manage but others will get left behind.  Claire’s current school has 40% disadvantaged and 25% EAL.  She was very determined to ensure that the gap was closed not widened by any departmental innovation that they introduced.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DengXian" panose="02010600030101010101" pitchFamily="2" charset="-122"/>
                <a:cs typeface="Times New Roman" panose="02020603050405020304" pitchFamily="18" charset="0"/>
              </a:rPr>
              <a:t>References:</a:t>
            </a:r>
            <a:br>
              <a:rPr lang="en-GB" sz="1200" dirty="0">
                <a:effectLst/>
                <a:latin typeface="Calibri" panose="020F0502020204030204" pitchFamily="34" charset="0"/>
                <a:ea typeface="DengXian" panose="02010600030101010101" pitchFamily="2" charset="-122"/>
                <a:cs typeface="Times New Roman" panose="02020603050405020304" pitchFamily="18" charset="0"/>
              </a:rPr>
            </a:br>
            <a:r>
              <a:rPr lang="en-US" dirty="0"/>
              <a:t>Collins, L., &amp; Marsden, E. (2016). Cognitive perspectives on classroom language learning. In </a:t>
            </a:r>
            <a:r>
              <a:rPr lang="en-US" dirty="0" err="1"/>
              <a:t>G.Hall</a:t>
            </a:r>
            <a:r>
              <a:rPr lang="en-US" dirty="0"/>
              <a:t> (Ed.), The Routledge Handbook of English Language Teaching [Chapter 21] (Routledge Handbooks in Applied Linguistics). Routledge.</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DeKeyser</a:t>
            </a:r>
            <a:r>
              <a:rPr lang="en-US" dirty="0"/>
              <a:t>, R. M. (2017). Knowledge and skill in ISLA. In S. Loewen &amp; M. Sato (Eds.), The Routledge handbook of instructed second language acquisition (pp. 15–32). New York, NY: Routledge.</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Horvath, J. C., Lodge, J. M., &amp; Hattie, J. (2016). From the laboratory to the classroom: Translating science of learning for teachers. New York, NY: Routledge.</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87F04-6022-461B-AC9A-50F6432650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142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DengXian" panose="02010600030101010101" pitchFamily="2" charset="-122"/>
                <a:cs typeface="Times New Roman" panose="02020603050405020304" pitchFamily="18" charset="0"/>
              </a:rPr>
              <a:t>Claire worked with her brilliant 2</a:t>
            </a:r>
            <a:r>
              <a:rPr lang="en-GB" sz="1200" baseline="30000" dirty="0">
                <a:effectLst/>
                <a:latin typeface="Calibri" panose="020F0502020204030204" pitchFamily="34" charset="0"/>
                <a:ea typeface="DengXian" panose="02010600030101010101" pitchFamily="2" charset="-122"/>
                <a:cs typeface="Times New Roman" panose="02020603050405020304" pitchFamily="18" charset="0"/>
              </a:rPr>
              <a:t>nd</a:t>
            </a:r>
            <a:r>
              <a:rPr lang="en-GB" sz="1200" dirty="0">
                <a:effectLst/>
                <a:latin typeface="Calibri" panose="020F0502020204030204" pitchFamily="34" charset="0"/>
                <a:ea typeface="DengXian" panose="02010600030101010101" pitchFamily="2" charset="-122"/>
                <a:cs typeface="Times New Roman" panose="02020603050405020304" pitchFamily="18" charset="0"/>
              </a:rPr>
              <a:t> in dept – they brainstormed what they and students might need to say and understand in the classroom.  To put some structure to it, they identified some broad functional categories and then started to think how to put new language to these.</a:t>
            </a:r>
            <a:br>
              <a:rPr lang="en-GB" sz="1200" dirty="0">
                <a:effectLst/>
                <a:latin typeface="Calibri" panose="020F0502020204030204" pitchFamily="34" charset="0"/>
                <a:ea typeface="DengXian" panose="02010600030101010101" pitchFamily="2" charset="-122"/>
                <a:cs typeface="Times New Roman" panose="02020603050405020304" pitchFamily="18" charset="0"/>
              </a:rPr>
            </a:br>
            <a:br>
              <a:rPr lang="en-GB" sz="1200" dirty="0">
                <a:effectLst/>
                <a:latin typeface="Calibri" panose="020F0502020204030204" pitchFamily="34" charset="0"/>
                <a:ea typeface="DengXian" panose="02010600030101010101" pitchFamily="2" charset="-122"/>
                <a:cs typeface="Times New Roman" panose="02020603050405020304" pitchFamily="18" charset="0"/>
              </a:rPr>
            </a:br>
            <a:r>
              <a:rPr lang="en-GB" sz="1200" dirty="0">
                <a:effectLst/>
                <a:latin typeface="Calibri" panose="020F0502020204030204" pitchFamily="34" charset="0"/>
                <a:ea typeface="DengXian" panose="02010600030101010101" pitchFamily="2" charset="-122"/>
                <a:cs typeface="Times New Roman" panose="02020603050405020304" pitchFamily="18" charset="0"/>
              </a:rPr>
              <a:t>[click]</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Greetings – for different times of day, beginning and end of lesson, responding to the register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DengXian" panose="02010600030101010101" pitchFamily="2" charset="-122"/>
                <a:cs typeface="Times New Roman" panose="02020603050405020304" pitchFamily="18" charset="0"/>
              </a:rPr>
              <a:t>[click]</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Being polite – transactional e.g. please, thank you, asking how people are, bless you</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DengXian" panose="02010600030101010101" pitchFamily="2" charset="-122"/>
                <a:cs typeface="Times New Roman" panose="02020603050405020304" pitchFamily="18" charset="0"/>
              </a:rPr>
              <a:t>[click]</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Obligation – for giving and understanding instructions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DengXian" panose="02010600030101010101" pitchFamily="2" charset="-122"/>
                <a:cs typeface="Times New Roman" panose="02020603050405020304" pitchFamily="18" charset="0"/>
              </a:rPr>
              <a:t>[click]</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Permission – asking and giving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DengXian" panose="02010600030101010101" pitchFamily="2" charset="-122"/>
                <a:cs typeface="Times New Roman" panose="02020603050405020304" pitchFamily="18" charset="0"/>
              </a:rPr>
              <a:t>[click]</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Need – saying what you have, don’t have, need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DengXian" panose="02010600030101010101" pitchFamily="2" charset="-122"/>
                <a:cs typeface="Times New Roman" panose="02020603050405020304" pitchFamily="18" charset="0"/>
              </a:rPr>
              <a:t>[click]</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Opinions – initially feedback on what is happening in the lesson, later more spontaneous interaction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DengXian" panose="02010600030101010101" pitchFamily="2" charset="-122"/>
                <a:cs typeface="Times New Roman" panose="02020603050405020304" pitchFamily="18" charset="0"/>
              </a:rPr>
              <a:t>[click]</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Repair strategies. Troubleshooting –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e.g</a:t>
            </a:r>
            <a:r>
              <a:rPr lang="en-US" sz="1200" dirty="0">
                <a:effectLst/>
                <a:latin typeface="Calibri" panose="020F0502020204030204" pitchFamily="34" charset="0"/>
                <a:ea typeface="Calibri" panose="020F0502020204030204" pitchFamily="34" charset="0"/>
                <a:cs typeface="Times New Roman" panose="02020603050405020304" pitchFamily="18" charset="0"/>
              </a:rPr>
              <a:t> asking for repetition, clarification, change of speed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DengXian" panose="02010600030101010101" pitchFamily="2" charset="-122"/>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When it came to devising the order or sequence of teaching, they cross-referenced the SOW to identify where students would be meeting some of the key verbs that we wanted to use e.g. je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suis</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j’ai</a:t>
            </a:r>
            <a:r>
              <a:rPr lang="en-GB" sz="1200" dirty="0">
                <a:effectLst/>
                <a:latin typeface="Calibri" panose="020F0502020204030204" pitchFamily="34" charset="0"/>
                <a:ea typeface="Calibri" panose="020F0502020204030204" pitchFamily="34" charset="0"/>
                <a:cs typeface="Times New Roman" panose="02020603050405020304" pitchFamily="18" charset="0"/>
              </a:rPr>
              <a:t>, je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peux</a:t>
            </a:r>
            <a:r>
              <a:rPr lang="en-GB" sz="1200" dirty="0">
                <a:effectLst/>
                <a:latin typeface="Calibri" panose="020F0502020204030204" pitchFamily="34" charset="0"/>
                <a:ea typeface="Calibri" panose="020F0502020204030204" pitchFamily="34" charset="0"/>
                <a:cs typeface="Times New Roman" panose="02020603050405020304" pitchFamily="18" charset="0"/>
              </a:rPr>
              <a:t>, and sought to align them / and/or introduce them in TL after their point of first introduction in the SOW so as to minimise cognitive load and maximise potential for long-term learning through the additional practice opportunities these TL slots provide.</a:t>
            </a:r>
            <a:br>
              <a:rPr lang="en-GB" sz="1200" dirty="0">
                <a:effectLst/>
                <a:latin typeface="Calibri" panose="020F0502020204030204" pitchFamily="34" charset="0"/>
                <a:ea typeface="DengXian" panose="02010600030101010101" pitchFamily="2" charset="-122"/>
                <a:cs typeface="Times New Roman" panose="02020603050405020304" pitchFamily="18" charset="0"/>
              </a:rPr>
            </a:br>
            <a:r>
              <a:rPr lang="en-GB" sz="1200" dirty="0">
                <a:effectLst/>
                <a:latin typeface="Calibri" panose="020F0502020204030204" pitchFamily="34" charset="0"/>
                <a:ea typeface="DengXian" panose="02010600030101010101" pitchFamily="2" charset="-122"/>
                <a:cs typeface="Times New Roman" panose="02020603050405020304" pitchFamily="18" charset="0"/>
              </a:rPr>
              <a:t>[click]</a:t>
            </a:r>
            <a:br>
              <a:rPr lang="en-GB" sz="1200" dirty="0">
                <a:effectLst/>
                <a:latin typeface="Calibri" panose="020F0502020204030204" pitchFamily="34" charset="0"/>
                <a:ea typeface="DengXian" panose="02010600030101010101" pitchFamily="2" charset="-122"/>
                <a:cs typeface="Times New Roman" panose="02020603050405020304" pitchFamily="18" charset="0"/>
              </a:rPr>
            </a:br>
            <a:r>
              <a:rPr lang="en-GB" sz="1200" dirty="0">
                <a:effectLst/>
                <a:latin typeface="Calibri" panose="020F0502020204030204" pitchFamily="34" charset="0"/>
                <a:ea typeface="DengXian" panose="02010600030101010101" pitchFamily="2" charset="-122"/>
                <a:cs typeface="Times New Roman" panose="02020603050405020304" pitchFamily="18" charset="0"/>
              </a:rPr>
              <a:t>Limiting the quantity – they wanted to ensure this was </a:t>
            </a:r>
            <a:r>
              <a:rPr lang="en-US" sz="1200" dirty="0">
                <a:effectLst/>
                <a:latin typeface="Calibri" panose="020F0502020204030204" pitchFamily="34" charset="0"/>
                <a:ea typeface="Calibri" panose="020F0502020204030204" pitchFamily="34" charset="0"/>
                <a:cs typeface="Times New Roman" panose="02020603050405020304" pitchFamily="18" charset="0"/>
              </a:rPr>
              <a:t>both manageable within lesson time and for students to work with. So the aim was for no more than 3/4 bits of new language in each section, always anchored around something the students already know.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intention is for an explicit TL teaching slot within the lesson time of about 5 mins.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87F04-6022-461B-AC9A-50F6432650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416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4010404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509542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0EE08-52FA-46BA-B5E8-737F7E299B87}"/>
              </a:ext>
            </a:extLst>
          </p:cNvPr>
          <p:cNvSpPr>
            <a:spLocks noGrp="1"/>
          </p:cNvSpPr>
          <p:nvPr>
            <p:ph type="dt" sz="half" idx="10"/>
          </p:nvPr>
        </p:nvSpPr>
        <p:spPr/>
        <p:txBody>
          <a:bodyPr/>
          <a:lstStyle/>
          <a:p>
            <a:fld id="{C58358B4-81E1-458E-B75C-07DB5A3D43FC}" type="datetimeFigureOut">
              <a:rPr lang="en-GB" smtClean="0"/>
              <a:t>01/12/2022</a:t>
            </a:fld>
            <a:endParaRPr lang="en-GB"/>
          </a:p>
        </p:txBody>
      </p:sp>
      <p:sp>
        <p:nvSpPr>
          <p:cNvPr id="3" name="Footer Placeholder 2">
            <a:extLst>
              <a:ext uri="{FF2B5EF4-FFF2-40B4-BE49-F238E27FC236}">
                <a16:creationId xmlns:a16="http://schemas.microsoft.com/office/drawing/2014/main" id="{16876AE4-048E-4EA1-BCF2-CA425496060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82E18D0-9252-48F3-9868-85A3AF0DF019}"/>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14141048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D7CC9-259A-4206-B6B9-EFCDF7B7AF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79F3810-D221-4379-A598-DEEBD9256F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A9566A-6DF9-4DB3-90DA-F56C595B60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B52DD8-3AE3-47EA-AFB8-696F2C1EA146}"/>
              </a:ext>
            </a:extLst>
          </p:cNvPr>
          <p:cNvSpPr>
            <a:spLocks noGrp="1"/>
          </p:cNvSpPr>
          <p:nvPr>
            <p:ph type="dt" sz="half" idx="10"/>
          </p:nvPr>
        </p:nvSpPr>
        <p:spPr/>
        <p:txBody>
          <a:bodyPr/>
          <a:lstStyle/>
          <a:p>
            <a:fld id="{C58358B4-81E1-458E-B75C-07DB5A3D43FC}" type="datetimeFigureOut">
              <a:rPr lang="en-GB" smtClean="0"/>
              <a:t>01/12/2022</a:t>
            </a:fld>
            <a:endParaRPr lang="en-GB"/>
          </a:p>
        </p:txBody>
      </p:sp>
      <p:sp>
        <p:nvSpPr>
          <p:cNvPr id="6" name="Footer Placeholder 5">
            <a:extLst>
              <a:ext uri="{FF2B5EF4-FFF2-40B4-BE49-F238E27FC236}">
                <a16:creationId xmlns:a16="http://schemas.microsoft.com/office/drawing/2014/main" id="{C89485A7-C89F-479F-9F55-192E95A0BA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9451A1-5118-41D3-BA3E-CA0225232361}"/>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608269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710C6-EC09-4C59-B396-BDC1BD242D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3E7AC1B-CDA1-4A1E-8B04-708BA1AB0F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2B55232-9633-43E0-8FAC-B98E843BC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08BAA-560F-45DF-A041-678A6C11BC2C}"/>
              </a:ext>
            </a:extLst>
          </p:cNvPr>
          <p:cNvSpPr>
            <a:spLocks noGrp="1"/>
          </p:cNvSpPr>
          <p:nvPr>
            <p:ph type="dt" sz="half" idx="10"/>
          </p:nvPr>
        </p:nvSpPr>
        <p:spPr/>
        <p:txBody>
          <a:bodyPr/>
          <a:lstStyle/>
          <a:p>
            <a:fld id="{C58358B4-81E1-458E-B75C-07DB5A3D43FC}" type="datetimeFigureOut">
              <a:rPr lang="en-GB" smtClean="0"/>
              <a:t>01/12/2022</a:t>
            </a:fld>
            <a:endParaRPr lang="en-GB"/>
          </a:p>
        </p:txBody>
      </p:sp>
      <p:sp>
        <p:nvSpPr>
          <p:cNvPr id="6" name="Footer Placeholder 5">
            <a:extLst>
              <a:ext uri="{FF2B5EF4-FFF2-40B4-BE49-F238E27FC236}">
                <a16:creationId xmlns:a16="http://schemas.microsoft.com/office/drawing/2014/main" id="{11378A48-10EF-432A-99FB-EE0E1C1909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6AF016-F434-4273-8535-E7627216D1B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7174147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24E09-D360-42FF-8564-A5F2107B93F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AC39CC-CC81-44A1-A59D-4360352284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7617FC-802C-4B2C-B2F2-4B20AF923DDA}"/>
              </a:ext>
            </a:extLst>
          </p:cNvPr>
          <p:cNvSpPr>
            <a:spLocks noGrp="1"/>
          </p:cNvSpPr>
          <p:nvPr>
            <p:ph type="dt" sz="half" idx="10"/>
          </p:nvPr>
        </p:nvSpPr>
        <p:spPr/>
        <p:txBody>
          <a:bodyPr/>
          <a:lstStyle/>
          <a:p>
            <a:fld id="{C58358B4-81E1-458E-B75C-07DB5A3D43FC}" type="datetimeFigureOut">
              <a:rPr lang="en-GB" smtClean="0"/>
              <a:t>01/12/2022</a:t>
            </a:fld>
            <a:endParaRPr lang="en-GB"/>
          </a:p>
        </p:txBody>
      </p:sp>
      <p:sp>
        <p:nvSpPr>
          <p:cNvPr id="5" name="Footer Placeholder 4">
            <a:extLst>
              <a:ext uri="{FF2B5EF4-FFF2-40B4-BE49-F238E27FC236}">
                <a16:creationId xmlns:a16="http://schemas.microsoft.com/office/drawing/2014/main" id="{2057487A-1F52-4E6C-BEF4-8BA9B27817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45EA83-3F0C-4615-BC55-570FCBEFE69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10728900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56B6E1-C5E8-45E4-B9A8-29DC60C397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AFE55F-0133-4C7B-8604-802971E8D7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88E783-5852-4B70-BDC4-76E33FC7B3B1}"/>
              </a:ext>
            </a:extLst>
          </p:cNvPr>
          <p:cNvSpPr>
            <a:spLocks noGrp="1"/>
          </p:cNvSpPr>
          <p:nvPr>
            <p:ph type="dt" sz="half" idx="10"/>
          </p:nvPr>
        </p:nvSpPr>
        <p:spPr/>
        <p:txBody>
          <a:bodyPr/>
          <a:lstStyle/>
          <a:p>
            <a:fld id="{C58358B4-81E1-458E-B75C-07DB5A3D43FC}" type="datetimeFigureOut">
              <a:rPr lang="en-GB" smtClean="0"/>
              <a:t>01/12/2022</a:t>
            </a:fld>
            <a:endParaRPr lang="en-GB"/>
          </a:p>
        </p:txBody>
      </p:sp>
      <p:sp>
        <p:nvSpPr>
          <p:cNvPr id="5" name="Footer Placeholder 4">
            <a:extLst>
              <a:ext uri="{FF2B5EF4-FFF2-40B4-BE49-F238E27FC236}">
                <a16:creationId xmlns:a16="http://schemas.microsoft.com/office/drawing/2014/main" id="{0A900052-D8F3-40DB-9823-FF3AD0EA76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30A443-7057-4A2C-88CE-33E4038858BA}"/>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12865892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98869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9707123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7961192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1723823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670701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778242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9452899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145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6163128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5325698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160852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9414380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8220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54"/>
        <p:cNvGrpSpPr/>
        <p:nvPr/>
      </p:nvGrpSpPr>
      <p:grpSpPr>
        <a:xfrm>
          <a:off x="0" y="0"/>
          <a:ext cx="0" cy="0"/>
          <a:chOff x="0" y="0"/>
          <a:chExt cx="0" cy="0"/>
        </a:xfrm>
      </p:grpSpPr>
      <p:sp>
        <p:nvSpPr>
          <p:cNvPr id="55" name="Google Shape;55;p4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954640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57"/>
        <p:cNvGrpSpPr/>
        <p:nvPr/>
      </p:nvGrpSpPr>
      <p:grpSpPr>
        <a:xfrm>
          <a:off x="0" y="0"/>
          <a:ext cx="0" cy="0"/>
          <a:chOff x="0" y="0"/>
          <a:chExt cx="0" cy="0"/>
        </a:xfrm>
      </p:grpSpPr>
      <p:sp>
        <p:nvSpPr>
          <p:cNvPr id="58" name="Google Shape;58;p5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5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0" name="Google Shape;60;p53"/>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rgbClr val="FFFFFF"/>
                </a:solidFill>
                <a:latin typeface="Century Gothic"/>
                <a:ea typeface="Century Gothic"/>
                <a:cs typeface="Century Gothic"/>
                <a:sym typeface="Century Gothic"/>
              </a:rPr>
              <a:t>Rachel Hawkes</a:t>
            </a:r>
            <a:endParaRPr/>
          </a:p>
        </p:txBody>
      </p:sp>
    </p:spTree>
    <p:extLst>
      <p:ext uri="{BB962C8B-B14F-4D97-AF65-F5344CB8AC3E}">
        <p14:creationId xmlns:p14="http://schemas.microsoft.com/office/powerpoint/2010/main" val="18930003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61"/>
        <p:cNvGrpSpPr/>
        <p:nvPr/>
      </p:nvGrpSpPr>
      <p:grpSpPr>
        <a:xfrm>
          <a:off x="0" y="0"/>
          <a:ext cx="0" cy="0"/>
          <a:chOff x="0" y="0"/>
          <a:chExt cx="0" cy="0"/>
        </a:xfrm>
      </p:grpSpPr>
      <p:sp>
        <p:nvSpPr>
          <p:cNvPr id="62" name="Google Shape;62;p5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5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122808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31738905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64"/>
        <p:cNvGrpSpPr/>
        <p:nvPr/>
      </p:nvGrpSpPr>
      <p:grpSpPr>
        <a:xfrm>
          <a:off x="0" y="0"/>
          <a:ext cx="0" cy="0"/>
          <a:chOff x="0" y="0"/>
          <a:chExt cx="0" cy="0"/>
        </a:xfrm>
      </p:grpSpPr>
      <p:sp>
        <p:nvSpPr>
          <p:cNvPr id="65" name="Google Shape;65;p5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5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5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636084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68"/>
        <p:cNvGrpSpPr/>
        <p:nvPr/>
      </p:nvGrpSpPr>
      <p:grpSpPr>
        <a:xfrm>
          <a:off x="0" y="0"/>
          <a:ext cx="0" cy="0"/>
          <a:chOff x="0" y="0"/>
          <a:chExt cx="0" cy="0"/>
        </a:xfrm>
      </p:grpSpPr>
      <p:sp>
        <p:nvSpPr>
          <p:cNvPr id="69" name="Google Shape;69;p5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5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 name="Google Shape;71;p5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5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3" name="Google Shape;73;p5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284968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74"/>
        <p:cNvGrpSpPr/>
        <p:nvPr/>
      </p:nvGrpSpPr>
      <p:grpSpPr>
        <a:xfrm>
          <a:off x="0" y="0"/>
          <a:ext cx="0" cy="0"/>
          <a:chOff x="0" y="0"/>
          <a:chExt cx="0" cy="0"/>
        </a:xfrm>
      </p:grpSpPr>
      <p:sp>
        <p:nvSpPr>
          <p:cNvPr id="75" name="Google Shape;75;p5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9173049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6"/>
        <p:cNvGrpSpPr/>
        <p:nvPr/>
      </p:nvGrpSpPr>
      <p:grpSpPr>
        <a:xfrm>
          <a:off x="0" y="0"/>
          <a:ext cx="0" cy="0"/>
          <a:chOff x="0" y="0"/>
          <a:chExt cx="0" cy="0"/>
        </a:xfrm>
      </p:grpSpPr>
    </p:spTree>
    <p:extLst>
      <p:ext uri="{BB962C8B-B14F-4D97-AF65-F5344CB8AC3E}">
        <p14:creationId xmlns:p14="http://schemas.microsoft.com/office/powerpoint/2010/main" val="32941664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77"/>
        <p:cNvGrpSpPr/>
        <p:nvPr/>
      </p:nvGrpSpPr>
      <p:grpSpPr>
        <a:xfrm>
          <a:off x="0" y="0"/>
          <a:ext cx="0" cy="0"/>
          <a:chOff x="0" y="0"/>
          <a:chExt cx="0" cy="0"/>
        </a:xfrm>
      </p:grpSpPr>
      <p:sp>
        <p:nvSpPr>
          <p:cNvPr id="78" name="Google Shape;78;p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59"/>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0" name="Google Shape;80;p5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1879447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81"/>
        <p:cNvGrpSpPr/>
        <p:nvPr/>
      </p:nvGrpSpPr>
      <p:grpSpPr>
        <a:xfrm>
          <a:off x="0" y="0"/>
          <a:ext cx="0" cy="0"/>
          <a:chOff x="0" y="0"/>
          <a:chExt cx="0" cy="0"/>
        </a:xfrm>
      </p:grpSpPr>
      <p:sp>
        <p:nvSpPr>
          <p:cNvPr id="82" name="Google Shape;82;p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60"/>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4" name="Google Shape;84;p6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60"/>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rgbClr val="FFFFFF"/>
                </a:solidFill>
                <a:latin typeface="Century Gothic"/>
                <a:ea typeface="Century Gothic"/>
                <a:cs typeface="Century Gothic"/>
                <a:sym typeface="Century Gothic"/>
              </a:rPr>
              <a:t>Rachel Hawkes</a:t>
            </a:r>
            <a:endParaRPr/>
          </a:p>
        </p:txBody>
      </p:sp>
    </p:spTree>
    <p:extLst>
      <p:ext uri="{BB962C8B-B14F-4D97-AF65-F5344CB8AC3E}">
        <p14:creationId xmlns:p14="http://schemas.microsoft.com/office/powerpoint/2010/main" val="17925559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86"/>
        <p:cNvGrpSpPr/>
        <p:nvPr/>
      </p:nvGrpSpPr>
      <p:grpSpPr>
        <a:xfrm>
          <a:off x="0" y="0"/>
          <a:ext cx="0" cy="0"/>
          <a:chOff x="0" y="0"/>
          <a:chExt cx="0" cy="0"/>
        </a:xfrm>
      </p:grpSpPr>
      <p:sp>
        <p:nvSpPr>
          <p:cNvPr id="87" name="Google Shape;87;p6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6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938664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89"/>
        <p:cNvGrpSpPr/>
        <p:nvPr/>
      </p:nvGrpSpPr>
      <p:grpSpPr>
        <a:xfrm>
          <a:off x="0" y="0"/>
          <a:ext cx="0" cy="0"/>
          <a:chOff x="0" y="0"/>
          <a:chExt cx="0" cy="0"/>
        </a:xfrm>
      </p:grpSpPr>
      <p:sp>
        <p:nvSpPr>
          <p:cNvPr id="90" name="Google Shape;90;p62"/>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62"/>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673664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92"/>
        <p:cNvGrpSpPr/>
        <p:nvPr/>
      </p:nvGrpSpPr>
      <p:grpSpPr>
        <a:xfrm>
          <a:off x="0" y="0"/>
          <a:ext cx="0" cy="0"/>
          <a:chOff x="0" y="0"/>
          <a:chExt cx="0" cy="0"/>
        </a:xfrm>
      </p:grpSpPr>
    </p:spTree>
    <p:extLst>
      <p:ext uri="{BB962C8B-B14F-4D97-AF65-F5344CB8AC3E}">
        <p14:creationId xmlns:p14="http://schemas.microsoft.com/office/powerpoint/2010/main" val="2281916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415574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4006758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3844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FADA8-858D-4EB9-A2E7-B5467032F0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2A2EEB-7BE0-4CB2-B708-7656A02FDB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3167430-2BE3-4626-9C7D-2A771325F2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F16DCDF-C554-4B7D-B695-64934796E4B8}"/>
              </a:ext>
            </a:extLst>
          </p:cNvPr>
          <p:cNvSpPr>
            <a:spLocks noGrp="1"/>
          </p:cNvSpPr>
          <p:nvPr>
            <p:ph type="dt" sz="half" idx="10"/>
          </p:nvPr>
        </p:nvSpPr>
        <p:spPr/>
        <p:txBody>
          <a:bodyPr/>
          <a:lstStyle/>
          <a:p>
            <a:fld id="{4DDF0F78-65AC-4353-B7E4-77B8171E337B}" type="datetimeFigureOut">
              <a:rPr lang="en-GB" smtClean="0"/>
              <a:t>01/12/2022</a:t>
            </a:fld>
            <a:endParaRPr lang="en-GB"/>
          </a:p>
        </p:txBody>
      </p:sp>
      <p:sp>
        <p:nvSpPr>
          <p:cNvPr id="6" name="Footer Placeholder 5">
            <a:extLst>
              <a:ext uri="{FF2B5EF4-FFF2-40B4-BE49-F238E27FC236}">
                <a16:creationId xmlns:a16="http://schemas.microsoft.com/office/drawing/2014/main" id="{A2DC9F14-B130-4F48-B86A-61FFCED76A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AB7150-9E62-4C31-84BA-A9038DF2E057}"/>
              </a:ext>
            </a:extLst>
          </p:cNvPr>
          <p:cNvSpPr>
            <a:spLocks noGrp="1"/>
          </p:cNvSpPr>
          <p:nvPr>
            <p:ph type="sldNum" sz="quarter" idx="12"/>
          </p:nvPr>
        </p:nvSpPr>
        <p:spPr/>
        <p:txBody>
          <a:bodyPr/>
          <a:lstStyle/>
          <a:p>
            <a:fld id="{48ADE163-3023-45BD-BBDD-55B0AEF014A6}" type="slidenum">
              <a:rPr lang="en-GB" smtClean="0"/>
              <a:t>‹#›</a:t>
            </a:fld>
            <a:endParaRPr lang="en-GB"/>
          </a:p>
        </p:txBody>
      </p:sp>
    </p:spTree>
    <p:extLst>
      <p:ext uri="{BB962C8B-B14F-4D97-AF65-F5344CB8AC3E}">
        <p14:creationId xmlns:p14="http://schemas.microsoft.com/office/powerpoint/2010/main" val="3270449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FA2F-B131-8C04-B415-64B1C7AA506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18DA6BC-3BBF-F08A-B0A2-C54C75EC14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BFC5B71-7F8E-6411-3723-32EB9FB46B8C}"/>
              </a:ext>
            </a:extLst>
          </p:cNvPr>
          <p:cNvSpPr>
            <a:spLocks noGrp="1"/>
          </p:cNvSpPr>
          <p:nvPr>
            <p:ph type="dt" sz="half" idx="10"/>
          </p:nvPr>
        </p:nvSpPr>
        <p:spPr/>
        <p:txBody>
          <a:bodyPr/>
          <a:lstStyle/>
          <a:p>
            <a:fld id="{0F8002DC-612F-B34B-B22C-FE1D305B5DD0}" type="datetimeFigureOut">
              <a:rPr lang="en-US" smtClean="0"/>
              <a:t>12/1/2022</a:t>
            </a:fld>
            <a:endParaRPr lang="en-US"/>
          </a:p>
        </p:txBody>
      </p:sp>
      <p:sp>
        <p:nvSpPr>
          <p:cNvPr id="5" name="Footer Placeholder 4">
            <a:extLst>
              <a:ext uri="{FF2B5EF4-FFF2-40B4-BE49-F238E27FC236}">
                <a16:creationId xmlns:a16="http://schemas.microsoft.com/office/drawing/2014/main" id="{18B4365D-6631-928F-2AAE-1DA93C5C91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48255-BCF5-080F-5D50-8E7CD307E018}"/>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85310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CD902-75F7-221B-8773-748AF4888F6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04D51FF-9443-8732-5072-13B94D04A62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88EC6E1-72D9-2138-5E36-1739CCC1474A}"/>
              </a:ext>
            </a:extLst>
          </p:cNvPr>
          <p:cNvSpPr>
            <a:spLocks noGrp="1"/>
          </p:cNvSpPr>
          <p:nvPr>
            <p:ph type="dt" sz="half" idx="10"/>
          </p:nvPr>
        </p:nvSpPr>
        <p:spPr/>
        <p:txBody>
          <a:bodyPr/>
          <a:lstStyle/>
          <a:p>
            <a:fld id="{0F8002DC-612F-B34B-B22C-FE1D305B5DD0}" type="datetimeFigureOut">
              <a:rPr lang="en-US" smtClean="0"/>
              <a:t>12/1/2022</a:t>
            </a:fld>
            <a:endParaRPr lang="en-US"/>
          </a:p>
        </p:txBody>
      </p:sp>
      <p:sp>
        <p:nvSpPr>
          <p:cNvPr id="5" name="Footer Placeholder 4">
            <a:extLst>
              <a:ext uri="{FF2B5EF4-FFF2-40B4-BE49-F238E27FC236}">
                <a16:creationId xmlns:a16="http://schemas.microsoft.com/office/drawing/2014/main" id="{514BB23D-5CAF-86F8-A7FE-94D7FFA60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62F25F-2AE1-A9B0-E47E-A76034777CA8}"/>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1031162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A08CD-D4DB-DBAA-26A9-0696E817A83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0B4FEF6-C13A-8B80-9C10-53366A1780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899DB26-3A07-786B-8DDF-EB1660C16008}"/>
              </a:ext>
            </a:extLst>
          </p:cNvPr>
          <p:cNvSpPr>
            <a:spLocks noGrp="1"/>
          </p:cNvSpPr>
          <p:nvPr>
            <p:ph type="dt" sz="half" idx="10"/>
          </p:nvPr>
        </p:nvSpPr>
        <p:spPr/>
        <p:txBody>
          <a:bodyPr/>
          <a:lstStyle/>
          <a:p>
            <a:fld id="{0F8002DC-612F-B34B-B22C-FE1D305B5DD0}" type="datetimeFigureOut">
              <a:rPr lang="en-US" smtClean="0"/>
              <a:t>12/1/2022</a:t>
            </a:fld>
            <a:endParaRPr lang="en-US"/>
          </a:p>
        </p:txBody>
      </p:sp>
      <p:sp>
        <p:nvSpPr>
          <p:cNvPr id="5" name="Footer Placeholder 4">
            <a:extLst>
              <a:ext uri="{FF2B5EF4-FFF2-40B4-BE49-F238E27FC236}">
                <a16:creationId xmlns:a16="http://schemas.microsoft.com/office/drawing/2014/main" id="{8C889318-A186-1773-771C-0927C109D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9F58A6-A466-0DCC-133D-6B7284EBD83D}"/>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1271259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2BB95-716E-8378-33CD-7C8E25FCA39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92FF7E5-6D1C-01AC-4BB2-3DC206F9DF8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21E7045-B2E1-3F59-1209-C89A559B02A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587EB57-5F7C-3C8E-54EF-82E44A26B6C1}"/>
              </a:ext>
            </a:extLst>
          </p:cNvPr>
          <p:cNvSpPr>
            <a:spLocks noGrp="1"/>
          </p:cNvSpPr>
          <p:nvPr>
            <p:ph type="dt" sz="half" idx="10"/>
          </p:nvPr>
        </p:nvSpPr>
        <p:spPr/>
        <p:txBody>
          <a:bodyPr/>
          <a:lstStyle/>
          <a:p>
            <a:fld id="{0F8002DC-612F-B34B-B22C-FE1D305B5DD0}" type="datetimeFigureOut">
              <a:rPr lang="en-US" smtClean="0"/>
              <a:t>12/1/2022</a:t>
            </a:fld>
            <a:endParaRPr lang="en-US"/>
          </a:p>
        </p:txBody>
      </p:sp>
      <p:sp>
        <p:nvSpPr>
          <p:cNvPr id="6" name="Footer Placeholder 5">
            <a:extLst>
              <a:ext uri="{FF2B5EF4-FFF2-40B4-BE49-F238E27FC236}">
                <a16:creationId xmlns:a16="http://schemas.microsoft.com/office/drawing/2014/main" id="{C0B66DDB-2A7A-09CC-8D95-8FFC0DD02E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1705D-81B2-9B71-ED15-C07129CB53D7}"/>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1018085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CFAF-8A4D-FF34-841E-F21E3A3B58F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0F56BE7-E26A-425C-F74A-BE15C79E9A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8CD7B22-AF92-796C-FF55-1D1C28616E3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3EA5012-211A-F9C4-D643-F99314CBB1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1016324-E390-FB5E-087E-5C5A8E39757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5CE1C8A-BFA1-D8CE-03FB-0C925E0F2225}"/>
              </a:ext>
            </a:extLst>
          </p:cNvPr>
          <p:cNvSpPr>
            <a:spLocks noGrp="1"/>
          </p:cNvSpPr>
          <p:nvPr>
            <p:ph type="dt" sz="half" idx="10"/>
          </p:nvPr>
        </p:nvSpPr>
        <p:spPr/>
        <p:txBody>
          <a:bodyPr/>
          <a:lstStyle/>
          <a:p>
            <a:fld id="{0F8002DC-612F-B34B-B22C-FE1D305B5DD0}" type="datetimeFigureOut">
              <a:rPr lang="en-US" smtClean="0"/>
              <a:t>12/1/2022</a:t>
            </a:fld>
            <a:endParaRPr lang="en-US"/>
          </a:p>
        </p:txBody>
      </p:sp>
      <p:sp>
        <p:nvSpPr>
          <p:cNvPr id="8" name="Footer Placeholder 7">
            <a:extLst>
              <a:ext uri="{FF2B5EF4-FFF2-40B4-BE49-F238E27FC236}">
                <a16:creationId xmlns:a16="http://schemas.microsoft.com/office/drawing/2014/main" id="{1CC84510-F417-395C-945E-8ACF9D3940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A4F9BD-6A55-A3E3-870A-65DC5DA24F77}"/>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2076297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D1C7-908A-9B55-5E20-0E1E5137734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4F5DC33-37F5-E72B-B454-09DF70E2049B}"/>
              </a:ext>
            </a:extLst>
          </p:cNvPr>
          <p:cNvSpPr>
            <a:spLocks noGrp="1"/>
          </p:cNvSpPr>
          <p:nvPr>
            <p:ph type="dt" sz="half" idx="10"/>
          </p:nvPr>
        </p:nvSpPr>
        <p:spPr/>
        <p:txBody>
          <a:bodyPr/>
          <a:lstStyle/>
          <a:p>
            <a:fld id="{0F8002DC-612F-B34B-B22C-FE1D305B5DD0}" type="datetimeFigureOut">
              <a:rPr lang="en-US" smtClean="0"/>
              <a:t>12/1/2022</a:t>
            </a:fld>
            <a:endParaRPr lang="en-US"/>
          </a:p>
        </p:txBody>
      </p:sp>
      <p:sp>
        <p:nvSpPr>
          <p:cNvPr id="4" name="Footer Placeholder 3">
            <a:extLst>
              <a:ext uri="{FF2B5EF4-FFF2-40B4-BE49-F238E27FC236}">
                <a16:creationId xmlns:a16="http://schemas.microsoft.com/office/drawing/2014/main" id="{295446AE-F283-EF28-B22C-62FC1AF560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E7CED4-BE41-F11D-68C9-11ACBA18C83E}"/>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1774234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EE7565-03B8-FAFA-4401-36EAF02DF87F}"/>
              </a:ext>
            </a:extLst>
          </p:cNvPr>
          <p:cNvSpPr>
            <a:spLocks noGrp="1"/>
          </p:cNvSpPr>
          <p:nvPr>
            <p:ph type="dt" sz="half" idx="10"/>
          </p:nvPr>
        </p:nvSpPr>
        <p:spPr/>
        <p:txBody>
          <a:bodyPr/>
          <a:lstStyle/>
          <a:p>
            <a:fld id="{0F8002DC-612F-B34B-B22C-FE1D305B5DD0}" type="datetimeFigureOut">
              <a:rPr lang="en-US" smtClean="0"/>
              <a:t>12/1/2022</a:t>
            </a:fld>
            <a:endParaRPr lang="en-US"/>
          </a:p>
        </p:txBody>
      </p:sp>
      <p:sp>
        <p:nvSpPr>
          <p:cNvPr id="3" name="Footer Placeholder 2">
            <a:extLst>
              <a:ext uri="{FF2B5EF4-FFF2-40B4-BE49-F238E27FC236}">
                <a16:creationId xmlns:a16="http://schemas.microsoft.com/office/drawing/2014/main" id="{DC569606-00A6-8945-BBF2-3368CB1467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277003-0234-AD89-F9FF-B00267C964DB}"/>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3978169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BE288-26E9-37AF-5396-7DBD9E8A922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237405C-A16C-96B8-07E1-CBDC2E296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9B002B3-3233-3425-9A07-CC53A7B253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2E0626E-0D83-E481-C92C-89A1A37EA53F}"/>
              </a:ext>
            </a:extLst>
          </p:cNvPr>
          <p:cNvSpPr>
            <a:spLocks noGrp="1"/>
          </p:cNvSpPr>
          <p:nvPr>
            <p:ph type="dt" sz="half" idx="10"/>
          </p:nvPr>
        </p:nvSpPr>
        <p:spPr/>
        <p:txBody>
          <a:bodyPr/>
          <a:lstStyle/>
          <a:p>
            <a:fld id="{0F8002DC-612F-B34B-B22C-FE1D305B5DD0}" type="datetimeFigureOut">
              <a:rPr lang="en-US" smtClean="0"/>
              <a:t>12/1/2022</a:t>
            </a:fld>
            <a:endParaRPr lang="en-US"/>
          </a:p>
        </p:txBody>
      </p:sp>
      <p:sp>
        <p:nvSpPr>
          <p:cNvPr id="6" name="Footer Placeholder 5">
            <a:extLst>
              <a:ext uri="{FF2B5EF4-FFF2-40B4-BE49-F238E27FC236}">
                <a16:creationId xmlns:a16="http://schemas.microsoft.com/office/drawing/2014/main" id="{A8AEA789-B939-8654-06FF-B284AF8097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955A00-652E-19D9-9096-170CF167B57D}"/>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39718262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CB55C-1500-583E-1D53-8D8D538B633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DD0B437-4059-5A17-0517-CBEBF24043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86C5A3-70D1-FA16-CF39-5E5B5A4754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885EE15-B02C-2B03-009F-E60DB67F11DF}"/>
              </a:ext>
            </a:extLst>
          </p:cNvPr>
          <p:cNvSpPr>
            <a:spLocks noGrp="1"/>
          </p:cNvSpPr>
          <p:nvPr>
            <p:ph type="dt" sz="half" idx="10"/>
          </p:nvPr>
        </p:nvSpPr>
        <p:spPr/>
        <p:txBody>
          <a:bodyPr/>
          <a:lstStyle/>
          <a:p>
            <a:fld id="{0F8002DC-612F-B34B-B22C-FE1D305B5DD0}" type="datetimeFigureOut">
              <a:rPr lang="en-US" smtClean="0"/>
              <a:t>12/1/2022</a:t>
            </a:fld>
            <a:endParaRPr lang="en-US"/>
          </a:p>
        </p:txBody>
      </p:sp>
      <p:sp>
        <p:nvSpPr>
          <p:cNvPr id="6" name="Footer Placeholder 5">
            <a:extLst>
              <a:ext uri="{FF2B5EF4-FFF2-40B4-BE49-F238E27FC236}">
                <a16:creationId xmlns:a16="http://schemas.microsoft.com/office/drawing/2014/main" id="{C276D267-6CF5-0ED6-F1A6-978E5C7D0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AD6292-1BAE-DB20-4AAD-B4E879F78E31}"/>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3660877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DE888-94AE-F2A6-D27F-01EE2332A01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1BF4DCB-7185-D82E-B193-C54BFD2A00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3E72C0-2A58-08A7-71F2-3875D166D0D1}"/>
              </a:ext>
            </a:extLst>
          </p:cNvPr>
          <p:cNvSpPr>
            <a:spLocks noGrp="1"/>
          </p:cNvSpPr>
          <p:nvPr>
            <p:ph type="dt" sz="half" idx="10"/>
          </p:nvPr>
        </p:nvSpPr>
        <p:spPr/>
        <p:txBody>
          <a:bodyPr/>
          <a:lstStyle/>
          <a:p>
            <a:fld id="{0F8002DC-612F-B34B-B22C-FE1D305B5DD0}" type="datetimeFigureOut">
              <a:rPr lang="en-US" smtClean="0"/>
              <a:t>12/1/2022</a:t>
            </a:fld>
            <a:endParaRPr lang="en-US"/>
          </a:p>
        </p:txBody>
      </p:sp>
      <p:sp>
        <p:nvSpPr>
          <p:cNvPr id="5" name="Footer Placeholder 4">
            <a:extLst>
              <a:ext uri="{FF2B5EF4-FFF2-40B4-BE49-F238E27FC236}">
                <a16:creationId xmlns:a16="http://schemas.microsoft.com/office/drawing/2014/main" id="{B63A5C9E-BDDC-C734-BCF3-A24494A23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B6760-7A45-E064-E368-1DE7D030EA22}"/>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925834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7DA297-AD4A-B014-4C77-C604572D249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D37FB90-F086-EFAB-8518-23CEAE76C1B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7B31041-C4A4-0431-1F14-F562DE5C95BB}"/>
              </a:ext>
            </a:extLst>
          </p:cNvPr>
          <p:cNvSpPr>
            <a:spLocks noGrp="1"/>
          </p:cNvSpPr>
          <p:nvPr>
            <p:ph type="dt" sz="half" idx="10"/>
          </p:nvPr>
        </p:nvSpPr>
        <p:spPr/>
        <p:txBody>
          <a:bodyPr/>
          <a:lstStyle/>
          <a:p>
            <a:fld id="{0F8002DC-612F-B34B-B22C-FE1D305B5DD0}" type="datetimeFigureOut">
              <a:rPr lang="en-US" smtClean="0"/>
              <a:t>12/1/2022</a:t>
            </a:fld>
            <a:endParaRPr lang="en-US"/>
          </a:p>
        </p:txBody>
      </p:sp>
      <p:sp>
        <p:nvSpPr>
          <p:cNvPr id="5" name="Footer Placeholder 4">
            <a:extLst>
              <a:ext uri="{FF2B5EF4-FFF2-40B4-BE49-F238E27FC236}">
                <a16:creationId xmlns:a16="http://schemas.microsoft.com/office/drawing/2014/main" id="{2AC4E259-6A3B-2D1E-98D3-42ADB7A3FB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874D5C-44E8-83D2-6AF0-FBF337AD006D}"/>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1571466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92331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6700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389011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6525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15584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7768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3621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406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205045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951779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62862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33254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60405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305103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41919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275045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7354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4256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4292178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140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582586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07398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85086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236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3012940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364588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66924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543094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47688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54871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303379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01/12/2022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015573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01/12/2022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525916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01/12/2022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739607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01/12/2022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59395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6202507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01/12/2022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361039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463422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5536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832760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00685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38817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69616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01/12/2022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77876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01/12/2022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198759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01/12/2022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63260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063706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01/12/2022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486065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01/12/2022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231254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597226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57930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913380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34651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38964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26323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01/12/2022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291143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01/12/2022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9678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846883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01/12/2022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787101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01/12/2022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306216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01/12/2022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325925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356249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52469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234840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39142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99472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508469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01/12/2022</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93238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552519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01/12/2022</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7821641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01/12/2022</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644247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01/12/2022</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9145017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01/12/2022</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2660292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F4045-0C74-43F4-987F-0AF2C6ACF7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F346FD1-BDAB-489C-9CD6-081111A100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F6C22D-D96D-4D47-B975-A72F23910DFB}"/>
              </a:ext>
            </a:extLst>
          </p:cNvPr>
          <p:cNvSpPr>
            <a:spLocks noGrp="1"/>
          </p:cNvSpPr>
          <p:nvPr>
            <p:ph type="dt" sz="half" idx="10"/>
          </p:nvPr>
        </p:nvSpPr>
        <p:spPr/>
        <p:txBody>
          <a:bodyPr/>
          <a:lstStyle/>
          <a:p>
            <a:fld id="{C58358B4-81E1-458E-B75C-07DB5A3D43FC}" type="datetimeFigureOut">
              <a:rPr lang="en-GB" smtClean="0"/>
              <a:t>01/12/2022</a:t>
            </a:fld>
            <a:endParaRPr lang="en-GB"/>
          </a:p>
        </p:txBody>
      </p:sp>
      <p:sp>
        <p:nvSpPr>
          <p:cNvPr id="5" name="Footer Placeholder 4">
            <a:extLst>
              <a:ext uri="{FF2B5EF4-FFF2-40B4-BE49-F238E27FC236}">
                <a16:creationId xmlns:a16="http://schemas.microsoft.com/office/drawing/2014/main" id="{8E2E978D-227D-4C0C-AD63-B485C1AD6D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2C9C34-DA4C-4DCE-82CD-1200217B80E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5707182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004E5-D881-4FAC-A80C-10E07685A2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5DCCB65-B587-45BE-A4A3-2357005222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EB5C0D-BE51-4401-825A-81A91144B0C1}"/>
              </a:ext>
            </a:extLst>
          </p:cNvPr>
          <p:cNvSpPr>
            <a:spLocks noGrp="1"/>
          </p:cNvSpPr>
          <p:nvPr>
            <p:ph type="dt" sz="half" idx="10"/>
          </p:nvPr>
        </p:nvSpPr>
        <p:spPr/>
        <p:txBody>
          <a:bodyPr/>
          <a:lstStyle/>
          <a:p>
            <a:fld id="{C58358B4-81E1-458E-B75C-07DB5A3D43FC}" type="datetimeFigureOut">
              <a:rPr lang="en-GB" smtClean="0"/>
              <a:t>01/12/2022</a:t>
            </a:fld>
            <a:endParaRPr lang="en-GB"/>
          </a:p>
        </p:txBody>
      </p:sp>
      <p:sp>
        <p:nvSpPr>
          <p:cNvPr id="5" name="Footer Placeholder 4">
            <a:extLst>
              <a:ext uri="{FF2B5EF4-FFF2-40B4-BE49-F238E27FC236}">
                <a16:creationId xmlns:a16="http://schemas.microsoft.com/office/drawing/2014/main" id="{FF6CD862-4699-4FFF-B5DA-B130B93B6D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B0B441-A5DF-4ADF-B8BD-96DCD05E92B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12492644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22A43-41F5-451A-9C34-C035782FD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0C6E6D8-7610-4300-92B9-11A64B75BE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76676F-3588-4BE9-86EF-D0E3438CDBB7}"/>
              </a:ext>
            </a:extLst>
          </p:cNvPr>
          <p:cNvSpPr>
            <a:spLocks noGrp="1"/>
          </p:cNvSpPr>
          <p:nvPr>
            <p:ph type="dt" sz="half" idx="10"/>
          </p:nvPr>
        </p:nvSpPr>
        <p:spPr/>
        <p:txBody>
          <a:bodyPr/>
          <a:lstStyle/>
          <a:p>
            <a:fld id="{C58358B4-81E1-458E-B75C-07DB5A3D43FC}" type="datetimeFigureOut">
              <a:rPr lang="en-GB" smtClean="0"/>
              <a:t>01/12/2022</a:t>
            </a:fld>
            <a:endParaRPr lang="en-GB"/>
          </a:p>
        </p:txBody>
      </p:sp>
      <p:sp>
        <p:nvSpPr>
          <p:cNvPr id="5" name="Footer Placeholder 4">
            <a:extLst>
              <a:ext uri="{FF2B5EF4-FFF2-40B4-BE49-F238E27FC236}">
                <a16:creationId xmlns:a16="http://schemas.microsoft.com/office/drawing/2014/main" id="{4587625B-A96C-4A1E-87E0-7882CB38AA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2B9F8-13ED-4515-A966-40CD0AC9823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6911076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55C7D-C5D4-4F25-BA94-4E41F4313B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1425A6-C488-4F18-B91D-387FDE94B1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F91C86D-7167-4DE9-9229-292241BBB8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4D9003D-C512-4B5E-9B9C-029008CE3128}"/>
              </a:ext>
            </a:extLst>
          </p:cNvPr>
          <p:cNvSpPr>
            <a:spLocks noGrp="1"/>
          </p:cNvSpPr>
          <p:nvPr>
            <p:ph type="dt" sz="half" idx="10"/>
          </p:nvPr>
        </p:nvSpPr>
        <p:spPr/>
        <p:txBody>
          <a:bodyPr/>
          <a:lstStyle/>
          <a:p>
            <a:fld id="{C58358B4-81E1-458E-B75C-07DB5A3D43FC}" type="datetimeFigureOut">
              <a:rPr lang="en-GB" smtClean="0"/>
              <a:t>01/12/2022</a:t>
            </a:fld>
            <a:endParaRPr lang="en-GB"/>
          </a:p>
        </p:txBody>
      </p:sp>
      <p:sp>
        <p:nvSpPr>
          <p:cNvPr id="6" name="Footer Placeholder 5">
            <a:extLst>
              <a:ext uri="{FF2B5EF4-FFF2-40B4-BE49-F238E27FC236}">
                <a16:creationId xmlns:a16="http://schemas.microsoft.com/office/drawing/2014/main" id="{75191E66-7EE0-407C-8906-159EFBD9C8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B5A199-F3B5-4186-A02D-591749F826A5}"/>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18550183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35BC-D079-40EC-8372-1A1E68AACBB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2B400D-C803-44BA-B9E3-9D5D4C766B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B3ECA6-B23D-4662-BDF5-0E85076C26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378F9AD-0745-4344-9771-AE0894F92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24BBFB-7E9C-45CD-8AD9-D5571B653D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59C45F-6212-44B3-AC69-C9420798C4B4}"/>
              </a:ext>
            </a:extLst>
          </p:cNvPr>
          <p:cNvSpPr>
            <a:spLocks noGrp="1"/>
          </p:cNvSpPr>
          <p:nvPr>
            <p:ph type="dt" sz="half" idx="10"/>
          </p:nvPr>
        </p:nvSpPr>
        <p:spPr/>
        <p:txBody>
          <a:bodyPr/>
          <a:lstStyle/>
          <a:p>
            <a:fld id="{C58358B4-81E1-458E-B75C-07DB5A3D43FC}" type="datetimeFigureOut">
              <a:rPr lang="en-GB" smtClean="0"/>
              <a:t>01/12/2022</a:t>
            </a:fld>
            <a:endParaRPr lang="en-GB"/>
          </a:p>
        </p:txBody>
      </p:sp>
      <p:sp>
        <p:nvSpPr>
          <p:cNvPr id="8" name="Footer Placeholder 7">
            <a:extLst>
              <a:ext uri="{FF2B5EF4-FFF2-40B4-BE49-F238E27FC236}">
                <a16:creationId xmlns:a16="http://schemas.microsoft.com/office/drawing/2014/main" id="{1FBDBDD9-91C6-4F6B-B4DE-46447BEB482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74B99F0-584A-4DF3-BA39-22C120C4E768}"/>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12234313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93DC8-89C8-4068-8DF1-D7BC094CDC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579A3C1-0C8F-4FC8-B287-0D5F3883CB55}"/>
              </a:ext>
            </a:extLst>
          </p:cNvPr>
          <p:cNvSpPr>
            <a:spLocks noGrp="1"/>
          </p:cNvSpPr>
          <p:nvPr>
            <p:ph type="dt" sz="half" idx="10"/>
          </p:nvPr>
        </p:nvSpPr>
        <p:spPr/>
        <p:txBody>
          <a:bodyPr/>
          <a:lstStyle/>
          <a:p>
            <a:fld id="{C58358B4-81E1-458E-B75C-07DB5A3D43FC}" type="datetimeFigureOut">
              <a:rPr lang="en-GB" smtClean="0"/>
              <a:t>01/12/2022</a:t>
            </a:fld>
            <a:endParaRPr lang="en-GB"/>
          </a:p>
        </p:txBody>
      </p:sp>
      <p:sp>
        <p:nvSpPr>
          <p:cNvPr id="4" name="Footer Placeholder 3">
            <a:extLst>
              <a:ext uri="{FF2B5EF4-FFF2-40B4-BE49-F238E27FC236}">
                <a16:creationId xmlns:a16="http://schemas.microsoft.com/office/drawing/2014/main" id="{ECDCFE43-A44B-4BA7-A891-64AB2206522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A811DF0-8F49-4573-94BF-970F77350C0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691518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11.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1.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image" Target="../media/image1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5.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6.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6.jp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8.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5.jp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8.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9.jp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10.jp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image" Target="../media/image8.png"/><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0905761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07984127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1"/>
        <p:cNvGrpSpPr/>
        <p:nvPr/>
      </p:nvGrpSpPr>
      <p:grpSpPr>
        <a:xfrm>
          <a:off x="0" y="0"/>
          <a:ext cx="0" cy="0"/>
          <a:chOff x="0" y="0"/>
          <a:chExt cx="0" cy="0"/>
        </a:xfrm>
      </p:grpSpPr>
      <p:sp>
        <p:nvSpPr>
          <p:cNvPr id="52" name="Google Shape;52;p3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 name="Google Shape;53;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806926177"/>
      </p:ext>
    </p:extLst>
  </p:cSld>
  <p:clrMap bg1="lt1" tx1="dk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B35B09-4219-912B-A38F-6AFD520917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8154919A-BA88-A3EB-D56D-0BCB848E55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6429D3EC-8AE3-9037-97DE-3CB1E1EA8D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0F8002DC-612F-B34B-B22C-FE1D305B5DD0}" type="datetimeFigureOut">
              <a:rPr lang="en-US" smtClean="0"/>
              <a:pPr/>
              <a:t>12/1/2022</a:t>
            </a:fld>
            <a:endParaRPr lang="en-US" dirty="0"/>
          </a:p>
        </p:txBody>
      </p:sp>
      <p:sp>
        <p:nvSpPr>
          <p:cNvPr id="5" name="Footer Placeholder 4">
            <a:extLst>
              <a:ext uri="{FF2B5EF4-FFF2-40B4-BE49-F238E27FC236}">
                <a16:creationId xmlns:a16="http://schemas.microsoft.com/office/drawing/2014/main" id="{BBBEFED6-C0B2-8036-FCF0-96A052D3C0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A77E345-5D0C-9941-44DC-965FD9DA78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8F46FE91-F750-2B4B-B712-8FFE5E405DB7}" type="slidenum">
              <a:rPr lang="en-US" smtClean="0"/>
              <a:pPr/>
              <a:t>‹#›</a:t>
            </a:fld>
            <a:endParaRPr lang="en-US" dirty="0"/>
          </a:p>
        </p:txBody>
      </p:sp>
    </p:spTree>
    <p:extLst>
      <p:ext uri="{BB962C8B-B14F-4D97-AF65-F5344CB8AC3E}">
        <p14:creationId xmlns:p14="http://schemas.microsoft.com/office/powerpoint/2010/main" val="390660339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882321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246781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72918666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11396548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377485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rPr>
              <a:t>Material</a:t>
            </a:r>
            <a:r>
              <a:rPr lang="en-GB" sz="1100" dirty="0">
                <a:solidFill>
                  <a:srgbClr val="002060"/>
                </a:solidFill>
                <a:latin typeface="Arial" panose="020B0604020202020204" pitchFamily="34" charset="0"/>
              </a:rPr>
              <a:t> </a:t>
            </a:r>
            <a:r>
              <a:rPr lang="en-GB" sz="1100" dirty="0">
                <a:solidFill>
                  <a:srgbClr val="002060"/>
                </a:solidFill>
              </a:rPr>
              <a:t>licensed as </a:t>
            </a:r>
            <a:r>
              <a:rPr lang="en-GB" sz="1100" b="1" u="sng" dirty="0">
                <a:solidFill>
                  <a:srgbClr val="FFFFFF"/>
                </a:solidFill>
                <a:hlinkClick r:id="rId16"/>
              </a:rPr>
              <a:t>CC BY-NC-SA 4.0</a:t>
            </a:r>
            <a:br>
              <a:rPr lang="en-GB" sz="1100" dirty="0">
                <a:solidFill>
                  <a:prstClr val="black"/>
                </a:solidFill>
              </a:rPr>
            </a:br>
            <a:endParaRPr lang="en-GB" sz="1100" dirty="0">
              <a:solidFill>
                <a:prstClr val="black"/>
              </a:solidFill>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275795462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BF90F-419D-4FD2-9CF3-E666B10E36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51E2AF-E7A9-4555-B905-34F31E94B2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DC44B7-6F03-4B30-99CC-4604FFDFAD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358B4-81E1-458E-B75C-07DB5A3D43FC}" type="datetimeFigureOut">
              <a:rPr lang="en-GB" smtClean="0"/>
              <a:t>01/12/2022</a:t>
            </a:fld>
            <a:endParaRPr lang="en-GB"/>
          </a:p>
        </p:txBody>
      </p:sp>
      <p:sp>
        <p:nvSpPr>
          <p:cNvPr id="5" name="Footer Placeholder 4">
            <a:extLst>
              <a:ext uri="{FF2B5EF4-FFF2-40B4-BE49-F238E27FC236}">
                <a16:creationId xmlns:a16="http://schemas.microsoft.com/office/drawing/2014/main" id="{7FD85194-9B6F-407F-BDA7-85F475B775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1C08F08-07D9-460C-81BD-2D6CA5BEF6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6F703-0A86-4D92-B985-5C85AF011EEF}" type="slidenum">
              <a:rPr lang="en-GB" smtClean="0"/>
              <a:t>‹#›</a:t>
            </a:fld>
            <a:endParaRPr lang="en-GB"/>
          </a:p>
        </p:txBody>
      </p:sp>
    </p:spTree>
    <p:extLst>
      <p:ext uri="{BB962C8B-B14F-4D97-AF65-F5344CB8AC3E}">
        <p14:creationId xmlns:p14="http://schemas.microsoft.com/office/powerpoint/2010/main" val="54297894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gif"/><Relationship Id="rId4" Type="http://schemas.openxmlformats.org/officeDocument/2006/relationships/image" Target="../media/image13.gif"/></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5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3.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94.xml"/><Relationship Id="rId4" Type="http://schemas.openxmlformats.org/officeDocument/2006/relationships/image" Target="../media/image42.sv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99.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99.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hyperlink" Target="https://www.gov.uk/government/publications/curriculum-research-review-series-languages/curriculum-research-review-series-languages"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99.xml"/><Relationship Id="rId6" Type="http://schemas.openxmlformats.org/officeDocument/2006/relationships/image" Target="../media/image51.png"/><Relationship Id="rId11" Type="http://schemas.openxmlformats.org/officeDocument/2006/relationships/image" Target="../media/image60.png"/><Relationship Id="rId5" Type="http://schemas.openxmlformats.org/officeDocument/2006/relationships/image" Target="../media/image49.png"/><Relationship Id="rId10" Type="http://schemas.openxmlformats.org/officeDocument/2006/relationships/image" Target="../media/image59.png"/><Relationship Id="rId4" Type="http://schemas.openxmlformats.org/officeDocument/2006/relationships/image" Target="../media/image47.png"/><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1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106.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6.xml"/></Relationships>
</file>

<file path=ppt/slides/_rels/slide3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106.xml"/><Relationship Id="rId6" Type="http://schemas.openxmlformats.org/officeDocument/2006/relationships/image" Target="../media/image68.png"/><Relationship Id="rId11" Type="http://schemas.openxmlformats.org/officeDocument/2006/relationships/image" Target="../media/image78.png"/><Relationship Id="rId5" Type="http://schemas.openxmlformats.org/officeDocument/2006/relationships/image" Target="../media/image67.png"/><Relationship Id="rId10" Type="http://schemas.openxmlformats.org/officeDocument/2006/relationships/image" Target="../media/image77.png"/><Relationship Id="rId4" Type="http://schemas.openxmlformats.org/officeDocument/2006/relationships/image" Target="../media/image73.png"/><Relationship Id="rId9" Type="http://schemas.openxmlformats.org/officeDocument/2006/relationships/image" Target="../media/image76.png"/></Relationships>
</file>

<file path=ppt/slides/_rels/slide3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106.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106.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72.png"/><Relationship Id="rId4" Type="http://schemas.openxmlformats.org/officeDocument/2006/relationships/image" Target="../media/image88.png"/><Relationship Id="rId9"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29.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jpeg"/><Relationship Id="rId2" Type="http://schemas.openxmlformats.org/officeDocument/2006/relationships/notesSlide" Target="../notesSlides/notesSlide41.xml"/><Relationship Id="rId1" Type="http://schemas.openxmlformats.org/officeDocument/2006/relationships/slideLayout" Target="../slideLayouts/slideLayout40.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2.png"/><Relationship Id="rId7" Type="http://schemas.openxmlformats.org/officeDocument/2006/relationships/image" Target="../media/image105.gif"/><Relationship Id="rId12" Type="http://schemas.openxmlformats.org/officeDocument/2006/relationships/image" Target="../media/image110.jpeg"/><Relationship Id="rId2" Type="http://schemas.openxmlformats.org/officeDocument/2006/relationships/notesSlide" Target="../notesSlides/notesSlide42.xml"/><Relationship Id="rId1" Type="http://schemas.openxmlformats.org/officeDocument/2006/relationships/slideLayout" Target="../slideLayouts/slideLayout40.xml"/><Relationship Id="rId6" Type="http://schemas.openxmlformats.org/officeDocument/2006/relationships/image" Target="../media/image104.png"/><Relationship Id="rId11" Type="http://schemas.openxmlformats.org/officeDocument/2006/relationships/image" Target="../media/image109.png"/><Relationship Id="rId5" Type="http://schemas.microsoft.com/office/2007/relationships/hdphoto" Target="../media/hdphoto1.wdp"/><Relationship Id="rId15" Type="http://schemas.openxmlformats.org/officeDocument/2006/relationships/image" Target="../media/image113.png"/><Relationship Id="rId10" Type="http://schemas.openxmlformats.org/officeDocument/2006/relationships/image" Target="../media/image108.png"/><Relationship Id="rId4" Type="http://schemas.openxmlformats.org/officeDocument/2006/relationships/image" Target="../media/image103.png"/><Relationship Id="rId9" Type="http://schemas.openxmlformats.org/officeDocument/2006/relationships/image" Target="../media/image107.png"/><Relationship Id="rId14" Type="http://schemas.openxmlformats.org/officeDocument/2006/relationships/image" Target="../media/image112.jpeg"/></Relationships>
</file>

<file path=ppt/slides/_rels/slide43.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2.png"/><Relationship Id="rId7" Type="http://schemas.openxmlformats.org/officeDocument/2006/relationships/image" Target="../media/image105.gif"/><Relationship Id="rId12" Type="http://schemas.openxmlformats.org/officeDocument/2006/relationships/image" Target="../media/image110.jpeg"/><Relationship Id="rId2" Type="http://schemas.openxmlformats.org/officeDocument/2006/relationships/notesSlide" Target="../notesSlides/notesSlide43.xml"/><Relationship Id="rId1" Type="http://schemas.openxmlformats.org/officeDocument/2006/relationships/slideLayout" Target="../slideLayouts/slideLayout40.xml"/><Relationship Id="rId6" Type="http://schemas.openxmlformats.org/officeDocument/2006/relationships/image" Target="../media/image115.png"/><Relationship Id="rId11" Type="http://schemas.openxmlformats.org/officeDocument/2006/relationships/image" Target="../media/image109.png"/><Relationship Id="rId5" Type="http://schemas.microsoft.com/office/2007/relationships/hdphoto" Target="../media/hdphoto2.wdp"/><Relationship Id="rId15" Type="http://schemas.openxmlformats.org/officeDocument/2006/relationships/image" Target="../media/image113.png"/><Relationship Id="rId10" Type="http://schemas.openxmlformats.org/officeDocument/2006/relationships/image" Target="../media/image108.png"/><Relationship Id="rId4" Type="http://schemas.openxmlformats.org/officeDocument/2006/relationships/image" Target="../media/image114.png"/><Relationship Id="rId9" Type="http://schemas.openxmlformats.org/officeDocument/2006/relationships/image" Target="../media/image116.png"/><Relationship Id="rId14" Type="http://schemas.openxmlformats.org/officeDocument/2006/relationships/image" Target="../media/image112.jpe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117.xml"/><Relationship Id="rId4" Type="http://schemas.openxmlformats.org/officeDocument/2006/relationships/image" Target="../media/image117.png"/></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8" Type="http://schemas.openxmlformats.org/officeDocument/2006/relationships/image" Target="../media/image124.tiff"/><Relationship Id="rId13" Type="http://schemas.openxmlformats.org/officeDocument/2006/relationships/image" Target="../media/image129.tiff"/><Relationship Id="rId3" Type="http://schemas.openxmlformats.org/officeDocument/2006/relationships/image" Target="../media/image119.tiff"/><Relationship Id="rId7" Type="http://schemas.openxmlformats.org/officeDocument/2006/relationships/image" Target="../media/image123.tiff"/><Relationship Id="rId12" Type="http://schemas.openxmlformats.org/officeDocument/2006/relationships/image" Target="../media/image128.tiff"/><Relationship Id="rId17" Type="http://schemas.openxmlformats.org/officeDocument/2006/relationships/image" Target="../media/image133.png"/><Relationship Id="rId2" Type="http://schemas.openxmlformats.org/officeDocument/2006/relationships/notesSlide" Target="../notesSlides/notesSlide46.xml"/><Relationship Id="rId16" Type="http://schemas.openxmlformats.org/officeDocument/2006/relationships/image" Target="../media/image132.jpeg"/><Relationship Id="rId1" Type="http://schemas.openxmlformats.org/officeDocument/2006/relationships/slideLayout" Target="../slideLayouts/slideLayout18.xml"/><Relationship Id="rId6" Type="http://schemas.openxmlformats.org/officeDocument/2006/relationships/image" Target="../media/image122.tiff"/><Relationship Id="rId11" Type="http://schemas.openxmlformats.org/officeDocument/2006/relationships/image" Target="../media/image127.tiff"/><Relationship Id="rId5" Type="http://schemas.openxmlformats.org/officeDocument/2006/relationships/image" Target="../media/image121.tiff"/><Relationship Id="rId15" Type="http://schemas.openxmlformats.org/officeDocument/2006/relationships/image" Target="../media/image131.tiff"/><Relationship Id="rId10" Type="http://schemas.openxmlformats.org/officeDocument/2006/relationships/image" Target="../media/image126.tiff"/><Relationship Id="rId4" Type="http://schemas.openxmlformats.org/officeDocument/2006/relationships/image" Target="../media/image120.tiff"/><Relationship Id="rId9" Type="http://schemas.openxmlformats.org/officeDocument/2006/relationships/image" Target="../media/image125.tiff"/><Relationship Id="rId14" Type="http://schemas.openxmlformats.org/officeDocument/2006/relationships/image" Target="../media/image130.tif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134.tiff"/><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8" Type="http://schemas.openxmlformats.org/officeDocument/2006/relationships/image" Target="../media/image138.tiff"/><Relationship Id="rId3" Type="http://schemas.openxmlformats.org/officeDocument/2006/relationships/audio" Target="../media/audio1.wav"/><Relationship Id="rId7" Type="http://schemas.openxmlformats.org/officeDocument/2006/relationships/image" Target="../media/image131.tiff"/><Relationship Id="rId2" Type="http://schemas.openxmlformats.org/officeDocument/2006/relationships/notesSlide" Target="../notesSlides/notesSlide49.xml"/><Relationship Id="rId1" Type="http://schemas.openxmlformats.org/officeDocument/2006/relationships/slideLayout" Target="../slideLayouts/slideLayout22.xml"/><Relationship Id="rId6" Type="http://schemas.openxmlformats.org/officeDocument/2006/relationships/image" Target="../media/image137.tiff"/><Relationship Id="rId11" Type="http://schemas.openxmlformats.org/officeDocument/2006/relationships/image" Target="../media/image141.tiff"/><Relationship Id="rId5" Type="http://schemas.openxmlformats.org/officeDocument/2006/relationships/image" Target="../media/image136.tiff"/><Relationship Id="rId10" Type="http://schemas.openxmlformats.org/officeDocument/2006/relationships/image" Target="../media/image140.tiff"/><Relationship Id="rId4" Type="http://schemas.openxmlformats.org/officeDocument/2006/relationships/image" Target="../media/image135.png"/><Relationship Id="rId9" Type="http://schemas.openxmlformats.org/officeDocument/2006/relationships/image" Target="../media/image139.tiff"/></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8" Type="http://schemas.openxmlformats.org/officeDocument/2006/relationships/image" Target="../media/image131.tiff"/><Relationship Id="rId3" Type="http://schemas.openxmlformats.org/officeDocument/2006/relationships/audio" Target="../media/audio1.wav"/><Relationship Id="rId7" Type="http://schemas.openxmlformats.org/officeDocument/2006/relationships/image" Target="../media/image138.tiff"/><Relationship Id="rId2" Type="http://schemas.openxmlformats.org/officeDocument/2006/relationships/notesSlide" Target="../notesSlides/notesSlide50.xml"/><Relationship Id="rId1" Type="http://schemas.openxmlformats.org/officeDocument/2006/relationships/slideLayout" Target="../slideLayouts/slideLayout22.xml"/><Relationship Id="rId6" Type="http://schemas.openxmlformats.org/officeDocument/2006/relationships/image" Target="../media/image137.tiff"/><Relationship Id="rId11" Type="http://schemas.openxmlformats.org/officeDocument/2006/relationships/image" Target="../media/image141.tiff"/><Relationship Id="rId5" Type="http://schemas.openxmlformats.org/officeDocument/2006/relationships/image" Target="../media/image136.tiff"/><Relationship Id="rId10" Type="http://schemas.openxmlformats.org/officeDocument/2006/relationships/image" Target="../media/image140.tiff"/><Relationship Id="rId4" Type="http://schemas.openxmlformats.org/officeDocument/2006/relationships/image" Target="../media/image135.png"/><Relationship Id="rId9" Type="http://schemas.openxmlformats.org/officeDocument/2006/relationships/image" Target="../media/image139.tiff"/></Relationships>
</file>

<file path=ppt/slides/_rels/slide51.xml.rels><?xml version="1.0" encoding="UTF-8" standalone="yes"?>
<Relationships xmlns="http://schemas.openxmlformats.org/package/2006/relationships"><Relationship Id="rId3" Type="http://schemas.openxmlformats.org/officeDocument/2006/relationships/hyperlink" Target="https://www.eduqas.co.uk/qualifications/french-gcse/#tab_keydocuments" TargetMode="External"/><Relationship Id="rId2" Type="http://schemas.openxmlformats.org/officeDocument/2006/relationships/image" Target="../media/image142.png"/><Relationship Id="rId1" Type="http://schemas.openxmlformats.org/officeDocument/2006/relationships/slideLayout" Target="../slideLayouts/slideLayout22.xml"/><Relationship Id="rId4" Type="http://schemas.openxmlformats.org/officeDocument/2006/relationships/image" Target="../media/image143.png"/></Relationships>
</file>

<file path=ppt/slides/_rels/slide5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3.xml"/><Relationship Id="rId5" Type="http://schemas.openxmlformats.org/officeDocument/2006/relationships/image" Target="../media/image147.png"/><Relationship Id="rId4" Type="http://schemas.openxmlformats.org/officeDocument/2006/relationships/image" Target="../media/image146.png"/></Relationships>
</file>

<file path=ppt/slides/_rels/slide5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1.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14.gif"/><Relationship Id="rId4" Type="http://schemas.openxmlformats.org/officeDocument/2006/relationships/image" Target="../media/image13.gif"/></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C4577E-A5A3-4AFB-AA48-2DFABD60683F}"/>
              </a:ext>
            </a:extLst>
          </p:cNvPr>
          <p:cNvSpPr>
            <a:spLocks noGrp="1"/>
          </p:cNvSpPr>
          <p:nvPr>
            <p:ph type="body" sz="quarter" idx="12"/>
          </p:nvPr>
        </p:nvSpPr>
        <p:spPr>
          <a:xfrm>
            <a:off x="0" y="6104577"/>
            <a:ext cx="4479682" cy="1154112"/>
          </a:xfrm>
        </p:spPr>
        <p:txBody>
          <a:bodyPr/>
          <a:lstStyle/>
          <a:p>
            <a:r>
              <a:rPr lang="en-GB" dirty="0"/>
              <a:t>Presenter: </a:t>
            </a:r>
            <a:br>
              <a:rPr lang="en-GB" dirty="0"/>
            </a:br>
            <a:r>
              <a:rPr lang="en-GB" dirty="0"/>
              <a:t>Rachel Hawkes</a:t>
            </a:r>
          </a:p>
        </p:txBody>
      </p:sp>
      <p:sp>
        <p:nvSpPr>
          <p:cNvPr id="3" name="Text Placeholder 2">
            <a:extLst>
              <a:ext uri="{FF2B5EF4-FFF2-40B4-BE49-F238E27FC236}">
                <a16:creationId xmlns:a16="http://schemas.microsoft.com/office/drawing/2014/main" id="{00F18169-E7B5-4583-A395-B33D55B815E9}"/>
              </a:ext>
            </a:extLst>
          </p:cNvPr>
          <p:cNvSpPr>
            <a:spLocks noGrp="1"/>
          </p:cNvSpPr>
          <p:nvPr>
            <p:ph type="body" sz="quarter" idx="13"/>
          </p:nvPr>
        </p:nvSpPr>
        <p:spPr>
          <a:xfrm>
            <a:off x="152025" y="2285546"/>
            <a:ext cx="5296667" cy="989747"/>
          </a:xfrm>
        </p:spPr>
        <p:txBody>
          <a:bodyPr>
            <a:normAutofit/>
          </a:bodyPr>
          <a:lstStyle/>
          <a:p>
            <a:r>
              <a:rPr lang="en-GB" dirty="0"/>
              <a:t>ALL Sheffield</a:t>
            </a:r>
            <a:br>
              <a:rPr lang="en-GB" dirty="0"/>
            </a:br>
            <a:r>
              <a:rPr lang="en-GB" dirty="0"/>
              <a:t>Tuesday 6 December 2022</a:t>
            </a:r>
          </a:p>
        </p:txBody>
      </p:sp>
      <p:sp>
        <p:nvSpPr>
          <p:cNvPr id="4" name="Text Placeholder 3">
            <a:extLst>
              <a:ext uri="{FF2B5EF4-FFF2-40B4-BE49-F238E27FC236}">
                <a16:creationId xmlns:a16="http://schemas.microsoft.com/office/drawing/2014/main" id="{F45877C0-17D3-4DB6-B8E2-45B91C5ADFD0}"/>
              </a:ext>
            </a:extLst>
          </p:cNvPr>
          <p:cNvSpPr>
            <a:spLocks noGrp="1"/>
          </p:cNvSpPr>
          <p:nvPr>
            <p:ph type="body" sz="quarter" idx="14"/>
          </p:nvPr>
        </p:nvSpPr>
        <p:spPr>
          <a:xfrm>
            <a:off x="108302" y="1668434"/>
            <a:ext cx="10239564" cy="906650"/>
          </a:xfrm>
        </p:spPr>
        <p:txBody>
          <a:bodyPr>
            <a:normAutofit/>
          </a:bodyPr>
          <a:lstStyle/>
          <a:p>
            <a:r>
              <a:rPr lang="en-GB" sz="3600" dirty="0"/>
              <a:t>On target for unprepared speaking</a:t>
            </a:r>
          </a:p>
        </p:txBody>
      </p:sp>
      <p:pic>
        <p:nvPicPr>
          <p:cNvPr id="5" name="Picture 4" descr="Logo&#10;&#10;Description automatically generated">
            <a:extLst>
              <a:ext uri="{FF2B5EF4-FFF2-40B4-BE49-F238E27FC236}">
                <a16:creationId xmlns:a16="http://schemas.microsoft.com/office/drawing/2014/main" id="{5D49726F-EC4F-4CDE-8A82-0DDB1FE5E4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2040" y="3099767"/>
            <a:ext cx="1860808" cy="1573477"/>
          </a:xfrm>
          <a:prstGeom prst="rect">
            <a:avLst/>
          </a:prstGeom>
        </p:spPr>
      </p:pic>
      <p:pic>
        <p:nvPicPr>
          <p:cNvPr id="6" name="Picture 5" descr="Logo&#10;&#10;Description automatically generated">
            <a:extLst>
              <a:ext uri="{FF2B5EF4-FFF2-40B4-BE49-F238E27FC236}">
                <a16:creationId xmlns:a16="http://schemas.microsoft.com/office/drawing/2014/main" id="{6D873D54-D58E-423D-817B-7B3F16FED3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0322" y="3799977"/>
            <a:ext cx="1957818" cy="1490380"/>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F4323681-9DEA-4FBE-A226-C031AC08E0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713" y="3325008"/>
            <a:ext cx="2202872" cy="1490380"/>
          </a:xfrm>
          <a:prstGeom prst="rect">
            <a:avLst/>
          </a:prstGeom>
        </p:spPr>
      </p:pic>
    </p:spTree>
    <p:extLst>
      <p:ext uri="{BB962C8B-B14F-4D97-AF65-F5344CB8AC3E}">
        <p14:creationId xmlns:p14="http://schemas.microsoft.com/office/powerpoint/2010/main" val="1405371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924466E-04B9-470F-A04B-59F1507431A6}"/>
              </a:ext>
            </a:extLst>
          </p:cNvPr>
          <p:cNvSpPr>
            <a:spLocks noGrp="1"/>
          </p:cNvSpPr>
          <p:nvPr>
            <p:ph type="title"/>
          </p:nvPr>
        </p:nvSpPr>
        <p:spPr>
          <a:xfrm>
            <a:off x="421342" y="190780"/>
            <a:ext cx="10515600" cy="1325563"/>
          </a:xfrm>
        </p:spPr>
        <p:txBody>
          <a:bodyPr/>
          <a:lstStyle/>
          <a:p>
            <a:r>
              <a:rPr lang="en-GB" b="1" dirty="0"/>
              <a:t>Key considerations</a:t>
            </a:r>
          </a:p>
        </p:txBody>
      </p:sp>
      <p:sp>
        <p:nvSpPr>
          <p:cNvPr id="16" name="Content Placeholder 15">
            <a:extLst>
              <a:ext uri="{FF2B5EF4-FFF2-40B4-BE49-F238E27FC236}">
                <a16:creationId xmlns:a16="http://schemas.microsoft.com/office/drawing/2014/main" id="{DDB7E6DD-A149-4E64-ABA6-D51114BFC019}"/>
              </a:ext>
            </a:extLst>
          </p:cNvPr>
          <p:cNvSpPr>
            <a:spLocks noGrp="1"/>
          </p:cNvSpPr>
          <p:nvPr>
            <p:ph idx="1"/>
          </p:nvPr>
        </p:nvSpPr>
        <p:spPr>
          <a:xfrm>
            <a:off x="421342" y="1304366"/>
            <a:ext cx="11949952" cy="4814046"/>
          </a:xfrm>
        </p:spPr>
        <p:txBody>
          <a:bodyPr>
            <a:normAutofit/>
          </a:bodyPr>
          <a:lstStyle/>
          <a:p>
            <a:r>
              <a:rPr lang="en-GB" dirty="0"/>
              <a:t>Deliberate recycling of high frequency verbs from the SOW</a:t>
            </a:r>
          </a:p>
          <a:p>
            <a:br>
              <a:rPr lang="en-GB" dirty="0"/>
            </a:br>
            <a:r>
              <a:rPr lang="en-GB" dirty="0"/>
              <a:t>Focus on asking questions</a:t>
            </a:r>
          </a:p>
          <a:p>
            <a:endParaRPr lang="en-GB" dirty="0"/>
          </a:p>
          <a:p>
            <a:r>
              <a:rPr lang="en-GB" dirty="0"/>
              <a:t>Re-use grammar features in classroom contexts (</a:t>
            </a:r>
            <a:r>
              <a:rPr lang="en-GB" dirty="0" err="1"/>
              <a:t>enfermo</a:t>
            </a:r>
            <a:r>
              <a:rPr lang="en-GB" dirty="0"/>
              <a:t>/a, absent(e))</a:t>
            </a:r>
          </a:p>
          <a:p>
            <a:br>
              <a:rPr lang="en-GB" dirty="0"/>
            </a:br>
            <a:r>
              <a:rPr lang="en-GB" dirty="0"/>
              <a:t>Introduction of new, high frequency verbs ahead of the SOW (il faut, hay que)</a:t>
            </a:r>
          </a:p>
          <a:p>
            <a:endParaRPr lang="en-GB" dirty="0"/>
          </a:p>
          <a:p>
            <a:r>
              <a:rPr lang="en-GB" dirty="0"/>
              <a:t>Paring the language down</a:t>
            </a:r>
            <a:br>
              <a:rPr lang="en-GB" dirty="0"/>
            </a:br>
            <a:endParaRPr lang="en-GB" dirty="0"/>
          </a:p>
          <a:p>
            <a:r>
              <a:rPr lang="en-GB" dirty="0"/>
              <a:t>Having patience</a:t>
            </a:r>
          </a:p>
        </p:txBody>
      </p:sp>
      <p:pic>
        <p:nvPicPr>
          <p:cNvPr id="19" name="Picture 18" descr="Diagram&#10;&#10;Description automatically generated">
            <a:extLst>
              <a:ext uri="{FF2B5EF4-FFF2-40B4-BE49-F238E27FC236}">
                <a16:creationId xmlns:a16="http://schemas.microsoft.com/office/drawing/2014/main" id="{6FD8A98F-D557-4254-A8F2-F4F1E8A64E0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3727">
            <a:off x="8588133" y="-65391"/>
            <a:ext cx="4314176" cy="2157088"/>
          </a:xfrm>
          <a:prstGeom prst="rect">
            <a:avLst/>
          </a:prstGeom>
        </p:spPr>
      </p:pic>
    </p:spTree>
    <p:extLst>
      <p:ext uri="{BB962C8B-B14F-4D97-AF65-F5344CB8AC3E}">
        <p14:creationId xmlns:p14="http://schemas.microsoft.com/office/powerpoint/2010/main" val="159830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552B-45FB-48E3-A883-8C15463163C4}"/>
              </a:ext>
            </a:extLst>
          </p:cNvPr>
          <p:cNvSpPr>
            <a:spLocks noGrp="1"/>
          </p:cNvSpPr>
          <p:nvPr>
            <p:ph type="title"/>
          </p:nvPr>
        </p:nvSpPr>
        <p:spPr/>
        <p:txBody>
          <a:bodyPr/>
          <a:lstStyle/>
          <a:p>
            <a:endParaRPr lang="en-GB"/>
          </a:p>
        </p:txBody>
      </p:sp>
      <p:graphicFrame>
        <p:nvGraphicFramePr>
          <p:cNvPr id="4" name="Table 4">
            <a:extLst>
              <a:ext uri="{FF2B5EF4-FFF2-40B4-BE49-F238E27FC236}">
                <a16:creationId xmlns:a16="http://schemas.microsoft.com/office/drawing/2014/main" id="{74F8A79D-0F61-4342-978A-BF66B1F2902E}"/>
              </a:ext>
            </a:extLst>
          </p:cNvPr>
          <p:cNvGraphicFramePr>
            <a:graphicFrameLocks noGrp="1"/>
          </p:cNvGraphicFramePr>
          <p:nvPr>
            <p:ph idx="1"/>
            <p:extLst>
              <p:ext uri="{D42A27DB-BD31-4B8C-83A1-F6EECF244321}">
                <p14:modId xmlns:p14="http://schemas.microsoft.com/office/powerpoint/2010/main" val="796449769"/>
              </p:ext>
            </p:extLst>
          </p:nvPr>
        </p:nvGraphicFramePr>
        <p:xfrm>
          <a:off x="13446" y="72398"/>
          <a:ext cx="12178554" cy="6248400"/>
        </p:xfrm>
        <a:graphic>
          <a:graphicData uri="http://schemas.openxmlformats.org/drawingml/2006/table">
            <a:tbl>
              <a:tblPr firstRow="1" bandRow="1">
                <a:tableStyleId>{5C22544A-7EE6-4342-B048-85BDC9FD1C3A}</a:tableStyleId>
              </a:tblPr>
              <a:tblGrid>
                <a:gridCol w="1207358">
                  <a:extLst>
                    <a:ext uri="{9D8B030D-6E8A-4147-A177-3AD203B41FA5}">
                      <a16:colId xmlns:a16="http://schemas.microsoft.com/office/drawing/2014/main" val="3562390913"/>
                    </a:ext>
                  </a:extLst>
                </a:gridCol>
                <a:gridCol w="1666677">
                  <a:extLst>
                    <a:ext uri="{9D8B030D-6E8A-4147-A177-3AD203B41FA5}">
                      <a16:colId xmlns:a16="http://schemas.microsoft.com/office/drawing/2014/main" val="1999885696"/>
                    </a:ext>
                  </a:extLst>
                </a:gridCol>
                <a:gridCol w="1496072">
                  <a:extLst>
                    <a:ext uri="{9D8B030D-6E8A-4147-A177-3AD203B41FA5}">
                      <a16:colId xmlns:a16="http://schemas.microsoft.com/office/drawing/2014/main" val="1628828816"/>
                    </a:ext>
                  </a:extLst>
                </a:gridCol>
                <a:gridCol w="1535443">
                  <a:extLst>
                    <a:ext uri="{9D8B030D-6E8A-4147-A177-3AD203B41FA5}">
                      <a16:colId xmlns:a16="http://schemas.microsoft.com/office/drawing/2014/main" val="2099855295"/>
                    </a:ext>
                  </a:extLst>
                </a:gridCol>
                <a:gridCol w="1482949">
                  <a:extLst>
                    <a:ext uri="{9D8B030D-6E8A-4147-A177-3AD203B41FA5}">
                      <a16:colId xmlns:a16="http://schemas.microsoft.com/office/drawing/2014/main" val="2913370254"/>
                    </a:ext>
                  </a:extLst>
                </a:gridCol>
                <a:gridCol w="1745416">
                  <a:extLst>
                    <a:ext uri="{9D8B030D-6E8A-4147-A177-3AD203B41FA5}">
                      <a16:colId xmlns:a16="http://schemas.microsoft.com/office/drawing/2014/main" val="4280920358"/>
                    </a:ext>
                  </a:extLst>
                </a:gridCol>
                <a:gridCol w="1599113">
                  <a:extLst>
                    <a:ext uri="{9D8B030D-6E8A-4147-A177-3AD203B41FA5}">
                      <a16:colId xmlns:a16="http://schemas.microsoft.com/office/drawing/2014/main" val="4229553703"/>
                    </a:ext>
                  </a:extLst>
                </a:gridCol>
                <a:gridCol w="1445526">
                  <a:extLst>
                    <a:ext uri="{9D8B030D-6E8A-4147-A177-3AD203B41FA5}">
                      <a16:colId xmlns:a16="http://schemas.microsoft.com/office/drawing/2014/main" val="2779457344"/>
                    </a:ext>
                  </a:extLst>
                </a:gridCol>
              </a:tblGrid>
              <a:tr h="260889">
                <a:tc>
                  <a:txBody>
                    <a:bodyPr/>
                    <a:lstStyle/>
                    <a:p>
                      <a:r>
                        <a:rPr lang="en-GB" dirty="0"/>
                        <a:t>Time</a:t>
                      </a:r>
                    </a:p>
                  </a:txBody>
                  <a:tcPr/>
                </a:tc>
                <a:tc>
                  <a:txBody>
                    <a:bodyPr/>
                    <a:lstStyle/>
                    <a:p>
                      <a:r>
                        <a:rPr lang="en-GB" dirty="0"/>
                        <a:t>1</a:t>
                      </a:r>
                    </a:p>
                  </a:txBody>
                  <a:tcPr/>
                </a:tc>
                <a:tc>
                  <a:txBody>
                    <a:bodyPr/>
                    <a:lstStyle/>
                    <a:p>
                      <a:r>
                        <a:rPr lang="en-GB" dirty="0"/>
                        <a:t>2</a:t>
                      </a:r>
                    </a:p>
                  </a:txBody>
                  <a:tcPr/>
                </a:tc>
                <a:tc>
                  <a:txBody>
                    <a:bodyPr/>
                    <a:lstStyle/>
                    <a:p>
                      <a:r>
                        <a:rPr lang="en-GB" dirty="0"/>
                        <a:t>3</a:t>
                      </a:r>
                    </a:p>
                  </a:txBody>
                  <a:tcPr/>
                </a:tc>
                <a:tc>
                  <a:txBody>
                    <a:bodyPr/>
                    <a:lstStyle/>
                    <a:p>
                      <a:r>
                        <a:rPr lang="en-GB" dirty="0"/>
                        <a:t>4</a:t>
                      </a:r>
                    </a:p>
                  </a:txBody>
                  <a:tcPr/>
                </a:tc>
                <a:tc>
                  <a:txBody>
                    <a:bodyPr/>
                    <a:lstStyle/>
                    <a:p>
                      <a:r>
                        <a:rPr lang="en-GB" dirty="0"/>
                        <a:t>5</a:t>
                      </a:r>
                    </a:p>
                  </a:txBody>
                  <a:tcPr/>
                </a:tc>
                <a:tc>
                  <a:txBody>
                    <a:bodyPr/>
                    <a:lstStyle/>
                    <a:p>
                      <a:r>
                        <a:rPr lang="en-GB" dirty="0"/>
                        <a:t>6</a:t>
                      </a:r>
                    </a:p>
                  </a:txBody>
                  <a:tcPr/>
                </a:tc>
                <a:tc>
                  <a:txBody>
                    <a:bodyPr/>
                    <a:lstStyle/>
                    <a:p>
                      <a:r>
                        <a:rPr lang="en-GB" dirty="0"/>
                        <a:t>7</a:t>
                      </a:r>
                    </a:p>
                  </a:txBody>
                  <a:tcPr/>
                </a:tc>
                <a:extLst>
                  <a:ext uri="{0D108BD9-81ED-4DB2-BD59-A6C34878D82A}">
                    <a16:rowId xmlns:a16="http://schemas.microsoft.com/office/drawing/2014/main" val="2703821742"/>
                  </a:ext>
                </a:extLst>
              </a:tr>
              <a:tr h="2217558">
                <a:tc>
                  <a:txBody>
                    <a:bodyPr/>
                    <a:lstStyle/>
                    <a:p>
                      <a:r>
                        <a:rPr lang="en-US" sz="1600" dirty="0"/>
                        <a:t>Register and greetings </a:t>
                      </a:r>
                      <a:endParaRPr lang="en-GB" sz="1600" dirty="0"/>
                    </a:p>
                  </a:txBody>
                  <a:tcPr/>
                </a:tc>
                <a:tc>
                  <a:txBody>
                    <a:bodyPr/>
                    <a:lstStyle/>
                    <a:p>
                      <a:r>
                        <a:rPr lang="fr-FR" sz="1600" b="1" kern="1200" dirty="0">
                          <a:solidFill>
                            <a:schemeClr val="dk1"/>
                          </a:solidFill>
                          <a:effectLst/>
                          <a:latin typeface="+mn-lt"/>
                          <a:ea typeface="+mn-ea"/>
                          <a:cs typeface="+mn-cs"/>
                        </a:rPr>
                        <a:t>bonjour, </a:t>
                      </a:r>
                      <a:br>
                        <a:rPr lang="fr-FR" sz="1600" b="1" kern="1200" dirty="0">
                          <a:solidFill>
                            <a:schemeClr val="dk1"/>
                          </a:solidFill>
                          <a:effectLst/>
                          <a:latin typeface="+mn-lt"/>
                          <a:ea typeface="+mn-ea"/>
                          <a:cs typeface="+mn-cs"/>
                        </a:rPr>
                      </a:br>
                      <a:r>
                        <a:rPr lang="fr-FR" sz="1600" b="1" kern="1200" dirty="0">
                          <a:solidFill>
                            <a:schemeClr val="dk1"/>
                          </a:solidFill>
                          <a:effectLst/>
                          <a:latin typeface="+mn-lt"/>
                          <a:ea typeface="+mn-ea"/>
                          <a:cs typeface="+mn-cs"/>
                        </a:rPr>
                        <a:t>au revoir, salut, </a:t>
                      </a:r>
                      <a:br>
                        <a:rPr lang="fr-FR" sz="1600" b="1" kern="1200" dirty="0">
                          <a:solidFill>
                            <a:schemeClr val="dk1"/>
                          </a:solidFill>
                          <a:effectLst/>
                          <a:latin typeface="+mn-lt"/>
                          <a:ea typeface="+mn-ea"/>
                          <a:cs typeface="+mn-cs"/>
                        </a:rPr>
                      </a:br>
                      <a:r>
                        <a:rPr lang="fr-FR" sz="1600" b="1" kern="1200" dirty="0">
                          <a:solidFill>
                            <a:schemeClr val="dk1"/>
                          </a:solidFill>
                          <a:effectLst/>
                          <a:latin typeface="+mn-lt"/>
                          <a:ea typeface="+mn-ea"/>
                          <a:cs typeface="+mn-cs"/>
                        </a:rPr>
                        <a:t>à demain, </a:t>
                      </a:r>
                      <a:br>
                        <a:rPr lang="fr-FR" sz="1600" b="1" kern="1200" dirty="0">
                          <a:solidFill>
                            <a:schemeClr val="dk1"/>
                          </a:solidFill>
                          <a:effectLst/>
                          <a:latin typeface="+mn-lt"/>
                          <a:ea typeface="+mn-ea"/>
                          <a:cs typeface="+mn-cs"/>
                        </a:rPr>
                      </a:br>
                      <a:r>
                        <a:rPr lang="fr-FR" sz="1600" b="1" kern="1200" dirty="0">
                          <a:solidFill>
                            <a:schemeClr val="dk1"/>
                          </a:solidFill>
                          <a:effectLst/>
                          <a:latin typeface="+mn-lt"/>
                          <a:ea typeface="+mn-ea"/>
                          <a:cs typeface="+mn-cs"/>
                        </a:rPr>
                        <a:t>à bientôt</a:t>
                      </a:r>
                      <a:endParaRPr lang="en-GB"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kern="1200" dirty="0">
                          <a:solidFill>
                            <a:schemeClr val="dk1"/>
                          </a:solidFill>
                          <a:effectLst/>
                          <a:latin typeface="+mn-lt"/>
                          <a:ea typeface="+mn-ea"/>
                          <a:cs typeface="+mn-cs"/>
                        </a:rPr>
                        <a:t>je suis là, où est, il est, elle est, absent, malade </a:t>
                      </a:r>
                      <a:endParaRPr lang="en-GB" sz="1600" b="1" kern="1200" dirty="0">
                        <a:solidFill>
                          <a:schemeClr val="dk1"/>
                        </a:solidFill>
                        <a:effectLst/>
                        <a:latin typeface="+mn-lt"/>
                        <a:ea typeface="+mn-ea"/>
                        <a:cs typeface="+mn-cs"/>
                      </a:endParaRPr>
                    </a:p>
                    <a:p>
                      <a:endParaRPr lang="en-GB"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kern="1200" dirty="0">
                          <a:solidFill>
                            <a:schemeClr val="dk1"/>
                          </a:solidFill>
                          <a:effectLst/>
                          <a:latin typeface="+mn-lt"/>
                          <a:ea typeface="+mn-ea"/>
                          <a:cs typeface="+mn-cs"/>
                        </a:rPr>
                        <a:t>bon après-midi, bonne soirée, bonne journée, bon week-end, bonnes vacances</a:t>
                      </a:r>
                      <a:endParaRPr lang="en-GB" sz="1600" b="1"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chemeClr val="dk1"/>
                          </a:solidFill>
                          <a:effectLst/>
                          <a:latin typeface="+mn-lt"/>
                          <a:ea typeface="+mn-ea"/>
                          <a:cs typeface="+mn-cs"/>
                        </a:rPr>
                        <a:t>je suis là, où est, il est, elle est, malade, </a:t>
                      </a:r>
                      <a:r>
                        <a:rPr lang="fr-FR" sz="1600" b="1" kern="1200" dirty="0">
                          <a:solidFill>
                            <a:schemeClr val="dk1"/>
                          </a:solidFill>
                          <a:effectLst/>
                          <a:latin typeface="+mn-lt"/>
                          <a:ea typeface="+mn-ea"/>
                          <a:cs typeface="+mn-cs"/>
                        </a:rPr>
                        <a:t>en retard, </a:t>
                      </a:r>
                      <a:r>
                        <a:rPr lang="fr-FR" sz="1600" kern="1200" dirty="0">
                          <a:solidFill>
                            <a:schemeClr val="dk1"/>
                          </a:solidFill>
                          <a:effectLst/>
                          <a:latin typeface="+mn-lt"/>
                          <a:ea typeface="+mn-ea"/>
                          <a:cs typeface="+mn-cs"/>
                        </a:rPr>
                        <a:t>absent</a:t>
                      </a:r>
                      <a:endParaRPr lang="en-GB" sz="1600" dirty="0"/>
                    </a:p>
                    <a:p>
                      <a:endParaRPr lang="en-GB"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chemeClr val="dk1"/>
                          </a:solidFill>
                          <a:effectLst/>
                          <a:latin typeface="+mn-lt"/>
                          <a:ea typeface="+mn-ea"/>
                          <a:cs typeface="+mn-cs"/>
                        </a:rPr>
                        <a:t>bonjour, au revoir, salut, à demain, à bientôt, bon après-midi, bonne soirée, bonne journée, bon week-end</a:t>
                      </a:r>
                      <a:endParaRPr lang="en-GB" sz="1600" dirty="0"/>
                    </a:p>
                  </a:txBody>
                  <a:tcPr/>
                </a:tc>
                <a:tc>
                  <a:txBody>
                    <a:bodyPr/>
                    <a:lstStyle/>
                    <a:p>
                      <a:r>
                        <a:rPr lang="fr-FR" sz="1600" kern="1200" dirty="0">
                          <a:solidFill>
                            <a:schemeClr val="dk1"/>
                          </a:solidFill>
                          <a:effectLst/>
                          <a:latin typeface="+mn-lt"/>
                          <a:ea typeface="+mn-ea"/>
                          <a:cs typeface="+mn-cs"/>
                        </a:rPr>
                        <a:t>je suis là, où est, il est, elle est, </a:t>
                      </a:r>
                      <a:r>
                        <a:rPr lang="fr-FR" sz="1600" b="1" kern="1200" dirty="0">
                          <a:solidFill>
                            <a:schemeClr val="dk1"/>
                          </a:solidFill>
                          <a:effectLst/>
                          <a:latin typeface="+mn-lt"/>
                          <a:ea typeface="+mn-ea"/>
                          <a:cs typeface="+mn-cs"/>
                        </a:rPr>
                        <a:t>n’est pas, </a:t>
                      </a:r>
                      <a:r>
                        <a:rPr lang="fr-FR" sz="1600" kern="1200" dirty="0">
                          <a:solidFill>
                            <a:schemeClr val="dk1"/>
                          </a:solidFill>
                          <a:effectLst/>
                          <a:latin typeface="+mn-lt"/>
                          <a:ea typeface="+mn-ea"/>
                          <a:cs typeface="+mn-cs"/>
                        </a:rPr>
                        <a:t>malade, en retard, absent, </a:t>
                      </a:r>
                      <a:r>
                        <a:rPr lang="fr-FR" sz="1600" b="1" kern="1200" dirty="0">
                          <a:solidFill>
                            <a:schemeClr val="dk1"/>
                          </a:solidFill>
                          <a:effectLst/>
                          <a:latin typeface="+mn-lt"/>
                          <a:ea typeface="+mn-ea"/>
                          <a:cs typeface="+mn-cs"/>
                        </a:rPr>
                        <a:t>aux toilettes, avec monsieur/</a:t>
                      </a:r>
                    </a:p>
                    <a:p>
                      <a:r>
                        <a:rPr lang="fr-FR" sz="1600" b="1" kern="1200" dirty="0">
                          <a:solidFill>
                            <a:schemeClr val="dk1"/>
                          </a:solidFill>
                          <a:effectLst/>
                          <a:latin typeface="+mn-lt"/>
                          <a:ea typeface="+mn-ea"/>
                          <a:cs typeface="+mn-cs"/>
                        </a:rPr>
                        <a:t>madame… </a:t>
                      </a:r>
                      <a:endParaRPr lang="en-GB" sz="1600" b="1" dirty="0"/>
                    </a:p>
                  </a:txBody>
                  <a:tcPr/>
                </a:tc>
                <a:tc>
                  <a:txBody>
                    <a:bodyPr/>
                    <a:lstStyle/>
                    <a:p>
                      <a:r>
                        <a:rPr lang="en-GB" sz="1600" b="1" dirty="0"/>
                        <a:t>à tout à </a:t>
                      </a:r>
                      <a:r>
                        <a:rPr lang="en-GB" sz="1600" b="1" dirty="0" err="1"/>
                        <a:t>l’heure</a:t>
                      </a:r>
                      <a:r>
                        <a:rPr lang="en-GB" sz="1600" b="1" dirty="0"/>
                        <a:t> !</a:t>
                      </a:r>
                    </a:p>
                  </a:txBody>
                  <a:tcPr/>
                </a:tc>
                <a:extLst>
                  <a:ext uri="{0D108BD9-81ED-4DB2-BD59-A6C34878D82A}">
                    <a16:rowId xmlns:a16="http://schemas.microsoft.com/office/drawing/2014/main" val="4010491436"/>
                  </a:ext>
                </a:extLst>
              </a:tr>
              <a:tr h="1630558">
                <a:tc>
                  <a:txBody>
                    <a:bodyPr/>
                    <a:lstStyle/>
                    <a:p>
                      <a:r>
                        <a:rPr lang="en-US" sz="1600" dirty="0"/>
                        <a:t>Saying how you are</a:t>
                      </a:r>
                      <a:endParaRPr lang="en-GB"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kern="1200" dirty="0">
                          <a:solidFill>
                            <a:schemeClr val="dk1"/>
                          </a:solidFill>
                          <a:effectLst/>
                          <a:latin typeface="+mn-lt"/>
                          <a:ea typeface="+mn-ea"/>
                          <a:cs typeface="+mn-cs"/>
                        </a:rPr>
                        <a:t>Ça va/ bien mal/ </a:t>
                      </a:r>
                      <a:r>
                        <a:rPr lang="fr-FR" sz="1600" kern="1200" dirty="0">
                          <a:solidFill>
                            <a:schemeClr val="dk1"/>
                          </a:solidFill>
                          <a:effectLst/>
                          <a:latin typeface="+mn-lt"/>
                          <a:ea typeface="+mn-ea"/>
                          <a:cs typeface="+mn-cs"/>
                        </a:rPr>
                        <a:t>je suis malade, </a:t>
                      </a:r>
                      <a:r>
                        <a:rPr lang="fr-FR" sz="1600" b="1" kern="1200" dirty="0">
                          <a:solidFill>
                            <a:schemeClr val="dk1"/>
                          </a:solidFill>
                          <a:effectLst/>
                          <a:latin typeface="+mn-lt"/>
                          <a:ea typeface="+mn-ea"/>
                          <a:cs typeface="+mn-cs"/>
                        </a:rPr>
                        <a:t>content, triste, fatigué, calme, motivé</a:t>
                      </a:r>
                      <a:endParaRPr lang="en-GB" sz="1600" b="1"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chemeClr val="dk1"/>
                          </a:solidFill>
                          <a:effectLst/>
                          <a:latin typeface="+mn-lt"/>
                          <a:ea typeface="+mn-ea"/>
                          <a:cs typeface="+mn-cs"/>
                        </a:rPr>
                        <a:t>Je suis content, fatigué, calme, triste, </a:t>
                      </a:r>
                      <a:r>
                        <a:rPr lang="fr-FR" sz="1600" b="1" kern="1200" dirty="0">
                          <a:solidFill>
                            <a:schemeClr val="dk1"/>
                          </a:solidFill>
                          <a:effectLst/>
                          <a:latin typeface="+mn-lt"/>
                          <a:ea typeface="+mn-ea"/>
                          <a:cs typeface="+mn-cs"/>
                        </a:rPr>
                        <a:t>inquiet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chemeClr val="dk1"/>
                          </a:solidFill>
                          <a:effectLst/>
                          <a:latin typeface="+mn-lt"/>
                          <a:ea typeface="+mn-ea"/>
                          <a:cs typeface="+mn-cs"/>
                        </a:rPr>
                        <a:t>motivé</a:t>
                      </a:r>
                      <a:endParaRPr lang="en-GB" sz="160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chemeClr val="dk1"/>
                          </a:solidFill>
                          <a:effectLst/>
                          <a:latin typeface="+mn-lt"/>
                          <a:ea typeface="+mn-ea"/>
                          <a:cs typeface="+mn-cs"/>
                        </a:rPr>
                        <a:t>Ça va/ bien mal/ je suis malade, content, triste, fatigué, calme, motivé</a:t>
                      </a:r>
                      <a:endParaRPr lang="en-GB" sz="160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chemeClr val="dk1"/>
                          </a:solidFill>
                          <a:effectLst/>
                          <a:latin typeface="+mn-lt"/>
                          <a:ea typeface="+mn-ea"/>
                          <a:cs typeface="+mn-cs"/>
                        </a:rPr>
                        <a:t>Je suis/ </a:t>
                      </a:r>
                      <a:r>
                        <a:rPr lang="fr-FR" sz="1600" b="1" kern="1200" dirty="0">
                          <a:solidFill>
                            <a:schemeClr val="dk1"/>
                          </a:solidFill>
                          <a:effectLst/>
                          <a:latin typeface="+mn-lt"/>
                          <a:ea typeface="+mn-ea"/>
                          <a:cs typeface="+mn-cs"/>
                        </a:rPr>
                        <a:t>je ne suis pas </a:t>
                      </a:r>
                      <a:r>
                        <a:rPr lang="fr-FR" sz="1600" kern="1200" dirty="0">
                          <a:solidFill>
                            <a:schemeClr val="dk1"/>
                          </a:solidFill>
                          <a:effectLst/>
                          <a:latin typeface="+mn-lt"/>
                          <a:ea typeface="+mn-ea"/>
                          <a:cs typeface="+mn-cs"/>
                        </a:rPr>
                        <a:t>[content, fatigué, calme, triste, </a:t>
                      </a:r>
                      <a:r>
                        <a:rPr lang="fr-FR" sz="1600" b="0" kern="1200" dirty="0">
                          <a:solidFill>
                            <a:schemeClr val="dk1"/>
                          </a:solidFill>
                          <a:effectLst/>
                          <a:latin typeface="+mn-lt"/>
                          <a:ea typeface="+mn-ea"/>
                          <a:cs typeface="+mn-cs"/>
                        </a:rPr>
                        <a:t>inquiet</a:t>
                      </a:r>
                    </a:p>
                    <a:p>
                      <a:r>
                        <a:rPr lang="fr-FR" sz="1600" kern="1200" dirty="0">
                          <a:solidFill>
                            <a:schemeClr val="dk1"/>
                          </a:solidFill>
                          <a:effectLst/>
                          <a:latin typeface="+mn-lt"/>
                          <a:ea typeface="+mn-ea"/>
                          <a:cs typeface="+mn-cs"/>
                        </a:rPr>
                        <a:t>motivé]</a:t>
                      </a:r>
                      <a:endParaRPr lang="en-GB"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kern="1200" dirty="0">
                          <a:solidFill>
                            <a:schemeClr val="dk1"/>
                          </a:solidFill>
                          <a:effectLst/>
                          <a:latin typeface="+mn-lt"/>
                          <a:ea typeface="+mn-ea"/>
                          <a:cs typeface="+mn-cs"/>
                        </a:rPr>
                        <a:t>J’ai [des soucis, des problèmes]</a:t>
                      </a:r>
                      <a:endParaRPr lang="en-GB" sz="1600" b="1" kern="1200" dirty="0">
                        <a:solidFill>
                          <a:schemeClr val="dk1"/>
                        </a:solidFill>
                        <a:effectLst/>
                        <a:latin typeface="+mn-lt"/>
                        <a:ea typeface="+mn-ea"/>
                        <a:cs typeface="+mn-cs"/>
                      </a:endParaRPr>
                    </a:p>
                    <a:p>
                      <a:endParaRPr lang="en-GB" sz="1600" dirty="0"/>
                    </a:p>
                  </a:txBody>
                  <a:tcPr/>
                </a:tc>
                <a:tc>
                  <a:txBody>
                    <a:bodyPr/>
                    <a:lstStyle/>
                    <a:p>
                      <a:r>
                        <a:rPr lang="en-US" sz="1600" dirty="0"/>
                        <a:t>Je suis </a:t>
                      </a:r>
                      <a:r>
                        <a:rPr lang="fr-FR" sz="1600" b="1" kern="1200" dirty="0">
                          <a:solidFill>
                            <a:schemeClr val="dk1"/>
                          </a:solidFill>
                          <a:effectLst/>
                          <a:latin typeface="+mn-lt"/>
                          <a:ea typeface="+mn-ea"/>
                          <a:cs typeface="+mn-cs"/>
                        </a:rPr>
                        <a:t>heureux, malheureux, dangereux, sérieux [+ feminine]</a:t>
                      </a:r>
                      <a:endParaRPr lang="en-GB"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chemeClr val="dk1"/>
                          </a:solidFill>
                          <a:effectLst/>
                          <a:latin typeface="+mn-lt"/>
                          <a:ea typeface="+mn-ea"/>
                          <a:cs typeface="+mn-cs"/>
                        </a:rPr>
                        <a:t>J’ai </a:t>
                      </a:r>
                      <a:r>
                        <a:rPr lang="en-GB" sz="1600" b="1" kern="1200" dirty="0" err="1">
                          <a:solidFill>
                            <a:schemeClr val="dk1"/>
                          </a:solidFill>
                          <a:effectLst/>
                          <a:latin typeface="+mn-lt"/>
                          <a:ea typeface="+mn-ea"/>
                          <a:cs typeface="+mn-cs"/>
                        </a:rPr>
                        <a:t>chaud</a:t>
                      </a:r>
                      <a:r>
                        <a:rPr lang="en-GB" sz="1600" b="1" kern="1200" dirty="0">
                          <a:solidFill>
                            <a:schemeClr val="dk1"/>
                          </a:solidFill>
                          <a:effectLst/>
                          <a:latin typeface="+mn-lt"/>
                          <a:ea typeface="+mn-ea"/>
                          <a:cs typeface="+mn-cs"/>
                        </a:rPr>
                        <a:t>, </a:t>
                      </a:r>
                      <a:r>
                        <a:rPr lang="en-GB" sz="1600" b="1" kern="1200" dirty="0" err="1">
                          <a:solidFill>
                            <a:schemeClr val="dk1"/>
                          </a:solidFill>
                          <a:effectLst/>
                          <a:latin typeface="+mn-lt"/>
                          <a:ea typeface="+mn-ea"/>
                          <a:cs typeface="+mn-cs"/>
                        </a:rPr>
                        <a:t>soif</a:t>
                      </a:r>
                      <a:r>
                        <a:rPr lang="en-GB" sz="1600" b="1" kern="1200" dirty="0">
                          <a:solidFill>
                            <a:schemeClr val="dk1"/>
                          </a:solidFill>
                          <a:effectLst/>
                          <a:latin typeface="+mn-lt"/>
                          <a:ea typeface="+mn-ea"/>
                          <a:cs typeface="+mn-cs"/>
                        </a:rPr>
                        <a:t>, </a:t>
                      </a:r>
                      <a:r>
                        <a:rPr lang="en-GB" sz="1600" b="1" kern="1200" dirty="0" err="1">
                          <a:solidFill>
                            <a:schemeClr val="dk1"/>
                          </a:solidFill>
                          <a:effectLst/>
                          <a:latin typeface="+mn-lt"/>
                          <a:ea typeface="+mn-ea"/>
                          <a:cs typeface="+mn-cs"/>
                        </a:rPr>
                        <a:t>peur</a:t>
                      </a:r>
                      <a:r>
                        <a:rPr lang="en-GB" sz="1600" b="1" kern="1200" dirty="0">
                          <a:solidFill>
                            <a:schemeClr val="dk1"/>
                          </a:solidFill>
                          <a:effectLst/>
                          <a:latin typeface="+mn-lt"/>
                          <a:ea typeface="+mn-ea"/>
                          <a:cs typeface="+mn-cs"/>
                        </a:rPr>
                        <a:t>, </a:t>
                      </a:r>
                      <a:r>
                        <a:rPr lang="en-GB" sz="1600" b="1" kern="1200" dirty="0" err="1">
                          <a:solidFill>
                            <a:schemeClr val="dk1"/>
                          </a:solidFill>
                          <a:effectLst/>
                          <a:latin typeface="+mn-lt"/>
                          <a:ea typeface="+mn-ea"/>
                          <a:cs typeface="+mn-cs"/>
                        </a:rPr>
                        <a:t>faim</a:t>
                      </a:r>
                      <a:r>
                        <a:rPr lang="en-GB" sz="1600" b="1" kern="1200" dirty="0">
                          <a:solidFill>
                            <a:schemeClr val="dk1"/>
                          </a:solidFill>
                          <a:effectLst/>
                          <a:latin typeface="+mn-lt"/>
                          <a:ea typeface="+mn-ea"/>
                          <a:cs typeface="+mn-cs"/>
                        </a:rPr>
                        <a:t>, </a:t>
                      </a:r>
                      <a:r>
                        <a:rPr lang="en-GB" sz="1600" b="1" kern="1200" dirty="0" err="1">
                          <a:solidFill>
                            <a:schemeClr val="dk1"/>
                          </a:solidFill>
                          <a:effectLst/>
                          <a:latin typeface="+mn-lt"/>
                          <a:ea typeface="+mn-ea"/>
                          <a:cs typeface="+mn-cs"/>
                        </a:rPr>
                        <a:t>froid</a:t>
                      </a:r>
                      <a:endParaRPr lang="en-GB" sz="1600" kern="1200" dirty="0">
                        <a:solidFill>
                          <a:schemeClr val="dk1"/>
                        </a:solidFill>
                        <a:effectLst/>
                        <a:latin typeface="+mn-lt"/>
                        <a:ea typeface="+mn-ea"/>
                        <a:cs typeface="+mn-cs"/>
                      </a:endParaRPr>
                    </a:p>
                    <a:p>
                      <a:endParaRPr lang="en-GB" sz="1600" dirty="0"/>
                    </a:p>
                  </a:txBody>
                  <a:tcPr/>
                </a:tc>
                <a:extLst>
                  <a:ext uri="{0D108BD9-81ED-4DB2-BD59-A6C34878D82A}">
                    <a16:rowId xmlns:a16="http://schemas.microsoft.com/office/drawing/2014/main" val="383379617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Giving opinions</a:t>
                      </a:r>
                      <a:endParaRPr lang="en-GB" sz="160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kern="1200" dirty="0">
                          <a:solidFill>
                            <a:schemeClr val="dk1"/>
                          </a:solidFill>
                          <a:effectLst/>
                          <a:latin typeface="+mn-lt"/>
                          <a:ea typeface="+mn-ea"/>
                          <a:cs typeface="+mn-cs"/>
                        </a:rPr>
                        <a:t>C’est très bien, génial, chouette, c’est comment?</a:t>
                      </a:r>
                      <a:endParaRPr lang="en-GB" sz="1600" b="1"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a:solidFill>
                            <a:schemeClr val="dk1"/>
                          </a:solidFill>
                          <a:effectLst/>
                          <a:latin typeface="+mn-lt"/>
                          <a:ea typeface="+mn-ea"/>
                          <a:cs typeface="+mn-cs"/>
                        </a:rPr>
                        <a:t>C’est </a:t>
                      </a:r>
                      <a:r>
                        <a:rPr lang="fr-FR" sz="1600" b="1" kern="1200" dirty="0">
                          <a:solidFill>
                            <a:schemeClr val="dk1"/>
                          </a:solidFill>
                          <a:effectLst/>
                          <a:latin typeface="+mn-lt"/>
                          <a:ea typeface="+mn-ea"/>
                          <a:cs typeface="+mn-cs"/>
                        </a:rPr>
                        <a:t>vrai, faux, facile, difficile, </a:t>
                      </a:r>
                      <a:r>
                        <a:rPr lang="fr-FR" sz="1600" kern="1200" dirty="0">
                          <a:solidFill>
                            <a:schemeClr val="dk1"/>
                          </a:solidFill>
                          <a:effectLst/>
                          <a:latin typeface="+mn-lt"/>
                          <a:ea typeface="+mn-ea"/>
                          <a:cs typeface="+mn-cs"/>
                        </a:rPr>
                        <a:t>c’est comment?</a:t>
                      </a:r>
                      <a:endParaRPr lang="en-GB" sz="1600" kern="1200" dirty="0">
                        <a:solidFill>
                          <a:schemeClr val="dk1"/>
                        </a:solidFill>
                        <a:effectLst/>
                        <a:latin typeface="+mn-lt"/>
                        <a:ea typeface="+mn-ea"/>
                        <a:cs typeface="+mn-cs"/>
                      </a:endParaRPr>
                    </a:p>
                  </a:txBody>
                  <a:tcPr/>
                </a:tc>
                <a:tc>
                  <a:txBody>
                    <a:bodyPr/>
                    <a:lstStyle/>
                    <a:p>
                      <a:r>
                        <a:rPr lang="fr-FR" sz="1600" b="1" kern="1200" dirty="0">
                          <a:solidFill>
                            <a:schemeClr val="dk1"/>
                          </a:solidFill>
                          <a:effectLst/>
                          <a:latin typeface="+mn-lt"/>
                          <a:ea typeface="+mn-ea"/>
                          <a:cs typeface="+mn-cs"/>
                        </a:rPr>
                        <a:t>Je pense que, tu penses que (?), Qui pense que ? </a:t>
                      </a:r>
                      <a:r>
                        <a:rPr lang="fr-FR" sz="1600" kern="1200" dirty="0">
                          <a:solidFill>
                            <a:schemeClr val="dk1"/>
                          </a:solidFill>
                          <a:effectLst/>
                          <a:latin typeface="+mn-lt"/>
                          <a:ea typeface="+mn-ea"/>
                          <a:cs typeface="+mn-cs"/>
                        </a:rPr>
                        <a:t>+c’est+adj</a:t>
                      </a:r>
                      <a:endParaRPr lang="en-GB" sz="1600" dirty="0"/>
                    </a:p>
                  </a:txBody>
                  <a:tcPr/>
                </a:tc>
                <a:tc>
                  <a:txBody>
                    <a:bodyPr/>
                    <a:lstStyle/>
                    <a:p>
                      <a:r>
                        <a:rPr lang="fr-FR" sz="1600" kern="1200" dirty="0">
                          <a:solidFill>
                            <a:schemeClr val="dk1"/>
                          </a:solidFill>
                          <a:effectLst/>
                          <a:latin typeface="+mn-lt"/>
                          <a:ea typeface="+mn-ea"/>
                          <a:cs typeface="+mn-cs"/>
                        </a:rPr>
                        <a:t>C’est </a:t>
                      </a:r>
                      <a:r>
                        <a:rPr lang="fr-FR" sz="1600" b="1" kern="1200" dirty="0">
                          <a:solidFill>
                            <a:schemeClr val="dk1"/>
                          </a:solidFill>
                          <a:effectLst/>
                          <a:latin typeface="+mn-lt"/>
                          <a:ea typeface="+mn-ea"/>
                          <a:cs typeface="+mn-cs"/>
                        </a:rPr>
                        <a:t>une bonne idée, </a:t>
                      </a:r>
                      <a:r>
                        <a:rPr lang="fr-FR" sz="1600" kern="1200" dirty="0">
                          <a:solidFill>
                            <a:schemeClr val="dk1"/>
                          </a:solidFill>
                          <a:effectLst/>
                          <a:latin typeface="+mn-lt"/>
                          <a:ea typeface="+mn-ea"/>
                          <a:cs typeface="+mn-cs"/>
                        </a:rPr>
                        <a:t>c’est </a:t>
                      </a:r>
                      <a:r>
                        <a:rPr lang="fr-FR" sz="1600" b="1" kern="1200" dirty="0">
                          <a:solidFill>
                            <a:schemeClr val="dk1"/>
                          </a:solidFill>
                          <a:effectLst/>
                          <a:latin typeface="+mn-lt"/>
                          <a:ea typeface="+mn-ea"/>
                          <a:cs typeface="+mn-cs"/>
                        </a:rPr>
                        <a:t>dommage, </a:t>
                      </a:r>
                      <a:r>
                        <a:rPr lang="fr-FR" sz="1600" kern="1200" dirty="0">
                          <a:solidFill>
                            <a:schemeClr val="dk1"/>
                          </a:solidFill>
                          <a:effectLst/>
                          <a:latin typeface="+mn-lt"/>
                          <a:ea typeface="+mn-ea"/>
                          <a:cs typeface="+mn-cs"/>
                        </a:rPr>
                        <a:t>c’est </a:t>
                      </a:r>
                      <a:r>
                        <a:rPr lang="fr-FR" sz="1600" b="1" kern="1200" dirty="0">
                          <a:solidFill>
                            <a:schemeClr val="dk1"/>
                          </a:solidFill>
                          <a:effectLst/>
                          <a:latin typeface="+mn-lt"/>
                          <a:ea typeface="+mn-ea"/>
                          <a:cs typeface="+mn-cs"/>
                        </a:rPr>
                        <a:t>nul, </a:t>
                      </a:r>
                      <a:r>
                        <a:rPr lang="fr-FR" sz="1600" kern="1200" dirty="0">
                          <a:solidFill>
                            <a:schemeClr val="dk1"/>
                          </a:solidFill>
                          <a:effectLst/>
                          <a:latin typeface="+mn-lt"/>
                          <a:ea typeface="+mn-ea"/>
                          <a:cs typeface="+mn-cs"/>
                        </a:rPr>
                        <a:t>c’est </a:t>
                      </a:r>
                      <a:r>
                        <a:rPr lang="fr-FR" sz="1600" b="1" kern="1200" dirty="0">
                          <a:solidFill>
                            <a:schemeClr val="dk1"/>
                          </a:solidFill>
                          <a:effectLst/>
                          <a:latin typeface="+mn-lt"/>
                          <a:ea typeface="+mn-ea"/>
                          <a:cs typeface="+mn-cs"/>
                        </a:rPr>
                        <a:t>formidable</a:t>
                      </a:r>
                      <a:endParaRPr lang="en-GB" sz="1600" dirty="0"/>
                    </a:p>
                  </a:txBody>
                  <a:tcPr/>
                </a:tc>
                <a:tc>
                  <a:txBody>
                    <a:bodyPr/>
                    <a:lstStyle/>
                    <a:p>
                      <a:r>
                        <a:rPr lang="fr-FR" sz="1600" b="1" kern="1200" dirty="0">
                          <a:solidFill>
                            <a:schemeClr val="dk1"/>
                          </a:solidFill>
                          <a:effectLst/>
                          <a:latin typeface="+mn-lt"/>
                          <a:ea typeface="+mn-ea"/>
                          <a:cs typeface="+mn-cs"/>
                        </a:rPr>
                        <a:t>A mon avis, selon moi </a:t>
                      </a:r>
                      <a:r>
                        <a:rPr lang="fr-FR" sz="1600" kern="1200" dirty="0">
                          <a:solidFill>
                            <a:schemeClr val="dk1"/>
                          </a:solidFill>
                          <a:effectLst/>
                          <a:latin typeface="+mn-lt"/>
                          <a:ea typeface="+mn-ea"/>
                          <a:cs typeface="+mn-cs"/>
                        </a:rPr>
                        <a:t>+: C’est vrai, faux, facile, difficile </a:t>
                      </a:r>
                      <a:endParaRPr lang="en-GB" sz="1600" dirty="0"/>
                    </a:p>
                  </a:txBody>
                  <a:tcPr/>
                </a:tc>
                <a:tc>
                  <a:txBody>
                    <a:bodyPr/>
                    <a:lstStyle/>
                    <a:p>
                      <a:r>
                        <a:rPr lang="fr-FR" sz="1600" b="1" kern="1200" dirty="0">
                          <a:solidFill>
                            <a:schemeClr val="dk1"/>
                          </a:solidFill>
                          <a:effectLst/>
                          <a:latin typeface="+mn-lt"/>
                          <a:ea typeface="+mn-ea"/>
                          <a:cs typeface="+mn-cs"/>
                        </a:rPr>
                        <a:t>J’aime, je déteste, j’adore</a:t>
                      </a:r>
                      <a:endParaRPr lang="en-GB"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kern="1200" dirty="0">
                          <a:solidFill>
                            <a:schemeClr val="dk1"/>
                          </a:solidFill>
                          <a:effectLst/>
                          <a:latin typeface="+mn-lt"/>
                          <a:ea typeface="+mn-ea"/>
                          <a:cs typeface="+mn-cs"/>
                        </a:rPr>
                        <a:t>embêtant, ennuyeux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kern="1200" dirty="0">
                          <a:solidFill>
                            <a:schemeClr val="dk1"/>
                          </a:solidFill>
                          <a:effectLst/>
                          <a:latin typeface="+mn-lt"/>
                          <a:ea typeface="+mn-ea"/>
                          <a:cs typeface="+mn-cs"/>
                        </a:rPr>
                        <a:t>terrible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kern="1200" dirty="0">
                          <a:solidFill>
                            <a:schemeClr val="dk1"/>
                          </a:solidFill>
                          <a:effectLst/>
                          <a:latin typeface="+mn-lt"/>
                          <a:ea typeface="+mn-ea"/>
                          <a:cs typeface="+mn-cs"/>
                        </a:rPr>
                        <a:t>passionnant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latin typeface="+mn-lt"/>
                          <a:ea typeface="+mn-ea"/>
                          <a:cs typeface="+mn-cs"/>
                        </a:rPr>
                        <a:t>excellent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err="1">
                          <a:solidFill>
                            <a:schemeClr val="dk1"/>
                          </a:solidFill>
                          <a:effectLst/>
                          <a:latin typeface="+mn-lt"/>
                          <a:ea typeface="+mn-ea"/>
                          <a:cs typeface="+mn-cs"/>
                        </a:rPr>
                        <a:t>intéressant</a:t>
                      </a:r>
                      <a:endParaRPr lang="en-GB" sz="1600" b="1" kern="1200" dirty="0">
                        <a:solidFill>
                          <a:schemeClr val="dk1"/>
                        </a:solidFill>
                        <a:effectLst/>
                        <a:latin typeface="+mn-lt"/>
                        <a:ea typeface="+mn-ea"/>
                        <a:cs typeface="+mn-cs"/>
                      </a:endParaRPr>
                    </a:p>
                    <a:p>
                      <a:endParaRPr lang="en-GB" sz="1600" dirty="0"/>
                    </a:p>
                  </a:txBody>
                  <a:tcPr/>
                </a:tc>
                <a:extLst>
                  <a:ext uri="{0D108BD9-81ED-4DB2-BD59-A6C34878D82A}">
                    <a16:rowId xmlns:a16="http://schemas.microsoft.com/office/drawing/2014/main" val="1251097367"/>
                  </a:ext>
                </a:extLst>
              </a:tr>
            </a:tbl>
          </a:graphicData>
        </a:graphic>
      </p:graphicFrame>
    </p:spTree>
    <p:extLst>
      <p:ext uri="{BB962C8B-B14F-4D97-AF65-F5344CB8AC3E}">
        <p14:creationId xmlns:p14="http://schemas.microsoft.com/office/powerpoint/2010/main" val="1192446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56DB31-AB98-4392-B8A7-82A8FBD5ACBC}"/>
              </a:ext>
            </a:extLst>
          </p:cNvPr>
          <p:cNvSpPr/>
          <p:nvPr/>
        </p:nvSpPr>
        <p:spPr>
          <a:xfrm>
            <a:off x="239254" y="53789"/>
            <a:ext cx="11767278" cy="625475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sng" strike="noStrike" kern="1200" cap="none" spc="0" normalizeH="0" baseline="0" noProof="0" dirty="0">
                <a:ln>
                  <a:noFill/>
                </a:ln>
                <a:solidFill>
                  <a:schemeClr val="tx1"/>
                </a:solidFill>
                <a:effectLst/>
                <a:uLnTx/>
                <a:uFillTx/>
                <a:ea typeface="Verdana" panose="020B0604030504040204" pitchFamily="34" charset="0"/>
                <a:cs typeface="+mn-cs"/>
              </a:rPr>
              <a:t>Talk 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chemeClr val="tx1"/>
                </a:solidFill>
                <a:effectLst/>
                <a:uLnTx/>
                <a:uFillTx/>
                <a:ea typeface="Verdana" panose="020B0604030504040204" pitchFamily="34" charset="0"/>
                <a:cs typeface="+mn-cs"/>
              </a:rPr>
              <a:t>Objective: To understand and use more Spanish in lessons!</a:t>
            </a:r>
          </a:p>
        </p:txBody>
      </p:sp>
    </p:spTree>
    <p:extLst>
      <p:ext uri="{BB962C8B-B14F-4D97-AF65-F5344CB8AC3E}">
        <p14:creationId xmlns:p14="http://schemas.microsoft.com/office/powerpoint/2010/main" val="1981983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9DB94-B1DA-4A70-A217-C4CE3F22DCB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F893BCC-E411-4466-B6F6-28A0887E4108}"/>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52B11A52-B46F-4415-95EF-424C4F520A85}"/>
              </a:ext>
            </a:extLst>
          </p:cNvPr>
          <p:cNvPicPr>
            <a:picLocks noChangeAspect="1"/>
          </p:cNvPicPr>
          <p:nvPr/>
        </p:nvPicPr>
        <p:blipFill>
          <a:blip r:embed="rId3"/>
          <a:stretch>
            <a:fillRect/>
          </a:stretch>
        </p:blipFill>
        <p:spPr>
          <a:xfrm>
            <a:off x="0" y="-891"/>
            <a:ext cx="6096528" cy="3429297"/>
          </a:xfrm>
          <a:prstGeom prst="rect">
            <a:avLst/>
          </a:prstGeom>
        </p:spPr>
      </p:pic>
      <p:pic>
        <p:nvPicPr>
          <p:cNvPr id="5" name="Picture 4">
            <a:extLst>
              <a:ext uri="{FF2B5EF4-FFF2-40B4-BE49-F238E27FC236}">
                <a16:creationId xmlns:a16="http://schemas.microsoft.com/office/drawing/2014/main" id="{D43D9CE3-70ED-4968-86A2-52F6DBC3AC00}"/>
              </a:ext>
            </a:extLst>
          </p:cNvPr>
          <p:cNvPicPr>
            <a:picLocks noChangeAspect="1"/>
          </p:cNvPicPr>
          <p:nvPr/>
        </p:nvPicPr>
        <p:blipFill>
          <a:blip r:embed="rId4"/>
          <a:stretch>
            <a:fillRect/>
          </a:stretch>
        </p:blipFill>
        <p:spPr>
          <a:xfrm>
            <a:off x="6095472" y="0"/>
            <a:ext cx="6096528" cy="3429297"/>
          </a:xfrm>
          <a:prstGeom prst="rect">
            <a:avLst/>
          </a:prstGeom>
        </p:spPr>
      </p:pic>
      <p:pic>
        <p:nvPicPr>
          <p:cNvPr id="6" name="Picture 5">
            <a:extLst>
              <a:ext uri="{FF2B5EF4-FFF2-40B4-BE49-F238E27FC236}">
                <a16:creationId xmlns:a16="http://schemas.microsoft.com/office/drawing/2014/main" id="{557F46A3-B3FE-41F4-A193-68839888F237}"/>
              </a:ext>
            </a:extLst>
          </p:cNvPr>
          <p:cNvPicPr>
            <a:picLocks noChangeAspect="1"/>
          </p:cNvPicPr>
          <p:nvPr/>
        </p:nvPicPr>
        <p:blipFill>
          <a:blip r:embed="rId5"/>
          <a:stretch>
            <a:fillRect/>
          </a:stretch>
        </p:blipFill>
        <p:spPr>
          <a:xfrm>
            <a:off x="0" y="3428703"/>
            <a:ext cx="6096528" cy="3429297"/>
          </a:xfrm>
          <a:prstGeom prst="rect">
            <a:avLst/>
          </a:prstGeom>
        </p:spPr>
      </p:pic>
      <p:pic>
        <p:nvPicPr>
          <p:cNvPr id="7" name="Picture 6">
            <a:extLst>
              <a:ext uri="{FF2B5EF4-FFF2-40B4-BE49-F238E27FC236}">
                <a16:creationId xmlns:a16="http://schemas.microsoft.com/office/drawing/2014/main" id="{C87BA854-D868-4DD9-96E2-677A1D563836}"/>
              </a:ext>
            </a:extLst>
          </p:cNvPr>
          <p:cNvPicPr>
            <a:picLocks noChangeAspect="1"/>
          </p:cNvPicPr>
          <p:nvPr/>
        </p:nvPicPr>
        <p:blipFill>
          <a:blip r:embed="rId6"/>
          <a:stretch>
            <a:fillRect/>
          </a:stretch>
        </p:blipFill>
        <p:spPr>
          <a:xfrm>
            <a:off x="6095472" y="3429000"/>
            <a:ext cx="6096528" cy="3429297"/>
          </a:xfrm>
          <a:prstGeom prst="rect">
            <a:avLst/>
          </a:prstGeom>
          <a:noFill/>
        </p:spPr>
      </p:pic>
    </p:spTree>
    <p:extLst>
      <p:ext uri="{BB962C8B-B14F-4D97-AF65-F5344CB8AC3E}">
        <p14:creationId xmlns:p14="http://schemas.microsoft.com/office/powerpoint/2010/main" val="2366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9838DA0-173C-4908-B110-E6D292C40B2B}"/>
              </a:ext>
            </a:extLst>
          </p:cNvPr>
          <p:cNvSpPr>
            <a:spLocks noGrp="1"/>
          </p:cNvSpPr>
          <p:nvPr>
            <p:ph type="body" sz="quarter" idx="10"/>
          </p:nvPr>
        </p:nvSpPr>
        <p:spPr/>
        <p:txBody>
          <a:bodyPr/>
          <a:lstStyle/>
          <a:p>
            <a:endParaRPr lang="en-GB"/>
          </a:p>
        </p:txBody>
      </p:sp>
      <p:pic>
        <p:nvPicPr>
          <p:cNvPr id="4" name="Picture 3">
            <a:extLst>
              <a:ext uri="{FF2B5EF4-FFF2-40B4-BE49-F238E27FC236}">
                <a16:creationId xmlns:a16="http://schemas.microsoft.com/office/drawing/2014/main" id="{A1BB6B21-0541-4040-AEEA-769CD0A5C753}"/>
              </a:ext>
            </a:extLst>
          </p:cNvPr>
          <p:cNvPicPr>
            <a:picLocks noChangeAspect="1"/>
          </p:cNvPicPr>
          <p:nvPr/>
        </p:nvPicPr>
        <p:blipFill>
          <a:blip r:embed="rId3"/>
          <a:stretch>
            <a:fillRect/>
          </a:stretch>
        </p:blipFill>
        <p:spPr>
          <a:xfrm>
            <a:off x="6095472" y="3428702"/>
            <a:ext cx="6096528" cy="3429297"/>
          </a:xfrm>
          <a:prstGeom prst="rect">
            <a:avLst/>
          </a:prstGeom>
        </p:spPr>
      </p:pic>
      <p:pic>
        <p:nvPicPr>
          <p:cNvPr id="5" name="Picture 4">
            <a:extLst>
              <a:ext uri="{FF2B5EF4-FFF2-40B4-BE49-F238E27FC236}">
                <a16:creationId xmlns:a16="http://schemas.microsoft.com/office/drawing/2014/main" id="{28308F8C-F83C-404A-9954-809EF1C780CF}"/>
              </a:ext>
            </a:extLst>
          </p:cNvPr>
          <p:cNvPicPr>
            <a:picLocks noChangeAspect="1"/>
          </p:cNvPicPr>
          <p:nvPr/>
        </p:nvPicPr>
        <p:blipFill>
          <a:blip r:embed="rId4"/>
          <a:stretch>
            <a:fillRect/>
          </a:stretch>
        </p:blipFill>
        <p:spPr>
          <a:xfrm>
            <a:off x="-528" y="3428703"/>
            <a:ext cx="6096528" cy="3429297"/>
          </a:xfrm>
          <a:prstGeom prst="rect">
            <a:avLst/>
          </a:prstGeom>
        </p:spPr>
      </p:pic>
      <p:grpSp>
        <p:nvGrpSpPr>
          <p:cNvPr id="10" name="Group 9">
            <a:extLst>
              <a:ext uri="{FF2B5EF4-FFF2-40B4-BE49-F238E27FC236}">
                <a16:creationId xmlns:a16="http://schemas.microsoft.com/office/drawing/2014/main" id="{1130914E-CD1B-4356-8E12-85F6B98CF663}"/>
              </a:ext>
            </a:extLst>
          </p:cNvPr>
          <p:cNvGrpSpPr/>
          <p:nvPr/>
        </p:nvGrpSpPr>
        <p:grpSpPr>
          <a:xfrm>
            <a:off x="0" y="0"/>
            <a:ext cx="6096528" cy="3428701"/>
            <a:chOff x="0" y="0"/>
            <a:chExt cx="6096528" cy="3428701"/>
          </a:xfrm>
        </p:grpSpPr>
        <p:sp>
          <p:nvSpPr>
            <p:cNvPr id="9" name="Rectangle 8">
              <a:extLst>
                <a:ext uri="{FF2B5EF4-FFF2-40B4-BE49-F238E27FC236}">
                  <a16:creationId xmlns:a16="http://schemas.microsoft.com/office/drawing/2014/main" id="{6677240B-A6FF-4E9C-970A-BE773A617812}"/>
                </a:ext>
              </a:extLst>
            </p:cNvPr>
            <p:cNvSpPr/>
            <p:nvPr/>
          </p:nvSpPr>
          <p:spPr>
            <a:xfrm>
              <a:off x="0" y="0"/>
              <a:ext cx="6095472" cy="3428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D9A3CA17-77E5-42FF-B1D6-92A9B10205F9}"/>
                </a:ext>
              </a:extLst>
            </p:cNvPr>
            <p:cNvPicPr>
              <a:picLocks noChangeAspect="1"/>
            </p:cNvPicPr>
            <p:nvPr/>
          </p:nvPicPr>
          <p:blipFill rotWithShape="1">
            <a:blip r:embed="rId5"/>
            <a:srcRect b="21968"/>
            <a:stretch/>
          </p:blipFill>
          <p:spPr>
            <a:xfrm>
              <a:off x="0" y="126862"/>
              <a:ext cx="6096528" cy="2675964"/>
            </a:xfrm>
            <a:prstGeom prst="rect">
              <a:avLst/>
            </a:prstGeom>
          </p:spPr>
        </p:pic>
      </p:grpSp>
      <p:grpSp>
        <p:nvGrpSpPr>
          <p:cNvPr id="12" name="Group 11">
            <a:extLst>
              <a:ext uri="{FF2B5EF4-FFF2-40B4-BE49-F238E27FC236}">
                <a16:creationId xmlns:a16="http://schemas.microsoft.com/office/drawing/2014/main" id="{1707BAF3-13AB-463E-8A45-388E72EB912D}"/>
              </a:ext>
            </a:extLst>
          </p:cNvPr>
          <p:cNvGrpSpPr/>
          <p:nvPr/>
        </p:nvGrpSpPr>
        <p:grpSpPr>
          <a:xfrm>
            <a:off x="6095472" y="6872"/>
            <a:ext cx="6096528" cy="3429297"/>
            <a:chOff x="6095472" y="6872"/>
            <a:chExt cx="6096528" cy="3429297"/>
          </a:xfrm>
        </p:grpSpPr>
        <p:pic>
          <p:nvPicPr>
            <p:cNvPr id="7" name="Picture 6">
              <a:extLst>
                <a:ext uri="{FF2B5EF4-FFF2-40B4-BE49-F238E27FC236}">
                  <a16:creationId xmlns:a16="http://schemas.microsoft.com/office/drawing/2014/main" id="{0EEF377F-FCD5-49C6-811D-A1E4EDD9F129}"/>
                </a:ext>
              </a:extLst>
            </p:cNvPr>
            <p:cNvPicPr>
              <a:picLocks noChangeAspect="1"/>
            </p:cNvPicPr>
            <p:nvPr/>
          </p:nvPicPr>
          <p:blipFill>
            <a:blip r:embed="rId6"/>
            <a:stretch>
              <a:fillRect/>
            </a:stretch>
          </p:blipFill>
          <p:spPr>
            <a:xfrm>
              <a:off x="6095472" y="6872"/>
              <a:ext cx="6096528" cy="3429297"/>
            </a:xfrm>
            <a:prstGeom prst="rect">
              <a:avLst/>
            </a:prstGeom>
          </p:spPr>
        </p:pic>
        <p:sp>
          <p:nvSpPr>
            <p:cNvPr id="11" name="Rectangle: Rounded Corners 10">
              <a:extLst>
                <a:ext uri="{FF2B5EF4-FFF2-40B4-BE49-F238E27FC236}">
                  <a16:creationId xmlns:a16="http://schemas.microsoft.com/office/drawing/2014/main" id="{97497A0B-1EE8-4CFF-A549-4867AEAF6F68}"/>
                </a:ext>
              </a:extLst>
            </p:cNvPr>
            <p:cNvSpPr/>
            <p:nvPr/>
          </p:nvSpPr>
          <p:spPr>
            <a:xfrm>
              <a:off x="10313894" y="2675965"/>
              <a:ext cx="1264024" cy="64545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grpSp>
    </p:spTree>
    <p:extLst>
      <p:ext uri="{BB962C8B-B14F-4D97-AF65-F5344CB8AC3E}">
        <p14:creationId xmlns:p14="http://schemas.microsoft.com/office/powerpoint/2010/main" val="105725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5E747F0C-C51D-4D52-BBFD-6F9CA2822AC3}"/>
              </a:ext>
            </a:extLst>
          </p:cNvPr>
          <p:cNvGraphicFramePr>
            <a:graphicFrameLocks noGrp="1"/>
          </p:cNvGraphicFramePr>
          <p:nvPr>
            <p:ph idx="1"/>
          </p:nvPr>
        </p:nvGraphicFramePr>
        <p:xfrm>
          <a:off x="2739985" y="685800"/>
          <a:ext cx="4045826" cy="5486400"/>
        </p:xfrm>
        <a:graphic>
          <a:graphicData uri="http://schemas.openxmlformats.org/drawingml/2006/table">
            <a:tbl>
              <a:tblPr firstRow="1" bandRow="1">
                <a:tableStyleId>{5940675A-B579-460E-94D1-54222C63F5DA}</a:tableStyleId>
              </a:tblPr>
              <a:tblGrid>
                <a:gridCol w="749173">
                  <a:extLst>
                    <a:ext uri="{9D8B030D-6E8A-4147-A177-3AD203B41FA5}">
                      <a16:colId xmlns:a16="http://schemas.microsoft.com/office/drawing/2014/main" val="2756516081"/>
                    </a:ext>
                  </a:extLst>
                </a:gridCol>
                <a:gridCol w="3296653">
                  <a:extLst>
                    <a:ext uri="{9D8B030D-6E8A-4147-A177-3AD203B41FA5}">
                      <a16:colId xmlns:a16="http://schemas.microsoft.com/office/drawing/2014/main" val="3187772754"/>
                    </a:ext>
                  </a:extLst>
                </a:gridCol>
              </a:tblGrid>
              <a:tr h="370840">
                <a:tc>
                  <a:txBody>
                    <a:bodyPr/>
                    <a:lstStyle/>
                    <a:p>
                      <a:r>
                        <a:rPr lang="en-US" sz="2400" dirty="0">
                          <a:latin typeface="Verdana" panose="020B0604030504040204" pitchFamily="34" charset="0"/>
                          <a:ea typeface="Verdana" panose="020B0604030504040204" pitchFamily="34" charset="0"/>
                        </a:rPr>
                        <a:t>1</a:t>
                      </a:r>
                      <a:endParaRPr lang="en-GB" sz="2400" dirty="0">
                        <a:latin typeface="Verdana" panose="020B0604030504040204" pitchFamily="34" charset="0"/>
                        <a:ea typeface="Verdana" panose="020B0604030504040204" pitchFamily="34" charset="0"/>
                      </a:endParaRPr>
                    </a:p>
                  </a:txBody>
                  <a:tcPr/>
                </a:tc>
                <a:tc>
                  <a:txBody>
                    <a:bodyPr/>
                    <a:lstStyle/>
                    <a:p>
                      <a:r>
                        <a:rPr lang="en-US" sz="2400" dirty="0">
                          <a:latin typeface="Verdana" panose="020B0604030504040204" pitchFamily="34" charset="0"/>
                          <a:ea typeface="Verdana" panose="020B0604030504040204" pitchFamily="34" charset="0"/>
                        </a:rPr>
                        <a:t>Hello</a:t>
                      </a:r>
                      <a:endParaRPr lang="en-GB" sz="24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3841304203"/>
                  </a:ext>
                </a:extLst>
              </a:tr>
              <a:tr h="370840">
                <a:tc>
                  <a:txBody>
                    <a:bodyPr/>
                    <a:lstStyle/>
                    <a:p>
                      <a:r>
                        <a:rPr lang="en-US" sz="2400" dirty="0">
                          <a:latin typeface="Verdana" panose="020B0604030504040204" pitchFamily="34" charset="0"/>
                          <a:ea typeface="Verdana" panose="020B0604030504040204" pitchFamily="34" charset="0"/>
                        </a:rPr>
                        <a:t>2</a:t>
                      </a:r>
                      <a:endParaRPr lang="en-GB" sz="2400" dirty="0">
                        <a:latin typeface="Verdana" panose="020B0604030504040204" pitchFamily="34" charset="0"/>
                        <a:ea typeface="Verdana" panose="020B0604030504040204" pitchFamily="34" charset="0"/>
                      </a:endParaRPr>
                    </a:p>
                  </a:txBody>
                  <a:tcPr/>
                </a:tc>
                <a:tc>
                  <a:txBody>
                    <a:bodyPr/>
                    <a:lstStyle/>
                    <a:p>
                      <a:r>
                        <a:rPr lang="en-US" sz="2400" dirty="0">
                          <a:latin typeface="Verdana" panose="020B0604030504040204" pitchFamily="34" charset="0"/>
                          <a:ea typeface="Verdana" panose="020B0604030504040204" pitchFamily="34" charset="0"/>
                        </a:rPr>
                        <a:t>Hi</a:t>
                      </a:r>
                      <a:endParaRPr lang="en-GB" sz="24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982731940"/>
                  </a:ext>
                </a:extLst>
              </a:tr>
              <a:tr h="370840">
                <a:tc>
                  <a:txBody>
                    <a:bodyPr/>
                    <a:lstStyle/>
                    <a:p>
                      <a:r>
                        <a:rPr lang="en-US" sz="2400" dirty="0">
                          <a:latin typeface="Verdana" panose="020B0604030504040204" pitchFamily="34" charset="0"/>
                          <a:ea typeface="Verdana" panose="020B0604030504040204" pitchFamily="34" charset="0"/>
                        </a:rPr>
                        <a:t>3</a:t>
                      </a:r>
                      <a:endParaRPr lang="en-GB" sz="2400" dirty="0">
                        <a:latin typeface="Verdana" panose="020B0604030504040204" pitchFamily="34" charset="0"/>
                        <a:ea typeface="Verdana" panose="020B0604030504040204" pitchFamily="34" charset="0"/>
                      </a:endParaRPr>
                    </a:p>
                  </a:txBody>
                  <a:tcPr/>
                </a:tc>
                <a:tc>
                  <a:txBody>
                    <a:bodyPr/>
                    <a:lstStyle/>
                    <a:p>
                      <a:r>
                        <a:rPr lang="en-US" sz="2400" dirty="0">
                          <a:latin typeface="Verdana" panose="020B0604030504040204" pitchFamily="34" charset="0"/>
                          <a:ea typeface="Verdana" panose="020B0604030504040204" pitchFamily="34" charset="0"/>
                        </a:rPr>
                        <a:t>Sir </a:t>
                      </a:r>
                      <a:endParaRPr lang="en-GB" sz="24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889280769"/>
                  </a:ext>
                </a:extLst>
              </a:tr>
              <a:tr h="370840">
                <a:tc>
                  <a:txBody>
                    <a:bodyPr/>
                    <a:lstStyle/>
                    <a:p>
                      <a:r>
                        <a:rPr lang="en-US" sz="2400" dirty="0">
                          <a:latin typeface="Verdana" panose="020B0604030504040204" pitchFamily="34" charset="0"/>
                          <a:ea typeface="Verdana" panose="020B0604030504040204" pitchFamily="34" charset="0"/>
                        </a:rPr>
                        <a:t>4</a:t>
                      </a:r>
                      <a:endParaRPr lang="en-GB" sz="2400" dirty="0">
                        <a:latin typeface="Verdana" panose="020B0604030504040204" pitchFamily="34" charset="0"/>
                        <a:ea typeface="Verdana" panose="020B0604030504040204" pitchFamily="34" charset="0"/>
                      </a:endParaRPr>
                    </a:p>
                  </a:txBody>
                  <a:tcPr/>
                </a:tc>
                <a:tc>
                  <a:txBody>
                    <a:bodyPr/>
                    <a:lstStyle/>
                    <a:p>
                      <a:r>
                        <a:rPr lang="en-US" sz="2400" dirty="0">
                          <a:latin typeface="Verdana" panose="020B0604030504040204" pitchFamily="34" charset="0"/>
                          <a:ea typeface="Verdana" panose="020B0604030504040204" pitchFamily="34" charset="0"/>
                        </a:rPr>
                        <a:t>Miss</a:t>
                      </a:r>
                      <a:endParaRPr lang="en-GB" sz="24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2247652531"/>
                  </a:ext>
                </a:extLst>
              </a:tr>
              <a:tr h="370840">
                <a:tc>
                  <a:txBody>
                    <a:bodyPr/>
                    <a:lstStyle/>
                    <a:p>
                      <a:r>
                        <a:rPr lang="en-US" sz="2400" dirty="0">
                          <a:latin typeface="Verdana" panose="020B0604030504040204" pitchFamily="34" charset="0"/>
                          <a:ea typeface="Verdana" panose="020B0604030504040204" pitchFamily="34" charset="0"/>
                        </a:rPr>
                        <a:t>5</a:t>
                      </a:r>
                      <a:endParaRPr lang="en-GB" sz="2400" dirty="0">
                        <a:latin typeface="Verdana" panose="020B0604030504040204" pitchFamily="34" charset="0"/>
                        <a:ea typeface="Verdana" panose="020B0604030504040204" pitchFamily="34" charset="0"/>
                      </a:endParaRPr>
                    </a:p>
                  </a:txBody>
                  <a:tcPr/>
                </a:tc>
                <a:tc>
                  <a:txBody>
                    <a:bodyPr/>
                    <a:lstStyle/>
                    <a:p>
                      <a:r>
                        <a:rPr lang="en-US" sz="2400" dirty="0">
                          <a:latin typeface="Verdana" panose="020B0604030504040204" pitchFamily="34" charset="0"/>
                          <a:ea typeface="Verdana" panose="020B0604030504040204" pitchFamily="34" charset="0"/>
                        </a:rPr>
                        <a:t>I am present</a:t>
                      </a:r>
                      <a:endParaRPr lang="en-GB" sz="24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2758998993"/>
                  </a:ext>
                </a:extLst>
              </a:tr>
              <a:tr h="370840">
                <a:tc>
                  <a:txBody>
                    <a:bodyPr/>
                    <a:lstStyle/>
                    <a:p>
                      <a:r>
                        <a:rPr lang="en-US" sz="2400" dirty="0">
                          <a:latin typeface="Verdana" panose="020B0604030504040204" pitchFamily="34" charset="0"/>
                          <a:ea typeface="Verdana" panose="020B0604030504040204" pitchFamily="34" charset="0"/>
                        </a:rPr>
                        <a:t>6</a:t>
                      </a:r>
                      <a:endParaRPr lang="en-GB" sz="2400" dirty="0">
                        <a:latin typeface="Verdana" panose="020B0604030504040204" pitchFamily="34" charset="0"/>
                        <a:ea typeface="Verdana" panose="020B0604030504040204" pitchFamily="34" charset="0"/>
                      </a:endParaRPr>
                    </a:p>
                  </a:txBody>
                  <a:tcPr/>
                </a:tc>
                <a:tc>
                  <a:txBody>
                    <a:bodyPr/>
                    <a:lstStyle/>
                    <a:p>
                      <a:r>
                        <a:rPr lang="en-US" sz="2400" dirty="0">
                          <a:latin typeface="Verdana" panose="020B0604030504040204" pitchFamily="34" charset="0"/>
                          <a:ea typeface="Verdana" panose="020B0604030504040204" pitchFamily="34" charset="0"/>
                        </a:rPr>
                        <a:t>He/she is not here</a:t>
                      </a:r>
                      <a:endParaRPr lang="en-GB" sz="24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2717211333"/>
                  </a:ext>
                </a:extLst>
              </a:tr>
              <a:tr h="370840">
                <a:tc>
                  <a:txBody>
                    <a:bodyPr/>
                    <a:lstStyle/>
                    <a:p>
                      <a:r>
                        <a:rPr lang="en-US" sz="2400" dirty="0">
                          <a:latin typeface="Verdana" panose="020B0604030504040204" pitchFamily="34" charset="0"/>
                          <a:ea typeface="Verdana" panose="020B0604030504040204" pitchFamily="34" charset="0"/>
                        </a:rPr>
                        <a:t>7</a:t>
                      </a:r>
                      <a:endParaRPr lang="en-GB" sz="2400" dirty="0">
                        <a:latin typeface="Verdana" panose="020B0604030504040204" pitchFamily="34" charset="0"/>
                        <a:ea typeface="Verdana" panose="020B0604030504040204" pitchFamily="34" charset="0"/>
                      </a:endParaRPr>
                    </a:p>
                  </a:txBody>
                  <a:tcPr/>
                </a:tc>
                <a:tc>
                  <a:txBody>
                    <a:bodyPr/>
                    <a:lstStyle/>
                    <a:p>
                      <a:r>
                        <a:rPr lang="en-US" sz="2400" dirty="0">
                          <a:latin typeface="Verdana" panose="020B0604030504040204" pitchFamily="34" charset="0"/>
                          <a:ea typeface="Verdana" panose="020B0604030504040204" pitchFamily="34" charset="0"/>
                        </a:rPr>
                        <a:t>Goodbye </a:t>
                      </a:r>
                      <a:endParaRPr lang="en-GB" sz="24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3274518084"/>
                  </a:ext>
                </a:extLst>
              </a:tr>
              <a:tr h="370840">
                <a:tc>
                  <a:txBody>
                    <a:bodyPr/>
                    <a:lstStyle/>
                    <a:p>
                      <a:r>
                        <a:rPr lang="en-US" sz="2400" dirty="0">
                          <a:latin typeface="Verdana" panose="020B0604030504040204" pitchFamily="34" charset="0"/>
                          <a:ea typeface="Verdana" panose="020B0604030504040204" pitchFamily="34" charset="0"/>
                        </a:rPr>
                        <a:t>8</a:t>
                      </a:r>
                      <a:endParaRPr lang="en-GB" sz="2400" dirty="0">
                        <a:latin typeface="Verdana" panose="020B0604030504040204" pitchFamily="34" charset="0"/>
                        <a:ea typeface="Verdana" panose="020B0604030504040204" pitchFamily="34" charset="0"/>
                      </a:endParaRPr>
                    </a:p>
                  </a:txBody>
                  <a:tcPr/>
                </a:tc>
                <a:tc>
                  <a:txBody>
                    <a:bodyPr/>
                    <a:lstStyle/>
                    <a:p>
                      <a:r>
                        <a:rPr lang="en-US" sz="2400" dirty="0">
                          <a:latin typeface="Verdana" panose="020B0604030504040204" pitchFamily="34" charset="0"/>
                          <a:ea typeface="Verdana" panose="020B0604030504040204" pitchFamily="34" charset="0"/>
                        </a:rPr>
                        <a:t>See you</a:t>
                      </a:r>
                      <a:endParaRPr lang="en-GB" sz="24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3818148435"/>
                  </a:ext>
                </a:extLst>
              </a:tr>
              <a:tr h="370840">
                <a:tc>
                  <a:txBody>
                    <a:bodyPr/>
                    <a:lstStyle/>
                    <a:p>
                      <a:r>
                        <a:rPr lang="en-US" sz="2400" dirty="0">
                          <a:latin typeface="Verdana" panose="020B0604030504040204" pitchFamily="34" charset="0"/>
                          <a:ea typeface="Verdana" panose="020B0604030504040204" pitchFamily="34" charset="0"/>
                        </a:rPr>
                        <a:t>9</a:t>
                      </a:r>
                      <a:endParaRPr lang="en-GB" sz="2400" dirty="0">
                        <a:latin typeface="Verdana" panose="020B0604030504040204" pitchFamily="34" charset="0"/>
                        <a:ea typeface="Verdana" panose="020B0604030504040204" pitchFamily="34" charset="0"/>
                      </a:endParaRPr>
                    </a:p>
                  </a:txBody>
                  <a:tcPr/>
                </a:tc>
                <a:tc>
                  <a:txBody>
                    <a:bodyPr/>
                    <a:lstStyle/>
                    <a:p>
                      <a:r>
                        <a:rPr lang="en-US" sz="2400" dirty="0">
                          <a:latin typeface="Verdana" panose="020B0604030504040204" pitchFamily="34" charset="0"/>
                          <a:ea typeface="Verdana" panose="020B0604030504040204" pitchFamily="34" charset="0"/>
                        </a:rPr>
                        <a:t>Please</a:t>
                      </a:r>
                      <a:endParaRPr lang="en-GB" sz="24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3064336679"/>
                  </a:ext>
                </a:extLst>
              </a:tr>
              <a:tr h="370840">
                <a:tc>
                  <a:txBody>
                    <a:bodyPr/>
                    <a:lstStyle/>
                    <a:p>
                      <a:r>
                        <a:rPr lang="en-US" sz="2400" dirty="0">
                          <a:latin typeface="Verdana" panose="020B0604030504040204" pitchFamily="34" charset="0"/>
                          <a:ea typeface="Verdana" panose="020B0604030504040204" pitchFamily="34" charset="0"/>
                        </a:rPr>
                        <a:t>10</a:t>
                      </a:r>
                      <a:endParaRPr lang="en-GB" sz="2400" dirty="0">
                        <a:latin typeface="Verdana" panose="020B0604030504040204" pitchFamily="34" charset="0"/>
                        <a:ea typeface="Verdana" panose="020B0604030504040204" pitchFamily="34" charset="0"/>
                      </a:endParaRPr>
                    </a:p>
                  </a:txBody>
                  <a:tcPr/>
                </a:tc>
                <a:tc>
                  <a:txBody>
                    <a:bodyPr/>
                    <a:lstStyle/>
                    <a:p>
                      <a:r>
                        <a:rPr lang="en-US" sz="2400" dirty="0">
                          <a:latin typeface="Verdana" panose="020B0604030504040204" pitchFamily="34" charset="0"/>
                          <a:ea typeface="Verdana" panose="020B0604030504040204" pitchFamily="34" charset="0"/>
                        </a:rPr>
                        <a:t>Thank you</a:t>
                      </a:r>
                      <a:endParaRPr lang="en-GB" sz="24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129388008"/>
                  </a:ext>
                </a:extLst>
              </a:tr>
              <a:tr h="370840">
                <a:tc>
                  <a:txBody>
                    <a:bodyPr/>
                    <a:lstStyle/>
                    <a:p>
                      <a:r>
                        <a:rPr lang="en-US" sz="2400" dirty="0">
                          <a:latin typeface="Verdana" panose="020B0604030504040204" pitchFamily="34" charset="0"/>
                          <a:ea typeface="Verdana" panose="020B0604030504040204" pitchFamily="34" charset="0"/>
                        </a:rPr>
                        <a:t>11</a:t>
                      </a:r>
                      <a:endParaRPr lang="en-GB" sz="2400" dirty="0">
                        <a:latin typeface="Verdana" panose="020B0604030504040204" pitchFamily="34" charset="0"/>
                        <a:ea typeface="Verdana" panose="020B0604030504040204" pitchFamily="34" charset="0"/>
                      </a:endParaRPr>
                    </a:p>
                  </a:txBody>
                  <a:tcPr/>
                </a:tc>
                <a:tc>
                  <a:txBody>
                    <a:bodyPr/>
                    <a:lstStyle/>
                    <a:p>
                      <a:r>
                        <a:rPr lang="en-US" sz="2400" dirty="0">
                          <a:latin typeface="Verdana" panose="020B0604030504040204" pitchFamily="34" charset="0"/>
                          <a:ea typeface="Verdana" panose="020B0604030504040204" pitchFamily="34" charset="0"/>
                        </a:rPr>
                        <a:t>Yes</a:t>
                      </a:r>
                      <a:endParaRPr lang="en-GB" sz="24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872479768"/>
                  </a:ext>
                </a:extLst>
              </a:tr>
              <a:tr h="370840">
                <a:tc>
                  <a:txBody>
                    <a:bodyPr/>
                    <a:lstStyle/>
                    <a:p>
                      <a:r>
                        <a:rPr lang="en-US" sz="2400" dirty="0">
                          <a:latin typeface="Verdana" panose="020B0604030504040204" pitchFamily="34" charset="0"/>
                          <a:ea typeface="Verdana" panose="020B0604030504040204" pitchFamily="34" charset="0"/>
                        </a:rPr>
                        <a:t>12</a:t>
                      </a:r>
                      <a:endParaRPr lang="en-GB" sz="2400" dirty="0">
                        <a:latin typeface="Verdana" panose="020B0604030504040204" pitchFamily="34" charset="0"/>
                        <a:ea typeface="Verdana" panose="020B0604030504040204" pitchFamily="34" charset="0"/>
                      </a:endParaRPr>
                    </a:p>
                  </a:txBody>
                  <a:tcPr/>
                </a:tc>
                <a:tc>
                  <a:txBody>
                    <a:bodyPr/>
                    <a:lstStyle/>
                    <a:p>
                      <a:r>
                        <a:rPr lang="en-US" sz="2400" dirty="0">
                          <a:latin typeface="Verdana" panose="020B0604030504040204" pitchFamily="34" charset="0"/>
                          <a:ea typeface="Verdana" panose="020B0604030504040204" pitchFamily="34" charset="0"/>
                        </a:rPr>
                        <a:t>No</a:t>
                      </a:r>
                      <a:endParaRPr lang="en-GB" sz="24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271440364"/>
                  </a:ext>
                </a:extLst>
              </a:tr>
            </a:tbl>
          </a:graphicData>
        </a:graphic>
      </p:graphicFrame>
      <p:pic>
        <p:nvPicPr>
          <p:cNvPr id="4" name="Picture 3" descr="A picture containing graphical user interface&#10;&#10;Description automatically generated">
            <a:extLst>
              <a:ext uri="{FF2B5EF4-FFF2-40B4-BE49-F238E27FC236}">
                <a16:creationId xmlns:a16="http://schemas.microsoft.com/office/drawing/2014/main" id="{EDA0E07D-7DFA-43D2-A969-32D11E4E978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299112" y="365125"/>
            <a:ext cx="1644532" cy="1233399"/>
          </a:xfrm>
          <a:prstGeom prst="rect">
            <a:avLst/>
          </a:prstGeom>
        </p:spPr>
      </p:pic>
      <p:pic>
        <p:nvPicPr>
          <p:cNvPr id="5122" name="Picture 2">
            <a:extLst>
              <a:ext uri="{FF2B5EF4-FFF2-40B4-BE49-F238E27FC236}">
                <a16:creationId xmlns:a16="http://schemas.microsoft.com/office/drawing/2014/main" id="{A0ED6CAE-B231-4A92-8E6E-EEC63CC6DDE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1611591" y="2183187"/>
            <a:ext cx="6211523" cy="24916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6">
            <a:extLst>
              <a:ext uri="{FF2B5EF4-FFF2-40B4-BE49-F238E27FC236}">
                <a16:creationId xmlns:a16="http://schemas.microsoft.com/office/drawing/2014/main" id="{ED2AD8CD-8092-4ED9-8B48-C1B094050905}"/>
              </a:ext>
            </a:extLst>
          </p:cNvPr>
          <p:cNvGraphicFramePr>
            <a:graphicFrameLocks noGrp="1"/>
          </p:cNvGraphicFramePr>
          <p:nvPr/>
        </p:nvGraphicFramePr>
        <p:xfrm>
          <a:off x="7429102" y="3162076"/>
          <a:ext cx="4045826" cy="3010124"/>
        </p:xfrm>
        <a:graphic>
          <a:graphicData uri="http://schemas.openxmlformats.org/drawingml/2006/table">
            <a:tbl>
              <a:tblPr firstRow="1" bandRow="1">
                <a:tableStyleId>{5940675A-B579-460E-94D1-54222C63F5DA}</a:tableStyleId>
              </a:tblPr>
              <a:tblGrid>
                <a:gridCol w="2022913">
                  <a:extLst>
                    <a:ext uri="{9D8B030D-6E8A-4147-A177-3AD203B41FA5}">
                      <a16:colId xmlns:a16="http://schemas.microsoft.com/office/drawing/2014/main" val="3477380466"/>
                    </a:ext>
                  </a:extLst>
                </a:gridCol>
                <a:gridCol w="2022913">
                  <a:extLst>
                    <a:ext uri="{9D8B030D-6E8A-4147-A177-3AD203B41FA5}">
                      <a16:colId xmlns:a16="http://schemas.microsoft.com/office/drawing/2014/main" val="778490022"/>
                    </a:ext>
                  </a:extLst>
                </a:gridCol>
              </a:tblGrid>
              <a:tr h="1505062">
                <a:tc>
                  <a:txBody>
                    <a:bodyPr/>
                    <a:lstStyle/>
                    <a:p>
                      <a:endParaRPr lang="en-GB"/>
                    </a:p>
                  </a:txBody>
                  <a:tcPr/>
                </a:tc>
                <a:tc>
                  <a:txBody>
                    <a:bodyPr/>
                    <a:lstStyle/>
                    <a:p>
                      <a:endParaRPr lang="en-GB"/>
                    </a:p>
                  </a:txBody>
                  <a:tcPr/>
                </a:tc>
                <a:extLst>
                  <a:ext uri="{0D108BD9-81ED-4DB2-BD59-A6C34878D82A}">
                    <a16:rowId xmlns:a16="http://schemas.microsoft.com/office/drawing/2014/main" val="2382726019"/>
                  </a:ext>
                </a:extLst>
              </a:tr>
              <a:tr h="1505062">
                <a:tc>
                  <a:txBody>
                    <a:bodyPr/>
                    <a:lstStyle/>
                    <a:p>
                      <a:endParaRPr lang="en-GB"/>
                    </a:p>
                  </a:txBody>
                  <a:tcPr/>
                </a:tc>
                <a:tc>
                  <a:txBody>
                    <a:bodyPr/>
                    <a:lstStyle/>
                    <a:p>
                      <a:endParaRPr lang="en-GB" dirty="0"/>
                    </a:p>
                  </a:txBody>
                  <a:tcPr/>
                </a:tc>
                <a:extLst>
                  <a:ext uri="{0D108BD9-81ED-4DB2-BD59-A6C34878D82A}">
                    <a16:rowId xmlns:a16="http://schemas.microsoft.com/office/drawing/2014/main" val="135817875"/>
                  </a:ext>
                </a:extLst>
              </a:tr>
            </a:tbl>
          </a:graphicData>
        </a:graphic>
      </p:graphicFrame>
      <p:pic>
        <p:nvPicPr>
          <p:cNvPr id="5124" name="Picture 4" descr="write Icon 1322606">
            <a:extLst>
              <a:ext uri="{FF2B5EF4-FFF2-40B4-BE49-F238E27FC236}">
                <a16:creationId xmlns:a16="http://schemas.microsoft.com/office/drawing/2014/main" id="{EBD8A3F6-3D6A-4B62-B636-9C43B04E51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8644" y="1923047"/>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785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1DBF8-ACAE-4335-B9F2-42362445277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C0AAF3E-8D5D-48C9-BB6E-E76B4914AF2A}"/>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4EF57A98-06EC-4D40-BAC1-71D3C7ACB455}"/>
              </a:ext>
            </a:extLst>
          </p:cNvPr>
          <p:cNvPicPr>
            <a:picLocks noChangeAspect="1"/>
          </p:cNvPicPr>
          <p:nvPr/>
        </p:nvPicPr>
        <p:blipFill>
          <a:blip r:embed="rId3"/>
          <a:stretch>
            <a:fillRect/>
          </a:stretch>
        </p:blipFill>
        <p:spPr>
          <a:xfrm>
            <a:off x="-528" y="56692"/>
            <a:ext cx="6096528" cy="3429297"/>
          </a:xfrm>
          <a:prstGeom prst="rect">
            <a:avLst/>
          </a:prstGeom>
        </p:spPr>
      </p:pic>
      <p:pic>
        <p:nvPicPr>
          <p:cNvPr id="6" name="Picture 5">
            <a:extLst>
              <a:ext uri="{FF2B5EF4-FFF2-40B4-BE49-F238E27FC236}">
                <a16:creationId xmlns:a16="http://schemas.microsoft.com/office/drawing/2014/main" id="{8D1012A2-6CEA-432C-B1BE-C41972867EF3}"/>
              </a:ext>
            </a:extLst>
          </p:cNvPr>
          <p:cNvPicPr>
            <a:picLocks noChangeAspect="1"/>
          </p:cNvPicPr>
          <p:nvPr/>
        </p:nvPicPr>
        <p:blipFill>
          <a:blip r:embed="rId4"/>
          <a:stretch>
            <a:fillRect/>
          </a:stretch>
        </p:blipFill>
        <p:spPr>
          <a:xfrm>
            <a:off x="6096000" y="-297"/>
            <a:ext cx="6096528" cy="3429297"/>
          </a:xfrm>
          <a:prstGeom prst="rect">
            <a:avLst/>
          </a:prstGeom>
        </p:spPr>
      </p:pic>
      <p:pic>
        <p:nvPicPr>
          <p:cNvPr id="7" name="Picture 6">
            <a:extLst>
              <a:ext uri="{FF2B5EF4-FFF2-40B4-BE49-F238E27FC236}">
                <a16:creationId xmlns:a16="http://schemas.microsoft.com/office/drawing/2014/main" id="{E88DFC35-4E19-49D2-A907-C49AB049282F}"/>
              </a:ext>
            </a:extLst>
          </p:cNvPr>
          <p:cNvPicPr>
            <a:picLocks noChangeAspect="1"/>
          </p:cNvPicPr>
          <p:nvPr/>
        </p:nvPicPr>
        <p:blipFill>
          <a:blip r:embed="rId5"/>
          <a:stretch>
            <a:fillRect/>
          </a:stretch>
        </p:blipFill>
        <p:spPr>
          <a:xfrm>
            <a:off x="6096000" y="3429000"/>
            <a:ext cx="6096528" cy="3429297"/>
          </a:xfrm>
          <a:prstGeom prst="rect">
            <a:avLst/>
          </a:prstGeom>
        </p:spPr>
      </p:pic>
      <p:pic>
        <p:nvPicPr>
          <p:cNvPr id="9" name="Picture 8">
            <a:extLst>
              <a:ext uri="{FF2B5EF4-FFF2-40B4-BE49-F238E27FC236}">
                <a16:creationId xmlns:a16="http://schemas.microsoft.com/office/drawing/2014/main" id="{A5D311E1-7A38-4EAD-BFA2-BCF34CA7FDFF}"/>
              </a:ext>
            </a:extLst>
          </p:cNvPr>
          <p:cNvPicPr>
            <a:picLocks noChangeAspect="1"/>
          </p:cNvPicPr>
          <p:nvPr/>
        </p:nvPicPr>
        <p:blipFill>
          <a:blip r:embed="rId6"/>
          <a:stretch>
            <a:fillRect/>
          </a:stretch>
        </p:blipFill>
        <p:spPr>
          <a:xfrm>
            <a:off x="-528" y="3429000"/>
            <a:ext cx="6096528" cy="3429297"/>
          </a:xfrm>
          <a:prstGeom prst="rect">
            <a:avLst/>
          </a:prstGeom>
        </p:spPr>
      </p:pic>
    </p:spTree>
    <p:extLst>
      <p:ext uri="{BB962C8B-B14F-4D97-AF65-F5344CB8AC3E}">
        <p14:creationId xmlns:p14="http://schemas.microsoft.com/office/powerpoint/2010/main" val="366196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38D6-8DF8-4CAF-838D-9EAB8C7B169A}"/>
              </a:ext>
            </a:extLst>
          </p:cNvPr>
          <p:cNvSpPr>
            <a:spLocks noGrp="1"/>
          </p:cNvSpPr>
          <p:nvPr>
            <p:ph type="title"/>
          </p:nvPr>
        </p:nvSpPr>
        <p:spPr/>
        <p:txBody>
          <a:bodyPr/>
          <a:lstStyle/>
          <a:p>
            <a:r>
              <a:rPr lang="en-US" dirty="0"/>
              <a:t>Our lessons learned (so far)</a:t>
            </a:r>
            <a:endParaRPr lang="en-GB" dirty="0"/>
          </a:p>
        </p:txBody>
      </p:sp>
      <p:sp>
        <p:nvSpPr>
          <p:cNvPr id="3" name="Content Placeholder 2">
            <a:extLst>
              <a:ext uri="{FF2B5EF4-FFF2-40B4-BE49-F238E27FC236}">
                <a16:creationId xmlns:a16="http://schemas.microsoft.com/office/drawing/2014/main" id="{4DF6C096-712B-4849-9F1E-1177662C2E48}"/>
              </a:ext>
            </a:extLst>
          </p:cNvPr>
          <p:cNvSpPr>
            <a:spLocks noGrp="1"/>
          </p:cNvSpPr>
          <p:nvPr>
            <p:ph idx="1"/>
          </p:nvPr>
        </p:nvSpPr>
        <p:spPr>
          <a:xfrm>
            <a:off x="838200" y="1695025"/>
            <a:ext cx="10515600" cy="4351338"/>
          </a:xfrm>
        </p:spPr>
        <p:txBody>
          <a:bodyPr/>
          <a:lstStyle/>
          <a:p>
            <a:pPr>
              <a:lnSpc>
                <a:spcPct val="150000"/>
              </a:lnSpc>
            </a:pPr>
            <a:r>
              <a:rPr lang="en-US" dirty="0"/>
              <a:t>Make it clear</a:t>
            </a:r>
          </a:p>
          <a:p>
            <a:pPr>
              <a:lnSpc>
                <a:spcPct val="150000"/>
              </a:lnSpc>
            </a:pPr>
            <a:r>
              <a:rPr lang="en-US" dirty="0"/>
              <a:t>Make it manageable</a:t>
            </a:r>
          </a:p>
          <a:p>
            <a:pPr>
              <a:lnSpc>
                <a:spcPct val="150000"/>
              </a:lnSpc>
            </a:pPr>
            <a:r>
              <a:rPr lang="en-US" dirty="0"/>
              <a:t>Be insistent</a:t>
            </a:r>
          </a:p>
          <a:p>
            <a:pPr>
              <a:lnSpc>
                <a:spcPct val="150000"/>
              </a:lnSpc>
            </a:pPr>
            <a:r>
              <a:rPr lang="en-GB" dirty="0"/>
              <a:t>Monitor it</a:t>
            </a:r>
          </a:p>
          <a:p>
            <a:pPr>
              <a:lnSpc>
                <a:spcPct val="150000"/>
              </a:lnSpc>
            </a:pPr>
            <a:r>
              <a:rPr lang="en-GB" dirty="0"/>
              <a:t>Review/critique regularly</a:t>
            </a:r>
          </a:p>
          <a:p>
            <a:pPr>
              <a:lnSpc>
                <a:spcPct val="150000"/>
              </a:lnSpc>
            </a:pPr>
            <a:r>
              <a:rPr lang="en-GB" dirty="0"/>
              <a:t>Remember! It’s a process, not an event</a:t>
            </a:r>
          </a:p>
          <a:p>
            <a:pPr>
              <a:lnSpc>
                <a:spcPct val="150000"/>
              </a:lnSpc>
            </a:pPr>
            <a:endParaRPr lang="en-GB" dirty="0"/>
          </a:p>
        </p:txBody>
      </p:sp>
    </p:spTree>
    <p:extLst>
      <p:ext uri="{BB962C8B-B14F-4D97-AF65-F5344CB8AC3E}">
        <p14:creationId xmlns:p14="http://schemas.microsoft.com/office/powerpoint/2010/main" val="156482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150EF-5D8A-4D99-8EA2-0B440BBB2FD6}"/>
              </a:ext>
            </a:extLst>
          </p:cNvPr>
          <p:cNvSpPr>
            <a:spLocks noGrp="1"/>
          </p:cNvSpPr>
          <p:nvPr>
            <p:ph type="title"/>
          </p:nvPr>
        </p:nvSpPr>
        <p:spPr/>
        <p:txBody>
          <a:bodyPr/>
          <a:lstStyle/>
          <a:p>
            <a:r>
              <a:rPr lang="en-US" dirty="0"/>
              <a:t>Next steps</a:t>
            </a:r>
            <a:endParaRPr lang="en-GB" dirty="0"/>
          </a:p>
        </p:txBody>
      </p:sp>
      <p:sp>
        <p:nvSpPr>
          <p:cNvPr id="3" name="Content Placeholder 2">
            <a:extLst>
              <a:ext uri="{FF2B5EF4-FFF2-40B4-BE49-F238E27FC236}">
                <a16:creationId xmlns:a16="http://schemas.microsoft.com/office/drawing/2014/main" id="{B3FF59C2-C397-4F1B-AC98-6CA1DF481DB5}"/>
              </a:ext>
            </a:extLst>
          </p:cNvPr>
          <p:cNvSpPr>
            <a:spLocks noGrp="1"/>
          </p:cNvSpPr>
          <p:nvPr>
            <p:ph idx="1"/>
          </p:nvPr>
        </p:nvSpPr>
        <p:spPr/>
        <p:txBody>
          <a:bodyPr/>
          <a:lstStyle/>
          <a:p>
            <a:r>
              <a:rPr lang="en-US" dirty="0"/>
              <a:t>Notice and recognize – celebrate!</a:t>
            </a:r>
          </a:p>
          <a:p>
            <a:r>
              <a:rPr lang="en-US" dirty="0"/>
              <a:t>Checking</a:t>
            </a:r>
          </a:p>
          <a:p>
            <a:r>
              <a:rPr lang="en-US" dirty="0"/>
              <a:t>Maintaining expectations – it’s a process!</a:t>
            </a:r>
          </a:p>
          <a:p>
            <a:endParaRPr lang="en-GB" dirty="0"/>
          </a:p>
        </p:txBody>
      </p:sp>
    </p:spTree>
    <p:extLst>
      <p:ext uri="{BB962C8B-B14F-4D97-AF65-F5344CB8AC3E}">
        <p14:creationId xmlns:p14="http://schemas.microsoft.com/office/powerpoint/2010/main" val="2606805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924466E-04B9-470F-A04B-59F1507431A6}"/>
              </a:ext>
            </a:extLst>
          </p:cNvPr>
          <p:cNvSpPr>
            <a:spLocks noGrp="1"/>
          </p:cNvSpPr>
          <p:nvPr>
            <p:ph type="title"/>
          </p:nvPr>
        </p:nvSpPr>
        <p:spPr/>
        <p:txBody>
          <a:bodyPr/>
          <a:lstStyle/>
          <a:p>
            <a:r>
              <a:rPr lang="en-GB" b="1" dirty="0"/>
              <a:t>Session overview</a:t>
            </a:r>
          </a:p>
        </p:txBody>
      </p:sp>
      <p:sp>
        <p:nvSpPr>
          <p:cNvPr id="16" name="Content Placeholder 15">
            <a:extLst>
              <a:ext uri="{FF2B5EF4-FFF2-40B4-BE49-F238E27FC236}">
                <a16:creationId xmlns:a16="http://schemas.microsoft.com/office/drawing/2014/main" id="{DDB7E6DD-A149-4E64-ABA6-D51114BFC019}"/>
              </a:ext>
            </a:extLst>
          </p:cNvPr>
          <p:cNvSpPr>
            <a:spLocks noGrp="1"/>
          </p:cNvSpPr>
          <p:nvPr>
            <p:ph idx="1"/>
          </p:nvPr>
        </p:nvSpPr>
        <p:spPr/>
        <p:txBody>
          <a:bodyPr>
            <a:normAutofit/>
          </a:bodyPr>
          <a:lstStyle/>
          <a:p>
            <a:r>
              <a:rPr lang="en-GB" dirty="0"/>
              <a:t>Part 1: research, policy and practice</a:t>
            </a:r>
          </a:p>
          <a:p>
            <a:pPr lvl="1"/>
            <a:r>
              <a:rPr lang="en-GB" dirty="0"/>
              <a:t> Ofsted research review</a:t>
            </a:r>
          </a:p>
          <a:p>
            <a:pPr lvl="1"/>
            <a:r>
              <a:rPr lang="en-GB" dirty="0"/>
              <a:t> New GCSE</a:t>
            </a:r>
          </a:p>
          <a:p>
            <a:pPr lvl="1"/>
            <a:r>
              <a:rPr lang="en-GB" dirty="0"/>
              <a:t> Current practice</a:t>
            </a:r>
          </a:p>
          <a:p>
            <a:pPr lvl="1"/>
            <a:r>
              <a:rPr lang="en-GB" dirty="0"/>
              <a:t> Ways forward</a:t>
            </a:r>
          </a:p>
          <a:p>
            <a:r>
              <a:rPr lang="en-GB" dirty="0"/>
              <a:t>Part 2: TL case study</a:t>
            </a:r>
          </a:p>
          <a:p>
            <a:r>
              <a:rPr lang="en-GB" dirty="0"/>
              <a:t>Part 3: Teacher and student TL use</a:t>
            </a:r>
          </a:p>
          <a:p>
            <a:r>
              <a:rPr lang="en-GB" dirty="0"/>
              <a:t>Part 4: Next steps</a:t>
            </a:r>
          </a:p>
        </p:txBody>
      </p:sp>
      <p:pic>
        <p:nvPicPr>
          <p:cNvPr id="19" name="Picture 18" descr="Diagram&#10;&#10;Description automatically generated">
            <a:extLst>
              <a:ext uri="{FF2B5EF4-FFF2-40B4-BE49-F238E27FC236}">
                <a16:creationId xmlns:a16="http://schemas.microsoft.com/office/drawing/2014/main" id="{6FD8A98F-D557-4254-A8F2-F4F1E8A64E0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34397">
            <a:off x="8171276" y="924771"/>
            <a:ext cx="4314176" cy="2157088"/>
          </a:xfrm>
          <a:prstGeom prst="rect">
            <a:avLst/>
          </a:prstGeom>
        </p:spPr>
      </p:pic>
      <p:pic>
        <p:nvPicPr>
          <p:cNvPr id="5" name="Picture 4" descr="Icon&#10;&#10;Description automatically generated">
            <a:extLst>
              <a:ext uri="{FF2B5EF4-FFF2-40B4-BE49-F238E27FC236}">
                <a16:creationId xmlns:a16="http://schemas.microsoft.com/office/drawing/2014/main" id="{F28A7AD3-6354-4689-AB22-F951CDFCD9DF}"/>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7619838" y="1744655"/>
            <a:ext cx="517321" cy="517320"/>
          </a:xfrm>
          <a:prstGeom prst="rect">
            <a:avLst/>
          </a:prstGeom>
        </p:spPr>
      </p:pic>
      <p:pic>
        <p:nvPicPr>
          <p:cNvPr id="6" name="Picture 5" descr="Icon&#10;&#10;Description automatically generated">
            <a:extLst>
              <a:ext uri="{FF2B5EF4-FFF2-40B4-BE49-F238E27FC236}">
                <a16:creationId xmlns:a16="http://schemas.microsoft.com/office/drawing/2014/main" id="{817617C8-EDDD-4F9B-AD0B-DCF5831CBD0A}"/>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7596990" y="3513593"/>
            <a:ext cx="517321" cy="517320"/>
          </a:xfrm>
          <a:prstGeom prst="rect">
            <a:avLst/>
          </a:prstGeom>
        </p:spPr>
      </p:pic>
    </p:spTree>
    <p:extLst>
      <p:ext uri="{BB962C8B-B14F-4D97-AF65-F5344CB8AC3E}">
        <p14:creationId xmlns:p14="http://schemas.microsoft.com/office/powerpoint/2010/main" val="2126475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924466E-04B9-470F-A04B-59F1507431A6}"/>
              </a:ext>
            </a:extLst>
          </p:cNvPr>
          <p:cNvSpPr>
            <a:spLocks noGrp="1"/>
          </p:cNvSpPr>
          <p:nvPr>
            <p:ph type="title"/>
          </p:nvPr>
        </p:nvSpPr>
        <p:spPr>
          <a:xfrm>
            <a:off x="838200" y="161946"/>
            <a:ext cx="10515600" cy="1325563"/>
          </a:xfrm>
        </p:spPr>
        <p:txBody>
          <a:bodyPr/>
          <a:lstStyle/>
          <a:p>
            <a:r>
              <a:rPr lang="en-GB" b="1" dirty="0"/>
              <a:t>Session overview</a:t>
            </a:r>
          </a:p>
        </p:txBody>
      </p:sp>
      <p:sp>
        <p:nvSpPr>
          <p:cNvPr id="16" name="Content Placeholder 15">
            <a:extLst>
              <a:ext uri="{FF2B5EF4-FFF2-40B4-BE49-F238E27FC236}">
                <a16:creationId xmlns:a16="http://schemas.microsoft.com/office/drawing/2014/main" id="{DDB7E6DD-A149-4E64-ABA6-D51114BFC019}"/>
              </a:ext>
            </a:extLst>
          </p:cNvPr>
          <p:cNvSpPr>
            <a:spLocks noGrp="1"/>
          </p:cNvSpPr>
          <p:nvPr>
            <p:ph idx="1"/>
          </p:nvPr>
        </p:nvSpPr>
        <p:spPr>
          <a:xfrm>
            <a:off x="838200" y="1487509"/>
            <a:ext cx="10515600" cy="4351338"/>
          </a:xfrm>
        </p:spPr>
        <p:txBody>
          <a:bodyPr>
            <a:normAutofit/>
          </a:bodyPr>
          <a:lstStyle/>
          <a:p>
            <a:r>
              <a:rPr lang="en-GB" dirty="0"/>
              <a:t>Part 1: research, policy and practice</a:t>
            </a:r>
          </a:p>
          <a:p>
            <a:pPr lvl="1"/>
            <a:r>
              <a:rPr lang="en-GB" dirty="0"/>
              <a:t> Ofsted research review</a:t>
            </a:r>
          </a:p>
          <a:p>
            <a:pPr lvl="1"/>
            <a:r>
              <a:rPr lang="en-GB" dirty="0"/>
              <a:t> New GCSE</a:t>
            </a:r>
          </a:p>
          <a:p>
            <a:pPr lvl="1"/>
            <a:r>
              <a:rPr lang="en-GB" dirty="0"/>
              <a:t> Current practice</a:t>
            </a:r>
          </a:p>
          <a:p>
            <a:pPr lvl="1"/>
            <a:r>
              <a:rPr lang="en-GB" dirty="0"/>
              <a:t> Ways forward</a:t>
            </a:r>
          </a:p>
          <a:p>
            <a:r>
              <a:rPr lang="en-GB" dirty="0"/>
              <a:t>Part 2: TL case study</a:t>
            </a:r>
          </a:p>
          <a:p>
            <a:r>
              <a:rPr lang="en-GB" dirty="0"/>
              <a:t>Part 3: Teacher and student TL use (practical activities for tomorrow)</a:t>
            </a:r>
          </a:p>
          <a:p>
            <a:r>
              <a:rPr lang="en-GB" dirty="0"/>
              <a:t>Part 4: Next steps</a:t>
            </a:r>
          </a:p>
        </p:txBody>
      </p:sp>
      <p:pic>
        <p:nvPicPr>
          <p:cNvPr id="19" name="Picture 18" descr="Diagram&#10;&#10;Description automatically generated">
            <a:extLst>
              <a:ext uri="{FF2B5EF4-FFF2-40B4-BE49-F238E27FC236}">
                <a16:creationId xmlns:a16="http://schemas.microsoft.com/office/drawing/2014/main" id="{6FD8A98F-D557-4254-A8F2-F4F1E8A64E0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34397">
            <a:off x="8171276" y="924771"/>
            <a:ext cx="4314176" cy="2157088"/>
          </a:xfrm>
          <a:prstGeom prst="rect">
            <a:avLst/>
          </a:prstGeom>
        </p:spPr>
      </p:pic>
    </p:spTree>
    <p:extLst>
      <p:ext uri="{BB962C8B-B14F-4D97-AF65-F5344CB8AC3E}">
        <p14:creationId xmlns:p14="http://schemas.microsoft.com/office/powerpoint/2010/main" val="231585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924466E-04B9-470F-A04B-59F1507431A6}"/>
              </a:ext>
            </a:extLst>
          </p:cNvPr>
          <p:cNvSpPr>
            <a:spLocks noGrp="1"/>
          </p:cNvSpPr>
          <p:nvPr>
            <p:ph type="title"/>
          </p:nvPr>
        </p:nvSpPr>
        <p:spPr>
          <a:xfrm>
            <a:off x="838200" y="161946"/>
            <a:ext cx="10515600" cy="1325563"/>
          </a:xfrm>
        </p:spPr>
        <p:txBody>
          <a:bodyPr/>
          <a:lstStyle/>
          <a:p>
            <a:r>
              <a:rPr lang="en-GB" b="1" dirty="0"/>
              <a:t>Ways forward</a:t>
            </a:r>
          </a:p>
        </p:txBody>
      </p:sp>
      <p:sp>
        <p:nvSpPr>
          <p:cNvPr id="16" name="Content Placeholder 15">
            <a:extLst>
              <a:ext uri="{FF2B5EF4-FFF2-40B4-BE49-F238E27FC236}">
                <a16:creationId xmlns:a16="http://schemas.microsoft.com/office/drawing/2014/main" id="{DDB7E6DD-A149-4E64-ABA6-D51114BFC019}"/>
              </a:ext>
            </a:extLst>
          </p:cNvPr>
          <p:cNvSpPr>
            <a:spLocks noGrp="1"/>
          </p:cNvSpPr>
          <p:nvPr>
            <p:ph idx="1"/>
          </p:nvPr>
        </p:nvSpPr>
        <p:spPr>
          <a:xfrm>
            <a:off x="528368" y="1801285"/>
            <a:ext cx="11135264" cy="4351338"/>
          </a:xfrm>
        </p:spPr>
        <p:txBody>
          <a:bodyPr>
            <a:normAutofit/>
          </a:bodyPr>
          <a:lstStyle/>
          <a:p>
            <a:pPr marL="342900" indent="-342900">
              <a:buFont typeface="Arial" panose="020B0604020202020204" pitchFamily="34" charset="0"/>
              <a:buChar char="•"/>
            </a:pPr>
            <a:r>
              <a:rPr lang="en-GB" dirty="0"/>
              <a:t> plan it carefully, using your SOW</a:t>
            </a:r>
          </a:p>
          <a:p>
            <a:pPr marL="342900" indent="-342900">
              <a:buFont typeface="Arial" panose="020B0604020202020204" pitchFamily="34" charset="0"/>
              <a:buChar char="•"/>
            </a:pPr>
            <a:r>
              <a:rPr lang="en-GB" dirty="0"/>
              <a:t> pare back teacher use of TL to ensure it is clear and comprehensible to our learners</a:t>
            </a:r>
          </a:p>
          <a:p>
            <a:pPr marL="342900" indent="-342900">
              <a:buFont typeface="Arial" panose="020B0604020202020204" pitchFamily="34" charset="0"/>
              <a:buChar char="•"/>
            </a:pPr>
            <a:r>
              <a:rPr lang="en-GB" dirty="0"/>
              <a:t> deliberately use words and structures to recycle previously taught language</a:t>
            </a:r>
          </a:p>
          <a:p>
            <a:pPr marL="342900" indent="-342900">
              <a:buFont typeface="Arial" panose="020B0604020202020204" pitchFamily="34" charset="0"/>
              <a:buChar char="•"/>
            </a:pPr>
            <a:r>
              <a:rPr lang="en-GB" dirty="0"/>
              <a:t>build TL use incrementally in step with the SOW</a:t>
            </a:r>
          </a:p>
          <a:p>
            <a:pPr marL="342900" indent="-342900">
              <a:buFont typeface="Arial" panose="020B0604020202020204" pitchFamily="34" charset="0"/>
              <a:buChar char="•"/>
            </a:pPr>
            <a:r>
              <a:rPr lang="en-GB" dirty="0"/>
              <a:t>plan our own and students’ use of TL to develop speed of understanding and production over time</a:t>
            </a:r>
          </a:p>
          <a:p>
            <a:pPr marL="342900" indent="-342900">
              <a:buFont typeface="Arial" panose="020B0604020202020204" pitchFamily="34" charset="0"/>
              <a:buChar char="•"/>
            </a:pPr>
            <a:r>
              <a:rPr lang="en-GB" dirty="0"/>
              <a:t>use English when there would otherwise be a barrier to learning</a:t>
            </a:r>
          </a:p>
        </p:txBody>
      </p:sp>
      <p:pic>
        <p:nvPicPr>
          <p:cNvPr id="5" name="Picture 4" descr="Diagram&#10;&#10;Description automatically generated">
            <a:extLst>
              <a:ext uri="{FF2B5EF4-FFF2-40B4-BE49-F238E27FC236}">
                <a16:creationId xmlns:a16="http://schemas.microsoft.com/office/drawing/2014/main" id="{F047E929-4F09-4A81-BB64-E9F251201AD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34397">
            <a:off x="8171277" y="-253818"/>
            <a:ext cx="4314176" cy="2157088"/>
          </a:xfrm>
          <a:prstGeom prst="rect">
            <a:avLst/>
          </a:prstGeom>
        </p:spPr>
      </p:pic>
    </p:spTree>
    <p:extLst>
      <p:ext uri="{BB962C8B-B14F-4D97-AF65-F5344CB8AC3E}">
        <p14:creationId xmlns:p14="http://schemas.microsoft.com/office/powerpoint/2010/main" val="102602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300038" y="21925"/>
            <a:ext cx="6484584" cy="1325563"/>
          </a:xfrm>
        </p:spPr>
        <p:txBody>
          <a:bodyPr>
            <a:normAutofit/>
          </a:bodyPr>
          <a:lstStyle/>
          <a:p>
            <a:r>
              <a:rPr lang="en-GB" sz="3600" b="1" dirty="0" err="1">
                <a:solidFill>
                  <a:schemeClr val="bg1"/>
                </a:solidFill>
              </a:rPr>
              <a:t>Estar</a:t>
            </a:r>
            <a:r>
              <a:rPr lang="en-GB" sz="3600" b="1" dirty="0">
                <a:solidFill>
                  <a:schemeClr val="bg1"/>
                </a:solidFill>
              </a:rPr>
              <a:t>: I am &amp; he/she is</a:t>
            </a:r>
          </a:p>
        </p:txBody>
      </p:sp>
      <p:sp>
        <p:nvSpPr>
          <p:cNvPr id="6" name="TextBox 5"/>
          <p:cNvSpPr txBox="1"/>
          <p:nvPr/>
        </p:nvSpPr>
        <p:spPr>
          <a:xfrm>
            <a:off x="-52943" y="1467605"/>
            <a:ext cx="1180610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the verb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estar</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means </a:t>
            </a:r>
            <a:r>
              <a:rPr kumimoji="0" lang="en-GB" sz="3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be </a:t>
            </a:r>
            <a:br>
              <a:rPr kumimoji="0" lang="en-GB" sz="3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when describing </a:t>
            </a:r>
            <a:r>
              <a:rPr kumimoji="0" lang="en-GB" sz="32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location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7" name="TextBox 6"/>
          <p:cNvSpPr txBox="1"/>
          <p:nvPr/>
        </p:nvSpPr>
        <p:spPr>
          <a:xfrm>
            <a:off x="1045029" y="2817223"/>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Estoy</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 name="TextBox 7"/>
          <p:cNvSpPr txBox="1"/>
          <p:nvPr/>
        </p:nvSpPr>
        <p:spPr>
          <a:xfrm>
            <a:off x="2817223" y="2817223"/>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a:t>
            </a:r>
          </a:p>
        </p:txBody>
      </p:sp>
      <p:sp>
        <p:nvSpPr>
          <p:cNvPr id="9" name="TextBox 8"/>
          <p:cNvSpPr txBox="1"/>
          <p:nvPr/>
        </p:nvSpPr>
        <p:spPr>
          <a:xfrm>
            <a:off x="1052791" y="3701195"/>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Está</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2817223" y="3701195"/>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 she is</a:t>
            </a:r>
          </a:p>
        </p:txBody>
      </p:sp>
      <p:sp>
        <p:nvSpPr>
          <p:cNvPr id="11" name="TextBox 10"/>
          <p:cNvSpPr txBox="1"/>
          <p:nvPr/>
        </p:nvSpPr>
        <p:spPr>
          <a:xfrm>
            <a:off x="1045028" y="4585167"/>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Estoy</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Action Button: Help 11">
            <a:hlinkClick r:id="" action="ppaction://noaction" highlightClick="1"/>
          </p:cNvPr>
          <p:cNvSpPr/>
          <p:nvPr/>
        </p:nvSpPr>
        <p:spPr>
          <a:xfrm>
            <a:off x="239590" y="4638543"/>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TextBox 12"/>
          <p:cNvSpPr txBox="1"/>
          <p:nvPr/>
        </p:nvSpPr>
        <p:spPr>
          <a:xfrm>
            <a:off x="4575866" y="4616877"/>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in Spain</a:t>
            </a:r>
          </a:p>
        </p:txBody>
      </p:sp>
      <p:sp>
        <p:nvSpPr>
          <p:cNvPr id="14" name="TextBox 13"/>
          <p:cNvSpPr txBox="1"/>
          <p:nvPr/>
        </p:nvSpPr>
        <p:spPr>
          <a:xfrm>
            <a:off x="1045028" y="5471252"/>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Está</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 name="Action Button: Help 14">
            <a:hlinkClick r:id="" action="ppaction://noaction" highlightClick="1"/>
          </p:cNvPr>
          <p:cNvSpPr/>
          <p:nvPr/>
        </p:nvSpPr>
        <p:spPr>
          <a:xfrm>
            <a:off x="246111" y="5471252"/>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p:cNvSpPr txBox="1"/>
          <p:nvPr/>
        </p:nvSpPr>
        <p:spPr>
          <a:xfrm>
            <a:off x="4575866" y="5469139"/>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 she is in Spain</a:t>
            </a:r>
          </a:p>
        </p:txBody>
      </p:sp>
      <p:pic>
        <p:nvPicPr>
          <p:cNvPr id="18" name="Picture 2" descr="C:\Users\wdj\Google Drive\Primary\Y5 SoW\From Tracy\Pronouns\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1395" y="2628047"/>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wdj\Google Drive\Primary\Y5 SoW\From Tracy\Pronouns\h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0234" y="3499051"/>
            <a:ext cx="1467789" cy="10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Users\wdj\Google Drive\Primary\Y5 SoW\From Tracy\Pronouns\sh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9949" y="3485184"/>
            <a:ext cx="1441114" cy="109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054904" y="152701"/>
            <a:ext cx="3137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Y7 Week 1 Lesson 1</a:t>
            </a:r>
          </a:p>
        </p:txBody>
      </p:sp>
    </p:spTree>
    <p:extLst>
      <p:ext uri="{BB962C8B-B14F-4D97-AF65-F5344CB8AC3E}">
        <p14:creationId xmlns:p14="http://schemas.microsoft.com/office/powerpoint/2010/main" val="15015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animBg="1"/>
      <p:bldP spid="13" grpId="0"/>
      <p:bldP spid="14" grpId="0"/>
      <p:bldP spid="15"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p:cNvGraphicFramePr>
            <a:graphicFrameLocks noGrp="1"/>
          </p:cNvGraphicFramePr>
          <p:nvPr>
            <p:ph idx="1"/>
          </p:nvPr>
        </p:nvGraphicFramePr>
        <p:xfrm>
          <a:off x="587955" y="687355"/>
          <a:ext cx="10812381" cy="4938521"/>
        </p:xfrm>
        <a:graphic>
          <a:graphicData uri="http://schemas.openxmlformats.org/drawingml/2006/table">
            <a:tbl>
              <a:tblPr firstRow="1" bandRow="1">
                <a:tableStyleId>{5C22544A-7EE6-4342-B048-85BDC9FD1C3A}</a:tableStyleId>
              </a:tblPr>
              <a:tblGrid>
                <a:gridCol w="703892">
                  <a:extLst>
                    <a:ext uri="{9D8B030D-6E8A-4147-A177-3AD203B41FA5}">
                      <a16:colId xmlns:a16="http://schemas.microsoft.com/office/drawing/2014/main" val="2548973513"/>
                    </a:ext>
                  </a:extLst>
                </a:gridCol>
                <a:gridCol w="4593595">
                  <a:extLst>
                    <a:ext uri="{9D8B030D-6E8A-4147-A177-3AD203B41FA5}">
                      <a16:colId xmlns:a16="http://schemas.microsoft.com/office/drawing/2014/main" val="2775102314"/>
                    </a:ext>
                  </a:extLst>
                </a:gridCol>
                <a:gridCol w="718305">
                  <a:extLst>
                    <a:ext uri="{9D8B030D-6E8A-4147-A177-3AD203B41FA5}">
                      <a16:colId xmlns:a16="http://schemas.microsoft.com/office/drawing/2014/main" val="3028703937"/>
                    </a:ext>
                  </a:extLst>
                </a:gridCol>
                <a:gridCol w="4796589">
                  <a:extLst>
                    <a:ext uri="{9D8B030D-6E8A-4147-A177-3AD203B41FA5}">
                      <a16:colId xmlns:a16="http://schemas.microsoft.com/office/drawing/2014/main" val="1859025906"/>
                    </a:ext>
                  </a:extLst>
                </a:gridCol>
              </a:tblGrid>
              <a:tr h="2061645">
                <a:tc gridSpan="4">
                  <a:txBody>
                    <a:bodyPr/>
                    <a:lstStyle/>
                    <a:p>
                      <a:pPr lvl="0">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Michel’s message tells us what </a:t>
                      </a:r>
                      <a:r>
                        <a:rPr kumimoji="0" lang="en-GB" sz="20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he</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has, and what </a:t>
                      </a:r>
                      <a:r>
                        <a:rPr kumimoji="0" lang="en-GB" sz="20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his sister Sophie </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has.</a:t>
                      </a:r>
                    </a:p>
                    <a:p>
                      <a:pPr lvl="0">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p>
                    <a:p>
                      <a:pPr lvl="0">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The app has a bug! It deleted all the pronouns. </a:t>
                      </a:r>
                    </a:p>
                    <a:p>
                      <a:pPr lvl="0">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lvl="0">
                        <a:defRPr/>
                      </a:pPr>
                      <a:r>
                        <a:rPr lang="en-GB" sz="2000" b="0" i="0" dirty="0">
                          <a:solidFill>
                            <a:schemeClr val="accent5">
                              <a:lumMod val="50000"/>
                            </a:schemeClr>
                          </a:solidFill>
                          <a:latin typeface="Century Gothic" panose="020B0502020202020204" pitchFamily="34" charset="0"/>
                        </a:rPr>
                        <a:t>Write the nouns (e.g. un animal) in English, in two</a:t>
                      </a:r>
                      <a:r>
                        <a:rPr lang="en-GB" sz="2000" b="0" i="0" baseline="0" dirty="0">
                          <a:solidFill>
                            <a:schemeClr val="accent5">
                              <a:lumMod val="50000"/>
                            </a:schemeClr>
                          </a:solidFill>
                          <a:latin typeface="Century Gothic" panose="020B0502020202020204" pitchFamily="34" charset="0"/>
                        </a:rPr>
                        <a:t> columns: </a:t>
                      </a:r>
                      <a:r>
                        <a:rPr lang="en-GB" sz="2000" b="1" i="0" baseline="0" dirty="0">
                          <a:solidFill>
                            <a:schemeClr val="accent5">
                              <a:lumMod val="50000"/>
                            </a:schemeClr>
                          </a:solidFill>
                          <a:latin typeface="Century Gothic" panose="020B0502020202020204" pitchFamily="34" charset="0"/>
                        </a:rPr>
                        <a:t>Michel </a:t>
                      </a:r>
                      <a:r>
                        <a:rPr lang="en-GB" sz="2000" b="0" i="0" baseline="0" dirty="0">
                          <a:solidFill>
                            <a:schemeClr val="accent5">
                              <a:lumMod val="50000"/>
                            </a:schemeClr>
                          </a:solidFill>
                          <a:latin typeface="Century Gothic" panose="020B0502020202020204" pitchFamily="34" charset="0"/>
                        </a:rPr>
                        <a:t>/ </a:t>
                      </a:r>
                      <a:r>
                        <a:rPr lang="en-GB" sz="2000" b="1" i="0" baseline="0" dirty="0">
                          <a:solidFill>
                            <a:schemeClr val="accent5">
                              <a:lumMod val="50000"/>
                            </a:schemeClr>
                          </a:solidFill>
                          <a:latin typeface="Century Gothic" panose="020B0502020202020204" pitchFamily="34" charset="0"/>
                        </a:rPr>
                        <a:t>Sophie</a:t>
                      </a:r>
                      <a:r>
                        <a:rPr lang="en-GB" sz="2000" b="0" i="0" baseline="0" dirty="0">
                          <a:solidFill>
                            <a:schemeClr val="accent5">
                              <a:lumMod val="50000"/>
                            </a:schemeClr>
                          </a:solidFill>
                          <a:latin typeface="Century Gothic" panose="020B0502020202020204" pitchFamily="34" charset="0"/>
                        </a:rPr>
                        <a:t>.</a:t>
                      </a:r>
                      <a:endParaRPr lang="en-GB" sz="2000" b="0" i="0" dirty="0">
                        <a:solidFill>
                          <a:schemeClr val="accent5">
                            <a:lumMod val="50000"/>
                          </a:schemeClr>
                        </a:solidFill>
                        <a:latin typeface="Century Gothic" panose="020B0502020202020204" pitchFamily="34" charset="0"/>
                      </a:endParaRPr>
                    </a:p>
                    <a:p>
                      <a:pPr lvl="0">
                        <a:defRPr/>
                      </a:pPr>
                      <a:endParaRPr lang="en-GB" sz="2000" b="0" i="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482725"/>
                  </a:ext>
                </a:extLst>
              </a:tr>
              <a:tr h="719219">
                <a:tc>
                  <a:txBody>
                    <a:bodyPr/>
                    <a:lstStyle/>
                    <a:p>
                      <a:pPr algn="ctr"/>
                      <a:r>
                        <a:rPr lang="en-GB" sz="3200" b="1"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ai</a:t>
                      </a:r>
                      <a:r>
                        <a:rPr lang="en-GB" sz="2400" b="0" dirty="0">
                          <a:solidFill>
                            <a:schemeClr val="accent5">
                              <a:lumMod val="50000"/>
                            </a:schemeClr>
                          </a:solidFill>
                          <a:latin typeface="Century Gothic" panose="020B0502020202020204" pitchFamily="34" charset="0"/>
                        </a:rPr>
                        <a:t> un animal.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ai</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une</a:t>
                      </a:r>
                      <a:r>
                        <a:rPr lang="en-GB" sz="2400" b="0" dirty="0">
                          <a:solidFill>
                            <a:schemeClr val="accent5">
                              <a:lumMod val="50000"/>
                            </a:schemeClr>
                          </a:solidFill>
                          <a:latin typeface="Century Gothic" panose="020B0502020202020204" pitchFamily="34" charset="0"/>
                        </a:rPr>
                        <a:t> idée.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719219">
                <a:tc>
                  <a:txBody>
                    <a:bodyPr/>
                    <a:lstStyle/>
                    <a:p>
                      <a:pPr algn="ctr"/>
                      <a:r>
                        <a:rPr lang="en-GB" sz="3200" b="1"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         a un livre.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         a </a:t>
                      </a:r>
                      <a:r>
                        <a:rPr lang="en-GB" sz="2400" dirty="0" err="1">
                          <a:solidFill>
                            <a:schemeClr val="accent5">
                              <a:lumMod val="50000"/>
                            </a:schemeClr>
                          </a:solidFill>
                          <a:latin typeface="Century Gothic" panose="020B0502020202020204" pitchFamily="34" charset="0"/>
                        </a:rPr>
                        <a:t>une</a:t>
                      </a:r>
                      <a:r>
                        <a:rPr lang="en-GB" sz="2400" dirty="0">
                          <a:solidFill>
                            <a:schemeClr val="accent5">
                              <a:lumMod val="50000"/>
                            </a:schemeClr>
                          </a:solidFill>
                          <a:latin typeface="Century Gothic" panose="020B0502020202020204" pitchFamily="34" charset="0"/>
                        </a:rPr>
                        <a:t> chose.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719219">
                <a:tc>
                  <a:txBody>
                    <a:bodyPr/>
                    <a:lstStyle/>
                    <a:p>
                      <a:pPr algn="ctr"/>
                      <a:r>
                        <a:rPr lang="en-GB" sz="3200" b="1"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u</a:t>
                      </a:r>
                      <a:r>
                        <a:rPr lang="en-GB" sz="2400" b="0" dirty="0" err="1">
                          <a:solidFill>
                            <a:schemeClr val="accent5">
                              <a:lumMod val="50000"/>
                            </a:schemeClr>
                          </a:solidFill>
                          <a:latin typeface="Century Gothic" panose="020B0502020202020204" pitchFamily="34" charset="0"/>
                        </a:rPr>
                        <a:t>ne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chambre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ai</a:t>
                      </a:r>
                      <a:r>
                        <a:rPr lang="en-GB" sz="2400" dirty="0">
                          <a:solidFill>
                            <a:schemeClr val="accent5">
                              <a:lumMod val="50000"/>
                            </a:schemeClr>
                          </a:solidFill>
                          <a:latin typeface="Century Gothic" panose="020B0502020202020204" pitchFamily="34" charset="0"/>
                        </a:rPr>
                        <a:t> un </a:t>
                      </a:r>
                      <a:r>
                        <a:rPr lang="en-GB" sz="2400" dirty="0" err="1">
                          <a:solidFill>
                            <a:schemeClr val="accent5">
                              <a:lumMod val="50000"/>
                            </a:schemeClr>
                          </a:solidFill>
                          <a:latin typeface="Century Gothic" panose="020B0502020202020204" pitchFamily="34" charset="0"/>
                        </a:rPr>
                        <a:t>chien</a:t>
                      </a:r>
                      <a:r>
                        <a:rPr lang="en-GB" sz="240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719219">
                <a:tc>
                  <a:txBody>
                    <a:bodyPr/>
                    <a:lstStyle/>
                    <a:p>
                      <a:pPr algn="ctr"/>
                      <a:r>
                        <a:rPr lang="en-GB" sz="3200" b="1"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ai</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une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règle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chemeClr val="accent5">
                              <a:lumMod val="50000"/>
                            </a:schemeClr>
                          </a:solidFill>
                          <a:latin typeface="Century Gothic" panose="020B0502020202020204" pitchFamily="34" charset="0"/>
                        </a:rPr>
                        <a:t>          </a:t>
                      </a:r>
                      <a:r>
                        <a:rPr lang="en-GB" sz="2400" baseline="0" dirty="0">
                          <a:solidFill>
                            <a:schemeClr val="accent5">
                              <a:lumMod val="50000"/>
                            </a:schemeClr>
                          </a:solidFill>
                          <a:latin typeface="Century Gothic" panose="020B0502020202020204" pitchFamily="34" charset="0"/>
                        </a:rPr>
                        <a:t>a un portable.</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bl>
          </a:graphicData>
        </a:graphic>
      </p:graphicFrame>
      <p:sp>
        <p:nvSpPr>
          <p:cNvPr id="4" name="TextBox 3"/>
          <p:cNvSpPr txBox="1"/>
          <p:nvPr/>
        </p:nvSpPr>
        <p:spPr>
          <a:xfrm>
            <a:off x="-985715" y="106297"/>
            <a:ext cx="3733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Lire</a:t>
            </a:r>
          </a:p>
        </p:txBody>
      </p:sp>
      <p:sp>
        <p:nvSpPr>
          <p:cNvPr id="5" name="Explosion 2 4"/>
          <p:cNvSpPr>
            <a:spLocks noChangeAspect="1"/>
          </p:cNvSpPr>
          <p:nvPr/>
        </p:nvSpPr>
        <p:spPr>
          <a:xfrm rot="1587298">
            <a:off x="1387736" y="5055200"/>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 name="Explosion 2 30"/>
          <p:cNvSpPr>
            <a:spLocks noChangeAspect="1"/>
          </p:cNvSpPr>
          <p:nvPr/>
        </p:nvSpPr>
        <p:spPr>
          <a:xfrm rot="1587298">
            <a:off x="1366818" y="2973068"/>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 name="Explosion 2 31"/>
          <p:cNvSpPr>
            <a:spLocks noChangeAspect="1"/>
          </p:cNvSpPr>
          <p:nvPr/>
        </p:nvSpPr>
        <p:spPr>
          <a:xfrm rot="1587298">
            <a:off x="1366818" y="3645246"/>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 name="Explosion 2 32"/>
          <p:cNvSpPr>
            <a:spLocks noChangeAspect="1"/>
          </p:cNvSpPr>
          <p:nvPr/>
        </p:nvSpPr>
        <p:spPr>
          <a:xfrm rot="1587298">
            <a:off x="1406378" y="4360150"/>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5" name="Explosion 2 34"/>
          <p:cNvSpPr>
            <a:spLocks noChangeAspect="1"/>
          </p:cNvSpPr>
          <p:nvPr/>
        </p:nvSpPr>
        <p:spPr>
          <a:xfrm rot="1587298">
            <a:off x="6696787" y="3066942"/>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0" name="Explosion 2 39"/>
          <p:cNvSpPr>
            <a:spLocks noChangeAspect="1"/>
          </p:cNvSpPr>
          <p:nvPr/>
        </p:nvSpPr>
        <p:spPr>
          <a:xfrm rot="1587298">
            <a:off x="6693152" y="3710847"/>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1" name="Explosion 2 40"/>
          <p:cNvSpPr>
            <a:spLocks noChangeAspect="1"/>
          </p:cNvSpPr>
          <p:nvPr/>
        </p:nvSpPr>
        <p:spPr>
          <a:xfrm rot="1587298">
            <a:off x="6732712" y="4320826"/>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2" name="Explosion 2 41"/>
          <p:cNvSpPr>
            <a:spLocks noChangeAspect="1"/>
          </p:cNvSpPr>
          <p:nvPr/>
        </p:nvSpPr>
        <p:spPr>
          <a:xfrm rot="1587298">
            <a:off x="6741835" y="4993360"/>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TextBox 12"/>
          <p:cNvSpPr txBox="1"/>
          <p:nvPr/>
        </p:nvSpPr>
        <p:spPr>
          <a:xfrm>
            <a:off x="9643840" y="0"/>
            <a:ext cx="3137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Y7, T1.1, Week 3</a:t>
            </a:r>
          </a:p>
        </p:txBody>
      </p:sp>
    </p:spTree>
    <p:extLst>
      <p:ext uri="{BB962C8B-B14F-4D97-AF65-F5344CB8AC3E}">
        <p14:creationId xmlns:p14="http://schemas.microsoft.com/office/powerpoint/2010/main" val="1367104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F244358A-BC0D-444B-AA4D-A899992D3B7E}"/>
              </a:ext>
            </a:extLst>
          </p:cNvPr>
          <p:cNvSpPr/>
          <p:nvPr/>
        </p:nvSpPr>
        <p:spPr>
          <a:xfrm>
            <a:off x="11137391" y="213709"/>
            <a:ext cx="862549"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85749" y="213709"/>
            <a:ext cx="5706319" cy="707849"/>
          </a:xfrm>
        </p:spPr>
        <p:txBody>
          <a:bodyPr>
            <a:normAutofit/>
          </a:bodyPr>
          <a:lstStyle/>
          <a:p>
            <a:r>
              <a:rPr lang="en-GB" sz="3600" b="1" dirty="0">
                <a:solidFill>
                  <a:schemeClr val="bg1"/>
                </a:solidFill>
              </a:rPr>
              <a:t>Ich </a:t>
            </a:r>
            <a:r>
              <a:rPr lang="en-GB" sz="3600" b="1" dirty="0" err="1">
                <a:solidFill>
                  <a:schemeClr val="bg1"/>
                </a:solidFill>
              </a:rPr>
              <a:t>oder</a:t>
            </a:r>
            <a:r>
              <a:rPr lang="en-GB" sz="3600" b="1" dirty="0">
                <a:solidFill>
                  <a:schemeClr val="bg1"/>
                </a:solidFill>
              </a:rPr>
              <a:t> du?</a:t>
            </a:r>
          </a:p>
        </p:txBody>
      </p:sp>
      <p:sp>
        <p:nvSpPr>
          <p:cNvPr id="7" name="TextBox 6">
            <a:extLst>
              <a:ext uri="{FF2B5EF4-FFF2-40B4-BE49-F238E27FC236}">
                <a16:creationId xmlns:a16="http://schemas.microsoft.com/office/drawing/2014/main" id="{CCC66273-2E18-4AE4-845B-6802ABC5366E}"/>
              </a:ext>
            </a:extLst>
          </p:cNvPr>
          <p:cNvSpPr txBox="1"/>
          <p:nvPr/>
        </p:nvSpPr>
        <p:spPr>
          <a:xfrm>
            <a:off x="210939" y="1150063"/>
            <a:ext cx="117890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Wolfgang and Mia want to help more often, but they can’t agree!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Wer </a:t>
            </a:r>
            <a:r>
              <a:rPr kumimoji="0" lang="en-GB" sz="22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macht</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was?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Schreib</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ich</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oder</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du</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(you).</a:t>
            </a:r>
          </a:p>
        </p:txBody>
      </p:sp>
      <p:pic>
        <p:nvPicPr>
          <p:cNvPr id="8" name="Picture 7">
            <a:extLst>
              <a:ext uri="{FF2B5EF4-FFF2-40B4-BE49-F238E27FC236}">
                <a16:creationId xmlns:a16="http://schemas.microsoft.com/office/drawing/2014/main" id="{76E4D819-C0D9-4978-A65B-805F9291FC82}"/>
              </a:ext>
            </a:extLst>
          </p:cNvPr>
          <p:cNvPicPr>
            <a:picLocks noChangeAspect="1"/>
          </p:cNvPicPr>
          <p:nvPr/>
        </p:nvPicPr>
        <p:blipFill>
          <a:blip r:embed="rId4"/>
          <a:stretch>
            <a:fillRect/>
          </a:stretch>
        </p:blipFill>
        <p:spPr>
          <a:xfrm>
            <a:off x="250707" y="2498321"/>
            <a:ext cx="5952744" cy="3630342"/>
          </a:xfrm>
          <a:prstGeom prst="rect">
            <a:avLst/>
          </a:prstGeom>
        </p:spPr>
      </p:pic>
      <p:pic>
        <p:nvPicPr>
          <p:cNvPr id="12" name="Picture 11">
            <a:extLst>
              <a:ext uri="{FF2B5EF4-FFF2-40B4-BE49-F238E27FC236}">
                <a16:creationId xmlns:a16="http://schemas.microsoft.com/office/drawing/2014/main" id="{1D09D42F-98E1-4B7E-A9B7-22C24E00F807}"/>
              </a:ext>
            </a:extLst>
          </p:cNvPr>
          <p:cNvPicPr>
            <a:picLocks noChangeAspect="1"/>
          </p:cNvPicPr>
          <p:nvPr/>
        </p:nvPicPr>
        <p:blipFill>
          <a:blip r:embed="rId4"/>
          <a:stretch>
            <a:fillRect/>
          </a:stretch>
        </p:blipFill>
        <p:spPr>
          <a:xfrm>
            <a:off x="6096000" y="2489527"/>
            <a:ext cx="5952744" cy="3630342"/>
          </a:xfrm>
          <a:prstGeom prst="rect">
            <a:avLst/>
          </a:prstGeom>
        </p:spPr>
      </p:pic>
      <p:sp>
        <p:nvSpPr>
          <p:cNvPr id="13" name="TextBox 12">
            <a:extLst>
              <a:ext uri="{FF2B5EF4-FFF2-40B4-BE49-F238E27FC236}">
                <a16:creationId xmlns:a16="http://schemas.microsoft.com/office/drawing/2014/main" id="{546D9055-D0B4-4026-B86B-BEC0B8BF7288}"/>
              </a:ext>
            </a:extLst>
          </p:cNvPr>
          <p:cNvSpPr txBox="1"/>
          <p:nvPr/>
        </p:nvSpPr>
        <p:spPr>
          <a:xfrm>
            <a:off x="720339" y="2768727"/>
            <a:ext cx="506471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 </a:t>
            </a:r>
            <a:r>
              <a:rPr kumimoji="0" lang="en-GB" sz="1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@mia2008</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koche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einmal</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die </a:t>
            </a:r>
            <a:b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Woche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und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arbeitest</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im</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Garten.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 </a:t>
            </a: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der_wolf</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Nein</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putzt</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jeden</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Tag </a:t>
            </a:r>
            <a:b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den Boden und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koche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manchmal</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 </a:t>
            </a:r>
            <a:r>
              <a:rPr kumimoji="0" lang="en-GB" sz="1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@mia2008</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Was?!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putze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manchmal</a:t>
            </a:r>
            <a:b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den Boden und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machst</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das Bett.</a:t>
            </a:r>
          </a:p>
        </p:txBody>
      </p:sp>
      <p:sp>
        <p:nvSpPr>
          <p:cNvPr id="16" name="TextBox 15">
            <a:extLst>
              <a:ext uri="{FF2B5EF4-FFF2-40B4-BE49-F238E27FC236}">
                <a16:creationId xmlns:a16="http://schemas.microsoft.com/office/drawing/2014/main" id="{627BE772-42C4-48CF-95B2-F8C09CA9AD0F}"/>
              </a:ext>
            </a:extLst>
          </p:cNvPr>
          <p:cNvSpPr txBox="1"/>
          <p:nvPr/>
        </p:nvSpPr>
        <p:spPr>
          <a:xfrm>
            <a:off x="6542550" y="2756535"/>
            <a:ext cx="506471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 </a:t>
            </a: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der_wolf</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Das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ist</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unfair!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machst</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b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das Bett und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putze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das Fenster.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 </a:t>
            </a:r>
            <a:r>
              <a:rPr kumimoji="0" lang="en-GB" sz="1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@mia2008</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Okay.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schreibe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eine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Liste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 </a:t>
            </a: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der_wolf</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Nein</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schreibe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die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Liste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b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und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machst</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die Arbeit.</a:t>
            </a:r>
            <a:b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@mia2008</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17" name="TextBox 16">
            <a:extLst>
              <a:ext uri="{FF2B5EF4-FFF2-40B4-BE49-F238E27FC236}">
                <a16:creationId xmlns:a16="http://schemas.microsoft.com/office/drawing/2014/main" id="{99D7187E-1232-4BE7-934B-7751F9EAC2E8}"/>
              </a:ext>
            </a:extLst>
          </p:cNvPr>
          <p:cNvSpPr txBox="1"/>
          <p:nvPr/>
        </p:nvSpPr>
        <p:spPr>
          <a:xfrm>
            <a:off x="2269505" y="2744444"/>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a:t>
            </a:r>
          </a:p>
        </p:txBody>
      </p:sp>
      <p:sp>
        <p:nvSpPr>
          <p:cNvPr id="18" name="TextBox 17">
            <a:extLst>
              <a:ext uri="{FF2B5EF4-FFF2-40B4-BE49-F238E27FC236}">
                <a16:creationId xmlns:a16="http://schemas.microsoft.com/office/drawing/2014/main" id="{C8AF7C72-5F8B-4758-B37A-A2F5F80156DF}"/>
              </a:ext>
            </a:extLst>
          </p:cNvPr>
          <p:cNvSpPr txBox="1"/>
          <p:nvPr/>
        </p:nvSpPr>
        <p:spPr>
          <a:xfrm>
            <a:off x="2439180" y="3042937"/>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du</a:t>
            </a:r>
          </a:p>
        </p:txBody>
      </p:sp>
      <p:sp>
        <p:nvSpPr>
          <p:cNvPr id="19" name="TextBox 18">
            <a:extLst>
              <a:ext uri="{FF2B5EF4-FFF2-40B4-BE49-F238E27FC236}">
                <a16:creationId xmlns:a16="http://schemas.microsoft.com/office/drawing/2014/main" id="{7B05EFFD-21E8-4E88-9FE6-1AEC5E39C579}"/>
              </a:ext>
            </a:extLst>
          </p:cNvPr>
          <p:cNvSpPr txBox="1"/>
          <p:nvPr/>
        </p:nvSpPr>
        <p:spPr>
          <a:xfrm>
            <a:off x="2928613" y="3581988"/>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Du</a:t>
            </a:r>
          </a:p>
        </p:txBody>
      </p:sp>
      <p:sp>
        <p:nvSpPr>
          <p:cNvPr id="20" name="TextBox 19">
            <a:extLst>
              <a:ext uri="{FF2B5EF4-FFF2-40B4-BE49-F238E27FC236}">
                <a16:creationId xmlns:a16="http://schemas.microsoft.com/office/drawing/2014/main" id="{B56F77BA-C111-4871-A370-B0294C089746}"/>
              </a:ext>
            </a:extLst>
          </p:cNvPr>
          <p:cNvSpPr txBox="1"/>
          <p:nvPr/>
        </p:nvSpPr>
        <p:spPr>
          <a:xfrm>
            <a:off x="2836144" y="3856198"/>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a:t>
            </a:r>
          </a:p>
        </p:txBody>
      </p:sp>
      <p:sp>
        <p:nvSpPr>
          <p:cNvPr id="21" name="TextBox 20">
            <a:extLst>
              <a:ext uri="{FF2B5EF4-FFF2-40B4-BE49-F238E27FC236}">
                <a16:creationId xmlns:a16="http://schemas.microsoft.com/office/drawing/2014/main" id="{3A245C75-D97E-485C-ACCC-49E16A6FC25F}"/>
              </a:ext>
            </a:extLst>
          </p:cNvPr>
          <p:cNvSpPr txBox="1"/>
          <p:nvPr/>
        </p:nvSpPr>
        <p:spPr>
          <a:xfrm>
            <a:off x="2978677" y="4412755"/>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a:t>
            </a:r>
          </a:p>
        </p:txBody>
      </p:sp>
      <p:sp>
        <p:nvSpPr>
          <p:cNvPr id="22" name="TextBox 21">
            <a:extLst>
              <a:ext uri="{FF2B5EF4-FFF2-40B4-BE49-F238E27FC236}">
                <a16:creationId xmlns:a16="http://schemas.microsoft.com/office/drawing/2014/main" id="{73FABD25-EEB3-4E15-8311-CC12AA9FDE85}"/>
              </a:ext>
            </a:extLst>
          </p:cNvPr>
          <p:cNvSpPr txBox="1"/>
          <p:nvPr/>
        </p:nvSpPr>
        <p:spPr>
          <a:xfrm>
            <a:off x="2928612" y="4685163"/>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du</a:t>
            </a:r>
          </a:p>
        </p:txBody>
      </p:sp>
      <p:sp>
        <p:nvSpPr>
          <p:cNvPr id="23" name="TextBox 22">
            <a:extLst>
              <a:ext uri="{FF2B5EF4-FFF2-40B4-BE49-F238E27FC236}">
                <a16:creationId xmlns:a16="http://schemas.microsoft.com/office/drawing/2014/main" id="{780931B4-1F03-443E-8CD2-72B65DDCC7D9}"/>
              </a:ext>
            </a:extLst>
          </p:cNvPr>
          <p:cNvSpPr txBox="1"/>
          <p:nvPr/>
        </p:nvSpPr>
        <p:spPr>
          <a:xfrm>
            <a:off x="9640543" y="2752141"/>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Du</a:t>
            </a:r>
          </a:p>
        </p:txBody>
      </p:sp>
      <p:sp>
        <p:nvSpPr>
          <p:cNvPr id="24" name="TextBox 23">
            <a:extLst>
              <a:ext uri="{FF2B5EF4-FFF2-40B4-BE49-F238E27FC236}">
                <a16:creationId xmlns:a16="http://schemas.microsoft.com/office/drawing/2014/main" id="{58F6EF0D-C5AF-49F2-8AAC-A0F36A616AE9}"/>
              </a:ext>
            </a:extLst>
          </p:cNvPr>
          <p:cNvSpPr txBox="1"/>
          <p:nvPr/>
        </p:nvSpPr>
        <p:spPr>
          <a:xfrm>
            <a:off x="8324121" y="3027870"/>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a:t>
            </a:r>
          </a:p>
        </p:txBody>
      </p:sp>
      <p:sp>
        <p:nvSpPr>
          <p:cNvPr id="25" name="TextBox 24">
            <a:extLst>
              <a:ext uri="{FF2B5EF4-FFF2-40B4-BE49-F238E27FC236}">
                <a16:creationId xmlns:a16="http://schemas.microsoft.com/office/drawing/2014/main" id="{55B1829C-5A8E-4B08-9BCC-230532D243F0}"/>
              </a:ext>
            </a:extLst>
          </p:cNvPr>
          <p:cNvSpPr txBox="1"/>
          <p:nvPr/>
        </p:nvSpPr>
        <p:spPr>
          <a:xfrm>
            <a:off x="8802373" y="3569796"/>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a:t>
            </a:r>
          </a:p>
        </p:txBody>
      </p:sp>
      <p:sp>
        <p:nvSpPr>
          <p:cNvPr id="26" name="TextBox 25">
            <a:extLst>
              <a:ext uri="{FF2B5EF4-FFF2-40B4-BE49-F238E27FC236}">
                <a16:creationId xmlns:a16="http://schemas.microsoft.com/office/drawing/2014/main" id="{CC9A3970-5198-4371-A829-271BEA2C6892}"/>
              </a:ext>
            </a:extLst>
          </p:cNvPr>
          <p:cNvSpPr txBox="1"/>
          <p:nvPr/>
        </p:nvSpPr>
        <p:spPr>
          <a:xfrm>
            <a:off x="8663671" y="4128826"/>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a:t>
            </a:r>
          </a:p>
        </p:txBody>
      </p:sp>
      <p:sp>
        <p:nvSpPr>
          <p:cNvPr id="27" name="TextBox 26">
            <a:extLst>
              <a:ext uri="{FF2B5EF4-FFF2-40B4-BE49-F238E27FC236}">
                <a16:creationId xmlns:a16="http://schemas.microsoft.com/office/drawing/2014/main" id="{FDC8A8B7-02DF-4464-8C82-0A954F572C77}"/>
              </a:ext>
            </a:extLst>
          </p:cNvPr>
          <p:cNvSpPr txBox="1"/>
          <p:nvPr/>
        </p:nvSpPr>
        <p:spPr>
          <a:xfrm>
            <a:off x="7333362" y="4405410"/>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du</a:t>
            </a:r>
          </a:p>
        </p:txBody>
      </p:sp>
      <p:sp>
        <p:nvSpPr>
          <p:cNvPr id="28" name="TextBox 27"/>
          <p:cNvSpPr txBox="1"/>
          <p:nvPr/>
        </p:nvSpPr>
        <p:spPr>
          <a:xfrm>
            <a:off x="8290778" y="133833"/>
            <a:ext cx="3137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Y7, T1.2, Week 3</a:t>
            </a:r>
          </a:p>
        </p:txBody>
      </p:sp>
    </p:spTree>
    <p:extLst>
      <p:ext uri="{BB962C8B-B14F-4D97-AF65-F5344CB8AC3E}">
        <p14:creationId xmlns:p14="http://schemas.microsoft.com/office/powerpoint/2010/main" val="259436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76115" y="1251423"/>
          <a:ext cx="7256735" cy="4744804"/>
        </p:xfrm>
        <a:graphic>
          <a:graphicData uri="http://schemas.openxmlformats.org/drawingml/2006/table">
            <a:tbl>
              <a:tblPr firstRow="1" bandRow="1">
                <a:tableStyleId>{5940675A-B579-460E-94D1-54222C63F5DA}</a:tableStyleId>
              </a:tblPr>
              <a:tblGrid>
                <a:gridCol w="725305">
                  <a:extLst>
                    <a:ext uri="{9D8B030D-6E8A-4147-A177-3AD203B41FA5}">
                      <a16:colId xmlns:a16="http://schemas.microsoft.com/office/drawing/2014/main" val="1538968713"/>
                    </a:ext>
                  </a:extLst>
                </a:gridCol>
                <a:gridCol w="2694215">
                  <a:extLst>
                    <a:ext uri="{9D8B030D-6E8A-4147-A177-3AD203B41FA5}">
                      <a16:colId xmlns:a16="http://schemas.microsoft.com/office/drawing/2014/main" val="3902333431"/>
                    </a:ext>
                  </a:extLst>
                </a:gridCol>
                <a:gridCol w="816428">
                  <a:extLst>
                    <a:ext uri="{9D8B030D-6E8A-4147-A177-3AD203B41FA5}">
                      <a16:colId xmlns:a16="http://schemas.microsoft.com/office/drawing/2014/main" val="1208048317"/>
                    </a:ext>
                  </a:extLst>
                </a:gridCol>
                <a:gridCol w="3020787">
                  <a:extLst>
                    <a:ext uri="{9D8B030D-6E8A-4147-A177-3AD203B41FA5}">
                      <a16:colId xmlns:a16="http://schemas.microsoft.com/office/drawing/2014/main" val="3700692663"/>
                    </a:ext>
                  </a:extLst>
                </a:gridCol>
              </a:tblGrid>
              <a:tr h="394231">
                <a:tc gridSpan="4">
                  <a:txBody>
                    <a:bodyPr/>
                    <a:lstStyle/>
                    <a:p>
                      <a:endParaRPr lang="en-GB" dirty="0"/>
                    </a:p>
                  </a:txBody>
                  <a:tcPr>
                    <a:solidFill>
                      <a:srgbClr val="FF9953"/>
                    </a:solidFill>
                  </a:tcPr>
                </a:tc>
                <a:tc hMerge="1">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tc hMerge="1">
                  <a:txBody>
                    <a:bodyPr/>
                    <a:lstStyle/>
                    <a:p>
                      <a:endParaRPr lang="en-GB" dirty="0"/>
                    </a:p>
                  </a:txBody>
                  <a:tcPr>
                    <a:solidFill>
                      <a:srgbClr val="FF9953"/>
                    </a:solidFill>
                  </a:tcPr>
                </a:tc>
                <a:extLst>
                  <a:ext uri="{0D108BD9-81ED-4DB2-BD59-A6C34878D82A}">
                    <a16:rowId xmlns:a16="http://schemas.microsoft.com/office/drawing/2014/main" val="1232099042"/>
                  </a:ext>
                </a:extLst>
              </a:tr>
              <a:tr h="435654">
                <a:tc rowSpan="2">
                  <a:txBody>
                    <a:bodyPr/>
                    <a:lstStyle/>
                    <a:p>
                      <a:pPr algn="ctr"/>
                      <a:r>
                        <a:rPr lang="en-GB" sz="2800" dirty="0">
                          <a:solidFill>
                            <a:srgbClr val="002060"/>
                          </a:solidFill>
                        </a:rPr>
                        <a:t>1</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1451558689"/>
                  </a:ext>
                </a:extLst>
              </a:tr>
              <a:tr h="435654">
                <a:tc vMerge="1">
                  <a:txBody>
                    <a:bodyPr/>
                    <a:lstStyle/>
                    <a:p>
                      <a:endParaRPr lang="en-GB" dirty="0"/>
                    </a:p>
                  </a:txBody>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dirty="0"/>
                    </a:p>
                  </a:txBody>
                  <a:tcPr/>
                </a:tc>
                <a:extLst>
                  <a:ext uri="{0D108BD9-81ED-4DB2-BD59-A6C34878D82A}">
                    <a16:rowId xmlns:a16="http://schemas.microsoft.com/office/drawing/2014/main" val="3658350783"/>
                  </a:ext>
                </a:extLst>
              </a:tr>
              <a:tr h="429687">
                <a:tc rowSpan="2">
                  <a:txBody>
                    <a:bodyPr/>
                    <a:lstStyle/>
                    <a:p>
                      <a:pPr algn="ctr"/>
                      <a:r>
                        <a:rPr lang="en-GB" sz="2800" dirty="0">
                          <a:solidFill>
                            <a:srgbClr val="002060"/>
                          </a:solidFill>
                        </a:rPr>
                        <a:t>2</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baseline="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134051697"/>
                  </a:ext>
                </a:extLst>
              </a:tr>
              <a:tr h="435654">
                <a:tc vMerge="1">
                  <a:txBody>
                    <a:bodyPr/>
                    <a:lstStyle/>
                    <a:p>
                      <a:endParaRPr lang="en-GB" dirty="0"/>
                    </a:p>
                  </a:txBody>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49607882"/>
                  </a:ext>
                </a:extLst>
              </a:tr>
              <a:tr h="435654">
                <a:tc rowSpan="2">
                  <a:txBody>
                    <a:bodyPr/>
                    <a:lstStyle/>
                    <a:p>
                      <a:pPr algn="ctr"/>
                      <a:r>
                        <a:rPr lang="en-GB" sz="2800" dirty="0">
                          <a:solidFill>
                            <a:srgbClr val="002060"/>
                          </a:solidFill>
                        </a:rPr>
                        <a:t>3</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2865752588"/>
                  </a:ext>
                </a:extLst>
              </a:tr>
              <a:tr h="435654">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646375748"/>
                  </a:ext>
                </a:extLst>
              </a:tr>
              <a:tr h="435654">
                <a:tc rowSpan="2">
                  <a:txBody>
                    <a:bodyPr/>
                    <a:lstStyle/>
                    <a:p>
                      <a:pPr algn="ctr"/>
                      <a:r>
                        <a:rPr lang="en-GB" sz="2800" dirty="0">
                          <a:solidFill>
                            <a:srgbClr val="002060"/>
                          </a:solidFill>
                        </a:rPr>
                        <a:t>4</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baseline="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2589582004"/>
                  </a:ext>
                </a:extLst>
              </a:tr>
              <a:tr h="435654">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06386367"/>
                  </a:ext>
                </a:extLst>
              </a:tr>
              <a:tr h="435654">
                <a:tc rowSpan="2">
                  <a:txBody>
                    <a:bodyPr/>
                    <a:lstStyle/>
                    <a:p>
                      <a:pPr algn="ctr"/>
                      <a:r>
                        <a:rPr lang="en-GB" sz="2800" dirty="0">
                          <a:solidFill>
                            <a:srgbClr val="002060"/>
                          </a:solidFill>
                        </a:rPr>
                        <a:t>5</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767521564"/>
                  </a:ext>
                </a:extLst>
              </a:tr>
              <a:tr h="435654">
                <a:tc vMerge="1">
                  <a:txBody>
                    <a:bodyPr/>
                    <a:lstStyle/>
                    <a:p>
                      <a:endParaRPr lang="en-GB" dirty="0">
                        <a:solidFill>
                          <a:srgbClr val="002060"/>
                        </a:solidFill>
                      </a:endParaRPr>
                    </a:p>
                  </a:txBody>
                  <a:tcPr>
                    <a:solidFill>
                      <a:srgbClr val="FDEFE3"/>
                    </a:solidFill>
                  </a:tcPr>
                </a:tc>
                <a:tc>
                  <a:txBody>
                    <a:bodyPr/>
                    <a:lstStyle/>
                    <a:p>
                      <a:endParaRPr lang="en-GB" dirty="0">
                        <a:solidFill>
                          <a:srgbClr val="002060"/>
                        </a:solidFill>
                      </a:endParaRPr>
                    </a:p>
                  </a:txBody>
                  <a:tcPr>
                    <a:solidFill>
                      <a:srgbClr val="FDEFE3"/>
                    </a:solidFill>
                  </a:tcPr>
                </a:tc>
                <a:tc>
                  <a:txBody>
                    <a:bodyPr/>
                    <a:lstStyle/>
                    <a:p>
                      <a:endParaRPr lang="en-GB" dirty="0">
                        <a:solidFill>
                          <a:srgbClr val="002060"/>
                        </a:solidFill>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861412623"/>
                  </a:ext>
                </a:extLst>
              </a:tr>
            </a:tbl>
          </a:graphicData>
        </a:graphic>
      </p:graphicFrame>
      <p:sp>
        <p:nvSpPr>
          <p:cNvPr id="5" name="TextBox 4"/>
          <p:cNvSpPr txBox="1"/>
          <p:nvPr/>
        </p:nvSpPr>
        <p:spPr>
          <a:xfrm>
            <a:off x="880848" y="1600200"/>
            <a:ext cx="1645572"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Madrid</a:t>
            </a: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Madrid</a:t>
            </a:r>
          </a:p>
        </p:txBody>
      </p:sp>
      <p:sp>
        <p:nvSpPr>
          <p:cNvPr id="6" name="TextBox 5"/>
          <p:cNvSpPr txBox="1"/>
          <p:nvPr/>
        </p:nvSpPr>
        <p:spPr>
          <a:xfrm>
            <a:off x="4427529" y="1860117"/>
            <a:ext cx="28892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hay un monumento.</a:t>
            </a:r>
          </a:p>
        </p:txBody>
      </p:sp>
      <p:sp>
        <p:nvSpPr>
          <p:cNvPr id="7" name="TextBox 6"/>
          <p:cNvSpPr txBox="1"/>
          <p:nvPr/>
        </p:nvSpPr>
        <p:spPr>
          <a:xfrm>
            <a:off x="4428311" y="2722620"/>
            <a:ext cx="35161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tiene unos parques.  </a:t>
            </a:r>
          </a:p>
        </p:txBody>
      </p:sp>
      <p:sp>
        <p:nvSpPr>
          <p:cNvPr id="8" name="TextBox 7"/>
          <p:cNvSpPr txBox="1"/>
          <p:nvPr/>
        </p:nvSpPr>
        <p:spPr>
          <a:xfrm>
            <a:off x="4427529" y="3580675"/>
            <a:ext cx="40561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hay una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escuela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 name="TextBox 8"/>
          <p:cNvSpPr txBox="1"/>
          <p:nvPr/>
        </p:nvSpPr>
        <p:spPr>
          <a:xfrm>
            <a:off x="4429785" y="4482104"/>
            <a:ext cx="23730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hay unos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coches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0" name="TextBox 9"/>
          <p:cNvSpPr txBox="1"/>
          <p:nvPr/>
        </p:nvSpPr>
        <p:spPr>
          <a:xfrm>
            <a:off x="4483207" y="5340159"/>
            <a:ext cx="24007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tiene unas casas.</a:t>
            </a:r>
          </a:p>
        </p:txBody>
      </p:sp>
      <p:pic>
        <p:nvPicPr>
          <p:cNvPr id="1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0111" y="208601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4532" y="250836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9915" y="336065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2090" y="512013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9915" y="4275428"/>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33596" y="269105"/>
            <a:ext cx="34049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Amanda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España. </a:t>
            </a:r>
          </a:p>
        </p:txBody>
      </p:sp>
      <p:sp>
        <p:nvSpPr>
          <p:cNvPr id="22" name="TextBox 21"/>
          <p:cNvSpPr txBox="1"/>
          <p:nvPr/>
        </p:nvSpPr>
        <p:spPr>
          <a:xfrm>
            <a:off x="3305800" y="269105"/>
            <a:ext cx="34049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Describe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diez</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ciudades.</a:t>
            </a:r>
          </a:p>
        </p:txBody>
      </p:sp>
      <p:sp>
        <p:nvSpPr>
          <p:cNvPr id="23" name="TextBox 22"/>
          <p:cNvSpPr txBox="1"/>
          <p:nvPr/>
        </p:nvSpPr>
        <p:spPr>
          <a:xfrm>
            <a:off x="124435" y="622352"/>
            <a:ext cx="39539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 la opción correcta.</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4" name="TextBox 23"/>
          <p:cNvSpPr txBox="1"/>
          <p:nvPr/>
        </p:nvSpPr>
        <p:spPr>
          <a:xfrm>
            <a:off x="880848" y="2424338"/>
            <a:ext cx="1204701"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León</a:t>
            </a: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León</a:t>
            </a:r>
          </a:p>
        </p:txBody>
      </p:sp>
      <p:sp>
        <p:nvSpPr>
          <p:cNvPr id="26" name="TextBox 25"/>
          <p:cNvSpPr txBox="1"/>
          <p:nvPr/>
        </p:nvSpPr>
        <p:spPr>
          <a:xfrm>
            <a:off x="880848" y="3316890"/>
            <a:ext cx="1825187"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Mallorca</a:t>
            </a: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Mallorca</a:t>
            </a:r>
          </a:p>
        </p:txBody>
      </p:sp>
      <p:sp>
        <p:nvSpPr>
          <p:cNvPr id="27" name="TextBox 26"/>
          <p:cNvSpPr txBox="1"/>
          <p:nvPr/>
        </p:nvSpPr>
        <p:spPr>
          <a:xfrm>
            <a:off x="880848" y="4141028"/>
            <a:ext cx="1825187"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Málaga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Málaga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p:cNvSpPr txBox="1"/>
          <p:nvPr/>
        </p:nvSpPr>
        <p:spPr>
          <a:xfrm>
            <a:off x="880848" y="5040383"/>
            <a:ext cx="2394395"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Sebastián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San Sebastián</a:t>
            </a:r>
          </a:p>
        </p:txBody>
      </p:sp>
      <p:graphicFrame>
        <p:nvGraphicFramePr>
          <p:cNvPr id="31" name="Table 30"/>
          <p:cNvGraphicFramePr>
            <a:graphicFrameLocks noGrp="1"/>
          </p:cNvGraphicFramePr>
          <p:nvPr/>
        </p:nvGraphicFramePr>
        <p:xfrm>
          <a:off x="7402904" y="1251423"/>
          <a:ext cx="3537857" cy="4744804"/>
        </p:xfrm>
        <a:graphic>
          <a:graphicData uri="http://schemas.openxmlformats.org/drawingml/2006/table">
            <a:tbl>
              <a:tblPr firstRow="1" bandRow="1">
                <a:tableStyleId>{5940675A-B579-460E-94D1-54222C63F5DA}</a:tableStyleId>
              </a:tblPr>
              <a:tblGrid>
                <a:gridCol w="2890157">
                  <a:extLst>
                    <a:ext uri="{9D8B030D-6E8A-4147-A177-3AD203B41FA5}">
                      <a16:colId xmlns:a16="http://schemas.microsoft.com/office/drawing/2014/main" val="3902333431"/>
                    </a:ext>
                  </a:extLst>
                </a:gridCol>
                <a:gridCol w="647700">
                  <a:extLst>
                    <a:ext uri="{9D8B030D-6E8A-4147-A177-3AD203B41FA5}">
                      <a16:colId xmlns:a16="http://schemas.microsoft.com/office/drawing/2014/main" val="1208048317"/>
                    </a:ext>
                  </a:extLst>
                </a:gridCol>
              </a:tblGrid>
              <a:tr h="394231">
                <a:tc gridSpan="2">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extLst>
                  <a:ext uri="{0D108BD9-81ED-4DB2-BD59-A6C34878D82A}">
                    <a16:rowId xmlns:a16="http://schemas.microsoft.com/office/drawing/2014/main" val="1232099042"/>
                  </a:ext>
                </a:extLst>
              </a:tr>
              <a:tr h="435654">
                <a:tc>
                  <a:txBody>
                    <a:bodyPr/>
                    <a:lstStyle/>
                    <a:p>
                      <a:r>
                        <a:rPr lang="en-GB" sz="2000" dirty="0">
                          <a:solidFill>
                            <a:srgbClr val="002060"/>
                          </a:solidFill>
                          <a:latin typeface="Century Gothic" panose="020B0502020202020204" pitchFamily="34" charset="0"/>
                        </a:rPr>
                        <a:t>Es muy antiguo.</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1451558689"/>
                  </a:ext>
                </a:extLst>
              </a:tr>
              <a:tr h="435654">
                <a:tc>
                  <a:txBody>
                    <a:bodyPr/>
                    <a:lstStyle/>
                    <a:p>
                      <a:r>
                        <a:rPr lang="en-GB" sz="2000" dirty="0">
                          <a:solidFill>
                            <a:srgbClr val="002060"/>
                          </a:solidFill>
                          <a:latin typeface="Century Gothic" panose="020B0502020202020204" pitchFamily="34" charset="0"/>
                        </a:rPr>
                        <a:t>Son muy antiguos.</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658350783"/>
                  </a:ext>
                </a:extLst>
              </a:tr>
              <a:tr h="429687">
                <a:tc>
                  <a:txBody>
                    <a:bodyPr/>
                    <a:lstStyle/>
                    <a:p>
                      <a:r>
                        <a:rPr lang="en-GB" sz="2000" dirty="0">
                          <a:solidFill>
                            <a:srgbClr val="002060"/>
                          </a:solidFill>
                          <a:latin typeface="Century Gothic" panose="020B0502020202020204" pitchFamily="34" charset="0"/>
                        </a:rPr>
                        <a:t>No son muy bonitos.</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134051697"/>
                  </a:ext>
                </a:extLst>
              </a:tr>
              <a:tr h="435654">
                <a:tc>
                  <a:txBody>
                    <a:bodyPr/>
                    <a:lstStyle/>
                    <a:p>
                      <a:r>
                        <a:rPr lang="en-GB" sz="2000" dirty="0">
                          <a:solidFill>
                            <a:srgbClr val="002060"/>
                          </a:solidFill>
                          <a:latin typeface="Century Gothic" panose="020B0502020202020204" pitchFamily="34" charset="0"/>
                        </a:rPr>
                        <a:t>No es muy bonito.</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49607882"/>
                  </a:ext>
                </a:extLst>
              </a:tr>
              <a:tr h="435654">
                <a:tc>
                  <a:txBody>
                    <a:bodyPr/>
                    <a:lstStyle/>
                    <a:p>
                      <a:r>
                        <a:rPr lang="en-GB" sz="2000" dirty="0">
                          <a:solidFill>
                            <a:srgbClr val="002060"/>
                          </a:solidFill>
                          <a:latin typeface="Century Gothic" panose="020B0502020202020204" pitchFamily="34" charset="0"/>
                        </a:rPr>
                        <a:t>Son muy </a:t>
                      </a:r>
                      <a:r>
                        <a:rPr lang="en-GB" sz="2000" dirty="0" err="1">
                          <a:solidFill>
                            <a:srgbClr val="002060"/>
                          </a:solidFill>
                          <a:latin typeface="Century Gothic" panose="020B0502020202020204" pitchFamily="34" charset="0"/>
                        </a:rPr>
                        <a:t>pequeñas</a:t>
                      </a:r>
                      <a:r>
                        <a:rPr lang="en-GB" sz="2000" dirty="0">
                          <a:solidFill>
                            <a:srgbClr val="002060"/>
                          </a:solidFill>
                          <a:latin typeface="Century Gothic" panose="020B0502020202020204" pitchFamily="34" charset="0"/>
                        </a:rPr>
                        <a:t>.</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2865752588"/>
                  </a:ext>
                </a:extLst>
              </a:tr>
              <a:tr h="435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Es muy pequeña.</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646375748"/>
                  </a:ext>
                </a:extLst>
              </a:tr>
              <a:tr h="435654">
                <a:tc>
                  <a:txBody>
                    <a:bodyPr/>
                    <a:lstStyle/>
                    <a:p>
                      <a:r>
                        <a:rPr lang="en-GB" sz="2000" dirty="0">
                          <a:solidFill>
                            <a:srgbClr val="002060"/>
                          </a:solidFill>
                          <a:latin typeface="Century Gothic" panose="020B0502020202020204" pitchFamily="34" charset="0"/>
                        </a:rPr>
                        <a:t>Es bueno.</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2589582004"/>
                  </a:ext>
                </a:extLst>
              </a:tr>
              <a:tr h="435654">
                <a:tc>
                  <a:txBody>
                    <a:bodyPr/>
                    <a:lstStyle/>
                    <a:p>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buenos</a:t>
                      </a:r>
                      <a:r>
                        <a:rPr lang="en-GB" sz="2000" dirty="0">
                          <a:solidFill>
                            <a:srgbClr val="002060"/>
                          </a:solidFill>
                          <a:latin typeface="Century Gothic" panose="020B0502020202020204" pitchFamily="34" charset="0"/>
                        </a:rPr>
                        <a:t>.</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06386367"/>
                  </a:ext>
                </a:extLst>
              </a:tr>
              <a:tr h="435654">
                <a:tc>
                  <a:txBody>
                    <a:bodyPr/>
                    <a:lstStyle/>
                    <a:p>
                      <a:r>
                        <a:rPr lang="en-GB" sz="2000" dirty="0">
                          <a:solidFill>
                            <a:srgbClr val="002060"/>
                          </a:solidFill>
                          <a:latin typeface="Century Gothic" panose="020B0502020202020204" pitchFamily="34" charset="0"/>
                        </a:rPr>
                        <a:t>Es </a:t>
                      </a:r>
                      <a:r>
                        <a:rPr lang="en-GB" sz="2000" dirty="0" err="1">
                          <a:solidFill>
                            <a:srgbClr val="002060"/>
                          </a:solidFill>
                          <a:latin typeface="Century Gothic" panose="020B0502020202020204" pitchFamily="34" charset="0"/>
                        </a:rPr>
                        <a:t>cara</a:t>
                      </a:r>
                      <a:r>
                        <a:rPr lang="en-GB" sz="2000" dirty="0">
                          <a:solidFill>
                            <a:srgbClr val="002060"/>
                          </a:solidFill>
                          <a:latin typeface="Century Gothic" panose="020B0502020202020204" pitchFamily="34" charset="0"/>
                        </a:rPr>
                        <a:t>.</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767521564"/>
                  </a:ext>
                </a:extLst>
              </a:tr>
              <a:tr h="435654">
                <a:tc>
                  <a:txBody>
                    <a:bodyPr/>
                    <a:lstStyle/>
                    <a:p>
                      <a:r>
                        <a:rPr lang="en-GB" sz="2000" dirty="0">
                          <a:solidFill>
                            <a:srgbClr val="002060"/>
                          </a:solidFill>
                          <a:latin typeface="Century Gothic" panose="020B0502020202020204" pitchFamily="34" charset="0"/>
                        </a:rPr>
                        <a:t>Son caras.</a:t>
                      </a:r>
                    </a:p>
                  </a:txBody>
                  <a:tcPr>
                    <a:solidFill>
                      <a:srgbClr val="FDEFE3"/>
                    </a:solidFill>
                  </a:tcPr>
                </a:tc>
                <a:tc>
                  <a:txBody>
                    <a:bodyPr/>
                    <a:lstStyle/>
                    <a:p>
                      <a:endParaRPr lang="en-GB" dirty="0">
                        <a:solidFill>
                          <a:srgbClr val="002060"/>
                        </a:solidFill>
                      </a:endParaRPr>
                    </a:p>
                  </a:txBody>
                  <a:tcPr>
                    <a:solidFill>
                      <a:srgbClr val="FDEFE3"/>
                    </a:solidFill>
                  </a:tcPr>
                </a:tc>
                <a:extLst>
                  <a:ext uri="{0D108BD9-81ED-4DB2-BD59-A6C34878D82A}">
                    <a16:rowId xmlns:a16="http://schemas.microsoft.com/office/drawing/2014/main" val="3861412623"/>
                  </a:ext>
                </a:extLst>
              </a:tr>
            </a:tbl>
          </a:graphicData>
        </a:graphic>
      </p:graphicFrame>
      <p:sp>
        <p:nvSpPr>
          <p:cNvPr id="32" name="TextBox 31"/>
          <p:cNvSpPr txBox="1"/>
          <p:nvPr/>
        </p:nvSpPr>
        <p:spPr>
          <a:xfrm>
            <a:off x="7432851" y="205253"/>
            <a:ext cx="39539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 la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segunda</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3" name="TextBox 32"/>
          <p:cNvSpPr txBox="1"/>
          <p:nvPr/>
        </p:nvSpPr>
        <p:spPr>
          <a:xfrm>
            <a:off x="7432850" y="594209"/>
            <a:ext cx="39539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 la opción correcta.</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34"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3336" y="163720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81053" y="252606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81053" y="381523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6439" y="468008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6439" y="5556180"/>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11335656" y="17726"/>
            <a:ext cx="773315"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0" name="TextBox 29"/>
          <p:cNvSpPr txBox="1"/>
          <p:nvPr/>
        </p:nvSpPr>
        <p:spPr>
          <a:xfrm>
            <a:off x="9613109" y="5959125"/>
            <a:ext cx="3137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Y7, T1.2, Week 4</a:t>
            </a:r>
          </a:p>
        </p:txBody>
      </p:sp>
    </p:spTree>
    <p:extLst>
      <p:ext uri="{BB962C8B-B14F-4D97-AF65-F5344CB8AC3E}">
        <p14:creationId xmlns:p14="http://schemas.microsoft.com/office/powerpoint/2010/main" val="18473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21" grpId="0"/>
      <p:bldP spid="22" grpId="0"/>
      <p:bldP spid="23" grpId="0"/>
      <p:bldP spid="24" grpId="0"/>
      <p:bldP spid="26" grpId="0"/>
      <p:bldP spid="27" grpId="0"/>
      <p:bldP spid="28" grpId="0"/>
      <p:bldP spid="32"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924466E-04B9-470F-A04B-59F1507431A6}"/>
              </a:ext>
            </a:extLst>
          </p:cNvPr>
          <p:cNvSpPr>
            <a:spLocks noGrp="1"/>
          </p:cNvSpPr>
          <p:nvPr>
            <p:ph type="title"/>
          </p:nvPr>
        </p:nvSpPr>
        <p:spPr/>
        <p:txBody>
          <a:bodyPr/>
          <a:lstStyle/>
          <a:p>
            <a:r>
              <a:rPr lang="en-GB" b="1" dirty="0"/>
              <a:t>Session overview</a:t>
            </a:r>
          </a:p>
        </p:txBody>
      </p:sp>
      <p:sp>
        <p:nvSpPr>
          <p:cNvPr id="16" name="Content Placeholder 15">
            <a:extLst>
              <a:ext uri="{FF2B5EF4-FFF2-40B4-BE49-F238E27FC236}">
                <a16:creationId xmlns:a16="http://schemas.microsoft.com/office/drawing/2014/main" id="{DDB7E6DD-A149-4E64-ABA6-D51114BFC019}"/>
              </a:ext>
            </a:extLst>
          </p:cNvPr>
          <p:cNvSpPr>
            <a:spLocks noGrp="1"/>
          </p:cNvSpPr>
          <p:nvPr>
            <p:ph idx="1"/>
          </p:nvPr>
        </p:nvSpPr>
        <p:spPr/>
        <p:txBody>
          <a:bodyPr>
            <a:normAutofit/>
          </a:bodyPr>
          <a:lstStyle/>
          <a:p>
            <a:r>
              <a:rPr lang="en-GB" dirty="0"/>
              <a:t>Part 1: research, policy and practice</a:t>
            </a:r>
          </a:p>
          <a:p>
            <a:pPr lvl="1"/>
            <a:r>
              <a:rPr lang="en-GB" dirty="0"/>
              <a:t> Ofsted research review</a:t>
            </a:r>
          </a:p>
          <a:p>
            <a:pPr lvl="1"/>
            <a:r>
              <a:rPr lang="en-GB" dirty="0"/>
              <a:t> New GCSE</a:t>
            </a:r>
          </a:p>
          <a:p>
            <a:pPr lvl="1"/>
            <a:r>
              <a:rPr lang="en-GB" dirty="0"/>
              <a:t> Current practice</a:t>
            </a:r>
          </a:p>
          <a:p>
            <a:pPr lvl="1"/>
            <a:r>
              <a:rPr lang="en-GB" dirty="0"/>
              <a:t> Ways forward</a:t>
            </a:r>
          </a:p>
          <a:p>
            <a:r>
              <a:rPr lang="en-GB" dirty="0"/>
              <a:t>Part 2: TL case study</a:t>
            </a:r>
          </a:p>
          <a:p>
            <a:r>
              <a:rPr lang="en-GB" dirty="0"/>
              <a:t>Part 3: Teacher and student TL use</a:t>
            </a:r>
          </a:p>
          <a:p>
            <a:r>
              <a:rPr lang="en-GB" dirty="0"/>
              <a:t>Part 4: Next steps</a:t>
            </a:r>
          </a:p>
        </p:txBody>
      </p:sp>
      <p:pic>
        <p:nvPicPr>
          <p:cNvPr id="19" name="Picture 18" descr="Diagram&#10;&#10;Description automatically generated">
            <a:extLst>
              <a:ext uri="{FF2B5EF4-FFF2-40B4-BE49-F238E27FC236}">
                <a16:creationId xmlns:a16="http://schemas.microsoft.com/office/drawing/2014/main" id="{6FD8A98F-D557-4254-A8F2-F4F1E8A64E0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34397">
            <a:off x="8171276" y="924771"/>
            <a:ext cx="4314176" cy="2157088"/>
          </a:xfrm>
          <a:prstGeom prst="rect">
            <a:avLst/>
          </a:prstGeom>
        </p:spPr>
      </p:pic>
      <p:pic>
        <p:nvPicPr>
          <p:cNvPr id="5" name="Picture 4" descr="Icon&#10;&#10;Description automatically generated">
            <a:extLst>
              <a:ext uri="{FF2B5EF4-FFF2-40B4-BE49-F238E27FC236}">
                <a16:creationId xmlns:a16="http://schemas.microsoft.com/office/drawing/2014/main" id="{F28A7AD3-6354-4689-AB22-F951CDFCD9DF}"/>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7619838" y="1744655"/>
            <a:ext cx="517321" cy="517320"/>
          </a:xfrm>
          <a:prstGeom prst="rect">
            <a:avLst/>
          </a:prstGeom>
        </p:spPr>
      </p:pic>
      <p:pic>
        <p:nvPicPr>
          <p:cNvPr id="6" name="Picture 5" descr="Icon&#10;&#10;Description automatically generated">
            <a:extLst>
              <a:ext uri="{FF2B5EF4-FFF2-40B4-BE49-F238E27FC236}">
                <a16:creationId xmlns:a16="http://schemas.microsoft.com/office/drawing/2014/main" id="{817617C8-EDDD-4F9B-AD0B-DCF5831CBD0A}"/>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7596990" y="3513593"/>
            <a:ext cx="517321" cy="517320"/>
          </a:xfrm>
          <a:prstGeom prst="rect">
            <a:avLst/>
          </a:prstGeom>
        </p:spPr>
      </p:pic>
      <p:sp>
        <p:nvSpPr>
          <p:cNvPr id="2" name="Rectangle: Rounded Corners 1">
            <a:extLst>
              <a:ext uri="{FF2B5EF4-FFF2-40B4-BE49-F238E27FC236}">
                <a16:creationId xmlns:a16="http://schemas.microsoft.com/office/drawing/2014/main" id="{39F9518C-8BF8-4F2B-85C9-4B77907C5352}"/>
              </a:ext>
            </a:extLst>
          </p:cNvPr>
          <p:cNvSpPr/>
          <p:nvPr/>
        </p:nvSpPr>
        <p:spPr>
          <a:xfrm>
            <a:off x="1922929" y="4128247"/>
            <a:ext cx="1264024" cy="336177"/>
          </a:xfrm>
          <a:prstGeom prst="round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4DA23185-FDEB-429B-B647-2CADF83429A3}"/>
              </a:ext>
            </a:extLst>
          </p:cNvPr>
          <p:cNvSpPr/>
          <p:nvPr/>
        </p:nvSpPr>
        <p:spPr>
          <a:xfrm>
            <a:off x="5087470" y="4112558"/>
            <a:ext cx="1264024" cy="336177"/>
          </a:xfrm>
          <a:prstGeom prst="round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89904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0F4F7-FCB6-4435-8B3B-ACD3A251C3EF}"/>
              </a:ext>
            </a:extLst>
          </p:cNvPr>
          <p:cNvSpPr txBox="1">
            <a:spLocks/>
          </p:cNvSpPr>
          <p:nvPr/>
        </p:nvSpPr>
        <p:spPr>
          <a:xfrm>
            <a:off x="450742" y="271840"/>
            <a:ext cx="114936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Task analysis questions</a:t>
            </a:r>
          </a:p>
        </p:txBody>
      </p:sp>
      <p:sp>
        <p:nvSpPr>
          <p:cNvPr id="3" name="Content Placeholder 2">
            <a:extLst>
              <a:ext uri="{FF2B5EF4-FFF2-40B4-BE49-F238E27FC236}">
                <a16:creationId xmlns:a16="http://schemas.microsoft.com/office/drawing/2014/main" id="{6C54FCDC-8AD5-436D-96C5-AA54EB80B513}"/>
              </a:ext>
            </a:extLst>
          </p:cNvPr>
          <p:cNvSpPr txBox="1">
            <a:spLocks/>
          </p:cNvSpPr>
          <p:nvPr/>
        </p:nvSpPr>
        <p:spPr>
          <a:xfrm>
            <a:off x="450742" y="1815131"/>
            <a:ext cx="11204643" cy="41082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002060"/>
                </a:solidFill>
              </a:rPr>
              <a:t>Which language knowledge is being practised in the activity?</a:t>
            </a:r>
          </a:p>
          <a:p>
            <a:r>
              <a:rPr lang="en-GB" dirty="0">
                <a:solidFill>
                  <a:srgbClr val="002060"/>
                </a:solidFill>
              </a:rPr>
              <a:t>Are students compelled to focus on both form and meaning throughout?</a:t>
            </a:r>
          </a:p>
          <a:p>
            <a:r>
              <a:rPr lang="en-GB" dirty="0">
                <a:solidFill>
                  <a:srgbClr val="002060"/>
                </a:solidFill>
              </a:rPr>
              <a:t>If it is an interaction task, are both students involved in processing the language (i.e., thinking about the form and meaning of the words), whether listening or speaking</a:t>
            </a:r>
          </a:p>
          <a:p>
            <a:r>
              <a:rPr lang="en-GB" dirty="0">
                <a:solidFill>
                  <a:srgbClr val="002060"/>
                </a:solidFill>
              </a:rPr>
              <a:t>Is there an element of struggle – i.e., retrieval of vocabulary, choices between grammar features to create meaning</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rgbClr val="002060"/>
              </a:solidFill>
              <a:effectLst/>
              <a:uLnTx/>
              <a:uFillTx/>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3796162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graphicFrame>
        <p:nvGraphicFramePr>
          <p:cNvPr id="56" name="Google Shape;56;p13"/>
          <p:cNvGraphicFramePr/>
          <p:nvPr/>
        </p:nvGraphicFramePr>
        <p:xfrm>
          <a:off x="3038589" y="1314536"/>
          <a:ext cx="5746824" cy="4755204"/>
        </p:xfrm>
        <a:graphic>
          <a:graphicData uri="http://schemas.openxmlformats.org/drawingml/2006/table">
            <a:tbl>
              <a:tblPr firstRow="1" bandRow="1">
                <a:noFill/>
              </a:tblPr>
              <a:tblGrid>
                <a:gridCol w="509116">
                  <a:extLst>
                    <a:ext uri="{9D8B030D-6E8A-4147-A177-3AD203B41FA5}">
                      <a16:colId xmlns:a16="http://schemas.microsoft.com/office/drawing/2014/main" val="20000"/>
                    </a:ext>
                  </a:extLst>
                </a:gridCol>
                <a:gridCol w="5237708">
                  <a:extLst>
                    <a:ext uri="{9D8B030D-6E8A-4147-A177-3AD203B41FA5}">
                      <a16:colId xmlns:a16="http://schemas.microsoft.com/office/drawing/2014/main" val="20001"/>
                    </a:ext>
                  </a:extLst>
                </a:gridCol>
              </a:tblGrid>
              <a:tr h="396267">
                <a:tc>
                  <a:txBody>
                    <a:bodyPr/>
                    <a:lstStyle/>
                    <a:p>
                      <a:pPr marL="0" marR="0" lvl="0" indent="0" algn="l" rtl="0">
                        <a:spcBef>
                          <a:spcPts val="0"/>
                        </a:spcBef>
                        <a:spcAft>
                          <a:spcPts val="0"/>
                        </a:spcAft>
                        <a:buNone/>
                      </a:pPr>
                      <a:r>
                        <a:rPr lang="en-GB" sz="2000" b="0">
                          <a:solidFill>
                            <a:srgbClr val="002060"/>
                          </a:solidFill>
                          <a:latin typeface="Century Gothic" panose="020B0502020202020204" pitchFamily="34" charset="0"/>
                        </a:rPr>
                        <a:t>1</a:t>
                      </a:r>
                      <a:endParaRPr sz="1500">
                        <a:solidFill>
                          <a:srgbClr val="002060"/>
                        </a:solidFill>
                        <a:latin typeface="Century Gothic" panose="020B0502020202020204" pitchFamily="34" charset="0"/>
                      </a:endParaRPr>
                    </a:p>
                  </a:txBody>
                  <a:tcPr marL="91467" marR="91467" marT="45733" marB="4573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GB" sz="2000" b="0" dirty="0" err="1">
                          <a:solidFill>
                            <a:srgbClr val="002060"/>
                          </a:solidFill>
                          <a:latin typeface="Century Gothic" panose="020B0502020202020204" pitchFamily="34" charset="0"/>
                        </a:rPr>
                        <a:t>C’est</a:t>
                      </a:r>
                      <a:r>
                        <a:rPr lang="en-GB" sz="2000" b="0" dirty="0">
                          <a:solidFill>
                            <a:srgbClr val="002060"/>
                          </a:solidFill>
                          <a:latin typeface="Century Gothic" panose="020B0502020202020204" pitchFamily="34" charset="0"/>
                        </a:rPr>
                        <a:t> un message ?</a:t>
                      </a:r>
                      <a:endParaRPr sz="1500" dirty="0">
                        <a:solidFill>
                          <a:srgbClr val="002060"/>
                        </a:solidFill>
                        <a:latin typeface="Century Gothic" panose="020B0502020202020204" pitchFamily="34" charset="0"/>
                      </a:endParaRPr>
                    </a:p>
                  </a:txBody>
                  <a:tcPr marL="91467" marR="91467" marT="45733" marB="4573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96267">
                <a:tc>
                  <a:txBody>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rPr>
                        <a:t>2</a:t>
                      </a:r>
                      <a:endParaRPr sz="1500">
                        <a:solidFill>
                          <a:srgbClr val="002060"/>
                        </a:solidFill>
                        <a:latin typeface="Century Gothic" panose="020B0502020202020204" pitchFamily="34" charset="0"/>
                      </a:endParaRPr>
                    </a:p>
                  </a:txBody>
                  <a:tcPr marL="91467" marR="91467" marT="45733" marB="4573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GB" sz="2000" dirty="0" err="1">
                          <a:solidFill>
                            <a:srgbClr val="002060"/>
                          </a:solidFill>
                          <a:latin typeface="Century Gothic" panose="020B0502020202020204" pitchFamily="34" charset="0"/>
                        </a:rPr>
                        <a:t>C’est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une</a:t>
                      </a:r>
                      <a:r>
                        <a:rPr lang="en-GB" sz="2000" dirty="0">
                          <a:solidFill>
                            <a:srgbClr val="002060"/>
                          </a:solidFill>
                          <a:latin typeface="Century Gothic" panose="020B0502020202020204" pitchFamily="34" charset="0"/>
                        </a:rPr>
                        <a:t> affiche.</a:t>
                      </a:r>
                      <a:endParaRPr sz="1500" dirty="0">
                        <a:solidFill>
                          <a:srgbClr val="002060"/>
                        </a:solidFill>
                        <a:latin typeface="Century Gothic" panose="020B0502020202020204" pitchFamily="34" charset="0"/>
                      </a:endParaRPr>
                    </a:p>
                  </a:txBody>
                  <a:tcPr marL="91467" marR="91467" marT="45733" marB="4573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96267">
                <a:tc>
                  <a:txBody>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rPr>
                        <a:t>3</a:t>
                      </a:r>
                      <a:endParaRPr sz="1500">
                        <a:solidFill>
                          <a:srgbClr val="002060"/>
                        </a:solidFill>
                        <a:latin typeface="Century Gothic" panose="020B0502020202020204" pitchFamily="34" charset="0"/>
                      </a:endParaRPr>
                    </a:p>
                  </a:txBody>
                  <a:tcPr marL="91467" marR="91467" marT="45733" marB="4573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GB" sz="2000" dirty="0">
                          <a:solidFill>
                            <a:srgbClr val="002060"/>
                          </a:solidFill>
                          <a:latin typeface="Century Gothic" panose="020B0502020202020204" pitchFamily="34" charset="0"/>
                        </a:rPr>
                        <a:t>Il a un chat.</a:t>
                      </a:r>
                      <a:endParaRPr sz="1500" dirty="0">
                        <a:solidFill>
                          <a:srgbClr val="002060"/>
                        </a:solidFill>
                        <a:latin typeface="Century Gothic" panose="020B0502020202020204" pitchFamily="34" charset="0"/>
                      </a:endParaRPr>
                    </a:p>
                  </a:txBody>
                  <a:tcPr marL="91467" marR="91467" marT="45733" marB="4573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96267">
                <a:tc>
                  <a:txBody>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rPr>
                        <a:t>4</a:t>
                      </a:r>
                      <a:endParaRPr sz="1500">
                        <a:solidFill>
                          <a:srgbClr val="002060"/>
                        </a:solidFill>
                        <a:latin typeface="Century Gothic" panose="020B0502020202020204" pitchFamily="34" charset="0"/>
                      </a:endParaRPr>
                    </a:p>
                  </a:txBody>
                  <a:tcPr marL="91467" marR="91467" marT="45733" marB="4573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GB" sz="2000" dirty="0">
                          <a:solidFill>
                            <a:srgbClr val="002060"/>
                          </a:solidFill>
                          <a:latin typeface="Century Gothic" panose="020B0502020202020204" pitchFamily="34" charset="0"/>
                        </a:rPr>
                        <a:t>Elle a un cheval.</a:t>
                      </a:r>
                      <a:endParaRPr sz="1500" dirty="0">
                        <a:solidFill>
                          <a:srgbClr val="002060"/>
                        </a:solidFill>
                        <a:latin typeface="Century Gothic" panose="020B0502020202020204" pitchFamily="34" charset="0"/>
                      </a:endParaRPr>
                    </a:p>
                  </a:txBody>
                  <a:tcPr marL="91467" marR="91467" marT="45733" marB="4573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96267">
                <a:tc>
                  <a:txBody>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rPr>
                        <a:t>5</a:t>
                      </a:r>
                      <a:endParaRPr sz="1500">
                        <a:solidFill>
                          <a:srgbClr val="002060"/>
                        </a:solidFill>
                        <a:latin typeface="Century Gothic" panose="020B0502020202020204" pitchFamily="34" charset="0"/>
                      </a:endParaRPr>
                    </a:p>
                  </a:txBody>
                  <a:tcPr marL="91467" marR="91467" marT="45733" marB="4573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GB" sz="2000" dirty="0" err="1">
                          <a:solidFill>
                            <a:srgbClr val="002060"/>
                          </a:solidFill>
                          <a:latin typeface="Century Gothic" panose="020B0502020202020204" pitchFamily="34" charset="0"/>
                        </a:rPr>
                        <a:t>J’ai</a:t>
                      </a:r>
                      <a:r>
                        <a:rPr lang="en-GB" sz="2000" dirty="0">
                          <a:solidFill>
                            <a:srgbClr val="002060"/>
                          </a:solidFill>
                          <a:latin typeface="Century Gothic" panose="020B0502020202020204" pitchFamily="34" charset="0"/>
                        </a:rPr>
                        <a:t> un dessin ?</a:t>
                      </a:r>
                      <a:endParaRPr sz="1500" dirty="0">
                        <a:solidFill>
                          <a:srgbClr val="002060"/>
                        </a:solidFill>
                        <a:latin typeface="Century Gothic" panose="020B0502020202020204" pitchFamily="34" charset="0"/>
                      </a:endParaRPr>
                    </a:p>
                  </a:txBody>
                  <a:tcPr marL="91467" marR="91467" marT="45733" marB="4573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96267">
                <a:tc>
                  <a:txBody>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rPr>
                        <a:t>6</a:t>
                      </a:r>
                      <a:endParaRPr sz="1500">
                        <a:solidFill>
                          <a:srgbClr val="002060"/>
                        </a:solidFill>
                        <a:latin typeface="Century Gothic" panose="020B0502020202020204" pitchFamily="34" charset="0"/>
                      </a:endParaRPr>
                    </a:p>
                  </a:txBody>
                  <a:tcPr marL="91467" marR="91467" marT="45733" marB="4573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GB" sz="2000" dirty="0" err="1">
                          <a:solidFill>
                            <a:srgbClr val="002060"/>
                          </a:solidFill>
                          <a:latin typeface="Century Gothic" panose="020B0502020202020204" pitchFamily="34" charset="0"/>
                        </a:rPr>
                        <a:t>C’est</a:t>
                      </a:r>
                      <a:r>
                        <a:rPr lang="en-GB" sz="2000" dirty="0">
                          <a:solidFill>
                            <a:srgbClr val="002060"/>
                          </a:solidFill>
                          <a:latin typeface="Century Gothic" panose="020B0502020202020204" pitchFamily="34" charset="0"/>
                        </a:rPr>
                        <a:t> un crayon.</a:t>
                      </a:r>
                      <a:endParaRPr sz="1500" dirty="0">
                        <a:solidFill>
                          <a:srgbClr val="002060"/>
                        </a:solidFill>
                        <a:latin typeface="Century Gothic" panose="020B0502020202020204" pitchFamily="34" charset="0"/>
                      </a:endParaRPr>
                    </a:p>
                  </a:txBody>
                  <a:tcPr marL="91467" marR="91467" marT="45733" marB="4573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6267">
                <a:tc>
                  <a:txBody>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rPr>
                        <a:t>7</a:t>
                      </a:r>
                      <a:endParaRPr sz="1500">
                        <a:solidFill>
                          <a:srgbClr val="002060"/>
                        </a:solidFill>
                        <a:latin typeface="Century Gothic" panose="020B0502020202020204" pitchFamily="34" charset="0"/>
                      </a:endParaRPr>
                    </a:p>
                  </a:txBody>
                  <a:tcPr marL="91467" marR="91467" marT="45733" marB="4573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GB" sz="2000" dirty="0">
                          <a:solidFill>
                            <a:srgbClr val="002060"/>
                          </a:solidFill>
                          <a:latin typeface="Century Gothic" panose="020B0502020202020204" pitchFamily="34" charset="0"/>
                        </a:rPr>
                        <a:t>Tu as </a:t>
                      </a:r>
                      <a:r>
                        <a:rPr lang="en-GB" sz="2000" dirty="0" err="1">
                          <a:solidFill>
                            <a:srgbClr val="002060"/>
                          </a:solidFill>
                          <a:latin typeface="Century Gothic" panose="020B0502020202020204" pitchFamily="34" charset="0"/>
                        </a:rPr>
                        <a:t>une</a:t>
                      </a:r>
                      <a:r>
                        <a:rPr lang="en-GB" sz="2000" dirty="0">
                          <a:solidFill>
                            <a:srgbClr val="002060"/>
                          </a:solidFill>
                          <a:latin typeface="Century Gothic" panose="020B0502020202020204" pitchFamily="34" charset="0"/>
                        </a:rPr>
                        <a:t> chaise.</a:t>
                      </a:r>
                      <a:endParaRPr sz="1500" dirty="0">
                        <a:solidFill>
                          <a:srgbClr val="002060"/>
                        </a:solidFill>
                        <a:latin typeface="Century Gothic" panose="020B0502020202020204" pitchFamily="34" charset="0"/>
                      </a:endParaRPr>
                    </a:p>
                  </a:txBody>
                  <a:tcPr marL="91467" marR="91467" marT="45733" marB="4573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96267">
                <a:tc>
                  <a:txBody>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rPr>
                        <a:t>8</a:t>
                      </a:r>
                      <a:endParaRPr sz="1500">
                        <a:solidFill>
                          <a:srgbClr val="002060"/>
                        </a:solidFill>
                        <a:latin typeface="Century Gothic" panose="020B0502020202020204" pitchFamily="34" charset="0"/>
                      </a:endParaRPr>
                    </a:p>
                  </a:txBody>
                  <a:tcPr marL="91467" marR="91467" marT="45733" marB="4573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GB" sz="2000" dirty="0">
                          <a:solidFill>
                            <a:srgbClr val="002060"/>
                          </a:solidFill>
                          <a:latin typeface="Century Gothic" panose="020B0502020202020204" pitchFamily="34" charset="0"/>
                        </a:rPr>
                        <a:t>Elle a un bureau.</a:t>
                      </a:r>
                      <a:endParaRPr sz="1500" dirty="0">
                        <a:solidFill>
                          <a:srgbClr val="002060"/>
                        </a:solidFill>
                        <a:latin typeface="Century Gothic" panose="020B0502020202020204" pitchFamily="34" charset="0"/>
                      </a:endParaRPr>
                    </a:p>
                  </a:txBody>
                  <a:tcPr marL="91467" marR="91467" marT="45733" marB="4573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6267">
                <a:tc>
                  <a:txBody>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rPr>
                        <a:t>9</a:t>
                      </a:r>
                      <a:endParaRPr sz="1500">
                        <a:solidFill>
                          <a:srgbClr val="002060"/>
                        </a:solidFill>
                        <a:latin typeface="Century Gothic" panose="020B0502020202020204" pitchFamily="34" charset="0"/>
                      </a:endParaRPr>
                    </a:p>
                  </a:txBody>
                  <a:tcPr marL="91467" marR="91467" marT="45733" marB="4573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GB" sz="2000" dirty="0" err="1">
                          <a:solidFill>
                            <a:srgbClr val="002060"/>
                          </a:solidFill>
                          <a:latin typeface="Century Gothic" panose="020B0502020202020204" pitchFamily="34" charset="0"/>
                        </a:rPr>
                        <a:t>C’est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une</a:t>
                      </a:r>
                      <a:r>
                        <a:rPr lang="en-GB" sz="2000" dirty="0">
                          <a:solidFill>
                            <a:srgbClr val="002060"/>
                          </a:solidFill>
                          <a:latin typeface="Century Gothic" panose="020B0502020202020204" pitchFamily="34" charset="0"/>
                        </a:rPr>
                        <a:t> chaise ?</a:t>
                      </a:r>
                      <a:endParaRPr sz="1500" dirty="0">
                        <a:solidFill>
                          <a:srgbClr val="002060"/>
                        </a:solidFill>
                        <a:latin typeface="Century Gothic" panose="020B0502020202020204" pitchFamily="34" charset="0"/>
                      </a:endParaRPr>
                    </a:p>
                  </a:txBody>
                  <a:tcPr marL="91467" marR="91467" marT="45733" marB="4573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96267">
                <a:tc>
                  <a:txBody>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rPr>
                        <a:t>10</a:t>
                      </a:r>
                      <a:endParaRPr sz="1500">
                        <a:solidFill>
                          <a:srgbClr val="002060"/>
                        </a:solidFill>
                        <a:latin typeface="Century Gothic" panose="020B0502020202020204" pitchFamily="34" charset="0"/>
                      </a:endParaRPr>
                    </a:p>
                  </a:txBody>
                  <a:tcPr marL="91467" marR="91467" marT="45733" marB="4573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GB" sz="2000" dirty="0" err="1">
                          <a:solidFill>
                            <a:srgbClr val="002060"/>
                          </a:solidFill>
                          <a:latin typeface="Century Gothic" panose="020B0502020202020204" pitchFamily="34" charset="0"/>
                        </a:rPr>
                        <a:t>J’ai</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chien</a:t>
                      </a:r>
                      <a:r>
                        <a:rPr lang="en-GB" sz="2000" dirty="0">
                          <a:solidFill>
                            <a:srgbClr val="002060"/>
                          </a:solidFill>
                          <a:latin typeface="Century Gothic" panose="020B0502020202020204" pitchFamily="34" charset="0"/>
                        </a:rPr>
                        <a:t>.</a:t>
                      </a:r>
                      <a:endParaRPr sz="1500" dirty="0">
                        <a:solidFill>
                          <a:srgbClr val="002060"/>
                        </a:solidFill>
                        <a:latin typeface="Century Gothic" panose="020B0502020202020204" pitchFamily="34" charset="0"/>
                      </a:endParaRPr>
                    </a:p>
                  </a:txBody>
                  <a:tcPr marL="91467" marR="91467" marT="45733" marB="4573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96267">
                <a:tc>
                  <a:txBody>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rPr>
                        <a:t>11</a:t>
                      </a:r>
                      <a:endParaRPr sz="1500">
                        <a:solidFill>
                          <a:srgbClr val="002060"/>
                        </a:solidFill>
                        <a:latin typeface="Century Gothic" panose="020B0502020202020204" pitchFamily="34" charset="0"/>
                      </a:endParaRPr>
                    </a:p>
                  </a:txBody>
                  <a:tcPr marL="91467" marR="91467" marT="45733" marB="4573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GB" sz="2000" dirty="0">
                          <a:solidFill>
                            <a:srgbClr val="002060"/>
                          </a:solidFill>
                          <a:latin typeface="Century Gothic" panose="020B0502020202020204" pitchFamily="34" charset="0"/>
                        </a:rPr>
                        <a:t>Tu as un animal ?</a:t>
                      </a:r>
                      <a:endParaRPr sz="1500" dirty="0">
                        <a:solidFill>
                          <a:srgbClr val="002060"/>
                        </a:solidFill>
                        <a:latin typeface="Century Gothic" panose="020B0502020202020204" pitchFamily="34" charset="0"/>
                      </a:endParaRPr>
                    </a:p>
                  </a:txBody>
                  <a:tcPr marL="91467" marR="91467" marT="45733" marB="4573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96267">
                <a:tc>
                  <a:txBody>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rPr>
                        <a:t>12</a:t>
                      </a:r>
                      <a:endParaRPr sz="1500">
                        <a:solidFill>
                          <a:srgbClr val="002060"/>
                        </a:solidFill>
                        <a:latin typeface="Century Gothic" panose="020B0502020202020204" pitchFamily="34" charset="0"/>
                      </a:endParaRPr>
                    </a:p>
                  </a:txBody>
                  <a:tcPr marL="91467" marR="91467" marT="45733" marB="4573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GB" sz="2000" dirty="0" err="1">
                          <a:solidFill>
                            <a:srgbClr val="002060"/>
                          </a:solidFill>
                          <a:latin typeface="Century Gothic" panose="020B0502020202020204" pitchFamily="34" charset="0"/>
                        </a:rPr>
                        <a:t>C’est</a:t>
                      </a:r>
                      <a:r>
                        <a:rPr lang="en-GB" sz="2000" dirty="0">
                          <a:solidFill>
                            <a:srgbClr val="002060"/>
                          </a:solidFill>
                          <a:latin typeface="Century Gothic" panose="020B0502020202020204" pitchFamily="34" charset="0"/>
                        </a:rPr>
                        <a:t> un chat.</a:t>
                      </a:r>
                      <a:endParaRPr sz="1500" dirty="0">
                        <a:solidFill>
                          <a:srgbClr val="002060"/>
                        </a:solidFill>
                        <a:latin typeface="Century Gothic" panose="020B0502020202020204" pitchFamily="34" charset="0"/>
                      </a:endParaRPr>
                    </a:p>
                  </a:txBody>
                  <a:tcPr marL="91467" marR="91467" marT="45733" marB="4573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sp>
        <p:nvSpPr>
          <p:cNvPr id="13" name="Rectangle 12">
            <a:extLst>
              <a:ext uri="{FF2B5EF4-FFF2-40B4-BE49-F238E27FC236}">
                <a16:creationId xmlns:a16="http://schemas.microsoft.com/office/drawing/2014/main" id="{C271D71F-0338-4DC4-863A-5F09BD295954}"/>
              </a:ext>
            </a:extLst>
          </p:cNvPr>
          <p:cNvSpPr/>
          <p:nvPr/>
        </p:nvSpPr>
        <p:spPr>
          <a:xfrm>
            <a:off x="260167" y="112758"/>
            <a:ext cx="649501" cy="586083"/>
          </a:xfrm>
          <a:custGeom>
            <a:avLst/>
            <a:gdLst>
              <a:gd name="connsiteX0" fmla="*/ 0 w 649501"/>
              <a:gd name="connsiteY0" fmla="*/ 0 h 586083"/>
              <a:gd name="connsiteX1" fmla="*/ 324751 w 649501"/>
              <a:gd name="connsiteY1" fmla="*/ 0 h 586083"/>
              <a:gd name="connsiteX2" fmla="*/ 649501 w 649501"/>
              <a:gd name="connsiteY2" fmla="*/ 0 h 586083"/>
              <a:gd name="connsiteX3" fmla="*/ 649501 w 649501"/>
              <a:gd name="connsiteY3" fmla="*/ 586083 h 586083"/>
              <a:gd name="connsiteX4" fmla="*/ 311760 w 649501"/>
              <a:gd name="connsiteY4" fmla="*/ 586083 h 586083"/>
              <a:gd name="connsiteX5" fmla="*/ 0 w 649501"/>
              <a:gd name="connsiteY5" fmla="*/ 586083 h 586083"/>
              <a:gd name="connsiteX6" fmla="*/ 0 w 649501"/>
              <a:gd name="connsiteY6" fmla="*/ 0 h 58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501" h="586083" fill="none" extrusionOk="0">
                <a:moveTo>
                  <a:pt x="0" y="0"/>
                </a:moveTo>
                <a:cubicBezTo>
                  <a:pt x="160514" y="-20316"/>
                  <a:pt x="233877" y="2784"/>
                  <a:pt x="324751" y="0"/>
                </a:cubicBezTo>
                <a:cubicBezTo>
                  <a:pt x="415625" y="-2784"/>
                  <a:pt x="583229" y="18811"/>
                  <a:pt x="649501" y="0"/>
                </a:cubicBezTo>
                <a:cubicBezTo>
                  <a:pt x="712888" y="157600"/>
                  <a:pt x="647735" y="318769"/>
                  <a:pt x="649501" y="586083"/>
                </a:cubicBezTo>
                <a:cubicBezTo>
                  <a:pt x="496364" y="600724"/>
                  <a:pt x="463325" y="577799"/>
                  <a:pt x="311760" y="586083"/>
                </a:cubicBezTo>
                <a:cubicBezTo>
                  <a:pt x="160195" y="594367"/>
                  <a:pt x="105912" y="557187"/>
                  <a:pt x="0" y="586083"/>
                </a:cubicBezTo>
                <a:cubicBezTo>
                  <a:pt x="-45080" y="418487"/>
                  <a:pt x="17663" y="139204"/>
                  <a:pt x="0" y="0"/>
                </a:cubicBezTo>
                <a:close/>
              </a:path>
              <a:path w="649501" h="586083" stroke="0" extrusionOk="0">
                <a:moveTo>
                  <a:pt x="0" y="0"/>
                </a:moveTo>
                <a:cubicBezTo>
                  <a:pt x="119032" y="-479"/>
                  <a:pt x="184713" y="22943"/>
                  <a:pt x="311760" y="0"/>
                </a:cubicBezTo>
                <a:cubicBezTo>
                  <a:pt x="438807" y="-22943"/>
                  <a:pt x="526051" y="37858"/>
                  <a:pt x="649501" y="0"/>
                </a:cubicBezTo>
                <a:cubicBezTo>
                  <a:pt x="662131" y="218112"/>
                  <a:pt x="624129" y="463661"/>
                  <a:pt x="649501" y="586083"/>
                </a:cubicBezTo>
                <a:cubicBezTo>
                  <a:pt x="580247" y="622555"/>
                  <a:pt x="469036" y="584946"/>
                  <a:pt x="324751" y="586083"/>
                </a:cubicBezTo>
                <a:cubicBezTo>
                  <a:pt x="180466" y="587220"/>
                  <a:pt x="95075" y="561812"/>
                  <a:pt x="0" y="586083"/>
                </a:cubicBezTo>
                <a:cubicBezTo>
                  <a:pt x="-54125" y="369662"/>
                  <a:pt x="13811" y="124241"/>
                  <a:pt x="0" y="0"/>
                </a:cubicBezTo>
                <a:close/>
              </a:path>
            </a:pathLst>
          </a:custGeom>
          <a:solidFill>
            <a:schemeClr val="bg1"/>
          </a:solidFill>
          <a:ln>
            <a:solidFill>
              <a:srgbClr val="002060"/>
            </a:solidFill>
            <a:extLst>
              <a:ext uri="{C807C97D-BFC1-408E-A445-0C87EB9F89A2}">
                <ask:lineSketchStyleProps xmlns:ask="http://schemas.microsoft.com/office/drawing/2018/sketchyshapes" sd="1011431495">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1</a:t>
            </a:r>
          </a:p>
        </p:txBody>
      </p:sp>
      <p:sp>
        <p:nvSpPr>
          <p:cNvPr id="18" name="Rectangle 17">
            <a:extLst>
              <a:ext uri="{FF2B5EF4-FFF2-40B4-BE49-F238E27FC236}">
                <a16:creationId xmlns:a16="http://schemas.microsoft.com/office/drawing/2014/main" id="{E45DF716-0A11-45BE-B4B2-C32C0AF8885C}"/>
              </a:ext>
            </a:extLst>
          </p:cNvPr>
          <p:cNvSpPr/>
          <p:nvPr/>
        </p:nvSpPr>
        <p:spPr>
          <a:xfrm>
            <a:off x="736094" y="228780"/>
            <a:ext cx="649501" cy="586083"/>
          </a:xfrm>
          <a:custGeom>
            <a:avLst/>
            <a:gdLst>
              <a:gd name="connsiteX0" fmla="*/ 0 w 649501"/>
              <a:gd name="connsiteY0" fmla="*/ 0 h 586083"/>
              <a:gd name="connsiteX1" fmla="*/ 324751 w 649501"/>
              <a:gd name="connsiteY1" fmla="*/ 0 h 586083"/>
              <a:gd name="connsiteX2" fmla="*/ 649501 w 649501"/>
              <a:gd name="connsiteY2" fmla="*/ 0 h 586083"/>
              <a:gd name="connsiteX3" fmla="*/ 649501 w 649501"/>
              <a:gd name="connsiteY3" fmla="*/ 586083 h 586083"/>
              <a:gd name="connsiteX4" fmla="*/ 311760 w 649501"/>
              <a:gd name="connsiteY4" fmla="*/ 586083 h 586083"/>
              <a:gd name="connsiteX5" fmla="*/ 0 w 649501"/>
              <a:gd name="connsiteY5" fmla="*/ 586083 h 586083"/>
              <a:gd name="connsiteX6" fmla="*/ 0 w 649501"/>
              <a:gd name="connsiteY6" fmla="*/ 0 h 58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501" h="586083" fill="none" extrusionOk="0">
                <a:moveTo>
                  <a:pt x="0" y="0"/>
                </a:moveTo>
                <a:cubicBezTo>
                  <a:pt x="160514" y="-20316"/>
                  <a:pt x="233877" y="2784"/>
                  <a:pt x="324751" y="0"/>
                </a:cubicBezTo>
                <a:cubicBezTo>
                  <a:pt x="415625" y="-2784"/>
                  <a:pt x="583229" y="18811"/>
                  <a:pt x="649501" y="0"/>
                </a:cubicBezTo>
                <a:cubicBezTo>
                  <a:pt x="712888" y="157600"/>
                  <a:pt x="647735" y="318769"/>
                  <a:pt x="649501" y="586083"/>
                </a:cubicBezTo>
                <a:cubicBezTo>
                  <a:pt x="496364" y="600724"/>
                  <a:pt x="463325" y="577799"/>
                  <a:pt x="311760" y="586083"/>
                </a:cubicBezTo>
                <a:cubicBezTo>
                  <a:pt x="160195" y="594367"/>
                  <a:pt x="105912" y="557187"/>
                  <a:pt x="0" y="586083"/>
                </a:cubicBezTo>
                <a:cubicBezTo>
                  <a:pt x="-45080" y="418487"/>
                  <a:pt x="17663" y="139204"/>
                  <a:pt x="0" y="0"/>
                </a:cubicBezTo>
                <a:close/>
              </a:path>
              <a:path w="649501" h="586083" stroke="0" extrusionOk="0">
                <a:moveTo>
                  <a:pt x="0" y="0"/>
                </a:moveTo>
                <a:cubicBezTo>
                  <a:pt x="119032" y="-479"/>
                  <a:pt x="184713" y="22943"/>
                  <a:pt x="311760" y="0"/>
                </a:cubicBezTo>
                <a:cubicBezTo>
                  <a:pt x="438807" y="-22943"/>
                  <a:pt x="526051" y="37858"/>
                  <a:pt x="649501" y="0"/>
                </a:cubicBezTo>
                <a:cubicBezTo>
                  <a:pt x="662131" y="218112"/>
                  <a:pt x="624129" y="463661"/>
                  <a:pt x="649501" y="586083"/>
                </a:cubicBezTo>
                <a:cubicBezTo>
                  <a:pt x="580247" y="622555"/>
                  <a:pt x="469036" y="584946"/>
                  <a:pt x="324751" y="586083"/>
                </a:cubicBezTo>
                <a:cubicBezTo>
                  <a:pt x="180466" y="587220"/>
                  <a:pt x="95075" y="561812"/>
                  <a:pt x="0" y="586083"/>
                </a:cubicBezTo>
                <a:cubicBezTo>
                  <a:pt x="-54125" y="369662"/>
                  <a:pt x="13811" y="124241"/>
                  <a:pt x="0" y="0"/>
                </a:cubicBezTo>
                <a:close/>
              </a:path>
            </a:pathLst>
          </a:custGeom>
          <a:solidFill>
            <a:schemeClr val="bg1"/>
          </a:solidFill>
          <a:ln>
            <a:solidFill>
              <a:srgbClr val="002060"/>
            </a:solidFill>
            <a:extLst>
              <a:ext uri="{C807C97D-BFC1-408E-A445-0C87EB9F89A2}">
                <ask:lineSketchStyleProps xmlns:ask="http://schemas.microsoft.com/office/drawing/2018/sketchyshapes" sd="1011431495">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6</a:t>
            </a:r>
          </a:p>
        </p:txBody>
      </p:sp>
      <p:sp>
        <p:nvSpPr>
          <p:cNvPr id="19" name="Rectangle 18">
            <a:extLst>
              <a:ext uri="{FF2B5EF4-FFF2-40B4-BE49-F238E27FC236}">
                <a16:creationId xmlns:a16="http://schemas.microsoft.com/office/drawing/2014/main" id="{FC0930A9-1DF3-4F97-8432-BA2C8694B280}"/>
              </a:ext>
            </a:extLst>
          </p:cNvPr>
          <p:cNvSpPr/>
          <p:nvPr/>
        </p:nvSpPr>
        <p:spPr>
          <a:xfrm>
            <a:off x="108990" y="577714"/>
            <a:ext cx="649501" cy="586083"/>
          </a:xfrm>
          <a:custGeom>
            <a:avLst/>
            <a:gdLst>
              <a:gd name="connsiteX0" fmla="*/ 0 w 649501"/>
              <a:gd name="connsiteY0" fmla="*/ 0 h 586083"/>
              <a:gd name="connsiteX1" fmla="*/ 324751 w 649501"/>
              <a:gd name="connsiteY1" fmla="*/ 0 h 586083"/>
              <a:gd name="connsiteX2" fmla="*/ 649501 w 649501"/>
              <a:gd name="connsiteY2" fmla="*/ 0 h 586083"/>
              <a:gd name="connsiteX3" fmla="*/ 649501 w 649501"/>
              <a:gd name="connsiteY3" fmla="*/ 586083 h 586083"/>
              <a:gd name="connsiteX4" fmla="*/ 311760 w 649501"/>
              <a:gd name="connsiteY4" fmla="*/ 586083 h 586083"/>
              <a:gd name="connsiteX5" fmla="*/ 0 w 649501"/>
              <a:gd name="connsiteY5" fmla="*/ 586083 h 586083"/>
              <a:gd name="connsiteX6" fmla="*/ 0 w 649501"/>
              <a:gd name="connsiteY6" fmla="*/ 0 h 58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501" h="586083" fill="none" extrusionOk="0">
                <a:moveTo>
                  <a:pt x="0" y="0"/>
                </a:moveTo>
                <a:cubicBezTo>
                  <a:pt x="160514" y="-20316"/>
                  <a:pt x="233877" y="2784"/>
                  <a:pt x="324751" y="0"/>
                </a:cubicBezTo>
                <a:cubicBezTo>
                  <a:pt x="415625" y="-2784"/>
                  <a:pt x="583229" y="18811"/>
                  <a:pt x="649501" y="0"/>
                </a:cubicBezTo>
                <a:cubicBezTo>
                  <a:pt x="712888" y="157600"/>
                  <a:pt x="647735" y="318769"/>
                  <a:pt x="649501" y="586083"/>
                </a:cubicBezTo>
                <a:cubicBezTo>
                  <a:pt x="496364" y="600724"/>
                  <a:pt x="463325" y="577799"/>
                  <a:pt x="311760" y="586083"/>
                </a:cubicBezTo>
                <a:cubicBezTo>
                  <a:pt x="160195" y="594367"/>
                  <a:pt x="105912" y="557187"/>
                  <a:pt x="0" y="586083"/>
                </a:cubicBezTo>
                <a:cubicBezTo>
                  <a:pt x="-45080" y="418487"/>
                  <a:pt x="17663" y="139204"/>
                  <a:pt x="0" y="0"/>
                </a:cubicBezTo>
                <a:close/>
              </a:path>
              <a:path w="649501" h="586083" stroke="0" extrusionOk="0">
                <a:moveTo>
                  <a:pt x="0" y="0"/>
                </a:moveTo>
                <a:cubicBezTo>
                  <a:pt x="119032" y="-479"/>
                  <a:pt x="184713" y="22943"/>
                  <a:pt x="311760" y="0"/>
                </a:cubicBezTo>
                <a:cubicBezTo>
                  <a:pt x="438807" y="-22943"/>
                  <a:pt x="526051" y="37858"/>
                  <a:pt x="649501" y="0"/>
                </a:cubicBezTo>
                <a:cubicBezTo>
                  <a:pt x="662131" y="218112"/>
                  <a:pt x="624129" y="463661"/>
                  <a:pt x="649501" y="586083"/>
                </a:cubicBezTo>
                <a:cubicBezTo>
                  <a:pt x="580247" y="622555"/>
                  <a:pt x="469036" y="584946"/>
                  <a:pt x="324751" y="586083"/>
                </a:cubicBezTo>
                <a:cubicBezTo>
                  <a:pt x="180466" y="587220"/>
                  <a:pt x="95075" y="561812"/>
                  <a:pt x="0" y="586083"/>
                </a:cubicBezTo>
                <a:cubicBezTo>
                  <a:pt x="-54125" y="369662"/>
                  <a:pt x="13811" y="124241"/>
                  <a:pt x="0" y="0"/>
                </a:cubicBezTo>
                <a:close/>
              </a:path>
            </a:pathLst>
          </a:custGeom>
          <a:solidFill>
            <a:schemeClr val="bg1"/>
          </a:solidFill>
          <a:ln>
            <a:solidFill>
              <a:srgbClr val="002060"/>
            </a:solidFill>
            <a:extLst>
              <a:ext uri="{C807C97D-BFC1-408E-A445-0C87EB9F89A2}">
                <ask:lineSketchStyleProps xmlns:ask="http://schemas.microsoft.com/office/drawing/2018/sketchyshapes" sd="1011431495">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9</a:t>
            </a:r>
          </a:p>
        </p:txBody>
      </p:sp>
      <p:sp>
        <p:nvSpPr>
          <p:cNvPr id="20" name="Rectangle 19">
            <a:extLst>
              <a:ext uri="{FF2B5EF4-FFF2-40B4-BE49-F238E27FC236}">
                <a16:creationId xmlns:a16="http://schemas.microsoft.com/office/drawing/2014/main" id="{DE169BC0-241A-4A11-AD9E-BBD716D35179}"/>
              </a:ext>
            </a:extLst>
          </p:cNvPr>
          <p:cNvSpPr/>
          <p:nvPr/>
        </p:nvSpPr>
        <p:spPr>
          <a:xfrm>
            <a:off x="645771" y="755819"/>
            <a:ext cx="649501" cy="586083"/>
          </a:xfrm>
          <a:custGeom>
            <a:avLst/>
            <a:gdLst>
              <a:gd name="connsiteX0" fmla="*/ 0 w 649501"/>
              <a:gd name="connsiteY0" fmla="*/ 0 h 586083"/>
              <a:gd name="connsiteX1" fmla="*/ 324751 w 649501"/>
              <a:gd name="connsiteY1" fmla="*/ 0 h 586083"/>
              <a:gd name="connsiteX2" fmla="*/ 649501 w 649501"/>
              <a:gd name="connsiteY2" fmla="*/ 0 h 586083"/>
              <a:gd name="connsiteX3" fmla="*/ 649501 w 649501"/>
              <a:gd name="connsiteY3" fmla="*/ 586083 h 586083"/>
              <a:gd name="connsiteX4" fmla="*/ 311760 w 649501"/>
              <a:gd name="connsiteY4" fmla="*/ 586083 h 586083"/>
              <a:gd name="connsiteX5" fmla="*/ 0 w 649501"/>
              <a:gd name="connsiteY5" fmla="*/ 586083 h 586083"/>
              <a:gd name="connsiteX6" fmla="*/ 0 w 649501"/>
              <a:gd name="connsiteY6" fmla="*/ 0 h 58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501" h="586083" fill="none" extrusionOk="0">
                <a:moveTo>
                  <a:pt x="0" y="0"/>
                </a:moveTo>
                <a:cubicBezTo>
                  <a:pt x="160514" y="-20316"/>
                  <a:pt x="233877" y="2784"/>
                  <a:pt x="324751" y="0"/>
                </a:cubicBezTo>
                <a:cubicBezTo>
                  <a:pt x="415625" y="-2784"/>
                  <a:pt x="583229" y="18811"/>
                  <a:pt x="649501" y="0"/>
                </a:cubicBezTo>
                <a:cubicBezTo>
                  <a:pt x="712888" y="157600"/>
                  <a:pt x="647735" y="318769"/>
                  <a:pt x="649501" y="586083"/>
                </a:cubicBezTo>
                <a:cubicBezTo>
                  <a:pt x="496364" y="600724"/>
                  <a:pt x="463325" y="577799"/>
                  <a:pt x="311760" y="586083"/>
                </a:cubicBezTo>
                <a:cubicBezTo>
                  <a:pt x="160195" y="594367"/>
                  <a:pt x="105912" y="557187"/>
                  <a:pt x="0" y="586083"/>
                </a:cubicBezTo>
                <a:cubicBezTo>
                  <a:pt x="-45080" y="418487"/>
                  <a:pt x="17663" y="139204"/>
                  <a:pt x="0" y="0"/>
                </a:cubicBezTo>
                <a:close/>
              </a:path>
              <a:path w="649501" h="586083" stroke="0" extrusionOk="0">
                <a:moveTo>
                  <a:pt x="0" y="0"/>
                </a:moveTo>
                <a:cubicBezTo>
                  <a:pt x="119032" y="-479"/>
                  <a:pt x="184713" y="22943"/>
                  <a:pt x="311760" y="0"/>
                </a:cubicBezTo>
                <a:cubicBezTo>
                  <a:pt x="438807" y="-22943"/>
                  <a:pt x="526051" y="37858"/>
                  <a:pt x="649501" y="0"/>
                </a:cubicBezTo>
                <a:cubicBezTo>
                  <a:pt x="662131" y="218112"/>
                  <a:pt x="624129" y="463661"/>
                  <a:pt x="649501" y="586083"/>
                </a:cubicBezTo>
                <a:cubicBezTo>
                  <a:pt x="580247" y="622555"/>
                  <a:pt x="469036" y="584946"/>
                  <a:pt x="324751" y="586083"/>
                </a:cubicBezTo>
                <a:cubicBezTo>
                  <a:pt x="180466" y="587220"/>
                  <a:pt x="95075" y="561812"/>
                  <a:pt x="0" y="586083"/>
                </a:cubicBezTo>
                <a:cubicBezTo>
                  <a:pt x="-54125" y="369662"/>
                  <a:pt x="13811" y="124241"/>
                  <a:pt x="0" y="0"/>
                </a:cubicBezTo>
                <a:close/>
              </a:path>
            </a:pathLst>
          </a:custGeom>
          <a:solidFill>
            <a:schemeClr val="bg1"/>
          </a:solidFill>
          <a:ln>
            <a:solidFill>
              <a:srgbClr val="002060"/>
            </a:solidFill>
            <a:extLst>
              <a:ext uri="{C807C97D-BFC1-408E-A445-0C87EB9F89A2}">
                <ask:lineSketchStyleProps xmlns:ask="http://schemas.microsoft.com/office/drawing/2018/sketchyshapes" sd="1011431495">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7</a:t>
            </a:r>
          </a:p>
        </p:txBody>
      </p:sp>
      <p:sp>
        <p:nvSpPr>
          <p:cNvPr id="8" name="Speech Bubble: Rectangle with Corners Rounded 7">
            <a:extLst>
              <a:ext uri="{FF2B5EF4-FFF2-40B4-BE49-F238E27FC236}">
                <a16:creationId xmlns:a16="http://schemas.microsoft.com/office/drawing/2014/main" id="{238F9ADB-B304-4F7A-8DF1-C8869B047FF1}"/>
              </a:ext>
            </a:extLst>
          </p:cNvPr>
          <p:cNvSpPr/>
          <p:nvPr/>
        </p:nvSpPr>
        <p:spPr>
          <a:xfrm>
            <a:off x="7621183" y="112758"/>
            <a:ext cx="4470889" cy="3260252"/>
          </a:xfrm>
          <a:prstGeom prst="wedgeRoundRectCallout">
            <a:avLst>
              <a:gd name="adj1" fmla="val -61860"/>
              <a:gd name="adj2" fmla="val 2209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On four pieces of paper, write any four numbers between 1 and 12.  You have five minutes to go around the room, reading a sentence aloud from the board. If your partner has that number on one of their cards, you can take the card.  The winner has the most cards at the end of the five minutes.</a:t>
            </a:r>
          </a:p>
        </p:txBody>
      </p:sp>
      <p:pic>
        <p:nvPicPr>
          <p:cNvPr id="3" name="Graphic 2" descr="Chat with solid fill">
            <a:extLst>
              <a:ext uri="{FF2B5EF4-FFF2-40B4-BE49-F238E27FC236}">
                <a16:creationId xmlns:a16="http://schemas.microsoft.com/office/drawing/2014/main" id="{E8AD0148-696E-4DBA-A419-0AEDB93E20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18526" y="5095669"/>
            <a:ext cx="1649573" cy="164957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peech Bubble: Rectangle with Corners Rounded 15">
            <a:extLst>
              <a:ext uri="{FF2B5EF4-FFF2-40B4-BE49-F238E27FC236}">
                <a16:creationId xmlns:a16="http://schemas.microsoft.com/office/drawing/2014/main" id="{36E021EA-51B6-4AF4-894A-A6271E0C4F74}"/>
              </a:ext>
            </a:extLst>
          </p:cNvPr>
          <p:cNvSpPr/>
          <p:nvPr/>
        </p:nvSpPr>
        <p:spPr>
          <a:xfrm>
            <a:off x="929004" y="710575"/>
            <a:ext cx="7370109" cy="9027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4604" y="-41737"/>
            <a:ext cx="4066936" cy="582075"/>
          </a:xfrm>
        </p:spPr>
        <p:txBody>
          <a:bodyPr>
            <a:normAutofit/>
          </a:bodyPr>
          <a:lstStyle/>
          <a:p>
            <a:r>
              <a:rPr lang="en-GB" sz="2800" b="1" dirty="0" err="1">
                <a:solidFill>
                  <a:srgbClr val="002060"/>
                </a:solidFill>
                <a:latin typeface="Century Gothic" panose="020B0502020202020204" pitchFamily="34" charset="0"/>
                <a:ea typeface="Century Gothic"/>
                <a:cs typeface="Century Gothic"/>
                <a:sym typeface="Century Gothic"/>
              </a:rPr>
              <a:t>Parle</a:t>
            </a:r>
            <a:r>
              <a:rPr lang="en-GB" sz="2800" b="1" dirty="0">
                <a:solidFill>
                  <a:srgbClr val="002060"/>
                </a:solidFill>
                <a:latin typeface="Century Gothic" panose="020B0502020202020204" pitchFamily="34" charset="0"/>
                <a:ea typeface="Century Gothic"/>
                <a:cs typeface="Century Gothic"/>
                <a:sym typeface="Century Gothic"/>
              </a:rPr>
              <a:t> </a:t>
            </a:r>
            <a:r>
              <a:rPr lang="en-GB" sz="2800" b="1" dirty="0" err="1">
                <a:solidFill>
                  <a:srgbClr val="002060"/>
                </a:solidFill>
                <a:latin typeface="Century Gothic" panose="020B0502020202020204" pitchFamily="34" charset="0"/>
                <a:ea typeface="Century Gothic"/>
                <a:cs typeface="Century Gothic"/>
                <a:sym typeface="Century Gothic"/>
              </a:rPr>
              <a:t>en</a:t>
            </a:r>
            <a:r>
              <a:rPr lang="en-GB" sz="2800" b="1" dirty="0">
                <a:solidFill>
                  <a:srgbClr val="002060"/>
                </a:solidFill>
                <a:latin typeface="Century Gothic" panose="020B0502020202020204" pitchFamily="34" charset="0"/>
                <a:ea typeface="Century Gothic"/>
                <a:cs typeface="Century Gothic"/>
                <a:sym typeface="Century Gothic"/>
              </a:rPr>
              <a:t> </a:t>
            </a:r>
            <a:r>
              <a:rPr lang="en-GB" sz="2800" b="1" dirty="0" err="1">
                <a:solidFill>
                  <a:srgbClr val="002060"/>
                </a:solidFill>
                <a:latin typeface="Century Gothic" panose="020B0502020202020204" pitchFamily="34" charset="0"/>
                <a:ea typeface="Century Gothic"/>
                <a:cs typeface="Century Gothic"/>
                <a:sym typeface="Century Gothic"/>
              </a:rPr>
              <a:t>français</a:t>
            </a:r>
            <a:r>
              <a:rPr lang="en-GB" sz="2800" b="1" dirty="0">
                <a:solidFill>
                  <a:srgbClr val="002060"/>
                </a:solidFill>
                <a:latin typeface="Century Gothic" panose="020B0502020202020204" pitchFamily="34" charset="0"/>
                <a:ea typeface="Century Gothic"/>
                <a:cs typeface="Century Gothic"/>
                <a:sym typeface="Century Gothic"/>
              </a:rPr>
              <a:t>. </a:t>
            </a:r>
            <a:endParaRPr lang="en-GB" sz="2800" dirty="0">
              <a:latin typeface="Century Gothic" panose="020B0502020202020204" pitchFamily="34" charset="0"/>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04" y="648430"/>
            <a:ext cx="914400" cy="914400"/>
          </a:xfrm>
          <a:prstGeom prst="rect">
            <a:avLst/>
          </a:prstGeom>
        </p:spPr>
      </p:pic>
      <p:graphicFrame>
        <p:nvGraphicFramePr>
          <p:cNvPr id="60" name="Table 5">
            <a:extLst>
              <a:ext uri="{FF2B5EF4-FFF2-40B4-BE49-F238E27FC236}">
                <a16:creationId xmlns:a16="http://schemas.microsoft.com/office/drawing/2014/main" id="{ADEFF7D8-057D-4D1A-8DC4-2C6992E2E903}"/>
              </a:ext>
            </a:extLst>
          </p:cNvPr>
          <p:cNvGraphicFramePr>
            <a:graphicFrameLocks noGrp="1"/>
          </p:cNvGraphicFramePr>
          <p:nvPr/>
        </p:nvGraphicFramePr>
        <p:xfrm>
          <a:off x="1075144" y="1882045"/>
          <a:ext cx="8884782" cy="3093909"/>
        </p:xfrm>
        <a:graphic>
          <a:graphicData uri="http://schemas.openxmlformats.org/drawingml/2006/table">
            <a:tbl>
              <a:tblPr firstRow="1" bandRow="1">
                <a:tableStyleId>{5940675A-B579-460E-94D1-54222C63F5DA}</a:tableStyleId>
              </a:tblPr>
              <a:tblGrid>
                <a:gridCol w="2385508">
                  <a:extLst>
                    <a:ext uri="{9D8B030D-6E8A-4147-A177-3AD203B41FA5}">
                      <a16:colId xmlns:a16="http://schemas.microsoft.com/office/drawing/2014/main" val="1793041539"/>
                    </a:ext>
                  </a:extLst>
                </a:gridCol>
                <a:gridCol w="914400">
                  <a:extLst>
                    <a:ext uri="{9D8B030D-6E8A-4147-A177-3AD203B41FA5}">
                      <a16:colId xmlns:a16="http://schemas.microsoft.com/office/drawing/2014/main" val="4108464527"/>
                    </a:ext>
                  </a:extLst>
                </a:gridCol>
                <a:gridCol w="1969477">
                  <a:extLst>
                    <a:ext uri="{9D8B030D-6E8A-4147-A177-3AD203B41FA5}">
                      <a16:colId xmlns:a16="http://schemas.microsoft.com/office/drawing/2014/main" val="2605482868"/>
                    </a:ext>
                  </a:extLst>
                </a:gridCol>
                <a:gridCol w="1167619">
                  <a:extLst>
                    <a:ext uri="{9D8B030D-6E8A-4147-A177-3AD203B41FA5}">
                      <a16:colId xmlns:a16="http://schemas.microsoft.com/office/drawing/2014/main" val="3998369992"/>
                    </a:ext>
                  </a:extLst>
                </a:gridCol>
                <a:gridCol w="2447778">
                  <a:extLst>
                    <a:ext uri="{9D8B030D-6E8A-4147-A177-3AD203B41FA5}">
                      <a16:colId xmlns:a16="http://schemas.microsoft.com/office/drawing/2014/main" val="1877817290"/>
                    </a:ext>
                  </a:extLst>
                </a:gridCol>
              </a:tblGrid>
              <a:tr h="3093909">
                <a:tc>
                  <a:txBody>
                    <a:bodyPr/>
                    <a:lstStyle/>
                    <a:p>
                      <a:pPr algn="ctr"/>
                      <a:r>
                        <a:rPr lang="en-GB" sz="2400" b="0" dirty="0">
                          <a:solidFill>
                            <a:srgbClr val="002060"/>
                          </a:solidFill>
                          <a:latin typeface="Century Gothic" panose="020B0502020202020204" pitchFamily="34" charset="0"/>
                        </a:rPr>
                        <a:t>Est-</a:t>
                      </a:r>
                      <a:r>
                        <a:rPr lang="en-GB" sz="2400" b="0" dirty="0" err="1">
                          <a:solidFill>
                            <a:srgbClr val="002060"/>
                          </a:solidFill>
                          <a:latin typeface="Century Gothic" panose="020B0502020202020204" pitchFamily="34" charset="0"/>
                        </a:rPr>
                        <a:t>ce</a:t>
                      </a:r>
                      <a:r>
                        <a:rPr lang="en-GB" sz="2400" b="0" dirty="0">
                          <a:solidFill>
                            <a:srgbClr val="002060"/>
                          </a:solidFill>
                          <a:latin typeface="Century Gothic" panose="020B0502020202020204" pitchFamily="34" charset="0"/>
                        </a:rPr>
                        <a:t> que/</a:t>
                      </a:r>
                      <a:r>
                        <a:rPr lang="en-GB" sz="2400" b="0" dirty="0" err="1">
                          <a:solidFill>
                            <a:srgbClr val="002060"/>
                          </a:solidFill>
                          <a:latin typeface="Century Gothic" panose="020B0502020202020204" pitchFamily="34" charset="0"/>
                        </a:rPr>
                        <a:t>qu</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2"/>
                    </a:solidFill>
                  </a:tcPr>
                </a:tc>
                <a:tc>
                  <a:txBody>
                    <a:bodyPr/>
                    <a:lstStyle/>
                    <a:p>
                      <a:pPr algn="ctr"/>
                      <a:r>
                        <a:rPr lang="en-GB" sz="2400" b="0" dirty="0">
                          <a:solidFill>
                            <a:srgbClr val="002060"/>
                          </a:solidFill>
                          <a:latin typeface="Century Gothic" panose="020B0502020202020204" pitchFamily="34" charset="0"/>
                        </a:rPr>
                        <a:t>je/j’</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il</a:t>
                      </a:r>
                    </a:p>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bois</a:t>
                      </a:r>
                    </a:p>
                    <a:p>
                      <a:pPr algn="ctr"/>
                      <a:r>
                        <a:rPr lang="en-GB" sz="2400" b="0" dirty="0" err="1">
                          <a:solidFill>
                            <a:srgbClr val="002060"/>
                          </a:solidFill>
                          <a:latin typeface="Century Gothic" panose="020B0502020202020204" pitchFamily="34" charset="0"/>
                        </a:rPr>
                        <a:t>boit</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fais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fait</a:t>
                      </a:r>
                    </a:p>
                    <a:p>
                      <a:pPr algn="ctr"/>
                      <a:r>
                        <a:rPr lang="en-GB" sz="2400" b="0" dirty="0">
                          <a:solidFill>
                            <a:srgbClr val="002060"/>
                          </a:solidFill>
                          <a:latin typeface="Century Gothic" panose="020B0502020202020204" pitchFamily="34" charset="0"/>
                        </a:rPr>
                        <a:t>mange</a:t>
                      </a:r>
                    </a:p>
                    <a:p>
                      <a:pPr algn="ctr"/>
                      <a:r>
                        <a:rPr lang="en-GB" sz="2400" b="0" dirty="0" err="1">
                          <a:solidFill>
                            <a:srgbClr val="002060"/>
                          </a:solidFill>
                          <a:latin typeface="Century Gothic" panose="020B0502020202020204" pitchFamily="34" charset="0"/>
                        </a:rPr>
                        <a:t>manges</a:t>
                      </a:r>
                    </a:p>
                    <a:p>
                      <a:pPr algn="ctr"/>
                      <a:r>
                        <a:rPr lang="en-GB" sz="2400" b="0" dirty="0" err="1">
                          <a:solidFill>
                            <a:srgbClr val="002060"/>
                          </a:solidFill>
                          <a:latin typeface="Century Gothic" panose="020B0502020202020204" pitchFamily="34" charset="0"/>
                        </a:rPr>
                        <a:t>achète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achètes</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du</a:t>
                      </a:r>
                    </a:p>
                    <a:p>
                      <a:pPr algn="ctr"/>
                      <a:r>
                        <a:rPr lang="en-GB" sz="2400" b="0" dirty="0">
                          <a:solidFill>
                            <a:srgbClr val="002060"/>
                          </a:solidFill>
                          <a:latin typeface="Century Gothic" panose="020B0502020202020204" pitchFamily="34" charset="0"/>
                        </a:rPr>
                        <a:t>de la</a:t>
                      </a:r>
                    </a:p>
                    <a:p>
                      <a:pPr algn="ctr"/>
                      <a:r>
                        <a:rPr lang="en-GB" sz="2400" b="0" dirty="0">
                          <a:solidFill>
                            <a:srgbClr val="002060"/>
                          </a:solidFill>
                          <a:latin typeface="Century Gothic" panose="020B0502020202020204" pitchFamily="34" charset="0"/>
                        </a:rPr>
                        <a:t>de l’</a:t>
                      </a:r>
                    </a:p>
                    <a:p>
                      <a:pPr algn="ctr"/>
                      <a:r>
                        <a:rPr lang="en-GB" sz="2400" b="0" dirty="0">
                          <a:solidFill>
                            <a:srgbClr val="002060"/>
                          </a:solidFill>
                          <a:latin typeface="Century Gothic" panose="020B0502020202020204" pitchFamily="34" charset="0"/>
                        </a:rPr>
                        <a:t>des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err="1">
                          <a:solidFill>
                            <a:srgbClr val="002060"/>
                          </a:solidFill>
                          <a:latin typeface="Century Gothic" panose="020B0502020202020204" pitchFamily="34" charset="0"/>
                        </a:rPr>
                        <a:t>poisson</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café</a:t>
                      </a:r>
                    </a:p>
                    <a:p>
                      <a:pPr algn="ctr"/>
                      <a:r>
                        <a:rPr lang="en-GB" sz="2400" b="0" dirty="0">
                          <a:solidFill>
                            <a:srgbClr val="002060"/>
                          </a:solidFill>
                          <a:latin typeface="Century Gothic" panose="020B0502020202020204" pitchFamily="34" charset="0"/>
                        </a:rPr>
                        <a:t>pain</a:t>
                      </a:r>
                    </a:p>
                    <a:p>
                      <a:pPr algn="ctr"/>
                      <a:r>
                        <a:rPr lang="en-GB" sz="2400" b="0" dirty="0">
                          <a:solidFill>
                            <a:srgbClr val="002060"/>
                          </a:solidFill>
                          <a:latin typeface="Century Gothic" panose="020B0502020202020204" pitchFamily="34" charset="0"/>
                        </a:rPr>
                        <a:t>glace</a:t>
                      </a:r>
                    </a:p>
                    <a:p>
                      <a:pPr algn="ctr"/>
                      <a:r>
                        <a:rPr lang="en-GB" sz="2400" b="0" dirty="0" err="1">
                          <a:solidFill>
                            <a:srgbClr val="002060"/>
                          </a:solidFill>
                          <a:latin typeface="Century Gothic" panose="020B0502020202020204" pitchFamily="34" charset="0"/>
                        </a:rPr>
                        <a:t>tomate</a:t>
                      </a:r>
                      <a:r>
                        <a:rPr lang="en-GB" sz="2400" b="0" dirty="0">
                          <a:solidFill>
                            <a:srgbClr val="002060"/>
                          </a:solidFill>
                          <a:latin typeface="Century Gothic" panose="020B0502020202020204" pitchFamily="34" charset="0"/>
                        </a:rPr>
                        <a:t>(s)</a:t>
                      </a:r>
                    </a:p>
                    <a:p>
                      <a:pPr algn="ctr"/>
                      <a:r>
                        <a:rPr lang="en-GB" sz="2400" b="0" dirty="0" err="1">
                          <a:solidFill>
                            <a:srgbClr val="002060"/>
                          </a:solidFill>
                          <a:latin typeface="Century Gothic" panose="020B0502020202020204" pitchFamily="34" charset="0"/>
                        </a:rPr>
                        <a:t>eau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gâteau(x)</a:t>
                      </a:r>
                    </a:p>
                    <a:p>
                      <a:pPr algn="ctr"/>
                      <a:r>
                        <a:rPr lang="en-GB" sz="2400" b="0" dirty="0">
                          <a:solidFill>
                            <a:srgbClr val="002060"/>
                          </a:solidFill>
                          <a:latin typeface="Century Gothic" panose="020B0502020202020204" pitchFamily="34" charset="0"/>
                        </a:rPr>
                        <a:t>sandwich(s)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4" name="TextBox 3">
            <a:extLst>
              <a:ext uri="{FF2B5EF4-FFF2-40B4-BE49-F238E27FC236}">
                <a16:creationId xmlns:a16="http://schemas.microsoft.com/office/drawing/2014/main" id="{B13F9A94-A0FD-441A-9D59-9F30E39E71C7}"/>
              </a:ext>
            </a:extLst>
          </p:cNvPr>
          <p:cNvSpPr txBox="1"/>
          <p:nvPr/>
        </p:nvSpPr>
        <p:spPr>
          <a:xfrm>
            <a:off x="929004" y="710575"/>
            <a:ext cx="10058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cinq phrases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anglais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Utilise les mots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ici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Ton/ta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partenaire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tes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phrases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7" name="Google Shape;410;p19">
            <a:extLst>
              <a:ext uri="{FF2B5EF4-FFF2-40B4-BE49-F238E27FC236}">
                <a16:creationId xmlns:a16="http://schemas.microsoft.com/office/drawing/2014/main" id="{930D5C42-F516-46E6-AF59-D5D3AFE3855A}"/>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8" name="Google Shape;387;p19">
            <a:extLst>
              <a:ext uri="{FF2B5EF4-FFF2-40B4-BE49-F238E27FC236}">
                <a16:creationId xmlns:a16="http://schemas.microsoft.com/office/drawing/2014/main" id="{D5481F37-E735-4231-A699-67FD41C8165B}"/>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9" name="Google Shape;388;p19">
            <a:extLst>
              <a:ext uri="{FF2B5EF4-FFF2-40B4-BE49-F238E27FC236}">
                <a16:creationId xmlns:a16="http://schemas.microsoft.com/office/drawing/2014/main" id="{CF382C70-5846-4EB7-8F4F-EBF788E2CD6A}"/>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0" name="Google Shape;389;p19">
            <a:extLst>
              <a:ext uri="{FF2B5EF4-FFF2-40B4-BE49-F238E27FC236}">
                <a16:creationId xmlns:a16="http://schemas.microsoft.com/office/drawing/2014/main" id="{7C8FEA96-F7E1-4FB2-A6B6-4BA9BE298619}"/>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0;p19">
            <a:extLst>
              <a:ext uri="{FF2B5EF4-FFF2-40B4-BE49-F238E27FC236}">
                <a16:creationId xmlns:a16="http://schemas.microsoft.com/office/drawing/2014/main" id="{258D7D9E-E783-4155-B5D3-20F1CBB61FA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1;p19">
            <a:extLst>
              <a:ext uri="{FF2B5EF4-FFF2-40B4-BE49-F238E27FC236}">
                <a16:creationId xmlns:a16="http://schemas.microsoft.com/office/drawing/2014/main" id="{ED775B24-5AEF-40CC-9D6E-BC304139CD30}"/>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3" name="Google Shape;393;p19">
            <a:extLst>
              <a:ext uri="{FF2B5EF4-FFF2-40B4-BE49-F238E27FC236}">
                <a16:creationId xmlns:a16="http://schemas.microsoft.com/office/drawing/2014/main" id="{937581C1-491C-498B-A9F2-575E5662C62F}"/>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394;p19">
            <a:extLst>
              <a:ext uri="{FF2B5EF4-FFF2-40B4-BE49-F238E27FC236}">
                <a16:creationId xmlns:a16="http://schemas.microsoft.com/office/drawing/2014/main" id="{3CE6D938-7DE5-4C1A-86AB-FFE1C416516C}"/>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395;p19">
            <a:extLst>
              <a:ext uri="{FF2B5EF4-FFF2-40B4-BE49-F238E27FC236}">
                <a16:creationId xmlns:a16="http://schemas.microsoft.com/office/drawing/2014/main" id="{42563E32-608D-4062-982C-9383D2C63AD2}"/>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8" name="Group 7">
            <a:extLst>
              <a:ext uri="{FF2B5EF4-FFF2-40B4-BE49-F238E27FC236}">
                <a16:creationId xmlns:a16="http://schemas.microsoft.com/office/drawing/2014/main" id="{2D866DDE-EFBB-4CE0-8ABB-40B9E0369D33}"/>
              </a:ext>
            </a:extLst>
          </p:cNvPr>
          <p:cNvGrpSpPr/>
          <p:nvPr/>
        </p:nvGrpSpPr>
        <p:grpSpPr>
          <a:xfrm>
            <a:off x="3831781" y="4754879"/>
            <a:ext cx="3134216" cy="1966219"/>
            <a:chOff x="-2702857" y="836329"/>
            <a:chExt cx="9681882" cy="5884770"/>
          </a:xfrm>
        </p:grpSpPr>
        <p:pic>
          <p:nvPicPr>
            <p:cNvPr id="6" name="Picture 5" descr="A picture containing text, dark&#10;&#10;Description automatically generated">
              <a:extLst>
                <a:ext uri="{FF2B5EF4-FFF2-40B4-BE49-F238E27FC236}">
                  <a16:creationId xmlns:a16="http://schemas.microsoft.com/office/drawing/2014/main" id="{32B80E53-E595-4A07-89F7-12DE677993DA}"/>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7" name="Rectangle: Rounded Corners 6">
              <a:extLst>
                <a:ext uri="{FF2B5EF4-FFF2-40B4-BE49-F238E27FC236}">
                  <a16:creationId xmlns:a16="http://schemas.microsoft.com/office/drawing/2014/main" id="{4B80CE56-18B1-452C-8B24-71066FF1A8A3}"/>
                </a:ext>
              </a:extLst>
            </p:cNvPr>
            <p:cNvSpPr/>
            <p:nvPr/>
          </p:nvSpPr>
          <p:spPr>
            <a:xfrm>
              <a:off x="14604" y="1870188"/>
              <a:ext cx="843749" cy="165640"/>
            </a:xfrm>
            <a:prstGeom prst="roundRect">
              <a:avLst/>
            </a:prstGeom>
            <a:solidFill>
              <a:srgbClr val="F4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AD308321-C9A7-455A-9E9E-EA17466D9F5B}"/>
                </a:ext>
              </a:extLst>
            </p:cNvPr>
            <p:cNvSpPr/>
            <p:nvPr/>
          </p:nvSpPr>
          <p:spPr>
            <a:xfrm rot="17788993">
              <a:off x="3033262" y="3185489"/>
              <a:ext cx="648655" cy="199651"/>
            </a:xfrm>
            <a:prstGeom prst="roundRect">
              <a:avLst/>
            </a:prstGeom>
            <a:solidFill>
              <a:srgbClr val="F4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89769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9"/>
                                        </p:tgtEl>
                                        <p:attrNameLst>
                                          <p:attrName>ppt_y</p:attrName>
                                        </p:attrNameLst>
                                      </p:cBhvr>
                                      <p:tavLst>
                                        <p:tav tm="0">
                                          <p:val>
                                            <p:strVal val="#ppt_y"/>
                                          </p:val>
                                        </p:tav>
                                        <p:tav tm="100000">
                                          <p:val>
                                            <p:strVal val="#ppt_y+#ppt_h*1.125000"/>
                                          </p:val>
                                        </p:tav>
                                      </p:tavLst>
                                    </p:anim>
                                    <p:animEffect transition="out" filter="wipe(down)">
                                      <p:cBhvr>
                                        <p:cTn id="7" dur="30000"/>
                                        <p:tgtEl>
                                          <p:spTgt spid="19"/>
                                        </p:tgtEl>
                                      </p:cBhvr>
                                    </p:animEffect>
                                    <p:set>
                                      <p:cBhvr>
                                        <p:cTn id="8" dur="1" fill="hold">
                                          <p:stCondLst>
                                            <p:cond delay="29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88" name="Picture 2" descr="Sandwich, Comida, Embutido, Bocadillo, Nuevo, Saludable">
            <a:extLst>
              <a:ext uri="{FF2B5EF4-FFF2-40B4-BE49-F238E27FC236}">
                <a16:creationId xmlns:a16="http://schemas.microsoft.com/office/drawing/2014/main" id="{C3931539-122A-4DB8-AC16-011F0E1C05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166" y="1314377"/>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Basketball, Ball, Sport, Orange Ball">
            <a:extLst>
              <a:ext uri="{FF2B5EF4-FFF2-40B4-BE49-F238E27FC236}">
                <a16:creationId xmlns:a16="http://schemas.microsoft.com/office/drawing/2014/main" id="{D7011B4D-FB2A-4F39-9752-34A1D30EDD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8027" y="4730390"/>
            <a:ext cx="859235" cy="8592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Basketball, Ball, Sport, Orange Ball">
            <a:extLst>
              <a:ext uri="{FF2B5EF4-FFF2-40B4-BE49-F238E27FC236}">
                <a16:creationId xmlns:a16="http://schemas.microsoft.com/office/drawing/2014/main" id="{868D7B92-7602-40D4-B7FC-CCFEE37CFA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166" y="2530199"/>
            <a:ext cx="859235" cy="8592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9011" y="39528"/>
            <a:ext cx="2810719" cy="675762"/>
          </a:xfrm>
        </p:spPr>
        <p:txBody>
          <a:bodyPr>
            <a:normAutofit/>
          </a:bodyPr>
          <a:lstStyle/>
          <a:p>
            <a:r>
              <a:rPr lang="en-GB" sz="3200" b="1" dirty="0" err="1">
                <a:solidFill>
                  <a:srgbClr val="002060"/>
                </a:solidFill>
                <a:latin typeface="Century Gothic"/>
                <a:ea typeface="Century Gothic"/>
                <a:cs typeface="Century Gothic"/>
                <a:sym typeface="Century Gothic"/>
              </a:rPr>
              <a:t>En</a:t>
            </a:r>
            <a:r>
              <a:rPr lang="en-GB" sz="3200" b="1" dirty="0">
                <a:solidFill>
                  <a:srgbClr val="002060"/>
                </a:solidFill>
                <a:latin typeface="Century Gothic"/>
                <a:ea typeface="Century Gothic"/>
                <a:cs typeface="Century Gothic"/>
                <a:sym typeface="Century Gothic"/>
              </a:rPr>
              <a:t> parejas</a:t>
            </a:r>
            <a:endParaRPr lang="en-GB" sz="3200" dirty="0"/>
          </a:p>
        </p:txBody>
      </p:sp>
      <p:sp>
        <p:nvSpPr>
          <p:cNvPr id="4" name="Title 1">
            <a:extLst>
              <a:ext uri="{FF2B5EF4-FFF2-40B4-BE49-F238E27FC236}">
                <a16:creationId xmlns:a16="http://schemas.microsoft.com/office/drawing/2014/main" id="{62CFD262-A941-4024-ACC3-4F762296429E}"/>
              </a:ext>
            </a:extLst>
          </p:cNvPr>
          <p:cNvSpPr txBox="1">
            <a:spLocks/>
          </p:cNvSpPr>
          <p:nvPr/>
        </p:nvSpPr>
        <p:spPr>
          <a:xfrm>
            <a:off x="11001525" y="1038575"/>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5" name="Google Shape;319;p15" descr="Speech Icon, Voice, Talking, Audio, Speech">
            <a:extLst>
              <a:ext uri="{FF2B5EF4-FFF2-40B4-BE49-F238E27FC236}">
                <a16:creationId xmlns:a16="http://schemas.microsoft.com/office/drawing/2014/main" id="{531C1C8C-7E86-44DB-9C42-D17EB1BA57AF}"/>
              </a:ext>
            </a:extLst>
          </p:cNvPr>
          <p:cNvPicPr preferRelativeResize="0"/>
          <p:nvPr/>
        </p:nvPicPr>
        <p:blipFill rotWithShape="1">
          <a:blip r:embed="rId5">
            <a:alphaModFix/>
          </a:blip>
          <a:srcRect/>
          <a:stretch/>
        </p:blipFill>
        <p:spPr>
          <a:xfrm>
            <a:off x="11131654" y="149483"/>
            <a:ext cx="776168" cy="776168"/>
          </a:xfrm>
          <a:prstGeom prst="rect">
            <a:avLst/>
          </a:prstGeom>
          <a:noFill/>
          <a:ln>
            <a:noFill/>
          </a:ln>
        </p:spPr>
      </p:pic>
      <p:sp>
        <p:nvSpPr>
          <p:cNvPr id="12" name="Rectangle: Rounded Corners 11">
            <a:extLst>
              <a:ext uri="{FF2B5EF4-FFF2-40B4-BE49-F238E27FC236}">
                <a16:creationId xmlns:a16="http://schemas.microsoft.com/office/drawing/2014/main" id="{4AF0068F-41FA-4DC3-88F1-1EA073C4D548}"/>
              </a:ext>
            </a:extLst>
          </p:cNvPr>
          <p:cNvSpPr/>
          <p:nvPr/>
        </p:nvSpPr>
        <p:spPr>
          <a:xfrm>
            <a:off x="383856" y="85175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50052373-40D8-4E4F-A5AE-88C9AE75E943}"/>
              </a:ext>
            </a:extLst>
          </p:cNvPr>
          <p:cNvSpPr/>
          <p:nvPr/>
        </p:nvSpPr>
        <p:spPr>
          <a:xfrm>
            <a:off x="5651157" y="842646"/>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CC956CAC-2E5F-409F-BEC7-49EA9D703AC8}"/>
              </a:ext>
            </a:extLst>
          </p:cNvPr>
          <p:cNvSpPr/>
          <p:nvPr/>
        </p:nvSpPr>
        <p:spPr>
          <a:xfrm>
            <a:off x="383855" y="383390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A49D1784-47A0-4C2F-8ECC-BADBAF965FC7}"/>
              </a:ext>
            </a:extLst>
          </p:cNvPr>
          <p:cNvSpPr/>
          <p:nvPr/>
        </p:nvSpPr>
        <p:spPr>
          <a:xfrm>
            <a:off x="5651156" y="383390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61FE4D05-AFF3-4ED8-9917-EFB22AC82C6A}"/>
              </a:ext>
            </a:extLst>
          </p:cNvPr>
          <p:cNvSpPr txBox="1"/>
          <p:nvPr/>
        </p:nvSpPr>
        <p:spPr>
          <a:xfrm>
            <a:off x="432721" y="852712"/>
            <a:ext cx="16866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a:t>
            </a:r>
          </a:p>
        </p:txBody>
      </p:sp>
      <p:sp>
        <p:nvSpPr>
          <p:cNvPr id="30" name="TextBox 29">
            <a:extLst>
              <a:ext uri="{FF2B5EF4-FFF2-40B4-BE49-F238E27FC236}">
                <a16:creationId xmlns:a16="http://schemas.microsoft.com/office/drawing/2014/main" id="{51FC1101-9098-4443-8FFC-4F5DC4A963FA}"/>
              </a:ext>
            </a:extLst>
          </p:cNvPr>
          <p:cNvSpPr txBox="1"/>
          <p:nvPr/>
        </p:nvSpPr>
        <p:spPr>
          <a:xfrm>
            <a:off x="5734224" y="855610"/>
            <a:ext cx="16866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p>
        </p:txBody>
      </p:sp>
      <p:sp>
        <p:nvSpPr>
          <p:cNvPr id="31" name="TextBox 30">
            <a:extLst>
              <a:ext uri="{FF2B5EF4-FFF2-40B4-BE49-F238E27FC236}">
                <a16:creationId xmlns:a16="http://schemas.microsoft.com/office/drawing/2014/main" id="{E83AAC90-9227-40F5-9D3D-44BBE0044436}"/>
              </a:ext>
            </a:extLst>
          </p:cNvPr>
          <p:cNvSpPr txBox="1"/>
          <p:nvPr/>
        </p:nvSpPr>
        <p:spPr>
          <a:xfrm>
            <a:off x="420724" y="3851707"/>
            <a:ext cx="16866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C</a:t>
            </a:r>
          </a:p>
        </p:txBody>
      </p:sp>
      <p:sp>
        <p:nvSpPr>
          <p:cNvPr id="32" name="TextBox 31">
            <a:extLst>
              <a:ext uri="{FF2B5EF4-FFF2-40B4-BE49-F238E27FC236}">
                <a16:creationId xmlns:a16="http://schemas.microsoft.com/office/drawing/2014/main" id="{7D716BA7-292F-4425-9BA1-98639DA05CAB}"/>
              </a:ext>
            </a:extLst>
          </p:cNvPr>
          <p:cNvSpPr txBox="1"/>
          <p:nvPr/>
        </p:nvSpPr>
        <p:spPr>
          <a:xfrm>
            <a:off x="5722227" y="3854605"/>
            <a:ext cx="16866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D</a:t>
            </a:r>
          </a:p>
        </p:txBody>
      </p:sp>
      <p:pic>
        <p:nvPicPr>
          <p:cNvPr id="33" name="Picture 10" descr="Basketball, Ball, Sport, Orange Ball">
            <a:extLst>
              <a:ext uri="{FF2B5EF4-FFF2-40B4-BE49-F238E27FC236}">
                <a16:creationId xmlns:a16="http://schemas.microsoft.com/office/drawing/2014/main" id="{140B8065-9B6E-4C72-81E1-78A69427D3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4907" y="4402820"/>
            <a:ext cx="859235" cy="85923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Basketball, Ball, Sport, Orange Ball">
            <a:extLst>
              <a:ext uri="{FF2B5EF4-FFF2-40B4-BE49-F238E27FC236}">
                <a16:creationId xmlns:a16="http://schemas.microsoft.com/office/drawing/2014/main" id="{E0084007-A2EB-41C0-9CCC-DFB347B627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95501" y="948441"/>
            <a:ext cx="859235" cy="8592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Basketball, Ball, Sport, Orange Ball">
            <a:extLst>
              <a:ext uri="{FF2B5EF4-FFF2-40B4-BE49-F238E27FC236}">
                <a16:creationId xmlns:a16="http://schemas.microsoft.com/office/drawing/2014/main" id="{BDE33178-26E9-4C81-89B4-EB50933459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2294" y="5159114"/>
            <a:ext cx="859235" cy="85923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Basketball, Ball, Sport, Orange Ball">
            <a:extLst>
              <a:ext uri="{FF2B5EF4-FFF2-40B4-BE49-F238E27FC236}">
                <a16:creationId xmlns:a16="http://schemas.microsoft.com/office/drawing/2014/main" id="{276F487E-4950-4967-8923-12885023B2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1912" y="5082791"/>
            <a:ext cx="859235" cy="8592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Basketball, Ball, Sport, Orange Ball">
            <a:extLst>
              <a:ext uri="{FF2B5EF4-FFF2-40B4-BE49-F238E27FC236}">
                <a16:creationId xmlns:a16="http://schemas.microsoft.com/office/drawing/2014/main" id="{1345D7F7-F65A-417D-93D8-3A214DC119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707" y="2753665"/>
            <a:ext cx="859235" cy="8592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Basketball, Ball, Sport, Orange Ball">
            <a:extLst>
              <a:ext uri="{FF2B5EF4-FFF2-40B4-BE49-F238E27FC236}">
                <a16:creationId xmlns:a16="http://schemas.microsoft.com/office/drawing/2014/main" id="{10D62A53-22B2-4584-8B72-7C6AF18E05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738" y="2799262"/>
            <a:ext cx="859235" cy="85923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A picture containing chart&#10;&#10;Description automatically generated">
            <a:extLst>
              <a:ext uri="{FF2B5EF4-FFF2-40B4-BE49-F238E27FC236}">
                <a16:creationId xmlns:a16="http://schemas.microsoft.com/office/drawing/2014/main" id="{FBA211BB-A0C6-4307-BA3C-325007DA6B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0185" y="2389782"/>
            <a:ext cx="570034" cy="1140067"/>
          </a:xfrm>
          <a:prstGeom prst="rect">
            <a:avLst/>
          </a:prstGeom>
        </p:spPr>
      </p:pic>
      <p:pic>
        <p:nvPicPr>
          <p:cNvPr id="53" name="Picture 52">
            <a:extLst>
              <a:ext uri="{FF2B5EF4-FFF2-40B4-BE49-F238E27FC236}">
                <a16:creationId xmlns:a16="http://schemas.microsoft.com/office/drawing/2014/main" id="{D1CAB069-BE6D-47BD-B1AD-048D813ADC4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209"/>
          <a:stretch/>
        </p:blipFill>
        <p:spPr>
          <a:xfrm>
            <a:off x="4287730" y="3888799"/>
            <a:ext cx="281095" cy="1028041"/>
          </a:xfrm>
          <a:prstGeom prst="rect">
            <a:avLst/>
          </a:prstGeom>
        </p:spPr>
      </p:pic>
      <p:pic>
        <p:nvPicPr>
          <p:cNvPr id="54" name="Picture 53">
            <a:extLst>
              <a:ext uri="{FF2B5EF4-FFF2-40B4-BE49-F238E27FC236}">
                <a16:creationId xmlns:a16="http://schemas.microsoft.com/office/drawing/2014/main" id="{AACDAC6F-C348-4162-9C2F-9F40813D646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209"/>
          <a:stretch/>
        </p:blipFill>
        <p:spPr>
          <a:xfrm>
            <a:off x="7680052" y="2591489"/>
            <a:ext cx="281095" cy="1028041"/>
          </a:xfrm>
          <a:prstGeom prst="rect">
            <a:avLst/>
          </a:prstGeom>
        </p:spPr>
      </p:pic>
      <p:pic>
        <p:nvPicPr>
          <p:cNvPr id="58" name="Picture 2" descr="Sandwich, Comida, Embutido, Bocadillo, Nuevo, Saludable">
            <a:extLst>
              <a:ext uri="{FF2B5EF4-FFF2-40B4-BE49-F238E27FC236}">
                <a16:creationId xmlns:a16="http://schemas.microsoft.com/office/drawing/2014/main" id="{BD7A23F3-237C-48F7-8D21-CB1DA90F19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126" y="1669802"/>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Escuela, Libro De Ejercicios, Estudiar">
            <a:extLst>
              <a:ext uri="{FF2B5EF4-FFF2-40B4-BE49-F238E27FC236}">
                <a16:creationId xmlns:a16="http://schemas.microsoft.com/office/drawing/2014/main" id="{5E9EE6F2-CFA2-429A-B742-B6ABAEA5F5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3909" y="1102455"/>
            <a:ext cx="857143" cy="114735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Escuela, Libro De Ejercicios, Estudiar">
            <a:extLst>
              <a:ext uri="{FF2B5EF4-FFF2-40B4-BE49-F238E27FC236}">
                <a16:creationId xmlns:a16="http://schemas.microsoft.com/office/drawing/2014/main" id="{8764D898-D6C2-4CC5-95F4-AC68230F5E9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2471" y="2468293"/>
            <a:ext cx="857143" cy="114735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Escuela, Libro De Ejercicios, Estudiar">
            <a:extLst>
              <a:ext uri="{FF2B5EF4-FFF2-40B4-BE49-F238E27FC236}">
                <a16:creationId xmlns:a16="http://schemas.microsoft.com/office/drawing/2014/main" id="{A812B805-32BE-40F5-B3E7-FCDC965D5F9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07041" y="2511568"/>
            <a:ext cx="857143" cy="114735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Escuela, Libro De Ejercicios, Estudiar">
            <a:extLst>
              <a:ext uri="{FF2B5EF4-FFF2-40B4-BE49-F238E27FC236}">
                <a16:creationId xmlns:a16="http://schemas.microsoft.com/office/drawing/2014/main" id="{B37FC15C-71DB-4A6D-BF00-BBA67E14126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551" y="5368347"/>
            <a:ext cx="857143" cy="114735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Escuela, Libro De Ejercicios, Estudiar">
            <a:extLst>
              <a:ext uri="{FF2B5EF4-FFF2-40B4-BE49-F238E27FC236}">
                <a16:creationId xmlns:a16="http://schemas.microsoft.com/office/drawing/2014/main" id="{278568F9-632C-4514-AEC8-52B82F31BA3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5800" y="5262055"/>
            <a:ext cx="857143" cy="114735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Escuela, Libro De Ejercicios, Estudiar">
            <a:extLst>
              <a:ext uri="{FF2B5EF4-FFF2-40B4-BE49-F238E27FC236}">
                <a16:creationId xmlns:a16="http://schemas.microsoft.com/office/drawing/2014/main" id="{4774EE35-E208-471D-A2A3-E1EA7641E1C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36277" y="5402347"/>
            <a:ext cx="857143" cy="114735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Icon&#10;&#10;Description automatically generated">
            <a:extLst>
              <a:ext uri="{FF2B5EF4-FFF2-40B4-BE49-F238E27FC236}">
                <a16:creationId xmlns:a16="http://schemas.microsoft.com/office/drawing/2014/main" id="{5E9ED48B-3962-4D4F-9A4F-C7518C766C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14868">
            <a:off x="4395757" y="2519575"/>
            <a:ext cx="703249" cy="939846"/>
          </a:xfrm>
          <a:prstGeom prst="rect">
            <a:avLst/>
          </a:prstGeom>
        </p:spPr>
      </p:pic>
      <p:pic>
        <p:nvPicPr>
          <p:cNvPr id="66" name="Picture 65" descr="Icon&#10;&#10;Description automatically generated">
            <a:extLst>
              <a:ext uri="{FF2B5EF4-FFF2-40B4-BE49-F238E27FC236}">
                <a16:creationId xmlns:a16="http://schemas.microsoft.com/office/drawing/2014/main" id="{22DBFE2B-0ACE-4B9F-B006-CB1B7AC99A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14868">
            <a:off x="6536256" y="1322833"/>
            <a:ext cx="703249" cy="939846"/>
          </a:xfrm>
          <a:prstGeom prst="rect">
            <a:avLst/>
          </a:prstGeom>
        </p:spPr>
      </p:pic>
      <p:pic>
        <p:nvPicPr>
          <p:cNvPr id="67" name="Picture 66" descr="Icon&#10;&#10;Description automatically generated">
            <a:extLst>
              <a:ext uri="{FF2B5EF4-FFF2-40B4-BE49-F238E27FC236}">
                <a16:creationId xmlns:a16="http://schemas.microsoft.com/office/drawing/2014/main" id="{6BCD4245-0E8B-4EAC-B6A9-E7C7539E1D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14868">
            <a:off x="2058268" y="5688308"/>
            <a:ext cx="703249" cy="939846"/>
          </a:xfrm>
          <a:prstGeom prst="rect">
            <a:avLst/>
          </a:prstGeom>
        </p:spPr>
      </p:pic>
      <p:pic>
        <p:nvPicPr>
          <p:cNvPr id="68" name="Picture 67" descr="Icon&#10;&#10;Description automatically generated">
            <a:extLst>
              <a:ext uri="{FF2B5EF4-FFF2-40B4-BE49-F238E27FC236}">
                <a16:creationId xmlns:a16="http://schemas.microsoft.com/office/drawing/2014/main" id="{CD78C0A4-0BEA-44DD-AA46-170A0502D0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14868">
            <a:off x="2521744" y="5468590"/>
            <a:ext cx="703249" cy="939846"/>
          </a:xfrm>
          <a:prstGeom prst="rect">
            <a:avLst/>
          </a:prstGeom>
        </p:spPr>
      </p:pic>
      <p:pic>
        <p:nvPicPr>
          <p:cNvPr id="69" name="Picture 68" descr="Icon&#10;&#10;Description automatically generated">
            <a:extLst>
              <a:ext uri="{FF2B5EF4-FFF2-40B4-BE49-F238E27FC236}">
                <a16:creationId xmlns:a16="http://schemas.microsoft.com/office/drawing/2014/main" id="{E18BDB74-9678-4146-AC2B-65E9C069FCF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14868">
            <a:off x="3017078" y="5238665"/>
            <a:ext cx="703249" cy="939846"/>
          </a:xfrm>
          <a:prstGeom prst="rect">
            <a:avLst/>
          </a:prstGeom>
        </p:spPr>
      </p:pic>
      <p:pic>
        <p:nvPicPr>
          <p:cNvPr id="70" name="Picture 69" descr="Icon&#10;&#10;Description automatically generated">
            <a:extLst>
              <a:ext uri="{FF2B5EF4-FFF2-40B4-BE49-F238E27FC236}">
                <a16:creationId xmlns:a16="http://schemas.microsoft.com/office/drawing/2014/main" id="{71D7C5A2-71F6-45B9-8AD1-ED5EB5F9CEE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14868">
            <a:off x="5834016" y="5677986"/>
            <a:ext cx="703249" cy="939846"/>
          </a:xfrm>
          <a:prstGeom prst="rect">
            <a:avLst/>
          </a:prstGeom>
        </p:spPr>
      </p:pic>
      <p:pic>
        <p:nvPicPr>
          <p:cNvPr id="71" name="Picture 70" descr="Icon&#10;&#10;Description automatically generated">
            <a:extLst>
              <a:ext uri="{FF2B5EF4-FFF2-40B4-BE49-F238E27FC236}">
                <a16:creationId xmlns:a16="http://schemas.microsoft.com/office/drawing/2014/main" id="{DB2B146F-D6DB-488F-9DDF-F42F1BB722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14868">
            <a:off x="6394759" y="5435802"/>
            <a:ext cx="703249" cy="939846"/>
          </a:xfrm>
          <a:prstGeom prst="rect">
            <a:avLst/>
          </a:prstGeom>
        </p:spPr>
      </p:pic>
      <p:pic>
        <p:nvPicPr>
          <p:cNvPr id="72" name="Picture 71" descr="Icon&#10;&#10;Description automatically generated">
            <a:extLst>
              <a:ext uri="{FF2B5EF4-FFF2-40B4-BE49-F238E27FC236}">
                <a16:creationId xmlns:a16="http://schemas.microsoft.com/office/drawing/2014/main" id="{F708AE65-14F5-4B5E-851B-678939719A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14868">
            <a:off x="6955503" y="5221432"/>
            <a:ext cx="703249" cy="939846"/>
          </a:xfrm>
          <a:prstGeom prst="rect">
            <a:avLst/>
          </a:prstGeom>
        </p:spPr>
      </p:pic>
      <p:pic>
        <p:nvPicPr>
          <p:cNvPr id="73" name="Picture 72">
            <a:extLst>
              <a:ext uri="{FF2B5EF4-FFF2-40B4-BE49-F238E27FC236}">
                <a16:creationId xmlns:a16="http://schemas.microsoft.com/office/drawing/2014/main" id="{389916FF-807D-4D57-BC5F-9F15FA66AB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209"/>
          <a:stretch/>
        </p:blipFill>
        <p:spPr>
          <a:xfrm>
            <a:off x="2150167" y="2644958"/>
            <a:ext cx="281095" cy="1028041"/>
          </a:xfrm>
          <a:prstGeom prst="rect">
            <a:avLst/>
          </a:prstGeom>
        </p:spPr>
      </p:pic>
      <p:pic>
        <p:nvPicPr>
          <p:cNvPr id="74" name="Picture 73">
            <a:extLst>
              <a:ext uri="{FF2B5EF4-FFF2-40B4-BE49-F238E27FC236}">
                <a16:creationId xmlns:a16="http://schemas.microsoft.com/office/drawing/2014/main" id="{641B0A03-AEFD-4930-9D88-922E8806802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209"/>
          <a:stretch/>
        </p:blipFill>
        <p:spPr>
          <a:xfrm>
            <a:off x="2537721" y="2542384"/>
            <a:ext cx="281095" cy="1028041"/>
          </a:xfrm>
          <a:prstGeom prst="rect">
            <a:avLst/>
          </a:prstGeom>
        </p:spPr>
      </p:pic>
      <p:pic>
        <p:nvPicPr>
          <p:cNvPr id="75" name="Picture 74">
            <a:extLst>
              <a:ext uri="{FF2B5EF4-FFF2-40B4-BE49-F238E27FC236}">
                <a16:creationId xmlns:a16="http://schemas.microsoft.com/office/drawing/2014/main" id="{4D8115B6-1755-465E-BC45-578616A6756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209"/>
          <a:stretch/>
        </p:blipFill>
        <p:spPr>
          <a:xfrm>
            <a:off x="3000371" y="2387578"/>
            <a:ext cx="281095" cy="1028041"/>
          </a:xfrm>
          <a:prstGeom prst="rect">
            <a:avLst/>
          </a:prstGeom>
        </p:spPr>
      </p:pic>
      <p:pic>
        <p:nvPicPr>
          <p:cNvPr id="76" name="Picture 75">
            <a:extLst>
              <a:ext uri="{FF2B5EF4-FFF2-40B4-BE49-F238E27FC236}">
                <a16:creationId xmlns:a16="http://schemas.microsoft.com/office/drawing/2014/main" id="{6338AE58-0539-4C4C-B4DD-800B73C93D9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209"/>
          <a:stretch/>
        </p:blipFill>
        <p:spPr>
          <a:xfrm>
            <a:off x="9335212" y="4231479"/>
            <a:ext cx="281095" cy="1028041"/>
          </a:xfrm>
          <a:prstGeom prst="rect">
            <a:avLst/>
          </a:prstGeom>
        </p:spPr>
      </p:pic>
      <p:pic>
        <p:nvPicPr>
          <p:cNvPr id="77" name="Picture 76">
            <a:extLst>
              <a:ext uri="{FF2B5EF4-FFF2-40B4-BE49-F238E27FC236}">
                <a16:creationId xmlns:a16="http://schemas.microsoft.com/office/drawing/2014/main" id="{EF1E9217-AB27-4F83-8C47-38E6D92866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209"/>
          <a:stretch/>
        </p:blipFill>
        <p:spPr>
          <a:xfrm>
            <a:off x="9722766" y="4128905"/>
            <a:ext cx="281095" cy="1028041"/>
          </a:xfrm>
          <a:prstGeom prst="rect">
            <a:avLst/>
          </a:prstGeom>
        </p:spPr>
      </p:pic>
      <p:pic>
        <p:nvPicPr>
          <p:cNvPr id="78" name="Picture 77">
            <a:extLst>
              <a:ext uri="{FF2B5EF4-FFF2-40B4-BE49-F238E27FC236}">
                <a16:creationId xmlns:a16="http://schemas.microsoft.com/office/drawing/2014/main" id="{BCD1B4EB-00B2-4219-B431-5371A1A247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209"/>
          <a:stretch/>
        </p:blipFill>
        <p:spPr>
          <a:xfrm>
            <a:off x="10185416" y="3974099"/>
            <a:ext cx="281095" cy="1028041"/>
          </a:xfrm>
          <a:prstGeom prst="rect">
            <a:avLst/>
          </a:prstGeom>
        </p:spPr>
      </p:pic>
      <p:pic>
        <p:nvPicPr>
          <p:cNvPr id="79" name="Picture 78" descr="Icon&#10;&#10;Description automatically generated">
            <a:extLst>
              <a:ext uri="{FF2B5EF4-FFF2-40B4-BE49-F238E27FC236}">
                <a16:creationId xmlns:a16="http://schemas.microsoft.com/office/drawing/2014/main" id="{1468F8B1-56E2-4EAB-A024-54A3130917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82916" y="1172964"/>
            <a:ext cx="536380" cy="905761"/>
          </a:xfrm>
          <a:prstGeom prst="rect">
            <a:avLst/>
          </a:prstGeom>
        </p:spPr>
      </p:pic>
      <p:pic>
        <p:nvPicPr>
          <p:cNvPr id="80" name="Picture 79" descr="Icon&#10;&#10;Description automatically generated">
            <a:extLst>
              <a:ext uri="{FF2B5EF4-FFF2-40B4-BE49-F238E27FC236}">
                <a16:creationId xmlns:a16="http://schemas.microsoft.com/office/drawing/2014/main" id="{BC4E7456-CF40-4276-9550-0250EBF840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49428" y="1040609"/>
            <a:ext cx="536380" cy="905761"/>
          </a:xfrm>
          <a:prstGeom prst="rect">
            <a:avLst/>
          </a:prstGeom>
        </p:spPr>
      </p:pic>
      <p:pic>
        <p:nvPicPr>
          <p:cNvPr id="81" name="Picture 80" descr="Icon&#10;&#10;Description automatically generated">
            <a:extLst>
              <a:ext uri="{FF2B5EF4-FFF2-40B4-BE49-F238E27FC236}">
                <a16:creationId xmlns:a16="http://schemas.microsoft.com/office/drawing/2014/main" id="{218FB8C8-4F94-4542-B874-D64DFD3691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21421" y="1272976"/>
            <a:ext cx="536380" cy="905761"/>
          </a:xfrm>
          <a:prstGeom prst="rect">
            <a:avLst/>
          </a:prstGeom>
        </p:spPr>
      </p:pic>
      <p:pic>
        <p:nvPicPr>
          <p:cNvPr id="82" name="Picture 81" descr="Icon&#10;&#10;Description automatically generated">
            <a:extLst>
              <a:ext uri="{FF2B5EF4-FFF2-40B4-BE49-F238E27FC236}">
                <a16:creationId xmlns:a16="http://schemas.microsoft.com/office/drawing/2014/main" id="{4AE9DB2A-AC84-4A9C-BB73-FD90388C68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63116" y="3986133"/>
            <a:ext cx="536380" cy="905761"/>
          </a:xfrm>
          <a:prstGeom prst="rect">
            <a:avLst/>
          </a:prstGeom>
        </p:spPr>
      </p:pic>
      <p:pic>
        <p:nvPicPr>
          <p:cNvPr id="83" name="Picture 82" descr="Icon&#10;&#10;Description automatically generated">
            <a:extLst>
              <a:ext uri="{FF2B5EF4-FFF2-40B4-BE49-F238E27FC236}">
                <a16:creationId xmlns:a16="http://schemas.microsoft.com/office/drawing/2014/main" id="{0743B719-C248-42A9-957F-7B59E48F583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29628" y="3853778"/>
            <a:ext cx="536380" cy="905761"/>
          </a:xfrm>
          <a:prstGeom prst="rect">
            <a:avLst/>
          </a:prstGeom>
        </p:spPr>
      </p:pic>
      <p:pic>
        <p:nvPicPr>
          <p:cNvPr id="84" name="Picture 83" descr="Icon&#10;&#10;Description automatically generated">
            <a:extLst>
              <a:ext uri="{FF2B5EF4-FFF2-40B4-BE49-F238E27FC236}">
                <a16:creationId xmlns:a16="http://schemas.microsoft.com/office/drawing/2014/main" id="{8E957689-7C4B-4648-AE11-954843163F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01621" y="4086145"/>
            <a:ext cx="536380" cy="905761"/>
          </a:xfrm>
          <a:prstGeom prst="rect">
            <a:avLst/>
          </a:prstGeom>
        </p:spPr>
      </p:pic>
      <p:pic>
        <p:nvPicPr>
          <p:cNvPr id="85" name="Picture 84" descr="Icon&#10;&#10;Description automatically generated">
            <a:extLst>
              <a:ext uri="{FF2B5EF4-FFF2-40B4-BE49-F238E27FC236}">
                <a16:creationId xmlns:a16="http://schemas.microsoft.com/office/drawing/2014/main" id="{87FC31A5-E92A-414C-9EC5-1A5413E9D6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14117" y="2585068"/>
            <a:ext cx="536380" cy="905761"/>
          </a:xfrm>
          <a:prstGeom prst="rect">
            <a:avLst/>
          </a:prstGeom>
        </p:spPr>
      </p:pic>
      <p:pic>
        <p:nvPicPr>
          <p:cNvPr id="86" name="Picture 85" descr="Icon&#10;&#10;Description automatically generated">
            <a:extLst>
              <a:ext uri="{FF2B5EF4-FFF2-40B4-BE49-F238E27FC236}">
                <a16:creationId xmlns:a16="http://schemas.microsoft.com/office/drawing/2014/main" id="{00C81E1B-8047-4E3B-BC4A-22DDADF967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9681" y="4289981"/>
            <a:ext cx="536380" cy="905761"/>
          </a:xfrm>
          <a:prstGeom prst="rect">
            <a:avLst/>
          </a:prstGeom>
        </p:spPr>
      </p:pic>
      <p:pic>
        <p:nvPicPr>
          <p:cNvPr id="87" name="Picture 2" descr="Sandwich, Comida, Embutido, Bocadillo, Nuevo, Saludable">
            <a:extLst>
              <a:ext uri="{FF2B5EF4-FFF2-40B4-BE49-F238E27FC236}">
                <a16:creationId xmlns:a16="http://schemas.microsoft.com/office/drawing/2014/main" id="{ABA55DA9-83F4-4721-BB40-EEDF101A93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871" y="1685275"/>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Sandwich, Comida, Embutido, Bocadillo, Nuevo, Saludable">
            <a:extLst>
              <a:ext uri="{FF2B5EF4-FFF2-40B4-BE49-F238E27FC236}">
                <a16:creationId xmlns:a16="http://schemas.microsoft.com/office/drawing/2014/main" id="{464DE987-7C18-4199-B200-4124A12DF8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5175" y="940482"/>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Sandwich, Comida, Embutido, Bocadillo, Nuevo, Saludable">
            <a:extLst>
              <a:ext uri="{FF2B5EF4-FFF2-40B4-BE49-F238E27FC236}">
                <a16:creationId xmlns:a16="http://schemas.microsoft.com/office/drawing/2014/main" id="{54B887C1-C30D-4EF8-AA8B-D30377E33C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3135" y="1295907"/>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Sandwich, Comida, Embutido, Bocadillo, Nuevo, Saludable">
            <a:extLst>
              <a:ext uri="{FF2B5EF4-FFF2-40B4-BE49-F238E27FC236}">
                <a16:creationId xmlns:a16="http://schemas.microsoft.com/office/drawing/2014/main" id="{7793FCB2-9C30-4431-966C-F4B50D0229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2880" y="1311380"/>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Sandwich, Comida, Embutido, Bocadillo, Nuevo, Saludable">
            <a:extLst>
              <a:ext uri="{FF2B5EF4-FFF2-40B4-BE49-F238E27FC236}">
                <a16:creationId xmlns:a16="http://schemas.microsoft.com/office/drawing/2014/main" id="{D3F189FC-4C10-42A4-99FD-0C7F868A9E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6446" y="4398485"/>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Sandwich, Comida, Embutido, Bocadillo, Nuevo, Saludable">
            <a:extLst>
              <a:ext uri="{FF2B5EF4-FFF2-40B4-BE49-F238E27FC236}">
                <a16:creationId xmlns:a16="http://schemas.microsoft.com/office/drawing/2014/main" id="{C548E6C0-06B1-4C7D-B9C9-888FF53EAB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552" y="5920332"/>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descr="A picture containing chart&#10;&#10;Description automatically generated">
            <a:extLst>
              <a:ext uri="{FF2B5EF4-FFF2-40B4-BE49-F238E27FC236}">
                <a16:creationId xmlns:a16="http://schemas.microsoft.com/office/drawing/2014/main" id="{F1FCBB70-2017-4169-9706-054B7605E8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4298" y="2479463"/>
            <a:ext cx="570034" cy="1140067"/>
          </a:xfrm>
          <a:prstGeom prst="rect">
            <a:avLst/>
          </a:prstGeom>
        </p:spPr>
      </p:pic>
      <p:pic>
        <p:nvPicPr>
          <p:cNvPr id="95" name="Picture 94" descr="A picture containing chart&#10;&#10;Description automatically generated">
            <a:extLst>
              <a:ext uri="{FF2B5EF4-FFF2-40B4-BE49-F238E27FC236}">
                <a16:creationId xmlns:a16="http://schemas.microsoft.com/office/drawing/2014/main" id="{91951221-8930-4A63-8585-617BA170B9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64275" y="2383648"/>
            <a:ext cx="570034" cy="1140067"/>
          </a:xfrm>
          <a:prstGeom prst="rect">
            <a:avLst/>
          </a:prstGeom>
        </p:spPr>
      </p:pic>
      <p:pic>
        <p:nvPicPr>
          <p:cNvPr id="96" name="Picture 95" descr="A picture containing chart&#10;&#10;Description automatically generated">
            <a:extLst>
              <a:ext uri="{FF2B5EF4-FFF2-40B4-BE49-F238E27FC236}">
                <a16:creationId xmlns:a16="http://schemas.microsoft.com/office/drawing/2014/main" id="{4944B6BA-8BD7-4621-B548-D6C70F0EDF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3279" y="2398435"/>
            <a:ext cx="570034" cy="1140067"/>
          </a:xfrm>
          <a:prstGeom prst="rect">
            <a:avLst/>
          </a:prstGeom>
        </p:spPr>
      </p:pic>
      <p:pic>
        <p:nvPicPr>
          <p:cNvPr id="97" name="Picture 96" descr="A picture containing chart&#10;&#10;Description automatically generated">
            <a:extLst>
              <a:ext uri="{FF2B5EF4-FFF2-40B4-BE49-F238E27FC236}">
                <a16:creationId xmlns:a16="http://schemas.microsoft.com/office/drawing/2014/main" id="{562EF07D-E44C-4087-AC85-C0755A3E08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0679" y="4108538"/>
            <a:ext cx="570034" cy="1140067"/>
          </a:xfrm>
          <a:prstGeom prst="rect">
            <a:avLst/>
          </a:prstGeom>
        </p:spPr>
      </p:pic>
      <p:pic>
        <p:nvPicPr>
          <p:cNvPr id="98" name="Picture 97" descr="A picture containing chart&#10;&#10;Description automatically generated">
            <a:extLst>
              <a:ext uri="{FF2B5EF4-FFF2-40B4-BE49-F238E27FC236}">
                <a16:creationId xmlns:a16="http://schemas.microsoft.com/office/drawing/2014/main" id="{129012BB-37D5-4141-8C8C-8A449A70B5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4758" y="3985036"/>
            <a:ext cx="570034" cy="1140067"/>
          </a:xfrm>
          <a:prstGeom prst="rect">
            <a:avLst/>
          </a:prstGeom>
        </p:spPr>
      </p:pic>
      <p:pic>
        <p:nvPicPr>
          <p:cNvPr id="99" name="Picture 98" descr="A picture containing chart&#10;&#10;Description automatically generated">
            <a:extLst>
              <a:ext uri="{FF2B5EF4-FFF2-40B4-BE49-F238E27FC236}">
                <a16:creationId xmlns:a16="http://schemas.microsoft.com/office/drawing/2014/main" id="{847248A1-5FF7-4575-9A09-57E9F5BD40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5811" y="4042939"/>
            <a:ext cx="570034" cy="1140067"/>
          </a:xfrm>
          <a:prstGeom prst="rect">
            <a:avLst/>
          </a:prstGeom>
        </p:spPr>
      </p:pic>
      <p:pic>
        <p:nvPicPr>
          <p:cNvPr id="100" name="Picture 99" descr="A picture containing chart&#10;&#10;Description automatically generated">
            <a:extLst>
              <a:ext uri="{FF2B5EF4-FFF2-40B4-BE49-F238E27FC236}">
                <a16:creationId xmlns:a16="http://schemas.microsoft.com/office/drawing/2014/main" id="{20CA4223-7B7A-4618-9145-C183DF7716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6138" y="4886086"/>
            <a:ext cx="570034" cy="1140067"/>
          </a:xfrm>
          <a:prstGeom prst="rect">
            <a:avLst/>
          </a:prstGeom>
        </p:spPr>
      </p:pic>
    </p:spTree>
    <p:extLst>
      <p:ext uri="{BB962C8B-B14F-4D97-AF65-F5344CB8AC3E}">
        <p14:creationId xmlns:p14="http://schemas.microsoft.com/office/powerpoint/2010/main" val="898864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DDB7E6DD-A149-4E64-ABA6-D51114BFC019}"/>
              </a:ext>
            </a:extLst>
          </p:cNvPr>
          <p:cNvSpPr>
            <a:spLocks noGrp="1"/>
          </p:cNvSpPr>
          <p:nvPr>
            <p:ph type="body" sz="quarter" idx="10"/>
          </p:nvPr>
        </p:nvSpPr>
        <p:spPr>
          <a:xfrm>
            <a:off x="338931" y="1624799"/>
            <a:ext cx="11514137" cy="5105400"/>
          </a:xfrm>
        </p:spPr>
        <p:txBody>
          <a:bodyPr>
            <a:normAutofit/>
          </a:bodyPr>
          <a:lstStyle/>
          <a:p>
            <a:r>
              <a:rPr lang="en-GB" dirty="0"/>
              <a:t>Teacher use of the new language…</a:t>
            </a:r>
          </a:p>
          <a:p>
            <a:pPr lvl="1"/>
            <a:r>
              <a:rPr lang="en-GB" dirty="0"/>
              <a:t> should not make things more difficult to understand</a:t>
            </a:r>
          </a:p>
          <a:p>
            <a:pPr lvl="1"/>
            <a:r>
              <a:rPr lang="en-GB" dirty="0"/>
              <a:t> needs </a:t>
            </a:r>
            <a:r>
              <a:rPr lang="en-GB" u="sng" dirty="0"/>
              <a:t>very careful planning</a:t>
            </a:r>
          </a:p>
          <a:p>
            <a:pPr lvl="1"/>
            <a:r>
              <a:rPr lang="en-GB" dirty="0"/>
              <a:t> should </a:t>
            </a:r>
            <a:r>
              <a:rPr lang="en-GB" u="sng" dirty="0"/>
              <a:t>build systematically on pupils’ prior knowledge</a:t>
            </a:r>
          </a:p>
          <a:p>
            <a:pPr lvl="1"/>
            <a:r>
              <a:rPr lang="en-GB" dirty="0"/>
              <a:t> can </a:t>
            </a:r>
            <a:r>
              <a:rPr lang="en-GB" u="sng" dirty="0"/>
              <a:t>grow incrementally with learners’ progress</a:t>
            </a:r>
          </a:p>
          <a:p>
            <a:pPr marL="0" indent="0">
              <a:buNone/>
            </a:pPr>
            <a:endParaRPr lang="en-GB" dirty="0"/>
          </a:p>
          <a:p>
            <a:r>
              <a:rPr lang="en-GB" dirty="0"/>
              <a:t>Student use of the new language…</a:t>
            </a:r>
          </a:p>
          <a:p>
            <a:pPr lvl="1"/>
            <a:r>
              <a:rPr lang="en-GB" dirty="0"/>
              <a:t> is </a:t>
            </a:r>
            <a:r>
              <a:rPr lang="en-GB" u="sng" dirty="0"/>
              <a:t>essential</a:t>
            </a:r>
            <a:r>
              <a:rPr lang="en-GB" dirty="0"/>
              <a:t> and there is strong evidence that it correlates with learning</a:t>
            </a:r>
          </a:p>
          <a:p>
            <a:pPr lvl="1"/>
            <a:r>
              <a:rPr lang="en-GB" dirty="0"/>
              <a:t> requires </a:t>
            </a:r>
            <a:r>
              <a:rPr lang="en-GB" u="sng" dirty="0"/>
              <a:t>competence</a:t>
            </a:r>
            <a:r>
              <a:rPr lang="en-GB" dirty="0"/>
              <a:t> and the </a:t>
            </a:r>
            <a:r>
              <a:rPr lang="en-GB" u="sng" dirty="0"/>
              <a:t>motivation</a:t>
            </a:r>
            <a:r>
              <a:rPr lang="en-GB" dirty="0"/>
              <a:t> to create meaning</a:t>
            </a:r>
          </a:p>
          <a:p>
            <a:pPr lvl="1"/>
            <a:r>
              <a:rPr lang="en-GB" dirty="0"/>
              <a:t> benefits from a </a:t>
            </a:r>
            <a:r>
              <a:rPr lang="en-GB" u="sng" dirty="0"/>
              <a:t>conducive classroom climate</a:t>
            </a:r>
          </a:p>
          <a:p>
            <a:pPr lvl="1"/>
            <a:r>
              <a:rPr lang="en-GB" dirty="0"/>
              <a:t>will often be </a:t>
            </a:r>
            <a:r>
              <a:rPr lang="en-GB" u="sng" dirty="0"/>
              <a:t>less fluent, less accurate and slower</a:t>
            </a:r>
            <a:r>
              <a:rPr lang="en-GB" dirty="0"/>
              <a:t> when it is unrehearsed </a:t>
            </a:r>
          </a:p>
          <a:p>
            <a:endParaRPr lang="en-GB" dirty="0"/>
          </a:p>
        </p:txBody>
      </p:sp>
      <p:sp>
        <p:nvSpPr>
          <p:cNvPr id="15" name="Title 14">
            <a:extLst>
              <a:ext uri="{FF2B5EF4-FFF2-40B4-BE49-F238E27FC236}">
                <a16:creationId xmlns:a16="http://schemas.microsoft.com/office/drawing/2014/main" id="{8924466E-04B9-470F-A04B-59F1507431A6}"/>
              </a:ext>
            </a:extLst>
          </p:cNvPr>
          <p:cNvSpPr>
            <a:spLocks noGrp="1"/>
          </p:cNvSpPr>
          <p:nvPr>
            <p:ph type="title"/>
          </p:nvPr>
        </p:nvSpPr>
        <p:spPr>
          <a:xfrm>
            <a:off x="58215" y="196922"/>
            <a:ext cx="8464731" cy="647577"/>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effectLst/>
                <a:uLnTx/>
                <a:uFillTx/>
                <a:latin typeface="Century Gothic"/>
                <a:ea typeface="+mn-ea"/>
                <a:cs typeface="+mn-cs"/>
              </a:rPr>
              <a:t>Ofsted research review: languages</a:t>
            </a:r>
          </a:p>
        </p:txBody>
      </p:sp>
      <p:sp>
        <p:nvSpPr>
          <p:cNvPr id="17" name="TextBox 16">
            <a:extLst>
              <a:ext uri="{FF2B5EF4-FFF2-40B4-BE49-F238E27FC236}">
                <a16:creationId xmlns:a16="http://schemas.microsoft.com/office/drawing/2014/main" id="{4D6C576D-3844-43B9-8614-5C82BC99CD85}"/>
              </a:ext>
            </a:extLst>
          </p:cNvPr>
          <p:cNvSpPr txBox="1"/>
          <p:nvPr/>
        </p:nvSpPr>
        <p:spPr>
          <a:xfrm>
            <a:off x="8464731" y="5967957"/>
            <a:ext cx="3727269"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8C6C7">
                    <a:lumMod val="50000"/>
                  </a:srgbClr>
                </a:solidFill>
                <a:effectLst/>
                <a:uLnTx/>
                <a:uFillTx/>
                <a:latin typeface="Century Gothic"/>
                <a:ea typeface="+mn-ea"/>
                <a:cs typeface="+mn-cs"/>
                <a:hlinkClick r:id="rId3"/>
              </a:rPr>
              <a:t>Ofsted research review</a:t>
            </a:r>
            <a:endParaRPr kumimoji="0" lang="en-GB" sz="1800" b="0"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pic>
        <p:nvPicPr>
          <p:cNvPr id="19" name="Picture 18" descr="Diagram&#10;&#10;Description automatically generated">
            <a:extLst>
              <a:ext uri="{FF2B5EF4-FFF2-40B4-BE49-F238E27FC236}">
                <a16:creationId xmlns:a16="http://schemas.microsoft.com/office/drawing/2014/main" id="{6FD8A98F-D557-4254-A8F2-F4F1E8A64E0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34397">
            <a:off x="8277294" y="-33288"/>
            <a:ext cx="4314176" cy="2157088"/>
          </a:xfrm>
          <a:prstGeom prst="rect">
            <a:avLst/>
          </a:prstGeom>
        </p:spPr>
      </p:pic>
    </p:spTree>
    <p:extLst>
      <p:ext uri="{BB962C8B-B14F-4D97-AF65-F5344CB8AC3E}">
        <p14:creationId xmlns:p14="http://schemas.microsoft.com/office/powerpoint/2010/main" val="681827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15" name="Picture 114" descr="Shape&#10;&#10;Description automatically generated">
            <a:extLst>
              <a:ext uri="{FF2B5EF4-FFF2-40B4-BE49-F238E27FC236}">
                <a16:creationId xmlns:a16="http://schemas.microsoft.com/office/drawing/2014/main" id="{1E3B0F31-4E70-456A-8753-7AD6123182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3957" y="2796857"/>
            <a:ext cx="604391" cy="690116"/>
          </a:xfrm>
          <a:prstGeom prst="rect">
            <a:avLst/>
          </a:prstGeom>
        </p:spPr>
      </p:pic>
      <p:pic>
        <p:nvPicPr>
          <p:cNvPr id="88" name="Picture 2" descr="Sandwich, Comida, Embutido, Bocadillo, Nuevo, Saludable">
            <a:extLst>
              <a:ext uri="{FF2B5EF4-FFF2-40B4-BE49-F238E27FC236}">
                <a16:creationId xmlns:a16="http://schemas.microsoft.com/office/drawing/2014/main" id="{C3931539-122A-4DB8-AC16-011F0E1C05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166" y="1314377"/>
            <a:ext cx="1433683" cy="71684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2CFD262-A941-4024-ACC3-4F762296429E}"/>
              </a:ext>
            </a:extLst>
          </p:cNvPr>
          <p:cNvSpPr txBox="1">
            <a:spLocks/>
          </p:cNvSpPr>
          <p:nvPr/>
        </p:nvSpPr>
        <p:spPr>
          <a:xfrm>
            <a:off x="11001525" y="1038575"/>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5" name="Google Shape;319;p15" descr="Speech Icon, Voice, Talking, Audio, Speech">
            <a:extLst>
              <a:ext uri="{FF2B5EF4-FFF2-40B4-BE49-F238E27FC236}">
                <a16:creationId xmlns:a16="http://schemas.microsoft.com/office/drawing/2014/main" id="{531C1C8C-7E86-44DB-9C42-D17EB1BA57AF}"/>
              </a:ext>
            </a:extLst>
          </p:cNvPr>
          <p:cNvPicPr preferRelativeResize="0"/>
          <p:nvPr/>
        </p:nvPicPr>
        <p:blipFill rotWithShape="1">
          <a:blip r:embed="rId5">
            <a:alphaModFix/>
          </a:blip>
          <a:srcRect/>
          <a:stretch/>
        </p:blipFill>
        <p:spPr>
          <a:xfrm>
            <a:off x="11131654" y="149483"/>
            <a:ext cx="776168" cy="776168"/>
          </a:xfrm>
          <a:prstGeom prst="rect">
            <a:avLst/>
          </a:prstGeom>
          <a:noFill/>
          <a:ln>
            <a:noFill/>
          </a:ln>
        </p:spPr>
      </p:pic>
      <p:sp>
        <p:nvSpPr>
          <p:cNvPr id="8" name="TextBox 7">
            <a:extLst>
              <a:ext uri="{FF2B5EF4-FFF2-40B4-BE49-F238E27FC236}">
                <a16:creationId xmlns:a16="http://schemas.microsoft.com/office/drawing/2014/main" id="{D2964AED-0FDC-40C0-9AD1-089FE9007D84}"/>
              </a:ext>
            </a:extLst>
          </p:cNvPr>
          <p:cNvSpPr txBox="1"/>
          <p:nvPr/>
        </p:nvSpPr>
        <p:spPr>
          <a:xfrm>
            <a:off x="132960" y="87519"/>
            <a:ext cx="198644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parejas</a:t>
            </a:r>
          </a:p>
        </p:txBody>
      </p:sp>
      <p:sp>
        <p:nvSpPr>
          <p:cNvPr id="12" name="Rectangle: Rounded Corners 11">
            <a:extLst>
              <a:ext uri="{FF2B5EF4-FFF2-40B4-BE49-F238E27FC236}">
                <a16:creationId xmlns:a16="http://schemas.microsoft.com/office/drawing/2014/main" id="{4AF0068F-41FA-4DC3-88F1-1EA073C4D548}"/>
              </a:ext>
            </a:extLst>
          </p:cNvPr>
          <p:cNvSpPr/>
          <p:nvPr/>
        </p:nvSpPr>
        <p:spPr>
          <a:xfrm>
            <a:off x="383856" y="85175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50052373-40D8-4E4F-A5AE-88C9AE75E943}"/>
              </a:ext>
            </a:extLst>
          </p:cNvPr>
          <p:cNvSpPr/>
          <p:nvPr/>
        </p:nvSpPr>
        <p:spPr>
          <a:xfrm>
            <a:off x="5651157" y="842646"/>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CC956CAC-2E5F-409F-BEC7-49EA9D703AC8}"/>
              </a:ext>
            </a:extLst>
          </p:cNvPr>
          <p:cNvSpPr/>
          <p:nvPr/>
        </p:nvSpPr>
        <p:spPr>
          <a:xfrm>
            <a:off x="383855" y="383390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A49D1784-47A0-4C2F-8ECC-BADBAF965FC7}"/>
              </a:ext>
            </a:extLst>
          </p:cNvPr>
          <p:cNvSpPr/>
          <p:nvPr/>
        </p:nvSpPr>
        <p:spPr>
          <a:xfrm>
            <a:off x="5651156" y="383390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61FE4D05-AFF3-4ED8-9917-EFB22AC82C6A}"/>
              </a:ext>
            </a:extLst>
          </p:cNvPr>
          <p:cNvSpPr txBox="1"/>
          <p:nvPr/>
        </p:nvSpPr>
        <p:spPr>
          <a:xfrm>
            <a:off x="432721" y="852712"/>
            <a:ext cx="16866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a:t>
            </a:r>
          </a:p>
        </p:txBody>
      </p:sp>
      <p:sp>
        <p:nvSpPr>
          <p:cNvPr id="30" name="TextBox 29">
            <a:extLst>
              <a:ext uri="{FF2B5EF4-FFF2-40B4-BE49-F238E27FC236}">
                <a16:creationId xmlns:a16="http://schemas.microsoft.com/office/drawing/2014/main" id="{51FC1101-9098-4443-8FFC-4F5DC4A963FA}"/>
              </a:ext>
            </a:extLst>
          </p:cNvPr>
          <p:cNvSpPr txBox="1"/>
          <p:nvPr/>
        </p:nvSpPr>
        <p:spPr>
          <a:xfrm>
            <a:off x="5734224" y="855610"/>
            <a:ext cx="16866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p>
        </p:txBody>
      </p:sp>
      <p:sp>
        <p:nvSpPr>
          <p:cNvPr id="31" name="TextBox 30">
            <a:extLst>
              <a:ext uri="{FF2B5EF4-FFF2-40B4-BE49-F238E27FC236}">
                <a16:creationId xmlns:a16="http://schemas.microsoft.com/office/drawing/2014/main" id="{E83AAC90-9227-40F5-9D3D-44BBE0044436}"/>
              </a:ext>
            </a:extLst>
          </p:cNvPr>
          <p:cNvSpPr txBox="1"/>
          <p:nvPr/>
        </p:nvSpPr>
        <p:spPr>
          <a:xfrm>
            <a:off x="420724" y="3851707"/>
            <a:ext cx="16866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C</a:t>
            </a:r>
          </a:p>
        </p:txBody>
      </p:sp>
      <p:sp>
        <p:nvSpPr>
          <p:cNvPr id="32" name="TextBox 31">
            <a:extLst>
              <a:ext uri="{FF2B5EF4-FFF2-40B4-BE49-F238E27FC236}">
                <a16:creationId xmlns:a16="http://schemas.microsoft.com/office/drawing/2014/main" id="{7D716BA7-292F-4425-9BA1-98639DA05CAB}"/>
              </a:ext>
            </a:extLst>
          </p:cNvPr>
          <p:cNvSpPr txBox="1"/>
          <p:nvPr/>
        </p:nvSpPr>
        <p:spPr>
          <a:xfrm>
            <a:off x="5722227" y="3854605"/>
            <a:ext cx="16866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D</a:t>
            </a:r>
          </a:p>
        </p:txBody>
      </p:sp>
      <p:pic>
        <p:nvPicPr>
          <p:cNvPr id="53" name="Picture 52">
            <a:extLst>
              <a:ext uri="{FF2B5EF4-FFF2-40B4-BE49-F238E27FC236}">
                <a16:creationId xmlns:a16="http://schemas.microsoft.com/office/drawing/2014/main" id="{D1CAB069-BE6D-47BD-B1AD-048D813ADC4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209"/>
          <a:stretch/>
        </p:blipFill>
        <p:spPr>
          <a:xfrm>
            <a:off x="4287730" y="3888799"/>
            <a:ext cx="281095" cy="1028041"/>
          </a:xfrm>
          <a:prstGeom prst="rect">
            <a:avLst/>
          </a:prstGeom>
        </p:spPr>
      </p:pic>
      <p:pic>
        <p:nvPicPr>
          <p:cNvPr id="54" name="Picture 53">
            <a:extLst>
              <a:ext uri="{FF2B5EF4-FFF2-40B4-BE49-F238E27FC236}">
                <a16:creationId xmlns:a16="http://schemas.microsoft.com/office/drawing/2014/main" id="{AACDAC6F-C348-4162-9C2F-9F40813D64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209"/>
          <a:stretch/>
        </p:blipFill>
        <p:spPr>
          <a:xfrm>
            <a:off x="7680052" y="2591489"/>
            <a:ext cx="281095" cy="1028041"/>
          </a:xfrm>
          <a:prstGeom prst="rect">
            <a:avLst/>
          </a:prstGeom>
        </p:spPr>
      </p:pic>
      <p:pic>
        <p:nvPicPr>
          <p:cNvPr id="58" name="Picture 2" descr="Sandwich, Comida, Embutido, Bocadillo, Nuevo, Saludable">
            <a:extLst>
              <a:ext uri="{FF2B5EF4-FFF2-40B4-BE49-F238E27FC236}">
                <a16:creationId xmlns:a16="http://schemas.microsoft.com/office/drawing/2014/main" id="{BD7A23F3-237C-48F7-8D21-CB1DA90F19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126" y="1669802"/>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389916FF-807D-4D57-BC5F-9F15FA66ABC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209"/>
          <a:stretch/>
        </p:blipFill>
        <p:spPr>
          <a:xfrm>
            <a:off x="2522781" y="2608395"/>
            <a:ext cx="281095" cy="1028041"/>
          </a:xfrm>
          <a:prstGeom prst="rect">
            <a:avLst/>
          </a:prstGeom>
        </p:spPr>
      </p:pic>
      <p:pic>
        <p:nvPicPr>
          <p:cNvPr id="74" name="Picture 73">
            <a:extLst>
              <a:ext uri="{FF2B5EF4-FFF2-40B4-BE49-F238E27FC236}">
                <a16:creationId xmlns:a16="http://schemas.microsoft.com/office/drawing/2014/main" id="{641B0A03-AEFD-4930-9D88-922E8806802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209"/>
          <a:stretch/>
        </p:blipFill>
        <p:spPr>
          <a:xfrm>
            <a:off x="2889818" y="2629289"/>
            <a:ext cx="281095" cy="1028041"/>
          </a:xfrm>
          <a:prstGeom prst="rect">
            <a:avLst/>
          </a:prstGeom>
        </p:spPr>
      </p:pic>
      <p:pic>
        <p:nvPicPr>
          <p:cNvPr id="75" name="Picture 74">
            <a:extLst>
              <a:ext uri="{FF2B5EF4-FFF2-40B4-BE49-F238E27FC236}">
                <a16:creationId xmlns:a16="http://schemas.microsoft.com/office/drawing/2014/main" id="{4D8115B6-1755-465E-BC45-578616A675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209"/>
          <a:stretch/>
        </p:blipFill>
        <p:spPr>
          <a:xfrm>
            <a:off x="3280550" y="2614425"/>
            <a:ext cx="281095" cy="1028041"/>
          </a:xfrm>
          <a:prstGeom prst="rect">
            <a:avLst/>
          </a:prstGeom>
        </p:spPr>
      </p:pic>
      <p:pic>
        <p:nvPicPr>
          <p:cNvPr id="76" name="Picture 75">
            <a:extLst>
              <a:ext uri="{FF2B5EF4-FFF2-40B4-BE49-F238E27FC236}">
                <a16:creationId xmlns:a16="http://schemas.microsoft.com/office/drawing/2014/main" id="{6338AE58-0539-4C4C-B4DD-800B73C93D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209"/>
          <a:stretch/>
        </p:blipFill>
        <p:spPr>
          <a:xfrm>
            <a:off x="9335212" y="4231479"/>
            <a:ext cx="281095" cy="1028041"/>
          </a:xfrm>
          <a:prstGeom prst="rect">
            <a:avLst/>
          </a:prstGeom>
        </p:spPr>
      </p:pic>
      <p:pic>
        <p:nvPicPr>
          <p:cNvPr id="77" name="Picture 76">
            <a:extLst>
              <a:ext uri="{FF2B5EF4-FFF2-40B4-BE49-F238E27FC236}">
                <a16:creationId xmlns:a16="http://schemas.microsoft.com/office/drawing/2014/main" id="{EF1E9217-AB27-4F83-8C47-38E6D92866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209"/>
          <a:stretch/>
        </p:blipFill>
        <p:spPr>
          <a:xfrm>
            <a:off x="9722766" y="4128905"/>
            <a:ext cx="281095" cy="1028041"/>
          </a:xfrm>
          <a:prstGeom prst="rect">
            <a:avLst/>
          </a:prstGeom>
        </p:spPr>
      </p:pic>
      <p:pic>
        <p:nvPicPr>
          <p:cNvPr id="78" name="Picture 77">
            <a:extLst>
              <a:ext uri="{FF2B5EF4-FFF2-40B4-BE49-F238E27FC236}">
                <a16:creationId xmlns:a16="http://schemas.microsoft.com/office/drawing/2014/main" id="{BCD1B4EB-00B2-4219-B431-5371A1A247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209"/>
          <a:stretch/>
        </p:blipFill>
        <p:spPr>
          <a:xfrm>
            <a:off x="10185416" y="3974099"/>
            <a:ext cx="281095" cy="1028041"/>
          </a:xfrm>
          <a:prstGeom prst="rect">
            <a:avLst/>
          </a:prstGeom>
        </p:spPr>
      </p:pic>
      <p:pic>
        <p:nvPicPr>
          <p:cNvPr id="87" name="Picture 2" descr="Sandwich, Comida, Embutido, Bocadillo, Nuevo, Saludable">
            <a:extLst>
              <a:ext uri="{FF2B5EF4-FFF2-40B4-BE49-F238E27FC236}">
                <a16:creationId xmlns:a16="http://schemas.microsoft.com/office/drawing/2014/main" id="{ABA55DA9-83F4-4721-BB40-EEDF101A93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871" y="1685275"/>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Sandwich, Comida, Embutido, Bocadillo, Nuevo, Saludable">
            <a:extLst>
              <a:ext uri="{FF2B5EF4-FFF2-40B4-BE49-F238E27FC236}">
                <a16:creationId xmlns:a16="http://schemas.microsoft.com/office/drawing/2014/main" id="{464DE987-7C18-4199-B200-4124A12DF8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5175" y="940482"/>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Sandwich, Comida, Embutido, Bocadillo, Nuevo, Saludable">
            <a:extLst>
              <a:ext uri="{FF2B5EF4-FFF2-40B4-BE49-F238E27FC236}">
                <a16:creationId xmlns:a16="http://schemas.microsoft.com/office/drawing/2014/main" id="{54B887C1-C30D-4EF8-AA8B-D30377E33C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3135" y="1295907"/>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Sandwich, Comida, Embutido, Bocadillo, Nuevo, Saludable">
            <a:extLst>
              <a:ext uri="{FF2B5EF4-FFF2-40B4-BE49-F238E27FC236}">
                <a16:creationId xmlns:a16="http://schemas.microsoft.com/office/drawing/2014/main" id="{7793FCB2-9C30-4431-966C-F4B50D0229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2880" y="1311380"/>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Sandwich, Comida, Embutido, Bocadillo, Nuevo, Saludable">
            <a:extLst>
              <a:ext uri="{FF2B5EF4-FFF2-40B4-BE49-F238E27FC236}">
                <a16:creationId xmlns:a16="http://schemas.microsoft.com/office/drawing/2014/main" id="{D3F189FC-4C10-42A4-99FD-0C7F868A9E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217" y="4366972"/>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Sandwich, Comida, Embutido, Bocadillo, Nuevo, Saludable">
            <a:extLst>
              <a:ext uri="{FF2B5EF4-FFF2-40B4-BE49-F238E27FC236}">
                <a16:creationId xmlns:a16="http://schemas.microsoft.com/office/drawing/2014/main" id="{C548E6C0-06B1-4C7D-B9C9-888FF53EAB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552" y="5920332"/>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descr="http://www.clker.com/cliparts/p/y/U/Y/S/b/plantas-md.png">
            <a:extLst>
              <a:ext uri="{FF2B5EF4-FFF2-40B4-BE49-F238E27FC236}">
                <a16:creationId xmlns:a16="http://schemas.microsoft.com/office/drawing/2014/main" id="{B069D0A3-BD90-4966-BAB8-52000B74080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84" t="31705" r="41116"/>
          <a:stretch/>
        </p:blipFill>
        <p:spPr bwMode="auto">
          <a:xfrm>
            <a:off x="2880915" y="856646"/>
            <a:ext cx="1112299" cy="161566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8" descr="http://www.clker.com/cliparts/c/2/2/8/119542194923136461johnny_automatic_pen_1.svg.med.png">
            <a:extLst>
              <a:ext uri="{FF2B5EF4-FFF2-40B4-BE49-F238E27FC236}">
                <a16:creationId xmlns:a16="http://schemas.microsoft.com/office/drawing/2014/main" id="{F3EF2A0D-5411-46FF-90F6-36B79DF622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56153" y="925651"/>
            <a:ext cx="257957" cy="1298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hape&#10;&#10;Description automatically generated">
            <a:extLst>
              <a:ext uri="{FF2B5EF4-FFF2-40B4-BE49-F238E27FC236}">
                <a16:creationId xmlns:a16="http://schemas.microsoft.com/office/drawing/2014/main" id="{522F10D1-3067-489B-9E19-E068856CC1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5754" y="1061548"/>
            <a:ext cx="604391" cy="690116"/>
          </a:xfrm>
          <a:prstGeom prst="rect">
            <a:avLst/>
          </a:prstGeom>
        </p:spPr>
      </p:pic>
      <p:pic>
        <p:nvPicPr>
          <p:cNvPr id="106" name="Picture 8" descr="http://www.clker.com/cliparts/c/2/2/8/119542194923136461johnny_automatic_pen_1.svg.med.png">
            <a:extLst>
              <a:ext uri="{FF2B5EF4-FFF2-40B4-BE49-F238E27FC236}">
                <a16:creationId xmlns:a16="http://schemas.microsoft.com/office/drawing/2014/main" id="{41F8B66F-EE13-4A36-B8C7-BC7E59C165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915" y="2376506"/>
            <a:ext cx="257957" cy="1298677"/>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8" descr="http://www.clker.com/cliparts/c/2/2/8/119542194923136461johnny_automatic_pen_1.svg.med.png">
            <a:extLst>
              <a:ext uri="{FF2B5EF4-FFF2-40B4-BE49-F238E27FC236}">
                <a16:creationId xmlns:a16="http://schemas.microsoft.com/office/drawing/2014/main" id="{A81D0BF6-8490-4807-81D5-05EA819C97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435" y="2358512"/>
            <a:ext cx="257957" cy="1298677"/>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8" descr="http://www.clker.com/cliparts/c/2/2/8/119542194923136461johnny_automatic_pen_1.svg.med.png">
            <a:extLst>
              <a:ext uri="{FF2B5EF4-FFF2-40B4-BE49-F238E27FC236}">
                <a16:creationId xmlns:a16="http://schemas.microsoft.com/office/drawing/2014/main" id="{9628BC6E-192C-4F63-9AF6-78E3AC47B0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9846" y="2401491"/>
            <a:ext cx="257957" cy="1298677"/>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8" descr="http://www.clker.com/cliparts/c/2/2/8/119542194923136461johnny_automatic_pen_1.svg.med.png">
            <a:extLst>
              <a:ext uri="{FF2B5EF4-FFF2-40B4-BE49-F238E27FC236}">
                <a16:creationId xmlns:a16="http://schemas.microsoft.com/office/drawing/2014/main" id="{0F85D315-2A7C-4901-8616-254F8DFEF0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0824" y="4328643"/>
            <a:ext cx="257957" cy="1298677"/>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8" descr="http://www.clker.com/cliparts/c/2/2/8/119542194923136461johnny_automatic_pen_1.svg.med.png">
            <a:extLst>
              <a:ext uri="{FF2B5EF4-FFF2-40B4-BE49-F238E27FC236}">
                <a16:creationId xmlns:a16="http://schemas.microsoft.com/office/drawing/2014/main" id="{FEABA7E4-57B3-4DC4-B621-B42486BAB2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2310" y="4299545"/>
            <a:ext cx="257957" cy="1298677"/>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8" descr="http://www.clker.com/cliparts/c/2/2/8/119542194923136461johnny_automatic_pen_1.svg.med.png">
            <a:extLst>
              <a:ext uri="{FF2B5EF4-FFF2-40B4-BE49-F238E27FC236}">
                <a16:creationId xmlns:a16="http://schemas.microsoft.com/office/drawing/2014/main" id="{456AD3C4-9CDF-4458-B176-2536351961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6052" y="4289713"/>
            <a:ext cx="257957" cy="1298677"/>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8" descr="http://www.clker.com/cliparts/c/2/2/8/119542194923136461johnny_automatic_pen_1.svg.med.png">
            <a:extLst>
              <a:ext uri="{FF2B5EF4-FFF2-40B4-BE49-F238E27FC236}">
                <a16:creationId xmlns:a16="http://schemas.microsoft.com/office/drawing/2014/main" id="{11BBD6BA-6D62-4AA9-9043-CFA3E1881F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541" y="5298799"/>
            <a:ext cx="257957" cy="1298677"/>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12" descr="Shape&#10;&#10;Description automatically generated">
            <a:extLst>
              <a:ext uri="{FF2B5EF4-FFF2-40B4-BE49-F238E27FC236}">
                <a16:creationId xmlns:a16="http://schemas.microsoft.com/office/drawing/2014/main" id="{A1F85863-1559-4EFA-AEB6-72C97ECCC6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9909" y="2977020"/>
            <a:ext cx="604391" cy="690116"/>
          </a:xfrm>
          <a:prstGeom prst="rect">
            <a:avLst/>
          </a:prstGeom>
        </p:spPr>
      </p:pic>
      <p:pic>
        <p:nvPicPr>
          <p:cNvPr id="114" name="Picture 113" descr="Shape&#10;&#10;Description automatically generated">
            <a:extLst>
              <a:ext uri="{FF2B5EF4-FFF2-40B4-BE49-F238E27FC236}">
                <a16:creationId xmlns:a16="http://schemas.microsoft.com/office/drawing/2014/main" id="{3C8F63D2-B8D0-424E-9F42-397D11B490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1878" y="2997516"/>
            <a:ext cx="604391" cy="690116"/>
          </a:xfrm>
          <a:prstGeom prst="rect">
            <a:avLst/>
          </a:prstGeom>
        </p:spPr>
      </p:pic>
      <p:pic>
        <p:nvPicPr>
          <p:cNvPr id="116" name="Picture 115" descr="Shape&#10;&#10;Description automatically generated">
            <a:extLst>
              <a:ext uri="{FF2B5EF4-FFF2-40B4-BE49-F238E27FC236}">
                <a16:creationId xmlns:a16="http://schemas.microsoft.com/office/drawing/2014/main" id="{DDDF8990-061B-45AC-B2D8-7A39966E5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9396" y="5704102"/>
            <a:ext cx="604391" cy="690116"/>
          </a:xfrm>
          <a:prstGeom prst="rect">
            <a:avLst/>
          </a:prstGeom>
        </p:spPr>
      </p:pic>
      <p:pic>
        <p:nvPicPr>
          <p:cNvPr id="117" name="Picture 116" descr="Shape&#10;&#10;Description automatically generated">
            <a:extLst>
              <a:ext uri="{FF2B5EF4-FFF2-40B4-BE49-F238E27FC236}">
                <a16:creationId xmlns:a16="http://schemas.microsoft.com/office/drawing/2014/main" id="{C5AAE4A6-E892-473C-A71A-1B57D13EAD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5348" y="5884265"/>
            <a:ext cx="604391" cy="690116"/>
          </a:xfrm>
          <a:prstGeom prst="rect">
            <a:avLst/>
          </a:prstGeom>
        </p:spPr>
      </p:pic>
      <p:pic>
        <p:nvPicPr>
          <p:cNvPr id="118" name="Picture 117" descr="Shape&#10;&#10;Description automatically generated">
            <a:extLst>
              <a:ext uri="{FF2B5EF4-FFF2-40B4-BE49-F238E27FC236}">
                <a16:creationId xmlns:a16="http://schemas.microsoft.com/office/drawing/2014/main" id="{BE169C5E-C51E-434C-BC65-4658BB9AF0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317" y="5904761"/>
            <a:ext cx="604391" cy="690116"/>
          </a:xfrm>
          <a:prstGeom prst="rect">
            <a:avLst/>
          </a:prstGeom>
        </p:spPr>
      </p:pic>
      <p:pic>
        <p:nvPicPr>
          <p:cNvPr id="119" name="Picture 118" descr="Shape&#10;&#10;Description automatically generated">
            <a:extLst>
              <a:ext uri="{FF2B5EF4-FFF2-40B4-BE49-F238E27FC236}">
                <a16:creationId xmlns:a16="http://schemas.microsoft.com/office/drawing/2014/main" id="{6500E11A-50A6-4301-84E5-EF33EC4846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8231" y="3851707"/>
            <a:ext cx="604391" cy="690116"/>
          </a:xfrm>
          <a:prstGeom prst="rect">
            <a:avLst/>
          </a:prstGeom>
        </p:spPr>
      </p:pic>
      <p:grpSp>
        <p:nvGrpSpPr>
          <p:cNvPr id="10" name="Group 9">
            <a:extLst>
              <a:ext uri="{FF2B5EF4-FFF2-40B4-BE49-F238E27FC236}">
                <a16:creationId xmlns:a16="http://schemas.microsoft.com/office/drawing/2014/main" id="{0D03DCF8-CA0D-4028-90F8-621A4EB6E52F}"/>
              </a:ext>
            </a:extLst>
          </p:cNvPr>
          <p:cNvGrpSpPr/>
          <p:nvPr/>
        </p:nvGrpSpPr>
        <p:grpSpPr>
          <a:xfrm>
            <a:off x="4318586" y="1077599"/>
            <a:ext cx="1028271" cy="1398711"/>
            <a:chOff x="12289315" y="3620763"/>
            <a:chExt cx="1028271" cy="1398711"/>
          </a:xfrm>
        </p:grpSpPr>
        <p:sp>
          <p:nvSpPr>
            <p:cNvPr id="120" name="Rectangle 119">
              <a:extLst>
                <a:ext uri="{FF2B5EF4-FFF2-40B4-BE49-F238E27FC236}">
                  <a16:creationId xmlns:a16="http://schemas.microsoft.com/office/drawing/2014/main" id="{2016CE2D-2DBF-46D0-B4A5-CFC3F6C305C8}"/>
                </a:ext>
              </a:extLst>
            </p:cNvPr>
            <p:cNvSpPr/>
            <p:nvPr/>
          </p:nvSpPr>
          <p:spPr>
            <a:xfrm>
              <a:off x="12365089" y="3678925"/>
              <a:ext cx="856662" cy="1315484"/>
            </a:xfrm>
            <a:prstGeom prst="rect">
              <a:avLst/>
            </a:prstGeom>
            <a:solidFill>
              <a:srgbClr val="85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85CFE1"/>
                </a:solidFill>
                <a:effectLst/>
                <a:uLnTx/>
                <a:uFillTx/>
                <a:latin typeface="Calibri" panose="020F0502020204030204"/>
                <a:ea typeface="+mn-ea"/>
                <a:cs typeface="+mn-cs"/>
              </a:endParaRPr>
            </a:p>
          </p:txBody>
        </p:sp>
        <p:pic>
          <p:nvPicPr>
            <p:cNvPr id="121" name="Picture 120">
              <a:extLst>
                <a:ext uri="{FF2B5EF4-FFF2-40B4-BE49-F238E27FC236}">
                  <a16:creationId xmlns:a16="http://schemas.microsoft.com/office/drawing/2014/main" id="{9BA0BFF6-A24C-4061-A7BF-2C3D0E8B33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89315" y="3620763"/>
              <a:ext cx="1028271" cy="1398711"/>
            </a:xfrm>
            <a:prstGeom prst="rect">
              <a:avLst/>
            </a:prstGeom>
          </p:spPr>
        </p:pic>
        <p:pic>
          <p:nvPicPr>
            <p:cNvPr id="122" name="Picture 2" descr="Casa, Iconos, Tarjeta De Jims">
              <a:extLst>
                <a:ext uri="{FF2B5EF4-FFF2-40B4-BE49-F238E27FC236}">
                  <a16:creationId xmlns:a16="http://schemas.microsoft.com/office/drawing/2014/main" id="{4A6C75AD-F9AB-4955-ACDE-0C7016FA9F5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357012" y="3966601"/>
              <a:ext cx="832854" cy="83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3" name="Group 122">
            <a:extLst>
              <a:ext uri="{FF2B5EF4-FFF2-40B4-BE49-F238E27FC236}">
                <a16:creationId xmlns:a16="http://schemas.microsoft.com/office/drawing/2014/main" id="{F2914BDD-DDA2-4F2E-A420-CB4B52C72E54}"/>
              </a:ext>
            </a:extLst>
          </p:cNvPr>
          <p:cNvGrpSpPr/>
          <p:nvPr/>
        </p:nvGrpSpPr>
        <p:grpSpPr>
          <a:xfrm>
            <a:off x="4298129" y="2268425"/>
            <a:ext cx="1028271" cy="1398711"/>
            <a:chOff x="12289315" y="3620763"/>
            <a:chExt cx="1028271" cy="1398711"/>
          </a:xfrm>
        </p:grpSpPr>
        <p:sp>
          <p:nvSpPr>
            <p:cNvPr id="124" name="Rectangle 123">
              <a:extLst>
                <a:ext uri="{FF2B5EF4-FFF2-40B4-BE49-F238E27FC236}">
                  <a16:creationId xmlns:a16="http://schemas.microsoft.com/office/drawing/2014/main" id="{6CE766BB-4818-4B3C-8174-C566DDB3F85E}"/>
                </a:ext>
              </a:extLst>
            </p:cNvPr>
            <p:cNvSpPr/>
            <p:nvPr/>
          </p:nvSpPr>
          <p:spPr>
            <a:xfrm>
              <a:off x="12365089" y="3678925"/>
              <a:ext cx="856662" cy="1315484"/>
            </a:xfrm>
            <a:prstGeom prst="rect">
              <a:avLst/>
            </a:prstGeom>
            <a:solidFill>
              <a:srgbClr val="85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85CFE1"/>
                </a:solidFill>
                <a:effectLst/>
                <a:uLnTx/>
                <a:uFillTx/>
                <a:latin typeface="Calibri" panose="020F0502020204030204"/>
                <a:ea typeface="+mn-ea"/>
                <a:cs typeface="+mn-cs"/>
              </a:endParaRPr>
            </a:p>
          </p:txBody>
        </p:sp>
        <p:pic>
          <p:nvPicPr>
            <p:cNvPr id="125" name="Picture 124">
              <a:extLst>
                <a:ext uri="{FF2B5EF4-FFF2-40B4-BE49-F238E27FC236}">
                  <a16:creationId xmlns:a16="http://schemas.microsoft.com/office/drawing/2014/main" id="{86B127BD-B84B-48FC-BF58-B92B35C2B3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89315" y="3620763"/>
              <a:ext cx="1028271" cy="1398711"/>
            </a:xfrm>
            <a:prstGeom prst="rect">
              <a:avLst/>
            </a:prstGeom>
          </p:spPr>
        </p:pic>
        <p:pic>
          <p:nvPicPr>
            <p:cNvPr id="126" name="Picture 2" descr="Casa, Iconos, Tarjeta De Jims">
              <a:extLst>
                <a:ext uri="{FF2B5EF4-FFF2-40B4-BE49-F238E27FC236}">
                  <a16:creationId xmlns:a16="http://schemas.microsoft.com/office/drawing/2014/main" id="{EC849BD8-0DA6-45CF-B3DF-769CA87CC90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357012" y="3966601"/>
              <a:ext cx="832854" cy="83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7" name="Group 126">
            <a:extLst>
              <a:ext uri="{FF2B5EF4-FFF2-40B4-BE49-F238E27FC236}">
                <a16:creationId xmlns:a16="http://schemas.microsoft.com/office/drawing/2014/main" id="{D231B06A-AE6A-40A7-AF9C-F8FFA4629CFC}"/>
              </a:ext>
            </a:extLst>
          </p:cNvPr>
          <p:cNvGrpSpPr/>
          <p:nvPr/>
        </p:nvGrpSpPr>
        <p:grpSpPr>
          <a:xfrm>
            <a:off x="3816494" y="1897362"/>
            <a:ext cx="1028271" cy="1398711"/>
            <a:chOff x="12289315" y="3620763"/>
            <a:chExt cx="1028271" cy="1398711"/>
          </a:xfrm>
        </p:grpSpPr>
        <p:sp>
          <p:nvSpPr>
            <p:cNvPr id="128" name="Rectangle 127">
              <a:extLst>
                <a:ext uri="{FF2B5EF4-FFF2-40B4-BE49-F238E27FC236}">
                  <a16:creationId xmlns:a16="http://schemas.microsoft.com/office/drawing/2014/main" id="{72291314-8F34-4C57-A11B-15E2C7441990}"/>
                </a:ext>
              </a:extLst>
            </p:cNvPr>
            <p:cNvSpPr/>
            <p:nvPr/>
          </p:nvSpPr>
          <p:spPr>
            <a:xfrm>
              <a:off x="12365089" y="3678925"/>
              <a:ext cx="856662" cy="1315484"/>
            </a:xfrm>
            <a:prstGeom prst="rect">
              <a:avLst/>
            </a:prstGeom>
            <a:solidFill>
              <a:srgbClr val="85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85CFE1"/>
                </a:solidFill>
                <a:effectLst/>
                <a:uLnTx/>
                <a:uFillTx/>
                <a:latin typeface="Calibri" panose="020F0502020204030204"/>
                <a:ea typeface="+mn-ea"/>
                <a:cs typeface="+mn-cs"/>
              </a:endParaRPr>
            </a:p>
          </p:txBody>
        </p:sp>
        <p:pic>
          <p:nvPicPr>
            <p:cNvPr id="129" name="Picture 128">
              <a:extLst>
                <a:ext uri="{FF2B5EF4-FFF2-40B4-BE49-F238E27FC236}">
                  <a16:creationId xmlns:a16="http://schemas.microsoft.com/office/drawing/2014/main" id="{EF9D99EE-1ACD-4B00-AE82-91A085FA6D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89315" y="3620763"/>
              <a:ext cx="1028271" cy="1398711"/>
            </a:xfrm>
            <a:prstGeom prst="rect">
              <a:avLst/>
            </a:prstGeom>
          </p:spPr>
        </p:pic>
        <p:pic>
          <p:nvPicPr>
            <p:cNvPr id="130" name="Picture 2" descr="Casa, Iconos, Tarjeta De Jims">
              <a:extLst>
                <a:ext uri="{FF2B5EF4-FFF2-40B4-BE49-F238E27FC236}">
                  <a16:creationId xmlns:a16="http://schemas.microsoft.com/office/drawing/2014/main" id="{F8DC5028-4D53-4529-AEFB-38E84924BD2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357012" y="3966601"/>
              <a:ext cx="832854" cy="83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1" name="Group 130">
            <a:extLst>
              <a:ext uri="{FF2B5EF4-FFF2-40B4-BE49-F238E27FC236}">
                <a16:creationId xmlns:a16="http://schemas.microsoft.com/office/drawing/2014/main" id="{50EB9862-212C-477E-A344-235FAC587201}"/>
              </a:ext>
            </a:extLst>
          </p:cNvPr>
          <p:cNvGrpSpPr/>
          <p:nvPr/>
        </p:nvGrpSpPr>
        <p:grpSpPr>
          <a:xfrm>
            <a:off x="7321899" y="3974099"/>
            <a:ext cx="1028271" cy="1398711"/>
            <a:chOff x="12289315" y="3620763"/>
            <a:chExt cx="1028271" cy="1398711"/>
          </a:xfrm>
        </p:grpSpPr>
        <p:sp>
          <p:nvSpPr>
            <p:cNvPr id="132" name="Rectangle 131">
              <a:extLst>
                <a:ext uri="{FF2B5EF4-FFF2-40B4-BE49-F238E27FC236}">
                  <a16:creationId xmlns:a16="http://schemas.microsoft.com/office/drawing/2014/main" id="{ABB2BBC5-81A3-4530-A83E-01EEE60A4D38}"/>
                </a:ext>
              </a:extLst>
            </p:cNvPr>
            <p:cNvSpPr/>
            <p:nvPr/>
          </p:nvSpPr>
          <p:spPr>
            <a:xfrm>
              <a:off x="12365089" y="3678925"/>
              <a:ext cx="856662" cy="1315484"/>
            </a:xfrm>
            <a:prstGeom prst="rect">
              <a:avLst/>
            </a:prstGeom>
            <a:solidFill>
              <a:srgbClr val="85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85CFE1"/>
                </a:solidFill>
                <a:effectLst/>
                <a:uLnTx/>
                <a:uFillTx/>
                <a:latin typeface="Calibri" panose="020F0502020204030204"/>
                <a:ea typeface="+mn-ea"/>
                <a:cs typeface="+mn-cs"/>
              </a:endParaRPr>
            </a:p>
          </p:txBody>
        </p:sp>
        <p:pic>
          <p:nvPicPr>
            <p:cNvPr id="133" name="Picture 132">
              <a:extLst>
                <a:ext uri="{FF2B5EF4-FFF2-40B4-BE49-F238E27FC236}">
                  <a16:creationId xmlns:a16="http://schemas.microsoft.com/office/drawing/2014/main" id="{AF42BCC2-1EC9-4D49-A3F1-04A5932D90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89315" y="3620763"/>
              <a:ext cx="1028271" cy="1398711"/>
            </a:xfrm>
            <a:prstGeom prst="rect">
              <a:avLst/>
            </a:prstGeom>
          </p:spPr>
        </p:pic>
        <p:pic>
          <p:nvPicPr>
            <p:cNvPr id="134" name="Picture 2" descr="Casa, Iconos, Tarjeta De Jims">
              <a:extLst>
                <a:ext uri="{FF2B5EF4-FFF2-40B4-BE49-F238E27FC236}">
                  <a16:creationId xmlns:a16="http://schemas.microsoft.com/office/drawing/2014/main" id="{86A040B7-7913-4BD4-9B43-EA7CE8770D9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357012" y="3966601"/>
              <a:ext cx="832854" cy="83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5" name="Group 134">
            <a:extLst>
              <a:ext uri="{FF2B5EF4-FFF2-40B4-BE49-F238E27FC236}">
                <a16:creationId xmlns:a16="http://schemas.microsoft.com/office/drawing/2014/main" id="{894338EF-A770-46A7-9989-7D84A2BD3AAC}"/>
              </a:ext>
            </a:extLst>
          </p:cNvPr>
          <p:cNvGrpSpPr/>
          <p:nvPr/>
        </p:nvGrpSpPr>
        <p:grpSpPr>
          <a:xfrm>
            <a:off x="7301442" y="5164925"/>
            <a:ext cx="1028271" cy="1398711"/>
            <a:chOff x="12289315" y="3620763"/>
            <a:chExt cx="1028271" cy="1398711"/>
          </a:xfrm>
        </p:grpSpPr>
        <p:sp>
          <p:nvSpPr>
            <p:cNvPr id="136" name="Rectangle 135">
              <a:extLst>
                <a:ext uri="{FF2B5EF4-FFF2-40B4-BE49-F238E27FC236}">
                  <a16:creationId xmlns:a16="http://schemas.microsoft.com/office/drawing/2014/main" id="{B83B0119-A26D-4318-A9CD-2C61F42C0CB5}"/>
                </a:ext>
              </a:extLst>
            </p:cNvPr>
            <p:cNvSpPr/>
            <p:nvPr/>
          </p:nvSpPr>
          <p:spPr>
            <a:xfrm>
              <a:off x="12365089" y="3678925"/>
              <a:ext cx="856662" cy="1315484"/>
            </a:xfrm>
            <a:prstGeom prst="rect">
              <a:avLst/>
            </a:prstGeom>
            <a:solidFill>
              <a:srgbClr val="85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85CFE1"/>
                </a:solidFill>
                <a:effectLst/>
                <a:uLnTx/>
                <a:uFillTx/>
                <a:latin typeface="Calibri" panose="020F0502020204030204"/>
                <a:ea typeface="+mn-ea"/>
                <a:cs typeface="+mn-cs"/>
              </a:endParaRPr>
            </a:p>
          </p:txBody>
        </p:sp>
        <p:pic>
          <p:nvPicPr>
            <p:cNvPr id="137" name="Picture 136">
              <a:extLst>
                <a:ext uri="{FF2B5EF4-FFF2-40B4-BE49-F238E27FC236}">
                  <a16:creationId xmlns:a16="http://schemas.microsoft.com/office/drawing/2014/main" id="{BD84D259-17EB-4C9D-B97E-7B894A2C3AB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89315" y="3620763"/>
              <a:ext cx="1028271" cy="1398711"/>
            </a:xfrm>
            <a:prstGeom prst="rect">
              <a:avLst/>
            </a:prstGeom>
          </p:spPr>
        </p:pic>
        <p:pic>
          <p:nvPicPr>
            <p:cNvPr id="138" name="Picture 2" descr="Casa, Iconos, Tarjeta De Jims">
              <a:extLst>
                <a:ext uri="{FF2B5EF4-FFF2-40B4-BE49-F238E27FC236}">
                  <a16:creationId xmlns:a16="http://schemas.microsoft.com/office/drawing/2014/main" id="{6C35CE0B-F896-4AAA-9CE5-7F66FB926BF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357012" y="3966601"/>
              <a:ext cx="832854" cy="83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9" name="Group 138">
            <a:extLst>
              <a:ext uri="{FF2B5EF4-FFF2-40B4-BE49-F238E27FC236}">
                <a16:creationId xmlns:a16="http://schemas.microsoft.com/office/drawing/2014/main" id="{FA669058-8FDE-4BC1-BEBD-6A889E58A299}"/>
              </a:ext>
            </a:extLst>
          </p:cNvPr>
          <p:cNvGrpSpPr/>
          <p:nvPr/>
        </p:nvGrpSpPr>
        <p:grpSpPr>
          <a:xfrm>
            <a:off x="6819807" y="4793862"/>
            <a:ext cx="1028271" cy="1398711"/>
            <a:chOff x="12289315" y="3620763"/>
            <a:chExt cx="1028271" cy="1398711"/>
          </a:xfrm>
        </p:grpSpPr>
        <p:sp>
          <p:nvSpPr>
            <p:cNvPr id="140" name="Rectangle 139">
              <a:extLst>
                <a:ext uri="{FF2B5EF4-FFF2-40B4-BE49-F238E27FC236}">
                  <a16:creationId xmlns:a16="http://schemas.microsoft.com/office/drawing/2014/main" id="{5B50BFB1-D4D4-406D-B0E8-0A594D3CD45B}"/>
                </a:ext>
              </a:extLst>
            </p:cNvPr>
            <p:cNvSpPr/>
            <p:nvPr/>
          </p:nvSpPr>
          <p:spPr>
            <a:xfrm>
              <a:off x="12365089" y="3678925"/>
              <a:ext cx="856662" cy="1315484"/>
            </a:xfrm>
            <a:prstGeom prst="rect">
              <a:avLst/>
            </a:prstGeom>
            <a:solidFill>
              <a:srgbClr val="85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85CFE1"/>
                </a:solidFill>
                <a:effectLst/>
                <a:uLnTx/>
                <a:uFillTx/>
                <a:latin typeface="Calibri" panose="020F0502020204030204"/>
                <a:ea typeface="+mn-ea"/>
                <a:cs typeface="+mn-cs"/>
              </a:endParaRPr>
            </a:p>
          </p:txBody>
        </p:sp>
        <p:pic>
          <p:nvPicPr>
            <p:cNvPr id="141" name="Picture 140">
              <a:extLst>
                <a:ext uri="{FF2B5EF4-FFF2-40B4-BE49-F238E27FC236}">
                  <a16:creationId xmlns:a16="http://schemas.microsoft.com/office/drawing/2014/main" id="{B5289DDC-9B64-49AA-B840-AD723AF48FF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89315" y="3620763"/>
              <a:ext cx="1028271" cy="1398711"/>
            </a:xfrm>
            <a:prstGeom prst="rect">
              <a:avLst/>
            </a:prstGeom>
          </p:spPr>
        </p:pic>
        <p:pic>
          <p:nvPicPr>
            <p:cNvPr id="142" name="Picture 2" descr="Casa, Iconos, Tarjeta De Jims">
              <a:extLst>
                <a:ext uri="{FF2B5EF4-FFF2-40B4-BE49-F238E27FC236}">
                  <a16:creationId xmlns:a16="http://schemas.microsoft.com/office/drawing/2014/main" id="{324577D9-29F1-4B3F-B666-5FB9FEE8029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357012" y="3966601"/>
              <a:ext cx="832854" cy="83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3" name="Group 142">
            <a:extLst>
              <a:ext uri="{FF2B5EF4-FFF2-40B4-BE49-F238E27FC236}">
                <a16:creationId xmlns:a16="http://schemas.microsoft.com/office/drawing/2014/main" id="{C1817807-15A6-416A-A930-338914D02261}"/>
              </a:ext>
            </a:extLst>
          </p:cNvPr>
          <p:cNvGrpSpPr/>
          <p:nvPr/>
        </p:nvGrpSpPr>
        <p:grpSpPr>
          <a:xfrm>
            <a:off x="4038559" y="5142034"/>
            <a:ext cx="1028271" cy="1398711"/>
            <a:chOff x="12289315" y="3620763"/>
            <a:chExt cx="1028271" cy="1398711"/>
          </a:xfrm>
        </p:grpSpPr>
        <p:sp>
          <p:nvSpPr>
            <p:cNvPr id="144" name="Rectangle 143">
              <a:extLst>
                <a:ext uri="{FF2B5EF4-FFF2-40B4-BE49-F238E27FC236}">
                  <a16:creationId xmlns:a16="http://schemas.microsoft.com/office/drawing/2014/main" id="{19B286DA-0B20-46CD-88DC-E64FDE3F1D0C}"/>
                </a:ext>
              </a:extLst>
            </p:cNvPr>
            <p:cNvSpPr/>
            <p:nvPr/>
          </p:nvSpPr>
          <p:spPr>
            <a:xfrm>
              <a:off x="12365089" y="3678925"/>
              <a:ext cx="856662" cy="1315484"/>
            </a:xfrm>
            <a:prstGeom prst="rect">
              <a:avLst/>
            </a:prstGeom>
            <a:solidFill>
              <a:srgbClr val="85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85CFE1"/>
                </a:solidFill>
                <a:effectLst/>
                <a:uLnTx/>
                <a:uFillTx/>
                <a:latin typeface="Calibri" panose="020F0502020204030204"/>
                <a:ea typeface="+mn-ea"/>
                <a:cs typeface="+mn-cs"/>
              </a:endParaRPr>
            </a:p>
          </p:txBody>
        </p:sp>
        <p:pic>
          <p:nvPicPr>
            <p:cNvPr id="145" name="Picture 144">
              <a:extLst>
                <a:ext uri="{FF2B5EF4-FFF2-40B4-BE49-F238E27FC236}">
                  <a16:creationId xmlns:a16="http://schemas.microsoft.com/office/drawing/2014/main" id="{5141AF39-7BB3-4474-9430-E0526F93B7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89315" y="3620763"/>
              <a:ext cx="1028271" cy="1398711"/>
            </a:xfrm>
            <a:prstGeom prst="rect">
              <a:avLst/>
            </a:prstGeom>
          </p:spPr>
        </p:pic>
        <p:pic>
          <p:nvPicPr>
            <p:cNvPr id="146" name="Picture 2" descr="Casa, Iconos, Tarjeta De Jims">
              <a:extLst>
                <a:ext uri="{FF2B5EF4-FFF2-40B4-BE49-F238E27FC236}">
                  <a16:creationId xmlns:a16="http://schemas.microsoft.com/office/drawing/2014/main" id="{B9C331ED-78C8-4FAD-A3B0-C68CA163E74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357012" y="3966601"/>
              <a:ext cx="832854" cy="83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7" name="Group 146">
            <a:extLst>
              <a:ext uri="{FF2B5EF4-FFF2-40B4-BE49-F238E27FC236}">
                <a16:creationId xmlns:a16="http://schemas.microsoft.com/office/drawing/2014/main" id="{A9D97CCF-B06A-4B78-837F-FFF2DE23E5F6}"/>
              </a:ext>
            </a:extLst>
          </p:cNvPr>
          <p:cNvGrpSpPr/>
          <p:nvPr/>
        </p:nvGrpSpPr>
        <p:grpSpPr>
          <a:xfrm>
            <a:off x="8291770" y="2225471"/>
            <a:ext cx="1028271" cy="1398711"/>
            <a:chOff x="12289315" y="3620763"/>
            <a:chExt cx="1028271" cy="1398711"/>
          </a:xfrm>
        </p:grpSpPr>
        <p:sp>
          <p:nvSpPr>
            <p:cNvPr id="148" name="Rectangle 147">
              <a:extLst>
                <a:ext uri="{FF2B5EF4-FFF2-40B4-BE49-F238E27FC236}">
                  <a16:creationId xmlns:a16="http://schemas.microsoft.com/office/drawing/2014/main" id="{D9BB3698-AEB3-46EF-9988-02120C358DF4}"/>
                </a:ext>
              </a:extLst>
            </p:cNvPr>
            <p:cNvSpPr/>
            <p:nvPr/>
          </p:nvSpPr>
          <p:spPr>
            <a:xfrm>
              <a:off x="12365089" y="3678925"/>
              <a:ext cx="856662" cy="1315484"/>
            </a:xfrm>
            <a:prstGeom prst="rect">
              <a:avLst/>
            </a:prstGeom>
            <a:solidFill>
              <a:srgbClr val="85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85CFE1"/>
                </a:solidFill>
                <a:effectLst/>
                <a:uLnTx/>
                <a:uFillTx/>
                <a:latin typeface="Calibri" panose="020F0502020204030204"/>
                <a:ea typeface="+mn-ea"/>
                <a:cs typeface="+mn-cs"/>
              </a:endParaRPr>
            </a:p>
          </p:txBody>
        </p:sp>
        <p:pic>
          <p:nvPicPr>
            <p:cNvPr id="149" name="Picture 148">
              <a:extLst>
                <a:ext uri="{FF2B5EF4-FFF2-40B4-BE49-F238E27FC236}">
                  <a16:creationId xmlns:a16="http://schemas.microsoft.com/office/drawing/2014/main" id="{1E7709F4-04A7-443B-95A0-DCC25874CAA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89315" y="3620763"/>
              <a:ext cx="1028271" cy="1398711"/>
            </a:xfrm>
            <a:prstGeom prst="rect">
              <a:avLst/>
            </a:prstGeom>
          </p:spPr>
        </p:pic>
        <p:pic>
          <p:nvPicPr>
            <p:cNvPr id="150" name="Picture 2" descr="Casa, Iconos, Tarjeta De Jims">
              <a:extLst>
                <a:ext uri="{FF2B5EF4-FFF2-40B4-BE49-F238E27FC236}">
                  <a16:creationId xmlns:a16="http://schemas.microsoft.com/office/drawing/2014/main" id="{564F58D4-BAD5-4A81-A1EE-A0A82583174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357012" y="3966601"/>
              <a:ext cx="832854" cy="837781"/>
            </a:xfrm>
            <a:prstGeom prst="rect">
              <a:avLst/>
            </a:prstGeom>
            <a:noFill/>
            <a:extLst>
              <a:ext uri="{909E8E84-426E-40DD-AFC4-6F175D3DCCD1}">
                <a14:hiddenFill xmlns:a14="http://schemas.microsoft.com/office/drawing/2010/main">
                  <a:solidFill>
                    <a:srgbClr val="FFFFFF"/>
                  </a:solidFill>
                </a14:hiddenFill>
              </a:ext>
            </a:extLst>
          </p:spPr>
        </p:pic>
      </p:grpSp>
      <p:pic>
        <p:nvPicPr>
          <p:cNvPr id="151" name="Picture 4" descr="http://www.clker.com/cliparts/p/y/U/Y/S/b/plantas-md.png">
            <a:extLst>
              <a:ext uri="{FF2B5EF4-FFF2-40B4-BE49-F238E27FC236}">
                <a16:creationId xmlns:a16="http://schemas.microsoft.com/office/drawing/2014/main" id="{19B78B9D-8927-416B-A9BC-D28880F7477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84" t="31705" r="41116"/>
          <a:stretch/>
        </p:blipFill>
        <p:spPr bwMode="auto">
          <a:xfrm>
            <a:off x="6546649" y="1044925"/>
            <a:ext cx="1088428" cy="1580986"/>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4" descr="http://www.clker.com/cliparts/p/y/U/Y/S/b/plantas-md.png">
            <a:extLst>
              <a:ext uri="{FF2B5EF4-FFF2-40B4-BE49-F238E27FC236}">
                <a16:creationId xmlns:a16="http://schemas.microsoft.com/office/drawing/2014/main" id="{1934AB06-4B21-4436-927E-C690BD126FE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84" t="31705" r="41116"/>
          <a:stretch/>
        </p:blipFill>
        <p:spPr bwMode="auto">
          <a:xfrm>
            <a:off x="2049961" y="5000208"/>
            <a:ext cx="823403" cy="1196027"/>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4" descr="http://www.clker.com/cliparts/p/y/U/Y/S/b/plantas-md.png">
            <a:extLst>
              <a:ext uri="{FF2B5EF4-FFF2-40B4-BE49-F238E27FC236}">
                <a16:creationId xmlns:a16="http://schemas.microsoft.com/office/drawing/2014/main" id="{F5C81D21-2AE0-47B2-84A3-8E1CEE3540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84" t="31705" r="41116"/>
          <a:stretch/>
        </p:blipFill>
        <p:spPr bwMode="auto">
          <a:xfrm>
            <a:off x="2546057" y="5211972"/>
            <a:ext cx="823403" cy="1196027"/>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4" descr="http://www.clker.com/cliparts/p/y/U/Y/S/b/plantas-md.png">
            <a:extLst>
              <a:ext uri="{FF2B5EF4-FFF2-40B4-BE49-F238E27FC236}">
                <a16:creationId xmlns:a16="http://schemas.microsoft.com/office/drawing/2014/main" id="{1D4F8908-8777-43A2-93D6-5B45340C0A3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84" t="31705" r="41116"/>
          <a:stretch/>
        </p:blipFill>
        <p:spPr bwMode="auto">
          <a:xfrm>
            <a:off x="3107618" y="5408236"/>
            <a:ext cx="823403" cy="1196027"/>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http://www.clker.com/cliparts/p/y/U/Y/S/b/plantas-md.png">
            <a:extLst>
              <a:ext uri="{FF2B5EF4-FFF2-40B4-BE49-F238E27FC236}">
                <a16:creationId xmlns:a16="http://schemas.microsoft.com/office/drawing/2014/main" id="{45F179C2-CF9A-46AD-A33A-70B55A06B4A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84" t="31705" r="41116"/>
          <a:stretch/>
        </p:blipFill>
        <p:spPr bwMode="auto">
          <a:xfrm>
            <a:off x="9980343" y="4867074"/>
            <a:ext cx="823403" cy="1196027"/>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4" descr="http://www.clker.com/cliparts/p/y/U/Y/S/b/plantas-md.png">
            <a:extLst>
              <a:ext uri="{FF2B5EF4-FFF2-40B4-BE49-F238E27FC236}">
                <a16:creationId xmlns:a16="http://schemas.microsoft.com/office/drawing/2014/main" id="{FC35E085-BCE3-4EF3-A2D6-B18A6734323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84" t="31705" r="41116"/>
          <a:stretch/>
        </p:blipFill>
        <p:spPr bwMode="auto">
          <a:xfrm>
            <a:off x="9155657" y="4945450"/>
            <a:ext cx="823403" cy="1196027"/>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4" descr="http://www.clker.com/cliparts/p/y/U/Y/S/b/plantas-md.png">
            <a:extLst>
              <a:ext uri="{FF2B5EF4-FFF2-40B4-BE49-F238E27FC236}">
                <a16:creationId xmlns:a16="http://schemas.microsoft.com/office/drawing/2014/main" id="{24043421-A385-412F-AE3E-978B2C51F41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84" t="31705" r="41116"/>
          <a:stretch/>
        </p:blipFill>
        <p:spPr bwMode="auto">
          <a:xfrm>
            <a:off x="9539588" y="5333127"/>
            <a:ext cx="823403" cy="1196027"/>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57" descr="A picture containing text&#10;&#10;Description automatically generated">
            <a:extLst>
              <a:ext uri="{FF2B5EF4-FFF2-40B4-BE49-F238E27FC236}">
                <a16:creationId xmlns:a16="http://schemas.microsoft.com/office/drawing/2014/main" id="{7C92F69D-0AC8-4AC6-ABDF-C374A23349F3}"/>
              </a:ext>
            </a:extLst>
          </p:cNvPr>
          <p:cNvPicPr>
            <a:picLocks noChangeAspect="1"/>
          </p:cNvPicPr>
          <p:nvPr/>
        </p:nvPicPr>
        <p:blipFill>
          <a:blip r:embed="rId11"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754886" y="2330889"/>
            <a:ext cx="1024543" cy="1033167"/>
          </a:xfrm>
          <a:prstGeom prst="rect">
            <a:avLst/>
          </a:prstGeom>
        </p:spPr>
      </p:pic>
      <p:pic>
        <p:nvPicPr>
          <p:cNvPr id="159" name="Picture 158" descr="A picture containing text&#10;&#10;Description automatically generated">
            <a:extLst>
              <a:ext uri="{FF2B5EF4-FFF2-40B4-BE49-F238E27FC236}">
                <a16:creationId xmlns:a16="http://schemas.microsoft.com/office/drawing/2014/main" id="{2180A0A6-4258-4B25-80A1-91DDFE39E461}"/>
              </a:ext>
            </a:extLst>
          </p:cNvPr>
          <p:cNvPicPr>
            <a:picLocks noChangeAspect="1"/>
          </p:cNvPicPr>
          <p:nvPr/>
        </p:nvPicPr>
        <p:blipFill>
          <a:blip r:embed="rId11"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878438" y="2631411"/>
            <a:ext cx="1024543" cy="1033167"/>
          </a:xfrm>
          <a:prstGeom prst="rect">
            <a:avLst/>
          </a:prstGeom>
        </p:spPr>
      </p:pic>
      <p:pic>
        <p:nvPicPr>
          <p:cNvPr id="160" name="Picture 159" descr="A picture containing text&#10;&#10;Description automatically generated">
            <a:extLst>
              <a:ext uri="{FF2B5EF4-FFF2-40B4-BE49-F238E27FC236}">
                <a16:creationId xmlns:a16="http://schemas.microsoft.com/office/drawing/2014/main" id="{644A98C0-455D-45E5-988F-1BF4AD041401}"/>
              </a:ext>
            </a:extLst>
          </p:cNvPr>
          <p:cNvPicPr>
            <a:picLocks noChangeAspect="1"/>
          </p:cNvPicPr>
          <p:nvPr/>
        </p:nvPicPr>
        <p:blipFill>
          <a:blip r:embed="rId11"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458686" y="2648699"/>
            <a:ext cx="1024543" cy="1033167"/>
          </a:xfrm>
          <a:prstGeom prst="rect">
            <a:avLst/>
          </a:prstGeom>
        </p:spPr>
      </p:pic>
      <p:pic>
        <p:nvPicPr>
          <p:cNvPr id="161" name="Picture 160" descr="A picture containing text&#10;&#10;Description automatically generated">
            <a:extLst>
              <a:ext uri="{FF2B5EF4-FFF2-40B4-BE49-F238E27FC236}">
                <a16:creationId xmlns:a16="http://schemas.microsoft.com/office/drawing/2014/main" id="{B2573347-C32C-45F8-9472-D7F310B5830E}"/>
              </a:ext>
            </a:extLst>
          </p:cNvPr>
          <p:cNvPicPr>
            <a:picLocks noChangeAspect="1"/>
          </p:cNvPicPr>
          <p:nvPr/>
        </p:nvPicPr>
        <p:blipFill>
          <a:blip r:embed="rId11"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808810" y="5637280"/>
            <a:ext cx="1024543" cy="1033167"/>
          </a:xfrm>
          <a:prstGeom prst="rect">
            <a:avLst/>
          </a:prstGeom>
        </p:spPr>
      </p:pic>
      <p:pic>
        <p:nvPicPr>
          <p:cNvPr id="162" name="Picture 161" descr="A picture containing text&#10;&#10;Description automatically generated">
            <a:extLst>
              <a:ext uri="{FF2B5EF4-FFF2-40B4-BE49-F238E27FC236}">
                <a16:creationId xmlns:a16="http://schemas.microsoft.com/office/drawing/2014/main" id="{579F576E-3A62-4B10-8872-4E37399FCA7E}"/>
              </a:ext>
            </a:extLst>
          </p:cNvPr>
          <p:cNvPicPr>
            <a:picLocks noChangeAspect="1"/>
          </p:cNvPicPr>
          <p:nvPr/>
        </p:nvPicPr>
        <p:blipFill>
          <a:blip r:embed="rId11"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131455" y="3982541"/>
            <a:ext cx="1024543" cy="1033167"/>
          </a:xfrm>
          <a:prstGeom prst="rect">
            <a:avLst/>
          </a:prstGeom>
        </p:spPr>
      </p:pic>
      <p:pic>
        <p:nvPicPr>
          <p:cNvPr id="163" name="Picture 162" descr="A picture containing text&#10;&#10;Description automatically generated">
            <a:extLst>
              <a:ext uri="{FF2B5EF4-FFF2-40B4-BE49-F238E27FC236}">
                <a16:creationId xmlns:a16="http://schemas.microsoft.com/office/drawing/2014/main" id="{BA76273A-6600-42B2-A0CD-C5BCEB2A56EA}"/>
              </a:ext>
            </a:extLst>
          </p:cNvPr>
          <p:cNvPicPr>
            <a:picLocks noChangeAspect="1"/>
          </p:cNvPicPr>
          <p:nvPr/>
        </p:nvPicPr>
        <p:blipFill>
          <a:blip r:embed="rId11"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502388" y="4178805"/>
            <a:ext cx="1024543" cy="1033167"/>
          </a:xfrm>
          <a:prstGeom prst="rect">
            <a:avLst/>
          </a:prstGeom>
        </p:spPr>
      </p:pic>
      <p:pic>
        <p:nvPicPr>
          <p:cNvPr id="164" name="Picture 163" descr="A picture containing text&#10;&#10;Description automatically generated">
            <a:extLst>
              <a:ext uri="{FF2B5EF4-FFF2-40B4-BE49-F238E27FC236}">
                <a16:creationId xmlns:a16="http://schemas.microsoft.com/office/drawing/2014/main" id="{6D668F9F-35FE-4819-810C-6547CF986E66}"/>
              </a:ext>
            </a:extLst>
          </p:cNvPr>
          <p:cNvPicPr>
            <a:picLocks noChangeAspect="1"/>
          </p:cNvPicPr>
          <p:nvPr/>
        </p:nvPicPr>
        <p:blipFill>
          <a:blip r:embed="rId11"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925102" y="4015945"/>
            <a:ext cx="1024543" cy="1033167"/>
          </a:xfrm>
          <a:prstGeom prst="rect">
            <a:avLst/>
          </a:prstGeom>
        </p:spPr>
      </p:pic>
      <p:pic>
        <p:nvPicPr>
          <p:cNvPr id="165" name="Picture 164" descr="A picture containing text&#10;&#10;Description automatically generated">
            <a:extLst>
              <a:ext uri="{FF2B5EF4-FFF2-40B4-BE49-F238E27FC236}">
                <a16:creationId xmlns:a16="http://schemas.microsoft.com/office/drawing/2014/main" id="{D17E1E9F-A690-4D4F-96A0-D5EEAFD8648C}"/>
              </a:ext>
            </a:extLst>
          </p:cNvPr>
          <p:cNvPicPr>
            <a:picLocks noChangeAspect="1"/>
          </p:cNvPicPr>
          <p:nvPr/>
        </p:nvPicPr>
        <p:blipFill>
          <a:blip r:embed="rId11"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29323" y="2490348"/>
            <a:ext cx="1024543" cy="1033167"/>
          </a:xfrm>
          <a:prstGeom prst="rect">
            <a:avLst/>
          </a:prstGeom>
        </p:spPr>
      </p:pic>
    </p:spTree>
    <p:extLst>
      <p:ext uri="{BB962C8B-B14F-4D97-AF65-F5344CB8AC3E}">
        <p14:creationId xmlns:p14="http://schemas.microsoft.com/office/powerpoint/2010/main" val="203228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7E3E00-C496-40C9-BD54-FB78920DE7ED}"/>
              </a:ext>
            </a:extLst>
          </p:cNvPr>
          <p:cNvPicPr>
            <a:picLocks noChangeAspect="1"/>
          </p:cNvPicPr>
          <p:nvPr/>
        </p:nvPicPr>
        <p:blipFill>
          <a:blip r:embed="rId3"/>
          <a:stretch>
            <a:fillRect/>
          </a:stretch>
        </p:blipFill>
        <p:spPr>
          <a:xfrm>
            <a:off x="7046426" y="416859"/>
            <a:ext cx="4352862" cy="5567082"/>
          </a:xfrm>
          <a:prstGeom prst="rect">
            <a:avLst/>
          </a:prstGeom>
          <a:ln>
            <a:solidFill>
              <a:srgbClr val="002060"/>
            </a:solidFill>
          </a:ln>
        </p:spPr>
      </p:pic>
      <p:pic>
        <p:nvPicPr>
          <p:cNvPr id="8" name="Picture 7" descr="background rectangle">
            <a:extLst>
              <a:ext uri="{FF2B5EF4-FFF2-40B4-BE49-F238E27FC236}">
                <a16:creationId xmlns:a16="http://schemas.microsoft.com/office/drawing/2014/main" id="{F43BF22D-2EE8-4813-8A0D-BD64C0F551E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9" name="Title 3">
            <a:extLst>
              <a:ext uri="{FF2B5EF4-FFF2-40B4-BE49-F238E27FC236}">
                <a16:creationId xmlns:a16="http://schemas.microsoft.com/office/drawing/2014/main" id="{207A0A0F-4DBB-427F-8937-38D09AC3C226}"/>
              </a:ext>
            </a:extLst>
          </p:cNvPr>
          <p:cNvSpPr txBox="1">
            <a:spLocks/>
          </p:cNvSpPr>
          <p:nvPr/>
        </p:nvSpPr>
        <p:spPr>
          <a:xfrm>
            <a:off x="0" y="294041"/>
            <a:ext cx="3745089"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Was ist die Frage?</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0" name="TextBox 9">
            <a:extLst>
              <a:ext uri="{FF2B5EF4-FFF2-40B4-BE49-F238E27FC236}">
                <a16:creationId xmlns:a16="http://schemas.microsoft.com/office/drawing/2014/main" id="{72B56776-363C-463A-8A72-C4761FCC24EB}"/>
              </a:ext>
            </a:extLst>
          </p:cNvPr>
          <p:cNvSpPr txBox="1"/>
          <p:nvPr/>
        </p:nvSpPr>
        <p:spPr>
          <a:xfrm>
            <a:off x="254000" y="4447540"/>
            <a:ext cx="8039100" cy="1631216"/>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Char char="-"/>
              <a:tabLst/>
              <a:defRPr/>
            </a:pPr>
            <a:r>
              <a:rPr kumimoji="0" lang="en-US" sz="2000" b="0" i="0" u="none" strike="noStrike" kern="0" cap="none" spc="0" normalizeH="0" baseline="0" noProof="0" dirty="0" err="1">
                <a:ln>
                  <a:noFill/>
                </a:ln>
                <a:solidFill>
                  <a:srgbClr val="4472C4">
                    <a:lumMod val="50000"/>
                  </a:srgbClr>
                </a:solidFill>
                <a:effectLst/>
                <a:uLnTx/>
                <a:uFillTx/>
              </a:rPr>
              <a:t>Jede</a:t>
            </a:r>
            <a:r>
              <a:rPr kumimoji="0" lang="en-US" sz="2000" b="0" i="0" u="none" strike="noStrike" kern="0" cap="none" spc="0" normalizeH="0" baseline="0" noProof="0" dirty="0">
                <a:ln>
                  <a:noFill/>
                </a:ln>
                <a:solidFill>
                  <a:srgbClr val="4472C4">
                    <a:lumMod val="50000"/>
                  </a:srgbClr>
                </a:solidFill>
                <a:effectLst/>
                <a:uLnTx/>
                <a:uFillTx/>
              </a:rPr>
              <a:t> Person hat </a:t>
            </a:r>
            <a:r>
              <a:rPr kumimoji="0" lang="en-US" sz="2000" b="0" i="0" u="none" strike="noStrike" kern="0" cap="none" spc="0" normalizeH="0" baseline="0" noProof="0" dirty="0" err="1">
                <a:ln>
                  <a:noFill/>
                </a:ln>
                <a:solidFill>
                  <a:srgbClr val="4472C4">
                    <a:lumMod val="50000"/>
                  </a:srgbClr>
                </a:solidFill>
                <a:effectLst/>
                <a:uLnTx/>
                <a:uFillTx/>
              </a:rPr>
              <a:t>fünf</a:t>
            </a:r>
            <a:r>
              <a:rPr kumimoji="0" lang="en-US" sz="2000" b="0" i="0" u="none" strike="noStrike" kern="0" cap="none" spc="0" normalizeH="0" baseline="0" noProof="0" dirty="0">
                <a:ln>
                  <a:noFill/>
                </a:ln>
                <a:solidFill>
                  <a:srgbClr val="4472C4">
                    <a:lumMod val="50000"/>
                  </a:srgbClr>
                </a:solidFill>
                <a:effectLst/>
                <a:uLnTx/>
                <a:uFillTx/>
              </a:rPr>
              <a:t> </a:t>
            </a:r>
            <a:r>
              <a:rPr kumimoji="0" lang="en-US" sz="2000" b="0" i="0" u="none" strike="noStrike" kern="0" cap="none" spc="0" normalizeH="0" baseline="0" noProof="0" dirty="0" err="1">
                <a:ln>
                  <a:noFill/>
                </a:ln>
                <a:solidFill>
                  <a:srgbClr val="4472C4">
                    <a:lumMod val="50000"/>
                  </a:srgbClr>
                </a:solidFill>
                <a:effectLst/>
                <a:uLnTx/>
                <a:uFillTx/>
              </a:rPr>
              <a:t>Antworten</a:t>
            </a:r>
            <a:r>
              <a:rPr kumimoji="0" lang="en-US" sz="2000" b="0" i="0" u="none" strike="noStrike" kern="0" cap="none" spc="0" normalizeH="0" baseline="0" noProof="0" dirty="0">
                <a:ln>
                  <a:noFill/>
                </a:ln>
                <a:solidFill>
                  <a:srgbClr val="4472C4">
                    <a:lumMod val="50000"/>
                  </a:srgbClr>
                </a:solidFill>
                <a:effectLst/>
                <a:uLnTx/>
                <a:uFillTx/>
              </a:rPr>
              <a:t> auf der </a:t>
            </a:r>
            <a:r>
              <a:rPr kumimoji="0" lang="en-US" sz="2000" b="0" i="0" u="none" strike="noStrike" kern="0" cap="none" spc="0" normalizeH="0" baseline="0" noProof="0" dirty="0" err="1">
                <a:ln>
                  <a:noFill/>
                </a:ln>
                <a:solidFill>
                  <a:srgbClr val="4472C4">
                    <a:lumMod val="50000"/>
                  </a:srgbClr>
                </a:solidFill>
                <a:effectLst/>
                <a:uLnTx/>
                <a:uFillTx/>
              </a:rPr>
              <a:t>Karte</a:t>
            </a:r>
            <a:r>
              <a:rPr kumimoji="0" lang="en-US" sz="2000" b="0" i="0" u="none" strike="noStrike" kern="0" cap="none" spc="0" normalizeH="0" baseline="0" noProof="0" dirty="0">
                <a:ln>
                  <a:noFill/>
                </a:ln>
                <a:solidFill>
                  <a:srgbClr val="4472C4">
                    <a:lumMod val="50000"/>
                  </a:srgbClr>
                </a:solidFill>
                <a:effectLst/>
                <a:uLnTx/>
                <a:uFillTx/>
              </a:rPr>
              <a:t>.</a:t>
            </a:r>
          </a:p>
          <a:p>
            <a:pPr marL="342900" marR="0" lvl="0" indent="-342900" defTabSz="914400" eaLnBrk="1" fontAlgn="auto" latinLnBrk="0" hangingPunct="1">
              <a:lnSpc>
                <a:spcPct val="100000"/>
              </a:lnSpc>
              <a:spcBef>
                <a:spcPts val="0"/>
              </a:spcBef>
              <a:spcAft>
                <a:spcPts val="0"/>
              </a:spcAft>
              <a:buClrTx/>
              <a:buSzTx/>
              <a:buFontTx/>
              <a:buChar char="-"/>
              <a:tabLst/>
              <a:defRPr/>
            </a:pPr>
            <a:r>
              <a:rPr kumimoji="0" lang="en-US" sz="2000" b="0" i="0" u="none" strike="noStrike" kern="0" cap="none" spc="0" normalizeH="0" baseline="0" noProof="0" dirty="0">
                <a:ln>
                  <a:noFill/>
                </a:ln>
                <a:solidFill>
                  <a:srgbClr val="4472C4">
                    <a:lumMod val="50000"/>
                  </a:srgbClr>
                </a:solidFill>
                <a:effectLst/>
                <a:uLnTx/>
                <a:uFillTx/>
              </a:rPr>
              <a:t>Person A </a:t>
            </a:r>
            <a:r>
              <a:rPr kumimoji="0" lang="en-US" sz="2000" b="0" i="0" u="none" strike="noStrike" kern="0" cap="none" spc="0" normalizeH="0" baseline="0" noProof="0" dirty="0" err="1">
                <a:ln>
                  <a:noFill/>
                </a:ln>
                <a:solidFill>
                  <a:srgbClr val="4472C4">
                    <a:lumMod val="50000"/>
                  </a:srgbClr>
                </a:solidFill>
                <a:effectLst/>
                <a:uLnTx/>
                <a:uFillTx/>
              </a:rPr>
              <a:t>sagt</a:t>
            </a:r>
            <a:r>
              <a:rPr kumimoji="0" lang="en-US" sz="2000" b="0" i="0" u="none" strike="noStrike" kern="0" cap="none" spc="0" normalizeH="0" baseline="0" noProof="0" dirty="0">
                <a:ln>
                  <a:noFill/>
                </a:ln>
                <a:solidFill>
                  <a:srgbClr val="4472C4">
                    <a:lumMod val="50000"/>
                  </a:srgbClr>
                </a:solidFill>
                <a:effectLst/>
                <a:uLnTx/>
                <a:uFillTx/>
              </a:rPr>
              <a:t> die </a:t>
            </a:r>
            <a:r>
              <a:rPr kumimoji="0" lang="en-US" sz="2000" b="0" i="0" u="none" strike="noStrike" kern="0" cap="none" spc="0" normalizeH="0" baseline="0" noProof="0" dirty="0" err="1">
                <a:ln>
                  <a:noFill/>
                </a:ln>
                <a:solidFill>
                  <a:srgbClr val="4472C4">
                    <a:lumMod val="50000"/>
                  </a:srgbClr>
                </a:solidFill>
                <a:effectLst/>
                <a:uLnTx/>
                <a:uFillTx/>
              </a:rPr>
              <a:t>erste</a:t>
            </a:r>
            <a:r>
              <a:rPr kumimoji="0" lang="en-US" sz="2000" b="0" i="0" u="none" strike="noStrike" kern="0" cap="none" spc="0" normalizeH="0" baseline="0" noProof="0" dirty="0">
                <a:ln>
                  <a:noFill/>
                </a:ln>
                <a:solidFill>
                  <a:srgbClr val="4472C4">
                    <a:lumMod val="50000"/>
                  </a:srgbClr>
                </a:solidFill>
                <a:effectLst/>
                <a:uLnTx/>
                <a:uFillTx/>
              </a:rPr>
              <a:t> </a:t>
            </a:r>
            <a:r>
              <a:rPr kumimoji="0" lang="en-US" sz="2000" b="0" i="0" u="none" strike="noStrike" kern="0" cap="none" spc="0" normalizeH="0" baseline="0" noProof="0" dirty="0" err="1">
                <a:ln>
                  <a:noFill/>
                </a:ln>
                <a:solidFill>
                  <a:srgbClr val="4472C4">
                    <a:lumMod val="50000"/>
                  </a:srgbClr>
                </a:solidFill>
                <a:effectLst/>
                <a:uLnTx/>
                <a:uFillTx/>
              </a:rPr>
              <a:t>Antwort</a:t>
            </a:r>
            <a:r>
              <a:rPr kumimoji="0" lang="en-US" sz="2000" b="0" i="0" u="none" strike="noStrike" kern="0" cap="none" spc="0" normalizeH="0" baseline="0" noProof="0" dirty="0">
                <a:ln>
                  <a:noFill/>
                </a:ln>
                <a:solidFill>
                  <a:srgbClr val="4472C4">
                    <a:lumMod val="50000"/>
                  </a:srgbClr>
                </a:solidFill>
                <a:effectLst/>
                <a:uLnTx/>
                <a:uFillTx/>
              </a:rPr>
              <a:t>.</a:t>
            </a:r>
          </a:p>
          <a:p>
            <a:pPr marL="342900" marR="0" lvl="0" indent="-342900" defTabSz="914400" eaLnBrk="1" fontAlgn="auto" latinLnBrk="0" hangingPunct="1">
              <a:lnSpc>
                <a:spcPct val="100000"/>
              </a:lnSpc>
              <a:spcBef>
                <a:spcPts val="0"/>
              </a:spcBef>
              <a:spcAft>
                <a:spcPts val="0"/>
              </a:spcAft>
              <a:buClrTx/>
              <a:buSzTx/>
              <a:buFontTx/>
              <a:buChar char="-"/>
              <a:tabLst/>
              <a:defRPr/>
            </a:pPr>
            <a:r>
              <a:rPr kumimoji="0" lang="en-US" sz="2000" b="0" i="0" u="none" strike="noStrike" kern="0" cap="none" spc="0" normalizeH="0" baseline="0" noProof="0" dirty="0">
                <a:ln>
                  <a:noFill/>
                </a:ln>
                <a:solidFill>
                  <a:srgbClr val="4472C4">
                    <a:lumMod val="50000"/>
                  </a:srgbClr>
                </a:solidFill>
                <a:effectLst/>
                <a:uLnTx/>
                <a:uFillTx/>
              </a:rPr>
              <a:t>Person B muss </a:t>
            </a:r>
            <a:r>
              <a:rPr kumimoji="0" lang="en-US" sz="2000" b="0" i="0" u="none" strike="noStrike" kern="0" cap="none" spc="0" normalizeH="0" baseline="0" noProof="0" dirty="0" err="1">
                <a:ln>
                  <a:noFill/>
                </a:ln>
                <a:solidFill>
                  <a:srgbClr val="4472C4">
                    <a:lumMod val="50000"/>
                  </a:srgbClr>
                </a:solidFill>
                <a:effectLst/>
                <a:uLnTx/>
                <a:uFillTx/>
              </a:rPr>
              <a:t>eine</a:t>
            </a:r>
            <a:r>
              <a:rPr kumimoji="0" lang="en-US" sz="2000" b="0" i="0" u="none" strike="noStrike" kern="0" cap="none" spc="0" normalizeH="0" baseline="0" noProof="0" dirty="0">
                <a:ln>
                  <a:noFill/>
                </a:ln>
                <a:solidFill>
                  <a:srgbClr val="4472C4">
                    <a:lumMod val="50000"/>
                  </a:srgbClr>
                </a:solidFill>
                <a:effectLst/>
                <a:uLnTx/>
                <a:uFillTx/>
              </a:rPr>
              <a:t> </a:t>
            </a:r>
            <a:r>
              <a:rPr kumimoji="0" lang="en-US" sz="2000" b="0" i="0" u="none" strike="noStrike" kern="0" cap="none" spc="0" normalizeH="0" baseline="0" noProof="0" dirty="0" err="1">
                <a:ln>
                  <a:noFill/>
                </a:ln>
                <a:solidFill>
                  <a:srgbClr val="4472C4">
                    <a:lumMod val="50000"/>
                  </a:srgbClr>
                </a:solidFill>
                <a:effectLst/>
                <a:uLnTx/>
                <a:uFillTx/>
              </a:rPr>
              <a:t>Frage</a:t>
            </a:r>
            <a:r>
              <a:rPr kumimoji="0" lang="en-US" sz="2000" b="0" i="0" u="none" strike="noStrike" kern="0" cap="none" spc="0" normalizeH="0" baseline="0" noProof="0" dirty="0">
                <a:ln>
                  <a:noFill/>
                </a:ln>
                <a:solidFill>
                  <a:srgbClr val="4472C4">
                    <a:lumMod val="50000"/>
                  </a:srgbClr>
                </a:solidFill>
                <a:effectLst/>
                <a:uLnTx/>
                <a:uFillTx/>
              </a:rPr>
              <a:t> </a:t>
            </a:r>
            <a:r>
              <a:rPr kumimoji="0" lang="en-US" sz="2000" b="0" i="0" u="none" strike="noStrike" kern="0" cap="none" spc="0" normalizeH="0" baseline="0" noProof="0" dirty="0" err="1">
                <a:ln>
                  <a:noFill/>
                </a:ln>
                <a:solidFill>
                  <a:srgbClr val="4472C4">
                    <a:lumMod val="50000"/>
                  </a:srgbClr>
                </a:solidFill>
                <a:effectLst/>
                <a:uLnTx/>
                <a:uFillTx/>
              </a:rPr>
              <a:t>stellen</a:t>
            </a:r>
            <a:r>
              <a:rPr kumimoji="0" lang="en-US" sz="2000" b="0" i="0" u="none" strike="noStrike" kern="0" cap="none" spc="0" normalizeH="0" baseline="0" noProof="0" dirty="0">
                <a:ln>
                  <a:noFill/>
                </a:ln>
                <a:solidFill>
                  <a:srgbClr val="4472C4">
                    <a:lumMod val="50000"/>
                  </a:srgbClr>
                </a:solidFill>
                <a:effectLst/>
                <a:uLnTx/>
                <a:uFillTx/>
              </a:rPr>
              <a:t>.</a:t>
            </a:r>
          </a:p>
          <a:p>
            <a:pPr marL="342900" marR="0" lvl="0" indent="-342900" defTabSz="914400" eaLnBrk="1" fontAlgn="auto" latinLnBrk="0" hangingPunct="1">
              <a:lnSpc>
                <a:spcPct val="100000"/>
              </a:lnSpc>
              <a:spcBef>
                <a:spcPts val="0"/>
              </a:spcBef>
              <a:spcAft>
                <a:spcPts val="0"/>
              </a:spcAft>
              <a:buClrTx/>
              <a:buSzTx/>
              <a:buFontTx/>
              <a:buChar char="-"/>
              <a:tabLst/>
              <a:defRPr/>
            </a:pPr>
            <a:r>
              <a:rPr kumimoji="0" lang="en-US" sz="2000" b="0" i="0" u="none" strike="noStrike" kern="0" cap="none" spc="0" normalizeH="0" baseline="0" noProof="0" dirty="0">
                <a:ln>
                  <a:noFill/>
                </a:ln>
                <a:solidFill>
                  <a:srgbClr val="4472C4">
                    <a:lumMod val="50000"/>
                  </a:srgbClr>
                </a:solidFill>
                <a:effectLst/>
                <a:uLnTx/>
                <a:uFillTx/>
              </a:rPr>
              <a:t>Person B </a:t>
            </a:r>
            <a:r>
              <a:rPr kumimoji="0" lang="en-US" sz="2000" b="0" i="0" u="none" strike="noStrike" kern="0" cap="none" spc="0" normalizeH="0" baseline="0" noProof="0" dirty="0" err="1">
                <a:ln>
                  <a:noFill/>
                </a:ln>
                <a:solidFill>
                  <a:srgbClr val="4472C4">
                    <a:lumMod val="50000"/>
                  </a:srgbClr>
                </a:solidFill>
                <a:effectLst/>
                <a:uLnTx/>
                <a:uFillTx/>
              </a:rPr>
              <a:t>sagt</a:t>
            </a:r>
            <a:r>
              <a:rPr kumimoji="0" lang="en-US" sz="2000" b="0" i="0" u="none" strike="noStrike" kern="0" cap="none" spc="0" normalizeH="0" baseline="0" noProof="0" dirty="0">
                <a:ln>
                  <a:noFill/>
                </a:ln>
                <a:solidFill>
                  <a:srgbClr val="4472C4">
                    <a:lumMod val="50000"/>
                  </a:srgbClr>
                </a:solidFill>
                <a:effectLst/>
                <a:uLnTx/>
                <a:uFillTx/>
              </a:rPr>
              <a:t> die </a:t>
            </a:r>
            <a:r>
              <a:rPr kumimoji="0" lang="en-US" sz="2000" b="0" i="0" u="none" strike="noStrike" kern="0" cap="none" spc="0" normalizeH="0" baseline="0" noProof="0" dirty="0" err="1">
                <a:ln>
                  <a:noFill/>
                </a:ln>
                <a:solidFill>
                  <a:srgbClr val="4472C4">
                    <a:lumMod val="50000"/>
                  </a:srgbClr>
                </a:solidFill>
                <a:effectLst/>
                <a:uLnTx/>
                <a:uFillTx/>
              </a:rPr>
              <a:t>erste</a:t>
            </a:r>
            <a:r>
              <a:rPr kumimoji="0" lang="en-US" sz="2000" b="0" i="0" u="none" strike="noStrike" kern="0" cap="none" spc="0" normalizeH="0" baseline="0" noProof="0" dirty="0">
                <a:ln>
                  <a:noFill/>
                </a:ln>
                <a:solidFill>
                  <a:srgbClr val="4472C4">
                    <a:lumMod val="50000"/>
                  </a:srgbClr>
                </a:solidFill>
                <a:effectLst/>
                <a:uLnTx/>
                <a:uFillTx/>
              </a:rPr>
              <a:t> </a:t>
            </a:r>
            <a:r>
              <a:rPr kumimoji="0" lang="en-US" sz="2000" b="0" i="0" u="none" strike="noStrike" kern="0" cap="none" spc="0" normalizeH="0" baseline="0" noProof="0" dirty="0" err="1">
                <a:ln>
                  <a:noFill/>
                </a:ln>
                <a:solidFill>
                  <a:srgbClr val="4472C4">
                    <a:lumMod val="50000"/>
                  </a:srgbClr>
                </a:solidFill>
                <a:effectLst/>
                <a:uLnTx/>
                <a:uFillTx/>
              </a:rPr>
              <a:t>Antwort</a:t>
            </a:r>
            <a:r>
              <a:rPr kumimoji="0" lang="en-US" sz="2000" b="0" i="0" u="none" strike="noStrike" kern="0" cap="none" spc="0" normalizeH="0" baseline="0" noProof="0" dirty="0">
                <a:ln>
                  <a:noFill/>
                </a:ln>
                <a:solidFill>
                  <a:srgbClr val="4472C4">
                    <a:lumMod val="50000"/>
                  </a:srgbClr>
                </a:solidFill>
                <a:effectLst/>
                <a:uLnTx/>
                <a:uFillTx/>
              </a:rPr>
              <a:t>.</a:t>
            </a:r>
          </a:p>
          <a:p>
            <a:pPr marL="342900" marR="0" lvl="0" indent="-342900" defTabSz="914400" eaLnBrk="1" fontAlgn="auto" latinLnBrk="0" hangingPunct="1">
              <a:lnSpc>
                <a:spcPct val="100000"/>
              </a:lnSpc>
              <a:spcBef>
                <a:spcPts val="0"/>
              </a:spcBef>
              <a:spcAft>
                <a:spcPts val="0"/>
              </a:spcAft>
              <a:buClrTx/>
              <a:buSzTx/>
              <a:buFontTx/>
              <a:buChar char="-"/>
              <a:tabLst/>
              <a:defRPr/>
            </a:pPr>
            <a:r>
              <a:rPr kumimoji="0" lang="en-US" sz="2000" b="0" i="0" u="none" strike="noStrike" kern="0" cap="none" spc="0" normalizeH="0" baseline="0" noProof="0" dirty="0">
                <a:ln>
                  <a:noFill/>
                </a:ln>
                <a:solidFill>
                  <a:srgbClr val="4472C4">
                    <a:lumMod val="50000"/>
                  </a:srgbClr>
                </a:solidFill>
                <a:effectLst/>
                <a:uLnTx/>
                <a:uFillTx/>
              </a:rPr>
              <a:t>Person A muss </a:t>
            </a:r>
            <a:r>
              <a:rPr kumimoji="0" lang="en-US" sz="2000" b="0" i="0" u="none" strike="noStrike" kern="0" cap="none" spc="0" normalizeH="0" baseline="0" noProof="0" dirty="0" err="1">
                <a:ln>
                  <a:noFill/>
                </a:ln>
                <a:solidFill>
                  <a:srgbClr val="4472C4">
                    <a:lumMod val="50000"/>
                  </a:srgbClr>
                </a:solidFill>
                <a:effectLst/>
                <a:uLnTx/>
                <a:uFillTx/>
              </a:rPr>
              <a:t>eine</a:t>
            </a:r>
            <a:r>
              <a:rPr kumimoji="0" lang="en-US" sz="2000" b="0" i="0" u="none" strike="noStrike" kern="0" cap="none" spc="0" normalizeH="0" baseline="0" noProof="0" dirty="0">
                <a:ln>
                  <a:noFill/>
                </a:ln>
                <a:solidFill>
                  <a:srgbClr val="4472C4">
                    <a:lumMod val="50000"/>
                  </a:srgbClr>
                </a:solidFill>
                <a:effectLst/>
                <a:uLnTx/>
                <a:uFillTx/>
              </a:rPr>
              <a:t> </a:t>
            </a:r>
            <a:r>
              <a:rPr kumimoji="0" lang="en-US" sz="2000" b="0" i="0" u="none" strike="noStrike" kern="0" cap="none" spc="0" normalizeH="0" baseline="0" noProof="0" dirty="0" err="1">
                <a:ln>
                  <a:noFill/>
                </a:ln>
                <a:solidFill>
                  <a:srgbClr val="4472C4">
                    <a:lumMod val="50000"/>
                  </a:srgbClr>
                </a:solidFill>
                <a:effectLst/>
                <a:uLnTx/>
                <a:uFillTx/>
              </a:rPr>
              <a:t>Frage</a:t>
            </a:r>
            <a:r>
              <a:rPr kumimoji="0" lang="en-US" sz="2000" b="0" i="0" u="none" strike="noStrike" kern="0" cap="none" spc="0" normalizeH="0" baseline="0" noProof="0" dirty="0">
                <a:ln>
                  <a:noFill/>
                </a:ln>
                <a:solidFill>
                  <a:srgbClr val="4472C4">
                    <a:lumMod val="50000"/>
                  </a:srgbClr>
                </a:solidFill>
                <a:effectLst/>
                <a:uLnTx/>
                <a:uFillTx/>
              </a:rPr>
              <a:t> </a:t>
            </a:r>
            <a:r>
              <a:rPr kumimoji="0" lang="en-US" sz="2000" b="0" i="0" u="none" strike="noStrike" kern="0" cap="none" spc="0" normalizeH="0" baseline="0" noProof="0" dirty="0" err="1">
                <a:ln>
                  <a:noFill/>
                </a:ln>
                <a:solidFill>
                  <a:srgbClr val="4472C4">
                    <a:lumMod val="50000"/>
                  </a:srgbClr>
                </a:solidFill>
                <a:effectLst/>
                <a:uLnTx/>
                <a:uFillTx/>
              </a:rPr>
              <a:t>stellen</a:t>
            </a:r>
            <a:r>
              <a:rPr kumimoji="0" lang="en-US" sz="2000" b="0" i="0" u="none" strike="noStrike" kern="0" cap="none" spc="0" normalizeH="0" baseline="0" noProof="0" dirty="0">
                <a:ln>
                  <a:noFill/>
                </a:ln>
                <a:solidFill>
                  <a:srgbClr val="4472C4">
                    <a:lumMod val="50000"/>
                  </a:srgbClr>
                </a:solidFill>
                <a:effectLst/>
                <a:uLnTx/>
                <a:uFillTx/>
              </a:rPr>
              <a:t>….</a:t>
            </a:r>
          </a:p>
        </p:txBody>
      </p:sp>
      <p:grpSp>
        <p:nvGrpSpPr>
          <p:cNvPr id="11" name="Group 10">
            <a:extLst>
              <a:ext uri="{FF2B5EF4-FFF2-40B4-BE49-F238E27FC236}">
                <a16:creationId xmlns:a16="http://schemas.microsoft.com/office/drawing/2014/main" id="{AB101337-96AC-41FE-8027-4EB8CA614133}"/>
              </a:ext>
            </a:extLst>
          </p:cNvPr>
          <p:cNvGrpSpPr/>
          <p:nvPr/>
        </p:nvGrpSpPr>
        <p:grpSpPr>
          <a:xfrm>
            <a:off x="511160" y="1426857"/>
            <a:ext cx="5150051" cy="2757817"/>
            <a:chOff x="2200174" y="813681"/>
            <a:chExt cx="8026223" cy="3471758"/>
          </a:xfrm>
        </p:grpSpPr>
        <p:pic>
          <p:nvPicPr>
            <p:cNvPr id="12" name="Picture 11">
              <a:extLst>
                <a:ext uri="{FF2B5EF4-FFF2-40B4-BE49-F238E27FC236}">
                  <a16:creationId xmlns:a16="http://schemas.microsoft.com/office/drawing/2014/main" id="{BF5ECF2F-2979-4EB3-AEC3-4FE52B7B3A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6622" y="1455505"/>
              <a:ext cx="3836478" cy="2700521"/>
            </a:xfrm>
            <a:prstGeom prst="rect">
              <a:avLst/>
            </a:prstGeom>
          </p:spPr>
        </p:pic>
        <p:pic>
          <p:nvPicPr>
            <p:cNvPr id="13" name="Picture 12">
              <a:extLst>
                <a:ext uri="{FF2B5EF4-FFF2-40B4-BE49-F238E27FC236}">
                  <a16:creationId xmlns:a16="http://schemas.microsoft.com/office/drawing/2014/main" id="{AB1FADAC-7F96-478A-9584-DC2CDA59B1B7}"/>
                </a:ext>
              </a:extLst>
            </p:cNvPr>
            <p:cNvPicPr>
              <a:picLocks noChangeAspect="1"/>
            </p:cNvPicPr>
            <p:nvPr/>
          </p:nvPicPr>
          <p:blipFill rotWithShape="1">
            <a:blip r:embed="rId6">
              <a:extLst>
                <a:ext uri="{28A0092B-C50C-407E-A947-70E740481C1C}">
                  <a14:useLocalDpi xmlns:a14="http://schemas.microsoft.com/office/drawing/2010/main" val="0"/>
                </a:ext>
              </a:extLst>
            </a:blip>
            <a:srcRect t="56333"/>
            <a:stretch/>
          </p:blipFill>
          <p:spPr>
            <a:xfrm>
              <a:off x="2200174" y="1163991"/>
              <a:ext cx="8026223" cy="3121448"/>
            </a:xfrm>
            <a:prstGeom prst="rect">
              <a:avLst/>
            </a:prstGeom>
          </p:spPr>
        </p:pic>
        <p:sp>
          <p:nvSpPr>
            <p:cNvPr id="14" name="Isosceles Triangle 13">
              <a:extLst>
                <a:ext uri="{FF2B5EF4-FFF2-40B4-BE49-F238E27FC236}">
                  <a16:creationId xmlns:a16="http://schemas.microsoft.com/office/drawing/2014/main" id="{896CFCD7-8792-4443-8266-5E371FB90CD6}"/>
                </a:ext>
              </a:extLst>
            </p:cNvPr>
            <p:cNvSpPr/>
            <p:nvPr/>
          </p:nvSpPr>
          <p:spPr>
            <a:xfrm rot="4418339">
              <a:off x="8352482" y="886393"/>
              <a:ext cx="871885" cy="726462"/>
            </a:xfrm>
            <a:prstGeom prst="triangl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Rounded Rectangle 11">
            <a:extLst>
              <a:ext uri="{FF2B5EF4-FFF2-40B4-BE49-F238E27FC236}">
                <a16:creationId xmlns:a16="http://schemas.microsoft.com/office/drawing/2014/main" id="{B144AFA0-CCF6-402E-9D08-E16E7084E5C3}"/>
              </a:ext>
            </a:extLst>
          </p:cNvPr>
          <p:cNvSpPr/>
          <p:nvPr/>
        </p:nvSpPr>
        <p:spPr>
          <a:xfrm>
            <a:off x="10576800"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alibri" panose="020F0502020204030204"/>
                <a:ea typeface="+mn-ea"/>
                <a:cs typeface="+mn-cs"/>
              </a:rPr>
              <a:t>sprechen</a:t>
            </a:r>
            <a:endParaRPr kumimoji="0" lang="en-GB" sz="20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78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Puissance 4! (Connect 4)</a:t>
            </a:r>
          </a:p>
        </p:txBody>
      </p:sp>
      <p:sp>
        <p:nvSpPr>
          <p:cNvPr id="10" name="Rounded Rectangle 46">
            <a:extLst>
              <a:ext uri="{FF2B5EF4-FFF2-40B4-BE49-F238E27FC236}">
                <a16:creationId xmlns:a16="http://schemas.microsoft.com/office/drawing/2014/main" id="{72D1238A-0FC3-44CE-8B05-3B01A0D6960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31907D14-E441-4B83-ABA9-790A596427D5}"/>
              </a:ext>
            </a:extLst>
          </p:cNvPr>
          <p:cNvGraphicFramePr>
            <a:graphicFrameLocks noGrp="1"/>
          </p:cNvGraphicFramePr>
          <p:nvPr/>
        </p:nvGraphicFramePr>
        <p:xfrm>
          <a:off x="3829326" y="1368820"/>
          <a:ext cx="8128000" cy="4732012"/>
        </p:xfrm>
        <a:graphic>
          <a:graphicData uri="http://schemas.openxmlformats.org/drawingml/2006/table">
            <a:tbl>
              <a:tblPr firstRow="1" bandRow="1">
                <a:tableStyleId>{C4B1156A-380E-4F78-BDF5-A606A8083BF9}</a:tableStyleId>
              </a:tblPr>
              <a:tblGrid>
                <a:gridCol w="2032000">
                  <a:extLst>
                    <a:ext uri="{9D8B030D-6E8A-4147-A177-3AD203B41FA5}">
                      <a16:colId xmlns:a16="http://schemas.microsoft.com/office/drawing/2014/main" val="4020827938"/>
                    </a:ext>
                  </a:extLst>
                </a:gridCol>
                <a:gridCol w="2032000">
                  <a:extLst>
                    <a:ext uri="{9D8B030D-6E8A-4147-A177-3AD203B41FA5}">
                      <a16:colId xmlns:a16="http://schemas.microsoft.com/office/drawing/2014/main" val="544976306"/>
                    </a:ext>
                  </a:extLst>
                </a:gridCol>
                <a:gridCol w="2032000">
                  <a:extLst>
                    <a:ext uri="{9D8B030D-6E8A-4147-A177-3AD203B41FA5}">
                      <a16:colId xmlns:a16="http://schemas.microsoft.com/office/drawing/2014/main" val="1360401948"/>
                    </a:ext>
                  </a:extLst>
                </a:gridCol>
                <a:gridCol w="2032000">
                  <a:extLst>
                    <a:ext uri="{9D8B030D-6E8A-4147-A177-3AD203B41FA5}">
                      <a16:colId xmlns:a16="http://schemas.microsoft.com/office/drawing/2014/main" val="47464473"/>
                    </a:ext>
                  </a:extLst>
                </a:gridCol>
              </a:tblGrid>
              <a:tr h="1183003">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1483857275"/>
                  </a:ext>
                </a:extLst>
              </a:tr>
              <a:tr h="1183003">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1148113145"/>
                  </a:ext>
                </a:extLst>
              </a:tr>
              <a:tr h="1183003">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1957183764"/>
                  </a:ext>
                </a:extLst>
              </a:tr>
              <a:tr h="1183003">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20221607"/>
                  </a:ext>
                </a:extLst>
              </a:tr>
            </a:tbl>
          </a:graphicData>
        </a:graphic>
      </p:graphicFrame>
      <p:sp>
        <p:nvSpPr>
          <p:cNvPr id="9" name="TextBox 8"/>
          <p:cNvSpPr txBox="1"/>
          <p:nvPr/>
        </p:nvSpPr>
        <p:spPr>
          <a:xfrm>
            <a:off x="3974539" y="1532932"/>
            <a:ext cx="1729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porter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chemise</a:t>
            </a:r>
          </a:p>
        </p:txBody>
      </p:sp>
      <p:sp>
        <p:nvSpPr>
          <p:cNvPr id="11" name="TextBox 10"/>
          <p:cNvSpPr txBox="1"/>
          <p:nvPr/>
        </p:nvSpPr>
        <p:spPr>
          <a:xfrm>
            <a:off x="5947114" y="1537161"/>
            <a:ext cx="18973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manger </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t>
            </a:r>
            <a:r>
              <a:rPr kumimoji="0" lang="en-U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école</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TextBox 11"/>
          <p:cNvSpPr txBox="1"/>
          <p:nvPr/>
        </p:nvSpPr>
        <p:spPr>
          <a:xfrm>
            <a:off x="7934991" y="1406171"/>
            <a:ext cx="189737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115076"/>
                </a:solidFill>
                <a:effectLst/>
                <a:uLnTx/>
                <a:uFillTx/>
                <a:latin typeface="Century Gothic" panose="020F0302020204030204"/>
                <a:ea typeface="+mn-ea"/>
                <a:cs typeface="+mn-cs"/>
              </a:rPr>
              <a:t>bien travailler en classe</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p:cNvSpPr txBox="1"/>
          <p:nvPr/>
        </p:nvSpPr>
        <p:spPr>
          <a:xfrm>
            <a:off x="9988160" y="1532932"/>
            <a:ext cx="18973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jouer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à </a:t>
            </a:r>
            <a:r>
              <a:rPr kumimoji="0" lang="en-GB"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l'ordinateur</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p:cNvSpPr txBox="1"/>
          <p:nvPr/>
        </p:nvSpPr>
        <p:spPr>
          <a:xfrm>
            <a:off x="3974539" y="2604502"/>
            <a:ext cx="172996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parler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avec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mes</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amis</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TextBox 14"/>
          <p:cNvSpPr txBox="1"/>
          <p:nvPr/>
        </p:nvSpPr>
        <p:spPr>
          <a:xfrm>
            <a:off x="5996618" y="2775011"/>
            <a:ext cx="1729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étudier</a:t>
            </a:r>
            <a:r>
              <a:rPr kumimoji="0" lang="en-U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allemand</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p:nvPr/>
        </p:nvSpPr>
        <p:spPr>
          <a:xfrm>
            <a:off x="8018698" y="2756485"/>
            <a:ext cx="1729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115076"/>
                </a:solidFill>
                <a:effectLst/>
                <a:uLnTx/>
                <a:uFillTx/>
                <a:latin typeface="Century Gothic" panose="020F0302020204030204"/>
                <a:ea typeface="+mn-ea"/>
                <a:cs typeface="+mn-cs"/>
              </a:rPr>
              <a:t>arriver en retard</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p:cNvSpPr txBox="1"/>
          <p:nvPr/>
        </p:nvSpPr>
        <p:spPr>
          <a:xfrm>
            <a:off x="10103215" y="2773779"/>
            <a:ext cx="1729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115076"/>
                </a:solidFill>
                <a:effectLst/>
                <a:uLnTx/>
                <a:uFillTx/>
                <a:latin typeface="Century Gothic" panose="020F0302020204030204"/>
                <a:ea typeface="+mn-ea"/>
                <a:cs typeface="+mn-cs"/>
              </a:rPr>
              <a:t>aimer les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chiens</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TextBox 17"/>
          <p:cNvSpPr txBox="1"/>
          <p:nvPr/>
        </p:nvSpPr>
        <p:spPr>
          <a:xfrm>
            <a:off x="3801200" y="3787041"/>
            <a:ext cx="203236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préparer</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mon déjeuner</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p:cNvSpPr txBox="1"/>
          <p:nvPr/>
        </p:nvSpPr>
        <p:spPr>
          <a:xfrm>
            <a:off x="6004648" y="3774733"/>
            <a:ext cx="172996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chanter dans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chorale</a:t>
            </a:r>
          </a:p>
        </p:txBody>
      </p:sp>
      <p:sp>
        <p:nvSpPr>
          <p:cNvPr id="20" name="TextBox 19"/>
          <p:cNvSpPr txBox="1"/>
          <p:nvPr/>
        </p:nvSpPr>
        <p:spPr>
          <a:xfrm>
            <a:off x="7905696" y="3787041"/>
            <a:ext cx="203201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habiter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à [name of town]</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21" name="TextBox 20"/>
          <p:cNvSpPr txBox="1"/>
          <p:nvPr/>
        </p:nvSpPr>
        <p:spPr>
          <a:xfrm>
            <a:off x="3974539" y="5089074"/>
            <a:ext cx="1729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regarder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la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élé</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5893408" y="5089073"/>
            <a:ext cx="19947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ressembler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à ton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ami</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23" name="TextBox 22"/>
          <p:cNvSpPr txBox="1"/>
          <p:nvPr/>
        </p:nvSpPr>
        <p:spPr>
          <a:xfrm>
            <a:off x="10071867" y="4992836"/>
            <a:ext cx="172996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rester</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à la </a:t>
            </a:r>
            <a:r>
              <a:rPr kumimoji="0" lang="en-GB"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maison</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 week-end</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TextBox 23"/>
          <p:cNvSpPr txBox="1"/>
          <p:nvPr/>
        </p:nvSpPr>
        <p:spPr>
          <a:xfrm>
            <a:off x="10082536" y="3956318"/>
            <a:ext cx="1729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la radio</a:t>
            </a:r>
          </a:p>
        </p:txBody>
      </p:sp>
      <p:sp>
        <p:nvSpPr>
          <p:cNvPr id="25" name="TextBox 24"/>
          <p:cNvSpPr txBox="1"/>
          <p:nvPr/>
        </p:nvSpPr>
        <p:spPr>
          <a:xfrm>
            <a:off x="7959448" y="5113214"/>
            <a:ext cx="187292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gagner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des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matchs</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cxnSp>
        <p:nvCxnSpPr>
          <p:cNvPr id="26" name="Straight Connector 25">
            <a:extLst>
              <a:ext uri="{FF2B5EF4-FFF2-40B4-BE49-F238E27FC236}">
                <a16:creationId xmlns:a16="http://schemas.microsoft.com/office/drawing/2014/main" id="{DE2A676B-CBD5-45DD-8491-1FDF565E8BA2}"/>
              </a:ext>
            </a:extLst>
          </p:cNvPr>
          <p:cNvCxnSpPr/>
          <p:nvPr/>
        </p:nvCxnSpPr>
        <p:spPr>
          <a:xfrm flipH="1">
            <a:off x="3964256" y="1436371"/>
            <a:ext cx="1812329" cy="10430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80622" y="1596283"/>
            <a:ext cx="3294150" cy="44012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 Tu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portes</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chemise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normalement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Oui</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je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porte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chemise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normalement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Portes-tu</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chemise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moment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 Non, je ne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porte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pas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chemise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moment.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cxnSp>
        <p:nvCxnSpPr>
          <p:cNvPr id="30" name="Straight Connector 29">
            <a:extLst>
              <a:ext uri="{FF2B5EF4-FFF2-40B4-BE49-F238E27FC236}">
                <a16:creationId xmlns:a16="http://schemas.microsoft.com/office/drawing/2014/main" id="{DE2A676B-CBD5-45DD-8491-1FDF565E8BA2}"/>
              </a:ext>
            </a:extLst>
          </p:cNvPr>
          <p:cNvCxnSpPr/>
          <p:nvPr/>
        </p:nvCxnSpPr>
        <p:spPr>
          <a:xfrm flipH="1" flipV="1">
            <a:off x="3891153" y="1523404"/>
            <a:ext cx="1803065" cy="887061"/>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75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8839907" y="419725"/>
            <a:ext cx="79242" cy="142553"/>
          </a:xfrm>
        </p:spPr>
        <p:txBody>
          <a:bodyPr>
            <a:noAutofit/>
          </a:bodyPr>
          <a:lstStyle/>
          <a:p>
            <a:r>
              <a:rPr lang="en-GB" sz="100" b="1" dirty="0">
                <a:solidFill>
                  <a:prstClr val="white"/>
                </a:solidFill>
              </a:rPr>
              <a:t>hablar / escuchar / escribir</a:t>
            </a:r>
            <a:endParaRPr lang="en-US" sz="100" dirty="0"/>
          </a:p>
        </p:txBody>
      </p:sp>
      <p:sp>
        <p:nvSpPr>
          <p:cNvPr id="5" name="Rectangle 4"/>
          <p:cNvSpPr/>
          <p:nvPr/>
        </p:nvSpPr>
        <p:spPr>
          <a:xfrm>
            <a:off x="4462816" y="678559"/>
            <a:ext cx="3486150" cy="1923197"/>
          </a:xfrm>
          <a:prstGeom prst="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Sevilla</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There are some parks and some towers.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parks are small. </a:t>
            </a:r>
          </a:p>
        </p:txBody>
      </p:sp>
      <p:sp>
        <p:nvSpPr>
          <p:cNvPr id="10" name="Oval Callout 9"/>
          <p:cNvSpPr/>
          <p:nvPr/>
        </p:nvSpPr>
        <p:spPr>
          <a:xfrm>
            <a:off x="114839" y="2601756"/>
            <a:ext cx="4347977" cy="1203762"/>
          </a:xfrm>
          <a:prstGeom prst="wedgeEllipseCallout">
            <a:avLst>
              <a:gd name="adj1" fmla="val 37499"/>
              <a:gd name="adj2" fmla="val 73490"/>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¿Qué hay en Sevilla?</a:t>
            </a:r>
          </a:p>
        </p:txBody>
      </p:sp>
      <p:sp>
        <p:nvSpPr>
          <p:cNvPr id="11" name="Oval Callout 10"/>
          <p:cNvSpPr/>
          <p:nvPr/>
        </p:nvSpPr>
        <p:spPr>
          <a:xfrm>
            <a:off x="3938487" y="3287249"/>
            <a:ext cx="7812235" cy="2963426"/>
          </a:xfrm>
          <a:prstGeom prst="wedgeEllipseCallout">
            <a:avLst>
              <a:gd name="adj1" fmla="val -64370"/>
              <a:gd name="adj2" fmla="val 41922"/>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Hay unos </a:t>
            </a:r>
            <a:r>
              <a:rPr kumimoji="0" lang="en-GB" sz="3600" b="1"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parques</a:t>
            </a:r>
            <a:r>
              <a:rPr kumimoji="0" lang="en-GB" sz="36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 unas </a:t>
            </a:r>
            <a:r>
              <a:rPr kumimoji="0" lang="en-GB" sz="3600" b="1"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torres</a:t>
            </a:r>
            <a:r>
              <a:rPr kumimoji="0" lang="en-GB" sz="36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Los </a:t>
            </a:r>
            <a:r>
              <a:rPr kumimoji="0" lang="en-GB" sz="3600" b="1"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parques</a:t>
            </a:r>
            <a:r>
              <a:rPr kumimoji="0" lang="en-GB" sz="36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son </a:t>
            </a:r>
            <a:r>
              <a:rPr kumimoji="0" lang="en-GB" sz="3600" b="1"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pequeños</a:t>
            </a:r>
            <a:r>
              <a:rPr kumimoji="0" lang="en-GB" sz="36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2" name="Rounded Rectangle 11"/>
          <p:cNvSpPr/>
          <p:nvPr/>
        </p:nvSpPr>
        <p:spPr>
          <a:xfrm>
            <a:off x="5486400" y="3989867"/>
            <a:ext cx="1132765" cy="551916"/>
          </a:xfrm>
          <a:prstGeom prst="round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ounded Rectangle 12"/>
          <p:cNvSpPr/>
          <p:nvPr/>
        </p:nvSpPr>
        <p:spPr>
          <a:xfrm>
            <a:off x="6619165" y="3989867"/>
            <a:ext cx="1132765" cy="551916"/>
          </a:xfrm>
          <a:prstGeom prst="roundRect">
            <a:avLst/>
          </a:prstGeom>
          <a:solidFill>
            <a:schemeClr val="accent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ounded Rectangle 13"/>
          <p:cNvSpPr/>
          <p:nvPr/>
        </p:nvSpPr>
        <p:spPr>
          <a:xfrm>
            <a:off x="7751930" y="3989867"/>
            <a:ext cx="1869742" cy="551916"/>
          </a:xfrm>
          <a:prstGeom prst="round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ounded Rectangle 14"/>
          <p:cNvSpPr/>
          <p:nvPr/>
        </p:nvSpPr>
        <p:spPr>
          <a:xfrm>
            <a:off x="9621672" y="3989867"/>
            <a:ext cx="1132765" cy="551916"/>
          </a:xfrm>
          <a:prstGeom prst="roundRect">
            <a:avLst/>
          </a:prstGeom>
          <a:solidFill>
            <a:schemeClr val="accent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Rounded Rectangle 15"/>
          <p:cNvSpPr/>
          <p:nvPr/>
        </p:nvSpPr>
        <p:spPr>
          <a:xfrm>
            <a:off x="6052782" y="4523191"/>
            <a:ext cx="1132765" cy="551916"/>
          </a:xfrm>
          <a:prstGeom prst="round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ounded Rectangle 16"/>
          <p:cNvSpPr/>
          <p:nvPr/>
        </p:nvSpPr>
        <p:spPr>
          <a:xfrm>
            <a:off x="7185547" y="4523191"/>
            <a:ext cx="1510522" cy="551916"/>
          </a:xfrm>
          <a:prstGeom prst="roundRect">
            <a:avLst/>
          </a:prstGeom>
          <a:solidFill>
            <a:schemeClr val="accent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le 17"/>
          <p:cNvSpPr/>
          <p:nvPr/>
        </p:nvSpPr>
        <p:spPr>
          <a:xfrm>
            <a:off x="8666332" y="4523191"/>
            <a:ext cx="1132765" cy="551916"/>
          </a:xfrm>
          <a:prstGeom prst="round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ounded Rectangle 18"/>
          <p:cNvSpPr/>
          <p:nvPr/>
        </p:nvSpPr>
        <p:spPr>
          <a:xfrm>
            <a:off x="5214271" y="5086657"/>
            <a:ext cx="1951625" cy="551916"/>
          </a:xfrm>
          <a:prstGeom prst="round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ounded Rectangle 19"/>
          <p:cNvSpPr/>
          <p:nvPr/>
        </p:nvSpPr>
        <p:spPr>
          <a:xfrm>
            <a:off x="7165896" y="5086657"/>
            <a:ext cx="889533" cy="551916"/>
          </a:xfrm>
          <a:prstGeom prst="roundRect">
            <a:avLst/>
          </a:prstGeom>
          <a:solidFill>
            <a:schemeClr val="accent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ounded Rectangle 20"/>
          <p:cNvSpPr/>
          <p:nvPr/>
        </p:nvSpPr>
        <p:spPr>
          <a:xfrm>
            <a:off x="8055429" y="5096651"/>
            <a:ext cx="2388236" cy="551916"/>
          </a:xfrm>
          <a:prstGeom prst="round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ounded Rectangle 11">
            <a:extLst>
              <a:ext uri="{FF2B5EF4-FFF2-40B4-BE49-F238E27FC236}">
                <a16:creationId xmlns:a16="http://schemas.microsoft.com/office/drawing/2014/main" id="{A316DD52-7894-4A75-969C-CA0645DA2978}"/>
              </a:ext>
            </a:extLst>
          </p:cNvPr>
          <p:cNvSpPr/>
          <p:nvPr/>
        </p:nvSpPr>
        <p:spPr>
          <a:xfrm>
            <a:off x="8334531" y="258166"/>
            <a:ext cx="359361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851616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4" restart="whenNotActive" fill="hold" evtFilter="cancelBubble" nodeType="interactiveSeq">
                <p:stCondLst>
                  <p:cond evt="onClick" delay="0">
                    <p:tgtEl>
                      <p:spTgt spid="1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1"/>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8859186" y="434715"/>
            <a:ext cx="164893" cy="74951"/>
          </a:xfrm>
        </p:spPr>
        <p:txBody>
          <a:bodyPr>
            <a:noAutofit/>
          </a:bodyPr>
          <a:lstStyle/>
          <a:p>
            <a:r>
              <a:rPr lang="en-GB" sz="100" b="1" dirty="0">
                <a:solidFill>
                  <a:prstClr val="white"/>
                </a:solidFill>
              </a:rPr>
              <a:t>hablar / escuchar / escribir</a:t>
            </a:r>
            <a:endParaRPr lang="en-US" sz="100" dirty="0"/>
          </a:p>
        </p:txBody>
      </p:sp>
      <p:grpSp>
        <p:nvGrpSpPr>
          <p:cNvPr id="11" name="Group 10"/>
          <p:cNvGrpSpPr/>
          <p:nvPr/>
        </p:nvGrpSpPr>
        <p:grpSpPr>
          <a:xfrm>
            <a:off x="594958" y="882345"/>
            <a:ext cx="11115390" cy="2225458"/>
            <a:chOff x="594958" y="882345"/>
            <a:chExt cx="11115390" cy="2225458"/>
          </a:xfrm>
        </p:grpSpPr>
        <p:sp>
          <p:nvSpPr>
            <p:cNvPr id="4" name="Rectangle 3"/>
            <p:cNvSpPr/>
            <p:nvPr/>
          </p:nvSpPr>
          <p:spPr>
            <a:xfrm>
              <a:off x="594958" y="882345"/>
              <a:ext cx="3486150" cy="2209800"/>
            </a:xfrm>
            <a:prstGeom prst="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Málaga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There are some shops and some markets.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markets are outside.</a:t>
              </a:r>
            </a:p>
          </p:txBody>
        </p:sp>
        <p:sp>
          <p:nvSpPr>
            <p:cNvPr id="5" name="Rectangle 4"/>
            <p:cNvSpPr/>
            <p:nvPr/>
          </p:nvSpPr>
          <p:spPr>
            <a:xfrm>
              <a:off x="4414198" y="882345"/>
              <a:ext cx="3486150" cy="2209800"/>
            </a:xfrm>
            <a:prstGeom prst="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Madrid</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There are some museums and some churches.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churches are big. </a:t>
              </a:r>
            </a:p>
          </p:txBody>
        </p:sp>
        <p:sp>
          <p:nvSpPr>
            <p:cNvPr id="6" name="Rectangle 5"/>
            <p:cNvSpPr/>
            <p:nvPr/>
          </p:nvSpPr>
          <p:spPr>
            <a:xfrm>
              <a:off x="8224198" y="898003"/>
              <a:ext cx="3486150" cy="2209800"/>
            </a:xfrm>
            <a:prstGeom prst="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Granada</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There are some buildings and some squares.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buildings are beautiful. </a:t>
              </a:r>
            </a:p>
          </p:txBody>
        </p:sp>
      </p:grpSp>
      <p:sp>
        <p:nvSpPr>
          <p:cNvPr id="7" name="Rectangle 6"/>
          <p:cNvSpPr/>
          <p:nvPr/>
        </p:nvSpPr>
        <p:spPr>
          <a:xfrm>
            <a:off x="594958" y="3167314"/>
            <a:ext cx="11106150" cy="1049456"/>
          </a:xfrm>
          <a:prstGeom prst="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Málaga</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Hay unas tiendas y unos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mercados</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Los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mercados</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están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fuera</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8" name="Rectangle 7"/>
          <p:cNvSpPr/>
          <p:nvPr/>
        </p:nvSpPr>
        <p:spPr>
          <a:xfrm>
            <a:off x="594958" y="4216770"/>
            <a:ext cx="11106150" cy="1049456"/>
          </a:xfrm>
          <a:prstGeom prst="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Madrid:</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Hay unos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museos</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 unas iglesias.  Las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iglesias</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son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grandes</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9" name="Rectangle 8"/>
          <p:cNvSpPr/>
          <p:nvPr/>
        </p:nvSpPr>
        <p:spPr>
          <a:xfrm>
            <a:off x="594958" y="5266226"/>
            <a:ext cx="11106150" cy="1049456"/>
          </a:xfrm>
          <a:prstGeom prst="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Granada:</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Hay unos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edificios</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 unas plazas.  Los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edificios</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son hermosos.</a:t>
            </a:r>
          </a:p>
        </p:txBody>
      </p:sp>
      <p:sp>
        <p:nvSpPr>
          <p:cNvPr id="10" name="Oval Callout 9"/>
          <p:cNvSpPr/>
          <p:nvPr/>
        </p:nvSpPr>
        <p:spPr>
          <a:xfrm>
            <a:off x="594958" y="-5413"/>
            <a:ext cx="4277293" cy="1125328"/>
          </a:xfrm>
          <a:prstGeom prst="wedgeEllipseCallout">
            <a:avLst>
              <a:gd name="adj1" fmla="val 37499"/>
              <a:gd name="adj2" fmla="val 73490"/>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¿Qué hay en….?</a:t>
            </a:r>
          </a:p>
        </p:txBody>
      </p:sp>
      <p:sp>
        <p:nvSpPr>
          <p:cNvPr id="12" name="Rounded Rectangle 11">
            <a:extLst>
              <a:ext uri="{FF2B5EF4-FFF2-40B4-BE49-F238E27FC236}">
                <a16:creationId xmlns:a16="http://schemas.microsoft.com/office/drawing/2014/main" id="{A316DD52-7894-4A75-969C-CA0645DA2978}"/>
              </a:ext>
            </a:extLst>
          </p:cNvPr>
          <p:cNvSpPr/>
          <p:nvPr/>
        </p:nvSpPr>
        <p:spPr>
          <a:xfrm>
            <a:off x="8334531" y="258166"/>
            <a:ext cx="359361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830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571" y="1263381"/>
            <a:ext cx="601447" cy="4213246"/>
          </a:xfrm>
        </p:spPr>
        <p:txBody>
          <a:bodyPr vert="wordArtVert">
            <a:normAutofit/>
          </a:bodyPr>
          <a:lstStyle/>
          <a:p>
            <a:r>
              <a:rPr lang="en-GB" sz="2400" b="1" dirty="0" err="1">
                <a:solidFill>
                  <a:schemeClr val="accent1">
                    <a:lumMod val="50000"/>
                  </a:schemeClr>
                </a:solidFill>
              </a:rPr>
              <a:t>Quartett</a:t>
            </a:r>
            <a:endParaRPr lang="en-GB" sz="2400" b="1" dirty="0">
              <a:solidFill>
                <a:schemeClr val="accent1">
                  <a:lumMod val="50000"/>
                </a:schemeClr>
              </a:solidFill>
            </a:endParaRPr>
          </a:p>
        </p:txBody>
      </p:sp>
      <p:sp>
        <p:nvSpPr>
          <p:cNvPr id="13" name="Rounded Rectangle 5">
            <a:extLst>
              <a:ext uri="{FF2B5EF4-FFF2-40B4-BE49-F238E27FC236}">
                <a16:creationId xmlns:a16="http://schemas.microsoft.com/office/drawing/2014/main" id="{B9D9B157-D839-A64E-9A12-F31CCEAAB3CD}"/>
              </a:ext>
            </a:extLst>
          </p:cNvPr>
          <p:cNvSpPr/>
          <p:nvPr/>
        </p:nvSpPr>
        <p:spPr>
          <a:xfrm>
            <a:off x="137729" y="166092"/>
            <a:ext cx="3446734" cy="302601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4" name="Picture 13">
            <a:extLst>
              <a:ext uri="{FF2B5EF4-FFF2-40B4-BE49-F238E27FC236}">
                <a16:creationId xmlns:a16="http://schemas.microsoft.com/office/drawing/2014/main" id="{C53F5C78-DC24-5B47-8AC5-6B67E8553EF6}"/>
              </a:ext>
            </a:extLst>
          </p:cNvPr>
          <p:cNvPicPr>
            <a:picLocks noChangeAspect="1"/>
          </p:cNvPicPr>
          <p:nvPr/>
        </p:nvPicPr>
        <p:blipFill>
          <a:blip r:embed="rId3">
            <a:clrChange>
              <a:clrFrom>
                <a:srgbClr val="000000"/>
              </a:clrFrom>
              <a:clrTo>
                <a:srgbClr val="000000">
                  <a:alpha val="0"/>
                </a:srgbClr>
              </a:clrTo>
            </a:clrChange>
          </a:blip>
          <a:stretch>
            <a:fillRect/>
          </a:stretch>
        </p:blipFill>
        <p:spPr>
          <a:xfrm rot="19279419">
            <a:off x="996982" y="761205"/>
            <a:ext cx="1517467" cy="1122293"/>
          </a:xfrm>
          <a:prstGeom prst="rect">
            <a:avLst/>
          </a:prstGeom>
        </p:spPr>
      </p:pic>
      <p:cxnSp>
        <p:nvCxnSpPr>
          <p:cNvPr id="15" name="Straight Arrow Connector 14">
            <a:extLst>
              <a:ext uri="{FF2B5EF4-FFF2-40B4-BE49-F238E27FC236}">
                <a16:creationId xmlns:a16="http://schemas.microsoft.com/office/drawing/2014/main" id="{37DCD0D8-7838-314B-9E6F-2C0EE08EBE44}"/>
              </a:ext>
            </a:extLst>
          </p:cNvPr>
          <p:cNvCxnSpPr>
            <a:cxnSpLocks/>
          </p:cNvCxnSpPr>
          <p:nvPr/>
        </p:nvCxnSpPr>
        <p:spPr>
          <a:xfrm flipV="1">
            <a:off x="484053" y="1562496"/>
            <a:ext cx="378033" cy="18250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D8C883C-36A5-9F4C-9355-6F3C85C8CDDC}"/>
              </a:ext>
            </a:extLst>
          </p:cNvPr>
          <p:cNvSpPr txBox="1"/>
          <p:nvPr/>
        </p:nvSpPr>
        <p:spPr>
          <a:xfrm>
            <a:off x="1027298" y="307612"/>
            <a:ext cx="1602914" cy="400110"/>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die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Familie</a:t>
            </a:r>
            <a:endPar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9DD44590-637E-134E-93F8-BDE2B5BB37E4}"/>
              </a:ext>
            </a:extLst>
          </p:cNvPr>
          <p:cNvSpPr txBox="1"/>
          <p:nvPr/>
        </p:nvSpPr>
        <p:spPr>
          <a:xfrm>
            <a:off x="302509" y="2076600"/>
            <a:ext cx="10469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Bruder</a:t>
            </a:r>
            <a:endPar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CF641EC9-6EA1-B947-A108-4B48B2AE66E0}"/>
              </a:ext>
            </a:extLst>
          </p:cNvPr>
          <p:cNvSpPr txBox="1"/>
          <p:nvPr/>
        </p:nvSpPr>
        <p:spPr>
          <a:xfrm>
            <a:off x="1477195" y="2089748"/>
            <a:ext cx="14755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Schwester</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CB397B9F-BB72-0D4A-90BE-4220BB1A9DF5}"/>
              </a:ext>
            </a:extLst>
          </p:cNvPr>
          <p:cNvSpPr txBox="1"/>
          <p:nvPr/>
        </p:nvSpPr>
        <p:spPr>
          <a:xfrm>
            <a:off x="298304" y="2605792"/>
            <a:ext cx="10008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Eltern</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7D4FBD73-9D77-1C4A-BC29-8CFDD38C8440}"/>
              </a:ext>
            </a:extLst>
          </p:cNvPr>
          <p:cNvSpPr txBox="1"/>
          <p:nvPr/>
        </p:nvSpPr>
        <p:spPr>
          <a:xfrm>
            <a:off x="1477195" y="2610003"/>
            <a:ext cx="7447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Kind</a:t>
            </a:r>
          </a:p>
        </p:txBody>
      </p:sp>
      <p:sp>
        <p:nvSpPr>
          <p:cNvPr id="22" name="TextBox 21">
            <a:extLst>
              <a:ext uri="{FF2B5EF4-FFF2-40B4-BE49-F238E27FC236}">
                <a16:creationId xmlns:a16="http://schemas.microsoft.com/office/drawing/2014/main" id="{61604042-DD12-4149-A0E2-6F6748D792D5}"/>
              </a:ext>
            </a:extLst>
          </p:cNvPr>
          <p:cNvSpPr txBox="1"/>
          <p:nvPr/>
        </p:nvSpPr>
        <p:spPr>
          <a:xfrm>
            <a:off x="4761624" y="307612"/>
            <a:ext cx="1383712" cy="400110"/>
          </a:xfrm>
          <a:prstGeom prst="rect">
            <a:avLst/>
          </a:prstGeom>
          <a:noFill/>
          <a:ln>
            <a:solidFill>
              <a:schemeClr val="accent1">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das Essen</a:t>
            </a:r>
          </a:p>
        </p:txBody>
      </p:sp>
      <p:sp>
        <p:nvSpPr>
          <p:cNvPr id="23" name="TextBox 22">
            <a:extLst>
              <a:ext uri="{FF2B5EF4-FFF2-40B4-BE49-F238E27FC236}">
                <a16:creationId xmlns:a16="http://schemas.microsoft.com/office/drawing/2014/main" id="{C2FFE6E1-DB9B-7543-80A1-DE6CD053B874}"/>
              </a:ext>
            </a:extLst>
          </p:cNvPr>
          <p:cNvSpPr txBox="1"/>
          <p:nvPr/>
        </p:nvSpPr>
        <p:spPr>
          <a:xfrm>
            <a:off x="4100852" y="2089748"/>
            <a:ext cx="76815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Obst</a:t>
            </a:r>
            <a:endPar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76200BB1-FF19-504B-BD91-22AF79CC4B0A}"/>
              </a:ext>
            </a:extLst>
          </p:cNvPr>
          <p:cNvSpPr txBox="1"/>
          <p:nvPr/>
        </p:nvSpPr>
        <p:spPr>
          <a:xfrm>
            <a:off x="4097180" y="2598844"/>
            <a:ext cx="80182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Keks</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25" name="TextBox 24">
            <a:extLst>
              <a:ext uri="{FF2B5EF4-FFF2-40B4-BE49-F238E27FC236}">
                <a16:creationId xmlns:a16="http://schemas.microsoft.com/office/drawing/2014/main" id="{5448218A-D126-4646-946B-F71507E19A8D}"/>
              </a:ext>
            </a:extLst>
          </p:cNvPr>
          <p:cNvSpPr txBox="1"/>
          <p:nvPr/>
        </p:nvSpPr>
        <p:spPr>
          <a:xfrm>
            <a:off x="5480021" y="2076600"/>
            <a:ext cx="14109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Butterbrot</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C80D9B5B-1CAA-B744-81CE-19C15305A2D6}"/>
              </a:ext>
            </a:extLst>
          </p:cNvPr>
          <p:cNvSpPr txBox="1"/>
          <p:nvPr/>
        </p:nvSpPr>
        <p:spPr>
          <a:xfrm>
            <a:off x="5480091" y="2598844"/>
            <a:ext cx="12378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Gemüse</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7" name="Picture 2" descr="Banana, Fruit, Yellow, Fresh, Healthy, Food">
            <a:extLst>
              <a:ext uri="{FF2B5EF4-FFF2-40B4-BE49-F238E27FC236}">
                <a16:creationId xmlns:a16="http://schemas.microsoft.com/office/drawing/2014/main" id="{F971DD91-9356-B249-A84F-BB277CD53E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8462" y="1024058"/>
            <a:ext cx="1674021" cy="83307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A3DC8E66-1474-8546-9455-8B44CD5ED43A}"/>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4427315" y="1015487"/>
            <a:ext cx="1228499" cy="833076"/>
          </a:xfrm>
          <a:prstGeom prst="rect">
            <a:avLst/>
          </a:prstGeom>
        </p:spPr>
      </p:pic>
      <p:pic>
        <p:nvPicPr>
          <p:cNvPr id="29" name="Picture 28">
            <a:extLst>
              <a:ext uri="{FF2B5EF4-FFF2-40B4-BE49-F238E27FC236}">
                <a16:creationId xmlns:a16="http://schemas.microsoft.com/office/drawing/2014/main" id="{36D67B3D-02DA-BC42-8003-EA2B67509C61}"/>
              </a:ext>
            </a:extLst>
          </p:cNvPr>
          <p:cNvPicPr>
            <a:picLocks noChangeAspect="1"/>
          </p:cNvPicPr>
          <p:nvPr/>
        </p:nvPicPr>
        <p:blipFill>
          <a:blip r:embed="rId6">
            <a:clrChange>
              <a:clrFrom>
                <a:srgbClr val="000000"/>
              </a:clrFrom>
              <a:clrTo>
                <a:srgbClr val="000000">
                  <a:alpha val="0"/>
                </a:srgbClr>
              </a:clrTo>
            </a:clrChange>
          </a:blip>
          <a:stretch>
            <a:fillRect/>
          </a:stretch>
        </p:blipFill>
        <p:spPr>
          <a:xfrm>
            <a:off x="4239458" y="1150865"/>
            <a:ext cx="633999" cy="633999"/>
          </a:xfrm>
          <a:prstGeom prst="rect">
            <a:avLst/>
          </a:prstGeom>
        </p:spPr>
      </p:pic>
      <p:pic>
        <p:nvPicPr>
          <p:cNvPr id="30" name="Picture 29">
            <a:extLst>
              <a:ext uri="{FF2B5EF4-FFF2-40B4-BE49-F238E27FC236}">
                <a16:creationId xmlns:a16="http://schemas.microsoft.com/office/drawing/2014/main" id="{063168F5-C46E-0F4D-AE01-B0969D45FE63}"/>
              </a:ext>
            </a:extLst>
          </p:cNvPr>
          <p:cNvPicPr>
            <a:picLocks noChangeAspect="1"/>
          </p:cNvPicPr>
          <p:nvPr/>
        </p:nvPicPr>
        <p:blipFill>
          <a:blip r:embed="rId6">
            <a:clrChange>
              <a:clrFrom>
                <a:srgbClr val="000000"/>
              </a:clrFrom>
              <a:clrTo>
                <a:srgbClr val="000000">
                  <a:alpha val="0"/>
                </a:srgbClr>
              </a:clrTo>
            </a:clrChange>
          </a:blip>
          <a:stretch>
            <a:fillRect/>
          </a:stretch>
        </p:blipFill>
        <p:spPr>
          <a:xfrm flipH="1">
            <a:off x="4337305" y="1117096"/>
            <a:ext cx="671168" cy="701538"/>
          </a:xfrm>
          <a:prstGeom prst="rect">
            <a:avLst/>
          </a:prstGeom>
        </p:spPr>
      </p:pic>
      <p:sp>
        <p:nvSpPr>
          <p:cNvPr id="39" name="TextBox 38">
            <a:extLst>
              <a:ext uri="{FF2B5EF4-FFF2-40B4-BE49-F238E27FC236}">
                <a16:creationId xmlns:a16="http://schemas.microsoft.com/office/drawing/2014/main" id="{4DA7F02B-0C60-B44B-94AD-BF0B3FB67621}"/>
              </a:ext>
            </a:extLst>
          </p:cNvPr>
          <p:cNvSpPr txBox="1"/>
          <p:nvPr/>
        </p:nvSpPr>
        <p:spPr>
          <a:xfrm>
            <a:off x="8485559" y="307612"/>
            <a:ext cx="1742785" cy="400110"/>
          </a:xfrm>
          <a:prstGeom prst="rect">
            <a:avLst/>
          </a:prstGeom>
          <a:noFill/>
          <a:ln>
            <a:solidFill>
              <a:schemeClr val="accent1">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die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Kleidung</a:t>
            </a:r>
            <a:endPar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390A5605-7237-8246-9B6D-8B333F37F5DE}"/>
              </a:ext>
            </a:extLst>
          </p:cNvPr>
          <p:cNvSpPr txBox="1"/>
          <p:nvPr/>
        </p:nvSpPr>
        <p:spPr>
          <a:xfrm>
            <a:off x="7888865" y="2056971"/>
            <a:ext cx="7938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Hose</a:t>
            </a:r>
          </a:p>
        </p:txBody>
      </p:sp>
      <p:sp>
        <p:nvSpPr>
          <p:cNvPr id="41" name="TextBox 40">
            <a:extLst>
              <a:ext uri="{FF2B5EF4-FFF2-40B4-BE49-F238E27FC236}">
                <a16:creationId xmlns:a16="http://schemas.microsoft.com/office/drawing/2014/main" id="{0B94BE41-1CA0-BD44-B636-9291CB813EB8}"/>
              </a:ext>
            </a:extLst>
          </p:cNvPr>
          <p:cNvSpPr txBox="1"/>
          <p:nvPr/>
        </p:nvSpPr>
        <p:spPr>
          <a:xfrm>
            <a:off x="7888865" y="2598844"/>
            <a:ext cx="6014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Hut</a:t>
            </a:r>
          </a:p>
        </p:txBody>
      </p:sp>
      <p:sp>
        <p:nvSpPr>
          <p:cNvPr id="42" name="TextBox 41">
            <a:extLst>
              <a:ext uri="{FF2B5EF4-FFF2-40B4-BE49-F238E27FC236}">
                <a16:creationId xmlns:a16="http://schemas.microsoft.com/office/drawing/2014/main" id="{B847C0AD-D36F-3F45-B553-A5D8B2A8FB0F}"/>
              </a:ext>
            </a:extLst>
          </p:cNvPr>
          <p:cNvSpPr txBox="1"/>
          <p:nvPr/>
        </p:nvSpPr>
        <p:spPr>
          <a:xfrm>
            <a:off x="9293500" y="2034526"/>
            <a:ext cx="9541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Jacke</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955E4999-6FF4-504B-BA9E-D8FE6DD5684E}"/>
              </a:ext>
            </a:extLst>
          </p:cNvPr>
          <p:cNvSpPr txBox="1"/>
          <p:nvPr/>
        </p:nvSpPr>
        <p:spPr>
          <a:xfrm>
            <a:off x="9331169" y="2615094"/>
            <a:ext cx="8787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T-Shirt</a:t>
            </a:r>
          </a:p>
        </p:txBody>
      </p:sp>
      <p:pic>
        <p:nvPicPr>
          <p:cNvPr id="44" name="Picture 2" descr="Clothes, Clothing, Hose, Trousers">
            <a:extLst>
              <a:ext uri="{FF2B5EF4-FFF2-40B4-BE49-F238E27FC236}">
                <a16:creationId xmlns:a16="http://schemas.microsoft.com/office/drawing/2014/main" id="{0C7BD979-EA29-C94E-9E92-8E46E0CB16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764530" flipH="1">
            <a:off x="8740450" y="719206"/>
            <a:ext cx="1106100" cy="1410764"/>
          </a:xfrm>
          <a:prstGeom prst="rect">
            <a:avLst/>
          </a:prstGeom>
          <a:noFill/>
          <a:extLst>
            <a:ext uri="{909E8E84-426E-40DD-AFC4-6F175D3DCCD1}">
              <a14:hiddenFill xmlns:a14="http://schemas.microsoft.com/office/drawing/2010/main">
                <a:solidFill>
                  <a:srgbClr val="FFFFFF"/>
                </a:solidFill>
              </a14:hiddenFill>
            </a:ext>
          </a:extLst>
        </p:spPr>
      </p:pic>
      <p:sp>
        <p:nvSpPr>
          <p:cNvPr id="47" name="Rounded Rectangle 5">
            <a:extLst>
              <a:ext uri="{FF2B5EF4-FFF2-40B4-BE49-F238E27FC236}">
                <a16:creationId xmlns:a16="http://schemas.microsoft.com/office/drawing/2014/main" id="{AF373D13-C290-844C-B1A1-73B8C67F4576}"/>
              </a:ext>
            </a:extLst>
          </p:cNvPr>
          <p:cNvSpPr/>
          <p:nvPr/>
        </p:nvSpPr>
        <p:spPr>
          <a:xfrm>
            <a:off x="3831121" y="166091"/>
            <a:ext cx="3446734" cy="302601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ounded Rectangle 5">
            <a:extLst>
              <a:ext uri="{FF2B5EF4-FFF2-40B4-BE49-F238E27FC236}">
                <a16:creationId xmlns:a16="http://schemas.microsoft.com/office/drawing/2014/main" id="{94FD38F4-7E64-6C44-A22D-4191745953C8}"/>
              </a:ext>
            </a:extLst>
          </p:cNvPr>
          <p:cNvSpPr/>
          <p:nvPr/>
        </p:nvSpPr>
        <p:spPr>
          <a:xfrm>
            <a:off x="7638394" y="169652"/>
            <a:ext cx="3446734" cy="302601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Rounded Rectangle 5">
            <a:extLst>
              <a:ext uri="{FF2B5EF4-FFF2-40B4-BE49-F238E27FC236}">
                <a16:creationId xmlns:a16="http://schemas.microsoft.com/office/drawing/2014/main" id="{A157A802-6469-B941-9066-78E05632CAB2}"/>
              </a:ext>
            </a:extLst>
          </p:cNvPr>
          <p:cNvSpPr/>
          <p:nvPr/>
        </p:nvSpPr>
        <p:spPr>
          <a:xfrm>
            <a:off x="137729" y="3282545"/>
            <a:ext cx="3446734" cy="302601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Rounded Rectangle 5">
            <a:extLst>
              <a:ext uri="{FF2B5EF4-FFF2-40B4-BE49-F238E27FC236}">
                <a16:creationId xmlns:a16="http://schemas.microsoft.com/office/drawing/2014/main" id="{86D8E102-2538-7845-AF76-36149A25DDE7}"/>
              </a:ext>
            </a:extLst>
          </p:cNvPr>
          <p:cNvSpPr/>
          <p:nvPr/>
        </p:nvSpPr>
        <p:spPr>
          <a:xfrm>
            <a:off x="3831121" y="3292384"/>
            <a:ext cx="3446734" cy="302601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1" name="Rounded Rectangle 5">
            <a:extLst>
              <a:ext uri="{FF2B5EF4-FFF2-40B4-BE49-F238E27FC236}">
                <a16:creationId xmlns:a16="http://schemas.microsoft.com/office/drawing/2014/main" id="{4348549B-70EA-7E4F-A8DA-2D91419891D0}"/>
              </a:ext>
            </a:extLst>
          </p:cNvPr>
          <p:cNvSpPr/>
          <p:nvPr/>
        </p:nvSpPr>
        <p:spPr>
          <a:xfrm>
            <a:off x="7630846" y="3282544"/>
            <a:ext cx="3446734" cy="302601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652F7E84-6C8D-E54D-8F3B-5ED13C25CCC7}"/>
              </a:ext>
            </a:extLst>
          </p:cNvPr>
          <p:cNvSpPr txBox="1"/>
          <p:nvPr/>
        </p:nvSpPr>
        <p:spPr>
          <a:xfrm>
            <a:off x="1034664" y="3483006"/>
            <a:ext cx="1220206" cy="400110"/>
          </a:xfrm>
          <a:prstGeom prst="rect">
            <a:avLst/>
          </a:prstGeom>
          <a:noFill/>
          <a:ln>
            <a:solidFill>
              <a:schemeClr val="accent1">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die Jobs</a:t>
            </a:r>
          </a:p>
        </p:txBody>
      </p:sp>
      <p:sp>
        <p:nvSpPr>
          <p:cNvPr id="53" name="TextBox 52">
            <a:extLst>
              <a:ext uri="{FF2B5EF4-FFF2-40B4-BE49-F238E27FC236}">
                <a16:creationId xmlns:a16="http://schemas.microsoft.com/office/drawing/2014/main" id="{4C9F7135-6AA3-AD49-9CBE-9C0ACBD8EEC2}"/>
              </a:ext>
            </a:extLst>
          </p:cNvPr>
          <p:cNvSpPr txBox="1"/>
          <p:nvPr/>
        </p:nvSpPr>
        <p:spPr>
          <a:xfrm>
            <a:off x="298304" y="5142464"/>
            <a:ext cx="19623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Schauspielerin</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E09C439F-515D-354E-87C7-29736B918D70}"/>
              </a:ext>
            </a:extLst>
          </p:cNvPr>
          <p:cNvSpPr txBox="1"/>
          <p:nvPr/>
        </p:nvSpPr>
        <p:spPr>
          <a:xfrm>
            <a:off x="298304" y="5661701"/>
            <a:ext cx="127150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Sängerin</a:t>
            </a:r>
            <a:endPar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A5FB58CB-682A-1747-A405-A5FAF6F8A425}"/>
              </a:ext>
            </a:extLst>
          </p:cNvPr>
          <p:cNvSpPr txBox="1"/>
          <p:nvPr/>
        </p:nvSpPr>
        <p:spPr>
          <a:xfrm>
            <a:off x="2421276" y="5679173"/>
            <a:ext cx="9476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Lehrer</a:t>
            </a:r>
          </a:p>
        </p:txBody>
      </p:sp>
      <p:sp>
        <p:nvSpPr>
          <p:cNvPr id="56" name="TextBox 55">
            <a:extLst>
              <a:ext uri="{FF2B5EF4-FFF2-40B4-BE49-F238E27FC236}">
                <a16:creationId xmlns:a16="http://schemas.microsoft.com/office/drawing/2014/main" id="{B3F7290A-9B82-6443-B7D3-D81B07E5DCEB}"/>
              </a:ext>
            </a:extLst>
          </p:cNvPr>
          <p:cNvSpPr txBox="1"/>
          <p:nvPr/>
        </p:nvSpPr>
        <p:spPr>
          <a:xfrm>
            <a:off x="2421276" y="5142464"/>
            <a:ext cx="6463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Arzt</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7" name="Picture 4" descr="Singer, Female, Silhouette, Woman, Music, Sing">
            <a:extLst>
              <a:ext uri="{FF2B5EF4-FFF2-40B4-BE49-F238E27FC236}">
                <a16:creationId xmlns:a16="http://schemas.microsoft.com/office/drawing/2014/main" id="{29886AA0-0BF0-6F4D-BF36-903F3DC07BB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250323" y="4097971"/>
            <a:ext cx="826449" cy="978773"/>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6031CE2F-69CC-2140-B276-55499189C687}"/>
              </a:ext>
            </a:extLst>
          </p:cNvPr>
          <p:cNvSpPr txBox="1"/>
          <p:nvPr/>
        </p:nvSpPr>
        <p:spPr>
          <a:xfrm>
            <a:off x="4574893" y="3429000"/>
            <a:ext cx="1949573" cy="400110"/>
          </a:xfrm>
          <a:prstGeom prst="rect">
            <a:avLst/>
          </a:prstGeom>
          <a:noFill/>
          <a:ln>
            <a:solidFill>
              <a:schemeClr val="accent1">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die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Fahrzeuge</a:t>
            </a:r>
            <a:endPar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EF2D3761-A155-684D-A02F-B1FF99BAFF6C}"/>
              </a:ext>
            </a:extLst>
          </p:cNvPr>
          <p:cNvSpPr txBox="1"/>
          <p:nvPr/>
        </p:nvSpPr>
        <p:spPr>
          <a:xfrm>
            <a:off x="8732287" y="3429000"/>
            <a:ext cx="1188146" cy="400110"/>
          </a:xfrm>
          <a:prstGeom prst="rect">
            <a:avLst/>
          </a:prstGeom>
          <a:noFill/>
          <a:ln>
            <a:solidFill>
              <a:schemeClr val="accent1">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die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Orte</a:t>
            </a:r>
            <a:endPar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60" name="Picture 6" descr="Beetle, Passenger Car, Vw, Volkswagen, Car, Automobile">
            <a:extLst>
              <a:ext uri="{FF2B5EF4-FFF2-40B4-BE49-F238E27FC236}">
                <a16:creationId xmlns:a16="http://schemas.microsoft.com/office/drawing/2014/main" id="{DC83DF39-E3F8-F54A-866B-D45E42D3C40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47549" y="4097971"/>
            <a:ext cx="1221479" cy="90211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Burma, Market, Marketplace, Street, Burmese">
            <a:extLst>
              <a:ext uri="{FF2B5EF4-FFF2-40B4-BE49-F238E27FC236}">
                <a16:creationId xmlns:a16="http://schemas.microsoft.com/office/drawing/2014/main" id="{C5BC1C85-BEA9-6E42-BAF0-25B3A2E909E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8833" r="50000" b="59500"/>
          <a:stretch/>
        </p:blipFill>
        <p:spPr bwMode="auto">
          <a:xfrm>
            <a:off x="8762877" y="4014410"/>
            <a:ext cx="1197765" cy="1145893"/>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1E599037-7430-984E-A7F3-96888CFCDD54}"/>
              </a:ext>
            </a:extLst>
          </p:cNvPr>
          <p:cNvSpPr txBox="1"/>
          <p:nvPr/>
        </p:nvSpPr>
        <p:spPr>
          <a:xfrm>
            <a:off x="4316854" y="5144388"/>
            <a:ext cx="11464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Fahrrad</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25488A49-9871-454E-84AA-7F6A27BD56E7}"/>
              </a:ext>
            </a:extLst>
          </p:cNvPr>
          <p:cNvSpPr txBox="1"/>
          <p:nvPr/>
        </p:nvSpPr>
        <p:spPr>
          <a:xfrm>
            <a:off x="4316854" y="5661701"/>
            <a:ext cx="6367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Zug</a:t>
            </a:r>
          </a:p>
        </p:txBody>
      </p:sp>
      <p:sp>
        <p:nvSpPr>
          <p:cNvPr id="64" name="TextBox 63">
            <a:extLst>
              <a:ext uri="{FF2B5EF4-FFF2-40B4-BE49-F238E27FC236}">
                <a16:creationId xmlns:a16="http://schemas.microsoft.com/office/drawing/2014/main" id="{D69B4A00-7C9E-7D4C-B63D-E36B2A651F45}"/>
              </a:ext>
            </a:extLst>
          </p:cNvPr>
          <p:cNvSpPr txBox="1"/>
          <p:nvPr/>
        </p:nvSpPr>
        <p:spPr>
          <a:xfrm>
            <a:off x="6029337" y="5148189"/>
            <a:ext cx="76815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Auto</a:t>
            </a:r>
          </a:p>
        </p:txBody>
      </p:sp>
      <p:sp>
        <p:nvSpPr>
          <p:cNvPr id="65" name="TextBox 64">
            <a:extLst>
              <a:ext uri="{FF2B5EF4-FFF2-40B4-BE49-F238E27FC236}">
                <a16:creationId xmlns:a16="http://schemas.microsoft.com/office/drawing/2014/main" id="{44116400-D9DE-1E4E-9BF1-E84C46ACA44D}"/>
              </a:ext>
            </a:extLst>
          </p:cNvPr>
          <p:cNvSpPr txBox="1"/>
          <p:nvPr/>
        </p:nvSpPr>
        <p:spPr>
          <a:xfrm>
            <a:off x="6029337" y="5661171"/>
            <a:ext cx="58702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Bus</a:t>
            </a:r>
          </a:p>
        </p:txBody>
      </p:sp>
      <p:sp>
        <p:nvSpPr>
          <p:cNvPr id="66" name="TextBox 65">
            <a:extLst>
              <a:ext uri="{FF2B5EF4-FFF2-40B4-BE49-F238E27FC236}">
                <a16:creationId xmlns:a16="http://schemas.microsoft.com/office/drawing/2014/main" id="{343AEE31-4994-9C4E-9897-B092E0151C37}"/>
              </a:ext>
            </a:extLst>
          </p:cNvPr>
          <p:cNvSpPr txBox="1"/>
          <p:nvPr/>
        </p:nvSpPr>
        <p:spPr>
          <a:xfrm>
            <a:off x="7763588" y="5182374"/>
            <a:ext cx="112242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Theater</a:t>
            </a:r>
          </a:p>
        </p:txBody>
      </p:sp>
      <p:sp>
        <p:nvSpPr>
          <p:cNvPr id="67" name="TextBox 66">
            <a:extLst>
              <a:ext uri="{FF2B5EF4-FFF2-40B4-BE49-F238E27FC236}">
                <a16:creationId xmlns:a16="http://schemas.microsoft.com/office/drawing/2014/main" id="{BE19DB27-75D4-BA4D-A3CE-35CB9C875CDA}"/>
              </a:ext>
            </a:extLst>
          </p:cNvPr>
          <p:cNvSpPr txBox="1"/>
          <p:nvPr/>
        </p:nvSpPr>
        <p:spPr>
          <a:xfrm>
            <a:off x="7769814" y="5661171"/>
            <a:ext cx="136768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Bibliothek</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74387D0D-2558-A74E-AC65-7DFAAF500A7D}"/>
              </a:ext>
            </a:extLst>
          </p:cNvPr>
          <p:cNvSpPr txBox="1"/>
          <p:nvPr/>
        </p:nvSpPr>
        <p:spPr>
          <a:xfrm>
            <a:off x="9791365" y="5179122"/>
            <a:ext cx="7136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Kino</a:t>
            </a:r>
          </a:p>
        </p:txBody>
      </p:sp>
      <p:sp>
        <p:nvSpPr>
          <p:cNvPr id="69" name="TextBox 68">
            <a:extLst>
              <a:ext uri="{FF2B5EF4-FFF2-40B4-BE49-F238E27FC236}">
                <a16:creationId xmlns:a16="http://schemas.microsoft.com/office/drawing/2014/main" id="{7045F358-A0FA-7041-B0F3-094CA0B9BDE4}"/>
              </a:ext>
            </a:extLst>
          </p:cNvPr>
          <p:cNvSpPr txBox="1"/>
          <p:nvPr/>
        </p:nvSpPr>
        <p:spPr>
          <a:xfrm>
            <a:off x="9791365" y="5658443"/>
            <a:ext cx="8931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Markt</a:t>
            </a:r>
            <a:endPar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65441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CA84680B-B72D-6842-9069-DCF074ECE5FC}"/>
              </a:ext>
            </a:extLst>
          </p:cNvPr>
          <p:cNvSpPr>
            <a:spLocks noGrp="1"/>
          </p:cNvSpPr>
          <p:nvPr>
            <p:ph type="title"/>
          </p:nvPr>
        </p:nvSpPr>
        <p:spPr>
          <a:xfrm>
            <a:off x="194630" y="43921"/>
            <a:ext cx="10515600" cy="1325563"/>
          </a:xfrm>
        </p:spPr>
        <p:txBody>
          <a:bodyPr>
            <a:normAutofit/>
          </a:bodyPr>
          <a:lstStyle/>
          <a:p>
            <a:r>
              <a:rPr lang="en-GB" sz="2800" dirty="0" err="1">
                <a:solidFill>
                  <a:schemeClr val="accent1">
                    <a:lumMod val="50000"/>
                  </a:schemeClr>
                </a:solidFill>
              </a:rPr>
              <a:t>Jetzt</a:t>
            </a:r>
            <a:r>
              <a:rPr lang="en-GB" sz="2800" dirty="0">
                <a:solidFill>
                  <a:schemeClr val="accent1">
                    <a:lumMod val="50000"/>
                  </a:schemeClr>
                </a:solidFill>
              </a:rPr>
              <a:t> </a:t>
            </a:r>
            <a:r>
              <a:rPr lang="en-GB" sz="2800" dirty="0" err="1">
                <a:solidFill>
                  <a:schemeClr val="accent1">
                    <a:lumMod val="50000"/>
                  </a:schemeClr>
                </a:solidFill>
              </a:rPr>
              <a:t>bist</a:t>
            </a:r>
            <a:r>
              <a:rPr lang="en-GB" sz="2800" dirty="0">
                <a:solidFill>
                  <a:schemeClr val="accent1">
                    <a:lumMod val="50000"/>
                  </a:schemeClr>
                </a:solidFill>
              </a:rPr>
              <a:t> du </a:t>
            </a:r>
            <a:r>
              <a:rPr lang="en-GB" sz="2800" dirty="0" err="1">
                <a:solidFill>
                  <a:schemeClr val="accent1">
                    <a:lumMod val="50000"/>
                  </a:schemeClr>
                </a:solidFill>
              </a:rPr>
              <a:t>dran</a:t>
            </a:r>
            <a:r>
              <a:rPr lang="en-GB" sz="2800" dirty="0">
                <a:solidFill>
                  <a:schemeClr val="accent1">
                    <a:lumMod val="50000"/>
                  </a:schemeClr>
                </a:solidFill>
              </a:rPr>
              <a:t>! </a:t>
            </a:r>
            <a:r>
              <a:rPr lang="en-GB" sz="2800" i="1" dirty="0">
                <a:solidFill>
                  <a:schemeClr val="accent1">
                    <a:lumMod val="50000"/>
                  </a:schemeClr>
                </a:solidFill>
              </a:rPr>
              <a:t>[Now you’re on! / Now it’s your turn!]</a:t>
            </a:r>
            <a:endParaRPr lang="en-US" sz="2800" i="1" dirty="0">
              <a:solidFill>
                <a:schemeClr val="accent1">
                  <a:lumMod val="50000"/>
                </a:schemeClr>
              </a:solidFill>
            </a:endParaRPr>
          </a:p>
        </p:txBody>
      </p:sp>
      <p:sp>
        <p:nvSpPr>
          <p:cNvPr id="35" name="TextBox 34">
            <a:extLst>
              <a:ext uri="{FF2B5EF4-FFF2-40B4-BE49-F238E27FC236}">
                <a16:creationId xmlns:a16="http://schemas.microsoft.com/office/drawing/2014/main" id="{517E1991-12A3-2042-9BC1-686091CB246D}"/>
              </a:ext>
            </a:extLst>
          </p:cNvPr>
          <p:cNvSpPr txBox="1"/>
          <p:nvPr/>
        </p:nvSpPr>
        <p:spPr>
          <a:xfrm>
            <a:off x="272509" y="2046345"/>
            <a:ext cx="17491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So, you start.</a:t>
            </a:r>
          </a:p>
        </p:txBody>
      </p:sp>
      <p:sp>
        <p:nvSpPr>
          <p:cNvPr id="36" name="TextBox 35">
            <a:extLst>
              <a:ext uri="{FF2B5EF4-FFF2-40B4-BE49-F238E27FC236}">
                <a16:creationId xmlns:a16="http://schemas.microsoft.com/office/drawing/2014/main" id="{B4A9E2B3-0BB5-7C48-9D88-424FDE38FE7E}"/>
              </a:ext>
            </a:extLst>
          </p:cNvPr>
          <p:cNvSpPr txBox="1"/>
          <p:nvPr/>
        </p:nvSpPr>
        <p:spPr>
          <a:xfrm>
            <a:off x="272508" y="1299601"/>
            <a:ext cx="41809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How many cards have you got?</a:t>
            </a:r>
          </a:p>
        </p:txBody>
      </p:sp>
      <p:sp>
        <p:nvSpPr>
          <p:cNvPr id="22" name="TextBox 21">
            <a:extLst>
              <a:ext uri="{FF2B5EF4-FFF2-40B4-BE49-F238E27FC236}">
                <a16:creationId xmlns:a16="http://schemas.microsoft.com/office/drawing/2014/main" id="{517E1991-12A3-2042-9BC1-686091CB246D}"/>
              </a:ext>
            </a:extLst>
          </p:cNvPr>
          <p:cNvSpPr txBox="1"/>
          <p:nvPr/>
        </p:nvSpPr>
        <p:spPr>
          <a:xfrm>
            <a:off x="272508" y="2855645"/>
            <a:ext cx="1588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It’s my turn!</a:t>
            </a:r>
          </a:p>
        </p:txBody>
      </p:sp>
      <p:sp>
        <p:nvSpPr>
          <p:cNvPr id="23" name="TextBox 22">
            <a:extLst>
              <a:ext uri="{FF2B5EF4-FFF2-40B4-BE49-F238E27FC236}">
                <a16:creationId xmlns:a16="http://schemas.microsoft.com/office/drawing/2014/main" id="{517E1991-12A3-2042-9BC1-686091CB246D}"/>
              </a:ext>
            </a:extLst>
          </p:cNvPr>
          <p:cNvSpPr txBox="1"/>
          <p:nvPr/>
        </p:nvSpPr>
        <p:spPr>
          <a:xfrm>
            <a:off x="262031" y="3600825"/>
            <a:ext cx="342273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Do you have (the father)?</a:t>
            </a:r>
          </a:p>
        </p:txBody>
      </p:sp>
      <p:sp>
        <p:nvSpPr>
          <p:cNvPr id="24" name="TextBox 23">
            <a:extLst>
              <a:ext uri="{FF2B5EF4-FFF2-40B4-BE49-F238E27FC236}">
                <a16:creationId xmlns:a16="http://schemas.microsoft.com/office/drawing/2014/main" id="{517E1991-12A3-2042-9BC1-686091CB246D}"/>
              </a:ext>
            </a:extLst>
          </p:cNvPr>
          <p:cNvSpPr txBox="1"/>
          <p:nvPr/>
        </p:nvSpPr>
        <p:spPr>
          <a:xfrm>
            <a:off x="262031" y="5093722"/>
            <a:ext cx="329449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Oh no! You are so mean!</a:t>
            </a:r>
          </a:p>
        </p:txBody>
      </p:sp>
      <p:sp>
        <p:nvSpPr>
          <p:cNvPr id="25" name="TextBox 24">
            <a:extLst>
              <a:ext uri="{FF2B5EF4-FFF2-40B4-BE49-F238E27FC236}">
                <a16:creationId xmlns:a16="http://schemas.microsoft.com/office/drawing/2014/main" id="{517E1991-12A3-2042-9BC1-686091CB246D}"/>
              </a:ext>
            </a:extLst>
          </p:cNvPr>
          <p:cNvSpPr txBox="1"/>
          <p:nvPr/>
        </p:nvSpPr>
        <p:spPr>
          <a:xfrm>
            <a:off x="3276899" y="6386564"/>
            <a:ext cx="6105754" cy="400110"/>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Mensch,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ärgere</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dich </a:t>
            </a:r>
            <a:r>
              <a:rPr kumimoji="0" lang="en-US"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nicht</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1" u="none" strike="noStrike" kern="1200" cap="none" spc="0" normalizeH="0" baseline="0" noProof="0" dirty="0">
                <a:ln>
                  <a:noFill/>
                </a:ln>
                <a:solidFill>
                  <a:prstClr val="white"/>
                </a:solidFill>
                <a:effectLst/>
                <a:uLnTx/>
                <a:uFillTx/>
                <a:latin typeface="Century Gothic" panose="020F0302020204030204"/>
                <a:ea typeface="+mn-ea"/>
                <a:cs typeface="+mn-cs"/>
              </a:rPr>
              <a:t>Man, don’t be mad!   </a:t>
            </a:r>
          </a:p>
        </p:txBody>
      </p:sp>
      <p:sp>
        <p:nvSpPr>
          <p:cNvPr id="26" name="TextBox 25">
            <a:extLst>
              <a:ext uri="{FF2B5EF4-FFF2-40B4-BE49-F238E27FC236}">
                <a16:creationId xmlns:a16="http://schemas.microsoft.com/office/drawing/2014/main" id="{517E1991-12A3-2042-9BC1-686091CB246D}"/>
              </a:ext>
            </a:extLst>
          </p:cNvPr>
          <p:cNvSpPr txBox="1"/>
          <p:nvPr/>
        </p:nvSpPr>
        <p:spPr>
          <a:xfrm>
            <a:off x="262031" y="5793074"/>
            <a:ext cx="16786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I’m winning!</a:t>
            </a:r>
          </a:p>
        </p:txBody>
      </p:sp>
      <p:sp>
        <p:nvSpPr>
          <p:cNvPr id="27" name="TextBox 26">
            <a:extLst>
              <a:ext uri="{FF2B5EF4-FFF2-40B4-BE49-F238E27FC236}">
                <a16:creationId xmlns:a16="http://schemas.microsoft.com/office/drawing/2014/main" id="{B4A9E2B3-0BB5-7C48-9D88-424FDE38FE7E}"/>
              </a:ext>
            </a:extLst>
          </p:cNvPr>
          <p:cNvSpPr txBox="1"/>
          <p:nvPr/>
        </p:nvSpPr>
        <p:spPr>
          <a:xfrm>
            <a:off x="4578976" y="1340140"/>
            <a:ext cx="332655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Wie</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viele</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Karten</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 hast du?</a:t>
            </a:r>
          </a:p>
        </p:txBody>
      </p:sp>
      <p:sp>
        <p:nvSpPr>
          <p:cNvPr id="28" name="TextBox 27">
            <a:extLst>
              <a:ext uri="{FF2B5EF4-FFF2-40B4-BE49-F238E27FC236}">
                <a16:creationId xmlns:a16="http://schemas.microsoft.com/office/drawing/2014/main" id="{B4A9E2B3-0BB5-7C48-9D88-424FDE38FE7E}"/>
              </a:ext>
            </a:extLst>
          </p:cNvPr>
          <p:cNvSpPr txBox="1"/>
          <p:nvPr/>
        </p:nvSpPr>
        <p:spPr>
          <a:xfrm>
            <a:off x="4578976" y="2027184"/>
            <a:ext cx="23839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Also, du </a:t>
            </a: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beginnst</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a:t>
            </a:r>
          </a:p>
        </p:txBody>
      </p:sp>
      <p:sp>
        <p:nvSpPr>
          <p:cNvPr id="29" name="TextBox 28">
            <a:extLst>
              <a:ext uri="{FF2B5EF4-FFF2-40B4-BE49-F238E27FC236}">
                <a16:creationId xmlns:a16="http://schemas.microsoft.com/office/drawing/2014/main" id="{B4A9E2B3-0BB5-7C48-9D88-424FDE38FE7E}"/>
              </a:ext>
            </a:extLst>
          </p:cNvPr>
          <p:cNvSpPr txBox="1"/>
          <p:nvPr/>
        </p:nvSpPr>
        <p:spPr>
          <a:xfrm>
            <a:off x="4578976" y="2792215"/>
            <a:ext cx="175080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Ich</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 bin </a:t>
            </a: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dran</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a:t>
            </a:r>
          </a:p>
        </p:txBody>
      </p:sp>
      <p:sp>
        <p:nvSpPr>
          <p:cNvPr id="30" name="TextBox 29">
            <a:extLst>
              <a:ext uri="{FF2B5EF4-FFF2-40B4-BE49-F238E27FC236}">
                <a16:creationId xmlns:a16="http://schemas.microsoft.com/office/drawing/2014/main" id="{B4A9E2B3-0BB5-7C48-9D88-424FDE38FE7E}"/>
              </a:ext>
            </a:extLst>
          </p:cNvPr>
          <p:cNvSpPr txBox="1"/>
          <p:nvPr/>
        </p:nvSpPr>
        <p:spPr>
          <a:xfrm>
            <a:off x="4578976" y="3572616"/>
            <a:ext cx="27574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Hast du (den </a:t>
            </a: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Vater</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B4A9E2B3-0BB5-7C48-9D88-424FDE38FE7E}"/>
              </a:ext>
            </a:extLst>
          </p:cNvPr>
          <p:cNvSpPr txBox="1"/>
          <p:nvPr/>
        </p:nvSpPr>
        <p:spPr>
          <a:xfrm>
            <a:off x="4540504" y="5075925"/>
            <a:ext cx="392607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Ach, nein! Du </a:t>
            </a: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bist</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 so </a:t>
            </a: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gemein</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B4A9E2B3-0BB5-7C48-9D88-424FDE38FE7E}"/>
              </a:ext>
            </a:extLst>
          </p:cNvPr>
          <p:cNvSpPr txBox="1"/>
          <p:nvPr/>
        </p:nvSpPr>
        <p:spPr>
          <a:xfrm>
            <a:off x="4540504" y="5771059"/>
            <a:ext cx="17892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Ich</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gewinne</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517E1991-12A3-2042-9BC1-686091CB246D}"/>
              </a:ext>
            </a:extLst>
          </p:cNvPr>
          <p:cNvSpPr txBox="1"/>
          <p:nvPr/>
        </p:nvSpPr>
        <p:spPr>
          <a:xfrm>
            <a:off x="272508" y="4317749"/>
            <a:ext cx="437171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May I have (the father), (please)?</a:t>
            </a:r>
          </a:p>
        </p:txBody>
      </p:sp>
      <p:sp>
        <p:nvSpPr>
          <p:cNvPr id="38" name="TextBox 37">
            <a:extLst>
              <a:ext uri="{FF2B5EF4-FFF2-40B4-BE49-F238E27FC236}">
                <a16:creationId xmlns:a16="http://schemas.microsoft.com/office/drawing/2014/main" id="{B4A9E2B3-0BB5-7C48-9D88-424FDE38FE7E}"/>
              </a:ext>
            </a:extLst>
          </p:cNvPr>
          <p:cNvSpPr txBox="1"/>
          <p:nvPr/>
        </p:nvSpPr>
        <p:spPr>
          <a:xfrm>
            <a:off x="4524486" y="4294650"/>
            <a:ext cx="44807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Darf</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ich</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bitte</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 (den </a:t>
            </a: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Vater</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haben</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a:t>
            </a:r>
          </a:p>
        </p:txBody>
      </p:sp>
      <p:sp>
        <p:nvSpPr>
          <p:cNvPr id="37" name="Rectangle 36"/>
          <p:cNvSpPr/>
          <p:nvPr/>
        </p:nvSpPr>
        <p:spPr>
          <a:xfrm>
            <a:off x="10792073" y="1312991"/>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39"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0"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1"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2</a:t>
            </a:r>
          </a:p>
        </p:txBody>
      </p:sp>
      <p:sp>
        <p:nvSpPr>
          <p:cNvPr id="42"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43" name="Rectangle 42"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45" name="Rectangle 44"/>
          <p:cNvSpPr/>
          <p:nvPr/>
        </p:nvSpPr>
        <p:spPr>
          <a:xfrm>
            <a:off x="9982147" y="5493881"/>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46" name="Straight Connector 45"/>
          <p:cNvCxnSpPr/>
          <p:nvPr/>
        </p:nvCxnSpPr>
        <p:spPr>
          <a:xfrm>
            <a:off x="10103675" y="5489143"/>
            <a:ext cx="5256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10813222" y="1337218"/>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Minuten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49"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7182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44"/>
                    </p:tgtEl>
                  </p:cond>
                </p:stCondLst>
                <p:endSync evt="end" delay="0">
                  <p:rtn val="all"/>
                </p:endSync>
                <p:childTnLst>
                  <p:par>
                    <p:cTn id="32" fill="hold">
                      <p:stCondLst>
                        <p:cond delay="0"/>
                      </p:stCondLst>
                      <p:childTnLst>
                        <p:par>
                          <p:cTn id="33" fill="hold">
                            <p:stCondLst>
                              <p:cond delay="0"/>
                            </p:stCondLst>
                            <p:childTnLst>
                              <p:par>
                                <p:cTn id="34" presetID="12" presetClass="exit" presetSubtype="4" fill="hold" nodeType="afterEffect">
                                  <p:stCondLst>
                                    <p:cond delay="0"/>
                                  </p:stCondLst>
                                  <p:childTnLst>
                                    <p:animEffect transition="out" filter="slide(fromBottom)">
                                      <p:cBhvr>
                                        <p:cTn id="35" dur="119000"/>
                                        <p:tgtEl>
                                          <p:spTgt spid="40"/>
                                        </p:tgtEl>
                                      </p:cBhvr>
                                    </p:animEffect>
                                    <p:set>
                                      <p:cBhvr>
                                        <p:cTn id="36" dur="1" fill="hold">
                                          <p:stCondLst>
                                            <p:cond delay="118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27" grpId="0"/>
      <p:bldP spid="28" grpId="0"/>
      <p:bldP spid="29" grpId="0"/>
      <p:bldP spid="30" grpId="0"/>
      <p:bldP spid="31" grpId="0"/>
      <p:bldP spid="33" grpId="0"/>
      <p:bldP spid="3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768C3170-53DE-4D93-A634-031CB6CE86E5}"/>
              </a:ext>
            </a:extLst>
          </p:cNvPr>
          <p:cNvSpPr/>
          <p:nvPr/>
        </p:nvSpPr>
        <p:spPr>
          <a:xfrm>
            <a:off x="14516" y="-1143"/>
            <a:ext cx="2892389" cy="30950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1" name="Picture 10">
            <a:extLst>
              <a:ext uri="{FF2B5EF4-FFF2-40B4-BE49-F238E27FC236}">
                <a16:creationId xmlns:a16="http://schemas.microsoft.com/office/drawing/2014/main" id="{42B8C89D-1C84-4571-A5C6-1B2EB6E52224}"/>
              </a:ext>
            </a:extLst>
          </p:cNvPr>
          <p:cNvPicPr>
            <a:picLocks noChangeAspect="1"/>
          </p:cNvPicPr>
          <p:nvPr/>
        </p:nvPicPr>
        <p:blipFill>
          <a:blip r:embed="rId3">
            <a:clrChange>
              <a:clrFrom>
                <a:srgbClr val="000000"/>
              </a:clrFrom>
              <a:clrTo>
                <a:srgbClr val="000000">
                  <a:alpha val="0"/>
                </a:srgbClr>
              </a:clrTo>
            </a:clrChange>
          </a:blip>
          <a:stretch>
            <a:fillRect/>
          </a:stretch>
        </p:blipFill>
        <p:spPr>
          <a:xfrm rot="19279419">
            <a:off x="634010" y="489202"/>
            <a:ext cx="1746978" cy="1292036"/>
          </a:xfrm>
          <a:prstGeom prst="rect">
            <a:avLst/>
          </a:prstGeom>
        </p:spPr>
      </p:pic>
      <p:cxnSp>
        <p:nvCxnSpPr>
          <p:cNvPr id="16" name="Straight Arrow Connector 15">
            <a:extLst>
              <a:ext uri="{FF2B5EF4-FFF2-40B4-BE49-F238E27FC236}">
                <a16:creationId xmlns:a16="http://schemas.microsoft.com/office/drawing/2014/main" id="{8B9849D8-A158-45C8-80B5-E87C4642C1E9}"/>
              </a:ext>
            </a:extLst>
          </p:cNvPr>
          <p:cNvCxnSpPr>
            <a:cxnSpLocks/>
          </p:cNvCxnSpPr>
          <p:nvPr/>
        </p:nvCxnSpPr>
        <p:spPr>
          <a:xfrm flipV="1">
            <a:off x="151900" y="1412008"/>
            <a:ext cx="664252" cy="251312"/>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7C5B19B-9F7F-6848-A1B9-C8BB5BB22859}"/>
              </a:ext>
            </a:extLst>
          </p:cNvPr>
          <p:cNvSpPr txBox="1"/>
          <p:nvPr/>
        </p:nvSpPr>
        <p:spPr>
          <a:xfrm>
            <a:off x="737096" y="77613"/>
            <a:ext cx="1540806"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Familie</a:t>
            </a:r>
            <a:endPar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B6923276-3DCB-AE45-A603-CA3453E6D306}"/>
              </a:ext>
            </a:extLst>
          </p:cNvPr>
          <p:cNvSpPr txBox="1"/>
          <p:nvPr/>
        </p:nvSpPr>
        <p:spPr>
          <a:xfrm>
            <a:off x="69285" y="2076503"/>
            <a:ext cx="9845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Bruder</a:t>
            </a:r>
            <a:endParaRPr kumimoji="0" lang="en-US" sz="20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95FA7AFB-F0CC-154D-B7D6-EA34828D5D25}"/>
              </a:ext>
            </a:extLst>
          </p:cNvPr>
          <p:cNvSpPr txBox="1"/>
          <p:nvPr/>
        </p:nvSpPr>
        <p:spPr>
          <a:xfrm>
            <a:off x="69285" y="2575310"/>
            <a:ext cx="14382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Schwester</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 name="Title 2" hidden="1">
            <a:extLst>
              <a:ext uri="{FF2B5EF4-FFF2-40B4-BE49-F238E27FC236}">
                <a16:creationId xmlns:a16="http://schemas.microsoft.com/office/drawing/2014/main" id="{D742F5DE-05C0-D746-A491-0ABC6DC535A0}"/>
              </a:ext>
            </a:extLst>
          </p:cNvPr>
          <p:cNvSpPr>
            <a:spLocks noGrp="1"/>
          </p:cNvSpPr>
          <p:nvPr>
            <p:ph type="title"/>
          </p:nvPr>
        </p:nvSpPr>
        <p:spPr/>
        <p:txBody>
          <a:bodyPr/>
          <a:lstStyle/>
          <a:p>
            <a:r>
              <a:rPr lang="en-US" dirty="0" err="1"/>
              <a:t>Quartett</a:t>
            </a:r>
            <a:r>
              <a:rPr lang="en-US" baseline="0" dirty="0"/>
              <a:t> cards</a:t>
            </a:r>
            <a:endParaRPr lang="en-US" dirty="0"/>
          </a:p>
        </p:txBody>
      </p:sp>
      <p:sp>
        <p:nvSpPr>
          <p:cNvPr id="20" name="TextBox 19">
            <a:extLst>
              <a:ext uri="{FF2B5EF4-FFF2-40B4-BE49-F238E27FC236}">
                <a16:creationId xmlns:a16="http://schemas.microsoft.com/office/drawing/2014/main" id="{9FF27F7D-9C4B-3741-B86E-92CDB8587E99}"/>
              </a:ext>
            </a:extLst>
          </p:cNvPr>
          <p:cNvSpPr txBox="1"/>
          <p:nvPr/>
        </p:nvSpPr>
        <p:spPr>
          <a:xfrm>
            <a:off x="1659907" y="2088040"/>
            <a:ext cx="8611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Eltern</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4E28E8E2-FA29-4845-950F-5816C40FB4C1}"/>
              </a:ext>
            </a:extLst>
          </p:cNvPr>
          <p:cNvSpPr txBox="1"/>
          <p:nvPr/>
        </p:nvSpPr>
        <p:spPr>
          <a:xfrm>
            <a:off x="1659907" y="2582785"/>
            <a:ext cx="7216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Kind</a:t>
            </a:r>
          </a:p>
        </p:txBody>
      </p:sp>
      <p:sp>
        <p:nvSpPr>
          <p:cNvPr id="38" name="Rounded Rectangle 5">
            <a:extLst>
              <a:ext uri="{FF2B5EF4-FFF2-40B4-BE49-F238E27FC236}">
                <a16:creationId xmlns:a16="http://schemas.microsoft.com/office/drawing/2014/main" id="{768C3170-53DE-4D93-A634-031CB6CE86E5}"/>
              </a:ext>
            </a:extLst>
          </p:cNvPr>
          <p:cNvSpPr/>
          <p:nvPr/>
        </p:nvSpPr>
        <p:spPr>
          <a:xfrm>
            <a:off x="3095090" y="-1144"/>
            <a:ext cx="2892389" cy="30950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Rounded Rectangle 5">
            <a:extLst>
              <a:ext uri="{FF2B5EF4-FFF2-40B4-BE49-F238E27FC236}">
                <a16:creationId xmlns:a16="http://schemas.microsoft.com/office/drawing/2014/main" id="{768C3170-53DE-4D93-A634-031CB6CE86E5}"/>
              </a:ext>
            </a:extLst>
          </p:cNvPr>
          <p:cNvSpPr/>
          <p:nvPr/>
        </p:nvSpPr>
        <p:spPr>
          <a:xfrm>
            <a:off x="6176103" y="1544"/>
            <a:ext cx="2892389" cy="30950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Rounded Rectangle 5">
            <a:extLst>
              <a:ext uri="{FF2B5EF4-FFF2-40B4-BE49-F238E27FC236}">
                <a16:creationId xmlns:a16="http://schemas.microsoft.com/office/drawing/2014/main" id="{768C3170-53DE-4D93-A634-031CB6CE86E5}"/>
              </a:ext>
            </a:extLst>
          </p:cNvPr>
          <p:cNvSpPr/>
          <p:nvPr/>
        </p:nvSpPr>
        <p:spPr>
          <a:xfrm>
            <a:off x="9300781" y="-1142"/>
            <a:ext cx="2892389" cy="30950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5" name="Rounded Rectangle 5">
            <a:extLst>
              <a:ext uri="{FF2B5EF4-FFF2-40B4-BE49-F238E27FC236}">
                <a16:creationId xmlns:a16="http://schemas.microsoft.com/office/drawing/2014/main" id="{768C3170-53DE-4D93-A634-031CB6CE86E5}"/>
              </a:ext>
            </a:extLst>
          </p:cNvPr>
          <p:cNvSpPr/>
          <p:nvPr/>
        </p:nvSpPr>
        <p:spPr>
          <a:xfrm>
            <a:off x="9829" y="3289876"/>
            <a:ext cx="2892389" cy="30950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Rounded Rectangle 5">
            <a:extLst>
              <a:ext uri="{FF2B5EF4-FFF2-40B4-BE49-F238E27FC236}">
                <a16:creationId xmlns:a16="http://schemas.microsoft.com/office/drawing/2014/main" id="{768C3170-53DE-4D93-A634-031CB6CE86E5}"/>
              </a:ext>
            </a:extLst>
          </p:cNvPr>
          <p:cNvSpPr/>
          <p:nvPr/>
        </p:nvSpPr>
        <p:spPr>
          <a:xfrm>
            <a:off x="3090403" y="3289875"/>
            <a:ext cx="2892389" cy="30950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Rounded Rectangle 5">
            <a:extLst>
              <a:ext uri="{FF2B5EF4-FFF2-40B4-BE49-F238E27FC236}">
                <a16:creationId xmlns:a16="http://schemas.microsoft.com/office/drawing/2014/main" id="{768C3170-53DE-4D93-A634-031CB6CE86E5}"/>
              </a:ext>
            </a:extLst>
          </p:cNvPr>
          <p:cNvSpPr/>
          <p:nvPr/>
        </p:nvSpPr>
        <p:spPr>
          <a:xfrm>
            <a:off x="6171416" y="3292563"/>
            <a:ext cx="2892389" cy="30950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ounded Rectangle 5">
            <a:extLst>
              <a:ext uri="{FF2B5EF4-FFF2-40B4-BE49-F238E27FC236}">
                <a16:creationId xmlns:a16="http://schemas.microsoft.com/office/drawing/2014/main" id="{768C3170-53DE-4D93-A634-031CB6CE86E5}"/>
              </a:ext>
            </a:extLst>
          </p:cNvPr>
          <p:cNvSpPr/>
          <p:nvPr/>
        </p:nvSpPr>
        <p:spPr>
          <a:xfrm>
            <a:off x="9296094" y="3289877"/>
            <a:ext cx="2892389" cy="30950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37C5B19B-9F7F-6848-A1B9-C8BB5BB22859}"/>
              </a:ext>
            </a:extLst>
          </p:cNvPr>
          <p:cNvSpPr txBox="1"/>
          <p:nvPr/>
        </p:nvSpPr>
        <p:spPr>
          <a:xfrm>
            <a:off x="3748266" y="44013"/>
            <a:ext cx="1540806"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Familie</a:t>
            </a:r>
            <a:endPar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37C5B19B-9F7F-6848-A1B9-C8BB5BB22859}"/>
              </a:ext>
            </a:extLst>
          </p:cNvPr>
          <p:cNvSpPr txBox="1"/>
          <p:nvPr/>
        </p:nvSpPr>
        <p:spPr>
          <a:xfrm>
            <a:off x="6914524" y="29958"/>
            <a:ext cx="1540806"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Familie</a:t>
            </a:r>
            <a:endPar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37C5B19B-9F7F-6848-A1B9-C8BB5BB22859}"/>
              </a:ext>
            </a:extLst>
          </p:cNvPr>
          <p:cNvSpPr txBox="1"/>
          <p:nvPr/>
        </p:nvSpPr>
        <p:spPr>
          <a:xfrm>
            <a:off x="9990302" y="29958"/>
            <a:ext cx="1540806"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Familie</a:t>
            </a:r>
            <a:endPar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B6923276-3DCB-AE45-A603-CA3453E6D306}"/>
              </a:ext>
            </a:extLst>
          </p:cNvPr>
          <p:cNvSpPr txBox="1"/>
          <p:nvPr/>
        </p:nvSpPr>
        <p:spPr>
          <a:xfrm>
            <a:off x="3188202" y="2067576"/>
            <a:ext cx="9845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Bruder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95FA7AFB-F0CC-154D-B7D6-EA34828D5D25}"/>
              </a:ext>
            </a:extLst>
          </p:cNvPr>
          <p:cNvSpPr txBox="1"/>
          <p:nvPr/>
        </p:nvSpPr>
        <p:spPr>
          <a:xfrm>
            <a:off x="3188202" y="2566383"/>
            <a:ext cx="14382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Schwester</a:t>
            </a:r>
            <a:endParaRPr kumimoji="0" lang="en-US" sz="20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9FF27F7D-9C4B-3741-B86E-92CDB8587E99}"/>
              </a:ext>
            </a:extLst>
          </p:cNvPr>
          <p:cNvSpPr txBox="1"/>
          <p:nvPr/>
        </p:nvSpPr>
        <p:spPr>
          <a:xfrm>
            <a:off x="4778824" y="2079113"/>
            <a:ext cx="8611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Eltern</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4E28E8E2-FA29-4845-950F-5816C40FB4C1}"/>
              </a:ext>
            </a:extLst>
          </p:cNvPr>
          <p:cNvSpPr txBox="1"/>
          <p:nvPr/>
        </p:nvSpPr>
        <p:spPr>
          <a:xfrm>
            <a:off x="4778824" y="2573858"/>
            <a:ext cx="7216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Kind</a:t>
            </a:r>
          </a:p>
        </p:txBody>
      </p:sp>
      <p:pic>
        <p:nvPicPr>
          <p:cNvPr id="56" name="Picture 55">
            <a:extLst>
              <a:ext uri="{FF2B5EF4-FFF2-40B4-BE49-F238E27FC236}">
                <a16:creationId xmlns:a16="http://schemas.microsoft.com/office/drawing/2014/main" id="{42B8C89D-1C84-4571-A5C6-1B2EB6E52224}"/>
              </a:ext>
            </a:extLst>
          </p:cNvPr>
          <p:cNvPicPr>
            <a:picLocks noChangeAspect="1"/>
          </p:cNvPicPr>
          <p:nvPr/>
        </p:nvPicPr>
        <p:blipFill>
          <a:blip r:embed="rId3">
            <a:clrChange>
              <a:clrFrom>
                <a:srgbClr val="000000"/>
              </a:clrFrom>
              <a:clrTo>
                <a:srgbClr val="000000">
                  <a:alpha val="0"/>
                </a:srgbClr>
              </a:clrTo>
            </a:clrChange>
          </a:blip>
          <a:stretch>
            <a:fillRect/>
          </a:stretch>
        </p:blipFill>
        <p:spPr>
          <a:xfrm rot="19279419">
            <a:off x="3659866" y="459391"/>
            <a:ext cx="1746978" cy="1292036"/>
          </a:xfrm>
          <a:prstGeom prst="rect">
            <a:avLst/>
          </a:prstGeom>
        </p:spPr>
      </p:pic>
      <p:pic>
        <p:nvPicPr>
          <p:cNvPr id="57" name="Picture 56">
            <a:extLst>
              <a:ext uri="{FF2B5EF4-FFF2-40B4-BE49-F238E27FC236}">
                <a16:creationId xmlns:a16="http://schemas.microsoft.com/office/drawing/2014/main" id="{42B8C89D-1C84-4571-A5C6-1B2EB6E52224}"/>
              </a:ext>
            </a:extLst>
          </p:cNvPr>
          <p:cNvPicPr>
            <a:picLocks noChangeAspect="1"/>
          </p:cNvPicPr>
          <p:nvPr/>
        </p:nvPicPr>
        <p:blipFill>
          <a:blip r:embed="rId3">
            <a:clrChange>
              <a:clrFrom>
                <a:srgbClr val="000000"/>
              </a:clrFrom>
              <a:clrTo>
                <a:srgbClr val="000000">
                  <a:alpha val="0"/>
                </a:srgbClr>
              </a:clrTo>
            </a:clrChange>
          </a:blip>
          <a:stretch>
            <a:fillRect/>
          </a:stretch>
        </p:blipFill>
        <p:spPr>
          <a:xfrm rot="19279419">
            <a:off x="6797724" y="438381"/>
            <a:ext cx="1746978" cy="1292036"/>
          </a:xfrm>
          <a:prstGeom prst="rect">
            <a:avLst/>
          </a:prstGeom>
        </p:spPr>
      </p:pic>
      <p:pic>
        <p:nvPicPr>
          <p:cNvPr id="58" name="Picture 57">
            <a:extLst>
              <a:ext uri="{FF2B5EF4-FFF2-40B4-BE49-F238E27FC236}">
                <a16:creationId xmlns:a16="http://schemas.microsoft.com/office/drawing/2014/main" id="{42B8C89D-1C84-4571-A5C6-1B2EB6E52224}"/>
              </a:ext>
            </a:extLst>
          </p:cNvPr>
          <p:cNvPicPr>
            <a:picLocks noChangeAspect="1"/>
          </p:cNvPicPr>
          <p:nvPr/>
        </p:nvPicPr>
        <p:blipFill>
          <a:blip r:embed="rId3">
            <a:clrChange>
              <a:clrFrom>
                <a:srgbClr val="000000"/>
              </a:clrFrom>
              <a:clrTo>
                <a:srgbClr val="000000">
                  <a:alpha val="0"/>
                </a:srgbClr>
              </a:clrTo>
            </a:clrChange>
          </a:blip>
          <a:stretch>
            <a:fillRect/>
          </a:stretch>
        </p:blipFill>
        <p:spPr>
          <a:xfrm rot="19279419">
            <a:off x="9887215" y="430707"/>
            <a:ext cx="1746978" cy="1292036"/>
          </a:xfrm>
          <a:prstGeom prst="rect">
            <a:avLst/>
          </a:prstGeom>
        </p:spPr>
      </p:pic>
      <p:cxnSp>
        <p:nvCxnSpPr>
          <p:cNvPr id="26" name="Straight Arrow Connector 25">
            <a:extLst>
              <a:ext uri="{FF2B5EF4-FFF2-40B4-BE49-F238E27FC236}">
                <a16:creationId xmlns:a16="http://schemas.microsoft.com/office/drawing/2014/main" id="{747B964B-DC79-DB4C-83BF-114D44C39E3D}"/>
              </a:ext>
            </a:extLst>
          </p:cNvPr>
          <p:cNvCxnSpPr>
            <a:cxnSpLocks/>
          </p:cNvCxnSpPr>
          <p:nvPr/>
        </p:nvCxnSpPr>
        <p:spPr>
          <a:xfrm flipH="1" flipV="1">
            <a:off x="4808186" y="1403281"/>
            <a:ext cx="320313" cy="352218"/>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6923276-3DCB-AE45-A603-CA3453E6D306}"/>
              </a:ext>
            </a:extLst>
          </p:cNvPr>
          <p:cNvSpPr txBox="1"/>
          <p:nvPr/>
        </p:nvSpPr>
        <p:spPr>
          <a:xfrm>
            <a:off x="6275665" y="2090369"/>
            <a:ext cx="9845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Bruder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95FA7AFB-F0CC-154D-B7D6-EA34828D5D25}"/>
              </a:ext>
            </a:extLst>
          </p:cNvPr>
          <p:cNvSpPr txBox="1"/>
          <p:nvPr/>
        </p:nvSpPr>
        <p:spPr>
          <a:xfrm>
            <a:off x="6275665" y="2589176"/>
            <a:ext cx="14382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Schwester</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9FF27F7D-9C4B-3741-B86E-92CDB8587E99}"/>
              </a:ext>
            </a:extLst>
          </p:cNvPr>
          <p:cNvSpPr txBox="1"/>
          <p:nvPr/>
        </p:nvSpPr>
        <p:spPr>
          <a:xfrm>
            <a:off x="7866287" y="2101906"/>
            <a:ext cx="8611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Eltern</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4E28E8E2-FA29-4845-950F-5816C40FB4C1}"/>
              </a:ext>
            </a:extLst>
          </p:cNvPr>
          <p:cNvSpPr txBox="1"/>
          <p:nvPr/>
        </p:nvSpPr>
        <p:spPr>
          <a:xfrm>
            <a:off x="7866287" y="2596651"/>
            <a:ext cx="7216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2060"/>
                </a:solidFill>
                <a:effectLst/>
                <a:uLnTx/>
                <a:uFillTx/>
                <a:latin typeface="Century Gothic" panose="020F0302020204030204"/>
                <a:ea typeface="+mn-ea"/>
                <a:cs typeface="+mn-cs"/>
              </a:rPr>
              <a:t>Kind</a:t>
            </a:r>
          </a:p>
        </p:txBody>
      </p:sp>
      <p:sp>
        <p:nvSpPr>
          <p:cNvPr id="63" name="TextBox 62">
            <a:extLst>
              <a:ext uri="{FF2B5EF4-FFF2-40B4-BE49-F238E27FC236}">
                <a16:creationId xmlns:a16="http://schemas.microsoft.com/office/drawing/2014/main" id="{B6923276-3DCB-AE45-A603-CA3453E6D306}"/>
              </a:ext>
            </a:extLst>
          </p:cNvPr>
          <p:cNvSpPr txBox="1"/>
          <p:nvPr/>
        </p:nvSpPr>
        <p:spPr>
          <a:xfrm>
            <a:off x="9394582" y="2092490"/>
            <a:ext cx="9845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Bruder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95FA7AFB-F0CC-154D-B7D6-EA34828D5D25}"/>
              </a:ext>
            </a:extLst>
          </p:cNvPr>
          <p:cNvSpPr txBox="1"/>
          <p:nvPr/>
        </p:nvSpPr>
        <p:spPr>
          <a:xfrm>
            <a:off x="9394582" y="2591297"/>
            <a:ext cx="14382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Schwester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9FF27F7D-9C4B-3741-B86E-92CDB8587E99}"/>
              </a:ext>
            </a:extLst>
          </p:cNvPr>
          <p:cNvSpPr txBox="1"/>
          <p:nvPr/>
        </p:nvSpPr>
        <p:spPr>
          <a:xfrm>
            <a:off x="10985204" y="2104027"/>
            <a:ext cx="8611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002060"/>
                </a:solidFill>
                <a:effectLst/>
                <a:uLnTx/>
                <a:uFillTx/>
                <a:latin typeface="Century Gothic" panose="020F0302020204030204"/>
                <a:ea typeface="+mn-ea"/>
                <a:cs typeface="+mn-cs"/>
              </a:rPr>
              <a:t>Eltern</a:t>
            </a:r>
            <a:endParaRPr kumimoji="0" lang="en-US" sz="2000" b="1" i="0" u="sng"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4E28E8E2-FA29-4845-950F-5816C40FB4C1}"/>
              </a:ext>
            </a:extLst>
          </p:cNvPr>
          <p:cNvSpPr txBox="1"/>
          <p:nvPr/>
        </p:nvSpPr>
        <p:spPr>
          <a:xfrm>
            <a:off x="10985204" y="2598772"/>
            <a:ext cx="7216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Kind</a:t>
            </a:r>
          </a:p>
        </p:txBody>
      </p:sp>
      <p:cxnSp>
        <p:nvCxnSpPr>
          <p:cNvPr id="25" name="Straight Arrow Connector 24">
            <a:extLst>
              <a:ext uri="{FF2B5EF4-FFF2-40B4-BE49-F238E27FC236}">
                <a16:creationId xmlns:a16="http://schemas.microsoft.com/office/drawing/2014/main" id="{E8F305F4-BF93-4A9B-853A-F8512AAA519A}"/>
              </a:ext>
            </a:extLst>
          </p:cNvPr>
          <p:cNvCxnSpPr>
            <a:cxnSpLocks/>
          </p:cNvCxnSpPr>
          <p:nvPr/>
        </p:nvCxnSpPr>
        <p:spPr>
          <a:xfrm flipH="1" flipV="1">
            <a:off x="10392371" y="1518248"/>
            <a:ext cx="626429" cy="494745"/>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6CEAB5C-DE5B-4FC6-967C-B7740FF8825F}"/>
              </a:ext>
            </a:extLst>
          </p:cNvPr>
          <p:cNvCxnSpPr>
            <a:cxnSpLocks/>
          </p:cNvCxnSpPr>
          <p:nvPr/>
        </p:nvCxnSpPr>
        <p:spPr>
          <a:xfrm flipV="1">
            <a:off x="11295205" y="793568"/>
            <a:ext cx="147311" cy="1219425"/>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F44ADC8-2F16-4771-BFBD-2D2D4C30D754}"/>
              </a:ext>
            </a:extLst>
          </p:cNvPr>
          <p:cNvCxnSpPr>
            <a:endCxn id="57" idx="1"/>
          </p:cNvCxnSpPr>
          <p:nvPr/>
        </p:nvCxnSpPr>
        <p:spPr>
          <a:xfrm>
            <a:off x="6585580" y="1237731"/>
            <a:ext cx="403710" cy="392529"/>
          </a:xfrm>
          <a:prstGeom prst="line">
            <a:avLst/>
          </a:prstGeom>
          <a:ln w="762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DC4F673-0828-474A-9C7D-8E672BCF4962}"/>
              </a:ext>
            </a:extLst>
          </p:cNvPr>
          <p:cNvCxnSpPr>
            <a:cxnSpLocks/>
          </p:cNvCxnSpPr>
          <p:nvPr/>
        </p:nvCxnSpPr>
        <p:spPr>
          <a:xfrm flipV="1">
            <a:off x="7973930" y="1459583"/>
            <a:ext cx="351382" cy="290676"/>
          </a:xfrm>
          <a:prstGeom prst="line">
            <a:avLst/>
          </a:prstGeom>
          <a:ln w="762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B6923276-3DCB-AE45-A603-CA3453E6D306}"/>
              </a:ext>
            </a:extLst>
          </p:cNvPr>
          <p:cNvSpPr txBox="1"/>
          <p:nvPr/>
        </p:nvSpPr>
        <p:spPr>
          <a:xfrm>
            <a:off x="82224" y="5386843"/>
            <a:ext cx="7585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Obst</a:t>
            </a:r>
            <a:endParaRPr kumimoji="0" lang="en-US" sz="20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95FA7AFB-F0CC-154D-B7D6-EA34828D5D25}"/>
              </a:ext>
            </a:extLst>
          </p:cNvPr>
          <p:cNvSpPr txBox="1"/>
          <p:nvPr/>
        </p:nvSpPr>
        <p:spPr>
          <a:xfrm>
            <a:off x="82224" y="5885650"/>
            <a:ext cx="14109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Butterbrot</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9FF27F7D-9C4B-3741-B86E-92CDB8587E99}"/>
              </a:ext>
            </a:extLst>
          </p:cNvPr>
          <p:cNvSpPr txBox="1"/>
          <p:nvPr/>
        </p:nvSpPr>
        <p:spPr>
          <a:xfrm>
            <a:off x="1672846" y="5398380"/>
            <a:ext cx="7312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Keks</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4E28E8E2-FA29-4845-950F-5816C40FB4C1}"/>
              </a:ext>
            </a:extLst>
          </p:cNvPr>
          <p:cNvSpPr txBox="1"/>
          <p:nvPr/>
        </p:nvSpPr>
        <p:spPr>
          <a:xfrm>
            <a:off x="1672846" y="5893125"/>
            <a:ext cx="12378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Gemüse</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B6923276-3DCB-AE45-A603-CA3453E6D306}"/>
              </a:ext>
            </a:extLst>
          </p:cNvPr>
          <p:cNvSpPr txBox="1"/>
          <p:nvPr/>
        </p:nvSpPr>
        <p:spPr>
          <a:xfrm>
            <a:off x="3201141" y="5377916"/>
            <a:ext cx="76815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Obst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95FA7AFB-F0CC-154D-B7D6-EA34828D5D25}"/>
              </a:ext>
            </a:extLst>
          </p:cNvPr>
          <p:cNvSpPr txBox="1"/>
          <p:nvPr/>
        </p:nvSpPr>
        <p:spPr>
          <a:xfrm>
            <a:off x="3201141" y="5876723"/>
            <a:ext cx="137890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Butterbrot</a:t>
            </a:r>
            <a:endParaRPr kumimoji="0" lang="en-US" sz="20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9FF27F7D-9C4B-3741-B86E-92CDB8587E99}"/>
              </a:ext>
            </a:extLst>
          </p:cNvPr>
          <p:cNvSpPr txBox="1"/>
          <p:nvPr/>
        </p:nvSpPr>
        <p:spPr>
          <a:xfrm>
            <a:off x="4791763" y="5389453"/>
            <a:ext cx="7312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Keks</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6" name="TextBox 75">
            <a:extLst>
              <a:ext uri="{FF2B5EF4-FFF2-40B4-BE49-F238E27FC236}">
                <a16:creationId xmlns:a16="http://schemas.microsoft.com/office/drawing/2014/main" id="{4E28E8E2-FA29-4845-950F-5816C40FB4C1}"/>
              </a:ext>
            </a:extLst>
          </p:cNvPr>
          <p:cNvSpPr txBox="1"/>
          <p:nvPr/>
        </p:nvSpPr>
        <p:spPr>
          <a:xfrm>
            <a:off x="4791763" y="5884198"/>
            <a:ext cx="12378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Gemüse</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7" name="TextBox 76">
            <a:extLst>
              <a:ext uri="{FF2B5EF4-FFF2-40B4-BE49-F238E27FC236}">
                <a16:creationId xmlns:a16="http://schemas.microsoft.com/office/drawing/2014/main" id="{B6923276-3DCB-AE45-A603-CA3453E6D306}"/>
              </a:ext>
            </a:extLst>
          </p:cNvPr>
          <p:cNvSpPr txBox="1"/>
          <p:nvPr/>
        </p:nvSpPr>
        <p:spPr>
          <a:xfrm>
            <a:off x="6288604" y="5400709"/>
            <a:ext cx="76815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Obst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8" name="TextBox 77">
            <a:extLst>
              <a:ext uri="{FF2B5EF4-FFF2-40B4-BE49-F238E27FC236}">
                <a16:creationId xmlns:a16="http://schemas.microsoft.com/office/drawing/2014/main" id="{95FA7AFB-F0CC-154D-B7D6-EA34828D5D25}"/>
              </a:ext>
            </a:extLst>
          </p:cNvPr>
          <p:cNvSpPr txBox="1"/>
          <p:nvPr/>
        </p:nvSpPr>
        <p:spPr>
          <a:xfrm>
            <a:off x="6288604" y="5899516"/>
            <a:ext cx="14109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Butterbrot</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9FF27F7D-9C4B-3741-B86E-92CDB8587E99}"/>
              </a:ext>
            </a:extLst>
          </p:cNvPr>
          <p:cNvSpPr txBox="1"/>
          <p:nvPr/>
        </p:nvSpPr>
        <p:spPr>
          <a:xfrm>
            <a:off x="7879226" y="5412246"/>
            <a:ext cx="7312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Keks</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4E28E8E2-FA29-4845-950F-5816C40FB4C1}"/>
              </a:ext>
            </a:extLst>
          </p:cNvPr>
          <p:cNvSpPr txBox="1"/>
          <p:nvPr/>
        </p:nvSpPr>
        <p:spPr>
          <a:xfrm>
            <a:off x="7879226" y="5906991"/>
            <a:ext cx="123303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002060"/>
                </a:solidFill>
                <a:effectLst/>
                <a:uLnTx/>
                <a:uFillTx/>
                <a:latin typeface="Century Gothic" panose="020F0302020204030204"/>
                <a:ea typeface="+mn-ea"/>
                <a:cs typeface="+mn-cs"/>
              </a:rPr>
              <a:t>Gemüse</a:t>
            </a:r>
            <a:endParaRPr kumimoji="0" lang="en-US" sz="2000" b="1" i="0" u="sng"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1" name="TextBox 80">
            <a:extLst>
              <a:ext uri="{FF2B5EF4-FFF2-40B4-BE49-F238E27FC236}">
                <a16:creationId xmlns:a16="http://schemas.microsoft.com/office/drawing/2014/main" id="{B6923276-3DCB-AE45-A603-CA3453E6D306}"/>
              </a:ext>
            </a:extLst>
          </p:cNvPr>
          <p:cNvSpPr txBox="1"/>
          <p:nvPr/>
        </p:nvSpPr>
        <p:spPr>
          <a:xfrm>
            <a:off x="9407521" y="5402830"/>
            <a:ext cx="76815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Obst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TextBox 81">
            <a:extLst>
              <a:ext uri="{FF2B5EF4-FFF2-40B4-BE49-F238E27FC236}">
                <a16:creationId xmlns:a16="http://schemas.microsoft.com/office/drawing/2014/main" id="{95FA7AFB-F0CC-154D-B7D6-EA34828D5D25}"/>
              </a:ext>
            </a:extLst>
          </p:cNvPr>
          <p:cNvSpPr txBox="1"/>
          <p:nvPr/>
        </p:nvSpPr>
        <p:spPr>
          <a:xfrm>
            <a:off x="9407521" y="5901637"/>
            <a:ext cx="14109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Butterbrot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3" name="TextBox 82">
            <a:extLst>
              <a:ext uri="{FF2B5EF4-FFF2-40B4-BE49-F238E27FC236}">
                <a16:creationId xmlns:a16="http://schemas.microsoft.com/office/drawing/2014/main" id="{9FF27F7D-9C4B-3741-B86E-92CDB8587E99}"/>
              </a:ext>
            </a:extLst>
          </p:cNvPr>
          <p:cNvSpPr txBox="1"/>
          <p:nvPr/>
        </p:nvSpPr>
        <p:spPr>
          <a:xfrm>
            <a:off x="10998143" y="5414367"/>
            <a:ext cx="76815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002060"/>
                </a:solidFill>
                <a:effectLst/>
                <a:uLnTx/>
                <a:uFillTx/>
                <a:latin typeface="Century Gothic" panose="020F0302020204030204"/>
                <a:ea typeface="+mn-ea"/>
                <a:cs typeface="+mn-cs"/>
              </a:rPr>
              <a:t>Keks</a:t>
            </a:r>
            <a:endParaRPr kumimoji="0" lang="en-US" sz="2000" b="1" i="0" u="sng"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4" name="TextBox 83">
            <a:extLst>
              <a:ext uri="{FF2B5EF4-FFF2-40B4-BE49-F238E27FC236}">
                <a16:creationId xmlns:a16="http://schemas.microsoft.com/office/drawing/2014/main" id="{4E28E8E2-FA29-4845-950F-5816C40FB4C1}"/>
              </a:ext>
            </a:extLst>
          </p:cNvPr>
          <p:cNvSpPr txBox="1"/>
          <p:nvPr/>
        </p:nvSpPr>
        <p:spPr>
          <a:xfrm>
            <a:off x="10998143" y="5909112"/>
            <a:ext cx="12378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Gemüse</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6" name="TextBox 85">
            <a:extLst>
              <a:ext uri="{FF2B5EF4-FFF2-40B4-BE49-F238E27FC236}">
                <a16:creationId xmlns:a16="http://schemas.microsoft.com/office/drawing/2014/main" id="{37C5B19B-9F7F-6848-A1B9-C8BB5BB22859}"/>
              </a:ext>
            </a:extLst>
          </p:cNvPr>
          <p:cNvSpPr txBox="1"/>
          <p:nvPr/>
        </p:nvSpPr>
        <p:spPr>
          <a:xfrm>
            <a:off x="751256" y="3361583"/>
            <a:ext cx="1383712"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das Essen</a:t>
            </a:r>
          </a:p>
        </p:txBody>
      </p:sp>
      <p:sp>
        <p:nvSpPr>
          <p:cNvPr id="87" name="TextBox 86">
            <a:extLst>
              <a:ext uri="{FF2B5EF4-FFF2-40B4-BE49-F238E27FC236}">
                <a16:creationId xmlns:a16="http://schemas.microsoft.com/office/drawing/2014/main" id="{37C5B19B-9F7F-6848-A1B9-C8BB5BB22859}"/>
              </a:ext>
            </a:extLst>
          </p:cNvPr>
          <p:cNvSpPr txBox="1"/>
          <p:nvPr/>
        </p:nvSpPr>
        <p:spPr>
          <a:xfrm>
            <a:off x="3762426" y="3327983"/>
            <a:ext cx="1383712"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das Essen</a:t>
            </a:r>
          </a:p>
        </p:txBody>
      </p:sp>
      <p:sp>
        <p:nvSpPr>
          <p:cNvPr id="88" name="TextBox 87">
            <a:extLst>
              <a:ext uri="{FF2B5EF4-FFF2-40B4-BE49-F238E27FC236}">
                <a16:creationId xmlns:a16="http://schemas.microsoft.com/office/drawing/2014/main" id="{37C5B19B-9F7F-6848-A1B9-C8BB5BB22859}"/>
              </a:ext>
            </a:extLst>
          </p:cNvPr>
          <p:cNvSpPr txBox="1"/>
          <p:nvPr/>
        </p:nvSpPr>
        <p:spPr>
          <a:xfrm>
            <a:off x="6928684" y="3313928"/>
            <a:ext cx="1383712"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das Essen</a:t>
            </a:r>
          </a:p>
        </p:txBody>
      </p:sp>
      <p:sp>
        <p:nvSpPr>
          <p:cNvPr id="89" name="TextBox 88">
            <a:extLst>
              <a:ext uri="{FF2B5EF4-FFF2-40B4-BE49-F238E27FC236}">
                <a16:creationId xmlns:a16="http://schemas.microsoft.com/office/drawing/2014/main" id="{37C5B19B-9F7F-6848-A1B9-C8BB5BB22859}"/>
              </a:ext>
            </a:extLst>
          </p:cNvPr>
          <p:cNvSpPr txBox="1"/>
          <p:nvPr/>
        </p:nvSpPr>
        <p:spPr>
          <a:xfrm>
            <a:off x="10004462" y="3313928"/>
            <a:ext cx="1383712"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das Essen</a:t>
            </a:r>
          </a:p>
        </p:txBody>
      </p:sp>
      <p:pic>
        <p:nvPicPr>
          <p:cNvPr id="90" name="Picture 2" descr="Banana, Fruit, Yellow, Fresh, Healthy, Food">
            <a:extLst>
              <a:ext uri="{FF2B5EF4-FFF2-40B4-BE49-F238E27FC236}">
                <a16:creationId xmlns:a16="http://schemas.microsoft.com/office/drawing/2014/main" id="{2C2787B5-EF1A-486C-A022-6CFD319D45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540" y="3929512"/>
            <a:ext cx="2245324" cy="1117386"/>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0091B4E9-EC00-40FF-84CD-FF1A02D32ABE}"/>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161393" y="3920940"/>
            <a:ext cx="1647756" cy="1117385"/>
          </a:xfrm>
          <a:prstGeom prst="rect">
            <a:avLst/>
          </a:prstGeom>
        </p:spPr>
      </p:pic>
      <p:pic>
        <p:nvPicPr>
          <p:cNvPr id="92" name="Picture 91">
            <a:extLst>
              <a:ext uri="{FF2B5EF4-FFF2-40B4-BE49-F238E27FC236}">
                <a16:creationId xmlns:a16="http://schemas.microsoft.com/office/drawing/2014/main" id="{0F116137-1FDA-44C2-86E3-9181ED638AB7}"/>
              </a:ext>
            </a:extLst>
          </p:cNvPr>
          <p:cNvPicPr>
            <a:picLocks noChangeAspect="1"/>
          </p:cNvPicPr>
          <p:nvPr/>
        </p:nvPicPr>
        <p:blipFill>
          <a:blip r:embed="rId6">
            <a:clrChange>
              <a:clrFrom>
                <a:srgbClr val="000000"/>
              </a:clrFrom>
              <a:clrTo>
                <a:srgbClr val="000000">
                  <a:alpha val="0"/>
                </a:srgbClr>
              </a:clrTo>
            </a:clrChange>
          </a:blip>
          <a:stretch>
            <a:fillRect/>
          </a:stretch>
        </p:blipFill>
        <p:spPr>
          <a:xfrm flipH="1">
            <a:off x="-68142" y="4058100"/>
            <a:ext cx="900221" cy="940956"/>
          </a:xfrm>
          <a:prstGeom prst="rect">
            <a:avLst/>
          </a:prstGeom>
        </p:spPr>
      </p:pic>
      <p:pic>
        <p:nvPicPr>
          <p:cNvPr id="93" name="Picture 4" descr="Chocolate Chip Cookies, Dessert, Fresh Baked, Delicious">
            <a:extLst>
              <a:ext uri="{FF2B5EF4-FFF2-40B4-BE49-F238E27FC236}">
                <a16:creationId xmlns:a16="http://schemas.microsoft.com/office/drawing/2014/main" id="{C66E8202-EEE5-499B-9287-EE4F8913D3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2426" y="3799189"/>
            <a:ext cx="1397863" cy="1405672"/>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0" descr="Potato, Vegetable, Raw, Food, Healthy, Fresh, Organic">
            <a:extLst>
              <a:ext uri="{FF2B5EF4-FFF2-40B4-BE49-F238E27FC236}">
                <a16:creationId xmlns:a16="http://schemas.microsoft.com/office/drawing/2014/main" id="{B841C519-0344-4639-85FE-34A7C42A07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1909" y="4728859"/>
            <a:ext cx="1004334" cy="63607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8" descr="Carrot, Food, Greens, Hearty, High Quality, Ingredient">
            <a:extLst>
              <a:ext uri="{FF2B5EF4-FFF2-40B4-BE49-F238E27FC236}">
                <a16:creationId xmlns:a16="http://schemas.microsoft.com/office/drawing/2014/main" id="{635B00F7-EBB6-4FB7-83F7-5AAFEAE116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369416">
            <a:off x="6721819" y="4338236"/>
            <a:ext cx="881406" cy="113934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2" descr="Broccoli, Bunch, Head, Green, Cruciferous, Healthy">
            <a:extLst>
              <a:ext uri="{FF2B5EF4-FFF2-40B4-BE49-F238E27FC236}">
                <a16:creationId xmlns:a16="http://schemas.microsoft.com/office/drawing/2014/main" id="{74A1D8D7-A4AF-40A9-9C24-EB2633741A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133175">
            <a:off x="7141110" y="3718068"/>
            <a:ext cx="1001554" cy="102870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Sandwich, Bread, Food, Tomato, Fresh, Nutrition">
            <a:extLst>
              <a:ext uri="{FF2B5EF4-FFF2-40B4-BE49-F238E27FC236}">
                <a16:creationId xmlns:a16="http://schemas.microsoft.com/office/drawing/2014/main" id="{9FD01CEA-D8DB-4DA2-970C-2EA9EC8D69E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27412" y="3702644"/>
            <a:ext cx="1829752" cy="1686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75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197E7F29-6309-4F4B-8F50-95AE86E4CE0B}"/>
              </a:ext>
            </a:extLst>
          </p:cNvPr>
          <p:cNvSpPr>
            <a:spLocks noGrp="1"/>
          </p:cNvSpPr>
          <p:nvPr>
            <p:ph type="title"/>
          </p:nvPr>
        </p:nvSpPr>
        <p:spPr/>
        <p:txBody>
          <a:bodyPr/>
          <a:lstStyle/>
          <a:p>
            <a:r>
              <a:rPr lang="en-US" dirty="0" err="1"/>
              <a:t>Quartett</a:t>
            </a:r>
            <a:r>
              <a:rPr lang="en-US" dirty="0"/>
              <a:t> cards</a:t>
            </a:r>
          </a:p>
        </p:txBody>
      </p:sp>
      <p:sp>
        <p:nvSpPr>
          <p:cNvPr id="4" name="Rounded Rectangle 5">
            <a:extLst>
              <a:ext uri="{FF2B5EF4-FFF2-40B4-BE49-F238E27FC236}">
                <a16:creationId xmlns:a16="http://schemas.microsoft.com/office/drawing/2014/main" id="{768C3170-53DE-4D93-A634-031CB6CE86E5}"/>
              </a:ext>
            </a:extLst>
          </p:cNvPr>
          <p:cNvSpPr/>
          <p:nvPr/>
        </p:nvSpPr>
        <p:spPr>
          <a:xfrm>
            <a:off x="14516" y="-1143"/>
            <a:ext cx="2892389" cy="30950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37C5B19B-9F7F-6848-A1B9-C8BB5BB22859}"/>
              </a:ext>
            </a:extLst>
          </p:cNvPr>
          <p:cNvSpPr txBox="1"/>
          <p:nvPr/>
        </p:nvSpPr>
        <p:spPr>
          <a:xfrm>
            <a:off x="737096" y="77613"/>
            <a:ext cx="1742785"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Kleidung</a:t>
            </a:r>
            <a:endPar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B6923276-3DCB-AE45-A603-CA3453E6D306}"/>
              </a:ext>
            </a:extLst>
          </p:cNvPr>
          <p:cNvSpPr txBox="1"/>
          <p:nvPr/>
        </p:nvSpPr>
        <p:spPr>
          <a:xfrm>
            <a:off x="69285" y="2076503"/>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Hose</a:t>
            </a:r>
          </a:p>
        </p:txBody>
      </p:sp>
      <p:sp>
        <p:nvSpPr>
          <p:cNvPr id="19" name="TextBox 18">
            <a:extLst>
              <a:ext uri="{FF2B5EF4-FFF2-40B4-BE49-F238E27FC236}">
                <a16:creationId xmlns:a16="http://schemas.microsoft.com/office/drawing/2014/main" id="{95FA7AFB-F0CC-154D-B7D6-EA34828D5D25}"/>
              </a:ext>
            </a:extLst>
          </p:cNvPr>
          <p:cNvSpPr txBox="1"/>
          <p:nvPr/>
        </p:nvSpPr>
        <p:spPr>
          <a:xfrm>
            <a:off x="69285" y="2575310"/>
            <a:ext cx="6014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Hut</a:t>
            </a:r>
          </a:p>
        </p:txBody>
      </p:sp>
      <p:sp>
        <p:nvSpPr>
          <p:cNvPr id="20" name="TextBox 19">
            <a:extLst>
              <a:ext uri="{FF2B5EF4-FFF2-40B4-BE49-F238E27FC236}">
                <a16:creationId xmlns:a16="http://schemas.microsoft.com/office/drawing/2014/main" id="{9FF27F7D-9C4B-3741-B86E-92CDB8587E99}"/>
              </a:ext>
            </a:extLst>
          </p:cNvPr>
          <p:cNvSpPr txBox="1"/>
          <p:nvPr/>
        </p:nvSpPr>
        <p:spPr>
          <a:xfrm>
            <a:off x="1659907" y="2088040"/>
            <a:ext cx="9444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Jacke</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4E28E8E2-FA29-4845-950F-5816C40FB4C1}"/>
              </a:ext>
            </a:extLst>
          </p:cNvPr>
          <p:cNvSpPr txBox="1"/>
          <p:nvPr/>
        </p:nvSpPr>
        <p:spPr>
          <a:xfrm>
            <a:off x="1659907" y="2582785"/>
            <a:ext cx="8787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T-Shirt</a:t>
            </a:r>
          </a:p>
        </p:txBody>
      </p:sp>
      <p:sp>
        <p:nvSpPr>
          <p:cNvPr id="38" name="Rounded Rectangle 5">
            <a:extLst>
              <a:ext uri="{FF2B5EF4-FFF2-40B4-BE49-F238E27FC236}">
                <a16:creationId xmlns:a16="http://schemas.microsoft.com/office/drawing/2014/main" id="{768C3170-53DE-4D93-A634-031CB6CE86E5}"/>
              </a:ext>
            </a:extLst>
          </p:cNvPr>
          <p:cNvSpPr/>
          <p:nvPr/>
        </p:nvSpPr>
        <p:spPr>
          <a:xfrm>
            <a:off x="3095090" y="-1144"/>
            <a:ext cx="2892389" cy="30950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Rounded Rectangle 5">
            <a:extLst>
              <a:ext uri="{FF2B5EF4-FFF2-40B4-BE49-F238E27FC236}">
                <a16:creationId xmlns:a16="http://schemas.microsoft.com/office/drawing/2014/main" id="{768C3170-53DE-4D93-A634-031CB6CE86E5}"/>
              </a:ext>
            </a:extLst>
          </p:cNvPr>
          <p:cNvSpPr/>
          <p:nvPr/>
        </p:nvSpPr>
        <p:spPr>
          <a:xfrm>
            <a:off x="6176103" y="1544"/>
            <a:ext cx="2892389" cy="30950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Rounded Rectangle 5">
            <a:extLst>
              <a:ext uri="{FF2B5EF4-FFF2-40B4-BE49-F238E27FC236}">
                <a16:creationId xmlns:a16="http://schemas.microsoft.com/office/drawing/2014/main" id="{768C3170-53DE-4D93-A634-031CB6CE86E5}"/>
              </a:ext>
            </a:extLst>
          </p:cNvPr>
          <p:cNvSpPr/>
          <p:nvPr/>
        </p:nvSpPr>
        <p:spPr>
          <a:xfrm>
            <a:off x="9300781" y="-1142"/>
            <a:ext cx="2892389" cy="30950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5" name="Rounded Rectangle 5">
            <a:extLst>
              <a:ext uri="{FF2B5EF4-FFF2-40B4-BE49-F238E27FC236}">
                <a16:creationId xmlns:a16="http://schemas.microsoft.com/office/drawing/2014/main" id="{768C3170-53DE-4D93-A634-031CB6CE86E5}"/>
              </a:ext>
            </a:extLst>
          </p:cNvPr>
          <p:cNvSpPr/>
          <p:nvPr/>
        </p:nvSpPr>
        <p:spPr>
          <a:xfrm>
            <a:off x="9829" y="3289876"/>
            <a:ext cx="2892389" cy="30950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Rounded Rectangle 5">
            <a:extLst>
              <a:ext uri="{FF2B5EF4-FFF2-40B4-BE49-F238E27FC236}">
                <a16:creationId xmlns:a16="http://schemas.microsoft.com/office/drawing/2014/main" id="{768C3170-53DE-4D93-A634-031CB6CE86E5}"/>
              </a:ext>
            </a:extLst>
          </p:cNvPr>
          <p:cNvSpPr/>
          <p:nvPr/>
        </p:nvSpPr>
        <p:spPr>
          <a:xfrm>
            <a:off x="3090403" y="3289875"/>
            <a:ext cx="2892389" cy="30950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Rounded Rectangle 5">
            <a:extLst>
              <a:ext uri="{FF2B5EF4-FFF2-40B4-BE49-F238E27FC236}">
                <a16:creationId xmlns:a16="http://schemas.microsoft.com/office/drawing/2014/main" id="{768C3170-53DE-4D93-A634-031CB6CE86E5}"/>
              </a:ext>
            </a:extLst>
          </p:cNvPr>
          <p:cNvSpPr/>
          <p:nvPr/>
        </p:nvSpPr>
        <p:spPr>
          <a:xfrm>
            <a:off x="6171416" y="3292563"/>
            <a:ext cx="2892389" cy="30950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ounded Rectangle 5">
            <a:extLst>
              <a:ext uri="{FF2B5EF4-FFF2-40B4-BE49-F238E27FC236}">
                <a16:creationId xmlns:a16="http://schemas.microsoft.com/office/drawing/2014/main" id="{768C3170-53DE-4D93-A634-031CB6CE86E5}"/>
              </a:ext>
            </a:extLst>
          </p:cNvPr>
          <p:cNvSpPr/>
          <p:nvPr/>
        </p:nvSpPr>
        <p:spPr>
          <a:xfrm>
            <a:off x="9296094" y="3289877"/>
            <a:ext cx="2892389" cy="30950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37C5B19B-9F7F-6848-A1B9-C8BB5BB22859}"/>
              </a:ext>
            </a:extLst>
          </p:cNvPr>
          <p:cNvSpPr txBox="1"/>
          <p:nvPr/>
        </p:nvSpPr>
        <p:spPr>
          <a:xfrm>
            <a:off x="3748266" y="44013"/>
            <a:ext cx="1742785"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Kleidung</a:t>
            </a:r>
            <a:endPar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37C5B19B-9F7F-6848-A1B9-C8BB5BB22859}"/>
              </a:ext>
            </a:extLst>
          </p:cNvPr>
          <p:cNvSpPr txBox="1"/>
          <p:nvPr/>
        </p:nvSpPr>
        <p:spPr>
          <a:xfrm>
            <a:off x="6914524" y="29958"/>
            <a:ext cx="1742785"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Kleidung</a:t>
            </a:r>
            <a:endPar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37C5B19B-9F7F-6848-A1B9-C8BB5BB22859}"/>
              </a:ext>
            </a:extLst>
          </p:cNvPr>
          <p:cNvSpPr txBox="1"/>
          <p:nvPr/>
        </p:nvSpPr>
        <p:spPr>
          <a:xfrm>
            <a:off x="9990302" y="29958"/>
            <a:ext cx="1742785"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Kleidung</a:t>
            </a:r>
            <a:endPar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B6923276-3DCB-AE45-A603-CA3453E6D306}"/>
              </a:ext>
            </a:extLst>
          </p:cNvPr>
          <p:cNvSpPr txBox="1"/>
          <p:nvPr/>
        </p:nvSpPr>
        <p:spPr>
          <a:xfrm>
            <a:off x="3188202" y="2067576"/>
            <a:ext cx="7938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Hose</a:t>
            </a:r>
          </a:p>
        </p:txBody>
      </p:sp>
      <p:sp>
        <p:nvSpPr>
          <p:cNvPr id="53" name="TextBox 52">
            <a:extLst>
              <a:ext uri="{FF2B5EF4-FFF2-40B4-BE49-F238E27FC236}">
                <a16:creationId xmlns:a16="http://schemas.microsoft.com/office/drawing/2014/main" id="{95FA7AFB-F0CC-154D-B7D6-EA34828D5D25}"/>
              </a:ext>
            </a:extLst>
          </p:cNvPr>
          <p:cNvSpPr txBox="1"/>
          <p:nvPr/>
        </p:nvSpPr>
        <p:spPr>
          <a:xfrm>
            <a:off x="3188202" y="2566383"/>
            <a:ext cx="5902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Hut</a:t>
            </a:r>
          </a:p>
        </p:txBody>
      </p:sp>
      <p:sp>
        <p:nvSpPr>
          <p:cNvPr id="54" name="TextBox 53">
            <a:extLst>
              <a:ext uri="{FF2B5EF4-FFF2-40B4-BE49-F238E27FC236}">
                <a16:creationId xmlns:a16="http://schemas.microsoft.com/office/drawing/2014/main" id="{9FF27F7D-9C4B-3741-B86E-92CDB8587E99}"/>
              </a:ext>
            </a:extLst>
          </p:cNvPr>
          <p:cNvSpPr txBox="1"/>
          <p:nvPr/>
        </p:nvSpPr>
        <p:spPr>
          <a:xfrm>
            <a:off x="4778824" y="2079113"/>
            <a:ext cx="9444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Jacke</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4E28E8E2-FA29-4845-950F-5816C40FB4C1}"/>
              </a:ext>
            </a:extLst>
          </p:cNvPr>
          <p:cNvSpPr txBox="1"/>
          <p:nvPr/>
        </p:nvSpPr>
        <p:spPr>
          <a:xfrm>
            <a:off x="4778824" y="2573858"/>
            <a:ext cx="8787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T-Shirt</a:t>
            </a:r>
          </a:p>
        </p:txBody>
      </p:sp>
      <p:sp>
        <p:nvSpPr>
          <p:cNvPr id="59" name="TextBox 58">
            <a:extLst>
              <a:ext uri="{FF2B5EF4-FFF2-40B4-BE49-F238E27FC236}">
                <a16:creationId xmlns:a16="http://schemas.microsoft.com/office/drawing/2014/main" id="{B6923276-3DCB-AE45-A603-CA3453E6D306}"/>
              </a:ext>
            </a:extLst>
          </p:cNvPr>
          <p:cNvSpPr txBox="1"/>
          <p:nvPr/>
        </p:nvSpPr>
        <p:spPr>
          <a:xfrm>
            <a:off x="6275665" y="2090369"/>
            <a:ext cx="7938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Hose</a:t>
            </a:r>
          </a:p>
        </p:txBody>
      </p:sp>
      <p:sp>
        <p:nvSpPr>
          <p:cNvPr id="60" name="TextBox 59">
            <a:extLst>
              <a:ext uri="{FF2B5EF4-FFF2-40B4-BE49-F238E27FC236}">
                <a16:creationId xmlns:a16="http://schemas.microsoft.com/office/drawing/2014/main" id="{95FA7AFB-F0CC-154D-B7D6-EA34828D5D25}"/>
              </a:ext>
            </a:extLst>
          </p:cNvPr>
          <p:cNvSpPr txBox="1"/>
          <p:nvPr/>
        </p:nvSpPr>
        <p:spPr>
          <a:xfrm>
            <a:off x="6275665" y="2589176"/>
            <a:ext cx="6014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Hut</a:t>
            </a:r>
          </a:p>
        </p:txBody>
      </p:sp>
      <p:sp>
        <p:nvSpPr>
          <p:cNvPr id="61" name="TextBox 60">
            <a:extLst>
              <a:ext uri="{FF2B5EF4-FFF2-40B4-BE49-F238E27FC236}">
                <a16:creationId xmlns:a16="http://schemas.microsoft.com/office/drawing/2014/main" id="{9FF27F7D-9C4B-3741-B86E-92CDB8587E99}"/>
              </a:ext>
            </a:extLst>
          </p:cNvPr>
          <p:cNvSpPr txBox="1"/>
          <p:nvPr/>
        </p:nvSpPr>
        <p:spPr>
          <a:xfrm>
            <a:off x="7866287" y="2101906"/>
            <a:ext cx="9444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Jacke</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4E28E8E2-FA29-4845-950F-5816C40FB4C1}"/>
              </a:ext>
            </a:extLst>
          </p:cNvPr>
          <p:cNvSpPr txBox="1"/>
          <p:nvPr/>
        </p:nvSpPr>
        <p:spPr>
          <a:xfrm>
            <a:off x="7866287" y="2596651"/>
            <a:ext cx="9060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2060"/>
                </a:solidFill>
                <a:effectLst/>
                <a:uLnTx/>
                <a:uFillTx/>
                <a:latin typeface="Century Gothic" panose="020F0302020204030204"/>
                <a:ea typeface="+mn-ea"/>
                <a:cs typeface="+mn-cs"/>
              </a:rPr>
              <a:t>T-Shirt</a:t>
            </a:r>
          </a:p>
        </p:txBody>
      </p:sp>
      <p:sp>
        <p:nvSpPr>
          <p:cNvPr id="63" name="TextBox 62">
            <a:extLst>
              <a:ext uri="{FF2B5EF4-FFF2-40B4-BE49-F238E27FC236}">
                <a16:creationId xmlns:a16="http://schemas.microsoft.com/office/drawing/2014/main" id="{B6923276-3DCB-AE45-A603-CA3453E6D306}"/>
              </a:ext>
            </a:extLst>
          </p:cNvPr>
          <p:cNvSpPr txBox="1"/>
          <p:nvPr/>
        </p:nvSpPr>
        <p:spPr>
          <a:xfrm>
            <a:off x="9394582" y="2092490"/>
            <a:ext cx="7938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Hose</a:t>
            </a:r>
          </a:p>
        </p:txBody>
      </p:sp>
      <p:sp>
        <p:nvSpPr>
          <p:cNvPr id="64" name="TextBox 63">
            <a:extLst>
              <a:ext uri="{FF2B5EF4-FFF2-40B4-BE49-F238E27FC236}">
                <a16:creationId xmlns:a16="http://schemas.microsoft.com/office/drawing/2014/main" id="{95FA7AFB-F0CC-154D-B7D6-EA34828D5D25}"/>
              </a:ext>
            </a:extLst>
          </p:cNvPr>
          <p:cNvSpPr txBox="1"/>
          <p:nvPr/>
        </p:nvSpPr>
        <p:spPr>
          <a:xfrm>
            <a:off x="9394582" y="2591297"/>
            <a:ext cx="6014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Hut</a:t>
            </a:r>
          </a:p>
        </p:txBody>
      </p:sp>
      <p:sp>
        <p:nvSpPr>
          <p:cNvPr id="65" name="TextBox 64">
            <a:extLst>
              <a:ext uri="{FF2B5EF4-FFF2-40B4-BE49-F238E27FC236}">
                <a16:creationId xmlns:a16="http://schemas.microsoft.com/office/drawing/2014/main" id="{9FF27F7D-9C4B-3741-B86E-92CDB8587E99}"/>
              </a:ext>
            </a:extLst>
          </p:cNvPr>
          <p:cNvSpPr txBox="1"/>
          <p:nvPr/>
        </p:nvSpPr>
        <p:spPr>
          <a:xfrm>
            <a:off x="10985204" y="2104027"/>
            <a:ext cx="9541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002060"/>
                </a:solidFill>
                <a:effectLst/>
                <a:uLnTx/>
                <a:uFillTx/>
                <a:latin typeface="Century Gothic" panose="020F0302020204030204"/>
                <a:ea typeface="+mn-ea"/>
                <a:cs typeface="+mn-cs"/>
              </a:rPr>
              <a:t>Jacke</a:t>
            </a:r>
            <a:endParaRPr kumimoji="0" lang="en-US" sz="2000" b="1" i="0" u="sng"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4E28E8E2-FA29-4845-950F-5816C40FB4C1}"/>
              </a:ext>
            </a:extLst>
          </p:cNvPr>
          <p:cNvSpPr txBox="1"/>
          <p:nvPr/>
        </p:nvSpPr>
        <p:spPr>
          <a:xfrm>
            <a:off x="10985204" y="2598772"/>
            <a:ext cx="8787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T-Shirt</a:t>
            </a:r>
          </a:p>
        </p:txBody>
      </p:sp>
      <p:sp>
        <p:nvSpPr>
          <p:cNvPr id="69" name="TextBox 68">
            <a:extLst>
              <a:ext uri="{FF2B5EF4-FFF2-40B4-BE49-F238E27FC236}">
                <a16:creationId xmlns:a16="http://schemas.microsoft.com/office/drawing/2014/main" id="{B6923276-3DCB-AE45-A603-CA3453E6D306}"/>
              </a:ext>
            </a:extLst>
          </p:cNvPr>
          <p:cNvSpPr txBox="1"/>
          <p:nvPr/>
        </p:nvSpPr>
        <p:spPr>
          <a:xfrm>
            <a:off x="82224" y="5386843"/>
            <a:ext cx="206338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Schauspielerin</a:t>
            </a:r>
            <a:endParaRPr kumimoji="0" lang="en-US" sz="20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95FA7AFB-F0CC-154D-B7D6-EA34828D5D25}"/>
              </a:ext>
            </a:extLst>
          </p:cNvPr>
          <p:cNvSpPr txBox="1"/>
          <p:nvPr/>
        </p:nvSpPr>
        <p:spPr>
          <a:xfrm>
            <a:off x="82224" y="5885650"/>
            <a:ext cx="12698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Sängerin</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9FF27F7D-9C4B-3741-B86E-92CDB8587E99}"/>
              </a:ext>
            </a:extLst>
          </p:cNvPr>
          <p:cNvSpPr txBox="1"/>
          <p:nvPr/>
        </p:nvSpPr>
        <p:spPr>
          <a:xfrm>
            <a:off x="2117384" y="5412246"/>
            <a:ext cx="6463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Arzt</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4E28E8E2-FA29-4845-950F-5816C40FB4C1}"/>
              </a:ext>
            </a:extLst>
          </p:cNvPr>
          <p:cNvSpPr txBox="1"/>
          <p:nvPr/>
        </p:nvSpPr>
        <p:spPr>
          <a:xfrm>
            <a:off x="1873389" y="5893125"/>
            <a:ext cx="9476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Lehrer</a:t>
            </a:r>
          </a:p>
        </p:txBody>
      </p:sp>
      <p:sp>
        <p:nvSpPr>
          <p:cNvPr id="86" name="TextBox 85">
            <a:extLst>
              <a:ext uri="{FF2B5EF4-FFF2-40B4-BE49-F238E27FC236}">
                <a16:creationId xmlns:a16="http://schemas.microsoft.com/office/drawing/2014/main" id="{37C5B19B-9F7F-6848-A1B9-C8BB5BB22859}"/>
              </a:ext>
            </a:extLst>
          </p:cNvPr>
          <p:cNvSpPr txBox="1"/>
          <p:nvPr/>
        </p:nvSpPr>
        <p:spPr>
          <a:xfrm>
            <a:off x="907621" y="3345089"/>
            <a:ext cx="1220206"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die Jobs</a:t>
            </a:r>
          </a:p>
        </p:txBody>
      </p:sp>
      <p:sp>
        <p:nvSpPr>
          <p:cNvPr id="87" name="TextBox 86">
            <a:extLst>
              <a:ext uri="{FF2B5EF4-FFF2-40B4-BE49-F238E27FC236}">
                <a16:creationId xmlns:a16="http://schemas.microsoft.com/office/drawing/2014/main" id="{37C5B19B-9F7F-6848-A1B9-C8BB5BB22859}"/>
              </a:ext>
            </a:extLst>
          </p:cNvPr>
          <p:cNvSpPr txBox="1"/>
          <p:nvPr/>
        </p:nvSpPr>
        <p:spPr>
          <a:xfrm>
            <a:off x="3948766" y="3327983"/>
            <a:ext cx="1220206"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die Jobs</a:t>
            </a:r>
          </a:p>
        </p:txBody>
      </p:sp>
      <p:sp>
        <p:nvSpPr>
          <p:cNvPr id="88" name="TextBox 87">
            <a:extLst>
              <a:ext uri="{FF2B5EF4-FFF2-40B4-BE49-F238E27FC236}">
                <a16:creationId xmlns:a16="http://schemas.microsoft.com/office/drawing/2014/main" id="{37C5B19B-9F7F-6848-A1B9-C8BB5BB22859}"/>
              </a:ext>
            </a:extLst>
          </p:cNvPr>
          <p:cNvSpPr txBox="1"/>
          <p:nvPr/>
        </p:nvSpPr>
        <p:spPr>
          <a:xfrm>
            <a:off x="6928684" y="3313928"/>
            <a:ext cx="1220206"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die Jobs</a:t>
            </a:r>
          </a:p>
        </p:txBody>
      </p:sp>
      <p:sp>
        <p:nvSpPr>
          <p:cNvPr id="89" name="TextBox 88">
            <a:extLst>
              <a:ext uri="{FF2B5EF4-FFF2-40B4-BE49-F238E27FC236}">
                <a16:creationId xmlns:a16="http://schemas.microsoft.com/office/drawing/2014/main" id="{37C5B19B-9F7F-6848-A1B9-C8BB5BB22859}"/>
              </a:ext>
            </a:extLst>
          </p:cNvPr>
          <p:cNvSpPr txBox="1"/>
          <p:nvPr/>
        </p:nvSpPr>
        <p:spPr>
          <a:xfrm>
            <a:off x="10004462" y="3313928"/>
            <a:ext cx="1220206"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die Jobs</a:t>
            </a:r>
          </a:p>
        </p:txBody>
      </p:sp>
      <p:pic>
        <p:nvPicPr>
          <p:cNvPr id="85" name="Picture 2" descr="Clothes, Clothing, Hose, Trousers">
            <a:extLst>
              <a:ext uri="{FF2B5EF4-FFF2-40B4-BE49-F238E27FC236}">
                <a16:creationId xmlns:a16="http://schemas.microsoft.com/office/drawing/2014/main" id="{8D394A3A-219C-4B44-956C-71BB565C5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22019" flipH="1">
            <a:off x="726155" y="439458"/>
            <a:ext cx="1399763" cy="1785313"/>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4" descr="Hat, Clothing, Fedora, Elegant, Fashion, Style, Stylish">
            <a:extLst>
              <a:ext uri="{FF2B5EF4-FFF2-40B4-BE49-F238E27FC236}">
                <a16:creationId xmlns:a16="http://schemas.microsoft.com/office/drawing/2014/main" id="{946F1214-3F17-4E88-BA5B-784A257F32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902723" y="794372"/>
            <a:ext cx="1529834" cy="973576"/>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Jacket, Winter, Clothing, Cold, Wear, Coat">
            <a:extLst>
              <a:ext uri="{FF2B5EF4-FFF2-40B4-BE49-F238E27FC236}">
                <a16:creationId xmlns:a16="http://schemas.microsoft.com/office/drawing/2014/main" id="{CD8AC814-2241-4A4C-A4CF-580893E6E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5680" y="608760"/>
            <a:ext cx="1339315" cy="146774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8" descr="T Shirt Template, Blank Shirt, T Shirt, T Shirt Design">
            <a:extLst>
              <a:ext uri="{FF2B5EF4-FFF2-40B4-BE49-F238E27FC236}">
                <a16:creationId xmlns:a16="http://schemas.microsoft.com/office/drawing/2014/main" id="{328741B4-D104-4EC7-94F4-44D153BCD1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0000"/>
          <a:stretch/>
        </p:blipFill>
        <p:spPr bwMode="auto">
          <a:xfrm>
            <a:off x="7069472" y="528314"/>
            <a:ext cx="1220763" cy="1548843"/>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B6923276-3DCB-AE45-A603-CA3453E6D306}"/>
              </a:ext>
            </a:extLst>
          </p:cNvPr>
          <p:cNvSpPr txBox="1"/>
          <p:nvPr/>
        </p:nvSpPr>
        <p:spPr>
          <a:xfrm>
            <a:off x="3184775" y="5412246"/>
            <a:ext cx="19623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Schauspielerin</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95FA7AFB-F0CC-154D-B7D6-EA34828D5D25}"/>
              </a:ext>
            </a:extLst>
          </p:cNvPr>
          <p:cNvSpPr txBox="1"/>
          <p:nvPr/>
        </p:nvSpPr>
        <p:spPr>
          <a:xfrm>
            <a:off x="3184775" y="5911053"/>
            <a:ext cx="12698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002060"/>
                </a:solidFill>
                <a:effectLst/>
                <a:uLnTx/>
                <a:uFillTx/>
                <a:latin typeface="Century Gothic" panose="020F0302020204030204"/>
                <a:ea typeface="+mn-ea"/>
                <a:cs typeface="+mn-cs"/>
              </a:rPr>
              <a:t>Sängerin</a:t>
            </a:r>
            <a:endParaRPr kumimoji="0" lang="en-US" sz="2000" b="1" i="0" u="sng"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03" name="TextBox 102">
            <a:extLst>
              <a:ext uri="{FF2B5EF4-FFF2-40B4-BE49-F238E27FC236}">
                <a16:creationId xmlns:a16="http://schemas.microsoft.com/office/drawing/2014/main" id="{9FF27F7D-9C4B-3741-B86E-92CDB8587E99}"/>
              </a:ext>
            </a:extLst>
          </p:cNvPr>
          <p:cNvSpPr txBox="1"/>
          <p:nvPr/>
        </p:nvSpPr>
        <p:spPr>
          <a:xfrm>
            <a:off x="5219935" y="5437649"/>
            <a:ext cx="6463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Arzt</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04" name="TextBox 103">
            <a:extLst>
              <a:ext uri="{FF2B5EF4-FFF2-40B4-BE49-F238E27FC236}">
                <a16:creationId xmlns:a16="http://schemas.microsoft.com/office/drawing/2014/main" id="{4E28E8E2-FA29-4845-950F-5816C40FB4C1}"/>
              </a:ext>
            </a:extLst>
          </p:cNvPr>
          <p:cNvSpPr txBox="1"/>
          <p:nvPr/>
        </p:nvSpPr>
        <p:spPr>
          <a:xfrm>
            <a:off x="4975940" y="5918528"/>
            <a:ext cx="9476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Lehrer</a:t>
            </a:r>
          </a:p>
        </p:txBody>
      </p:sp>
      <p:sp>
        <p:nvSpPr>
          <p:cNvPr id="105" name="TextBox 104">
            <a:extLst>
              <a:ext uri="{FF2B5EF4-FFF2-40B4-BE49-F238E27FC236}">
                <a16:creationId xmlns:a16="http://schemas.microsoft.com/office/drawing/2014/main" id="{B6923276-3DCB-AE45-A603-CA3453E6D306}"/>
              </a:ext>
            </a:extLst>
          </p:cNvPr>
          <p:cNvSpPr txBox="1"/>
          <p:nvPr/>
        </p:nvSpPr>
        <p:spPr>
          <a:xfrm>
            <a:off x="6271464" y="5389933"/>
            <a:ext cx="19623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Schauspielerin</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6" name="TextBox 105">
            <a:extLst>
              <a:ext uri="{FF2B5EF4-FFF2-40B4-BE49-F238E27FC236}">
                <a16:creationId xmlns:a16="http://schemas.microsoft.com/office/drawing/2014/main" id="{95FA7AFB-F0CC-154D-B7D6-EA34828D5D25}"/>
              </a:ext>
            </a:extLst>
          </p:cNvPr>
          <p:cNvSpPr txBox="1"/>
          <p:nvPr/>
        </p:nvSpPr>
        <p:spPr>
          <a:xfrm>
            <a:off x="6271464" y="5888740"/>
            <a:ext cx="12698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Sängerin</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07" name="TextBox 106">
            <a:extLst>
              <a:ext uri="{FF2B5EF4-FFF2-40B4-BE49-F238E27FC236}">
                <a16:creationId xmlns:a16="http://schemas.microsoft.com/office/drawing/2014/main" id="{9FF27F7D-9C4B-3741-B86E-92CDB8587E99}"/>
              </a:ext>
            </a:extLst>
          </p:cNvPr>
          <p:cNvSpPr txBox="1"/>
          <p:nvPr/>
        </p:nvSpPr>
        <p:spPr>
          <a:xfrm>
            <a:off x="8306624" y="5415336"/>
            <a:ext cx="6463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Arzt</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08" name="TextBox 107">
            <a:extLst>
              <a:ext uri="{FF2B5EF4-FFF2-40B4-BE49-F238E27FC236}">
                <a16:creationId xmlns:a16="http://schemas.microsoft.com/office/drawing/2014/main" id="{4E28E8E2-FA29-4845-950F-5816C40FB4C1}"/>
              </a:ext>
            </a:extLst>
          </p:cNvPr>
          <p:cNvSpPr txBox="1"/>
          <p:nvPr/>
        </p:nvSpPr>
        <p:spPr>
          <a:xfrm>
            <a:off x="8062629" y="5896215"/>
            <a:ext cx="9476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2060"/>
                </a:solidFill>
                <a:effectLst/>
                <a:uLnTx/>
                <a:uFillTx/>
                <a:latin typeface="Century Gothic" panose="020F0302020204030204"/>
                <a:ea typeface="+mn-ea"/>
                <a:cs typeface="+mn-cs"/>
              </a:rPr>
              <a:t>Lehrer</a:t>
            </a:r>
          </a:p>
        </p:txBody>
      </p:sp>
      <p:sp>
        <p:nvSpPr>
          <p:cNvPr id="109" name="TextBox 108">
            <a:extLst>
              <a:ext uri="{FF2B5EF4-FFF2-40B4-BE49-F238E27FC236}">
                <a16:creationId xmlns:a16="http://schemas.microsoft.com/office/drawing/2014/main" id="{B6923276-3DCB-AE45-A603-CA3453E6D306}"/>
              </a:ext>
            </a:extLst>
          </p:cNvPr>
          <p:cNvSpPr txBox="1"/>
          <p:nvPr/>
        </p:nvSpPr>
        <p:spPr>
          <a:xfrm>
            <a:off x="9322406" y="5389933"/>
            <a:ext cx="19623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Schauspielerin</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0" name="TextBox 109">
            <a:extLst>
              <a:ext uri="{FF2B5EF4-FFF2-40B4-BE49-F238E27FC236}">
                <a16:creationId xmlns:a16="http://schemas.microsoft.com/office/drawing/2014/main" id="{95FA7AFB-F0CC-154D-B7D6-EA34828D5D25}"/>
              </a:ext>
            </a:extLst>
          </p:cNvPr>
          <p:cNvSpPr txBox="1"/>
          <p:nvPr/>
        </p:nvSpPr>
        <p:spPr>
          <a:xfrm>
            <a:off x="9322406" y="5888740"/>
            <a:ext cx="12698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Sängerin</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1" name="TextBox 110">
            <a:extLst>
              <a:ext uri="{FF2B5EF4-FFF2-40B4-BE49-F238E27FC236}">
                <a16:creationId xmlns:a16="http://schemas.microsoft.com/office/drawing/2014/main" id="{9FF27F7D-9C4B-3741-B86E-92CDB8587E99}"/>
              </a:ext>
            </a:extLst>
          </p:cNvPr>
          <p:cNvSpPr txBox="1"/>
          <p:nvPr/>
        </p:nvSpPr>
        <p:spPr>
          <a:xfrm>
            <a:off x="11357566" y="5415336"/>
            <a:ext cx="6463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002060"/>
                </a:solidFill>
                <a:effectLst/>
                <a:uLnTx/>
                <a:uFillTx/>
                <a:latin typeface="Century Gothic" panose="020F0302020204030204"/>
                <a:ea typeface="+mn-ea"/>
                <a:cs typeface="+mn-cs"/>
              </a:rPr>
              <a:t>Arzt</a:t>
            </a:r>
            <a:endParaRPr kumimoji="0" lang="en-US" sz="2000" b="1" i="0" u="sng"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2" name="TextBox 111">
            <a:extLst>
              <a:ext uri="{FF2B5EF4-FFF2-40B4-BE49-F238E27FC236}">
                <a16:creationId xmlns:a16="http://schemas.microsoft.com/office/drawing/2014/main" id="{4E28E8E2-FA29-4845-950F-5816C40FB4C1}"/>
              </a:ext>
            </a:extLst>
          </p:cNvPr>
          <p:cNvSpPr txBox="1"/>
          <p:nvPr/>
        </p:nvSpPr>
        <p:spPr>
          <a:xfrm>
            <a:off x="11113571" y="5896215"/>
            <a:ext cx="9476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Lehrer</a:t>
            </a:r>
          </a:p>
        </p:txBody>
      </p:sp>
      <p:pic>
        <p:nvPicPr>
          <p:cNvPr id="113" name="Picture 4" descr="Singer, Female, Silhouette, Woman, Music, Sing">
            <a:extLst>
              <a:ext uri="{FF2B5EF4-FFF2-40B4-BE49-F238E27FC236}">
                <a16:creationId xmlns:a16="http://schemas.microsoft.com/office/drawing/2014/main" id="{B71E4B03-D976-4DB2-B7AE-34F405D472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3612130" y="3730761"/>
            <a:ext cx="1363810" cy="161517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Teaching, Classroom, Teacher, Education, School, Class">
            <a:extLst>
              <a:ext uri="{FF2B5EF4-FFF2-40B4-BE49-F238E27FC236}">
                <a16:creationId xmlns:a16="http://schemas.microsoft.com/office/drawing/2014/main" id="{E2CC4BB3-80D3-475F-B8D5-BE3CF083CD0B}"/>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4652" r="26180" b="18084"/>
          <a:stretch/>
        </p:blipFill>
        <p:spPr bwMode="auto">
          <a:xfrm>
            <a:off x="6667393" y="3576189"/>
            <a:ext cx="1798757" cy="1810654"/>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8" descr="Boy, Cartoon, Checkup, Clinic, Comic, Doctor, Health">
            <a:extLst>
              <a:ext uri="{FF2B5EF4-FFF2-40B4-BE49-F238E27FC236}">
                <a16:creationId xmlns:a16="http://schemas.microsoft.com/office/drawing/2014/main" id="{ED120F83-31F5-413B-A037-6226BDD9A5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43886" y="3650998"/>
            <a:ext cx="1388714" cy="165816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Marilyn Monroe, Actress, Cinema, Woman">
            <a:extLst>
              <a:ext uri="{FF2B5EF4-FFF2-40B4-BE49-F238E27FC236}">
                <a16:creationId xmlns:a16="http://schemas.microsoft.com/office/drawing/2014/main" id="{8BD89C31-8454-4E2D-A085-853B82F8EF6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1941"/>
          <a:stretch/>
        </p:blipFill>
        <p:spPr bwMode="auto">
          <a:xfrm>
            <a:off x="778399" y="3738620"/>
            <a:ext cx="1389387" cy="1690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237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75BD4415-51A2-344E-A6FA-405684F6EAB1}"/>
              </a:ext>
            </a:extLst>
          </p:cNvPr>
          <p:cNvSpPr>
            <a:spLocks noGrp="1"/>
          </p:cNvSpPr>
          <p:nvPr>
            <p:ph type="title"/>
          </p:nvPr>
        </p:nvSpPr>
        <p:spPr/>
        <p:txBody>
          <a:bodyPr/>
          <a:lstStyle/>
          <a:p>
            <a:r>
              <a:rPr lang="en-US" dirty="0" err="1"/>
              <a:t>Quartett</a:t>
            </a:r>
            <a:r>
              <a:rPr lang="en-US" dirty="0"/>
              <a:t> cards</a:t>
            </a:r>
          </a:p>
        </p:txBody>
      </p:sp>
      <p:sp>
        <p:nvSpPr>
          <p:cNvPr id="4" name="Rounded Rectangle 5">
            <a:extLst>
              <a:ext uri="{FF2B5EF4-FFF2-40B4-BE49-F238E27FC236}">
                <a16:creationId xmlns:a16="http://schemas.microsoft.com/office/drawing/2014/main" id="{768C3170-53DE-4D93-A634-031CB6CE86E5}"/>
              </a:ext>
            </a:extLst>
          </p:cNvPr>
          <p:cNvSpPr/>
          <p:nvPr/>
        </p:nvSpPr>
        <p:spPr>
          <a:xfrm>
            <a:off x="14516" y="-1143"/>
            <a:ext cx="2892389" cy="30950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37C5B19B-9F7F-6848-A1B9-C8BB5BB22859}"/>
              </a:ext>
            </a:extLst>
          </p:cNvPr>
          <p:cNvSpPr txBox="1"/>
          <p:nvPr/>
        </p:nvSpPr>
        <p:spPr>
          <a:xfrm>
            <a:off x="561567" y="23144"/>
            <a:ext cx="1949573"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Fahrzeuge</a:t>
            </a:r>
            <a:endPar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B6923276-3DCB-AE45-A603-CA3453E6D306}"/>
              </a:ext>
            </a:extLst>
          </p:cNvPr>
          <p:cNvSpPr txBox="1"/>
          <p:nvPr/>
        </p:nvSpPr>
        <p:spPr>
          <a:xfrm>
            <a:off x="69285" y="2076503"/>
            <a:ext cx="11352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Fahrrad</a:t>
            </a:r>
            <a:endParaRPr kumimoji="0" lang="en-US" sz="20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95FA7AFB-F0CC-154D-B7D6-EA34828D5D25}"/>
              </a:ext>
            </a:extLst>
          </p:cNvPr>
          <p:cNvSpPr txBox="1"/>
          <p:nvPr/>
        </p:nvSpPr>
        <p:spPr>
          <a:xfrm>
            <a:off x="69285" y="2575310"/>
            <a:ext cx="6367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Zug</a:t>
            </a:r>
          </a:p>
        </p:txBody>
      </p:sp>
      <p:sp>
        <p:nvSpPr>
          <p:cNvPr id="20" name="TextBox 19">
            <a:extLst>
              <a:ext uri="{FF2B5EF4-FFF2-40B4-BE49-F238E27FC236}">
                <a16:creationId xmlns:a16="http://schemas.microsoft.com/office/drawing/2014/main" id="{9FF27F7D-9C4B-3741-B86E-92CDB8587E99}"/>
              </a:ext>
            </a:extLst>
          </p:cNvPr>
          <p:cNvSpPr txBox="1"/>
          <p:nvPr/>
        </p:nvSpPr>
        <p:spPr>
          <a:xfrm>
            <a:off x="1659907" y="2088040"/>
            <a:ext cx="7841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Auto</a:t>
            </a:r>
          </a:p>
        </p:txBody>
      </p:sp>
      <p:sp>
        <p:nvSpPr>
          <p:cNvPr id="22" name="TextBox 21">
            <a:extLst>
              <a:ext uri="{FF2B5EF4-FFF2-40B4-BE49-F238E27FC236}">
                <a16:creationId xmlns:a16="http://schemas.microsoft.com/office/drawing/2014/main" id="{4E28E8E2-FA29-4845-950F-5816C40FB4C1}"/>
              </a:ext>
            </a:extLst>
          </p:cNvPr>
          <p:cNvSpPr txBox="1"/>
          <p:nvPr/>
        </p:nvSpPr>
        <p:spPr>
          <a:xfrm>
            <a:off x="1659907" y="2582785"/>
            <a:ext cx="58702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Bus</a:t>
            </a:r>
          </a:p>
        </p:txBody>
      </p:sp>
      <p:sp>
        <p:nvSpPr>
          <p:cNvPr id="38" name="Rounded Rectangle 5">
            <a:extLst>
              <a:ext uri="{FF2B5EF4-FFF2-40B4-BE49-F238E27FC236}">
                <a16:creationId xmlns:a16="http://schemas.microsoft.com/office/drawing/2014/main" id="{768C3170-53DE-4D93-A634-031CB6CE86E5}"/>
              </a:ext>
            </a:extLst>
          </p:cNvPr>
          <p:cNvSpPr/>
          <p:nvPr/>
        </p:nvSpPr>
        <p:spPr>
          <a:xfrm>
            <a:off x="3095090" y="-1144"/>
            <a:ext cx="2892389" cy="30950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Rounded Rectangle 5">
            <a:extLst>
              <a:ext uri="{FF2B5EF4-FFF2-40B4-BE49-F238E27FC236}">
                <a16:creationId xmlns:a16="http://schemas.microsoft.com/office/drawing/2014/main" id="{768C3170-53DE-4D93-A634-031CB6CE86E5}"/>
              </a:ext>
            </a:extLst>
          </p:cNvPr>
          <p:cNvSpPr/>
          <p:nvPr/>
        </p:nvSpPr>
        <p:spPr>
          <a:xfrm>
            <a:off x="6176103" y="1544"/>
            <a:ext cx="2892389" cy="30950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Rounded Rectangle 5">
            <a:extLst>
              <a:ext uri="{FF2B5EF4-FFF2-40B4-BE49-F238E27FC236}">
                <a16:creationId xmlns:a16="http://schemas.microsoft.com/office/drawing/2014/main" id="{768C3170-53DE-4D93-A634-031CB6CE86E5}"/>
              </a:ext>
            </a:extLst>
          </p:cNvPr>
          <p:cNvSpPr/>
          <p:nvPr/>
        </p:nvSpPr>
        <p:spPr>
          <a:xfrm>
            <a:off x="9300781" y="-1142"/>
            <a:ext cx="2892389" cy="30950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5" name="Rounded Rectangle 5">
            <a:extLst>
              <a:ext uri="{FF2B5EF4-FFF2-40B4-BE49-F238E27FC236}">
                <a16:creationId xmlns:a16="http://schemas.microsoft.com/office/drawing/2014/main" id="{768C3170-53DE-4D93-A634-031CB6CE86E5}"/>
              </a:ext>
            </a:extLst>
          </p:cNvPr>
          <p:cNvSpPr/>
          <p:nvPr/>
        </p:nvSpPr>
        <p:spPr>
          <a:xfrm>
            <a:off x="9829" y="3289876"/>
            <a:ext cx="2892389" cy="30950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Rounded Rectangle 5">
            <a:extLst>
              <a:ext uri="{FF2B5EF4-FFF2-40B4-BE49-F238E27FC236}">
                <a16:creationId xmlns:a16="http://schemas.microsoft.com/office/drawing/2014/main" id="{768C3170-53DE-4D93-A634-031CB6CE86E5}"/>
              </a:ext>
            </a:extLst>
          </p:cNvPr>
          <p:cNvSpPr/>
          <p:nvPr/>
        </p:nvSpPr>
        <p:spPr>
          <a:xfrm>
            <a:off x="3090403" y="3289875"/>
            <a:ext cx="2892389" cy="30950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Rounded Rectangle 5">
            <a:extLst>
              <a:ext uri="{FF2B5EF4-FFF2-40B4-BE49-F238E27FC236}">
                <a16:creationId xmlns:a16="http://schemas.microsoft.com/office/drawing/2014/main" id="{768C3170-53DE-4D93-A634-031CB6CE86E5}"/>
              </a:ext>
            </a:extLst>
          </p:cNvPr>
          <p:cNvSpPr/>
          <p:nvPr/>
        </p:nvSpPr>
        <p:spPr>
          <a:xfrm>
            <a:off x="6171416" y="3292563"/>
            <a:ext cx="2892389" cy="30950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ounded Rectangle 5">
            <a:extLst>
              <a:ext uri="{FF2B5EF4-FFF2-40B4-BE49-F238E27FC236}">
                <a16:creationId xmlns:a16="http://schemas.microsoft.com/office/drawing/2014/main" id="{768C3170-53DE-4D93-A634-031CB6CE86E5}"/>
              </a:ext>
            </a:extLst>
          </p:cNvPr>
          <p:cNvSpPr/>
          <p:nvPr/>
        </p:nvSpPr>
        <p:spPr>
          <a:xfrm>
            <a:off x="9296094" y="3289877"/>
            <a:ext cx="2892389" cy="30950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37C5B19B-9F7F-6848-A1B9-C8BB5BB22859}"/>
              </a:ext>
            </a:extLst>
          </p:cNvPr>
          <p:cNvSpPr txBox="1"/>
          <p:nvPr/>
        </p:nvSpPr>
        <p:spPr>
          <a:xfrm>
            <a:off x="3620954" y="17643"/>
            <a:ext cx="1949573"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Fahrzeuge</a:t>
            </a:r>
            <a:endPar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37C5B19B-9F7F-6848-A1B9-C8BB5BB22859}"/>
              </a:ext>
            </a:extLst>
          </p:cNvPr>
          <p:cNvSpPr txBox="1"/>
          <p:nvPr/>
        </p:nvSpPr>
        <p:spPr>
          <a:xfrm>
            <a:off x="6689146" y="29958"/>
            <a:ext cx="1949573"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Fahrzeuge</a:t>
            </a:r>
            <a:endPar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37C5B19B-9F7F-6848-A1B9-C8BB5BB22859}"/>
              </a:ext>
            </a:extLst>
          </p:cNvPr>
          <p:cNvSpPr txBox="1"/>
          <p:nvPr/>
        </p:nvSpPr>
        <p:spPr>
          <a:xfrm>
            <a:off x="9791600" y="3588"/>
            <a:ext cx="1949573"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Fahrzeuge</a:t>
            </a:r>
            <a:endPar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B6923276-3DCB-AE45-A603-CA3453E6D306}"/>
              </a:ext>
            </a:extLst>
          </p:cNvPr>
          <p:cNvSpPr txBox="1"/>
          <p:nvPr/>
        </p:nvSpPr>
        <p:spPr>
          <a:xfrm>
            <a:off x="3188202" y="2067576"/>
            <a:ext cx="11464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Fahrrad</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95FA7AFB-F0CC-154D-B7D6-EA34828D5D25}"/>
              </a:ext>
            </a:extLst>
          </p:cNvPr>
          <p:cNvSpPr txBox="1"/>
          <p:nvPr/>
        </p:nvSpPr>
        <p:spPr>
          <a:xfrm>
            <a:off x="3188202" y="2566383"/>
            <a:ext cx="6367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Zug</a:t>
            </a:r>
          </a:p>
        </p:txBody>
      </p:sp>
      <p:sp>
        <p:nvSpPr>
          <p:cNvPr id="54" name="TextBox 53">
            <a:extLst>
              <a:ext uri="{FF2B5EF4-FFF2-40B4-BE49-F238E27FC236}">
                <a16:creationId xmlns:a16="http://schemas.microsoft.com/office/drawing/2014/main" id="{9FF27F7D-9C4B-3741-B86E-92CDB8587E99}"/>
              </a:ext>
            </a:extLst>
          </p:cNvPr>
          <p:cNvSpPr txBox="1"/>
          <p:nvPr/>
        </p:nvSpPr>
        <p:spPr>
          <a:xfrm>
            <a:off x="4778824" y="2079113"/>
            <a:ext cx="7841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Auto</a:t>
            </a:r>
          </a:p>
        </p:txBody>
      </p:sp>
      <p:sp>
        <p:nvSpPr>
          <p:cNvPr id="55" name="TextBox 54">
            <a:extLst>
              <a:ext uri="{FF2B5EF4-FFF2-40B4-BE49-F238E27FC236}">
                <a16:creationId xmlns:a16="http://schemas.microsoft.com/office/drawing/2014/main" id="{4E28E8E2-FA29-4845-950F-5816C40FB4C1}"/>
              </a:ext>
            </a:extLst>
          </p:cNvPr>
          <p:cNvSpPr txBox="1"/>
          <p:nvPr/>
        </p:nvSpPr>
        <p:spPr>
          <a:xfrm>
            <a:off x="4778824" y="2573858"/>
            <a:ext cx="58702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Bus</a:t>
            </a:r>
          </a:p>
        </p:txBody>
      </p:sp>
      <p:sp>
        <p:nvSpPr>
          <p:cNvPr id="59" name="TextBox 58">
            <a:extLst>
              <a:ext uri="{FF2B5EF4-FFF2-40B4-BE49-F238E27FC236}">
                <a16:creationId xmlns:a16="http://schemas.microsoft.com/office/drawing/2014/main" id="{B6923276-3DCB-AE45-A603-CA3453E6D306}"/>
              </a:ext>
            </a:extLst>
          </p:cNvPr>
          <p:cNvSpPr txBox="1"/>
          <p:nvPr/>
        </p:nvSpPr>
        <p:spPr>
          <a:xfrm>
            <a:off x="6275665" y="2090369"/>
            <a:ext cx="11464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Fahrrad</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95FA7AFB-F0CC-154D-B7D6-EA34828D5D25}"/>
              </a:ext>
            </a:extLst>
          </p:cNvPr>
          <p:cNvSpPr txBox="1"/>
          <p:nvPr/>
        </p:nvSpPr>
        <p:spPr>
          <a:xfrm>
            <a:off x="6275665" y="2589176"/>
            <a:ext cx="6367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Zug</a:t>
            </a:r>
          </a:p>
        </p:txBody>
      </p:sp>
      <p:sp>
        <p:nvSpPr>
          <p:cNvPr id="61" name="TextBox 60">
            <a:extLst>
              <a:ext uri="{FF2B5EF4-FFF2-40B4-BE49-F238E27FC236}">
                <a16:creationId xmlns:a16="http://schemas.microsoft.com/office/drawing/2014/main" id="{9FF27F7D-9C4B-3741-B86E-92CDB8587E99}"/>
              </a:ext>
            </a:extLst>
          </p:cNvPr>
          <p:cNvSpPr txBox="1"/>
          <p:nvPr/>
        </p:nvSpPr>
        <p:spPr>
          <a:xfrm>
            <a:off x="7866287" y="2101906"/>
            <a:ext cx="7841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Auto</a:t>
            </a:r>
          </a:p>
        </p:txBody>
      </p:sp>
      <p:sp>
        <p:nvSpPr>
          <p:cNvPr id="62" name="TextBox 61">
            <a:extLst>
              <a:ext uri="{FF2B5EF4-FFF2-40B4-BE49-F238E27FC236}">
                <a16:creationId xmlns:a16="http://schemas.microsoft.com/office/drawing/2014/main" id="{4E28E8E2-FA29-4845-950F-5816C40FB4C1}"/>
              </a:ext>
            </a:extLst>
          </p:cNvPr>
          <p:cNvSpPr txBox="1"/>
          <p:nvPr/>
        </p:nvSpPr>
        <p:spPr>
          <a:xfrm>
            <a:off x="7866287" y="2596651"/>
            <a:ext cx="59984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2060"/>
                </a:solidFill>
                <a:effectLst/>
                <a:uLnTx/>
                <a:uFillTx/>
                <a:latin typeface="Century Gothic" panose="020F0302020204030204"/>
                <a:ea typeface="+mn-ea"/>
                <a:cs typeface="+mn-cs"/>
              </a:rPr>
              <a:t>Bus</a:t>
            </a:r>
          </a:p>
        </p:txBody>
      </p:sp>
      <p:sp>
        <p:nvSpPr>
          <p:cNvPr id="63" name="TextBox 62">
            <a:extLst>
              <a:ext uri="{FF2B5EF4-FFF2-40B4-BE49-F238E27FC236}">
                <a16:creationId xmlns:a16="http://schemas.microsoft.com/office/drawing/2014/main" id="{B6923276-3DCB-AE45-A603-CA3453E6D306}"/>
              </a:ext>
            </a:extLst>
          </p:cNvPr>
          <p:cNvSpPr txBox="1"/>
          <p:nvPr/>
        </p:nvSpPr>
        <p:spPr>
          <a:xfrm>
            <a:off x="9394582" y="2092490"/>
            <a:ext cx="11464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Fahrrad</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95FA7AFB-F0CC-154D-B7D6-EA34828D5D25}"/>
              </a:ext>
            </a:extLst>
          </p:cNvPr>
          <p:cNvSpPr txBox="1"/>
          <p:nvPr/>
        </p:nvSpPr>
        <p:spPr>
          <a:xfrm>
            <a:off x="9394582" y="2591297"/>
            <a:ext cx="6367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Zug</a:t>
            </a:r>
          </a:p>
        </p:txBody>
      </p:sp>
      <p:sp>
        <p:nvSpPr>
          <p:cNvPr id="65" name="TextBox 64">
            <a:extLst>
              <a:ext uri="{FF2B5EF4-FFF2-40B4-BE49-F238E27FC236}">
                <a16:creationId xmlns:a16="http://schemas.microsoft.com/office/drawing/2014/main" id="{9FF27F7D-9C4B-3741-B86E-92CDB8587E99}"/>
              </a:ext>
            </a:extLst>
          </p:cNvPr>
          <p:cNvSpPr txBox="1"/>
          <p:nvPr/>
        </p:nvSpPr>
        <p:spPr>
          <a:xfrm>
            <a:off x="10985204" y="2104027"/>
            <a:ext cx="76815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2060"/>
                </a:solidFill>
                <a:effectLst/>
                <a:uLnTx/>
                <a:uFillTx/>
                <a:latin typeface="Century Gothic" panose="020F0302020204030204"/>
                <a:ea typeface="+mn-ea"/>
                <a:cs typeface="+mn-cs"/>
              </a:rPr>
              <a:t>Auto</a:t>
            </a:r>
          </a:p>
        </p:txBody>
      </p:sp>
      <p:sp>
        <p:nvSpPr>
          <p:cNvPr id="66" name="TextBox 65">
            <a:extLst>
              <a:ext uri="{FF2B5EF4-FFF2-40B4-BE49-F238E27FC236}">
                <a16:creationId xmlns:a16="http://schemas.microsoft.com/office/drawing/2014/main" id="{4E28E8E2-FA29-4845-950F-5816C40FB4C1}"/>
              </a:ext>
            </a:extLst>
          </p:cNvPr>
          <p:cNvSpPr txBox="1"/>
          <p:nvPr/>
        </p:nvSpPr>
        <p:spPr>
          <a:xfrm>
            <a:off x="10985204" y="2598772"/>
            <a:ext cx="58702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Bus</a:t>
            </a:r>
          </a:p>
        </p:txBody>
      </p:sp>
      <p:sp>
        <p:nvSpPr>
          <p:cNvPr id="69" name="TextBox 68">
            <a:extLst>
              <a:ext uri="{FF2B5EF4-FFF2-40B4-BE49-F238E27FC236}">
                <a16:creationId xmlns:a16="http://schemas.microsoft.com/office/drawing/2014/main" id="{B6923276-3DCB-AE45-A603-CA3453E6D306}"/>
              </a:ext>
            </a:extLst>
          </p:cNvPr>
          <p:cNvSpPr txBox="1"/>
          <p:nvPr/>
        </p:nvSpPr>
        <p:spPr>
          <a:xfrm>
            <a:off x="82224" y="5386843"/>
            <a:ext cx="8931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Markt</a:t>
            </a:r>
            <a:endParaRPr kumimoji="0" lang="en-US" sz="20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95FA7AFB-F0CC-154D-B7D6-EA34828D5D25}"/>
              </a:ext>
            </a:extLst>
          </p:cNvPr>
          <p:cNvSpPr txBox="1"/>
          <p:nvPr/>
        </p:nvSpPr>
        <p:spPr>
          <a:xfrm>
            <a:off x="82224" y="5885650"/>
            <a:ext cx="136768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Bibliothek</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9FF27F7D-9C4B-3741-B86E-92CDB8587E99}"/>
              </a:ext>
            </a:extLst>
          </p:cNvPr>
          <p:cNvSpPr txBox="1"/>
          <p:nvPr/>
        </p:nvSpPr>
        <p:spPr>
          <a:xfrm>
            <a:off x="1672846" y="5398380"/>
            <a:ext cx="112242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Theater</a:t>
            </a:r>
          </a:p>
        </p:txBody>
      </p:sp>
      <p:sp>
        <p:nvSpPr>
          <p:cNvPr id="72" name="TextBox 71">
            <a:extLst>
              <a:ext uri="{FF2B5EF4-FFF2-40B4-BE49-F238E27FC236}">
                <a16:creationId xmlns:a16="http://schemas.microsoft.com/office/drawing/2014/main" id="{4E28E8E2-FA29-4845-950F-5816C40FB4C1}"/>
              </a:ext>
            </a:extLst>
          </p:cNvPr>
          <p:cNvSpPr txBox="1"/>
          <p:nvPr/>
        </p:nvSpPr>
        <p:spPr>
          <a:xfrm>
            <a:off x="1672846" y="5893125"/>
            <a:ext cx="7136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Kino</a:t>
            </a:r>
          </a:p>
        </p:txBody>
      </p:sp>
      <p:sp>
        <p:nvSpPr>
          <p:cNvPr id="73" name="TextBox 72">
            <a:extLst>
              <a:ext uri="{FF2B5EF4-FFF2-40B4-BE49-F238E27FC236}">
                <a16:creationId xmlns:a16="http://schemas.microsoft.com/office/drawing/2014/main" id="{B6923276-3DCB-AE45-A603-CA3453E6D306}"/>
              </a:ext>
            </a:extLst>
          </p:cNvPr>
          <p:cNvSpPr txBox="1"/>
          <p:nvPr/>
        </p:nvSpPr>
        <p:spPr>
          <a:xfrm>
            <a:off x="3201141" y="5377916"/>
            <a:ext cx="88678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Markt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95FA7AFB-F0CC-154D-B7D6-EA34828D5D25}"/>
              </a:ext>
            </a:extLst>
          </p:cNvPr>
          <p:cNvSpPr txBox="1"/>
          <p:nvPr/>
        </p:nvSpPr>
        <p:spPr>
          <a:xfrm>
            <a:off x="3201141" y="5876723"/>
            <a:ext cx="139333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Bibliothek</a:t>
            </a:r>
            <a:endParaRPr kumimoji="0" lang="en-US" sz="20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9FF27F7D-9C4B-3741-B86E-92CDB8587E99}"/>
              </a:ext>
            </a:extLst>
          </p:cNvPr>
          <p:cNvSpPr txBox="1"/>
          <p:nvPr/>
        </p:nvSpPr>
        <p:spPr>
          <a:xfrm>
            <a:off x="4791763" y="5389453"/>
            <a:ext cx="112242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Theater</a:t>
            </a:r>
          </a:p>
        </p:txBody>
      </p:sp>
      <p:sp>
        <p:nvSpPr>
          <p:cNvPr id="76" name="TextBox 75">
            <a:extLst>
              <a:ext uri="{FF2B5EF4-FFF2-40B4-BE49-F238E27FC236}">
                <a16:creationId xmlns:a16="http://schemas.microsoft.com/office/drawing/2014/main" id="{4E28E8E2-FA29-4845-950F-5816C40FB4C1}"/>
              </a:ext>
            </a:extLst>
          </p:cNvPr>
          <p:cNvSpPr txBox="1"/>
          <p:nvPr/>
        </p:nvSpPr>
        <p:spPr>
          <a:xfrm>
            <a:off x="4791763" y="5884198"/>
            <a:ext cx="7136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Kino</a:t>
            </a:r>
          </a:p>
        </p:txBody>
      </p:sp>
      <p:sp>
        <p:nvSpPr>
          <p:cNvPr id="77" name="TextBox 76">
            <a:extLst>
              <a:ext uri="{FF2B5EF4-FFF2-40B4-BE49-F238E27FC236}">
                <a16:creationId xmlns:a16="http://schemas.microsoft.com/office/drawing/2014/main" id="{B6923276-3DCB-AE45-A603-CA3453E6D306}"/>
              </a:ext>
            </a:extLst>
          </p:cNvPr>
          <p:cNvSpPr txBox="1"/>
          <p:nvPr/>
        </p:nvSpPr>
        <p:spPr>
          <a:xfrm>
            <a:off x="6288604" y="5400709"/>
            <a:ext cx="88678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Markt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8" name="TextBox 77">
            <a:extLst>
              <a:ext uri="{FF2B5EF4-FFF2-40B4-BE49-F238E27FC236}">
                <a16:creationId xmlns:a16="http://schemas.microsoft.com/office/drawing/2014/main" id="{95FA7AFB-F0CC-154D-B7D6-EA34828D5D25}"/>
              </a:ext>
            </a:extLst>
          </p:cNvPr>
          <p:cNvSpPr txBox="1"/>
          <p:nvPr/>
        </p:nvSpPr>
        <p:spPr>
          <a:xfrm>
            <a:off x="6288604" y="5899516"/>
            <a:ext cx="136768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Bibliothek</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9FF27F7D-9C4B-3741-B86E-92CDB8587E99}"/>
              </a:ext>
            </a:extLst>
          </p:cNvPr>
          <p:cNvSpPr txBox="1"/>
          <p:nvPr/>
        </p:nvSpPr>
        <p:spPr>
          <a:xfrm>
            <a:off x="7879226" y="5412246"/>
            <a:ext cx="112242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Theater</a:t>
            </a:r>
          </a:p>
        </p:txBody>
      </p:sp>
      <p:sp>
        <p:nvSpPr>
          <p:cNvPr id="80" name="TextBox 79">
            <a:extLst>
              <a:ext uri="{FF2B5EF4-FFF2-40B4-BE49-F238E27FC236}">
                <a16:creationId xmlns:a16="http://schemas.microsoft.com/office/drawing/2014/main" id="{4E28E8E2-FA29-4845-950F-5816C40FB4C1}"/>
              </a:ext>
            </a:extLst>
          </p:cNvPr>
          <p:cNvSpPr txBox="1"/>
          <p:nvPr/>
        </p:nvSpPr>
        <p:spPr>
          <a:xfrm>
            <a:off x="7879226" y="5906991"/>
            <a:ext cx="7216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2060"/>
                </a:solidFill>
                <a:effectLst/>
                <a:uLnTx/>
                <a:uFillTx/>
                <a:latin typeface="Century Gothic" panose="020F0302020204030204"/>
                <a:ea typeface="+mn-ea"/>
                <a:cs typeface="+mn-cs"/>
              </a:rPr>
              <a:t>Kino</a:t>
            </a:r>
          </a:p>
        </p:txBody>
      </p:sp>
      <p:sp>
        <p:nvSpPr>
          <p:cNvPr id="81" name="TextBox 80">
            <a:extLst>
              <a:ext uri="{FF2B5EF4-FFF2-40B4-BE49-F238E27FC236}">
                <a16:creationId xmlns:a16="http://schemas.microsoft.com/office/drawing/2014/main" id="{B6923276-3DCB-AE45-A603-CA3453E6D306}"/>
              </a:ext>
            </a:extLst>
          </p:cNvPr>
          <p:cNvSpPr txBox="1"/>
          <p:nvPr/>
        </p:nvSpPr>
        <p:spPr>
          <a:xfrm>
            <a:off x="9407521" y="5402830"/>
            <a:ext cx="88678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Markt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TextBox 81">
            <a:extLst>
              <a:ext uri="{FF2B5EF4-FFF2-40B4-BE49-F238E27FC236}">
                <a16:creationId xmlns:a16="http://schemas.microsoft.com/office/drawing/2014/main" id="{95FA7AFB-F0CC-154D-B7D6-EA34828D5D25}"/>
              </a:ext>
            </a:extLst>
          </p:cNvPr>
          <p:cNvSpPr txBox="1"/>
          <p:nvPr/>
        </p:nvSpPr>
        <p:spPr>
          <a:xfrm>
            <a:off x="9407521" y="5901637"/>
            <a:ext cx="136768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Bibliothek</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3" name="TextBox 82">
            <a:extLst>
              <a:ext uri="{FF2B5EF4-FFF2-40B4-BE49-F238E27FC236}">
                <a16:creationId xmlns:a16="http://schemas.microsoft.com/office/drawing/2014/main" id="{9FF27F7D-9C4B-3741-B86E-92CDB8587E99}"/>
              </a:ext>
            </a:extLst>
          </p:cNvPr>
          <p:cNvSpPr txBox="1"/>
          <p:nvPr/>
        </p:nvSpPr>
        <p:spPr>
          <a:xfrm>
            <a:off x="10998143" y="5414367"/>
            <a:ext cx="11015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2060"/>
                </a:solidFill>
                <a:effectLst/>
                <a:uLnTx/>
                <a:uFillTx/>
                <a:latin typeface="Century Gothic" panose="020F0302020204030204"/>
                <a:ea typeface="+mn-ea"/>
                <a:cs typeface="+mn-cs"/>
              </a:rPr>
              <a:t>Theater</a:t>
            </a:r>
          </a:p>
        </p:txBody>
      </p:sp>
      <p:sp>
        <p:nvSpPr>
          <p:cNvPr id="84" name="TextBox 83">
            <a:extLst>
              <a:ext uri="{FF2B5EF4-FFF2-40B4-BE49-F238E27FC236}">
                <a16:creationId xmlns:a16="http://schemas.microsoft.com/office/drawing/2014/main" id="{4E28E8E2-FA29-4845-950F-5816C40FB4C1}"/>
              </a:ext>
            </a:extLst>
          </p:cNvPr>
          <p:cNvSpPr txBox="1"/>
          <p:nvPr/>
        </p:nvSpPr>
        <p:spPr>
          <a:xfrm>
            <a:off x="10998143" y="5909112"/>
            <a:ext cx="7136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Kino</a:t>
            </a:r>
          </a:p>
        </p:txBody>
      </p:sp>
      <p:sp>
        <p:nvSpPr>
          <p:cNvPr id="86" name="TextBox 85">
            <a:extLst>
              <a:ext uri="{FF2B5EF4-FFF2-40B4-BE49-F238E27FC236}">
                <a16:creationId xmlns:a16="http://schemas.microsoft.com/office/drawing/2014/main" id="{37C5B19B-9F7F-6848-A1B9-C8BB5BB22859}"/>
              </a:ext>
            </a:extLst>
          </p:cNvPr>
          <p:cNvSpPr txBox="1"/>
          <p:nvPr/>
        </p:nvSpPr>
        <p:spPr>
          <a:xfrm>
            <a:off x="751256" y="3361583"/>
            <a:ext cx="1188146"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Orte</a:t>
            </a:r>
            <a:endPar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7" name="TextBox 86">
            <a:extLst>
              <a:ext uri="{FF2B5EF4-FFF2-40B4-BE49-F238E27FC236}">
                <a16:creationId xmlns:a16="http://schemas.microsoft.com/office/drawing/2014/main" id="{37C5B19B-9F7F-6848-A1B9-C8BB5BB22859}"/>
              </a:ext>
            </a:extLst>
          </p:cNvPr>
          <p:cNvSpPr txBox="1"/>
          <p:nvPr/>
        </p:nvSpPr>
        <p:spPr>
          <a:xfrm>
            <a:off x="3762426" y="3327983"/>
            <a:ext cx="1188146"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Orte</a:t>
            </a:r>
            <a:endPar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8" name="TextBox 87">
            <a:extLst>
              <a:ext uri="{FF2B5EF4-FFF2-40B4-BE49-F238E27FC236}">
                <a16:creationId xmlns:a16="http://schemas.microsoft.com/office/drawing/2014/main" id="{37C5B19B-9F7F-6848-A1B9-C8BB5BB22859}"/>
              </a:ext>
            </a:extLst>
          </p:cNvPr>
          <p:cNvSpPr txBox="1"/>
          <p:nvPr/>
        </p:nvSpPr>
        <p:spPr>
          <a:xfrm>
            <a:off x="6928684" y="3313928"/>
            <a:ext cx="1188146"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Orte</a:t>
            </a:r>
            <a:endPar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9" name="TextBox 88">
            <a:extLst>
              <a:ext uri="{FF2B5EF4-FFF2-40B4-BE49-F238E27FC236}">
                <a16:creationId xmlns:a16="http://schemas.microsoft.com/office/drawing/2014/main" id="{37C5B19B-9F7F-6848-A1B9-C8BB5BB22859}"/>
              </a:ext>
            </a:extLst>
          </p:cNvPr>
          <p:cNvSpPr txBox="1"/>
          <p:nvPr/>
        </p:nvSpPr>
        <p:spPr>
          <a:xfrm>
            <a:off x="10004462" y="3313928"/>
            <a:ext cx="1188146"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en-US"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Orte</a:t>
            </a:r>
            <a:endParaRPr kumimoji="0" lang="en-US"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85" name="Picture 2" descr="Racing Bicycle, Racer, Racing Bike, Bicycle, Bike">
            <a:extLst>
              <a:ext uri="{FF2B5EF4-FFF2-40B4-BE49-F238E27FC236}">
                <a16:creationId xmlns:a16="http://schemas.microsoft.com/office/drawing/2014/main" id="{37AEE42D-46E2-4547-8103-BE4AFDC1E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41" y="456167"/>
            <a:ext cx="2271798" cy="1393843"/>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4" descr="High Speed Train, Railway, Ice, Train, Transportation">
            <a:extLst>
              <a:ext uri="{FF2B5EF4-FFF2-40B4-BE49-F238E27FC236}">
                <a16:creationId xmlns:a16="http://schemas.microsoft.com/office/drawing/2014/main" id="{3FB0F927-C243-4B7B-A8FD-A66E187397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1687" y="771811"/>
            <a:ext cx="2148840" cy="107442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8" descr="Bus, Machine, Perspective, Ride, Transportation">
            <a:extLst>
              <a:ext uri="{FF2B5EF4-FFF2-40B4-BE49-F238E27FC236}">
                <a16:creationId xmlns:a16="http://schemas.microsoft.com/office/drawing/2014/main" id="{9D5F473B-8F1A-4A5E-B56B-0B15C2FCE4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579531" y="588011"/>
            <a:ext cx="2222971" cy="1261999"/>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6" descr="Beetle, Passenger Car, Vw, Volkswagen, Car, Automobile">
            <a:extLst>
              <a:ext uri="{FF2B5EF4-FFF2-40B4-BE49-F238E27FC236}">
                <a16:creationId xmlns:a16="http://schemas.microsoft.com/office/drawing/2014/main" id="{851F2585-2343-4F0A-965B-4B03DED952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5773" y="436863"/>
            <a:ext cx="2181225" cy="1610926"/>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4" descr="Cinema, Clapboard, Clapper-Board, Director, Film, Movie">
            <a:extLst>
              <a:ext uri="{FF2B5EF4-FFF2-40B4-BE49-F238E27FC236}">
                <a16:creationId xmlns:a16="http://schemas.microsoft.com/office/drawing/2014/main" id="{D40BE2DC-DFB2-4C0B-80BD-B1E3DD86EF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4159" y="3817068"/>
            <a:ext cx="1583796" cy="1615202"/>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8" descr="Book, Books, Library Books, Reading, Verbs">
            <a:extLst>
              <a:ext uri="{FF2B5EF4-FFF2-40B4-BE49-F238E27FC236}">
                <a16:creationId xmlns:a16="http://schemas.microsoft.com/office/drawing/2014/main" id="{14B61EB5-E0E6-4B76-9380-4604FF42B6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9159" y="3914951"/>
            <a:ext cx="1607959" cy="1575144"/>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Curtain, Stage, Theater, Movies, Cinema, Red">
            <a:extLst>
              <a:ext uri="{FF2B5EF4-FFF2-40B4-BE49-F238E27FC236}">
                <a16:creationId xmlns:a16="http://schemas.microsoft.com/office/drawing/2014/main" id="{2E900248-0065-455C-979A-FEA670886D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589360" y="3821335"/>
            <a:ext cx="2194913" cy="1575308"/>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Burma, Market, Marketplace, Street, Burmese">
            <a:extLst>
              <a:ext uri="{FF2B5EF4-FFF2-40B4-BE49-F238E27FC236}">
                <a16:creationId xmlns:a16="http://schemas.microsoft.com/office/drawing/2014/main" id="{AAAD21CB-1D5A-4C72-9245-860830790DA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8833" r="50000" b="59500"/>
          <a:stretch/>
        </p:blipFill>
        <p:spPr bwMode="auto">
          <a:xfrm>
            <a:off x="528820" y="3728093"/>
            <a:ext cx="1694612" cy="1621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069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924466E-04B9-470F-A04B-59F1507431A6}"/>
              </a:ext>
            </a:extLst>
          </p:cNvPr>
          <p:cNvSpPr>
            <a:spLocks noGrp="1"/>
          </p:cNvSpPr>
          <p:nvPr>
            <p:ph type="title"/>
          </p:nvPr>
        </p:nvSpPr>
        <p:spPr>
          <a:xfrm>
            <a:off x="528368" y="161944"/>
            <a:ext cx="10515600" cy="1325563"/>
          </a:xfrm>
        </p:spPr>
        <p:txBody>
          <a:bodyPr/>
          <a:lstStyle/>
          <a:p>
            <a:r>
              <a:rPr lang="en-GB" b="1" dirty="0"/>
              <a:t>Towards the new GCSE</a:t>
            </a:r>
          </a:p>
        </p:txBody>
      </p:sp>
      <p:sp>
        <p:nvSpPr>
          <p:cNvPr id="16" name="Content Placeholder 15">
            <a:extLst>
              <a:ext uri="{FF2B5EF4-FFF2-40B4-BE49-F238E27FC236}">
                <a16:creationId xmlns:a16="http://schemas.microsoft.com/office/drawing/2014/main" id="{DDB7E6DD-A149-4E64-ABA6-D51114BFC019}"/>
              </a:ext>
            </a:extLst>
          </p:cNvPr>
          <p:cNvSpPr>
            <a:spLocks noGrp="1"/>
          </p:cNvSpPr>
          <p:nvPr>
            <p:ph idx="1"/>
          </p:nvPr>
        </p:nvSpPr>
        <p:spPr>
          <a:xfrm>
            <a:off x="528368" y="3090942"/>
            <a:ext cx="11135264" cy="4351338"/>
          </a:xfrm>
        </p:spPr>
        <p:txBody>
          <a:bodyPr>
            <a:normAutofit/>
          </a:bodyPr>
          <a:lstStyle/>
          <a:p>
            <a:r>
              <a:rPr lang="en-GB" dirty="0"/>
              <a:t>Using a defined word list supports planned target language use</a:t>
            </a:r>
          </a:p>
          <a:p>
            <a:r>
              <a:rPr lang="en-GB" dirty="0"/>
              <a:t>Most of the new speaking exam will be unprepared interaction</a:t>
            </a:r>
          </a:p>
          <a:p>
            <a:r>
              <a:rPr lang="en-GB" dirty="0"/>
              <a:t>Hearing and responding to teacher questions and instructions can be part of normal classroom routines</a:t>
            </a:r>
          </a:p>
          <a:p>
            <a:r>
              <a:rPr lang="en-GB" dirty="0"/>
              <a:t>Using the new language between tasks as well as within them is central not tangential practice</a:t>
            </a:r>
          </a:p>
          <a:p>
            <a:r>
              <a:rPr lang="en-GB" dirty="0"/>
              <a:t>‘Clear and comprehensible’ should be the aim for teachers and students</a:t>
            </a:r>
          </a:p>
        </p:txBody>
      </p:sp>
      <p:pic>
        <p:nvPicPr>
          <p:cNvPr id="5" name="Picture 4" descr="Diagram&#10;&#10;Description automatically generated">
            <a:extLst>
              <a:ext uri="{FF2B5EF4-FFF2-40B4-BE49-F238E27FC236}">
                <a16:creationId xmlns:a16="http://schemas.microsoft.com/office/drawing/2014/main" id="{F047E929-4F09-4A81-BB64-E9F251201AD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34397">
            <a:off x="8171277" y="-253818"/>
            <a:ext cx="4314176" cy="2157088"/>
          </a:xfrm>
          <a:prstGeom prst="rect">
            <a:avLst/>
          </a:prstGeom>
        </p:spPr>
      </p:pic>
      <p:pic>
        <p:nvPicPr>
          <p:cNvPr id="3" name="Picture 2">
            <a:extLst>
              <a:ext uri="{FF2B5EF4-FFF2-40B4-BE49-F238E27FC236}">
                <a16:creationId xmlns:a16="http://schemas.microsoft.com/office/drawing/2014/main" id="{3D0438ED-4EE5-44AE-B01A-3179470DFE2B}"/>
              </a:ext>
            </a:extLst>
          </p:cNvPr>
          <p:cNvPicPr>
            <a:picLocks noChangeAspect="1"/>
          </p:cNvPicPr>
          <p:nvPr/>
        </p:nvPicPr>
        <p:blipFill>
          <a:blip r:embed="rId4"/>
          <a:stretch>
            <a:fillRect/>
          </a:stretch>
        </p:blipFill>
        <p:spPr>
          <a:xfrm rot="21113337">
            <a:off x="2950824" y="1057158"/>
            <a:ext cx="5137097" cy="1521621"/>
          </a:xfrm>
          <a:prstGeom prst="rect">
            <a:avLst/>
          </a:prstGeom>
          <a:ln w="19050">
            <a:solidFill>
              <a:schemeClr val="accent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9976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L’école</a:t>
            </a:r>
            <a:r>
              <a:rPr lang="en-GB" sz="3600" b="1" dirty="0">
                <a:solidFill>
                  <a:schemeClr val="bg1"/>
                </a:solidFill>
              </a:rPr>
              <a:t> au </a:t>
            </a:r>
            <a:r>
              <a:rPr lang="en-GB" sz="3600" b="1" dirty="0" err="1">
                <a:solidFill>
                  <a:schemeClr val="bg1"/>
                </a:solidFill>
              </a:rPr>
              <a:t>Sénégal</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cxnSp>
        <p:nvCxnSpPr>
          <p:cNvPr id="3" name="Straight Connector 2">
            <a:extLst>
              <a:ext uri="{FF2B5EF4-FFF2-40B4-BE49-F238E27FC236}">
                <a16:creationId xmlns:a16="http://schemas.microsoft.com/office/drawing/2014/main" id="{A389597A-87A4-49ED-B476-B9602828020F}"/>
              </a:ext>
            </a:extLst>
          </p:cNvPr>
          <p:cNvCxnSpPr>
            <a:cxnSpLocks/>
          </p:cNvCxnSpPr>
          <p:nvPr/>
        </p:nvCxnSpPr>
        <p:spPr>
          <a:xfrm>
            <a:off x="6096000" y="1163992"/>
            <a:ext cx="0" cy="504430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TextBox 5">
            <a:extLst>
              <a:ext uri="{FF2B5EF4-FFF2-40B4-BE49-F238E27FC236}">
                <a16:creationId xmlns:a16="http://schemas.microsoft.com/office/drawing/2014/main" id="{8FF4511E-6880-4639-B63B-0C7BED71FBA0}"/>
              </a:ext>
            </a:extLst>
          </p:cNvPr>
          <p:cNvSpPr txBox="1"/>
          <p:nvPr/>
        </p:nvSpPr>
        <p:spPr>
          <a:xfrm>
            <a:off x="88678" y="1171810"/>
            <a:ext cx="5918644" cy="52161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Partenaire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Ask</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partner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about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their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life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school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Use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a:t>
            </a: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plural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is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school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are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French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lessons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Are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maths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exercises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easy</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is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favourite</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sport?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Answer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partner’s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questions about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life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school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Use the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we</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form</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in full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yellow</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strict but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funny</a:t>
            </a: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science and maths</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Wolof</a:t>
            </a:r>
          </a:p>
        </p:txBody>
      </p:sp>
      <p:sp>
        <p:nvSpPr>
          <p:cNvPr id="11" name="TextBox 10">
            <a:extLst>
              <a:ext uri="{FF2B5EF4-FFF2-40B4-BE49-F238E27FC236}">
                <a16:creationId xmlns:a16="http://schemas.microsoft.com/office/drawing/2014/main" id="{1E23A204-083E-4F72-8A4D-89238F39DD2C}"/>
              </a:ext>
            </a:extLst>
          </p:cNvPr>
          <p:cNvSpPr txBox="1"/>
          <p:nvPr/>
        </p:nvSpPr>
        <p:spPr>
          <a:xfrm>
            <a:off x="6096000" y="1171810"/>
            <a:ext cx="5891091"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Partenaire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Answer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partner’s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questions about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life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school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Use the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we</a:t>
            </a: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form</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in full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small</a:t>
            </a: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useful</a:t>
            </a: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difficult</a:t>
            </a: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football</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Ask</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partner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about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their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life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school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Use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a:t>
            </a: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plural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are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uniforms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Is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teacher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strict?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are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favourite</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subjects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is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first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language</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grpSp>
        <p:nvGrpSpPr>
          <p:cNvPr id="9" name="Group 8"/>
          <p:cNvGrpSpPr/>
          <p:nvPr/>
        </p:nvGrpSpPr>
        <p:grpSpPr>
          <a:xfrm>
            <a:off x="7630784" y="46664"/>
            <a:ext cx="4561216" cy="806012"/>
            <a:chOff x="159004" y="-58813"/>
            <a:chExt cx="4561216" cy="806012"/>
          </a:xfrm>
        </p:grpSpPr>
        <p:grpSp>
          <p:nvGrpSpPr>
            <p:cNvPr id="10" name="Group 9"/>
            <p:cNvGrpSpPr/>
            <p:nvPr/>
          </p:nvGrpSpPr>
          <p:grpSpPr>
            <a:xfrm>
              <a:off x="3816047" y="-58813"/>
              <a:ext cx="904173" cy="806012"/>
              <a:chOff x="9366733" y="885649"/>
              <a:chExt cx="2361193" cy="1935918"/>
            </a:xfrm>
          </p:grpSpPr>
          <p:pic>
            <p:nvPicPr>
              <p:cNvPr id="13" name="Picture 1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682" t="32606" r="34357" b="37454"/>
              <a:stretch/>
            </p:blipFill>
            <p:spPr>
              <a:xfrm>
                <a:off x="10236820" y="885649"/>
                <a:ext cx="1491106" cy="1320083"/>
              </a:xfrm>
              <a:prstGeom prst="rect">
                <a:avLst/>
              </a:prstGeom>
            </p:spPr>
          </p:pic>
          <p:pic>
            <p:nvPicPr>
              <p:cNvPr id="14" name="Picture 13"/>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8464" t="63273" r="2543" b="7273"/>
              <a:stretch/>
            </p:blipFill>
            <p:spPr>
              <a:xfrm>
                <a:off x="9366733" y="1176274"/>
                <a:ext cx="1352288" cy="1217058"/>
              </a:xfrm>
              <a:prstGeom prst="rect">
                <a:avLst/>
              </a:prstGeom>
            </p:spPr>
          </p:pic>
          <p:pic>
            <p:nvPicPr>
              <p:cNvPr id="15" name="Picture 14"/>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225" t="63394" r="62707" b="4039"/>
              <a:stretch/>
            </p:blipFill>
            <p:spPr>
              <a:xfrm>
                <a:off x="9994226" y="1589896"/>
                <a:ext cx="1283575" cy="1231671"/>
              </a:xfrm>
              <a:prstGeom prst="rect">
                <a:avLst/>
              </a:prstGeom>
            </p:spPr>
          </p:pic>
        </p:grpSp>
        <p:sp>
          <p:nvSpPr>
            <p:cNvPr id="12" name="TextBox 11"/>
            <p:cNvSpPr txBox="1"/>
            <p:nvPr/>
          </p:nvSpPr>
          <p:spPr>
            <a:xfrm>
              <a:off x="159004" y="113361"/>
              <a:ext cx="3700730" cy="461665"/>
            </a:xfrm>
            <a:prstGeom prst="rect">
              <a:avLst/>
            </a:prstGeom>
            <a:solidFill>
              <a:srgbClr val="FF6600"/>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Unscripted Speaking</a:t>
              </a:r>
            </a:p>
          </p:txBody>
        </p:sp>
      </p:grpSp>
    </p:spTree>
    <p:extLst>
      <p:ext uri="{BB962C8B-B14F-4D97-AF65-F5344CB8AC3E}">
        <p14:creationId xmlns:p14="http://schemas.microsoft.com/office/powerpoint/2010/main" val="3628299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2" name="Cloud Callout 1">
            <a:extLst>
              <a:ext uri="{FF2B5EF4-FFF2-40B4-BE49-F238E27FC236}">
                <a16:creationId xmlns:a16="http://schemas.microsoft.com/office/drawing/2014/main" id="{7468035E-C082-3A4C-82AE-60CE0732C224}"/>
              </a:ext>
            </a:extLst>
          </p:cNvPr>
          <p:cNvSpPr/>
          <p:nvPr/>
        </p:nvSpPr>
        <p:spPr>
          <a:xfrm>
            <a:off x="123072" y="3688330"/>
            <a:ext cx="1973766" cy="1808248"/>
          </a:xfrm>
          <a:prstGeom prst="cloudCallout">
            <a:avLst>
              <a:gd name="adj1" fmla="val 46399"/>
              <a:gd name="adj2" fmla="val 612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762" name="Google Shape;762;p85"/>
          <p:cNvSpPr txBox="1"/>
          <p:nvPr/>
        </p:nvSpPr>
        <p:spPr>
          <a:xfrm>
            <a:off x="238837" y="288933"/>
            <a:ext cx="5857163"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r>
              <a:rPr kumimoji="0" lang="en-GB" sz="2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Quién</a:t>
            </a:r>
            <a:r>
              <a:rPr kumimoji="0" lang="en-GB" sz="2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es? – QUIZ QUIZ TRADE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3" name="Google Shape;763;p85"/>
          <p:cNvSpPr txBox="1"/>
          <p:nvPr/>
        </p:nvSpPr>
        <p:spPr>
          <a:xfrm>
            <a:off x="212041" y="724597"/>
            <a:ext cx="9897622" cy="110795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Elige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un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personaje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Escribe tres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pistas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para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describir</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la persona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español</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La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primera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pista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no debe ser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obvia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Después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escribe </a:t>
            </a:r>
            <a:r>
              <a:rPr kumimoji="0" lang="en-GB" sz="2200" b="0" i="0" u="none" strike="noStrike" kern="0" cap="none" spc="0" normalizeH="0" baseline="0" noProof="0" err="1">
                <a:ln>
                  <a:noFill/>
                </a:ln>
                <a:solidFill>
                  <a:srgbClr val="1F3864"/>
                </a:solidFill>
                <a:effectLst/>
                <a:uLnTx/>
                <a:uFillTx/>
                <a:latin typeface="Century Gothic"/>
                <a:ea typeface="Century Gothic"/>
                <a:cs typeface="Century Gothic"/>
                <a:sym typeface="Century Gothic"/>
              </a:rPr>
              <a:t>otras</a:t>
            </a: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dos </a:t>
            </a:r>
            <a:r>
              <a:rPr kumimoji="0" lang="en-GB" sz="2200" b="0" i="0" u="none" strike="noStrike" kern="0" cap="none" spc="0" normalizeH="0" baseline="0" noProof="0" err="1">
                <a:ln>
                  <a:noFill/>
                </a:ln>
                <a:solidFill>
                  <a:srgbClr val="1F3864"/>
                </a:solidFill>
                <a:effectLst/>
                <a:uLnTx/>
                <a:uFillTx/>
                <a:latin typeface="Century Gothic"/>
                <a:ea typeface="Century Gothic"/>
                <a:cs typeface="Century Gothic"/>
                <a:sym typeface="Century Gothic"/>
              </a:rPr>
              <a:t>frases</a:t>
            </a: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más fáciles.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Debes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esconder</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tu</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trabajo</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 ¡es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secreto</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4" name="Google Shape;764;p85"/>
          <p:cNvSpPr txBox="1"/>
          <p:nvPr/>
        </p:nvSpPr>
        <p:spPr>
          <a:xfrm>
            <a:off x="203723" y="1832552"/>
            <a:ext cx="10368712"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Tx/>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A lee </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las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pistas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B.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5" name="Google Shape;765;p85"/>
          <p:cNvSpPr txBox="1"/>
          <p:nvPr/>
        </p:nvSpPr>
        <p:spPr>
          <a:xfrm>
            <a:off x="385570" y="2797076"/>
            <a:ext cx="1465603"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Ejemplo</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6" name="Google Shape;766;p85"/>
          <p:cNvSpPr txBox="1"/>
          <p:nvPr/>
        </p:nvSpPr>
        <p:spPr>
          <a:xfrm>
            <a:off x="370618" y="3170221"/>
            <a:ext cx="535591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8" name="Google Shape;768;p85"/>
          <p:cNvSpPr/>
          <p:nvPr/>
        </p:nvSpPr>
        <p:spPr>
          <a:xfrm>
            <a:off x="2302078" y="4174416"/>
            <a:ext cx="2794438" cy="1322162"/>
          </a:xfrm>
          <a:prstGeom prst="rect">
            <a:avLst/>
          </a:prstGeom>
          <a:solidFill>
            <a:srgbClr val="FBE4D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69" name="Google Shape;769;p85"/>
          <p:cNvSpPr txBox="1"/>
          <p:nvPr/>
        </p:nvSpPr>
        <p:spPr>
          <a:xfrm>
            <a:off x="1962268" y="4170660"/>
            <a:ext cx="3318964" cy="140957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joven</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moreno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Tiene el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pelo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negro.</a:t>
            </a:r>
          </a:p>
          <a:p>
            <a:pPr marL="0" marR="0" lvl="0" indent="0" algn="ctr"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Quique</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p:txBody>
      </p:sp>
      <p:sp>
        <p:nvSpPr>
          <p:cNvPr id="770" name="Google Shape;770;p85"/>
          <p:cNvSpPr txBox="1"/>
          <p:nvPr/>
        </p:nvSpPr>
        <p:spPr>
          <a:xfrm>
            <a:off x="852419" y="4379448"/>
            <a:ext cx="265953" cy="421614"/>
          </a:xfrm>
          <a:prstGeom prst="rect">
            <a:avLst/>
          </a:prstGeom>
          <a:solidFill>
            <a:srgbClr val="FBE4D4"/>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781" name="Google Shape;781;p85"/>
          <p:cNvPicPr preferRelativeResize="0"/>
          <p:nvPr/>
        </p:nvPicPr>
        <p:blipFill rotWithShape="1">
          <a:blip r:embed="rId3">
            <a:alphaModFix/>
          </a:blip>
          <a:srcRect/>
          <a:stretch/>
        </p:blipFill>
        <p:spPr>
          <a:xfrm flipH="1">
            <a:off x="2096838" y="3827098"/>
            <a:ext cx="829032" cy="817029"/>
          </a:xfrm>
          <a:prstGeom prst="rect">
            <a:avLst/>
          </a:prstGeom>
          <a:noFill/>
          <a:ln>
            <a:noFill/>
          </a:ln>
        </p:spPr>
      </p:pic>
      <p:sp>
        <p:nvSpPr>
          <p:cNvPr id="783" name="Google Shape;783;p85"/>
          <p:cNvSpPr/>
          <p:nvPr/>
        </p:nvSpPr>
        <p:spPr>
          <a:xfrm>
            <a:off x="9347200" y="258166"/>
            <a:ext cx="25809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endParaRPr kumimoji="0"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84" name="Google Shape;784;p85"/>
          <p:cNvSpPr txBox="1">
            <a:spLocks noGrp="1"/>
          </p:cNvSpPr>
          <p:nvPr>
            <p:ph type="title"/>
          </p:nvPr>
        </p:nvSpPr>
        <p:spPr>
          <a:xfrm>
            <a:off x="9429398" y="129082"/>
            <a:ext cx="2579247" cy="6590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000"/>
              <a:buFont typeface="Century Gothic"/>
              <a:buNone/>
            </a:pPr>
            <a:r>
              <a:rPr lang="en-GB" sz="2000" b="1">
                <a:solidFill>
                  <a:schemeClr val="lt1"/>
                </a:solidFill>
              </a:rPr>
              <a:t>hablar / escuchar</a:t>
            </a:r>
            <a:endParaRPr sz="2000" b="1">
              <a:solidFill>
                <a:schemeClr val="lt1"/>
              </a:solidFill>
            </a:endParaRPr>
          </a:p>
        </p:txBody>
      </p:sp>
      <p:sp>
        <p:nvSpPr>
          <p:cNvPr id="26" name="Oval Callout 45">
            <a:extLst>
              <a:ext uri="{FF2B5EF4-FFF2-40B4-BE49-F238E27FC236}">
                <a16:creationId xmlns:a16="http://schemas.microsoft.com/office/drawing/2014/main" id="{53CAA778-C7AD-0C42-954A-3D1D614929AE}"/>
              </a:ext>
            </a:extLst>
          </p:cNvPr>
          <p:cNvSpPr/>
          <p:nvPr/>
        </p:nvSpPr>
        <p:spPr>
          <a:xfrm>
            <a:off x="3511414" y="3318145"/>
            <a:ext cx="3005888" cy="572035"/>
          </a:xfrm>
          <a:prstGeom prst="wedgeEllipseCallout">
            <a:avLst>
              <a:gd name="adj1" fmla="val -57679"/>
              <a:gd name="adj2" fmla="val 89291"/>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Es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joven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27" name="Oval Callout 45">
            <a:extLst>
              <a:ext uri="{FF2B5EF4-FFF2-40B4-BE49-F238E27FC236}">
                <a16:creationId xmlns:a16="http://schemas.microsoft.com/office/drawing/2014/main" id="{A66A37F0-6635-CA49-9839-9526BD839AC8}"/>
              </a:ext>
            </a:extLst>
          </p:cNvPr>
          <p:cNvSpPr/>
          <p:nvPr/>
        </p:nvSpPr>
        <p:spPr>
          <a:xfrm>
            <a:off x="8614596" y="3446308"/>
            <a:ext cx="2104425" cy="572035"/>
          </a:xfrm>
          <a:prstGeom prst="wedgeEllipseCallout">
            <a:avLst>
              <a:gd name="adj1" fmla="val 52066"/>
              <a:gd name="adj2" fmla="val 76410"/>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¿María?</a:t>
            </a:r>
          </a:p>
        </p:txBody>
      </p:sp>
      <p:pic>
        <p:nvPicPr>
          <p:cNvPr id="36" name="Picture 35">
            <a:extLst>
              <a:ext uri="{FF2B5EF4-FFF2-40B4-BE49-F238E27FC236}">
                <a16:creationId xmlns:a16="http://schemas.microsoft.com/office/drawing/2014/main" id="{4D6B37EC-1AC5-454B-A70F-9CB3BF93DBAD}"/>
              </a:ext>
            </a:extLst>
          </p:cNvPr>
          <p:cNvPicPr>
            <a:picLocks noChangeAspect="1"/>
          </p:cNvPicPr>
          <p:nvPr/>
        </p:nvPicPr>
        <p:blipFill rotWithShape="1">
          <a:blip r:embed="rId4"/>
          <a:srcRect l="17466" t="16554" r="21946" b="27288"/>
          <a:stretch/>
        </p:blipFill>
        <p:spPr>
          <a:xfrm>
            <a:off x="643017" y="4050470"/>
            <a:ext cx="909641" cy="1049042"/>
          </a:xfrm>
          <a:prstGeom prst="rect">
            <a:avLst/>
          </a:prstGeom>
        </p:spPr>
      </p:pic>
      <p:sp>
        <p:nvSpPr>
          <p:cNvPr id="38" name="Oval Callout 45">
            <a:extLst>
              <a:ext uri="{FF2B5EF4-FFF2-40B4-BE49-F238E27FC236}">
                <a16:creationId xmlns:a16="http://schemas.microsoft.com/office/drawing/2014/main" id="{BE125403-A25C-3043-832D-0F8FC6B0B814}"/>
              </a:ext>
            </a:extLst>
          </p:cNvPr>
          <p:cNvSpPr/>
          <p:nvPr/>
        </p:nvSpPr>
        <p:spPr>
          <a:xfrm>
            <a:off x="4686510" y="3949596"/>
            <a:ext cx="3005888" cy="572035"/>
          </a:xfrm>
          <a:prstGeom prst="wedgeEllipseCallout">
            <a:avLst>
              <a:gd name="adj1" fmla="val -57679"/>
              <a:gd name="adj2" fmla="val 89291"/>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No, es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moreno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39" name="Oval Callout 45">
            <a:extLst>
              <a:ext uri="{FF2B5EF4-FFF2-40B4-BE49-F238E27FC236}">
                <a16:creationId xmlns:a16="http://schemas.microsoft.com/office/drawing/2014/main" id="{6F1D9122-F9A5-1746-AB08-BF28C2A7BFAF}"/>
              </a:ext>
            </a:extLst>
          </p:cNvPr>
          <p:cNvSpPr/>
          <p:nvPr/>
        </p:nvSpPr>
        <p:spPr>
          <a:xfrm>
            <a:off x="8650435" y="4304360"/>
            <a:ext cx="1987236" cy="572035"/>
          </a:xfrm>
          <a:prstGeom prst="wedgeEllipseCallout">
            <a:avLst>
              <a:gd name="adj1" fmla="val 55769"/>
              <a:gd name="adj2" fmla="val 68612"/>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¿Adrián?</a:t>
            </a:r>
          </a:p>
        </p:txBody>
      </p:sp>
      <p:sp>
        <p:nvSpPr>
          <p:cNvPr id="40" name="Oval Callout 45">
            <a:extLst>
              <a:ext uri="{FF2B5EF4-FFF2-40B4-BE49-F238E27FC236}">
                <a16:creationId xmlns:a16="http://schemas.microsoft.com/office/drawing/2014/main" id="{08014FF7-72FC-1A40-B193-6A529CFA799E}"/>
              </a:ext>
            </a:extLst>
          </p:cNvPr>
          <p:cNvSpPr/>
          <p:nvPr/>
        </p:nvSpPr>
        <p:spPr>
          <a:xfrm>
            <a:off x="4805456" y="5032442"/>
            <a:ext cx="3220190" cy="656203"/>
          </a:xfrm>
          <a:prstGeom prst="wedgeEllipseCallout">
            <a:avLst>
              <a:gd name="adj1" fmla="val -59882"/>
              <a:gd name="adj2" fmla="val -4280"/>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No,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tiene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 el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pelo</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 negro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41" name="Oval Callout 45">
            <a:extLst>
              <a:ext uri="{FF2B5EF4-FFF2-40B4-BE49-F238E27FC236}">
                <a16:creationId xmlns:a16="http://schemas.microsoft.com/office/drawing/2014/main" id="{1123680F-0ED3-9C41-A041-4BCD0B7D281B}"/>
              </a:ext>
            </a:extLst>
          </p:cNvPr>
          <p:cNvSpPr/>
          <p:nvPr/>
        </p:nvSpPr>
        <p:spPr>
          <a:xfrm>
            <a:off x="8650435" y="5124001"/>
            <a:ext cx="1987236" cy="572035"/>
          </a:xfrm>
          <a:prstGeom prst="wedgeEllipseCallout">
            <a:avLst>
              <a:gd name="adj1" fmla="val 55769"/>
              <a:gd name="adj2" fmla="val 68612"/>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Quique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43" name="Oval Callout 45">
            <a:extLst>
              <a:ext uri="{FF2B5EF4-FFF2-40B4-BE49-F238E27FC236}">
                <a16:creationId xmlns:a16="http://schemas.microsoft.com/office/drawing/2014/main" id="{573315B3-96A6-C740-9FD6-51F34DA28299}"/>
              </a:ext>
            </a:extLst>
          </p:cNvPr>
          <p:cNvSpPr/>
          <p:nvPr/>
        </p:nvSpPr>
        <p:spPr>
          <a:xfrm>
            <a:off x="3349994" y="5663893"/>
            <a:ext cx="1746522" cy="572035"/>
          </a:xfrm>
          <a:prstGeom prst="wedgeEllipseCallout">
            <a:avLst>
              <a:gd name="adj1" fmla="val -50887"/>
              <a:gd name="adj2" fmla="val -59150"/>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Sí</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44" name="Google Shape;766;p85">
            <a:extLst>
              <a:ext uri="{FF2B5EF4-FFF2-40B4-BE49-F238E27FC236}">
                <a16:creationId xmlns:a16="http://schemas.microsoft.com/office/drawing/2014/main" id="{87C42E62-AAA3-5B4B-BA04-DBDC2FB4C507}"/>
              </a:ext>
            </a:extLst>
          </p:cNvPr>
          <p:cNvSpPr txBox="1"/>
          <p:nvPr/>
        </p:nvSpPr>
        <p:spPr>
          <a:xfrm>
            <a:off x="6751438" y="3232692"/>
            <a:ext cx="535591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B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5" name="Google Shape;764;p85">
            <a:extLst>
              <a:ext uri="{FF2B5EF4-FFF2-40B4-BE49-F238E27FC236}">
                <a16:creationId xmlns:a16="http://schemas.microsoft.com/office/drawing/2014/main" id="{CAEA1864-1795-9C49-91BE-52889BAC10EF}"/>
              </a:ext>
            </a:extLst>
          </p:cNvPr>
          <p:cNvSpPr txBox="1"/>
          <p:nvPr/>
        </p:nvSpPr>
        <p:spPr>
          <a:xfrm>
            <a:off x="203722" y="2272644"/>
            <a:ext cx="11405181"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Tx/>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Después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de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cada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pista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Persona B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puede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intentar</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decir</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quién</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es el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personaje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783;p85"/>
          <p:cNvSpPr/>
          <p:nvPr/>
        </p:nvSpPr>
        <p:spPr>
          <a:xfrm>
            <a:off x="10109663" y="5907644"/>
            <a:ext cx="1995094"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la pista = clue</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nvGrpSpPr>
          <p:cNvPr id="3" name="Group 2"/>
          <p:cNvGrpSpPr/>
          <p:nvPr/>
        </p:nvGrpSpPr>
        <p:grpSpPr>
          <a:xfrm>
            <a:off x="9538424" y="498681"/>
            <a:ext cx="2361193" cy="1935918"/>
            <a:chOff x="9366733" y="885649"/>
            <a:chExt cx="2361193" cy="1935918"/>
          </a:xfrm>
        </p:grpSpPr>
        <p:pic>
          <p:nvPicPr>
            <p:cNvPr id="25" name="Picture 24"/>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5682" t="32606" r="34357" b="37454"/>
            <a:stretch/>
          </p:blipFill>
          <p:spPr>
            <a:xfrm>
              <a:off x="10236820" y="885649"/>
              <a:ext cx="1491106" cy="1320083"/>
            </a:xfrm>
            <a:prstGeom prst="rect">
              <a:avLst/>
            </a:prstGeom>
          </p:spPr>
        </p:pic>
        <p:pic>
          <p:nvPicPr>
            <p:cNvPr id="28" name="Picture 2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8464" t="63273" r="2543" b="7273"/>
            <a:stretch/>
          </p:blipFill>
          <p:spPr>
            <a:xfrm>
              <a:off x="9366733" y="1176274"/>
              <a:ext cx="1352288" cy="1217058"/>
            </a:xfrm>
            <a:prstGeom prst="rect">
              <a:avLst/>
            </a:prstGeom>
          </p:spPr>
        </p:pic>
        <p:pic>
          <p:nvPicPr>
            <p:cNvPr id="29" name="Picture 28"/>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225" t="63394" r="62707" b="4039"/>
            <a:stretch/>
          </p:blipFill>
          <p:spPr>
            <a:xfrm>
              <a:off x="9994226" y="1589896"/>
              <a:ext cx="1283575" cy="1231671"/>
            </a:xfrm>
            <a:prstGeom prst="rect">
              <a:avLst/>
            </a:prstGeom>
          </p:spPr>
        </p:pic>
      </p:grpSp>
    </p:spTree>
    <p:extLst>
      <p:ext uri="{BB962C8B-B14F-4D97-AF65-F5344CB8AC3E}">
        <p14:creationId xmlns:p14="http://schemas.microsoft.com/office/powerpoint/2010/main" val="397791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6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38" grpId="0" animBg="1"/>
      <p:bldP spid="39" grpId="0" animBg="1"/>
      <p:bldP spid="40" grpId="0" animBg="1"/>
      <p:bldP spid="41" grpId="0" animBg="1"/>
      <p:bldP spid="4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87"/>
          <p:cNvSpPr/>
          <p:nvPr/>
        </p:nvSpPr>
        <p:spPr>
          <a:xfrm>
            <a:off x="10946115" y="180905"/>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849" name="Google Shape;849;p87"/>
          <p:cNvSpPr txBox="1">
            <a:spLocks noGrp="1"/>
          </p:cNvSpPr>
          <p:nvPr>
            <p:ph type="title"/>
          </p:nvPr>
        </p:nvSpPr>
        <p:spPr>
          <a:xfrm>
            <a:off x="10853355" y="51821"/>
            <a:ext cx="1273903" cy="6590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rPr>
              <a:t>hablar</a:t>
            </a:r>
            <a:endParaRPr sz="2000" b="1">
              <a:solidFill>
                <a:schemeClr val="lt1"/>
              </a:solidFill>
            </a:endParaRPr>
          </a:p>
        </p:txBody>
      </p:sp>
      <p:sp>
        <p:nvSpPr>
          <p:cNvPr id="850" name="Google Shape;850;p87"/>
          <p:cNvSpPr/>
          <p:nvPr/>
        </p:nvSpPr>
        <p:spPr>
          <a:xfrm>
            <a:off x="800144" y="655869"/>
            <a:ext cx="3657407"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1" name="Google Shape;851;p87"/>
          <p:cNvSpPr txBox="1"/>
          <p:nvPr/>
        </p:nvSpPr>
        <p:spPr>
          <a:xfrm>
            <a:off x="868214" y="813633"/>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1</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2" name="Google Shape;852;p87"/>
          <p:cNvSpPr txBox="1"/>
          <p:nvPr/>
        </p:nvSpPr>
        <p:spPr>
          <a:xfrm>
            <a:off x="794923" y="2260153"/>
            <a:ext cx="1658885"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[Marta]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3" name="Google Shape;853;p87"/>
          <p:cNvSpPr txBox="1"/>
          <p:nvPr/>
        </p:nvSpPr>
        <p:spPr>
          <a:xfrm>
            <a:off x="2762147" y="2214515"/>
            <a:ext cx="1833896"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[Enrique]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4" name="Google Shape;854;p87"/>
          <p:cNvSpPr/>
          <p:nvPr/>
        </p:nvSpPr>
        <p:spPr>
          <a:xfrm>
            <a:off x="4444120" y="655869"/>
            <a:ext cx="3657407"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5" name="Google Shape;855;p87"/>
          <p:cNvSpPr txBox="1"/>
          <p:nvPr/>
        </p:nvSpPr>
        <p:spPr>
          <a:xfrm>
            <a:off x="2762147" y="813633"/>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2</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56" name="Google Shape;856;p87"/>
          <p:cNvSpPr txBox="1"/>
          <p:nvPr/>
        </p:nvSpPr>
        <p:spPr>
          <a:xfrm>
            <a:off x="4327013" y="2300568"/>
            <a:ext cx="1851511"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[Pablo]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7" name="Google Shape;857;p87"/>
          <p:cNvSpPr txBox="1"/>
          <p:nvPr/>
        </p:nvSpPr>
        <p:spPr>
          <a:xfrm>
            <a:off x="6173713" y="2264491"/>
            <a:ext cx="1824288"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Quique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8" name="Google Shape;858;p87"/>
          <p:cNvSpPr/>
          <p:nvPr/>
        </p:nvSpPr>
        <p:spPr>
          <a:xfrm>
            <a:off x="786713" y="3316494"/>
            <a:ext cx="3657407" cy="2408731"/>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9" name="Google Shape;859;p87"/>
          <p:cNvSpPr txBox="1"/>
          <p:nvPr/>
        </p:nvSpPr>
        <p:spPr>
          <a:xfrm>
            <a:off x="6206652" y="797691"/>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4</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60" name="Google Shape;860;p87"/>
          <p:cNvSpPr txBox="1"/>
          <p:nvPr/>
        </p:nvSpPr>
        <p:spPr>
          <a:xfrm>
            <a:off x="772125" y="4929717"/>
            <a:ext cx="1677196"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[Alba]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1" name="Google Shape;861;p87"/>
          <p:cNvSpPr txBox="1"/>
          <p:nvPr/>
        </p:nvSpPr>
        <p:spPr>
          <a:xfrm>
            <a:off x="2558556" y="4907732"/>
            <a:ext cx="1824288"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[Adrián]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2" name="Google Shape;862;p87"/>
          <p:cNvSpPr/>
          <p:nvPr/>
        </p:nvSpPr>
        <p:spPr>
          <a:xfrm>
            <a:off x="4444120" y="3261458"/>
            <a:ext cx="3657407"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64" name="Google Shape;864;p87"/>
          <p:cNvSpPr txBox="1"/>
          <p:nvPr/>
        </p:nvSpPr>
        <p:spPr>
          <a:xfrm>
            <a:off x="4465515" y="4907732"/>
            <a:ext cx="1747945"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Nerea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5" name="Google Shape;865;p87"/>
          <p:cNvSpPr txBox="1"/>
          <p:nvPr/>
        </p:nvSpPr>
        <p:spPr>
          <a:xfrm>
            <a:off x="6114014" y="5000065"/>
            <a:ext cx="1915506"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Pepa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7" name="Google Shape;867;p87"/>
          <p:cNvSpPr txBox="1"/>
          <p:nvPr/>
        </p:nvSpPr>
        <p:spPr>
          <a:xfrm>
            <a:off x="819507" y="3332043"/>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7</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1" name="Google Shape;871;p87"/>
          <p:cNvSpPr txBox="1"/>
          <p:nvPr/>
        </p:nvSpPr>
        <p:spPr>
          <a:xfrm>
            <a:off x="2625518" y="3314240"/>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8</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4" name="Google Shape;874;p87"/>
          <p:cNvSpPr/>
          <p:nvPr/>
        </p:nvSpPr>
        <p:spPr>
          <a:xfrm>
            <a:off x="8101528" y="648501"/>
            <a:ext cx="3522212"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5" name="Google Shape;875;p87"/>
          <p:cNvSpPr txBox="1"/>
          <p:nvPr/>
        </p:nvSpPr>
        <p:spPr>
          <a:xfrm>
            <a:off x="4484845" y="780363"/>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3</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6" name="Google Shape;876;p87"/>
          <p:cNvSpPr txBox="1"/>
          <p:nvPr/>
        </p:nvSpPr>
        <p:spPr>
          <a:xfrm>
            <a:off x="7937035" y="2174364"/>
            <a:ext cx="1851511"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[Irene]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77" name="Google Shape;877;p87"/>
          <p:cNvSpPr txBox="1"/>
          <p:nvPr/>
        </p:nvSpPr>
        <p:spPr>
          <a:xfrm>
            <a:off x="9658008" y="2477613"/>
            <a:ext cx="201588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[David]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78" name="Google Shape;878;p87"/>
          <p:cNvSpPr/>
          <p:nvPr/>
        </p:nvSpPr>
        <p:spPr>
          <a:xfrm>
            <a:off x="8101528" y="3254090"/>
            <a:ext cx="3522212"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9" name="Google Shape;879;p87"/>
          <p:cNvSpPr txBox="1"/>
          <p:nvPr/>
        </p:nvSpPr>
        <p:spPr>
          <a:xfrm>
            <a:off x="9944243" y="792543"/>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6</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0" name="Google Shape;880;p87"/>
          <p:cNvSpPr txBox="1"/>
          <p:nvPr/>
        </p:nvSpPr>
        <p:spPr>
          <a:xfrm>
            <a:off x="8018338" y="4889598"/>
            <a:ext cx="203727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[Pablo]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81" name="Google Shape;881;p87"/>
          <p:cNvSpPr txBox="1"/>
          <p:nvPr/>
        </p:nvSpPr>
        <p:spPr>
          <a:xfrm>
            <a:off x="9771422" y="4975884"/>
            <a:ext cx="1987512"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[Marta]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889" name="Google Shape;889;p87"/>
          <p:cNvPicPr preferRelativeResize="0"/>
          <p:nvPr/>
        </p:nvPicPr>
        <p:blipFill rotWithShape="1">
          <a:blip r:embed="rId3">
            <a:alphaModFix/>
          </a:blip>
          <a:srcRect/>
          <a:stretch/>
        </p:blipFill>
        <p:spPr>
          <a:xfrm>
            <a:off x="1228963" y="855311"/>
            <a:ext cx="1109323" cy="1317180"/>
          </a:xfrm>
          <a:prstGeom prst="rect">
            <a:avLst/>
          </a:prstGeom>
          <a:noFill/>
          <a:ln>
            <a:noFill/>
          </a:ln>
        </p:spPr>
      </p:pic>
      <p:pic>
        <p:nvPicPr>
          <p:cNvPr id="891" name="Google Shape;891;p87"/>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40000" contrast="-20000"/>
                    </a14:imgEffect>
                  </a14:imgLayer>
                </a14:imgProps>
              </a:ext>
            </a:extLst>
          </a:blip>
          <a:srcRect/>
          <a:stretch/>
        </p:blipFill>
        <p:spPr>
          <a:xfrm rot="-4291049">
            <a:off x="6504634" y="922973"/>
            <a:ext cx="1155268" cy="983248"/>
          </a:xfrm>
          <a:prstGeom prst="rect">
            <a:avLst/>
          </a:prstGeom>
          <a:noFill/>
          <a:ln>
            <a:noFill/>
          </a:ln>
        </p:spPr>
      </p:pic>
      <p:sp>
        <p:nvSpPr>
          <p:cNvPr id="863" name="Google Shape;863;p87"/>
          <p:cNvSpPr txBox="1"/>
          <p:nvPr/>
        </p:nvSpPr>
        <p:spPr>
          <a:xfrm>
            <a:off x="8169596" y="771069"/>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5</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3" name="Google Shape;859;p87">
            <a:extLst>
              <a:ext uri="{FF2B5EF4-FFF2-40B4-BE49-F238E27FC236}">
                <a16:creationId xmlns:a16="http://schemas.microsoft.com/office/drawing/2014/main" id="{F50D1860-C5CB-5B45-B3B8-B3C06CB04913}"/>
              </a:ext>
            </a:extLst>
          </p:cNvPr>
          <p:cNvSpPr txBox="1"/>
          <p:nvPr/>
        </p:nvSpPr>
        <p:spPr>
          <a:xfrm>
            <a:off x="6180515" y="3353949"/>
            <a:ext cx="59971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10</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4" name="Google Shape;875;p87">
            <a:extLst>
              <a:ext uri="{FF2B5EF4-FFF2-40B4-BE49-F238E27FC236}">
                <a16:creationId xmlns:a16="http://schemas.microsoft.com/office/drawing/2014/main" id="{FDF013B4-13C2-3E43-BE1C-143778F018E3}"/>
              </a:ext>
            </a:extLst>
          </p:cNvPr>
          <p:cNvSpPr txBox="1"/>
          <p:nvPr/>
        </p:nvSpPr>
        <p:spPr>
          <a:xfrm>
            <a:off x="4458708" y="3336621"/>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9</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5" name="Google Shape;879;p87">
            <a:extLst>
              <a:ext uri="{FF2B5EF4-FFF2-40B4-BE49-F238E27FC236}">
                <a16:creationId xmlns:a16="http://schemas.microsoft.com/office/drawing/2014/main" id="{CE034F29-EAA7-C145-AEC8-5449831A5228}"/>
              </a:ext>
            </a:extLst>
          </p:cNvPr>
          <p:cNvSpPr txBox="1"/>
          <p:nvPr/>
        </p:nvSpPr>
        <p:spPr>
          <a:xfrm>
            <a:off x="9918106" y="3292576"/>
            <a:ext cx="5080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12</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6" name="Google Shape;863;p87">
            <a:extLst>
              <a:ext uri="{FF2B5EF4-FFF2-40B4-BE49-F238E27FC236}">
                <a16:creationId xmlns:a16="http://schemas.microsoft.com/office/drawing/2014/main" id="{7E162FBC-3352-4948-B83D-8F9F88838430}"/>
              </a:ext>
            </a:extLst>
          </p:cNvPr>
          <p:cNvSpPr txBox="1"/>
          <p:nvPr/>
        </p:nvSpPr>
        <p:spPr>
          <a:xfrm>
            <a:off x="8143459" y="3327327"/>
            <a:ext cx="576517"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11</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57" name="Picture 18" descr="Woman Clipart Images Png - Cartoon Business Woman, Transparent Png ">
            <a:extLst>
              <a:ext uri="{FF2B5EF4-FFF2-40B4-BE49-F238E27FC236}">
                <a16:creationId xmlns:a16="http://schemas.microsoft.com/office/drawing/2014/main" id="{3C4AE4E3-B480-B949-8DAC-CF58435F6848}"/>
              </a:ext>
            </a:extLst>
          </p:cNvPr>
          <p:cNvPicPr>
            <a:picLocks noChangeAspect="1" noChangeArrowheads="1"/>
          </p:cNvPicPr>
          <p:nvPr/>
        </p:nvPicPr>
        <p:blipFill rotWithShape="1">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rcRect r="22043" b="52758"/>
          <a:stretch/>
        </p:blipFill>
        <p:spPr bwMode="auto">
          <a:xfrm>
            <a:off x="9709936" y="3426223"/>
            <a:ext cx="1937640" cy="136426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Old man in wheelchair clipart clipartfox">
            <a:extLst>
              <a:ext uri="{FF2B5EF4-FFF2-40B4-BE49-F238E27FC236}">
                <a16:creationId xmlns:a16="http://schemas.microsoft.com/office/drawing/2014/main" id="{6000C0E9-4BD5-FB42-9E7D-5216173A3CC4}"/>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8245" b="65847"/>
          <a:stretch/>
        </p:blipFill>
        <p:spPr bwMode="auto">
          <a:xfrm>
            <a:off x="3039928" y="655869"/>
            <a:ext cx="1273903" cy="144899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Bored student clipart">
            <a:extLst>
              <a:ext uri="{FF2B5EF4-FFF2-40B4-BE49-F238E27FC236}">
                <a16:creationId xmlns:a16="http://schemas.microsoft.com/office/drawing/2014/main" id="{006FD4F7-0E4C-9248-AA5A-F053B43804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05" b="43479"/>
          <a:stretch/>
        </p:blipFill>
        <p:spPr bwMode="auto">
          <a:xfrm>
            <a:off x="4692592" y="763522"/>
            <a:ext cx="1428068" cy="13547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lderly, Wrinkled, Man, Old, Aged, Angry, Spectacles">
            <a:extLst>
              <a:ext uri="{FF2B5EF4-FFF2-40B4-BE49-F238E27FC236}">
                <a16:creationId xmlns:a16="http://schemas.microsoft.com/office/drawing/2014/main" id="{421A249C-1256-9643-B7BB-7017DDC5271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60756" y="3429530"/>
            <a:ext cx="1109487" cy="144193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Girl, Sad, Lonely, Alone, Frustrated">
            <a:extLst>
              <a:ext uri="{FF2B5EF4-FFF2-40B4-BE49-F238E27FC236}">
                <a16:creationId xmlns:a16="http://schemas.microsoft.com/office/drawing/2014/main" id="{7D17BA21-7B80-D542-867B-CCD2E82BDFF1}"/>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16872" b="49139"/>
          <a:stretch/>
        </p:blipFill>
        <p:spPr bwMode="auto">
          <a:xfrm>
            <a:off x="8075577" y="696209"/>
            <a:ext cx="1574602" cy="137243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Boy, Winner, Trophy, Victory, Win">
            <a:extLst>
              <a:ext uri="{FF2B5EF4-FFF2-40B4-BE49-F238E27FC236}">
                <a16:creationId xmlns:a16="http://schemas.microsoft.com/office/drawing/2014/main" id="{A984A34C-0D78-4E41-8C96-B71157B273A0}"/>
              </a:ext>
            </a:extLst>
          </p:cNvPr>
          <p:cNvPicPr>
            <a:picLocks noChangeAspect="1" noChangeArrowheads="1"/>
          </p:cNvPicPr>
          <p:nvPr/>
        </p:nvPicPr>
        <p:blipFill rotWithShape="1">
          <a:blip r:embed="rId11">
            <a:clrChange>
              <a:clrFrom>
                <a:srgbClr val="EE7E1A"/>
              </a:clrFrom>
              <a:clrTo>
                <a:srgbClr val="EE7E1A">
                  <a:alpha val="0"/>
                </a:srgbClr>
              </a:clrTo>
            </a:clrChange>
            <a:extLst>
              <a:ext uri="{28A0092B-C50C-407E-A947-70E740481C1C}">
                <a14:useLocalDpi xmlns:a14="http://schemas.microsoft.com/office/drawing/2010/main" val="0"/>
              </a:ext>
            </a:extLst>
          </a:blip>
          <a:srcRect l="12832" t="14982" r="16415" b="25249"/>
          <a:stretch/>
        </p:blipFill>
        <p:spPr bwMode="auto">
          <a:xfrm>
            <a:off x="10074040" y="887054"/>
            <a:ext cx="1405422" cy="118158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Girl, Woman, Female, Lady, Young">
            <a:extLst>
              <a:ext uri="{FF2B5EF4-FFF2-40B4-BE49-F238E27FC236}">
                <a16:creationId xmlns:a16="http://schemas.microsoft.com/office/drawing/2014/main" id="{6AB4D871-AB15-7741-A0DD-7397FCBF417C}"/>
              </a:ext>
            </a:extLst>
          </p:cNvPr>
          <p:cNvPicPr>
            <a:picLocks noChangeAspect="1" noChangeArrowheads="1"/>
          </p:cNvPicPr>
          <p:nvPr/>
        </p:nvPicPr>
        <p:blipFill rotWithShape="1">
          <a:blip r:embed="rId12">
            <a:clrChange>
              <a:clrFrom>
                <a:srgbClr val="F8F2DA"/>
              </a:clrFrom>
              <a:clrTo>
                <a:srgbClr val="F8F2DA">
                  <a:alpha val="0"/>
                </a:srgbClr>
              </a:clrTo>
            </a:clrChange>
            <a:extLst>
              <a:ext uri="{28A0092B-C50C-407E-A947-70E740481C1C}">
                <a14:useLocalDpi xmlns:a14="http://schemas.microsoft.com/office/drawing/2010/main" val="0"/>
              </a:ext>
            </a:extLst>
          </a:blip>
          <a:srcRect l="36312" r="23229" b="33602"/>
          <a:stretch/>
        </p:blipFill>
        <p:spPr bwMode="auto">
          <a:xfrm>
            <a:off x="1002831" y="3393270"/>
            <a:ext cx="1276365" cy="139921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Open - Black Man Waving Cartoon Clipart - Full Size Clipart ">
            <a:extLst>
              <a:ext uri="{FF2B5EF4-FFF2-40B4-BE49-F238E27FC236}">
                <a16:creationId xmlns:a16="http://schemas.microsoft.com/office/drawing/2014/main" id="{E78F141E-D0BA-B046-9CF0-38E44EBD9096}"/>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66" r="-1" b="61782"/>
          <a:stretch/>
        </p:blipFill>
        <p:spPr bwMode="auto">
          <a:xfrm>
            <a:off x="2805031" y="3547040"/>
            <a:ext cx="1388310" cy="124344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Girl, Angry, Finger, Pointing, Female">
            <a:extLst>
              <a:ext uri="{FF2B5EF4-FFF2-40B4-BE49-F238E27FC236}">
                <a16:creationId xmlns:a16="http://schemas.microsoft.com/office/drawing/2014/main" id="{875B873C-27E4-6A49-A88B-A897229210AD}"/>
              </a:ext>
            </a:extLst>
          </p:cNvPr>
          <p:cNvPicPr>
            <a:picLocks noChangeAspect="1" noChangeArrowheads="1"/>
          </p:cNvPicPr>
          <p:nvPr/>
        </p:nvPicPr>
        <p:blipFill>
          <a:blip r:embed="rId14" cstate="print">
            <a:clrChange>
              <a:clrFrom>
                <a:srgbClr val="F64EF5"/>
              </a:clrFrom>
              <a:clrTo>
                <a:srgbClr val="F64EF5">
                  <a:alpha val="0"/>
                </a:srgbClr>
              </a:clrTo>
            </a:clrChange>
            <a:extLst>
              <a:ext uri="{28A0092B-C50C-407E-A947-70E740481C1C}">
                <a14:useLocalDpi xmlns:a14="http://schemas.microsoft.com/office/drawing/2010/main" val="0"/>
              </a:ext>
            </a:extLst>
          </a:blip>
          <a:srcRect/>
          <a:stretch>
            <a:fillRect/>
          </a:stretch>
        </p:blipFill>
        <p:spPr bwMode="auto">
          <a:xfrm>
            <a:off x="4616862" y="3410937"/>
            <a:ext cx="1210406" cy="140191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6" descr="Grandma, Grandmother, Granny, Senior, Elderly, Lady">
            <a:extLst>
              <a:ext uri="{FF2B5EF4-FFF2-40B4-BE49-F238E27FC236}">
                <a16:creationId xmlns:a16="http://schemas.microsoft.com/office/drawing/2014/main" id="{34C590D7-EFF4-9A4E-8221-59E3A94C995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3373" r="13626" b="82030"/>
          <a:stretch/>
        </p:blipFill>
        <p:spPr bwMode="auto">
          <a:xfrm>
            <a:off x="6372154" y="3390493"/>
            <a:ext cx="1817390" cy="1480970"/>
          </a:xfrm>
          <a:prstGeom prst="rect">
            <a:avLst/>
          </a:prstGeom>
          <a:noFill/>
          <a:extLst>
            <a:ext uri="{909E8E84-426E-40DD-AFC4-6F175D3DCCD1}">
              <a14:hiddenFill xmlns:a14="http://schemas.microsoft.com/office/drawing/2010/main">
                <a:solidFill>
                  <a:srgbClr val="FFFFFF"/>
                </a:solidFill>
              </a14:hiddenFill>
            </a:ext>
          </a:extLst>
        </p:spPr>
      </p:pic>
      <p:sp>
        <p:nvSpPr>
          <p:cNvPr id="48" name="Google Shape;783;p85"/>
          <p:cNvSpPr/>
          <p:nvPr/>
        </p:nvSpPr>
        <p:spPr>
          <a:xfrm>
            <a:off x="9658008" y="5932701"/>
            <a:ext cx="242911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Arial"/>
                <a:sym typeface="Arial"/>
              </a:rPr>
              <a:t>*rubio/a = blonde</a:t>
            </a:r>
            <a:endPar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27911386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62" name="Google Shape;862;p87"/>
          <p:cNvSpPr/>
          <p:nvPr/>
        </p:nvSpPr>
        <p:spPr>
          <a:xfrm>
            <a:off x="4409293" y="3477695"/>
            <a:ext cx="4090631"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62" name="Google Shape;862;p87">
            <a:extLst>
              <a:ext uri="{FF2B5EF4-FFF2-40B4-BE49-F238E27FC236}">
                <a16:creationId xmlns:a16="http://schemas.microsoft.com/office/drawing/2014/main" id="{3312A097-5900-3A40-883A-4264B8B8EA1C}"/>
              </a:ext>
            </a:extLst>
          </p:cNvPr>
          <p:cNvSpPr/>
          <p:nvPr/>
        </p:nvSpPr>
        <p:spPr>
          <a:xfrm>
            <a:off x="113822" y="3465513"/>
            <a:ext cx="4352975"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4" name="Google Shape;874;p87"/>
          <p:cNvSpPr/>
          <p:nvPr/>
        </p:nvSpPr>
        <p:spPr>
          <a:xfrm>
            <a:off x="7736299" y="648501"/>
            <a:ext cx="4390959"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4" name="Google Shape;854;p87"/>
          <p:cNvSpPr/>
          <p:nvPr/>
        </p:nvSpPr>
        <p:spPr>
          <a:xfrm>
            <a:off x="3788240" y="638377"/>
            <a:ext cx="3998330"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48" name="Google Shape;848;p87"/>
          <p:cNvSpPr/>
          <p:nvPr/>
        </p:nvSpPr>
        <p:spPr>
          <a:xfrm>
            <a:off x="10946115" y="180905"/>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849" name="Google Shape;849;p87"/>
          <p:cNvSpPr txBox="1">
            <a:spLocks noGrp="1"/>
          </p:cNvSpPr>
          <p:nvPr>
            <p:ph type="title"/>
          </p:nvPr>
        </p:nvSpPr>
        <p:spPr>
          <a:xfrm>
            <a:off x="10853355" y="51821"/>
            <a:ext cx="1273903" cy="6590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rPr>
              <a:t>hablar</a:t>
            </a:r>
            <a:endParaRPr sz="2000" b="1">
              <a:solidFill>
                <a:schemeClr val="lt1"/>
              </a:solidFill>
            </a:endParaRPr>
          </a:p>
        </p:txBody>
      </p:sp>
      <p:sp>
        <p:nvSpPr>
          <p:cNvPr id="850" name="Google Shape;850;p87"/>
          <p:cNvSpPr/>
          <p:nvPr/>
        </p:nvSpPr>
        <p:spPr>
          <a:xfrm>
            <a:off x="144265" y="626357"/>
            <a:ext cx="3657407"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1" name="Google Shape;851;p87"/>
          <p:cNvSpPr txBox="1"/>
          <p:nvPr/>
        </p:nvSpPr>
        <p:spPr>
          <a:xfrm>
            <a:off x="212335" y="784121"/>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1</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2" name="Google Shape;852;p87"/>
          <p:cNvSpPr txBox="1"/>
          <p:nvPr/>
        </p:nvSpPr>
        <p:spPr>
          <a:xfrm>
            <a:off x="132851" y="1425484"/>
            <a:ext cx="2016703"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excited.</a:t>
            </a: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young.</a:t>
            </a:r>
            <a:endParaRPr kumimoji="0" lang="en-GB" sz="1400" b="0" i="0" u="none" strike="noStrike" kern="0" cap="none" spc="0" normalizeH="0" baseline="0" noProof="0" dirty="0">
              <a:ln>
                <a:noFill/>
              </a:ln>
              <a:solidFill>
                <a:srgbClr val="000000"/>
              </a:solidFill>
              <a:effectLst/>
              <a:uLnTx/>
              <a:uFillTx/>
              <a:latin typeface="Century Gothic" panose="020F0302020204030204"/>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blond.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[Marta]</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3" name="Google Shape;853;p87"/>
          <p:cNvSpPr txBox="1"/>
          <p:nvPr/>
        </p:nvSpPr>
        <p:spPr>
          <a:xfrm>
            <a:off x="1905641" y="1697152"/>
            <a:ext cx="2222462"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calm.</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old.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doesn’t have much hair.</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[Enrique]</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5" name="Google Shape;855;p87"/>
          <p:cNvSpPr txBox="1"/>
          <p:nvPr/>
        </p:nvSpPr>
        <p:spPr>
          <a:xfrm>
            <a:off x="2106268" y="784121"/>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2</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56" name="Google Shape;856;p87"/>
          <p:cNvSpPr txBox="1"/>
          <p:nvPr/>
        </p:nvSpPr>
        <p:spPr>
          <a:xfrm>
            <a:off x="4020994" y="1698238"/>
            <a:ext cx="1851511" cy="153884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sad.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tired.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bored.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[Pablo]</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7" name="Google Shape;857;p87"/>
          <p:cNvSpPr txBox="1"/>
          <p:nvPr/>
        </p:nvSpPr>
        <p:spPr>
          <a:xfrm>
            <a:off x="5694114" y="1727700"/>
            <a:ext cx="2409505"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He’s young. </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He’s happy.</a:t>
            </a: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He has black hair.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Quique</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9" name="Google Shape;859;p87"/>
          <p:cNvSpPr txBox="1"/>
          <p:nvPr/>
        </p:nvSpPr>
        <p:spPr>
          <a:xfrm>
            <a:off x="6055049" y="800010"/>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4</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60" name="Google Shape;860;p87"/>
          <p:cNvSpPr txBox="1"/>
          <p:nvPr/>
        </p:nvSpPr>
        <p:spPr>
          <a:xfrm>
            <a:off x="-62313" y="4668089"/>
            <a:ext cx="2341965"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She has </a:t>
            </a:r>
            <a:r>
              <a:rPr kumimoji="0" lang="en-GB" sz="2000" b="0" i="0" u="none" strike="noStrike" kern="0" cap="none" spc="0" normalizeH="0" baseline="0" noProof="0">
                <a:ln>
                  <a:noFill/>
                </a:ln>
                <a:solidFill>
                  <a:srgbClr val="000000"/>
                </a:solidFill>
                <a:effectLst/>
                <a:uLnTx/>
                <a:uFillTx/>
                <a:latin typeface="Century Gothic"/>
                <a:ea typeface="+mn-ea"/>
                <a:cs typeface="Arial"/>
                <a:sym typeface="Century Gothic"/>
              </a:rPr>
              <a:t>blue eyes.</a:t>
            </a:r>
            <a:endParaRPr kumimoji="0" lang="en-GB" sz="1400" b="0" i="0" u="none" strike="noStrike" kern="0" cap="none" spc="0" normalizeH="0" baseline="0" noProof="0" dirty="0">
              <a:ln>
                <a:noFill/>
              </a:ln>
              <a:solidFill>
                <a:srgbClr val="000000"/>
              </a:solidFill>
              <a:effectLst/>
              <a:uLnTx/>
              <a:uFillTx/>
              <a:latin typeface="Century Gothic" panose="020F0302020204030204"/>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serious.</a:t>
            </a: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blond. </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[Alba]</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1" name="Google Shape;861;p87"/>
          <p:cNvSpPr txBox="1"/>
          <p:nvPr/>
        </p:nvSpPr>
        <p:spPr>
          <a:xfrm>
            <a:off x="2021030" y="4657047"/>
            <a:ext cx="2481406"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has brown hair.</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calm.</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He’s </a:t>
            </a:r>
            <a:r>
              <a:rPr kumimoji="0" lang="en-GB" sz="2000" b="0" i="0" u="none" strike="noStrike" kern="0" cap="none" spc="0" normalizeH="0" baseline="0" noProof="0">
                <a:ln>
                  <a:noFill/>
                </a:ln>
                <a:solidFill>
                  <a:srgbClr val="000000"/>
                </a:solidFill>
                <a:effectLst/>
                <a:uLnTx/>
                <a:uFillTx/>
                <a:latin typeface="Century Gothic"/>
                <a:ea typeface="+mn-ea"/>
                <a:cs typeface="Arial"/>
                <a:sym typeface="Century Gothic"/>
              </a:rPr>
              <a:t>greeting somebody.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[Adrián]</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4" name="Google Shape;864;p87"/>
          <p:cNvSpPr txBox="1"/>
          <p:nvPr/>
        </p:nvSpPr>
        <p:spPr>
          <a:xfrm>
            <a:off x="4196533" y="4657046"/>
            <a:ext cx="2261936"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has long hair.</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strange.</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She’s </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angry.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Nerea</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5" name="Google Shape;865;p87"/>
          <p:cNvSpPr txBox="1"/>
          <p:nvPr/>
        </p:nvSpPr>
        <p:spPr>
          <a:xfrm>
            <a:off x="6071865" y="4693234"/>
            <a:ext cx="2370935"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a:t>
            </a:r>
            <a:r>
              <a:rPr kumimoji="0" lang="en-GB"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is calm.</a:t>
            </a: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wears glasses.</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She has grey hair.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Pepa</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7" name="Google Shape;867;p87"/>
          <p:cNvSpPr txBox="1"/>
          <p:nvPr/>
        </p:nvSpPr>
        <p:spPr>
          <a:xfrm>
            <a:off x="384709" y="3528730"/>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7</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1" name="Google Shape;871;p87"/>
          <p:cNvSpPr txBox="1"/>
          <p:nvPr/>
        </p:nvSpPr>
        <p:spPr>
          <a:xfrm>
            <a:off x="2190720" y="3510927"/>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8</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5" name="Google Shape;875;p87"/>
          <p:cNvSpPr txBox="1"/>
          <p:nvPr/>
        </p:nvSpPr>
        <p:spPr>
          <a:xfrm>
            <a:off x="4289909" y="771147"/>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3</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76" name="Google Shape;876;p87"/>
          <p:cNvSpPr txBox="1"/>
          <p:nvPr/>
        </p:nvSpPr>
        <p:spPr>
          <a:xfrm>
            <a:off x="7782106" y="1725309"/>
            <a:ext cx="2240699"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She’s thinking.</a:t>
            </a: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She has long hair.</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a:ln>
                  <a:noFill/>
                </a:ln>
                <a:solidFill>
                  <a:srgbClr val="000000"/>
                </a:solidFill>
                <a:effectLst/>
                <a:uLnTx/>
                <a:uFillTx/>
                <a:latin typeface="Century Gothic"/>
                <a:ea typeface="+mn-ea"/>
                <a:cs typeface="Arial"/>
                <a:sym typeface="Century Gothic"/>
              </a:rPr>
              <a:t>She’s sad.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[Irene]</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77" name="Google Shape;877;p87"/>
          <p:cNvSpPr txBox="1"/>
          <p:nvPr/>
        </p:nvSpPr>
        <p:spPr>
          <a:xfrm>
            <a:off x="9916211" y="1745459"/>
            <a:ext cx="2323947"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a:ln>
                  <a:noFill/>
                </a:ln>
                <a:solidFill>
                  <a:srgbClr val="000000"/>
                </a:solidFill>
                <a:effectLst/>
                <a:uLnTx/>
                <a:uFillTx/>
                <a:latin typeface="Century Gothic"/>
                <a:ea typeface="+mn-ea"/>
                <a:cs typeface="Arial"/>
                <a:sym typeface="Century Gothic"/>
              </a:rPr>
              <a:t>He’s dark-skinned.</a:t>
            </a:r>
            <a:endPar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He wears glasses.</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He is proud.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[David]</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78" name="Google Shape;878;p87"/>
          <p:cNvSpPr/>
          <p:nvPr/>
        </p:nvSpPr>
        <p:spPr>
          <a:xfrm>
            <a:off x="8318810" y="3458145"/>
            <a:ext cx="3808448"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9" name="Google Shape;879;p87"/>
          <p:cNvSpPr txBox="1"/>
          <p:nvPr/>
        </p:nvSpPr>
        <p:spPr>
          <a:xfrm>
            <a:off x="10011878" y="806265"/>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6</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80" name="Google Shape;880;p87"/>
          <p:cNvSpPr txBox="1"/>
          <p:nvPr/>
        </p:nvSpPr>
        <p:spPr>
          <a:xfrm>
            <a:off x="8075577" y="4885997"/>
            <a:ext cx="2037270"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old.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has glasses.</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He is angry.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[Pablo]</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81" name="Google Shape;881;p87"/>
          <p:cNvSpPr txBox="1"/>
          <p:nvPr/>
        </p:nvSpPr>
        <p:spPr>
          <a:xfrm>
            <a:off x="9931778" y="4937990"/>
            <a:ext cx="2245884"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calm.</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She is beautiful.</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She is not sad.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[Marta]</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889" name="Google Shape;889;p87"/>
          <p:cNvPicPr preferRelativeResize="0"/>
          <p:nvPr/>
        </p:nvPicPr>
        <p:blipFill rotWithShape="1">
          <a:blip r:embed="rId3">
            <a:alphaModFix/>
          </a:blip>
          <a:srcRect/>
          <a:stretch/>
        </p:blipFill>
        <p:spPr>
          <a:xfrm>
            <a:off x="660022" y="741556"/>
            <a:ext cx="862047" cy="967467"/>
          </a:xfrm>
          <a:prstGeom prst="rect">
            <a:avLst/>
          </a:prstGeom>
          <a:noFill/>
          <a:ln>
            <a:noFill/>
          </a:ln>
        </p:spPr>
      </p:pic>
      <p:pic>
        <p:nvPicPr>
          <p:cNvPr id="891" name="Google Shape;891;p87"/>
          <p:cNvPicPr preferRelativeResize="0"/>
          <p:nvPr/>
        </p:nvPicPr>
        <p:blipFill rotWithShape="1">
          <a:blip r:embed="rId4">
            <a:alphaModFix/>
            <a:extLst>
              <a:ext uri="{BEBA8EAE-BF5A-486C-A8C5-ECC9F3942E4B}">
                <a14:imgProps xmlns:a14="http://schemas.microsoft.com/office/drawing/2010/main">
                  <a14:imgLayer r:embed="rId5">
                    <a14:imgEffect>
                      <a14:colorTemperature colorTemp="8800"/>
                    </a14:imgEffect>
                    <a14:imgEffect>
                      <a14:saturation sat="400000"/>
                    </a14:imgEffect>
                    <a14:imgEffect>
                      <a14:brightnessContrast bright="40000" contrast="-20000"/>
                    </a14:imgEffect>
                  </a14:imgLayer>
                </a14:imgProps>
              </a:ext>
            </a:extLst>
          </a:blip>
          <a:srcRect/>
          <a:stretch/>
        </p:blipFill>
        <p:spPr>
          <a:xfrm rot="-4291049">
            <a:off x="6461735" y="671351"/>
            <a:ext cx="1032117" cy="988738"/>
          </a:xfrm>
          <a:prstGeom prst="rect">
            <a:avLst/>
          </a:prstGeom>
          <a:noFill/>
          <a:ln>
            <a:noFill/>
          </a:ln>
        </p:spPr>
      </p:pic>
      <p:sp>
        <p:nvSpPr>
          <p:cNvPr id="863" name="Google Shape;863;p87"/>
          <p:cNvSpPr txBox="1"/>
          <p:nvPr/>
        </p:nvSpPr>
        <p:spPr>
          <a:xfrm>
            <a:off x="8090001" y="734011"/>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5</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3" name="Google Shape;859;p87">
            <a:extLst>
              <a:ext uri="{FF2B5EF4-FFF2-40B4-BE49-F238E27FC236}">
                <a16:creationId xmlns:a16="http://schemas.microsoft.com/office/drawing/2014/main" id="{F50D1860-C5CB-5B45-B3B8-B3C06CB04913}"/>
              </a:ext>
            </a:extLst>
          </p:cNvPr>
          <p:cNvSpPr txBox="1"/>
          <p:nvPr/>
        </p:nvSpPr>
        <p:spPr>
          <a:xfrm>
            <a:off x="6040682" y="3582941"/>
            <a:ext cx="59971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10</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4" name="Google Shape;875;p87">
            <a:extLst>
              <a:ext uri="{FF2B5EF4-FFF2-40B4-BE49-F238E27FC236}">
                <a16:creationId xmlns:a16="http://schemas.microsoft.com/office/drawing/2014/main" id="{FDF013B4-13C2-3E43-BE1C-143778F018E3}"/>
              </a:ext>
            </a:extLst>
          </p:cNvPr>
          <p:cNvSpPr txBox="1"/>
          <p:nvPr/>
        </p:nvSpPr>
        <p:spPr>
          <a:xfrm>
            <a:off x="4318875" y="3565613"/>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9</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5" name="Google Shape;879;p87">
            <a:extLst>
              <a:ext uri="{FF2B5EF4-FFF2-40B4-BE49-F238E27FC236}">
                <a16:creationId xmlns:a16="http://schemas.microsoft.com/office/drawing/2014/main" id="{CE034F29-EAA7-C145-AEC8-5449831A5228}"/>
              </a:ext>
            </a:extLst>
          </p:cNvPr>
          <p:cNvSpPr txBox="1"/>
          <p:nvPr/>
        </p:nvSpPr>
        <p:spPr>
          <a:xfrm>
            <a:off x="9918106" y="3496631"/>
            <a:ext cx="5080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12</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6" name="Google Shape;863;p87">
            <a:extLst>
              <a:ext uri="{FF2B5EF4-FFF2-40B4-BE49-F238E27FC236}">
                <a16:creationId xmlns:a16="http://schemas.microsoft.com/office/drawing/2014/main" id="{7E162FBC-3352-4948-B83D-8F9F88838430}"/>
              </a:ext>
            </a:extLst>
          </p:cNvPr>
          <p:cNvSpPr txBox="1"/>
          <p:nvPr/>
        </p:nvSpPr>
        <p:spPr>
          <a:xfrm>
            <a:off x="8085609" y="3541834"/>
            <a:ext cx="576517"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11</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57" name="Picture 18" descr="Woman Clipart Images Png - Cartoon Business Woman, Transparent Png ">
            <a:extLst>
              <a:ext uri="{FF2B5EF4-FFF2-40B4-BE49-F238E27FC236}">
                <a16:creationId xmlns:a16="http://schemas.microsoft.com/office/drawing/2014/main" id="{3C4AE4E3-B480-B949-8DAC-CF58435F6848}"/>
              </a:ext>
            </a:extLst>
          </p:cNvPr>
          <p:cNvPicPr>
            <a:picLocks noChangeAspect="1" noChangeArrowheads="1"/>
          </p:cNvPicPr>
          <p:nvPr/>
        </p:nvPicPr>
        <p:blipFill rotWithShape="1">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rcRect r="22043" b="52758"/>
          <a:stretch/>
        </p:blipFill>
        <p:spPr bwMode="auto">
          <a:xfrm>
            <a:off x="10007519" y="3510605"/>
            <a:ext cx="1791964" cy="132339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Old man in wheelchair clipart clipartfox">
            <a:extLst>
              <a:ext uri="{FF2B5EF4-FFF2-40B4-BE49-F238E27FC236}">
                <a16:creationId xmlns:a16="http://schemas.microsoft.com/office/drawing/2014/main" id="{6000C0E9-4BD5-FB42-9E7D-5216173A3CC4}"/>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8245" b="65847"/>
          <a:stretch/>
        </p:blipFill>
        <p:spPr bwMode="auto">
          <a:xfrm>
            <a:off x="2338144" y="623662"/>
            <a:ext cx="1273903" cy="110403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Bored student clipart">
            <a:extLst>
              <a:ext uri="{FF2B5EF4-FFF2-40B4-BE49-F238E27FC236}">
                <a16:creationId xmlns:a16="http://schemas.microsoft.com/office/drawing/2014/main" id="{006FD4F7-0E4C-9248-AA5A-F053B43804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05" b="43479"/>
          <a:stretch/>
        </p:blipFill>
        <p:spPr bwMode="auto">
          <a:xfrm>
            <a:off x="4502436" y="767149"/>
            <a:ext cx="1253482" cy="106661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Elderly, Wrinkled, Man, Old, Aged, Angry, Spectacles">
            <a:extLst>
              <a:ext uri="{FF2B5EF4-FFF2-40B4-BE49-F238E27FC236}">
                <a16:creationId xmlns:a16="http://schemas.microsoft.com/office/drawing/2014/main" id="{51A881A7-B162-D84B-A089-93943890C6D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67263" y="3542692"/>
            <a:ext cx="1064388" cy="125083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irl, Sad, Lonely, Alone, Frustrated">
            <a:extLst>
              <a:ext uri="{FF2B5EF4-FFF2-40B4-BE49-F238E27FC236}">
                <a16:creationId xmlns:a16="http://schemas.microsoft.com/office/drawing/2014/main" id="{F44519EF-BF3F-CD4F-953B-F845830EDFEB}"/>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16872" b="49139"/>
          <a:stretch/>
        </p:blipFill>
        <p:spPr bwMode="auto">
          <a:xfrm>
            <a:off x="8200979" y="666692"/>
            <a:ext cx="1336484" cy="10531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oy, Winner, Trophy, Victory, Win">
            <a:extLst>
              <a:ext uri="{FF2B5EF4-FFF2-40B4-BE49-F238E27FC236}">
                <a16:creationId xmlns:a16="http://schemas.microsoft.com/office/drawing/2014/main" id="{AE61552E-DFBA-744A-B0EE-F327B5532AF3}"/>
              </a:ext>
            </a:extLst>
          </p:cNvPr>
          <p:cNvPicPr>
            <a:picLocks noChangeAspect="1" noChangeArrowheads="1"/>
          </p:cNvPicPr>
          <p:nvPr/>
        </p:nvPicPr>
        <p:blipFill rotWithShape="1">
          <a:blip r:embed="rId11">
            <a:clrChange>
              <a:clrFrom>
                <a:srgbClr val="EE7E1A"/>
              </a:clrFrom>
              <a:clrTo>
                <a:srgbClr val="EE7E1A">
                  <a:alpha val="0"/>
                </a:srgbClr>
              </a:clrTo>
            </a:clrChange>
            <a:extLst>
              <a:ext uri="{28A0092B-C50C-407E-A947-70E740481C1C}">
                <a14:useLocalDpi xmlns:a14="http://schemas.microsoft.com/office/drawing/2010/main" val="0"/>
              </a:ext>
            </a:extLst>
          </a:blip>
          <a:srcRect l="12832" t="14982" r="16415" b="25249"/>
          <a:stretch/>
        </p:blipFill>
        <p:spPr bwMode="auto">
          <a:xfrm>
            <a:off x="10458307" y="806265"/>
            <a:ext cx="1252602" cy="9357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rl, Woman, Female, Lady, Young">
            <a:extLst>
              <a:ext uri="{FF2B5EF4-FFF2-40B4-BE49-F238E27FC236}">
                <a16:creationId xmlns:a16="http://schemas.microsoft.com/office/drawing/2014/main" id="{DDB599BF-0CF7-834F-B86F-2463ACF1ABA8}"/>
              </a:ext>
            </a:extLst>
          </p:cNvPr>
          <p:cNvPicPr>
            <a:picLocks noChangeAspect="1" noChangeArrowheads="1"/>
          </p:cNvPicPr>
          <p:nvPr/>
        </p:nvPicPr>
        <p:blipFill rotWithShape="1">
          <a:blip r:embed="rId12">
            <a:clrChange>
              <a:clrFrom>
                <a:srgbClr val="F8F2DA"/>
              </a:clrFrom>
              <a:clrTo>
                <a:srgbClr val="F8F2DA">
                  <a:alpha val="0"/>
                </a:srgbClr>
              </a:clrTo>
            </a:clrChange>
            <a:extLst>
              <a:ext uri="{28A0092B-C50C-407E-A947-70E740481C1C}">
                <a14:useLocalDpi xmlns:a14="http://schemas.microsoft.com/office/drawing/2010/main" val="0"/>
              </a:ext>
            </a:extLst>
          </a:blip>
          <a:srcRect l="36312" r="23229" b="33602"/>
          <a:stretch/>
        </p:blipFill>
        <p:spPr bwMode="auto">
          <a:xfrm>
            <a:off x="671086" y="3528854"/>
            <a:ext cx="1134272" cy="124344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Open - Black Man Waving Cartoon Clipart - Full Size Clipart ">
            <a:extLst>
              <a:ext uri="{FF2B5EF4-FFF2-40B4-BE49-F238E27FC236}">
                <a16:creationId xmlns:a16="http://schemas.microsoft.com/office/drawing/2014/main" id="{01FFC625-1584-1843-9A1C-451A17DB2B7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66" r="-1" b="61782"/>
          <a:stretch/>
        </p:blipFill>
        <p:spPr bwMode="auto">
          <a:xfrm>
            <a:off x="2574106" y="3569393"/>
            <a:ext cx="1235753" cy="110680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Girl, Angry, Finger, Pointing, Female">
            <a:extLst>
              <a:ext uri="{FF2B5EF4-FFF2-40B4-BE49-F238E27FC236}">
                <a16:creationId xmlns:a16="http://schemas.microsoft.com/office/drawing/2014/main" id="{16D8710C-2D54-BE43-9B86-22A4A3E83521}"/>
              </a:ext>
            </a:extLst>
          </p:cNvPr>
          <p:cNvPicPr>
            <a:picLocks noChangeAspect="1" noChangeArrowheads="1"/>
          </p:cNvPicPr>
          <p:nvPr/>
        </p:nvPicPr>
        <p:blipFill>
          <a:blip r:embed="rId14" cstate="print">
            <a:clrChange>
              <a:clrFrom>
                <a:srgbClr val="F64EF5"/>
              </a:clrFrom>
              <a:clrTo>
                <a:srgbClr val="F64EF5">
                  <a:alpha val="0"/>
                </a:srgbClr>
              </a:clrTo>
            </a:clrChange>
            <a:extLst>
              <a:ext uri="{28A0092B-C50C-407E-A947-70E740481C1C}">
                <a14:useLocalDpi xmlns:a14="http://schemas.microsoft.com/office/drawing/2010/main" val="0"/>
              </a:ext>
            </a:extLst>
          </a:blip>
          <a:srcRect/>
          <a:stretch>
            <a:fillRect/>
          </a:stretch>
        </p:blipFill>
        <p:spPr bwMode="auto">
          <a:xfrm>
            <a:off x="4670848" y="3441507"/>
            <a:ext cx="1149000" cy="133079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Grandma, Grandmother, Granny, Senior, Elderly, Lady">
            <a:extLst>
              <a:ext uri="{FF2B5EF4-FFF2-40B4-BE49-F238E27FC236}">
                <a16:creationId xmlns:a16="http://schemas.microsoft.com/office/drawing/2014/main" id="{D311CC99-1B65-BE42-83E1-F88A136E748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3373" r="13626" b="82030"/>
          <a:stretch/>
        </p:blipFill>
        <p:spPr bwMode="auto">
          <a:xfrm>
            <a:off x="6374005" y="3520950"/>
            <a:ext cx="1817390" cy="1232394"/>
          </a:xfrm>
          <a:prstGeom prst="rect">
            <a:avLst/>
          </a:prstGeom>
          <a:noFill/>
          <a:extLst>
            <a:ext uri="{909E8E84-426E-40DD-AFC4-6F175D3DCCD1}">
              <a14:hiddenFill xmlns:a14="http://schemas.microsoft.com/office/drawing/2010/main">
                <a:solidFill>
                  <a:srgbClr val="FFFFFF"/>
                </a:solidFill>
              </a14:hiddenFill>
            </a:ext>
          </a:extLst>
        </p:spPr>
      </p:pic>
      <p:sp>
        <p:nvSpPr>
          <p:cNvPr id="48" name="Google Shape;783;p85"/>
          <p:cNvSpPr/>
          <p:nvPr/>
        </p:nvSpPr>
        <p:spPr>
          <a:xfrm>
            <a:off x="7136525" y="6422017"/>
            <a:ext cx="247468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Arial"/>
                <a:sym typeface="Arial"/>
              </a:rPr>
              <a:t>*rubio/a = blonde</a:t>
            </a:r>
            <a:endPar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668508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13" descr="background rectangle"/>
          <p:cNvPicPr preferRelativeResize="0"/>
          <p:nvPr/>
        </p:nvPicPr>
        <p:blipFill rotWithShape="1">
          <a:blip r:embed="rId3">
            <a:alphaModFix/>
          </a:blip>
          <a:srcRect/>
          <a:stretch/>
        </p:blipFill>
        <p:spPr>
          <a:xfrm>
            <a:off x="31493" y="506983"/>
            <a:ext cx="5872918" cy="869950"/>
          </a:xfrm>
          <a:prstGeom prst="rect">
            <a:avLst/>
          </a:prstGeom>
          <a:noFill/>
          <a:ln>
            <a:noFill/>
          </a:ln>
        </p:spPr>
      </p:pic>
      <p:sp>
        <p:nvSpPr>
          <p:cNvPr id="437" name="Google Shape;437;p13"/>
          <p:cNvSpPr txBox="1">
            <a:spLocks noGrp="1"/>
          </p:cNvSpPr>
          <p:nvPr>
            <p:ph type="title"/>
          </p:nvPr>
        </p:nvSpPr>
        <p:spPr>
          <a:xfrm>
            <a:off x="31493" y="506983"/>
            <a:ext cx="5093752"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Jetzt oder früher?</a:t>
            </a:r>
            <a:endParaRPr/>
          </a:p>
        </p:txBody>
      </p:sp>
      <p:sp>
        <p:nvSpPr>
          <p:cNvPr id="438" name="Google Shape;438;p13"/>
          <p:cNvSpPr/>
          <p:nvPr/>
        </p:nvSpPr>
        <p:spPr>
          <a:xfrm>
            <a:off x="10453816" y="247046"/>
            <a:ext cx="1503511" cy="38314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sprechen</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39" name="Google Shape;439;p13"/>
          <p:cNvSpPr/>
          <p:nvPr/>
        </p:nvSpPr>
        <p:spPr>
          <a:xfrm>
            <a:off x="5472750" y="727207"/>
            <a:ext cx="6719249" cy="5386989"/>
          </a:xfrm>
          <a:prstGeom prst="roundRect">
            <a:avLst>
              <a:gd name="adj" fmla="val 16667"/>
            </a:avLst>
          </a:prstGeom>
          <a:noFill/>
          <a:ln w="762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20000"/>
              </a:lnSpc>
              <a:spcBef>
                <a:spcPts val="0"/>
              </a:spcBef>
              <a:spcAft>
                <a:spcPts val="0"/>
              </a:spcAft>
              <a:buClr>
                <a:srgbClr val="1F3864"/>
              </a:buClr>
              <a:buSzPts val="2400"/>
              <a:buFont typeface="Century Gothic"/>
              <a:buNone/>
              <a:tabLst/>
              <a:defRPr/>
            </a:pP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2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endParaRPr kumimoji="0" sz="2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2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aktiv</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sein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jemanden</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fragen</a:t>
            </a:r>
            <a:endParaRPr kumimoji="0" sz="2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2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eine</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Blume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haben</a:t>
            </a:r>
            <a:endParaRPr kumimoji="0" sz="2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2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gucken</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beliebt</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sein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beobachten</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2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Wissenschaftler</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sein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wachsen</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2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eine</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Person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unterstützen</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2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Chemie</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studieren</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b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b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einen</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Gegenstand</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kaufen</a:t>
            </a:r>
            <a:endParaRPr kumimoji="0" sz="2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20000"/>
              </a:lnSpc>
              <a:spcBef>
                <a:spcPts val="0"/>
              </a:spcBef>
              <a:spcAft>
                <a:spcPts val="0"/>
              </a:spcAft>
              <a:buClr>
                <a:srgbClr val="1F3864"/>
              </a:buClr>
              <a:buSzPts val="2400"/>
              <a:buFont typeface="Arial"/>
              <a:buNone/>
              <a:tabLst/>
              <a:defRPr/>
            </a:pP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Forscher</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sein	Tourist sein  </a:t>
            </a:r>
          </a:p>
          <a:p>
            <a:pPr marL="0" marR="0" lvl="0" indent="0" algn="ctr" defTabSz="914400" rtl="0" eaLnBrk="1" fontAlgn="auto" latinLnBrk="0" hangingPunct="1">
              <a:lnSpc>
                <a:spcPct val="12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keinen</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Zahn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verlieren</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2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wach</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bleiben</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in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Bewegung</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sein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immer</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einschlafen</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viel</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entdecken</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endParaRPr kumimoji="0" sz="2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2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im</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November </a:t>
            </a:r>
            <a:r>
              <a:rPr kumimoji="0" lang="en-GB" sz="24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anfangen</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aphicFrame>
        <p:nvGraphicFramePr>
          <p:cNvPr id="440" name="Google Shape;440;p13"/>
          <p:cNvGraphicFramePr/>
          <p:nvPr/>
        </p:nvGraphicFramePr>
        <p:xfrm>
          <a:off x="448875" y="1473945"/>
          <a:ext cx="5023875" cy="4663510"/>
        </p:xfrm>
        <a:graphic>
          <a:graphicData uri="http://schemas.openxmlformats.org/drawingml/2006/table">
            <a:tbl>
              <a:tblPr>
                <a:noFill/>
              </a:tblPr>
              <a:tblGrid>
                <a:gridCol w="414275">
                  <a:extLst>
                    <a:ext uri="{9D8B030D-6E8A-4147-A177-3AD203B41FA5}">
                      <a16:colId xmlns:a16="http://schemas.microsoft.com/office/drawing/2014/main" val="20000"/>
                    </a:ext>
                  </a:extLst>
                </a:gridCol>
                <a:gridCol w="1236500">
                  <a:extLst>
                    <a:ext uri="{9D8B030D-6E8A-4147-A177-3AD203B41FA5}">
                      <a16:colId xmlns:a16="http://schemas.microsoft.com/office/drawing/2014/main" val="20001"/>
                    </a:ext>
                  </a:extLst>
                </a:gridCol>
                <a:gridCol w="548025">
                  <a:extLst>
                    <a:ext uri="{9D8B030D-6E8A-4147-A177-3AD203B41FA5}">
                      <a16:colId xmlns:a16="http://schemas.microsoft.com/office/drawing/2014/main" val="20002"/>
                    </a:ext>
                  </a:extLst>
                </a:gridCol>
                <a:gridCol w="2825075">
                  <a:extLst>
                    <a:ext uri="{9D8B030D-6E8A-4147-A177-3AD203B41FA5}">
                      <a16:colId xmlns:a16="http://schemas.microsoft.com/office/drawing/2014/main" val="20003"/>
                    </a:ext>
                  </a:extLst>
                </a:gridCol>
              </a:tblGrid>
              <a:tr h="370850">
                <a:tc>
                  <a:txBody>
                    <a:bodyPr/>
                    <a:lstStyle/>
                    <a:p>
                      <a:pPr marL="0" marR="0" lvl="0" indent="0" algn="l" rtl="0">
                        <a:spcBef>
                          <a:spcPts val="0"/>
                        </a:spcBef>
                        <a:spcAft>
                          <a:spcPts val="0"/>
                        </a:spcAft>
                        <a:buClr>
                          <a:schemeClr val="dk1"/>
                        </a:buClr>
                        <a:buSzPts val="1800"/>
                        <a:buFont typeface="Century Gothic"/>
                        <a:buNone/>
                      </a:pPr>
                      <a:endParaRPr sz="18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800"/>
                        <a:buFont typeface="Century Gothic"/>
                        <a:buNone/>
                      </a:pPr>
                      <a:endParaRPr sz="18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800"/>
                        <a:buFont typeface="Century Gothic"/>
                        <a:buNone/>
                      </a:pPr>
                      <a:endParaRPr sz="1800"/>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1F3864"/>
                        </a:buClr>
                        <a:buSzPts val="3600"/>
                        <a:buFont typeface="Century Gothic"/>
                        <a:buNone/>
                      </a:pPr>
                      <a:r>
                        <a:rPr lang="en-GB" sz="2400" b="1">
                          <a:solidFill>
                            <a:srgbClr val="1F3864"/>
                          </a:solidFill>
                        </a:rPr>
                        <a:t>odd = imperfect</a:t>
                      </a:r>
                      <a:endParaRPr/>
                    </a:p>
                    <a:p>
                      <a:pPr marL="0" marR="0" lvl="0" indent="0" algn="l" rtl="0">
                        <a:lnSpc>
                          <a:spcPct val="100000"/>
                        </a:lnSpc>
                        <a:spcBef>
                          <a:spcPts val="0"/>
                        </a:spcBef>
                        <a:spcAft>
                          <a:spcPts val="0"/>
                        </a:spcAft>
                        <a:buClr>
                          <a:srgbClr val="1F3864"/>
                        </a:buClr>
                        <a:buSzPts val="3600"/>
                        <a:buFont typeface="Century Gothic"/>
                        <a:buNone/>
                      </a:pPr>
                      <a:r>
                        <a:rPr lang="en-GB" sz="2400" b="1">
                          <a:solidFill>
                            <a:srgbClr val="1F3864"/>
                          </a:solidFill>
                        </a:rPr>
                        <a:t>even = present</a:t>
                      </a:r>
                      <a:endParaRPr sz="2400" b="1">
                        <a:solidFill>
                          <a:srgbClr val="1F3864"/>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Clr>
                          <a:srgbClr val="1F3864"/>
                        </a:buClr>
                        <a:buSzPts val="3600"/>
                        <a:buFont typeface="Century Gothic"/>
                        <a:buNone/>
                      </a:pPr>
                      <a:r>
                        <a:rPr lang="en-GB" sz="3600" b="0" u="none" strike="noStrike" cap="none">
                          <a:solidFill>
                            <a:srgbClr val="1F3864"/>
                          </a:solidFill>
                        </a:rPr>
                        <a:t>1</a:t>
                      </a: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rgbClr val="1F3864"/>
                        </a:buClr>
                        <a:buSzPts val="3600"/>
                        <a:buFont typeface="Century Gothic"/>
                        <a:buNone/>
                      </a:pPr>
                      <a:r>
                        <a:rPr lang="en-GB" sz="3600" b="1">
                          <a:solidFill>
                            <a:srgbClr val="1F3864"/>
                          </a:solidFill>
                        </a:rPr>
                        <a:t>I</a:t>
                      </a: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rgbClr val="1F3864"/>
                        </a:buClr>
                        <a:buSzPts val="3600"/>
                        <a:buFont typeface="Century Gothic"/>
                        <a:buNone/>
                      </a:pPr>
                      <a:r>
                        <a:rPr lang="en-GB" sz="3600" b="0">
                          <a:solidFill>
                            <a:srgbClr val="1F3864"/>
                          </a:solidFill>
                        </a:rPr>
                        <a:t>1</a:t>
                      </a: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1F3864"/>
                        </a:buClr>
                        <a:buSzPts val="3600"/>
                        <a:buFont typeface="Century Gothic"/>
                        <a:buNone/>
                      </a:pPr>
                      <a:r>
                        <a:rPr lang="en-GB" sz="3600" b="1">
                          <a:solidFill>
                            <a:srgbClr val="1F3864"/>
                          </a:solidFill>
                        </a:rPr>
                        <a:t>wollen</a:t>
                      </a:r>
                      <a:endParaRPr sz="3600" b="1">
                        <a:solidFill>
                          <a:srgbClr val="1F3864"/>
                        </a:solidFill>
                      </a:endParaRPr>
                    </a:p>
                  </a:txBody>
                  <a:tcPr marL="91450" marR="91450" marT="45725" marB="45725">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Clr>
                          <a:srgbClr val="1F3864"/>
                        </a:buClr>
                        <a:buSzPts val="3600"/>
                        <a:buFont typeface="Century Gothic"/>
                        <a:buNone/>
                      </a:pPr>
                      <a:r>
                        <a:rPr lang="en-GB" sz="3600" b="0">
                          <a:solidFill>
                            <a:srgbClr val="1F3864"/>
                          </a:solidFill>
                        </a:rPr>
                        <a:t>2</a:t>
                      </a:r>
                      <a:endParaRPr sz="1800"/>
                    </a:p>
                  </a:txBody>
                  <a:tcPr marL="91450" marR="91450" marT="45725" marB="45725">
                    <a:lnT w="12700" cap="flat" cmpd="sng">
                      <a:solidFill>
                        <a:schemeClr val="dk1"/>
                      </a:solidFill>
                      <a:prstDash val="solid"/>
                      <a:round/>
                      <a:headEnd type="none" w="sm" len="sm"/>
                      <a:tailEnd type="none" w="sm" len="sm"/>
                    </a:lnT>
                  </a:tcPr>
                </a:tc>
                <a:tc>
                  <a:txBody>
                    <a:bodyPr/>
                    <a:lstStyle/>
                    <a:p>
                      <a:pPr marL="0" marR="0" lvl="0" indent="0" algn="l" rtl="0">
                        <a:spcBef>
                          <a:spcPts val="0"/>
                        </a:spcBef>
                        <a:spcAft>
                          <a:spcPts val="0"/>
                        </a:spcAft>
                        <a:buClr>
                          <a:srgbClr val="1F3864"/>
                        </a:buClr>
                        <a:buSzPts val="3600"/>
                        <a:buFont typeface="Century Gothic"/>
                        <a:buNone/>
                      </a:pPr>
                      <a:r>
                        <a:rPr lang="en-GB" sz="3600" b="1">
                          <a:solidFill>
                            <a:srgbClr val="1F3864"/>
                          </a:solidFill>
                        </a:rPr>
                        <a:t>you</a:t>
                      </a:r>
                      <a:endParaRPr sz="1800"/>
                    </a:p>
                  </a:txBody>
                  <a:tcPr marL="91450" marR="91450" marT="45725" marB="45725">
                    <a:lnT w="12700" cap="flat" cmpd="sng">
                      <a:solidFill>
                        <a:schemeClr val="dk1"/>
                      </a:solidFill>
                      <a:prstDash val="solid"/>
                      <a:round/>
                      <a:headEnd type="none" w="sm" len="sm"/>
                      <a:tailEnd type="none" w="sm" len="sm"/>
                    </a:lnT>
                  </a:tcPr>
                </a:tc>
                <a:tc>
                  <a:txBody>
                    <a:bodyPr/>
                    <a:lstStyle/>
                    <a:p>
                      <a:pPr marL="0" marR="0" lvl="0" indent="0" algn="l" rtl="0">
                        <a:spcBef>
                          <a:spcPts val="0"/>
                        </a:spcBef>
                        <a:spcAft>
                          <a:spcPts val="0"/>
                        </a:spcAft>
                        <a:buClr>
                          <a:srgbClr val="1F3864"/>
                        </a:buClr>
                        <a:buSzPts val="3600"/>
                        <a:buFont typeface="Century Gothic"/>
                        <a:buNone/>
                      </a:pPr>
                      <a:r>
                        <a:rPr lang="en-GB" sz="3600" b="0">
                          <a:solidFill>
                            <a:srgbClr val="1F3864"/>
                          </a:solidFill>
                        </a:rPr>
                        <a:t>2</a:t>
                      </a:r>
                      <a:endParaRPr sz="1800"/>
                    </a:p>
                  </a:txBody>
                  <a:tcPr marL="91450" marR="91450" marT="45725" marB="45725">
                    <a:lnT w="12700" cap="flat" cmpd="sng">
                      <a:solidFill>
                        <a:schemeClr val="dk1"/>
                      </a:solidFill>
                      <a:prstDash val="solid"/>
                      <a:round/>
                      <a:headEnd type="none" w="sm" len="sm"/>
                      <a:tailEnd type="none" w="sm" len="sm"/>
                    </a:lnT>
                  </a:tcPr>
                </a:tc>
                <a:tc>
                  <a:txBody>
                    <a:bodyPr/>
                    <a:lstStyle/>
                    <a:p>
                      <a:pPr marL="0" marR="0" lvl="0" indent="0" algn="l" rtl="0">
                        <a:spcBef>
                          <a:spcPts val="0"/>
                        </a:spcBef>
                        <a:spcAft>
                          <a:spcPts val="0"/>
                        </a:spcAft>
                        <a:buClr>
                          <a:srgbClr val="1F3864"/>
                        </a:buClr>
                        <a:buSzPts val="3600"/>
                        <a:buFont typeface="Century Gothic"/>
                        <a:buNone/>
                      </a:pPr>
                      <a:r>
                        <a:rPr lang="en-GB" sz="3600" b="1">
                          <a:solidFill>
                            <a:srgbClr val="1F3864"/>
                          </a:solidFill>
                        </a:rPr>
                        <a:t>müssen</a:t>
                      </a:r>
                      <a:endParaRPr sz="3600" b="1">
                        <a:solidFill>
                          <a:srgbClr val="1F3864"/>
                        </a:solidFill>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Clr>
                          <a:srgbClr val="1F3864"/>
                        </a:buClr>
                        <a:buSzPts val="3600"/>
                        <a:buFont typeface="Century Gothic"/>
                        <a:buNone/>
                      </a:pPr>
                      <a:r>
                        <a:rPr lang="en-GB" sz="3600" b="0">
                          <a:solidFill>
                            <a:srgbClr val="1F3864"/>
                          </a:solidFill>
                        </a:rPr>
                        <a:t>3</a:t>
                      </a:r>
                      <a:endParaRPr sz="1800"/>
                    </a:p>
                  </a:txBody>
                  <a:tcPr marL="91450" marR="91450" marT="45725" marB="45725"/>
                </a:tc>
                <a:tc>
                  <a:txBody>
                    <a:bodyPr/>
                    <a:lstStyle/>
                    <a:p>
                      <a:pPr marL="0" marR="0" lvl="0" indent="0" algn="l" rtl="0">
                        <a:spcBef>
                          <a:spcPts val="0"/>
                        </a:spcBef>
                        <a:spcAft>
                          <a:spcPts val="0"/>
                        </a:spcAft>
                        <a:buClr>
                          <a:srgbClr val="1F3864"/>
                        </a:buClr>
                        <a:buSzPts val="3600"/>
                        <a:buFont typeface="Century Gothic"/>
                        <a:buNone/>
                      </a:pPr>
                      <a:r>
                        <a:rPr lang="en-GB" sz="3600" b="1">
                          <a:solidFill>
                            <a:srgbClr val="1F3864"/>
                          </a:solidFill>
                        </a:rPr>
                        <a:t>s/he</a:t>
                      </a:r>
                      <a:endParaRPr sz="1800"/>
                    </a:p>
                  </a:txBody>
                  <a:tcPr marL="91450" marR="91450" marT="45725" marB="45725"/>
                </a:tc>
                <a:tc>
                  <a:txBody>
                    <a:bodyPr/>
                    <a:lstStyle/>
                    <a:p>
                      <a:pPr marL="0" marR="0" lvl="0" indent="0" algn="l" rtl="0">
                        <a:spcBef>
                          <a:spcPts val="0"/>
                        </a:spcBef>
                        <a:spcAft>
                          <a:spcPts val="0"/>
                        </a:spcAft>
                        <a:buClr>
                          <a:srgbClr val="1F3864"/>
                        </a:buClr>
                        <a:buSzPts val="3600"/>
                        <a:buFont typeface="Century Gothic"/>
                        <a:buNone/>
                      </a:pPr>
                      <a:r>
                        <a:rPr lang="en-GB" sz="3600" b="0">
                          <a:solidFill>
                            <a:srgbClr val="1F3864"/>
                          </a:solidFill>
                        </a:rPr>
                        <a:t>3</a:t>
                      </a:r>
                      <a:endParaRPr sz="1800"/>
                    </a:p>
                  </a:txBody>
                  <a:tcPr marL="91450" marR="91450" marT="45725" marB="45725"/>
                </a:tc>
                <a:tc>
                  <a:txBody>
                    <a:bodyPr/>
                    <a:lstStyle/>
                    <a:p>
                      <a:pPr marL="0" marR="0" lvl="0" indent="0" algn="l" rtl="0">
                        <a:spcBef>
                          <a:spcPts val="0"/>
                        </a:spcBef>
                        <a:spcAft>
                          <a:spcPts val="0"/>
                        </a:spcAft>
                        <a:buClr>
                          <a:srgbClr val="1F3864"/>
                        </a:buClr>
                        <a:buSzPts val="3600"/>
                        <a:buFont typeface="Century Gothic"/>
                        <a:buNone/>
                      </a:pPr>
                      <a:r>
                        <a:rPr lang="en-GB" sz="3600" b="1">
                          <a:solidFill>
                            <a:srgbClr val="1F3864"/>
                          </a:solidFill>
                        </a:rPr>
                        <a:t>können</a:t>
                      </a:r>
                      <a:endParaRPr sz="3600" b="1">
                        <a:solidFill>
                          <a:srgbClr val="1F3864"/>
                        </a:solidFill>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Clr>
                          <a:srgbClr val="1F3864"/>
                        </a:buClr>
                        <a:buSzPts val="3600"/>
                        <a:buFont typeface="Century Gothic"/>
                        <a:buNone/>
                      </a:pPr>
                      <a:r>
                        <a:rPr lang="en-GB" sz="3600" b="0">
                          <a:solidFill>
                            <a:srgbClr val="1F3864"/>
                          </a:solidFill>
                        </a:rPr>
                        <a:t>4</a:t>
                      </a:r>
                      <a:endParaRPr sz="1800"/>
                    </a:p>
                  </a:txBody>
                  <a:tcPr marL="91450" marR="91450" marT="45725" marB="45725"/>
                </a:tc>
                <a:tc>
                  <a:txBody>
                    <a:bodyPr/>
                    <a:lstStyle/>
                    <a:p>
                      <a:pPr marL="0" marR="0" lvl="0" indent="0" algn="l" rtl="0">
                        <a:spcBef>
                          <a:spcPts val="0"/>
                        </a:spcBef>
                        <a:spcAft>
                          <a:spcPts val="0"/>
                        </a:spcAft>
                        <a:buClr>
                          <a:srgbClr val="1F3864"/>
                        </a:buClr>
                        <a:buSzPts val="3600"/>
                        <a:buFont typeface="Century Gothic"/>
                        <a:buNone/>
                      </a:pPr>
                      <a:r>
                        <a:rPr lang="en-GB" sz="3600" b="1">
                          <a:solidFill>
                            <a:srgbClr val="1F3864"/>
                          </a:solidFill>
                        </a:rPr>
                        <a:t>I </a:t>
                      </a:r>
                      <a:endParaRPr sz="1800"/>
                    </a:p>
                  </a:txBody>
                  <a:tcPr marL="91450" marR="91450" marT="45725" marB="45725"/>
                </a:tc>
                <a:tc>
                  <a:txBody>
                    <a:bodyPr/>
                    <a:lstStyle/>
                    <a:p>
                      <a:pPr marL="0" marR="0" lvl="0" indent="0" algn="l" rtl="0">
                        <a:spcBef>
                          <a:spcPts val="0"/>
                        </a:spcBef>
                        <a:spcAft>
                          <a:spcPts val="0"/>
                        </a:spcAft>
                        <a:buClr>
                          <a:srgbClr val="1F3864"/>
                        </a:buClr>
                        <a:buSzPts val="3600"/>
                        <a:buFont typeface="Century Gothic"/>
                        <a:buNone/>
                      </a:pPr>
                      <a:r>
                        <a:rPr lang="en-GB" sz="3600" b="0">
                          <a:solidFill>
                            <a:srgbClr val="1F3864"/>
                          </a:solidFill>
                        </a:rPr>
                        <a:t>4</a:t>
                      </a:r>
                      <a:endParaRPr sz="1800"/>
                    </a:p>
                  </a:txBody>
                  <a:tcPr marL="91450" marR="91450" marT="45725" marB="45725"/>
                </a:tc>
                <a:tc>
                  <a:txBody>
                    <a:bodyPr/>
                    <a:lstStyle/>
                    <a:p>
                      <a:pPr marL="0" marR="0" lvl="0" indent="0" algn="l" rtl="0">
                        <a:spcBef>
                          <a:spcPts val="0"/>
                        </a:spcBef>
                        <a:spcAft>
                          <a:spcPts val="0"/>
                        </a:spcAft>
                        <a:buClr>
                          <a:srgbClr val="1F3864"/>
                        </a:buClr>
                        <a:buSzPts val="3600"/>
                        <a:buFont typeface="Century Gothic"/>
                        <a:buNone/>
                      </a:pPr>
                      <a:r>
                        <a:rPr lang="en-GB" sz="3600" b="1">
                          <a:solidFill>
                            <a:srgbClr val="1F3864"/>
                          </a:solidFill>
                        </a:rPr>
                        <a:t>wollen</a:t>
                      </a:r>
                      <a:endParaRPr sz="180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Clr>
                          <a:srgbClr val="1F3864"/>
                        </a:buClr>
                        <a:buSzPts val="3600"/>
                        <a:buFont typeface="Century Gothic"/>
                        <a:buNone/>
                      </a:pPr>
                      <a:r>
                        <a:rPr lang="en-GB" sz="3600" b="0">
                          <a:solidFill>
                            <a:srgbClr val="1F3864"/>
                          </a:solidFill>
                        </a:rPr>
                        <a:t>5</a:t>
                      </a:r>
                      <a:endParaRPr sz="1800"/>
                    </a:p>
                  </a:txBody>
                  <a:tcPr marL="91450" marR="91450" marT="45725" marB="45725"/>
                </a:tc>
                <a:tc>
                  <a:txBody>
                    <a:bodyPr/>
                    <a:lstStyle/>
                    <a:p>
                      <a:pPr marL="0" marR="0" lvl="0" indent="0" algn="l" rtl="0">
                        <a:spcBef>
                          <a:spcPts val="0"/>
                        </a:spcBef>
                        <a:spcAft>
                          <a:spcPts val="0"/>
                        </a:spcAft>
                        <a:buClr>
                          <a:srgbClr val="1F3864"/>
                        </a:buClr>
                        <a:buSzPts val="3600"/>
                        <a:buFont typeface="Century Gothic"/>
                        <a:buNone/>
                      </a:pPr>
                      <a:r>
                        <a:rPr lang="en-GB" sz="3600" b="1">
                          <a:solidFill>
                            <a:srgbClr val="1F3864"/>
                          </a:solidFill>
                        </a:rPr>
                        <a:t>you</a:t>
                      </a:r>
                      <a:endParaRPr sz="1800"/>
                    </a:p>
                  </a:txBody>
                  <a:tcPr marL="91450" marR="91450" marT="45725" marB="45725"/>
                </a:tc>
                <a:tc>
                  <a:txBody>
                    <a:bodyPr/>
                    <a:lstStyle/>
                    <a:p>
                      <a:pPr marL="0" marR="0" lvl="0" indent="0" algn="l" rtl="0">
                        <a:spcBef>
                          <a:spcPts val="0"/>
                        </a:spcBef>
                        <a:spcAft>
                          <a:spcPts val="0"/>
                        </a:spcAft>
                        <a:buClr>
                          <a:srgbClr val="1F3864"/>
                        </a:buClr>
                        <a:buSzPts val="3600"/>
                        <a:buFont typeface="Century Gothic"/>
                        <a:buNone/>
                      </a:pPr>
                      <a:r>
                        <a:rPr lang="en-GB" sz="3600" b="0">
                          <a:solidFill>
                            <a:srgbClr val="1F3864"/>
                          </a:solidFill>
                        </a:rPr>
                        <a:t>5</a:t>
                      </a:r>
                      <a:endParaRPr sz="1800"/>
                    </a:p>
                  </a:txBody>
                  <a:tcPr marL="91450" marR="91450" marT="45725" marB="45725"/>
                </a:tc>
                <a:tc>
                  <a:txBody>
                    <a:bodyPr/>
                    <a:lstStyle/>
                    <a:p>
                      <a:pPr marL="0" marR="0" lvl="0" indent="0" algn="l" rtl="0">
                        <a:spcBef>
                          <a:spcPts val="0"/>
                        </a:spcBef>
                        <a:spcAft>
                          <a:spcPts val="0"/>
                        </a:spcAft>
                        <a:buClr>
                          <a:srgbClr val="1F3864"/>
                        </a:buClr>
                        <a:buSzPts val="3600"/>
                        <a:buFont typeface="Century Gothic"/>
                        <a:buNone/>
                      </a:pPr>
                      <a:r>
                        <a:rPr lang="en-GB" sz="3600" b="1">
                          <a:solidFill>
                            <a:srgbClr val="1F3864"/>
                          </a:solidFill>
                        </a:rPr>
                        <a:t>müssen</a:t>
                      </a:r>
                      <a:endParaRPr sz="1800"/>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Clr>
                          <a:srgbClr val="1F3864"/>
                        </a:buClr>
                        <a:buSzPts val="3600"/>
                        <a:buFont typeface="Century Gothic"/>
                        <a:buNone/>
                      </a:pPr>
                      <a:r>
                        <a:rPr lang="en-GB" sz="3600" b="0">
                          <a:solidFill>
                            <a:srgbClr val="1F3864"/>
                          </a:solidFill>
                        </a:rPr>
                        <a:t>6</a:t>
                      </a:r>
                      <a:endParaRPr sz="1800"/>
                    </a:p>
                  </a:txBody>
                  <a:tcPr marL="91450" marR="91450" marT="45725" marB="45725"/>
                </a:tc>
                <a:tc>
                  <a:txBody>
                    <a:bodyPr/>
                    <a:lstStyle/>
                    <a:p>
                      <a:pPr marL="0" marR="0" lvl="0" indent="0" algn="l" rtl="0">
                        <a:spcBef>
                          <a:spcPts val="0"/>
                        </a:spcBef>
                        <a:spcAft>
                          <a:spcPts val="0"/>
                        </a:spcAft>
                        <a:buClr>
                          <a:srgbClr val="1F3864"/>
                        </a:buClr>
                        <a:buSzPts val="3600"/>
                        <a:buFont typeface="Century Gothic"/>
                        <a:buNone/>
                      </a:pPr>
                      <a:r>
                        <a:rPr lang="en-GB" sz="3600" b="1">
                          <a:solidFill>
                            <a:srgbClr val="1F3864"/>
                          </a:solidFill>
                        </a:rPr>
                        <a:t>s/he</a:t>
                      </a:r>
                      <a:endParaRPr sz="1800"/>
                    </a:p>
                  </a:txBody>
                  <a:tcPr marL="91450" marR="91450" marT="45725" marB="45725"/>
                </a:tc>
                <a:tc>
                  <a:txBody>
                    <a:bodyPr/>
                    <a:lstStyle/>
                    <a:p>
                      <a:pPr marL="0" marR="0" lvl="0" indent="0" algn="l" rtl="0">
                        <a:spcBef>
                          <a:spcPts val="0"/>
                        </a:spcBef>
                        <a:spcAft>
                          <a:spcPts val="0"/>
                        </a:spcAft>
                        <a:buClr>
                          <a:srgbClr val="1F3864"/>
                        </a:buClr>
                        <a:buSzPts val="3600"/>
                        <a:buFont typeface="Century Gothic"/>
                        <a:buNone/>
                      </a:pPr>
                      <a:r>
                        <a:rPr lang="en-GB" sz="3600" b="0">
                          <a:solidFill>
                            <a:srgbClr val="1F3864"/>
                          </a:solidFill>
                        </a:rPr>
                        <a:t>6</a:t>
                      </a:r>
                      <a:endParaRPr sz="1800"/>
                    </a:p>
                  </a:txBody>
                  <a:tcPr marL="91450" marR="91450" marT="45725" marB="45725"/>
                </a:tc>
                <a:tc>
                  <a:txBody>
                    <a:bodyPr/>
                    <a:lstStyle/>
                    <a:p>
                      <a:pPr marL="0" marR="0" lvl="0" indent="0" algn="l" rtl="0">
                        <a:spcBef>
                          <a:spcPts val="0"/>
                        </a:spcBef>
                        <a:spcAft>
                          <a:spcPts val="0"/>
                        </a:spcAft>
                        <a:buClr>
                          <a:srgbClr val="1F3864"/>
                        </a:buClr>
                        <a:buSzPts val="3600"/>
                        <a:buFont typeface="Century Gothic"/>
                        <a:buNone/>
                      </a:pPr>
                      <a:r>
                        <a:rPr lang="en-GB" sz="3600" b="1">
                          <a:solidFill>
                            <a:srgbClr val="1F3864"/>
                          </a:solidFill>
                        </a:rPr>
                        <a:t>können</a:t>
                      </a:r>
                      <a:endParaRPr sz="3600" b="1">
                        <a:solidFill>
                          <a:srgbClr val="1F3864"/>
                        </a:solidFill>
                      </a:endParaRPr>
                    </a:p>
                  </a:txBody>
                  <a:tcPr marL="91450" marR="91450" marT="45725" marB="45725"/>
                </a:tc>
                <a:extLst>
                  <a:ext uri="{0D108BD9-81ED-4DB2-BD59-A6C34878D82A}">
                    <a16:rowId xmlns:a16="http://schemas.microsoft.com/office/drawing/2014/main" val="10006"/>
                  </a:ext>
                </a:extLst>
              </a:tr>
            </a:tbl>
          </a:graphicData>
        </a:graphic>
      </p:graphicFrame>
      <p:pic>
        <p:nvPicPr>
          <p:cNvPr id="441" name="Google Shape;441;p13" descr="http://www.clker.com/cliparts/0/j/m/C/Y/1/green-and-purple-dice-md.png"/>
          <p:cNvPicPr preferRelativeResize="0"/>
          <p:nvPr/>
        </p:nvPicPr>
        <p:blipFill rotWithShape="1">
          <a:blip r:embed="rId4">
            <a:alphaModFix/>
          </a:blip>
          <a:srcRect/>
          <a:stretch/>
        </p:blipFill>
        <p:spPr>
          <a:xfrm>
            <a:off x="5045672" y="247046"/>
            <a:ext cx="1549166" cy="181828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652" y="170115"/>
            <a:ext cx="4869628" cy="740268"/>
          </a:xfrm>
        </p:spPr>
        <p:txBody>
          <a:bodyPr>
            <a:normAutofit/>
          </a:bodyPr>
          <a:lstStyle/>
          <a:p>
            <a:r>
              <a:rPr lang="en-GB" sz="2800" b="1" dirty="0" err="1">
                <a:solidFill>
                  <a:schemeClr val="accent1">
                    <a:lumMod val="50000"/>
                  </a:schemeClr>
                </a:solidFill>
              </a:rPr>
              <a:t>Escribir</a:t>
            </a:r>
            <a:r>
              <a:rPr lang="en-GB" sz="2800" b="1" dirty="0">
                <a:solidFill>
                  <a:schemeClr val="accent1">
                    <a:lumMod val="50000"/>
                  </a:schemeClr>
                </a:solidFill>
              </a:rPr>
              <a:t> un poema nuevo</a:t>
            </a:r>
          </a:p>
        </p:txBody>
      </p:sp>
      <p:sp>
        <p:nvSpPr>
          <p:cNvPr id="3" name="Content Placeholder 2"/>
          <p:cNvSpPr>
            <a:spLocks noGrp="1"/>
          </p:cNvSpPr>
          <p:nvPr>
            <p:ph idx="1"/>
          </p:nvPr>
        </p:nvSpPr>
        <p:spPr>
          <a:xfrm>
            <a:off x="332590" y="856402"/>
            <a:ext cx="11440758" cy="5364515"/>
          </a:xfrm>
        </p:spPr>
        <p:txBody>
          <a:bodyPr>
            <a:noAutofit/>
          </a:bodyPr>
          <a:lstStyle/>
          <a:p>
            <a:pPr marL="0" indent="0">
              <a:lnSpc>
                <a:spcPct val="150000"/>
              </a:lnSpc>
              <a:buNone/>
            </a:pPr>
            <a:r>
              <a:rPr lang="en-GB" sz="2600" dirty="0" err="1">
                <a:solidFill>
                  <a:schemeClr val="accent1">
                    <a:lumMod val="50000"/>
                  </a:schemeClr>
                </a:solidFill>
              </a:rPr>
              <a:t>Vamos</a:t>
            </a:r>
            <a:r>
              <a:rPr lang="en-GB" sz="2600" dirty="0">
                <a:solidFill>
                  <a:schemeClr val="accent1">
                    <a:lumMod val="50000"/>
                  </a:schemeClr>
                </a:solidFill>
              </a:rPr>
              <a:t> a </a:t>
            </a:r>
            <a:r>
              <a:rPr lang="en-GB" sz="2600" dirty="0" err="1">
                <a:solidFill>
                  <a:schemeClr val="accent1">
                    <a:lumMod val="50000"/>
                  </a:schemeClr>
                </a:solidFill>
              </a:rPr>
              <a:t>usar</a:t>
            </a:r>
            <a:r>
              <a:rPr lang="en-GB" sz="2600" dirty="0">
                <a:solidFill>
                  <a:schemeClr val="accent1">
                    <a:lumMod val="50000"/>
                  </a:schemeClr>
                </a:solidFill>
              </a:rPr>
              <a:t> </a:t>
            </a:r>
            <a:r>
              <a:rPr lang="en-GB" sz="2600" dirty="0" err="1">
                <a:solidFill>
                  <a:schemeClr val="accent1">
                    <a:lumMod val="50000"/>
                  </a:schemeClr>
                </a:solidFill>
              </a:rPr>
              <a:t>verbos</a:t>
            </a:r>
            <a:r>
              <a:rPr lang="en-GB" sz="2600" dirty="0">
                <a:solidFill>
                  <a:schemeClr val="accent1">
                    <a:lumMod val="50000"/>
                  </a:schemeClr>
                </a:solidFill>
              </a:rPr>
              <a:t> en –ar y </a:t>
            </a:r>
            <a:r>
              <a:rPr lang="en-GB" sz="2600" dirty="0" err="1">
                <a:solidFill>
                  <a:schemeClr val="accent1">
                    <a:lumMod val="50000"/>
                  </a:schemeClr>
                </a:solidFill>
              </a:rPr>
              <a:t>escribir</a:t>
            </a:r>
            <a:r>
              <a:rPr lang="en-GB" sz="2600" dirty="0">
                <a:solidFill>
                  <a:schemeClr val="accent1">
                    <a:lumMod val="50000"/>
                  </a:schemeClr>
                </a:solidFill>
              </a:rPr>
              <a:t> un poema nuevo.</a:t>
            </a:r>
          </a:p>
          <a:p>
            <a:pPr marL="0" indent="0">
              <a:lnSpc>
                <a:spcPct val="150000"/>
              </a:lnSpc>
              <a:buNone/>
            </a:pPr>
            <a:r>
              <a:rPr lang="en-GB" sz="2600" b="1" dirty="0">
                <a:solidFill>
                  <a:schemeClr val="accent1">
                    <a:lumMod val="50000"/>
                  </a:schemeClr>
                </a:solidFill>
              </a:rPr>
              <a:t>Persona A: </a:t>
            </a:r>
            <a:r>
              <a:rPr lang="en-GB" sz="2600" dirty="0">
                <a:solidFill>
                  <a:schemeClr val="accent1">
                    <a:lumMod val="50000"/>
                  </a:schemeClr>
                </a:solidFill>
              </a:rPr>
              <a:t>Lee el poema. ¡</a:t>
            </a:r>
            <a:r>
              <a:rPr lang="en-GB" sz="2600" dirty="0" err="1">
                <a:solidFill>
                  <a:schemeClr val="accent1">
                    <a:lumMod val="50000"/>
                  </a:schemeClr>
                </a:solidFill>
              </a:rPr>
              <a:t>Debes</a:t>
            </a:r>
            <a:r>
              <a:rPr lang="en-GB" sz="2600" dirty="0">
                <a:solidFill>
                  <a:schemeClr val="accent1">
                    <a:lumMod val="50000"/>
                  </a:schemeClr>
                </a:solidFill>
              </a:rPr>
              <a:t> </a:t>
            </a:r>
            <a:r>
              <a:rPr lang="en-GB" sz="2600" dirty="0" err="1">
                <a:solidFill>
                  <a:schemeClr val="accent1">
                    <a:lumMod val="50000"/>
                  </a:schemeClr>
                </a:solidFill>
              </a:rPr>
              <a:t>interpretar</a:t>
            </a:r>
            <a:r>
              <a:rPr lang="en-GB" sz="2600" dirty="0">
                <a:solidFill>
                  <a:schemeClr val="accent1">
                    <a:lumMod val="50000"/>
                  </a:schemeClr>
                </a:solidFill>
              </a:rPr>
              <a:t> las </a:t>
            </a:r>
            <a:r>
              <a:rPr lang="en-GB" sz="2600" dirty="0" err="1">
                <a:solidFill>
                  <a:schemeClr val="accent1">
                    <a:lumMod val="50000"/>
                  </a:schemeClr>
                </a:solidFill>
              </a:rPr>
              <a:t>imágenes</a:t>
            </a:r>
            <a:r>
              <a:rPr lang="en-GB" sz="2600" dirty="0">
                <a:solidFill>
                  <a:schemeClr val="accent1">
                    <a:lumMod val="50000"/>
                  </a:schemeClr>
                </a:solidFill>
              </a:rPr>
              <a:t>!</a:t>
            </a:r>
          </a:p>
          <a:p>
            <a:pPr marL="0" indent="0">
              <a:lnSpc>
                <a:spcPct val="150000"/>
              </a:lnSpc>
              <a:buNone/>
            </a:pPr>
            <a:r>
              <a:rPr lang="en-GB" sz="2600" dirty="0" err="1">
                <a:solidFill>
                  <a:schemeClr val="accent1">
                    <a:lumMod val="50000"/>
                  </a:schemeClr>
                </a:solidFill>
              </a:rPr>
              <a:t>Ejemplo</a:t>
            </a:r>
            <a:r>
              <a:rPr lang="en-GB" sz="2600" dirty="0">
                <a:solidFill>
                  <a:schemeClr val="accent1">
                    <a:lumMod val="50000"/>
                  </a:schemeClr>
                </a:solidFill>
              </a:rPr>
              <a:t>:</a:t>
            </a:r>
          </a:p>
          <a:p>
            <a:pPr marL="0" indent="0">
              <a:lnSpc>
                <a:spcPct val="150000"/>
              </a:lnSpc>
              <a:buNone/>
            </a:pPr>
            <a:endParaRPr lang="en-GB" sz="2600" dirty="0">
              <a:solidFill>
                <a:schemeClr val="accent1">
                  <a:lumMod val="50000"/>
                </a:schemeClr>
              </a:solidFill>
            </a:endParaRPr>
          </a:p>
          <a:p>
            <a:pPr marL="0" indent="0">
              <a:lnSpc>
                <a:spcPct val="150000"/>
              </a:lnSpc>
              <a:buNone/>
            </a:pPr>
            <a:endParaRPr lang="en-GB" sz="2600" dirty="0">
              <a:solidFill>
                <a:schemeClr val="accent1">
                  <a:lumMod val="50000"/>
                </a:schemeClr>
              </a:solidFill>
            </a:endParaRPr>
          </a:p>
          <a:p>
            <a:pPr marL="0" indent="0">
              <a:lnSpc>
                <a:spcPct val="150000"/>
              </a:lnSpc>
              <a:buNone/>
            </a:pPr>
            <a:r>
              <a:rPr lang="en-GB" sz="2600" b="1" dirty="0">
                <a:solidFill>
                  <a:schemeClr val="accent1">
                    <a:lumMod val="50000"/>
                  </a:schemeClr>
                </a:solidFill>
              </a:rPr>
              <a:t>Persona B: </a:t>
            </a:r>
            <a:r>
              <a:rPr lang="en-GB" sz="2600" dirty="0">
                <a:solidFill>
                  <a:schemeClr val="accent1">
                    <a:lumMod val="50000"/>
                  </a:schemeClr>
                </a:solidFill>
              </a:rPr>
              <a:t>Escucha y escribe el poema. Luego, </a:t>
            </a:r>
            <a:r>
              <a:rPr lang="en-GB" sz="2600" dirty="0" err="1">
                <a:solidFill>
                  <a:schemeClr val="accent1">
                    <a:lumMod val="50000"/>
                  </a:schemeClr>
                </a:solidFill>
              </a:rPr>
              <a:t>compara</a:t>
            </a:r>
            <a:r>
              <a:rPr lang="en-GB" sz="2600" dirty="0">
                <a:solidFill>
                  <a:schemeClr val="accent1">
                    <a:lumMod val="50000"/>
                  </a:schemeClr>
                </a:solidFill>
              </a:rPr>
              <a:t>.</a:t>
            </a:r>
          </a:p>
          <a:p>
            <a:pPr marL="0" indent="0">
              <a:lnSpc>
                <a:spcPct val="150000"/>
              </a:lnSpc>
              <a:buNone/>
            </a:pPr>
            <a:r>
              <a:rPr lang="en-GB" sz="2600" dirty="0">
                <a:solidFill>
                  <a:schemeClr val="accent1">
                    <a:lumMod val="50000"/>
                  </a:schemeClr>
                </a:solidFill>
              </a:rPr>
              <a:t>Luego, Persona B </a:t>
            </a:r>
            <a:r>
              <a:rPr lang="en-GB" sz="2600" dirty="0" err="1">
                <a:solidFill>
                  <a:schemeClr val="accent1">
                    <a:lumMod val="50000"/>
                  </a:schemeClr>
                </a:solidFill>
              </a:rPr>
              <a:t>habla</a:t>
            </a:r>
            <a:r>
              <a:rPr lang="en-GB" sz="2600" dirty="0">
                <a:solidFill>
                  <a:schemeClr val="accent1">
                    <a:lumMod val="50000"/>
                  </a:schemeClr>
                </a:solidFill>
              </a:rPr>
              <a:t> y Persona A escucha y escribe.</a:t>
            </a:r>
          </a:p>
          <a:p>
            <a:pPr marL="0" indent="0">
              <a:lnSpc>
                <a:spcPct val="150000"/>
              </a:lnSpc>
              <a:buNone/>
            </a:pPr>
            <a:endParaRPr lang="en-GB" sz="2400" dirty="0">
              <a:solidFill>
                <a:schemeClr val="accent1">
                  <a:lumMod val="50000"/>
                </a:schemeClr>
              </a:solidFill>
            </a:endParaRPr>
          </a:p>
        </p:txBody>
      </p:sp>
      <p:sp>
        <p:nvSpPr>
          <p:cNvPr id="7" name="CuadroTexto 6">
            <a:extLst>
              <a:ext uri="{FF2B5EF4-FFF2-40B4-BE49-F238E27FC236}">
                <a16:creationId xmlns:a16="http://schemas.microsoft.com/office/drawing/2014/main" id="{9A249BBD-95E7-6B4D-92A5-EE702699302E}"/>
              </a:ext>
            </a:extLst>
          </p:cNvPr>
          <p:cNvSpPr txBox="1"/>
          <p:nvPr/>
        </p:nvSpPr>
        <p:spPr>
          <a:xfrm>
            <a:off x="1813811" y="3131527"/>
            <a:ext cx="64907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play] en la                            en verano.</a:t>
            </a:r>
          </a:p>
        </p:txBody>
      </p:sp>
      <p:sp>
        <p:nvSpPr>
          <p:cNvPr id="10" name="Llamada ovalada 9">
            <a:extLst>
              <a:ext uri="{FF2B5EF4-FFF2-40B4-BE49-F238E27FC236}">
                <a16:creationId xmlns:a16="http://schemas.microsoft.com/office/drawing/2014/main" id="{E067FF59-A2DF-B548-A30D-2A5F59E85943}"/>
              </a:ext>
            </a:extLst>
          </p:cNvPr>
          <p:cNvSpPr/>
          <p:nvPr/>
        </p:nvSpPr>
        <p:spPr>
          <a:xfrm>
            <a:off x="8523038" y="2505607"/>
            <a:ext cx="3031823" cy="2113613"/>
          </a:xfrm>
          <a:prstGeom prst="wedgeEllipseCallout">
            <a:avLst>
              <a:gd name="adj1" fmla="val -64640"/>
              <a:gd name="adj2" fmla="val 2703"/>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Jugamos en la playa en verano.</a:t>
            </a:r>
          </a:p>
        </p:txBody>
      </p:sp>
      <p:sp>
        <p:nvSpPr>
          <p:cNvPr id="12" name="Title 2">
            <a:extLst>
              <a:ext uri="{FF2B5EF4-FFF2-40B4-BE49-F238E27FC236}">
                <a16:creationId xmlns:a16="http://schemas.microsoft.com/office/drawing/2014/main" id="{346C44FD-08A5-E747-BB1A-41CE7E348C9C}"/>
              </a:ext>
            </a:extLst>
          </p:cNvPr>
          <p:cNvSpPr txBox="1">
            <a:spLocks/>
          </p:cNvSpPr>
          <p:nvPr/>
        </p:nvSpPr>
        <p:spPr>
          <a:xfrm flipV="1">
            <a:off x="8523038" y="442889"/>
            <a:ext cx="245405" cy="457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a:t>
            </a:r>
            <a:r>
              <a:rPr kumimoji="0" lang="en-GB" sz="1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escribir</a:t>
            </a:r>
            <a:endParaRPr kumimoji="0" lang="en-US" sz="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endParaRPr>
          </a:p>
        </p:txBody>
      </p:sp>
      <p:pic>
        <p:nvPicPr>
          <p:cNvPr id="6146" name="Picture 2" descr="Beach animated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5368" y="2505607"/>
            <a:ext cx="2019849" cy="1514887"/>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530C9CB-4E50-474F-8AB8-58CB92E832C4}"/>
              </a:ext>
            </a:extLst>
          </p:cNvPr>
          <p:cNvSpPr/>
          <p:nvPr/>
        </p:nvSpPr>
        <p:spPr>
          <a:xfrm>
            <a:off x="6756459" y="5742758"/>
            <a:ext cx="5402100" cy="58477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De la </a:t>
            </a:r>
            <a:r>
              <a:rPr kumimoji="0" lang="en-GB" sz="1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obra</a:t>
            </a: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 "El </a:t>
            </a:r>
            <a:r>
              <a:rPr kumimoji="0" lang="en-GB" sz="1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príncipe</a:t>
            </a: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 Zeta" </a:t>
            </a:r>
            <a:b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b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de Juan Guinea Díaz, A Fortiori </a:t>
            </a:r>
            <a:r>
              <a:rPr kumimoji="0" lang="en-GB" sz="1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Editoria</a:t>
            </a: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 2010.</a:t>
            </a:r>
            <a:endPar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Rounded Rectangle 11">
            <a:extLst>
              <a:ext uri="{FF2B5EF4-FFF2-40B4-BE49-F238E27FC236}">
                <a16:creationId xmlns:a16="http://schemas.microsoft.com/office/drawing/2014/main" id="{A316DD52-7894-4A75-969C-CA0645DA2978}"/>
              </a:ext>
            </a:extLst>
          </p:cNvPr>
          <p:cNvSpPr/>
          <p:nvPr/>
        </p:nvSpPr>
        <p:spPr>
          <a:xfrm>
            <a:off x="8345009" y="258166"/>
            <a:ext cx="3583135"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1208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784" y="70985"/>
            <a:ext cx="1660450" cy="303853"/>
          </a:xfrm>
        </p:spPr>
        <p:txBody>
          <a:bodyPr>
            <a:normAutofit fontScale="90000"/>
          </a:bodyPr>
          <a:lstStyle/>
          <a:p>
            <a:r>
              <a:rPr lang="en-GB" sz="2200" b="1" dirty="0">
                <a:solidFill>
                  <a:schemeClr val="accent1">
                    <a:lumMod val="50000"/>
                  </a:schemeClr>
                </a:solidFill>
              </a:rPr>
              <a:t>Persona A</a:t>
            </a:r>
          </a:p>
        </p:txBody>
      </p:sp>
      <p:sp>
        <p:nvSpPr>
          <p:cNvPr id="4" name="Rectangle 3"/>
          <p:cNvSpPr/>
          <p:nvPr/>
        </p:nvSpPr>
        <p:spPr>
          <a:xfrm>
            <a:off x="6465430" y="269399"/>
            <a:ext cx="5620890" cy="612975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11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enjoy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un paseo por la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12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look at] el                amarillo</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13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have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el         enredado </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14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rest</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en la             y la sal</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15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play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con los        arrugados</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16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have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dinner</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en el bar</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17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sing</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con la ventana abierta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18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speak</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con la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19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dance] en la playa desierta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20   en el cielo todas las</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 name="CuadroTexto 6">
            <a:extLst>
              <a:ext uri="{FF2B5EF4-FFF2-40B4-BE49-F238E27FC236}">
                <a16:creationId xmlns:a16="http://schemas.microsoft.com/office/drawing/2014/main" id="{9A249BBD-95E7-6B4D-92A5-EE702699302E}"/>
              </a:ext>
            </a:extLst>
          </p:cNvPr>
          <p:cNvSpPr txBox="1"/>
          <p:nvPr/>
        </p:nvSpPr>
        <p:spPr>
          <a:xfrm>
            <a:off x="93776" y="285960"/>
            <a:ext cx="6855664" cy="618630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walk</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en la                en verano</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look at] las               del mar</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listen to] la brisa,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take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out</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un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jump</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y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swim</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prepare]                 en el patio</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carry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melón y</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7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listen to] la </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8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need</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una siesta al mediodía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9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buy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un cubo y una pala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10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play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con enormes castillos</a:t>
            </a:r>
            <a:endParaRPr kumimoji="0" lang="x-none"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3" name="Imagen 12">
            <a:extLst>
              <a:ext uri="{FF2B5EF4-FFF2-40B4-BE49-F238E27FC236}">
                <a16:creationId xmlns:a16="http://schemas.microsoft.com/office/drawing/2014/main" id="{3D8DB864-D55E-9945-80F5-DE9FE3CEEDF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18799" y="860303"/>
            <a:ext cx="870365" cy="523118"/>
          </a:xfrm>
          <a:prstGeom prst="rect">
            <a:avLst/>
          </a:prstGeom>
        </p:spPr>
      </p:pic>
      <p:pic>
        <p:nvPicPr>
          <p:cNvPr id="14" name="Imagen 13">
            <a:extLst>
              <a:ext uri="{FF2B5EF4-FFF2-40B4-BE49-F238E27FC236}">
                <a16:creationId xmlns:a16="http://schemas.microsoft.com/office/drawing/2014/main" id="{DE54B3C6-CEFF-AC41-873A-60ABA19EDED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20919" y="1359282"/>
            <a:ext cx="588873" cy="588873"/>
          </a:xfrm>
          <a:prstGeom prst="rect">
            <a:avLst/>
          </a:prstGeom>
        </p:spPr>
      </p:pic>
      <p:pic>
        <p:nvPicPr>
          <p:cNvPr id="16" name="Imagen 15">
            <a:extLst>
              <a:ext uri="{FF2B5EF4-FFF2-40B4-BE49-F238E27FC236}">
                <a16:creationId xmlns:a16="http://schemas.microsoft.com/office/drawing/2014/main" id="{D30C2BAE-96AC-334C-BAA0-55F6D06C8E5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51428" y="2782992"/>
            <a:ext cx="1307592" cy="662480"/>
          </a:xfrm>
          <a:prstGeom prst="rect">
            <a:avLst/>
          </a:prstGeom>
        </p:spPr>
      </p:pic>
      <p:pic>
        <p:nvPicPr>
          <p:cNvPr id="17" name="Imagen 16">
            <a:extLst>
              <a:ext uri="{FF2B5EF4-FFF2-40B4-BE49-F238E27FC236}">
                <a16:creationId xmlns:a16="http://schemas.microsoft.com/office/drawing/2014/main" id="{A1E991B9-DE91-9F4F-B809-29C065BB7E1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53982" y="3346894"/>
            <a:ext cx="685862" cy="591348"/>
          </a:xfrm>
          <a:prstGeom prst="rect">
            <a:avLst/>
          </a:prstGeom>
        </p:spPr>
      </p:pic>
      <p:pic>
        <p:nvPicPr>
          <p:cNvPr id="18" name="Imagen 17">
            <a:extLst>
              <a:ext uri="{FF2B5EF4-FFF2-40B4-BE49-F238E27FC236}">
                <a16:creationId xmlns:a16="http://schemas.microsoft.com/office/drawing/2014/main" id="{ABC2FD64-675C-6543-ACBB-5AF4DA90DB3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51127" y="4952897"/>
            <a:ext cx="544585" cy="591348"/>
          </a:xfrm>
          <a:prstGeom prst="rect">
            <a:avLst/>
          </a:prstGeom>
        </p:spPr>
      </p:pic>
      <p:pic>
        <p:nvPicPr>
          <p:cNvPr id="19" name="Imagen 18">
            <a:extLst>
              <a:ext uri="{FF2B5EF4-FFF2-40B4-BE49-F238E27FC236}">
                <a16:creationId xmlns:a16="http://schemas.microsoft.com/office/drawing/2014/main" id="{1619A60B-79E8-1244-A818-0F755A993A6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04118" y="4952897"/>
            <a:ext cx="383763" cy="563952"/>
          </a:xfrm>
          <a:prstGeom prst="rect">
            <a:avLst/>
          </a:prstGeom>
        </p:spPr>
      </p:pic>
      <p:pic>
        <p:nvPicPr>
          <p:cNvPr id="20" name="Imagen 19">
            <a:extLst>
              <a:ext uri="{FF2B5EF4-FFF2-40B4-BE49-F238E27FC236}">
                <a16:creationId xmlns:a16="http://schemas.microsoft.com/office/drawing/2014/main" id="{E9416B2C-0CA9-7C47-A0CD-260EE164007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54777" y="5677737"/>
            <a:ext cx="845020" cy="656369"/>
          </a:xfrm>
          <a:prstGeom prst="rect">
            <a:avLst/>
          </a:prstGeom>
        </p:spPr>
      </p:pic>
      <p:sp>
        <p:nvSpPr>
          <p:cNvPr id="21" name="Title 1">
            <a:extLst>
              <a:ext uri="{FF2B5EF4-FFF2-40B4-BE49-F238E27FC236}">
                <a16:creationId xmlns:a16="http://schemas.microsoft.com/office/drawing/2014/main" id="{B042F1A3-91D2-6743-8B0A-77383B836C7C}"/>
              </a:ext>
            </a:extLst>
          </p:cNvPr>
          <p:cNvSpPr txBox="1">
            <a:spLocks/>
          </p:cNvSpPr>
          <p:nvPr/>
        </p:nvSpPr>
        <p:spPr>
          <a:xfrm>
            <a:off x="6434157" y="134033"/>
            <a:ext cx="1660450" cy="303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Persona B</a:t>
            </a:r>
          </a:p>
        </p:txBody>
      </p:sp>
      <p:pic>
        <p:nvPicPr>
          <p:cNvPr id="24" name="Imagen 23">
            <a:extLst>
              <a:ext uri="{FF2B5EF4-FFF2-40B4-BE49-F238E27FC236}">
                <a16:creationId xmlns:a16="http://schemas.microsoft.com/office/drawing/2014/main" id="{A0B175E3-6CF4-8A4F-963D-2FA3A3C2165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975632" y="1700982"/>
            <a:ext cx="600094" cy="684405"/>
          </a:xfrm>
          <a:prstGeom prst="rect">
            <a:avLst/>
          </a:prstGeom>
        </p:spPr>
      </p:pic>
      <p:pic>
        <p:nvPicPr>
          <p:cNvPr id="25" name="Imagen 24">
            <a:extLst>
              <a:ext uri="{FF2B5EF4-FFF2-40B4-BE49-F238E27FC236}">
                <a16:creationId xmlns:a16="http://schemas.microsoft.com/office/drawing/2014/main" id="{EE17E3AB-95EB-E048-AC57-CDB00791104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364544" y="2234198"/>
            <a:ext cx="778092" cy="628074"/>
          </a:xfrm>
          <a:prstGeom prst="rect">
            <a:avLst/>
          </a:prstGeom>
        </p:spPr>
      </p:pic>
      <p:pic>
        <p:nvPicPr>
          <p:cNvPr id="26" name="Imagen 25">
            <a:extLst>
              <a:ext uri="{FF2B5EF4-FFF2-40B4-BE49-F238E27FC236}">
                <a16:creationId xmlns:a16="http://schemas.microsoft.com/office/drawing/2014/main" id="{7480F9DA-8410-D34B-BBE1-CE1B3B9B26A3}"/>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9947395" y="5811675"/>
            <a:ext cx="1020170" cy="511682"/>
          </a:xfrm>
          <a:prstGeom prst="rect">
            <a:avLst/>
          </a:prstGeom>
        </p:spPr>
      </p:pic>
      <p:pic>
        <p:nvPicPr>
          <p:cNvPr id="27" name="Imagen 26">
            <a:extLst>
              <a:ext uri="{FF2B5EF4-FFF2-40B4-BE49-F238E27FC236}">
                <a16:creationId xmlns:a16="http://schemas.microsoft.com/office/drawing/2014/main" id="{A61E2C00-5921-B047-BC34-EABFDEC35D3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684530" y="4723195"/>
            <a:ext cx="536359" cy="715369"/>
          </a:xfrm>
          <a:prstGeom prst="rect">
            <a:avLst/>
          </a:prstGeom>
        </p:spPr>
      </p:pic>
      <p:cxnSp>
        <p:nvCxnSpPr>
          <p:cNvPr id="28" name="Straight Connector 2">
            <a:extLst>
              <a:ext uri="{FF2B5EF4-FFF2-40B4-BE49-F238E27FC236}">
                <a16:creationId xmlns:a16="http://schemas.microsoft.com/office/drawing/2014/main" id="{1B654519-E54B-4345-9B0B-3C77815469DB}"/>
              </a:ext>
            </a:extLst>
          </p:cNvPr>
          <p:cNvCxnSpPr/>
          <p:nvPr/>
        </p:nvCxnSpPr>
        <p:spPr>
          <a:xfrm>
            <a:off x="6135770" y="123863"/>
            <a:ext cx="14718" cy="5972137"/>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29" name="Imagen 28">
            <a:extLst>
              <a:ext uri="{FF2B5EF4-FFF2-40B4-BE49-F238E27FC236}">
                <a16:creationId xmlns:a16="http://schemas.microsoft.com/office/drawing/2014/main" id="{BB7E14C9-1AFD-9E4B-8372-4DDAC8E37C0A}"/>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r="-8065"/>
          <a:stretch/>
        </p:blipFill>
        <p:spPr>
          <a:xfrm>
            <a:off x="9506801" y="2948771"/>
            <a:ext cx="468885" cy="415781"/>
          </a:xfrm>
          <a:prstGeom prst="rect">
            <a:avLst/>
          </a:prstGeom>
        </p:spPr>
      </p:pic>
      <p:sp>
        <p:nvSpPr>
          <p:cNvPr id="30" name="Elipse 29">
            <a:extLst>
              <a:ext uri="{FF2B5EF4-FFF2-40B4-BE49-F238E27FC236}">
                <a16:creationId xmlns:a16="http://schemas.microsoft.com/office/drawing/2014/main" id="{8CE42D55-F9EC-7F42-9F95-BFEB05100461}"/>
              </a:ext>
            </a:extLst>
          </p:cNvPr>
          <p:cNvSpPr/>
          <p:nvPr/>
        </p:nvSpPr>
        <p:spPr>
          <a:xfrm>
            <a:off x="9739686" y="3274289"/>
            <a:ext cx="415724" cy="217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pic>
        <p:nvPicPr>
          <p:cNvPr id="31" name="Imagen 15">
            <a:extLst>
              <a:ext uri="{FF2B5EF4-FFF2-40B4-BE49-F238E27FC236}">
                <a16:creationId xmlns:a16="http://schemas.microsoft.com/office/drawing/2014/main" id="{305A0CB5-F4E3-3E40-A737-A971065C250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895973" y="3835970"/>
            <a:ext cx="776520" cy="621095"/>
          </a:xfrm>
          <a:prstGeom prst="rect">
            <a:avLst/>
          </a:prstGeom>
        </p:spPr>
      </p:pic>
      <p:pic>
        <p:nvPicPr>
          <p:cNvPr id="5122" name="Picture 2" descr="My Little Pony Friendship is Magic"/>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260642" y="821482"/>
            <a:ext cx="881994" cy="661496"/>
          </a:xfrm>
          <a:prstGeom prst="rect">
            <a:avLst/>
          </a:prstGeom>
          <a:noFill/>
          <a:extLst>
            <a:ext uri="{909E8E84-426E-40dd-AFC4-6F175D3DCCD1}">
              <a14:hiddenFill xmlns="" xmlns:a14="http://schemas.microsoft.com/office/drawing/2010/main">
                <a:solidFill>
                  <a:srgbClr val="FFFFFF"/>
                </a:solidFill>
              </a14:hiddenFill>
            </a:ext>
          </a:extLst>
        </p:spPr>
      </p:pic>
      <p:sp>
        <p:nvSpPr>
          <p:cNvPr id="33" name="TextBox 32"/>
          <p:cNvSpPr txBox="1"/>
          <p:nvPr/>
        </p:nvSpPr>
        <p:spPr>
          <a:xfrm>
            <a:off x="9327812" y="1110982"/>
            <a:ext cx="19449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[sky]</a:t>
            </a:r>
          </a:p>
        </p:txBody>
      </p:sp>
      <p:sp>
        <p:nvSpPr>
          <p:cNvPr id="34" name="TextBox 33"/>
          <p:cNvSpPr txBox="1"/>
          <p:nvPr/>
        </p:nvSpPr>
        <p:spPr>
          <a:xfrm>
            <a:off x="9262007" y="2454655"/>
            <a:ext cx="19449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[sand]</a:t>
            </a:r>
          </a:p>
        </p:txBody>
      </p:sp>
      <p:pic>
        <p:nvPicPr>
          <p:cNvPr id="5124" name="Picture 4" descr="Beach animated clipart "/>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781556" y="116963"/>
            <a:ext cx="969134" cy="726851"/>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4" descr="Beach animated clipart "/>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117186" y="222911"/>
            <a:ext cx="969134" cy="72685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524939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072" y="134033"/>
            <a:ext cx="1660450" cy="303853"/>
          </a:xfrm>
        </p:spPr>
        <p:txBody>
          <a:bodyPr>
            <a:normAutofit fontScale="90000"/>
          </a:bodyPr>
          <a:lstStyle/>
          <a:p>
            <a:r>
              <a:rPr lang="en-GB" sz="2200" b="1" dirty="0">
                <a:solidFill>
                  <a:schemeClr val="accent1">
                    <a:lumMod val="50000"/>
                  </a:schemeClr>
                </a:solidFill>
              </a:rPr>
              <a:t>Persona A</a:t>
            </a:r>
          </a:p>
        </p:txBody>
      </p:sp>
      <p:sp>
        <p:nvSpPr>
          <p:cNvPr id="4" name="Rectangle 3"/>
          <p:cNvSpPr/>
          <p:nvPr/>
        </p:nvSpPr>
        <p:spPr>
          <a:xfrm>
            <a:off x="6465430" y="269399"/>
            <a:ext cx="5620890" cy="618630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11   Disfrutan un paseo por la playa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12   Miramos el cielo amarillo</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13   Tienen el pelo enredado </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14   Descansan en la arena y la sal</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15   Jugamos con los dedos arrugados</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16   Cenamos en el bar</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17   Cantan con la ventana abierta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18   Hablamos con la abuela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19   Bailan en la playa desierta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20   en el cielo todas las estrellas</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 name="CuadroTexto 6">
            <a:extLst>
              <a:ext uri="{FF2B5EF4-FFF2-40B4-BE49-F238E27FC236}">
                <a16:creationId xmlns:a16="http://schemas.microsoft.com/office/drawing/2014/main" id="{9A249BBD-95E7-6B4D-92A5-EE702699302E}"/>
              </a:ext>
            </a:extLst>
          </p:cNvPr>
          <p:cNvSpPr txBox="1"/>
          <p:nvPr/>
        </p:nvSpPr>
        <p:spPr>
          <a:xfrm>
            <a:off x="93776" y="285960"/>
            <a:ext cx="6855664" cy="618630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Caminamos en la playa en verano</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Miran las olas del mar</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Escuchamos la brisa, sacamos un helado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Saltan y nadan</a:t>
            </a:r>
          </a:p>
          <a:p>
            <a:pPr marL="0" marR="0" lvl="0" indent="0" algn="l" defTabSz="914400" rtl="0" eaLnBrk="1" fontAlgn="auto" latinLnBrk="0" hangingPunct="1">
              <a:lnSpc>
                <a:spcPct val="150000"/>
              </a:lnSpc>
              <a:spcBef>
                <a:spcPts val="0"/>
              </a:spcBef>
              <a:spcAft>
                <a:spcPts val="0"/>
              </a:spcAft>
              <a:buClrTx/>
              <a:buSzTx/>
              <a:buFontTx/>
              <a:buNone/>
              <a:tabLst/>
              <a:defRPr/>
            </a:pP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Preparamos comida en el patio</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Llevan melón y sandía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7   Escuchan la radio</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8   Necesitamos una siesta al mediodía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9     Compran un cubo y una pala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10   Jugamos con enormes castillos</a:t>
            </a:r>
            <a:endParaRPr kumimoji="0" lang="x-none"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itle 1">
            <a:extLst>
              <a:ext uri="{FF2B5EF4-FFF2-40B4-BE49-F238E27FC236}">
                <a16:creationId xmlns:a16="http://schemas.microsoft.com/office/drawing/2014/main" id="{B042F1A3-91D2-6743-8B0A-77383B836C7C}"/>
              </a:ext>
            </a:extLst>
          </p:cNvPr>
          <p:cNvSpPr txBox="1">
            <a:spLocks/>
          </p:cNvSpPr>
          <p:nvPr/>
        </p:nvSpPr>
        <p:spPr>
          <a:xfrm>
            <a:off x="8687655" y="134033"/>
            <a:ext cx="1660450" cy="303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Persona B</a:t>
            </a:r>
          </a:p>
        </p:txBody>
      </p:sp>
      <p:cxnSp>
        <p:nvCxnSpPr>
          <p:cNvPr id="28" name="Straight Connector 2">
            <a:extLst>
              <a:ext uri="{FF2B5EF4-FFF2-40B4-BE49-F238E27FC236}">
                <a16:creationId xmlns:a16="http://schemas.microsoft.com/office/drawing/2014/main" id="{1B654519-E54B-4345-9B0B-3C77815469DB}"/>
              </a:ext>
            </a:extLst>
          </p:cNvPr>
          <p:cNvCxnSpPr/>
          <p:nvPr/>
        </p:nvCxnSpPr>
        <p:spPr>
          <a:xfrm>
            <a:off x="6248400" y="513850"/>
            <a:ext cx="17702" cy="5592320"/>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30" name="Elipse 29">
            <a:extLst>
              <a:ext uri="{FF2B5EF4-FFF2-40B4-BE49-F238E27FC236}">
                <a16:creationId xmlns:a16="http://schemas.microsoft.com/office/drawing/2014/main" id="{8CE42D55-F9EC-7F42-9F95-BFEB05100461}"/>
              </a:ext>
            </a:extLst>
          </p:cNvPr>
          <p:cNvSpPr/>
          <p:nvPr/>
        </p:nvSpPr>
        <p:spPr>
          <a:xfrm>
            <a:off x="9739686" y="3274289"/>
            <a:ext cx="415724" cy="217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p:txBody>
      </p:sp>
      <p:sp>
        <p:nvSpPr>
          <p:cNvPr id="32" name="Title 1"/>
          <p:cNvSpPr txBox="1">
            <a:spLocks/>
          </p:cNvSpPr>
          <p:nvPr/>
        </p:nvSpPr>
        <p:spPr>
          <a:xfrm>
            <a:off x="4834128" y="64393"/>
            <a:ext cx="2828544" cy="303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El poema completo</a:t>
            </a:r>
          </a:p>
        </p:txBody>
      </p:sp>
    </p:spTree>
    <p:extLst>
      <p:ext uri="{BB962C8B-B14F-4D97-AF65-F5344CB8AC3E}">
        <p14:creationId xmlns:p14="http://schemas.microsoft.com/office/powerpoint/2010/main" val="2232944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542" y="457083"/>
            <a:ext cx="11444214" cy="1325563"/>
          </a:xfrm>
        </p:spPr>
        <p:txBody>
          <a:bodyPr>
            <a:normAutofit/>
          </a:bodyPr>
          <a:lstStyle/>
          <a:p>
            <a:r>
              <a:rPr lang="en-GB" sz="2800" dirty="0">
                <a:solidFill>
                  <a:schemeClr val="accent1">
                    <a:lumMod val="50000"/>
                  </a:schemeClr>
                </a:solidFill>
              </a:rPr>
              <a:t>Vas a Francia cada julio. </a:t>
            </a:r>
            <a:r>
              <a:rPr lang="en-GB" sz="2800" dirty="0" err="1">
                <a:solidFill>
                  <a:schemeClr val="accent1">
                    <a:lumMod val="50000"/>
                  </a:schemeClr>
                </a:solidFill>
              </a:rPr>
              <a:t>Habla</a:t>
            </a:r>
            <a:r>
              <a:rPr lang="en-GB" sz="2800" dirty="0">
                <a:solidFill>
                  <a:schemeClr val="accent1">
                    <a:lumMod val="50000"/>
                  </a:schemeClr>
                </a:solidFill>
              </a:rPr>
              <a:t> con tu compañero sobre un día en la playa allí.</a:t>
            </a:r>
          </a:p>
        </p:txBody>
      </p:sp>
      <p:sp>
        <p:nvSpPr>
          <p:cNvPr id="4" name="TextBox 3"/>
          <p:cNvSpPr txBox="1"/>
          <p:nvPr/>
        </p:nvSpPr>
        <p:spPr>
          <a:xfrm>
            <a:off x="437542" y="1831320"/>
            <a:ext cx="1144421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A: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Describe el día en la playa.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Usa las cartas.</a:t>
            </a:r>
          </a:p>
        </p:txBody>
      </p:sp>
      <p:sp>
        <p:nvSpPr>
          <p:cNvPr id="5" name="TextBox 4"/>
          <p:cNvSpPr txBox="1"/>
          <p:nvPr/>
        </p:nvSpPr>
        <p:spPr>
          <a:xfrm>
            <a:off x="437542" y="4906250"/>
            <a:ext cx="1198305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Después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Persona B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habla</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y Persona A escucha y escribe.</a:t>
            </a:r>
            <a:b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B tiene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otras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cartas.</a:t>
            </a:r>
          </a:p>
        </p:txBody>
      </p:sp>
      <p:sp>
        <p:nvSpPr>
          <p:cNvPr id="6" name="TextBox 5"/>
          <p:cNvSpPr txBox="1"/>
          <p:nvPr/>
        </p:nvSpPr>
        <p:spPr>
          <a:xfrm>
            <a:off x="437542" y="3153341"/>
            <a:ext cx="1017965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Student B: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Escucha y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completa</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tabla</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verbo</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con </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–amos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o con </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Escribe la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acción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en la columna correcta.</a:t>
            </a:r>
          </a:p>
        </p:txBody>
      </p:sp>
      <p:pic>
        <p:nvPicPr>
          <p:cNvPr id="3" name="Imagen 2">
            <a:extLst>
              <a:ext uri="{FF2B5EF4-FFF2-40B4-BE49-F238E27FC236}">
                <a16:creationId xmlns:a16="http://schemas.microsoft.com/office/drawing/2014/main" id="{1E8C028E-291C-1A4F-8C93-551FB17822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03936" y="1463406"/>
            <a:ext cx="3268446" cy="1850064"/>
          </a:xfrm>
          <a:prstGeom prst="rect">
            <a:avLst/>
          </a:prstGeom>
        </p:spPr>
      </p:pic>
      <p:sp>
        <p:nvSpPr>
          <p:cNvPr id="8" name="Rounded Rectangle 11">
            <a:extLst>
              <a:ext uri="{FF2B5EF4-FFF2-40B4-BE49-F238E27FC236}">
                <a16:creationId xmlns:a16="http://schemas.microsoft.com/office/drawing/2014/main" id="{A316DD52-7894-4A75-969C-CA0645DA2978}"/>
              </a:ext>
            </a:extLst>
          </p:cNvPr>
          <p:cNvSpPr/>
          <p:nvPr/>
        </p:nvSpPr>
        <p:spPr>
          <a:xfrm>
            <a:off x="8345009" y="258166"/>
            <a:ext cx="3583135"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8734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52906" y="7556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p:cNvSpPr/>
          <p:nvPr/>
        </p:nvSpPr>
        <p:spPr>
          <a:xfrm>
            <a:off x="107950" y="7556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ctangle 6"/>
          <p:cNvSpPr/>
          <p:nvPr/>
        </p:nvSpPr>
        <p:spPr>
          <a:xfrm>
            <a:off x="3180428" y="7556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7"/>
          <p:cNvSpPr/>
          <p:nvPr/>
        </p:nvSpPr>
        <p:spPr>
          <a:xfrm>
            <a:off x="9245600" y="7556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p:cNvSpPr/>
          <p:nvPr/>
        </p:nvSpPr>
        <p:spPr>
          <a:xfrm>
            <a:off x="6252906" y="36321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p:cNvSpPr/>
          <p:nvPr/>
        </p:nvSpPr>
        <p:spPr>
          <a:xfrm>
            <a:off x="107950" y="36321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ectangle 10"/>
          <p:cNvSpPr/>
          <p:nvPr/>
        </p:nvSpPr>
        <p:spPr>
          <a:xfrm>
            <a:off x="3180428" y="36321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ectangle 11"/>
          <p:cNvSpPr/>
          <p:nvPr/>
        </p:nvSpPr>
        <p:spPr>
          <a:xfrm>
            <a:off x="9268318" y="36321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3">
            <a:hlinkClick r:id="" action="ppaction://noaction" highlightClick="1">
              <a:snd r:embed="rId3" name="1. Es un gato (obscured).wav"/>
            </a:hlinkClick>
          </p:cNvPr>
          <p:cNvSpPr/>
          <p:nvPr/>
        </p:nvSpPr>
        <p:spPr>
          <a:xfrm>
            <a:off x="128361" y="79651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p>
        </p:txBody>
      </p:sp>
      <p:sp>
        <p:nvSpPr>
          <p:cNvPr id="25" name="TextBox 24"/>
          <p:cNvSpPr txBox="1"/>
          <p:nvPr/>
        </p:nvSpPr>
        <p:spPr>
          <a:xfrm>
            <a:off x="571919" y="834831"/>
            <a:ext cx="2153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arrive at the patio.</a:t>
            </a:r>
          </a:p>
        </p:txBody>
      </p:sp>
      <p:sp>
        <p:nvSpPr>
          <p:cNvPr id="26" name="TextBox 25"/>
          <p:cNvSpPr txBox="1"/>
          <p:nvPr/>
        </p:nvSpPr>
        <p:spPr>
          <a:xfrm>
            <a:off x="3632493" y="1028242"/>
            <a:ext cx="24211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play in the</a:t>
            </a:r>
          </a:p>
        </p:txBody>
      </p:sp>
      <p:sp>
        <p:nvSpPr>
          <p:cNvPr id="28" name="Action Button: Custom 27">
            <a:hlinkClick r:id="" action="ppaction://noaction" highlightClick="1">
              <a:snd r:embed="rId3" name="1. Es un gato (obscured).wav"/>
            </a:hlinkClick>
          </p:cNvPr>
          <p:cNvSpPr/>
          <p:nvPr/>
        </p:nvSpPr>
        <p:spPr>
          <a:xfrm>
            <a:off x="3254828" y="80300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t>
            </a:r>
          </a:p>
        </p:txBody>
      </p:sp>
      <p:sp>
        <p:nvSpPr>
          <p:cNvPr id="29" name="Action Button: Custom 28">
            <a:hlinkClick r:id="" action="ppaction://noaction" highlightClick="1">
              <a:snd r:embed="rId3" name="1. Es un gato (obscured).wav"/>
            </a:hlinkClick>
          </p:cNvPr>
          <p:cNvSpPr/>
          <p:nvPr/>
        </p:nvSpPr>
        <p:spPr>
          <a:xfrm>
            <a:off x="6312772" y="80300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
            </a:r>
          </a:p>
        </p:txBody>
      </p:sp>
      <p:sp>
        <p:nvSpPr>
          <p:cNvPr id="30" name="TextBox 29"/>
          <p:cNvSpPr txBox="1"/>
          <p:nvPr/>
        </p:nvSpPr>
        <p:spPr>
          <a:xfrm>
            <a:off x="6351158" y="1036810"/>
            <a:ext cx="29955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buy a</a:t>
            </a:r>
          </a:p>
        </p:txBody>
      </p:sp>
      <p:sp>
        <p:nvSpPr>
          <p:cNvPr id="32" name="Action Button: Custom 31">
            <a:hlinkClick r:id="" action="ppaction://noaction" highlightClick="1">
              <a:snd r:embed="rId3" name="1. Es un gato (obscured).wav"/>
            </a:hlinkClick>
          </p:cNvPr>
          <p:cNvSpPr/>
          <p:nvPr/>
        </p:nvSpPr>
        <p:spPr>
          <a:xfrm>
            <a:off x="9325381" y="79651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t>
            </a:r>
          </a:p>
        </p:txBody>
      </p:sp>
      <p:sp>
        <p:nvSpPr>
          <p:cNvPr id="33" name="TextBox 32"/>
          <p:cNvSpPr txBox="1"/>
          <p:nvPr/>
        </p:nvSpPr>
        <p:spPr>
          <a:xfrm>
            <a:off x="9784314" y="992797"/>
            <a:ext cx="20504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listen to my</a:t>
            </a:r>
          </a:p>
        </p:txBody>
      </p:sp>
      <p:sp>
        <p:nvSpPr>
          <p:cNvPr id="35" name="TextBox 34"/>
          <p:cNvSpPr txBox="1"/>
          <p:nvPr/>
        </p:nvSpPr>
        <p:spPr>
          <a:xfrm>
            <a:off x="102525" y="3753138"/>
            <a:ext cx="299558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take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out the</a:t>
            </a:r>
          </a:p>
        </p:txBody>
      </p:sp>
      <p:sp>
        <p:nvSpPr>
          <p:cNvPr id="37" name="Action Button: Custom 36">
            <a:hlinkClick r:id="" action="ppaction://noaction" highlightClick="1">
              <a:snd r:embed="rId3" name="1. Es un gato (obscured).wav"/>
            </a:hlinkClick>
          </p:cNvPr>
          <p:cNvSpPr/>
          <p:nvPr/>
        </p:nvSpPr>
        <p:spPr>
          <a:xfrm>
            <a:off x="149647" y="3671728"/>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p>
        </p:txBody>
      </p:sp>
      <p:sp>
        <p:nvSpPr>
          <p:cNvPr id="38" name="Action Button: Custom 37">
            <a:hlinkClick r:id="" action="ppaction://noaction" highlightClick="1">
              <a:snd r:embed="rId3" name="1. Es un gato (obscured).wav"/>
            </a:hlinkClick>
          </p:cNvPr>
          <p:cNvSpPr/>
          <p:nvPr/>
        </p:nvSpPr>
        <p:spPr>
          <a:xfrm>
            <a:off x="3254828" y="3671728"/>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t>
            </a:r>
          </a:p>
        </p:txBody>
      </p:sp>
      <p:sp>
        <p:nvSpPr>
          <p:cNvPr id="40" name="TextBox 39"/>
          <p:cNvSpPr txBox="1"/>
          <p:nvPr/>
        </p:nvSpPr>
        <p:spPr>
          <a:xfrm>
            <a:off x="6663843" y="3726929"/>
            <a:ext cx="23606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jump in the</a:t>
            </a:r>
          </a:p>
        </p:txBody>
      </p:sp>
      <p:sp>
        <p:nvSpPr>
          <p:cNvPr id="41" name="Action Button: Custom 40">
            <a:hlinkClick r:id="" action="ppaction://noaction" highlightClick="1">
              <a:snd r:embed="rId3" name="1. Es un gato (obscured).wav"/>
            </a:hlinkClick>
          </p:cNvPr>
          <p:cNvSpPr/>
          <p:nvPr/>
        </p:nvSpPr>
        <p:spPr>
          <a:xfrm>
            <a:off x="6312772" y="368228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a:t>
            </a:r>
          </a:p>
        </p:txBody>
      </p:sp>
      <p:sp>
        <p:nvSpPr>
          <p:cNvPr id="42" name="TextBox 41"/>
          <p:cNvSpPr txBox="1"/>
          <p:nvPr/>
        </p:nvSpPr>
        <p:spPr>
          <a:xfrm>
            <a:off x="3586088" y="3726929"/>
            <a:ext cx="244379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look at the</a:t>
            </a:r>
          </a:p>
        </p:txBody>
      </p:sp>
      <p:sp>
        <p:nvSpPr>
          <p:cNvPr id="45" name="TextBox 44"/>
          <p:cNvSpPr txBox="1"/>
          <p:nvPr/>
        </p:nvSpPr>
        <p:spPr>
          <a:xfrm>
            <a:off x="9853715" y="3910605"/>
            <a:ext cx="21795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need an</a:t>
            </a:r>
          </a:p>
        </p:txBody>
      </p:sp>
      <p:sp>
        <p:nvSpPr>
          <p:cNvPr id="46" name="Action Button: Custom 45">
            <a:hlinkClick r:id="" action="ppaction://noaction" highlightClick="1">
              <a:snd r:embed="rId3" name="1. Es un gato (obscured).wav"/>
            </a:hlinkClick>
          </p:cNvPr>
          <p:cNvSpPr/>
          <p:nvPr/>
        </p:nvSpPr>
        <p:spPr>
          <a:xfrm>
            <a:off x="9323428" y="3661046"/>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a:t>
            </a:r>
          </a:p>
        </p:txBody>
      </p:sp>
      <p:pic>
        <p:nvPicPr>
          <p:cNvPr id="47" name="Picture 13">
            <a:extLst>
              <a:ext uri="{FF2B5EF4-FFF2-40B4-BE49-F238E27FC236}">
                <a16:creationId xmlns:a16="http://schemas.microsoft.com/office/drawing/2014/main" id="{5E21FF3C-04D3-6245-9882-698B4E7AFF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9727" y="1581625"/>
            <a:ext cx="1339784" cy="1477251"/>
          </a:xfrm>
          <a:prstGeom prst="rect">
            <a:avLst/>
          </a:prstGeom>
        </p:spPr>
      </p:pic>
      <p:pic>
        <p:nvPicPr>
          <p:cNvPr id="3" name="Imagen 2">
            <a:extLst>
              <a:ext uri="{FF2B5EF4-FFF2-40B4-BE49-F238E27FC236}">
                <a16:creationId xmlns:a16="http://schemas.microsoft.com/office/drawing/2014/main" id="{F4A277FD-48E1-4044-8ED3-83C2FD820E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74494" y="1792467"/>
            <a:ext cx="2107057" cy="1266409"/>
          </a:xfrm>
          <a:prstGeom prst="rect">
            <a:avLst/>
          </a:prstGeom>
        </p:spPr>
      </p:pic>
      <p:pic>
        <p:nvPicPr>
          <p:cNvPr id="5" name="Imagen 4">
            <a:extLst>
              <a:ext uri="{FF2B5EF4-FFF2-40B4-BE49-F238E27FC236}">
                <a16:creationId xmlns:a16="http://schemas.microsoft.com/office/drawing/2014/main" id="{2DB071DA-7898-AF47-8172-80224C9851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08121" y="1734784"/>
            <a:ext cx="1602618" cy="1381773"/>
          </a:xfrm>
          <a:prstGeom prst="rect">
            <a:avLst/>
          </a:prstGeom>
        </p:spPr>
      </p:pic>
      <p:pic>
        <p:nvPicPr>
          <p:cNvPr id="16" name="Imagen 15">
            <a:extLst>
              <a:ext uri="{FF2B5EF4-FFF2-40B4-BE49-F238E27FC236}">
                <a16:creationId xmlns:a16="http://schemas.microsoft.com/office/drawing/2014/main" id="{305A0CB5-F4E3-3E40-A737-A971065C250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12770" y="1838221"/>
            <a:ext cx="1547586" cy="1237829"/>
          </a:xfrm>
          <a:prstGeom prst="rect">
            <a:avLst/>
          </a:prstGeom>
        </p:spPr>
      </p:pic>
      <p:pic>
        <p:nvPicPr>
          <p:cNvPr id="17" name="Imagen 16">
            <a:extLst>
              <a:ext uri="{FF2B5EF4-FFF2-40B4-BE49-F238E27FC236}">
                <a16:creationId xmlns:a16="http://schemas.microsoft.com/office/drawing/2014/main" id="{629EDBCB-1836-C549-808A-46AA1BA93A4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26258" y="4746706"/>
            <a:ext cx="1654690" cy="1184641"/>
          </a:xfrm>
          <a:prstGeom prst="rect">
            <a:avLst/>
          </a:prstGeom>
        </p:spPr>
      </p:pic>
      <p:pic>
        <p:nvPicPr>
          <p:cNvPr id="18" name="Imagen 17">
            <a:extLst>
              <a:ext uri="{FF2B5EF4-FFF2-40B4-BE49-F238E27FC236}">
                <a16:creationId xmlns:a16="http://schemas.microsoft.com/office/drawing/2014/main" id="{8930C41F-5CC0-B349-943F-D0E9F3E51B6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76167" y="4617157"/>
            <a:ext cx="2319158" cy="1314190"/>
          </a:xfrm>
          <a:prstGeom prst="rect">
            <a:avLst/>
          </a:prstGeom>
        </p:spPr>
      </p:pic>
      <p:pic>
        <p:nvPicPr>
          <p:cNvPr id="19" name="Imagen 18">
            <a:extLst>
              <a:ext uri="{FF2B5EF4-FFF2-40B4-BE49-F238E27FC236}">
                <a16:creationId xmlns:a16="http://schemas.microsoft.com/office/drawing/2014/main" id="{94CB3ABD-313A-4048-8904-4D0D40AD9A4A}"/>
              </a:ext>
            </a:extLst>
          </p:cNvPr>
          <p:cNvPicPr>
            <a:picLocks noChangeAspect="1"/>
          </p:cNvPicPr>
          <p:nvPr/>
        </p:nvPicPr>
        <p:blipFill>
          <a:blip r:embed="rId10"/>
          <a:stretch>
            <a:fillRect/>
          </a:stretch>
        </p:blipFill>
        <p:spPr>
          <a:xfrm>
            <a:off x="6377780" y="4894338"/>
            <a:ext cx="2563556" cy="916044"/>
          </a:xfrm>
          <a:prstGeom prst="rect">
            <a:avLst/>
          </a:prstGeom>
        </p:spPr>
      </p:pic>
      <p:pic>
        <p:nvPicPr>
          <p:cNvPr id="20" name="Imagen 19">
            <a:extLst>
              <a:ext uri="{FF2B5EF4-FFF2-40B4-BE49-F238E27FC236}">
                <a16:creationId xmlns:a16="http://schemas.microsoft.com/office/drawing/2014/main" id="{69BD1519-45B9-484F-9A13-A88A8F8626B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037638" y="4617157"/>
            <a:ext cx="1330959" cy="1330959"/>
          </a:xfrm>
          <a:prstGeom prst="rect">
            <a:avLst/>
          </a:prstGeom>
        </p:spPr>
      </p:pic>
      <p:sp>
        <p:nvSpPr>
          <p:cNvPr id="15" name="TextBox 14"/>
          <p:cNvSpPr txBox="1"/>
          <p:nvPr/>
        </p:nvSpPr>
        <p:spPr>
          <a:xfrm>
            <a:off x="4134418" y="5604753"/>
            <a:ext cx="14539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[beach]</a:t>
            </a:r>
          </a:p>
        </p:txBody>
      </p:sp>
      <p:sp>
        <p:nvSpPr>
          <p:cNvPr id="13" name="Title 12">
            <a:extLst>
              <a:ext uri="{FF2B5EF4-FFF2-40B4-BE49-F238E27FC236}">
                <a16:creationId xmlns:a16="http://schemas.microsoft.com/office/drawing/2014/main" id="{F4174C3B-CABE-AA48-87CE-3FAD027D5BEF}"/>
              </a:ext>
            </a:extLst>
          </p:cNvPr>
          <p:cNvSpPr>
            <a:spLocks noGrp="1"/>
          </p:cNvSpPr>
          <p:nvPr>
            <p:ph type="title"/>
          </p:nvPr>
        </p:nvSpPr>
        <p:spPr>
          <a:xfrm>
            <a:off x="128361" y="88001"/>
            <a:ext cx="2713824" cy="467759"/>
          </a:xfrm>
        </p:spPr>
        <p:txBody>
          <a:bodyPr>
            <a:noAutofit/>
          </a:bodyPr>
          <a:lstStyle/>
          <a:p>
            <a:r>
              <a:rPr lang="en-GB" sz="2800" b="1" dirty="0">
                <a:solidFill>
                  <a:schemeClr val="accent1">
                    <a:lumMod val="50000"/>
                  </a:schemeClr>
                </a:solidFill>
              </a:rPr>
              <a:t>Persona A</a:t>
            </a:r>
            <a:endParaRPr lang="en-US" sz="2800" dirty="0">
              <a:solidFill>
                <a:schemeClr val="accent1">
                  <a:lumMod val="50000"/>
                </a:schemeClr>
              </a:solidFill>
            </a:endParaRPr>
          </a:p>
        </p:txBody>
      </p:sp>
    </p:spTree>
    <p:extLst>
      <p:ext uri="{BB962C8B-B14F-4D97-AF65-F5344CB8AC3E}">
        <p14:creationId xmlns:p14="http://schemas.microsoft.com/office/powerpoint/2010/main" val="3417264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924466E-04B9-470F-A04B-59F1507431A6}"/>
              </a:ext>
            </a:extLst>
          </p:cNvPr>
          <p:cNvSpPr>
            <a:spLocks noGrp="1"/>
          </p:cNvSpPr>
          <p:nvPr>
            <p:ph type="title"/>
          </p:nvPr>
        </p:nvSpPr>
        <p:spPr>
          <a:xfrm>
            <a:off x="838200" y="161946"/>
            <a:ext cx="10515600" cy="1325563"/>
          </a:xfrm>
        </p:spPr>
        <p:txBody>
          <a:bodyPr/>
          <a:lstStyle/>
          <a:p>
            <a:r>
              <a:rPr lang="en-GB" b="1" dirty="0"/>
              <a:t>Current practice</a:t>
            </a:r>
          </a:p>
        </p:txBody>
      </p:sp>
      <p:sp>
        <p:nvSpPr>
          <p:cNvPr id="16" name="Content Placeholder 15">
            <a:extLst>
              <a:ext uri="{FF2B5EF4-FFF2-40B4-BE49-F238E27FC236}">
                <a16:creationId xmlns:a16="http://schemas.microsoft.com/office/drawing/2014/main" id="{DDB7E6DD-A149-4E64-ABA6-D51114BFC019}"/>
              </a:ext>
            </a:extLst>
          </p:cNvPr>
          <p:cNvSpPr>
            <a:spLocks noGrp="1"/>
          </p:cNvSpPr>
          <p:nvPr>
            <p:ph idx="1"/>
          </p:nvPr>
        </p:nvSpPr>
        <p:spPr>
          <a:xfrm>
            <a:off x="528368" y="1801285"/>
            <a:ext cx="11135264" cy="4351338"/>
          </a:xfrm>
        </p:spPr>
        <p:txBody>
          <a:bodyPr>
            <a:normAutofit/>
          </a:bodyPr>
          <a:lstStyle/>
          <a:p>
            <a:r>
              <a:rPr lang="en-GB" dirty="0"/>
              <a:t> Limited TL use by teachers and students</a:t>
            </a:r>
          </a:p>
          <a:p>
            <a:r>
              <a:rPr lang="en-GB" dirty="0"/>
              <a:t> Substantial unplanned teacher use of the TL</a:t>
            </a:r>
          </a:p>
          <a:p>
            <a:r>
              <a:rPr lang="en-GB" dirty="0"/>
              <a:t> Variable approaches within the same lesson</a:t>
            </a:r>
          </a:p>
        </p:txBody>
      </p:sp>
      <p:pic>
        <p:nvPicPr>
          <p:cNvPr id="5" name="Picture 4" descr="Diagram&#10;&#10;Description automatically generated">
            <a:extLst>
              <a:ext uri="{FF2B5EF4-FFF2-40B4-BE49-F238E27FC236}">
                <a16:creationId xmlns:a16="http://schemas.microsoft.com/office/drawing/2014/main" id="{F047E929-4F09-4A81-BB64-E9F251201AD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34397">
            <a:off x="8171277" y="-253818"/>
            <a:ext cx="4314176" cy="2157088"/>
          </a:xfrm>
          <a:prstGeom prst="rect">
            <a:avLst/>
          </a:prstGeom>
        </p:spPr>
      </p:pic>
    </p:spTree>
    <p:extLst>
      <p:ext uri="{BB962C8B-B14F-4D97-AF65-F5344CB8AC3E}">
        <p14:creationId xmlns:p14="http://schemas.microsoft.com/office/powerpoint/2010/main" val="176070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9926" y="718649"/>
            <a:ext cx="11886342" cy="5390044"/>
            <a:chOff x="215326" y="286849"/>
            <a:chExt cx="11886342" cy="5390044"/>
          </a:xfrm>
        </p:grpSpPr>
        <p:sp>
          <p:nvSpPr>
            <p:cNvPr id="4" name="Rectangle 3"/>
            <p:cNvSpPr/>
            <p:nvPr/>
          </p:nvSpPr>
          <p:spPr>
            <a:xfrm>
              <a:off x="3280228" y="3117170"/>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 name="Rectangle 6"/>
            <p:cNvSpPr/>
            <p:nvPr/>
          </p:nvSpPr>
          <p:spPr>
            <a:xfrm>
              <a:off x="6278306" y="3112076"/>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 name="Rectangle 7"/>
            <p:cNvSpPr/>
            <p:nvPr/>
          </p:nvSpPr>
          <p:spPr>
            <a:xfrm>
              <a:off x="9288364" y="3112075"/>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Rectangle 8"/>
            <p:cNvSpPr/>
            <p:nvPr/>
          </p:nvSpPr>
          <p:spPr>
            <a:xfrm>
              <a:off x="3273089" y="301825"/>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 name="Rectangle 9"/>
            <p:cNvSpPr/>
            <p:nvPr/>
          </p:nvSpPr>
          <p:spPr>
            <a:xfrm>
              <a:off x="215326" y="322650"/>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 name="Rectangle 10"/>
            <p:cNvSpPr/>
            <p:nvPr/>
          </p:nvSpPr>
          <p:spPr>
            <a:xfrm>
              <a:off x="6226426" y="286849"/>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Rectangle 11"/>
            <p:cNvSpPr/>
            <p:nvPr/>
          </p:nvSpPr>
          <p:spPr>
            <a:xfrm>
              <a:off x="9273891" y="297772"/>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nvGrpSpPr>
            <p:cNvPr id="2" name="Group 1"/>
            <p:cNvGrpSpPr/>
            <p:nvPr/>
          </p:nvGrpSpPr>
          <p:grpSpPr>
            <a:xfrm>
              <a:off x="223329" y="362185"/>
              <a:ext cx="2813304" cy="5314708"/>
              <a:chOff x="223329" y="362185"/>
              <a:chExt cx="2813304" cy="5314708"/>
            </a:xfrm>
          </p:grpSpPr>
          <p:sp>
            <p:nvSpPr>
              <p:cNvPr id="6" name="Rectangle 5"/>
              <p:cNvSpPr/>
              <p:nvPr/>
            </p:nvSpPr>
            <p:spPr>
              <a:xfrm>
                <a:off x="223329" y="3162292"/>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Action Button: Custom 13">
                <a:hlinkClick r:id="" action="ppaction://noaction" highlightClick="1">
                  <a:snd r:embed="rId3" name="1. Es un gato (obscured).wav"/>
                </a:hlinkClick>
              </p:cNvPr>
              <p:cNvSpPr/>
              <p:nvPr/>
            </p:nvSpPr>
            <p:spPr>
              <a:xfrm>
                <a:off x="240309" y="362185"/>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p>
            </p:txBody>
          </p:sp>
        </p:grpSp>
        <p:sp>
          <p:nvSpPr>
            <p:cNvPr id="28" name="Action Button: Custom 27">
              <a:hlinkClick r:id="" action="ppaction://noaction" highlightClick="1">
                <a:snd r:embed="rId3" name="1. Es un gato (obscured).wav"/>
              </a:hlinkClick>
            </p:cNvPr>
            <p:cNvSpPr/>
            <p:nvPr/>
          </p:nvSpPr>
          <p:spPr>
            <a:xfrm>
              <a:off x="6352706" y="3159434"/>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a:t>
              </a:r>
            </a:p>
          </p:txBody>
        </p:sp>
        <p:sp>
          <p:nvSpPr>
            <p:cNvPr id="29" name="Action Button: Custom 28">
              <a:hlinkClick r:id="" action="ppaction://noaction" highlightClick="1">
                <a:snd r:embed="rId3" name="1. Es un gato (obscured).wav"/>
              </a:hlinkClick>
            </p:cNvPr>
            <p:cNvSpPr/>
            <p:nvPr/>
          </p:nvSpPr>
          <p:spPr>
            <a:xfrm>
              <a:off x="3340094" y="3164528"/>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t>
              </a:r>
            </a:p>
          </p:txBody>
        </p:sp>
        <p:sp>
          <p:nvSpPr>
            <p:cNvPr id="32" name="Action Button: Custom 31">
              <a:hlinkClick r:id="" action="ppaction://noaction" highlightClick="1">
                <a:snd r:embed="rId3" name="1. Es un gato (obscured).wav"/>
              </a:hlinkClick>
            </p:cNvPr>
            <p:cNvSpPr/>
            <p:nvPr/>
          </p:nvSpPr>
          <p:spPr>
            <a:xfrm>
              <a:off x="9350783" y="3159433"/>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a:t>
              </a:r>
            </a:p>
          </p:txBody>
        </p:sp>
        <p:sp>
          <p:nvSpPr>
            <p:cNvPr id="37" name="Action Button: Custom 36">
              <a:hlinkClick r:id="" action="ppaction://noaction" highlightClick="1">
                <a:snd r:embed="rId3" name="1. Es un gato (obscured).wav"/>
              </a:hlinkClick>
            </p:cNvPr>
            <p:cNvSpPr/>
            <p:nvPr/>
          </p:nvSpPr>
          <p:spPr>
            <a:xfrm>
              <a:off x="240309" y="3162292"/>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p>
          </p:txBody>
        </p:sp>
        <p:sp>
          <p:nvSpPr>
            <p:cNvPr id="38" name="Action Button: Custom 37">
              <a:hlinkClick r:id="" action="ppaction://noaction" highlightClick="1">
                <a:snd r:embed="rId3" name="1. Es un gato (obscured).wav"/>
              </a:hlinkClick>
            </p:cNvPr>
            <p:cNvSpPr/>
            <p:nvPr/>
          </p:nvSpPr>
          <p:spPr>
            <a:xfrm>
              <a:off x="6300826" y="326384"/>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
              </a:r>
            </a:p>
          </p:txBody>
        </p:sp>
        <p:sp>
          <p:nvSpPr>
            <p:cNvPr id="41" name="Action Button: Custom 40">
              <a:hlinkClick r:id="" action="ppaction://noaction" highlightClick="1">
                <a:snd r:embed="rId3" name="1. Es un gato (obscured).wav"/>
              </a:hlinkClick>
            </p:cNvPr>
            <p:cNvSpPr/>
            <p:nvPr/>
          </p:nvSpPr>
          <p:spPr>
            <a:xfrm>
              <a:off x="3332955" y="351913"/>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t>
              </a:r>
            </a:p>
          </p:txBody>
        </p:sp>
        <p:sp>
          <p:nvSpPr>
            <p:cNvPr id="46" name="Action Button: Custom 45">
              <a:hlinkClick r:id="" action="ppaction://noaction" highlightClick="1">
                <a:snd r:embed="rId3" name="1. Es un gato (obscured).wav"/>
              </a:hlinkClick>
            </p:cNvPr>
            <p:cNvSpPr/>
            <p:nvPr/>
          </p:nvSpPr>
          <p:spPr>
            <a:xfrm>
              <a:off x="9289299" y="326172"/>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t>
              </a:r>
            </a:p>
          </p:txBody>
        </p:sp>
      </p:grpSp>
      <p:sp>
        <p:nvSpPr>
          <p:cNvPr id="47" name="TextBox 24">
            <a:extLst>
              <a:ext uri="{FF2B5EF4-FFF2-40B4-BE49-F238E27FC236}">
                <a16:creationId xmlns:a16="http://schemas.microsoft.com/office/drawing/2014/main" id="{DBCC49DF-DD94-F444-BDEB-B8D7A267D9B8}"/>
              </a:ext>
            </a:extLst>
          </p:cNvPr>
          <p:cNvSpPr txBox="1"/>
          <p:nvPr/>
        </p:nvSpPr>
        <p:spPr>
          <a:xfrm>
            <a:off x="737705" y="3679179"/>
            <a:ext cx="20727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arrive at the patio.</a:t>
            </a:r>
          </a:p>
        </p:txBody>
      </p:sp>
      <p:pic>
        <p:nvPicPr>
          <p:cNvPr id="49" name="Picture 13">
            <a:extLst>
              <a:ext uri="{FF2B5EF4-FFF2-40B4-BE49-F238E27FC236}">
                <a16:creationId xmlns:a16="http://schemas.microsoft.com/office/drawing/2014/main" id="{4041A9E4-F420-BD4A-B635-7F6D7B0257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2061" y="4489322"/>
            <a:ext cx="1339784" cy="1477251"/>
          </a:xfrm>
          <a:prstGeom prst="rect">
            <a:avLst/>
          </a:prstGeom>
        </p:spPr>
      </p:pic>
      <p:sp>
        <p:nvSpPr>
          <p:cNvPr id="50" name="TextBox 25">
            <a:extLst>
              <a:ext uri="{FF2B5EF4-FFF2-40B4-BE49-F238E27FC236}">
                <a16:creationId xmlns:a16="http://schemas.microsoft.com/office/drawing/2014/main" id="{0FE7C3D7-994E-CB4D-A068-0B80E08B0613}"/>
              </a:ext>
            </a:extLst>
          </p:cNvPr>
          <p:cNvSpPr txBox="1"/>
          <p:nvPr/>
        </p:nvSpPr>
        <p:spPr>
          <a:xfrm>
            <a:off x="9713707" y="1035207"/>
            <a:ext cx="23625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play in the</a:t>
            </a:r>
          </a:p>
        </p:txBody>
      </p:sp>
      <p:pic>
        <p:nvPicPr>
          <p:cNvPr id="51" name="Imagen 50">
            <a:extLst>
              <a:ext uri="{FF2B5EF4-FFF2-40B4-BE49-F238E27FC236}">
                <a16:creationId xmlns:a16="http://schemas.microsoft.com/office/drawing/2014/main" id="{7D5317B5-C99B-2C41-B9CD-0E698644A0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88180" y="1663123"/>
            <a:ext cx="2107057" cy="1266409"/>
          </a:xfrm>
          <a:prstGeom prst="rect">
            <a:avLst/>
          </a:prstGeom>
        </p:spPr>
      </p:pic>
      <p:sp>
        <p:nvSpPr>
          <p:cNvPr id="52" name="TextBox 29">
            <a:extLst>
              <a:ext uri="{FF2B5EF4-FFF2-40B4-BE49-F238E27FC236}">
                <a16:creationId xmlns:a16="http://schemas.microsoft.com/office/drawing/2014/main" id="{3ED20853-084A-CB46-8A74-37F3EF7512CD}"/>
              </a:ext>
            </a:extLst>
          </p:cNvPr>
          <p:cNvSpPr txBox="1"/>
          <p:nvPr/>
        </p:nvSpPr>
        <p:spPr>
          <a:xfrm>
            <a:off x="3331721" y="3863846"/>
            <a:ext cx="29955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buy a </a:t>
            </a:r>
          </a:p>
        </p:txBody>
      </p:sp>
      <p:pic>
        <p:nvPicPr>
          <p:cNvPr id="53" name="Imagen 52">
            <a:extLst>
              <a:ext uri="{FF2B5EF4-FFF2-40B4-BE49-F238E27FC236}">
                <a16:creationId xmlns:a16="http://schemas.microsoft.com/office/drawing/2014/main" id="{AEEE7590-B492-7E4E-B86A-DC16AA6B1D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11999" y="4493419"/>
            <a:ext cx="1602618" cy="1381773"/>
          </a:xfrm>
          <a:prstGeom prst="rect">
            <a:avLst/>
          </a:prstGeom>
        </p:spPr>
      </p:pic>
      <p:sp>
        <p:nvSpPr>
          <p:cNvPr id="54" name="TextBox 34">
            <a:extLst>
              <a:ext uri="{FF2B5EF4-FFF2-40B4-BE49-F238E27FC236}">
                <a16:creationId xmlns:a16="http://schemas.microsoft.com/office/drawing/2014/main" id="{3D42A1E7-E2FD-F348-88DA-CEFFDD0C101B}"/>
              </a:ext>
            </a:extLst>
          </p:cNvPr>
          <p:cNvSpPr txBox="1"/>
          <p:nvPr/>
        </p:nvSpPr>
        <p:spPr>
          <a:xfrm>
            <a:off x="3205441" y="977295"/>
            <a:ext cx="299558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take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out the</a:t>
            </a:r>
          </a:p>
        </p:txBody>
      </p:sp>
      <p:pic>
        <p:nvPicPr>
          <p:cNvPr id="55" name="Imagen 54">
            <a:extLst>
              <a:ext uri="{FF2B5EF4-FFF2-40B4-BE49-F238E27FC236}">
                <a16:creationId xmlns:a16="http://schemas.microsoft.com/office/drawing/2014/main" id="{62FC2B82-0DCC-0D42-A611-2069ED29DE4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48702" y="1888304"/>
            <a:ext cx="1654690" cy="1184641"/>
          </a:xfrm>
          <a:prstGeom prst="rect">
            <a:avLst/>
          </a:prstGeom>
        </p:spPr>
      </p:pic>
      <p:sp>
        <p:nvSpPr>
          <p:cNvPr id="56" name="TextBox 32">
            <a:extLst>
              <a:ext uri="{FF2B5EF4-FFF2-40B4-BE49-F238E27FC236}">
                <a16:creationId xmlns:a16="http://schemas.microsoft.com/office/drawing/2014/main" id="{ED44B440-E6D0-7C4F-B034-B5FD2E8C8495}"/>
              </a:ext>
            </a:extLst>
          </p:cNvPr>
          <p:cNvSpPr txBox="1"/>
          <p:nvPr/>
        </p:nvSpPr>
        <p:spPr>
          <a:xfrm>
            <a:off x="6957277" y="3710769"/>
            <a:ext cx="18251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listen to my</a:t>
            </a:r>
          </a:p>
        </p:txBody>
      </p:sp>
      <p:pic>
        <p:nvPicPr>
          <p:cNvPr id="57" name="Imagen 56">
            <a:extLst>
              <a:ext uri="{FF2B5EF4-FFF2-40B4-BE49-F238E27FC236}">
                <a16:creationId xmlns:a16="http://schemas.microsoft.com/office/drawing/2014/main" id="{CF4BDC70-DC5D-B141-9995-BD0FC63780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57277" y="4643265"/>
            <a:ext cx="1547586" cy="1237829"/>
          </a:xfrm>
          <a:prstGeom prst="rect">
            <a:avLst/>
          </a:prstGeom>
        </p:spPr>
      </p:pic>
      <p:sp>
        <p:nvSpPr>
          <p:cNvPr id="58" name="TextBox 41">
            <a:extLst>
              <a:ext uri="{FF2B5EF4-FFF2-40B4-BE49-F238E27FC236}">
                <a16:creationId xmlns:a16="http://schemas.microsoft.com/office/drawing/2014/main" id="{F15EB323-DE5B-A641-AA7C-53137B71C98D}"/>
              </a:ext>
            </a:extLst>
          </p:cNvPr>
          <p:cNvSpPr txBox="1"/>
          <p:nvPr/>
        </p:nvSpPr>
        <p:spPr>
          <a:xfrm>
            <a:off x="645892" y="935593"/>
            <a:ext cx="20921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look at the</a:t>
            </a:r>
          </a:p>
        </p:txBody>
      </p:sp>
      <p:pic>
        <p:nvPicPr>
          <p:cNvPr id="59" name="Imagen 58">
            <a:extLst>
              <a:ext uri="{FF2B5EF4-FFF2-40B4-BE49-F238E27FC236}">
                <a16:creationId xmlns:a16="http://schemas.microsoft.com/office/drawing/2014/main" id="{71871B06-8FBF-AC4B-B102-6A84ABADF6A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0796" y="1780372"/>
            <a:ext cx="2319158" cy="1314190"/>
          </a:xfrm>
          <a:prstGeom prst="rect">
            <a:avLst/>
          </a:prstGeom>
        </p:spPr>
      </p:pic>
      <p:sp>
        <p:nvSpPr>
          <p:cNvPr id="60" name="TextBox 39">
            <a:extLst>
              <a:ext uri="{FF2B5EF4-FFF2-40B4-BE49-F238E27FC236}">
                <a16:creationId xmlns:a16="http://schemas.microsoft.com/office/drawing/2014/main" id="{5A831635-638F-E34E-8766-E6BA1EC84F21}"/>
              </a:ext>
            </a:extLst>
          </p:cNvPr>
          <p:cNvSpPr txBox="1"/>
          <p:nvPr/>
        </p:nvSpPr>
        <p:spPr>
          <a:xfrm>
            <a:off x="9801633" y="3710769"/>
            <a:ext cx="1976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jump in the</a:t>
            </a:r>
          </a:p>
        </p:txBody>
      </p:sp>
      <p:pic>
        <p:nvPicPr>
          <p:cNvPr id="61" name="Imagen 60">
            <a:extLst>
              <a:ext uri="{FF2B5EF4-FFF2-40B4-BE49-F238E27FC236}">
                <a16:creationId xmlns:a16="http://schemas.microsoft.com/office/drawing/2014/main" id="{F46275F4-4C2F-E644-BF8B-C923BFEBC67C}"/>
              </a:ext>
            </a:extLst>
          </p:cNvPr>
          <p:cNvPicPr>
            <a:picLocks noChangeAspect="1"/>
          </p:cNvPicPr>
          <p:nvPr/>
        </p:nvPicPr>
        <p:blipFill>
          <a:blip r:embed="rId10"/>
          <a:stretch>
            <a:fillRect/>
          </a:stretch>
        </p:blipFill>
        <p:spPr>
          <a:xfrm>
            <a:off x="9392729" y="4870333"/>
            <a:ext cx="2563556" cy="916044"/>
          </a:xfrm>
          <a:prstGeom prst="rect">
            <a:avLst/>
          </a:prstGeom>
        </p:spPr>
      </p:pic>
      <p:sp>
        <p:nvSpPr>
          <p:cNvPr id="62" name="TextBox 44">
            <a:extLst>
              <a:ext uri="{FF2B5EF4-FFF2-40B4-BE49-F238E27FC236}">
                <a16:creationId xmlns:a16="http://schemas.microsoft.com/office/drawing/2014/main" id="{25F5F2D0-4B5B-0E4C-9A51-A5B0B7964386}"/>
              </a:ext>
            </a:extLst>
          </p:cNvPr>
          <p:cNvSpPr txBox="1"/>
          <p:nvPr/>
        </p:nvSpPr>
        <p:spPr>
          <a:xfrm>
            <a:off x="6767084" y="852388"/>
            <a:ext cx="17946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need an</a:t>
            </a:r>
          </a:p>
        </p:txBody>
      </p:sp>
      <p:pic>
        <p:nvPicPr>
          <p:cNvPr id="63" name="Imagen 62">
            <a:extLst>
              <a:ext uri="{FF2B5EF4-FFF2-40B4-BE49-F238E27FC236}">
                <a16:creationId xmlns:a16="http://schemas.microsoft.com/office/drawing/2014/main" id="{5CDD79C6-091C-1F45-8E7D-E0BDDD8B53B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20086" y="1807864"/>
            <a:ext cx="1330959" cy="1330959"/>
          </a:xfrm>
          <a:prstGeom prst="rect">
            <a:avLst/>
          </a:prstGeom>
        </p:spPr>
      </p:pic>
      <p:sp>
        <p:nvSpPr>
          <p:cNvPr id="39" name="TextBox 38"/>
          <p:cNvSpPr txBox="1"/>
          <p:nvPr/>
        </p:nvSpPr>
        <p:spPr>
          <a:xfrm>
            <a:off x="1101106" y="2738713"/>
            <a:ext cx="14539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[beach]</a:t>
            </a:r>
          </a:p>
        </p:txBody>
      </p:sp>
      <p:sp>
        <p:nvSpPr>
          <p:cNvPr id="5" name="Title 4">
            <a:extLst>
              <a:ext uri="{FF2B5EF4-FFF2-40B4-BE49-F238E27FC236}">
                <a16:creationId xmlns:a16="http://schemas.microsoft.com/office/drawing/2014/main" id="{203E940D-6510-164D-8F7C-E1E72F2E598B}"/>
              </a:ext>
            </a:extLst>
          </p:cNvPr>
          <p:cNvSpPr>
            <a:spLocks noGrp="1"/>
          </p:cNvSpPr>
          <p:nvPr>
            <p:ph type="title"/>
          </p:nvPr>
        </p:nvSpPr>
        <p:spPr>
          <a:xfrm>
            <a:off x="130205" y="-59483"/>
            <a:ext cx="2092125" cy="808790"/>
          </a:xfrm>
        </p:spPr>
        <p:txBody>
          <a:bodyPr>
            <a:normAutofit/>
          </a:bodyPr>
          <a:lstStyle/>
          <a:p>
            <a:r>
              <a:rPr lang="en-GB" sz="2800" b="1" dirty="0">
                <a:solidFill>
                  <a:schemeClr val="accent1">
                    <a:lumMod val="50000"/>
                  </a:schemeClr>
                </a:solidFill>
              </a:rPr>
              <a:t>Persona B</a:t>
            </a:r>
            <a:endParaRPr lang="en-US" sz="2800" dirty="0">
              <a:solidFill>
                <a:schemeClr val="accent1">
                  <a:lumMod val="50000"/>
                </a:schemeClr>
              </a:solidFill>
            </a:endParaRPr>
          </a:p>
        </p:txBody>
      </p:sp>
    </p:spTree>
    <p:extLst>
      <p:ext uri="{BB962C8B-B14F-4D97-AF65-F5344CB8AC3E}">
        <p14:creationId xmlns:p14="http://schemas.microsoft.com/office/powerpoint/2010/main" val="2816424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FDFFA3-8BC3-4B65-8750-8366EF1E2FC1}"/>
              </a:ext>
            </a:extLst>
          </p:cNvPr>
          <p:cNvPicPr>
            <a:picLocks noChangeAspect="1"/>
          </p:cNvPicPr>
          <p:nvPr/>
        </p:nvPicPr>
        <p:blipFill>
          <a:blip r:embed="rId2"/>
          <a:stretch>
            <a:fillRect/>
          </a:stretch>
        </p:blipFill>
        <p:spPr>
          <a:xfrm>
            <a:off x="2383973" y="65729"/>
            <a:ext cx="7424054" cy="3978412"/>
          </a:xfrm>
          <a:prstGeom prst="rect">
            <a:avLst/>
          </a:prstGeom>
        </p:spPr>
      </p:pic>
      <p:sp>
        <p:nvSpPr>
          <p:cNvPr id="6" name="TextBox 5">
            <a:extLst>
              <a:ext uri="{FF2B5EF4-FFF2-40B4-BE49-F238E27FC236}">
                <a16:creationId xmlns:a16="http://schemas.microsoft.com/office/drawing/2014/main" id="{1E6747F8-1F6C-4C2C-917B-3962E7680EF5}"/>
              </a:ext>
            </a:extLst>
          </p:cNvPr>
          <p:cNvSpPr txBox="1"/>
          <p:nvPr/>
        </p:nvSpPr>
        <p:spPr>
          <a:xfrm>
            <a:off x="9345283" y="6392161"/>
            <a:ext cx="284671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3"/>
              </a:rPr>
              <a:t>Eduqas French SAMS</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E9D26668-52F5-486B-9105-4A72D4EFFECC}"/>
              </a:ext>
            </a:extLst>
          </p:cNvPr>
          <p:cNvPicPr>
            <a:picLocks noChangeAspect="1"/>
          </p:cNvPicPr>
          <p:nvPr/>
        </p:nvPicPr>
        <p:blipFill>
          <a:blip r:embed="rId4"/>
          <a:stretch>
            <a:fillRect/>
          </a:stretch>
        </p:blipFill>
        <p:spPr>
          <a:xfrm>
            <a:off x="3111866" y="4044141"/>
            <a:ext cx="5968267" cy="2748130"/>
          </a:xfrm>
          <a:prstGeom prst="rect">
            <a:avLst/>
          </a:prstGeom>
        </p:spPr>
      </p:pic>
    </p:spTree>
    <p:extLst>
      <p:ext uri="{BB962C8B-B14F-4D97-AF65-F5344CB8AC3E}">
        <p14:creationId xmlns:p14="http://schemas.microsoft.com/office/powerpoint/2010/main" val="280573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D476BC5-DBEF-4A51-B538-E304C5644D29}"/>
              </a:ext>
            </a:extLst>
          </p:cNvPr>
          <p:cNvPicPr>
            <a:picLocks noChangeAspect="1"/>
          </p:cNvPicPr>
          <p:nvPr/>
        </p:nvPicPr>
        <p:blipFill>
          <a:blip r:embed="rId2"/>
          <a:stretch>
            <a:fillRect/>
          </a:stretch>
        </p:blipFill>
        <p:spPr>
          <a:xfrm>
            <a:off x="219075" y="2924707"/>
            <a:ext cx="11972925" cy="904875"/>
          </a:xfrm>
          <a:prstGeom prst="rect">
            <a:avLst/>
          </a:prstGeom>
        </p:spPr>
      </p:pic>
      <p:sp>
        <p:nvSpPr>
          <p:cNvPr id="4" name="Title 3">
            <a:extLst>
              <a:ext uri="{FF2B5EF4-FFF2-40B4-BE49-F238E27FC236}">
                <a16:creationId xmlns:a16="http://schemas.microsoft.com/office/drawing/2014/main" id="{2B9276EE-2336-43CD-A506-9058AC74B428}"/>
              </a:ext>
            </a:extLst>
          </p:cNvPr>
          <p:cNvSpPr>
            <a:spLocks noGrp="1"/>
          </p:cNvSpPr>
          <p:nvPr>
            <p:ph type="title"/>
          </p:nvPr>
        </p:nvSpPr>
        <p:spPr/>
        <p:txBody>
          <a:bodyPr/>
          <a:lstStyle/>
          <a:p>
            <a:r>
              <a:rPr lang="en-GB" dirty="0"/>
              <a:t>Finding ideas</a:t>
            </a:r>
          </a:p>
        </p:txBody>
      </p:sp>
      <p:pic>
        <p:nvPicPr>
          <p:cNvPr id="7" name="Picture 6">
            <a:extLst>
              <a:ext uri="{FF2B5EF4-FFF2-40B4-BE49-F238E27FC236}">
                <a16:creationId xmlns:a16="http://schemas.microsoft.com/office/drawing/2014/main" id="{C5C1DC00-9371-4DD7-9ABB-DED8D35E74DC}"/>
              </a:ext>
            </a:extLst>
          </p:cNvPr>
          <p:cNvPicPr>
            <a:picLocks noChangeAspect="1"/>
          </p:cNvPicPr>
          <p:nvPr/>
        </p:nvPicPr>
        <p:blipFill>
          <a:blip r:embed="rId3"/>
          <a:stretch>
            <a:fillRect/>
          </a:stretch>
        </p:blipFill>
        <p:spPr>
          <a:xfrm>
            <a:off x="0" y="918603"/>
            <a:ext cx="12192000" cy="2062890"/>
          </a:xfrm>
          <a:prstGeom prst="rect">
            <a:avLst/>
          </a:prstGeom>
        </p:spPr>
      </p:pic>
      <p:cxnSp>
        <p:nvCxnSpPr>
          <p:cNvPr id="9" name="Straight Arrow Connector 8">
            <a:extLst>
              <a:ext uri="{FF2B5EF4-FFF2-40B4-BE49-F238E27FC236}">
                <a16:creationId xmlns:a16="http://schemas.microsoft.com/office/drawing/2014/main" id="{D086F339-C6B1-4B1D-A07D-8E09B106A391}"/>
              </a:ext>
            </a:extLst>
          </p:cNvPr>
          <p:cNvCxnSpPr>
            <a:cxnSpLocks/>
          </p:cNvCxnSpPr>
          <p:nvPr/>
        </p:nvCxnSpPr>
        <p:spPr>
          <a:xfrm>
            <a:off x="0" y="2555166"/>
            <a:ext cx="936811"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0EE6203-7E16-493C-BEF4-67BA180D0976}"/>
              </a:ext>
            </a:extLst>
          </p:cNvPr>
          <p:cNvCxnSpPr>
            <a:cxnSpLocks/>
          </p:cNvCxnSpPr>
          <p:nvPr/>
        </p:nvCxnSpPr>
        <p:spPr>
          <a:xfrm>
            <a:off x="0" y="3179257"/>
            <a:ext cx="42358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0DAD5FF-519D-4866-AF26-DA36FD620E6C}"/>
              </a:ext>
            </a:extLst>
          </p:cNvPr>
          <p:cNvPicPr>
            <a:picLocks noChangeAspect="1"/>
          </p:cNvPicPr>
          <p:nvPr/>
        </p:nvPicPr>
        <p:blipFill>
          <a:blip r:embed="rId4"/>
          <a:stretch>
            <a:fillRect/>
          </a:stretch>
        </p:blipFill>
        <p:spPr>
          <a:xfrm>
            <a:off x="423582" y="3910572"/>
            <a:ext cx="10658475" cy="2028825"/>
          </a:xfrm>
          <a:prstGeom prst="rect">
            <a:avLst/>
          </a:prstGeom>
        </p:spPr>
      </p:pic>
      <p:cxnSp>
        <p:nvCxnSpPr>
          <p:cNvPr id="20" name="Straight Arrow Connector 19">
            <a:extLst>
              <a:ext uri="{FF2B5EF4-FFF2-40B4-BE49-F238E27FC236}">
                <a16:creationId xmlns:a16="http://schemas.microsoft.com/office/drawing/2014/main" id="{9B697324-E6F9-401D-94BB-72B09990A5A9}"/>
              </a:ext>
            </a:extLst>
          </p:cNvPr>
          <p:cNvCxnSpPr>
            <a:cxnSpLocks/>
          </p:cNvCxnSpPr>
          <p:nvPr/>
        </p:nvCxnSpPr>
        <p:spPr>
          <a:xfrm>
            <a:off x="-11207" y="4924984"/>
            <a:ext cx="936811"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5B118174-E4EF-4628-9D9C-401FFFE4D526}"/>
              </a:ext>
            </a:extLst>
          </p:cNvPr>
          <p:cNvPicPr>
            <a:picLocks noChangeAspect="1"/>
          </p:cNvPicPr>
          <p:nvPr/>
        </p:nvPicPr>
        <p:blipFill>
          <a:blip r:embed="rId5"/>
          <a:stretch>
            <a:fillRect/>
          </a:stretch>
        </p:blipFill>
        <p:spPr>
          <a:xfrm>
            <a:off x="4965773" y="4317231"/>
            <a:ext cx="3426592" cy="2028826"/>
          </a:xfrm>
          <a:prstGeom prst="rect">
            <a:avLst/>
          </a:prstGeom>
        </p:spPr>
      </p:pic>
      <p:cxnSp>
        <p:nvCxnSpPr>
          <p:cNvPr id="23" name="Straight Arrow Connector 22">
            <a:extLst>
              <a:ext uri="{FF2B5EF4-FFF2-40B4-BE49-F238E27FC236}">
                <a16:creationId xmlns:a16="http://schemas.microsoft.com/office/drawing/2014/main" id="{8CF42813-C6B5-4340-A1BE-13E2AFE4D99F}"/>
              </a:ext>
            </a:extLst>
          </p:cNvPr>
          <p:cNvCxnSpPr>
            <a:cxnSpLocks/>
          </p:cNvCxnSpPr>
          <p:nvPr/>
        </p:nvCxnSpPr>
        <p:spPr>
          <a:xfrm>
            <a:off x="4753982" y="6115198"/>
            <a:ext cx="42358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62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0-#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2" presetClass="entr" presetSubtype="8"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0-#ppt_w/2"/>
                                          </p:val>
                                        </p:tav>
                                        <p:tav tm="100000">
                                          <p:val>
                                            <p:strVal val="#ppt_x"/>
                                          </p:val>
                                        </p:tav>
                                      </p:tavLst>
                                    </p:anim>
                                    <p:anim calcmode="lin" valueType="num">
                                      <p:cBhvr additive="base">
                                        <p:cTn id="2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2" presetClass="entr" presetSubtype="8"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0-#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924466E-04B9-470F-A04B-59F1507431A6}"/>
              </a:ext>
            </a:extLst>
          </p:cNvPr>
          <p:cNvSpPr>
            <a:spLocks noGrp="1"/>
          </p:cNvSpPr>
          <p:nvPr>
            <p:ph type="title"/>
          </p:nvPr>
        </p:nvSpPr>
        <p:spPr/>
        <p:txBody>
          <a:bodyPr/>
          <a:lstStyle/>
          <a:p>
            <a:r>
              <a:rPr lang="en-GB" b="1" dirty="0"/>
              <a:t>Session overview</a:t>
            </a:r>
          </a:p>
        </p:txBody>
      </p:sp>
      <p:sp>
        <p:nvSpPr>
          <p:cNvPr id="16" name="Content Placeholder 15">
            <a:extLst>
              <a:ext uri="{FF2B5EF4-FFF2-40B4-BE49-F238E27FC236}">
                <a16:creationId xmlns:a16="http://schemas.microsoft.com/office/drawing/2014/main" id="{DDB7E6DD-A149-4E64-ABA6-D51114BFC019}"/>
              </a:ext>
            </a:extLst>
          </p:cNvPr>
          <p:cNvSpPr>
            <a:spLocks noGrp="1"/>
          </p:cNvSpPr>
          <p:nvPr>
            <p:ph idx="1"/>
          </p:nvPr>
        </p:nvSpPr>
        <p:spPr/>
        <p:txBody>
          <a:bodyPr>
            <a:normAutofit/>
          </a:bodyPr>
          <a:lstStyle/>
          <a:p>
            <a:r>
              <a:rPr lang="en-GB" dirty="0"/>
              <a:t>Part 1: research, policy and practice</a:t>
            </a:r>
          </a:p>
          <a:p>
            <a:pPr lvl="1"/>
            <a:r>
              <a:rPr lang="en-GB" dirty="0"/>
              <a:t> Ofsted research review</a:t>
            </a:r>
          </a:p>
          <a:p>
            <a:pPr lvl="1"/>
            <a:r>
              <a:rPr lang="en-GB" dirty="0"/>
              <a:t> New GCSE</a:t>
            </a:r>
          </a:p>
          <a:p>
            <a:pPr lvl="1"/>
            <a:r>
              <a:rPr lang="en-GB" dirty="0"/>
              <a:t> Current practice</a:t>
            </a:r>
          </a:p>
          <a:p>
            <a:pPr lvl="1"/>
            <a:r>
              <a:rPr lang="en-GB" dirty="0"/>
              <a:t> Ways forward</a:t>
            </a:r>
          </a:p>
          <a:p>
            <a:r>
              <a:rPr lang="en-GB" dirty="0"/>
              <a:t>Part 2: TL case study</a:t>
            </a:r>
          </a:p>
          <a:p>
            <a:r>
              <a:rPr lang="en-GB" dirty="0"/>
              <a:t>Part 3: Teacher and student TL use</a:t>
            </a:r>
          </a:p>
          <a:p>
            <a:r>
              <a:rPr lang="en-GB" dirty="0"/>
              <a:t>Part 4: Next steps</a:t>
            </a:r>
          </a:p>
        </p:txBody>
      </p:sp>
      <p:pic>
        <p:nvPicPr>
          <p:cNvPr id="19" name="Picture 18" descr="Diagram&#10;&#10;Description automatically generated">
            <a:extLst>
              <a:ext uri="{FF2B5EF4-FFF2-40B4-BE49-F238E27FC236}">
                <a16:creationId xmlns:a16="http://schemas.microsoft.com/office/drawing/2014/main" id="{6FD8A98F-D557-4254-A8F2-F4F1E8A64E0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34397">
            <a:off x="8171276" y="924771"/>
            <a:ext cx="4314176" cy="2157088"/>
          </a:xfrm>
          <a:prstGeom prst="rect">
            <a:avLst/>
          </a:prstGeom>
        </p:spPr>
      </p:pic>
      <p:pic>
        <p:nvPicPr>
          <p:cNvPr id="5" name="Picture 4" descr="Icon&#10;&#10;Description automatically generated">
            <a:extLst>
              <a:ext uri="{FF2B5EF4-FFF2-40B4-BE49-F238E27FC236}">
                <a16:creationId xmlns:a16="http://schemas.microsoft.com/office/drawing/2014/main" id="{F28A7AD3-6354-4689-AB22-F951CDFCD9DF}"/>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7619838" y="1744655"/>
            <a:ext cx="517321" cy="517320"/>
          </a:xfrm>
          <a:prstGeom prst="rect">
            <a:avLst/>
          </a:prstGeom>
        </p:spPr>
      </p:pic>
      <p:pic>
        <p:nvPicPr>
          <p:cNvPr id="6" name="Picture 5" descr="Icon&#10;&#10;Description automatically generated">
            <a:extLst>
              <a:ext uri="{FF2B5EF4-FFF2-40B4-BE49-F238E27FC236}">
                <a16:creationId xmlns:a16="http://schemas.microsoft.com/office/drawing/2014/main" id="{817617C8-EDDD-4F9B-AD0B-DCF5831CBD0A}"/>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7596990" y="3513593"/>
            <a:ext cx="517321" cy="517320"/>
          </a:xfrm>
          <a:prstGeom prst="rect">
            <a:avLst/>
          </a:prstGeom>
        </p:spPr>
      </p:pic>
      <p:pic>
        <p:nvPicPr>
          <p:cNvPr id="9" name="Picture 8" descr="Icon&#10;&#10;Description automatically generated">
            <a:extLst>
              <a:ext uri="{FF2B5EF4-FFF2-40B4-BE49-F238E27FC236}">
                <a16:creationId xmlns:a16="http://schemas.microsoft.com/office/drawing/2014/main" id="{0640AF3D-E65A-4A5B-B723-9C547028E710}"/>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7596989" y="4021986"/>
            <a:ext cx="517321" cy="517320"/>
          </a:xfrm>
          <a:prstGeom prst="rect">
            <a:avLst/>
          </a:prstGeom>
        </p:spPr>
      </p:pic>
    </p:spTree>
    <p:extLst>
      <p:ext uri="{BB962C8B-B14F-4D97-AF65-F5344CB8AC3E}">
        <p14:creationId xmlns:p14="http://schemas.microsoft.com/office/powerpoint/2010/main" val="41993789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8776E-4AD6-4C07-ABE9-A379721BB518}"/>
              </a:ext>
            </a:extLst>
          </p:cNvPr>
          <p:cNvSpPr>
            <a:spLocks noGrp="1"/>
          </p:cNvSpPr>
          <p:nvPr>
            <p:ph type="title"/>
          </p:nvPr>
        </p:nvSpPr>
        <p:spPr/>
        <p:txBody>
          <a:bodyPr/>
          <a:lstStyle/>
          <a:p>
            <a:r>
              <a:rPr lang="en-GB" dirty="0"/>
              <a:t>Next steps</a:t>
            </a:r>
          </a:p>
        </p:txBody>
      </p:sp>
      <p:sp>
        <p:nvSpPr>
          <p:cNvPr id="3" name="Text Placeholder 2">
            <a:extLst>
              <a:ext uri="{FF2B5EF4-FFF2-40B4-BE49-F238E27FC236}">
                <a16:creationId xmlns:a16="http://schemas.microsoft.com/office/drawing/2014/main" id="{74F80861-1414-40D8-9AE3-EFA1CA1410CE}"/>
              </a:ext>
            </a:extLst>
          </p:cNvPr>
          <p:cNvSpPr>
            <a:spLocks noGrp="1"/>
          </p:cNvSpPr>
          <p:nvPr>
            <p:ph type="body" sz="quarter" idx="10"/>
          </p:nvPr>
        </p:nvSpPr>
        <p:spPr/>
        <p:txBody>
          <a:bodyPr>
            <a:normAutofit/>
          </a:bodyPr>
          <a:lstStyle/>
          <a:p>
            <a:pPr marL="342900" indent="-342900">
              <a:lnSpc>
                <a:spcPct val="150000"/>
              </a:lnSpc>
              <a:buFont typeface="Wingdings" panose="05000000000000000000" pitchFamily="2" charset="2"/>
              <a:buChar char="§"/>
            </a:pPr>
            <a:r>
              <a:rPr lang="en-GB" dirty="0"/>
              <a:t>Plan teacher use of the new language to go step-in-step with your KS3 SOW</a:t>
            </a:r>
          </a:p>
          <a:p>
            <a:pPr marL="342900" indent="-342900">
              <a:lnSpc>
                <a:spcPct val="150000"/>
              </a:lnSpc>
              <a:buFont typeface="Wingdings" panose="05000000000000000000" pitchFamily="2" charset="2"/>
              <a:buChar char="§"/>
            </a:pPr>
            <a:r>
              <a:rPr lang="en-GB" dirty="0"/>
              <a:t>Consider developing a target language talk strand for your KS3 SOW </a:t>
            </a:r>
          </a:p>
          <a:p>
            <a:pPr marL="342900" indent="-342900">
              <a:lnSpc>
                <a:spcPct val="150000"/>
              </a:lnSpc>
              <a:buFont typeface="Wingdings" panose="05000000000000000000" pitchFamily="2" charset="2"/>
              <a:buChar char="§"/>
            </a:pPr>
            <a:r>
              <a:rPr lang="en-GB" dirty="0"/>
              <a:t>Get some ideas for speaking activities which:</a:t>
            </a:r>
          </a:p>
          <a:p>
            <a:pPr marL="800100" lvl="1" indent="-342900">
              <a:lnSpc>
                <a:spcPct val="150000"/>
              </a:lnSpc>
              <a:buFont typeface="Wingdings" panose="05000000000000000000" pitchFamily="2" charset="2"/>
              <a:buChar char="§"/>
            </a:pPr>
            <a:r>
              <a:rPr lang="en-GB" dirty="0"/>
              <a:t>Compel students to focus on form and meaning </a:t>
            </a:r>
          </a:p>
          <a:p>
            <a:pPr marL="800100" lvl="1" indent="-342900">
              <a:lnSpc>
                <a:spcPct val="150000"/>
              </a:lnSpc>
              <a:buFont typeface="Wingdings" panose="05000000000000000000" pitchFamily="2" charset="2"/>
              <a:buChar char="§"/>
            </a:pPr>
            <a:r>
              <a:rPr lang="en-GB" dirty="0"/>
              <a:t>Contain an element of desirable difficulty (i.e., retrieval of vocabulary, choices between grammar features to create meaning)</a:t>
            </a:r>
          </a:p>
          <a:p>
            <a:pPr lvl="1">
              <a:lnSpc>
                <a:spcPct val="150000"/>
              </a:lnSpc>
            </a:pPr>
            <a:endParaRPr lang="en-GB" dirty="0"/>
          </a:p>
          <a:p>
            <a:pPr marL="800100" lvl="1" indent="-342900">
              <a:lnSpc>
                <a:spcPct val="150000"/>
              </a:lnSpc>
              <a:buFont typeface="Wingdings" panose="05000000000000000000" pitchFamily="2" charset="2"/>
              <a:buChar char="§"/>
            </a:pPr>
            <a:endParaRPr lang="en-GB" dirty="0"/>
          </a:p>
        </p:txBody>
      </p:sp>
    </p:spTree>
    <p:extLst>
      <p:ext uri="{BB962C8B-B14F-4D97-AF65-F5344CB8AC3E}">
        <p14:creationId xmlns:p14="http://schemas.microsoft.com/office/powerpoint/2010/main" val="34246587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56DB31-AB98-4392-B8A7-82A8FBD5ACBC}"/>
              </a:ext>
            </a:extLst>
          </p:cNvPr>
          <p:cNvSpPr/>
          <p:nvPr/>
        </p:nvSpPr>
        <p:spPr>
          <a:xfrm>
            <a:off x="239254" y="53789"/>
            <a:ext cx="11767278" cy="625475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sng" strike="noStrike" kern="1200" cap="none" spc="0" normalizeH="0" baseline="0" noProof="0" dirty="0">
                <a:ln>
                  <a:noFill/>
                </a:ln>
                <a:solidFill>
                  <a:srgbClr val="3A3838"/>
                </a:solidFill>
                <a:effectLst/>
                <a:uLnTx/>
                <a:uFillTx/>
                <a:latin typeface="Century Gothic"/>
                <a:ea typeface="Verdana" panose="020B0604030504040204" pitchFamily="34" charset="0"/>
                <a:cs typeface="+mn-cs"/>
              </a:rPr>
              <a:t>Task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3A3838"/>
                </a:solidFill>
                <a:effectLst/>
                <a:uLnTx/>
                <a:uFillTx/>
                <a:latin typeface="Century Gothic"/>
                <a:ea typeface="Verdana" panose="020B0604030504040204" pitchFamily="34" charset="0"/>
                <a:cs typeface="+mn-cs"/>
              </a:rPr>
              <a:t>Take a lesson you have in mind for next week’s teaching and plan a speaking task for it.</a:t>
            </a:r>
          </a:p>
        </p:txBody>
      </p:sp>
    </p:spTree>
    <p:extLst>
      <p:ext uri="{BB962C8B-B14F-4D97-AF65-F5344CB8AC3E}">
        <p14:creationId xmlns:p14="http://schemas.microsoft.com/office/powerpoint/2010/main" val="20844431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C4577E-A5A3-4AFB-AA48-2DFABD60683F}"/>
              </a:ext>
            </a:extLst>
          </p:cNvPr>
          <p:cNvSpPr>
            <a:spLocks noGrp="1"/>
          </p:cNvSpPr>
          <p:nvPr>
            <p:ph type="body" sz="quarter" idx="12"/>
          </p:nvPr>
        </p:nvSpPr>
        <p:spPr>
          <a:xfrm>
            <a:off x="0" y="6104577"/>
            <a:ext cx="4479682" cy="1154112"/>
          </a:xfrm>
        </p:spPr>
        <p:txBody>
          <a:bodyPr/>
          <a:lstStyle/>
          <a:p>
            <a:r>
              <a:rPr lang="en-GB" dirty="0"/>
              <a:t>Presenter: </a:t>
            </a:r>
            <a:br>
              <a:rPr lang="en-GB" dirty="0"/>
            </a:br>
            <a:r>
              <a:rPr lang="en-GB" dirty="0"/>
              <a:t>Rachel Hawkes</a:t>
            </a:r>
          </a:p>
        </p:txBody>
      </p:sp>
      <p:sp>
        <p:nvSpPr>
          <p:cNvPr id="3" name="Text Placeholder 2">
            <a:extLst>
              <a:ext uri="{FF2B5EF4-FFF2-40B4-BE49-F238E27FC236}">
                <a16:creationId xmlns:a16="http://schemas.microsoft.com/office/drawing/2014/main" id="{00F18169-E7B5-4583-A395-B33D55B815E9}"/>
              </a:ext>
            </a:extLst>
          </p:cNvPr>
          <p:cNvSpPr>
            <a:spLocks noGrp="1"/>
          </p:cNvSpPr>
          <p:nvPr>
            <p:ph type="body" sz="quarter" idx="13"/>
          </p:nvPr>
        </p:nvSpPr>
        <p:spPr>
          <a:xfrm>
            <a:off x="152025" y="2285546"/>
            <a:ext cx="5296667" cy="989747"/>
          </a:xfrm>
        </p:spPr>
        <p:txBody>
          <a:bodyPr>
            <a:normAutofit/>
          </a:bodyPr>
          <a:lstStyle/>
          <a:p>
            <a:r>
              <a:rPr lang="en-GB" dirty="0"/>
              <a:t>ALL Sheffield</a:t>
            </a:r>
            <a:br>
              <a:rPr lang="en-GB" dirty="0"/>
            </a:br>
            <a:r>
              <a:rPr lang="en-GB" dirty="0"/>
              <a:t>Tuesday 6 December 2022</a:t>
            </a:r>
          </a:p>
        </p:txBody>
      </p:sp>
      <p:sp>
        <p:nvSpPr>
          <p:cNvPr id="4" name="Text Placeholder 3">
            <a:extLst>
              <a:ext uri="{FF2B5EF4-FFF2-40B4-BE49-F238E27FC236}">
                <a16:creationId xmlns:a16="http://schemas.microsoft.com/office/drawing/2014/main" id="{F45877C0-17D3-4DB6-B8E2-45B91C5ADFD0}"/>
              </a:ext>
            </a:extLst>
          </p:cNvPr>
          <p:cNvSpPr>
            <a:spLocks noGrp="1"/>
          </p:cNvSpPr>
          <p:nvPr>
            <p:ph type="body" sz="quarter" idx="14"/>
          </p:nvPr>
        </p:nvSpPr>
        <p:spPr>
          <a:xfrm>
            <a:off x="108302" y="1668434"/>
            <a:ext cx="10239564" cy="906650"/>
          </a:xfrm>
        </p:spPr>
        <p:txBody>
          <a:bodyPr>
            <a:normAutofit/>
          </a:bodyPr>
          <a:lstStyle/>
          <a:p>
            <a:r>
              <a:rPr lang="en-GB" sz="3600" dirty="0"/>
              <a:t>On target for unprepared speaking</a:t>
            </a:r>
          </a:p>
        </p:txBody>
      </p:sp>
      <p:pic>
        <p:nvPicPr>
          <p:cNvPr id="5" name="Picture 4" descr="Logo&#10;&#10;Description automatically generated">
            <a:extLst>
              <a:ext uri="{FF2B5EF4-FFF2-40B4-BE49-F238E27FC236}">
                <a16:creationId xmlns:a16="http://schemas.microsoft.com/office/drawing/2014/main" id="{5D49726F-EC4F-4CDE-8A82-0DDB1FE5E4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2040" y="3099767"/>
            <a:ext cx="1860808" cy="1573477"/>
          </a:xfrm>
          <a:prstGeom prst="rect">
            <a:avLst/>
          </a:prstGeom>
        </p:spPr>
      </p:pic>
      <p:pic>
        <p:nvPicPr>
          <p:cNvPr id="6" name="Picture 5" descr="Logo&#10;&#10;Description automatically generated">
            <a:extLst>
              <a:ext uri="{FF2B5EF4-FFF2-40B4-BE49-F238E27FC236}">
                <a16:creationId xmlns:a16="http://schemas.microsoft.com/office/drawing/2014/main" id="{6D873D54-D58E-423D-817B-7B3F16FED3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0322" y="3799977"/>
            <a:ext cx="1957818" cy="1490380"/>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F4323681-9DEA-4FBE-A226-C031AC08E0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713" y="3325008"/>
            <a:ext cx="2202872" cy="1490380"/>
          </a:xfrm>
          <a:prstGeom prst="rect">
            <a:avLst/>
          </a:prstGeom>
        </p:spPr>
      </p:pic>
    </p:spTree>
    <p:extLst>
      <p:ext uri="{BB962C8B-B14F-4D97-AF65-F5344CB8AC3E}">
        <p14:creationId xmlns:p14="http://schemas.microsoft.com/office/powerpoint/2010/main" val="1582715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924466E-04B9-470F-A04B-59F1507431A6}"/>
              </a:ext>
            </a:extLst>
          </p:cNvPr>
          <p:cNvSpPr>
            <a:spLocks noGrp="1"/>
          </p:cNvSpPr>
          <p:nvPr>
            <p:ph type="title"/>
          </p:nvPr>
        </p:nvSpPr>
        <p:spPr>
          <a:xfrm>
            <a:off x="838200" y="161946"/>
            <a:ext cx="10515600" cy="1325563"/>
          </a:xfrm>
        </p:spPr>
        <p:txBody>
          <a:bodyPr/>
          <a:lstStyle/>
          <a:p>
            <a:r>
              <a:rPr lang="en-GB" b="1" dirty="0"/>
              <a:t>Ways forward</a:t>
            </a:r>
          </a:p>
        </p:txBody>
      </p:sp>
      <p:sp>
        <p:nvSpPr>
          <p:cNvPr id="16" name="Content Placeholder 15">
            <a:extLst>
              <a:ext uri="{FF2B5EF4-FFF2-40B4-BE49-F238E27FC236}">
                <a16:creationId xmlns:a16="http://schemas.microsoft.com/office/drawing/2014/main" id="{DDB7E6DD-A149-4E64-ABA6-D51114BFC019}"/>
              </a:ext>
            </a:extLst>
          </p:cNvPr>
          <p:cNvSpPr>
            <a:spLocks noGrp="1"/>
          </p:cNvSpPr>
          <p:nvPr>
            <p:ph idx="1"/>
          </p:nvPr>
        </p:nvSpPr>
        <p:spPr>
          <a:xfrm>
            <a:off x="528368" y="1801285"/>
            <a:ext cx="11135264" cy="4351338"/>
          </a:xfrm>
        </p:spPr>
        <p:txBody>
          <a:bodyPr>
            <a:normAutofit/>
          </a:bodyPr>
          <a:lstStyle/>
          <a:p>
            <a:r>
              <a:rPr lang="en-GB" dirty="0"/>
              <a:t> plan it carefully, using your SOW</a:t>
            </a:r>
          </a:p>
          <a:p>
            <a:r>
              <a:rPr lang="en-GB" dirty="0"/>
              <a:t> pare back teacher use of TL to ensure it is clear and comprehensible to our learners</a:t>
            </a:r>
          </a:p>
          <a:p>
            <a:r>
              <a:rPr lang="en-GB" dirty="0"/>
              <a:t> deliberately use words and structures to recycle previously taught language</a:t>
            </a:r>
          </a:p>
          <a:p>
            <a:r>
              <a:rPr lang="en-GB" dirty="0"/>
              <a:t>build TL use incrementally in step with the SOW</a:t>
            </a:r>
          </a:p>
          <a:p>
            <a:r>
              <a:rPr lang="en-GB" dirty="0"/>
              <a:t>plan our own and students’ use of TL to develop speed of understanding and production over time</a:t>
            </a:r>
          </a:p>
          <a:p>
            <a:r>
              <a:rPr lang="en-GB" dirty="0"/>
              <a:t>use English when there would otherwise be a barrier to learning</a:t>
            </a:r>
          </a:p>
        </p:txBody>
      </p:sp>
      <p:pic>
        <p:nvPicPr>
          <p:cNvPr id="5" name="Picture 4" descr="Diagram&#10;&#10;Description automatically generated">
            <a:extLst>
              <a:ext uri="{FF2B5EF4-FFF2-40B4-BE49-F238E27FC236}">
                <a16:creationId xmlns:a16="http://schemas.microsoft.com/office/drawing/2014/main" id="{F047E929-4F09-4A81-BB64-E9F251201AD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34397">
            <a:off x="8171277" y="-253818"/>
            <a:ext cx="4314176" cy="2157088"/>
          </a:xfrm>
          <a:prstGeom prst="rect">
            <a:avLst/>
          </a:prstGeom>
        </p:spPr>
      </p:pic>
    </p:spTree>
    <p:extLst>
      <p:ext uri="{BB962C8B-B14F-4D97-AF65-F5344CB8AC3E}">
        <p14:creationId xmlns:p14="http://schemas.microsoft.com/office/powerpoint/2010/main" val="354607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924466E-04B9-470F-A04B-59F1507431A6}"/>
              </a:ext>
            </a:extLst>
          </p:cNvPr>
          <p:cNvSpPr>
            <a:spLocks noGrp="1"/>
          </p:cNvSpPr>
          <p:nvPr>
            <p:ph type="title"/>
          </p:nvPr>
        </p:nvSpPr>
        <p:spPr/>
        <p:txBody>
          <a:bodyPr/>
          <a:lstStyle/>
          <a:p>
            <a:r>
              <a:rPr lang="en-GB" b="1" dirty="0"/>
              <a:t>Session overview</a:t>
            </a:r>
          </a:p>
        </p:txBody>
      </p:sp>
      <p:sp>
        <p:nvSpPr>
          <p:cNvPr id="16" name="Content Placeholder 15">
            <a:extLst>
              <a:ext uri="{FF2B5EF4-FFF2-40B4-BE49-F238E27FC236}">
                <a16:creationId xmlns:a16="http://schemas.microsoft.com/office/drawing/2014/main" id="{DDB7E6DD-A149-4E64-ABA6-D51114BFC019}"/>
              </a:ext>
            </a:extLst>
          </p:cNvPr>
          <p:cNvSpPr>
            <a:spLocks noGrp="1"/>
          </p:cNvSpPr>
          <p:nvPr>
            <p:ph idx="1"/>
          </p:nvPr>
        </p:nvSpPr>
        <p:spPr/>
        <p:txBody>
          <a:bodyPr>
            <a:normAutofit/>
          </a:bodyPr>
          <a:lstStyle/>
          <a:p>
            <a:r>
              <a:rPr lang="en-GB" dirty="0"/>
              <a:t>Part 1: research, policy and practice</a:t>
            </a:r>
          </a:p>
          <a:p>
            <a:pPr lvl="1"/>
            <a:r>
              <a:rPr lang="en-GB" dirty="0"/>
              <a:t> Ofsted research review</a:t>
            </a:r>
          </a:p>
          <a:p>
            <a:pPr lvl="1"/>
            <a:r>
              <a:rPr lang="en-GB" dirty="0"/>
              <a:t> New GCSE</a:t>
            </a:r>
          </a:p>
          <a:p>
            <a:pPr lvl="1"/>
            <a:r>
              <a:rPr lang="en-GB" dirty="0"/>
              <a:t> Current practice</a:t>
            </a:r>
          </a:p>
          <a:p>
            <a:pPr lvl="1"/>
            <a:r>
              <a:rPr lang="en-GB" dirty="0"/>
              <a:t> Ways forward</a:t>
            </a:r>
          </a:p>
          <a:p>
            <a:r>
              <a:rPr lang="en-GB" dirty="0"/>
              <a:t>Part 2: TL case study</a:t>
            </a:r>
          </a:p>
          <a:p>
            <a:r>
              <a:rPr lang="en-GB" dirty="0"/>
              <a:t>Part 3: Teacher and student TL use</a:t>
            </a:r>
          </a:p>
          <a:p>
            <a:r>
              <a:rPr lang="en-GB" dirty="0"/>
              <a:t>Part 4: Next steps</a:t>
            </a:r>
          </a:p>
        </p:txBody>
      </p:sp>
      <p:pic>
        <p:nvPicPr>
          <p:cNvPr id="19" name="Picture 18" descr="Diagram&#10;&#10;Description automatically generated">
            <a:extLst>
              <a:ext uri="{FF2B5EF4-FFF2-40B4-BE49-F238E27FC236}">
                <a16:creationId xmlns:a16="http://schemas.microsoft.com/office/drawing/2014/main" id="{6FD8A98F-D557-4254-A8F2-F4F1E8A64E0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34397">
            <a:off x="8171276" y="924771"/>
            <a:ext cx="4314176" cy="2157088"/>
          </a:xfrm>
          <a:prstGeom prst="rect">
            <a:avLst/>
          </a:prstGeom>
        </p:spPr>
      </p:pic>
      <p:pic>
        <p:nvPicPr>
          <p:cNvPr id="5" name="Picture 4" descr="Icon&#10;&#10;Description automatically generated">
            <a:extLst>
              <a:ext uri="{FF2B5EF4-FFF2-40B4-BE49-F238E27FC236}">
                <a16:creationId xmlns:a16="http://schemas.microsoft.com/office/drawing/2014/main" id="{F28A7AD3-6354-4689-AB22-F951CDFCD9DF}"/>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7619838" y="1744655"/>
            <a:ext cx="517321" cy="517320"/>
          </a:xfrm>
          <a:prstGeom prst="rect">
            <a:avLst/>
          </a:prstGeom>
        </p:spPr>
      </p:pic>
    </p:spTree>
    <p:extLst>
      <p:ext uri="{BB962C8B-B14F-4D97-AF65-F5344CB8AC3E}">
        <p14:creationId xmlns:p14="http://schemas.microsoft.com/office/powerpoint/2010/main" val="1728643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924466E-04B9-470F-A04B-59F1507431A6}"/>
              </a:ext>
            </a:extLst>
          </p:cNvPr>
          <p:cNvSpPr>
            <a:spLocks noGrp="1"/>
          </p:cNvSpPr>
          <p:nvPr>
            <p:ph type="title"/>
          </p:nvPr>
        </p:nvSpPr>
        <p:spPr>
          <a:xfrm>
            <a:off x="233082" y="419092"/>
            <a:ext cx="10515600" cy="1325563"/>
          </a:xfrm>
        </p:spPr>
        <p:txBody>
          <a:bodyPr/>
          <a:lstStyle/>
          <a:p>
            <a:r>
              <a:rPr lang="en-GB" b="1" dirty="0"/>
              <a:t>‘Vision without implementation is hallucination.’</a:t>
            </a:r>
          </a:p>
        </p:txBody>
      </p:sp>
      <p:sp>
        <p:nvSpPr>
          <p:cNvPr id="16" name="Content Placeholder 15">
            <a:extLst>
              <a:ext uri="{FF2B5EF4-FFF2-40B4-BE49-F238E27FC236}">
                <a16:creationId xmlns:a16="http://schemas.microsoft.com/office/drawing/2014/main" id="{DDB7E6DD-A149-4E64-ABA6-D51114BFC019}"/>
              </a:ext>
            </a:extLst>
          </p:cNvPr>
          <p:cNvSpPr>
            <a:spLocks noGrp="1"/>
          </p:cNvSpPr>
          <p:nvPr>
            <p:ph idx="1"/>
          </p:nvPr>
        </p:nvSpPr>
        <p:spPr/>
        <p:txBody>
          <a:bodyPr>
            <a:normAutofit/>
          </a:bodyPr>
          <a:lstStyle/>
          <a:p>
            <a:r>
              <a:rPr lang="en-GB" dirty="0"/>
              <a:t>Why focus on target language?</a:t>
            </a:r>
          </a:p>
          <a:p>
            <a:pPr lvl="1"/>
            <a:r>
              <a:rPr lang="en-GB" dirty="0"/>
              <a:t>Previous practice</a:t>
            </a:r>
          </a:p>
          <a:p>
            <a:pPr lvl="1"/>
            <a:r>
              <a:rPr lang="en-GB" dirty="0"/>
              <a:t>Pandemic </a:t>
            </a:r>
            <a:r>
              <a:rPr lang="en-GB" dirty="0">
                <a:sym typeface="Wingdings" panose="05000000000000000000" pitchFamily="2" charset="2"/>
              </a:rPr>
              <a:t> poorer speaking</a:t>
            </a:r>
          </a:p>
          <a:p>
            <a:pPr lvl="1"/>
            <a:endParaRPr lang="en-GB" dirty="0">
              <a:sym typeface="Wingdings" panose="05000000000000000000" pitchFamily="2" charset="2"/>
            </a:endParaRPr>
          </a:p>
          <a:p>
            <a:r>
              <a:rPr lang="en-GB" dirty="0"/>
              <a:t>Why create a discrete TL strand?</a:t>
            </a:r>
          </a:p>
          <a:p>
            <a:pPr lvl="1"/>
            <a:r>
              <a:rPr lang="en-GB" dirty="0">
                <a:sym typeface="Wingdings" panose="05000000000000000000" pitchFamily="2" charset="2"/>
              </a:rPr>
              <a:t>Practice  </a:t>
            </a:r>
            <a:r>
              <a:rPr lang="en-GB" dirty="0" err="1">
                <a:sym typeface="Wingdings" panose="05000000000000000000" pitchFamily="2" charset="2"/>
              </a:rPr>
              <a:t>proceduralisation</a:t>
            </a:r>
            <a:r>
              <a:rPr lang="en-GB" dirty="0">
                <a:sym typeface="Wingdings" panose="05000000000000000000" pitchFamily="2" charset="2"/>
              </a:rPr>
              <a:t>  automaticity</a:t>
            </a:r>
            <a:endParaRPr lang="en-GB" dirty="0"/>
          </a:p>
          <a:p>
            <a:pPr lvl="1"/>
            <a:r>
              <a:rPr lang="en-GB" dirty="0"/>
              <a:t>Prompt production of previously taught language</a:t>
            </a:r>
          </a:p>
          <a:p>
            <a:pPr lvl="1"/>
            <a:r>
              <a:rPr lang="en-GB" dirty="0"/>
              <a:t>Provide support for all learners – level the playing field</a:t>
            </a:r>
          </a:p>
        </p:txBody>
      </p:sp>
      <p:pic>
        <p:nvPicPr>
          <p:cNvPr id="19" name="Picture 18" descr="Diagram&#10;&#10;Description automatically generated">
            <a:extLst>
              <a:ext uri="{FF2B5EF4-FFF2-40B4-BE49-F238E27FC236}">
                <a16:creationId xmlns:a16="http://schemas.microsoft.com/office/drawing/2014/main" id="{6FD8A98F-D557-4254-A8F2-F4F1E8A64E0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34397">
            <a:off x="8211617" y="1555650"/>
            <a:ext cx="4314176" cy="2157088"/>
          </a:xfrm>
          <a:prstGeom prst="rect">
            <a:avLst/>
          </a:prstGeom>
        </p:spPr>
      </p:pic>
      <p:sp>
        <p:nvSpPr>
          <p:cNvPr id="7" name="TextBox 6">
            <a:extLst>
              <a:ext uri="{FF2B5EF4-FFF2-40B4-BE49-F238E27FC236}">
                <a16:creationId xmlns:a16="http://schemas.microsoft.com/office/drawing/2014/main" id="{B4974892-23F6-479A-80B0-14F1B12A4A55}"/>
              </a:ext>
            </a:extLst>
          </p:cNvPr>
          <p:cNvSpPr txBox="1"/>
          <p:nvPr/>
        </p:nvSpPr>
        <p:spPr>
          <a:xfrm>
            <a:off x="9656010" y="905798"/>
            <a:ext cx="2535990"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Thomas Eddison</a:t>
            </a:r>
            <a:endParaRPr lang="en-GB" dirty="0"/>
          </a:p>
        </p:txBody>
      </p:sp>
    </p:spTree>
    <p:extLst>
      <p:ext uri="{BB962C8B-B14F-4D97-AF65-F5344CB8AC3E}">
        <p14:creationId xmlns:p14="http://schemas.microsoft.com/office/powerpoint/2010/main" val="327468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924466E-04B9-470F-A04B-59F1507431A6}"/>
              </a:ext>
            </a:extLst>
          </p:cNvPr>
          <p:cNvSpPr>
            <a:spLocks noGrp="1"/>
          </p:cNvSpPr>
          <p:nvPr>
            <p:ph type="title"/>
          </p:nvPr>
        </p:nvSpPr>
        <p:spPr>
          <a:xfrm>
            <a:off x="421342" y="190780"/>
            <a:ext cx="10515600" cy="1325563"/>
          </a:xfrm>
        </p:spPr>
        <p:txBody>
          <a:bodyPr/>
          <a:lstStyle/>
          <a:p>
            <a:r>
              <a:rPr lang="en-GB" b="1" dirty="0"/>
              <a:t>The process of designing a TL strand to KS3 SOW</a:t>
            </a:r>
          </a:p>
        </p:txBody>
      </p:sp>
      <p:sp>
        <p:nvSpPr>
          <p:cNvPr id="16" name="Content Placeholder 15">
            <a:extLst>
              <a:ext uri="{FF2B5EF4-FFF2-40B4-BE49-F238E27FC236}">
                <a16:creationId xmlns:a16="http://schemas.microsoft.com/office/drawing/2014/main" id="{DDB7E6DD-A149-4E64-ABA6-D51114BFC019}"/>
              </a:ext>
            </a:extLst>
          </p:cNvPr>
          <p:cNvSpPr>
            <a:spLocks noGrp="1"/>
          </p:cNvSpPr>
          <p:nvPr>
            <p:ph idx="1"/>
          </p:nvPr>
        </p:nvSpPr>
        <p:spPr>
          <a:xfrm>
            <a:off x="421342" y="1516342"/>
            <a:ext cx="10515600" cy="4488095"/>
          </a:xfrm>
        </p:spPr>
        <p:txBody>
          <a:bodyPr>
            <a:normAutofit lnSpcReduction="10000"/>
          </a:bodyPr>
          <a:lstStyle/>
          <a:p>
            <a:r>
              <a:rPr lang="en-GB" dirty="0"/>
              <a:t>Identify communicative functions</a:t>
            </a:r>
          </a:p>
          <a:p>
            <a:pPr lvl="1"/>
            <a:r>
              <a:rPr lang="en-GB" dirty="0"/>
              <a:t>Greetings and the register</a:t>
            </a:r>
          </a:p>
          <a:p>
            <a:pPr lvl="1"/>
            <a:r>
              <a:rPr lang="en-GB" dirty="0"/>
              <a:t>Politeness</a:t>
            </a:r>
          </a:p>
          <a:p>
            <a:pPr lvl="1"/>
            <a:r>
              <a:rPr lang="en-GB" dirty="0"/>
              <a:t>Obligation / prohibition</a:t>
            </a:r>
          </a:p>
          <a:p>
            <a:pPr lvl="1"/>
            <a:r>
              <a:rPr lang="en-GB" dirty="0"/>
              <a:t>Permission</a:t>
            </a:r>
          </a:p>
          <a:p>
            <a:pPr lvl="1"/>
            <a:r>
              <a:rPr lang="en-GB" dirty="0"/>
              <a:t>Desire</a:t>
            </a:r>
          </a:p>
          <a:p>
            <a:pPr lvl="1"/>
            <a:r>
              <a:rPr lang="en-GB" dirty="0"/>
              <a:t>Need / Possession</a:t>
            </a:r>
          </a:p>
          <a:p>
            <a:pPr lvl="1"/>
            <a:r>
              <a:rPr lang="en-GB" dirty="0"/>
              <a:t>Opinions</a:t>
            </a:r>
          </a:p>
          <a:p>
            <a:pPr lvl="1"/>
            <a:r>
              <a:rPr lang="en-GB" dirty="0"/>
              <a:t>Repair strategies</a:t>
            </a:r>
          </a:p>
          <a:p>
            <a:r>
              <a:rPr lang="en-GB" dirty="0"/>
              <a:t>Sequence the teaching (using the SOW)</a:t>
            </a:r>
          </a:p>
          <a:p>
            <a:r>
              <a:rPr lang="en-GB" dirty="0"/>
              <a:t>Limit the quantity (3-4 items of new language)</a:t>
            </a:r>
          </a:p>
          <a:p>
            <a:r>
              <a:rPr lang="en-GB" dirty="0"/>
              <a:t>Plan explicit teaching and practice slots of 5 minutes</a:t>
            </a:r>
          </a:p>
          <a:p>
            <a:pPr lvl="1"/>
            <a:endParaRPr lang="en-GB" dirty="0"/>
          </a:p>
        </p:txBody>
      </p:sp>
      <p:pic>
        <p:nvPicPr>
          <p:cNvPr id="19" name="Picture 18" descr="Diagram&#10;&#10;Description automatically generated">
            <a:extLst>
              <a:ext uri="{FF2B5EF4-FFF2-40B4-BE49-F238E27FC236}">
                <a16:creationId xmlns:a16="http://schemas.microsoft.com/office/drawing/2014/main" id="{6FD8A98F-D557-4254-A8F2-F4F1E8A64E0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34397">
            <a:off x="8225063" y="1303359"/>
            <a:ext cx="4314176" cy="2157088"/>
          </a:xfrm>
          <a:prstGeom prst="rect">
            <a:avLst/>
          </a:prstGeom>
        </p:spPr>
      </p:pic>
    </p:spTree>
    <p:extLst>
      <p:ext uri="{BB962C8B-B14F-4D97-AF65-F5344CB8AC3E}">
        <p14:creationId xmlns:p14="http://schemas.microsoft.com/office/powerpoint/2010/main" val="154408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panish_Master_Template" id="{36A2373B-57EA-442B-ABBD-50818630D245}" vid="{9AE01F9D-6AB8-4352-9FBE-6524C006D125}"/>
    </a:ext>
  </a:extLst>
</a:theme>
</file>

<file path=ppt/theme/theme1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11.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25_most_common_verbs_1_SEIN" id="{AF319847-DCEF-8D45-8E9E-74434EE6BD95}" vid="{38398282-AAD3-0A44-9C21-E798DEF5F2CE}"/>
    </a:ext>
  </a:extLst>
</a:theme>
</file>

<file path=ppt/theme/theme8.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1461</TotalTime>
  <Words>11701</Words>
  <Application>Microsoft Office PowerPoint</Application>
  <PresentationFormat>Widescreen</PresentationFormat>
  <Paragraphs>1395</Paragraphs>
  <Slides>56</Slides>
  <Notes>53</Notes>
  <HiddenSlides>0</HiddenSlides>
  <MMClips>0</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56</vt:i4>
      </vt:variant>
    </vt:vector>
  </HeadingPairs>
  <TitlesOfParts>
    <vt:vector size="75" baseType="lpstr">
      <vt:lpstr>Arial</vt:lpstr>
      <vt:lpstr>Calibri</vt:lpstr>
      <vt:lpstr>Calibri Light</vt:lpstr>
      <vt:lpstr>Century Gothic</vt:lpstr>
      <vt:lpstr>Segoe Script</vt:lpstr>
      <vt:lpstr>Tw Cen MT</vt:lpstr>
      <vt:lpstr>Verdana</vt:lpstr>
      <vt:lpstr>Wingdings</vt:lpstr>
      <vt:lpstr>NCELP_German_2022</vt:lpstr>
      <vt:lpstr>Office Theme</vt:lpstr>
      <vt:lpstr>6_Office Theme</vt:lpstr>
      <vt:lpstr>2_Office Theme</vt:lpstr>
      <vt:lpstr>4_Office Theme</vt:lpstr>
      <vt:lpstr>10_Office Theme</vt:lpstr>
      <vt:lpstr>11_Office Theme</vt:lpstr>
      <vt:lpstr>12_Office Theme</vt:lpstr>
      <vt:lpstr>1_Office Theme</vt:lpstr>
      <vt:lpstr>3_Office Theme</vt:lpstr>
      <vt:lpstr>5_Office Theme</vt:lpstr>
      <vt:lpstr>PowerPoint Presentation</vt:lpstr>
      <vt:lpstr>Session overview</vt:lpstr>
      <vt:lpstr>Ofsted research review: languages</vt:lpstr>
      <vt:lpstr>Towards the new GCSE</vt:lpstr>
      <vt:lpstr>Current practice</vt:lpstr>
      <vt:lpstr>Ways forward</vt:lpstr>
      <vt:lpstr>Session overview</vt:lpstr>
      <vt:lpstr>‘Vision without implementation is hallucination.’</vt:lpstr>
      <vt:lpstr>The process of designing a TL strand to KS3 SOW</vt:lpstr>
      <vt:lpstr>Key considerations</vt:lpstr>
      <vt:lpstr>PowerPoint Presentation</vt:lpstr>
      <vt:lpstr>PowerPoint Presentation</vt:lpstr>
      <vt:lpstr>PowerPoint Presentation</vt:lpstr>
      <vt:lpstr>PowerPoint Presentation</vt:lpstr>
      <vt:lpstr>PowerPoint Presentation</vt:lpstr>
      <vt:lpstr>PowerPoint Presentation</vt:lpstr>
      <vt:lpstr>Our lessons learned (so far)</vt:lpstr>
      <vt:lpstr>Next steps</vt:lpstr>
      <vt:lpstr>Session overview</vt:lpstr>
      <vt:lpstr>Ways forward</vt:lpstr>
      <vt:lpstr>Estar: I am &amp; he/she is</vt:lpstr>
      <vt:lpstr>PowerPoint Presentation</vt:lpstr>
      <vt:lpstr>Ich oder du?</vt:lpstr>
      <vt:lpstr>PowerPoint Presentation</vt:lpstr>
      <vt:lpstr>Session overview</vt:lpstr>
      <vt:lpstr>PowerPoint Presentation</vt:lpstr>
      <vt:lpstr>PowerPoint Presentation</vt:lpstr>
      <vt:lpstr>Parle en français. </vt:lpstr>
      <vt:lpstr>En parejas</vt:lpstr>
      <vt:lpstr>PowerPoint Presentation</vt:lpstr>
      <vt:lpstr>PowerPoint Presentation</vt:lpstr>
      <vt:lpstr>Puissance 4! (Connect 4)</vt:lpstr>
      <vt:lpstr>hablar / escuchar / escribir</vt:lpstr>
      <vt:lpstr>hablar / escuchar / escribir</vt:lpstr>
      <vt:lpstr>Quartett</vt:lpstr>
      <vt:lpstr>Jetzt bist du dran! [Now you’re on! / Now it’s your turn!]</vt:lpstr>
      <vt:lpstr>Quartett cards</vt:lpstr>
      <vt:lpstr>Quartett cards</vt:lpstr>
      <vt:lpstr>Quartett cards</vt:lpstr>
      <vt:lpstr>L’école au Sénégal</vt:lpstr>
      <vt:lpstr>hablar / escuchar</vt:lpstr>
      <vt:lpstr>hablar</vt:lpstr>
      <vt:lpstr>hablar</vt:lpstr>
      <vt:lpstr>Jetzt oder früher?</vt:lpstr>
      <vt:lpstr>Escribir un poema nuevo</vt:lpstr>
      <vt:lpstr>Persona A</vt:lpstr>
      <vt:lpstr>Persona A</vt:lpstr>
      <vt:lpstr>Vas a Francia cada julio. Habla con tu compañero sobre un día en la playa allí.</vt:lpstr>
      <vt:lpstr>Persona A</vt:lpstr>
      <vt:lpstr>Persona B</vt:lpstr>
      <vt:lpstr>PowerPoint Presentation</vt:lpstr>
      <vt:lpstr>Finding ideas</vt:lpstr>
      <vt:lpstr>Session overview</vt:lpstr>
      <vt:lpstr>Next steps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30</cp:revision>
  <dcterms:created xsi:type="dcterms:W3CDTF">2022-12-01T04:55:21Z</dcterms:created>
  <dcterms:modified xsi:type="dcterms:W3CDTF">2022-12-02T05:16:56Z</dcterms:modified>
</cp:coreProperties>
</file>