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84" r:id="rId3"/>
  </p:sldMasterIdLst>
  <p:notesMasterIdLst>
    <p:notesMasterId r:id="rId62"/>
  </p:notesMasterIdLst>
  <p:handoutMasterIdLst>
    <p:handoutMasterId r:id="rId63"/>
  </p:handoutMasterIdLst>
  <p:sldIdLst>
    <p:sldId id="440" r:id="rId4"/>
    <p:sldId id="575" r:id="rId5"/>
    <p:sldId id="438" r:id="rId6"/>
    <p:sldId id="453" r:id="rId7"/>
    <p:sldId id="592" r:id="rId8"/>
    <p:sldId id="593" r:id="rId9"/>
    <p:sldId id="594" r:id="rId10"/>
    <p:sldId id="451" r:id="rId11"/>
    <p:sldId id="630" r:id="rId12"/>
    <p:sldId id="631" r:id="rId13"/>
    <p:sldId id="633" r:id="rId14"/>
    <p:sldId id="634" r:id="rId15"/>
    <p:sldId id="632" r:id="rId16"/>
    <p:sldId id="641" r:id="rId17"/>
    <p:sldId id="536" r:id="rId18"/>
    <p:sldId id="537" r:id="rId19"/>
    <p:sldId id="540" r:id="rId20"/>
    <p:sldId id="591" r:id="rId21"/>
    <p:sldId id="635" r:id="rId22"/>
    <p:sldId id="636" r:id="rId23"/>
    <p:sldId id="637" r:id="rId24"/>
    <p:sldId id="638" r:id="rId25"/>
    <p:sldId id="639" r:id="rId26"/>
    <p:sldId id="643" r:id="rId27"/>
    <p:sldId id="644" r:id="rId28"/>
    <p:sldId id="645" r:id="rId29"/>
    <p:sldId id="646" r:id="rId30"/>
    <p:sldId id="647" r:id="rId31"/>
    <p:sldId id="648" r:id="rId32"/>
    <p:sldId id="649" r:id="rId33"/>
    <p:sldId id="650" r:id="rId34"/>
    <p:sldId id="651" r:id="rId35"/>
    <p:sldId id="652" r:id="rId36"/>
    <p:sldId id="653" r:id="rId37"/>
    <p:sldId id="654" r:id="rId38"/>
    <p:sldId id="655" r:id="rId39"/>
    <p:sldId id="656" r:id="rId40"/>
    <p:sldId id="657" r:id="rId41"/>
    <p:sldId id="658" r:id="rId42"/>
    <p:sldId id="659" r:id="rId43"/>
    <p:sldId id="660" r:id="rId44"/>
    <p:sldId id="661" r:id="rId45"/>
    <p:sldId id="662" r:id="rId46"/>
    <p:sldId id="663" r:id="rId47"/>
    <p:sldId id="665" r:id="rId48"/>
    <p:sldId id="667" r:id="rId49"/>
    <p:sldId id="668" r:id="rId50"/>
    <p:sldId id="669" r:id="rId51"/>
    <p:sldId id="671" r:id="rId52"/>
    <p:sldId id="672" r:id="rId53"/>
    <p:sldId id="681" r:id="rId54"/>
    <p:sldId id="674" r:id="rId55"/>
    <p:sldId id="675" r:id="rId56"/>
    <p:sldId id="676" r:id="rId57"/>
    <p:sldId id="678" r:id="rId58"/>
    <p:sldId id="680" r:id="rId59"/>
    <p:sldId id="677" r:id="rId60"/>
    <p:sldId id="679" r:id="rId61"/>
  </p:sldIdLst>
  <p:sldSz cx="6858000" cy="9144000" type="screen4x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2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uise Caruso" initials="LC" lastIdx="1" clrIdx="0">
    <p:extLst>
      <p:ext uri="{19B8F6BF-5375-455C-9EA6-DF929625EA0E}">
        <p15:presenceInfo xmlns:p15="http://schemas.microsoft.com/office/powerpoint/2012/main" userId="a794e7f908ebd0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C6"/>
    <a:srgbClr val="ED7D31"/>
    <a:srgbClr val="E1F0D8"/>
    <a:srgbClr val="FCF2CA"/>
    <a:srgbClr val="FF612F"/>
    <a:srgbClr val="030509"/>
    <a:srgbClr val="BCEFCD"/>
    <a:srgbClr val="518F56"/>
    <a:srgbClr val="008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0EFB6D-235B-404F-A801-DF644E683D47}" v="324" dt="2022-05-18T12:35:54.3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10" autoAdjust="0"/>
    <p:restoredTop sz="96395" autoAdjust="0"/>
  </p:normalViewPr>
  <p:slideViewPr>
    <p:cSldViewPr>
      <p:cViewPr varScale="1">
        <p:scale>
          <a:sx n="84" d="100"/>
          <a:sy n="84" d="100"/>
        </p:scale>
        <p:origin x="2310" y="90"/>
      </p:cViewPr>
      <p:guideLst>
        <p:guide orient="horz" pos="2562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commentAuthors" Target="commentAuthors.xml"/><Relationship Id="rId69" Type="http://schemas.microsoft.com/office/2016/11/relationships/changesInfo" Target="changesInfos/changesInfo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7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ise Caruso" userId="a794e7f908ebd08e" providerId="LiveId" clId="{E270B79F-814B-B74D-9C17-6B58F18DE788}"/>
    <pc:docChg chg="custSel modSld">
      <pc:chgData name="Louise Caruso" userId="a794e7f908ebd08e" providerId="LiveId" clId="{E270B79F-814B-B74D-9C17-6B58F18DE788}" dt="2022-04-21T08:09:27.851" v="364" actId="20577"/>
      <pc:docMkLst>
        <pc:docMk/>
      </pc:docMkLst>
      <pc:sldChg chg="modSp mod">
        <pc:chgData name="Louise Caruso" userId="a794e7f908ebd08e" providerId="LiveId" clId="{E270B79F-814B-B74D-9C17-6B58F18DE788}" dt="2022-04-21T08:09:00.709" v="360" actId="14100"/>
        <pc:sldMkLst>
          <pc:docMk/>
          <pc:sldMk cId="62693215" sldId="675"/>
        </pc:sldMkLst>
        <pc:spChg chg="mod">
          <ac:chgData name="Louise Caruso" userId="a794e7f908ebd08e" providerId="LiveId" clId="{E270B79F-814B-B74D-9C17-6B58F18DE788}" dt="2022-04-21T08:05:31.062" v="336" actId="1035"/>
          <ac:spMkLst>
            <pc:docMk/>
            <pc:sldMk cId="62693215" sldId="675"/>
            <ac:spMk id="8" creationId="{525E8C83-954F-3741-81D8-C060F2EA6074}"/>
          </ac:spMkLst>
        </pc:spChg>
        <pc:spChg chg="mod">
          <ac:chgData name="Louise Caruso" userId="a794e7f908ebd08e" providerId="LiveId" clId="{E270B79F-814B-B74D-9C17-6B58F18DE788}" dt="2022-04-21T08:05:31.062" v="336" actId="1035"/>
          <ac:spMkLst>
            <pc:docMk/>
            <pc:sldMk cId="62693215" sldId="675"/>
            <ac:spMk id="44" creationId="{0CD89ADC-DEC6-9647-B205-5FF9A0617669}"/>
          </ac:spMkLst>
        </pc:spChg>
        <pc:spChg chg="mod">
          <ac:chgData name="Louise Caruso" userId="a794e7f908ebd08e" providerId="LiveId" clId="{E270B79F-814B-B74D-9C17-6B58F18DE788}" dt="2022-04-21T08:08:54.166" v="359" actId="1076"/>
          <ac:spMkLst>
            <pc:docMk/>
            <pc:sldMk cId="62693215" sldId="675"/>
            <ac:spMk id="49" creationId="{5C498373-C8BE-1A47-98C5-5E80EBC89B7B}"/>
          </ac:spMkLst>
        </pc:spChg>
        <pc:spChg chg="mod">
          <ac:chgData name="Louise Caruso" userId="a794e7f908ebd08e" providerId="LiveId" clId="{E270B79F-814B-B74D-9C17-6B58F18DE788}" dt="2022-04-21T08:05:31.062" v="336" actId="1035"/>
          <ac:spMkLst>
            <pc:docMk/>
            <pc:sldMk cId="62693215" sldId="675"/>
            <ac:spMk id="51" creationId="{8CF73A15-FC08-D94C-BF67-B332C977F4A5}"/>
          </ac:spMkLst>
        </pc:spChg>
        <pc:spChg chg="mod">
          <ac:chgData name="Louise Caruso" userId="a794e7f908ebd08e" providerId="LiveId" clId="{E270B79F-814B-B74D-9C17-6B58F18DE788}" dt="2022-04-21T08:05:49.157" v="338" actId="1035"/>
          <ac:spMkLst>
            <pc:docMk/>
            <pc:sldMk cId="62693215" sldId="675"/>
            <ac:spMk id="57" creationId="{6BC6AE43-13BF-0F42-9C2F-C53DB0597CB5}"/>
          </ac:spMkLst>
        </pc:spChg>
        <pc:spChg chg="mod">
          <ac:chgData name="Louise Caruso" userId="a794e7f908ebd08e" providerId="LiveId" clId="{E270B79F-814B-B74D-9C17-6B58F18DE788}" dt="2022-04-21T08:08:34.274" v="358" actId="1076"/>
          <ac:spMkLst>
            <pc:docMk/>
            <pc:sldMk cId="62693215" sldId="675"/>
            <ac:spMk id="78" creationId="{04EA1701-E675-AA4D-974D-1EEABA5BC2D1}"/>
          </ac:spMkLst>
        </pc:spChg>
        <pc:spChg chg="mod">
          <ac:chgData name="Louise Caruso" userId="a794e7f908ebd08e" providerId="LiveId" clId="{E270B79F-814B-B74D-9C17-6B58F18DE788}" dt="2022-04-21T08:05:31.062" v="336" actId="1035"/>
          <ac:spMkLst>
            <pc:docMk/>
            <pc:sldMk cId="62693215" sldId="675"/>
            <ac:spMk id="80" creationId="{C9EA5FFC-2A85-5149-B643-B2EA27CE92F3}"/>
          </ac:spMkLst>
        </pc:spChg>
        <pc:spChg chg="mod">
          <ac:chgData name="Louise Caruso" userId="a794e7f908ebd08e" providerId="LiveId" clId="{E270B79F-814B-B74D-9C17-6B58F18DE788}" dt="2022-04-21T08:05:31.062" v="336" actId="1035"/>
          <ac:spMkLst>
            <pc:docMk/>
            <pc:sldMk cId="62693215" sldId="675"/>
            <ac:spMk id="81" creationId="{62CA1B8A-69C2-434A-9279-6D375F7B47EE}"/>
          </ac:spMkLst>
        </pc:spChg>
        <pc:spChg chg="mod">
          <ac:chgData name="Louise Caruso" userId="a794e7f908ebd08e" providerId="LiveId" clId="{E270B79F-814B-B74D-9C17-6B58F18DE788}" dt="2022-04-21T08:05:31.062" v="336" actId="1035"/>
          <ac:spMkLst>
            <pc:docMk/>
            <pc:sldMk cId="62693215" sldId="675"/>
            <ac:spMk id="88" creationId="{32654E81-A4F0-8E43-BD40-4EA6071A142B}"/>
          </ac:spMkLst>
        </pc:spChg>
        <pc:spChg chg="mod">
          <ac:chgData name="Louise Caruso" userId="a794e7f908ebd08e" providerId="LiveId" clId="{E270B79F-814B-B74D-9C17-6B58F18DE788}" dt="2022-04-21T08:05:31.062" v="336" actId="1035"/>
          <ac:spMkLst>
            <pc:docMk/>
            <pc:sldMk cId="62693215" sldId="675"/>
            <ac:spMk id="89" creationId="{D992E037-67C1-144B-932A-D08471E46637}"/>
          </ac:spMkLst>
        </pc:spChg>
        <pc:spChg chg="mod">
          <ac:chgData name="Louise Caruso" userId="a794e7f908ebd08e" providerId="LiveId" clId="{E270B79F-814B-B74D-9C17-6B58F18DE788}" dt="2022-04-21T08:05:31.062" v="336" actId="1035"/>
          <ac:spMkLst>
            <pc:docMk/>
            <pc:sldMk cId="62693215" sldId="675"/>
            <ac:spMk id="90" creationId="{CEFB322E-4952-444C-B11A-23E117A1B9B0}"/>
          </ac:spMkLst>
        </pc:spChg>
        <pc:spChg chg="mod">
          <ac:chgData name="Louise Caruso" userId="a794e7f908ebd08e" providerId="LiveId" clId="{E270B79F-814B-B74D-9C17-6B58F18DE788}" dt="2022-04-21T08:08:27.261" v="357" actId="1076"/>
          <ac:spMkLst>
            <pc:docMk/>
            <pc:sldMk cId="62693215" sldId="675"/>
            <ac:spMk id="91" creationId="{B2799DD4-3A78-B24D-83B1-ACF2C2F71A58}"/>
          </ac:spMkLst>
        </pc:spChg>
        <pc:spChg chg="mod">
          <ac:chgData name="Louise Caruso" userId="a794e7f908ebd08e" providerId="LiveId" clId="{E270B79F-814B-B74D-9C17-6B58F18DE788}" dt="2022-04-21T08:05:49.157" v="338" actId="1035"/>
          <ac:spMkLst>
            <pc:docMk/>
            <pc:sldMk cId="62693215" sldId="675"/>
            <ac:spMk id="96" creationId="{2D91ACDA-022A-F149-AC92-FEE1E4E7D870}"/>
          </ac:spMkLst>
        </pc:spChg>
        <pc:spChg chg="mod">
          <ac:chgData name="Louise Caruso" userId="a794e7f908ebd08e" providerId="LiveId" clId="{E270B79F-814B-B74D-9C17-6B58F18DE788}" dt="2022-04-21T08:05:49.157" v="338" actId="1035"/>
          <ac:spMkLst>
            <pc:docMk/>
            <pc:sldMk cId="62693215" sldId="675"/>
            <ac:spMk id="97" creationId="{2BBA476E-0190-424B-A4BB-E566691835D3}"/>
          </ac:spMkLst>
        </pc:spChg>
        <pc:spChg chg="mod">
          <ac:chgData name="Louise Caruso" userId="a794e7f908ebd08e" providerId="LiveId" clId="{E270B79F-814B-B74D-9C17-6B58F18DE788}" dt="2022-04-21T08:05:31.062" v="336" actId="1035"/>
          <ac:spMkLst>
            <pc:docMk/>
            <pc:sldMk cId="62693215" sldId="675"/>
            <ac:spMk id="98" creationId="{AC8B5A95-7E9F-6C49-9BA2-0791467DD734}"/>
          </ac:spMkLst>
        </pc:spChg>
        <pc:spChg chg="mod">
          <ac:chgData name="Louise Caruso" userId="a794e7f908ebd08e" providerId="LiveId" clId="{E270B79F-814B-B74D-9C17-6B58F18DE788}" dt="2022-04-21T08:04:00.749" v="331" actId="1035"/>
          <ac:spMkLst>
            <pc:docMk/>
            <pc:sldMk cId="62693215" sldId="675"/>
            <ac:spMk id="109" creationId="{1CB03E8A-3529-7949-9C31-7F2B416EF2F5}"/>
          </ac:spMkLst>
        </pc:spChg>
        <pc:graphicFrameChg chg="mod">
          <ac:chgData name="Louise Caruso" userId="a794e7f908ebd08e" providerId="LiveId" clId="{E270B79F-814B-B74D-9C17-6B58F18DE788}" dt="2022-04-21T08:05:49.157" v="338" actId="1035"/>
          <ac:graphicFrameMkLst>
            <pc:docMk/>
            <pc:sldMk cId="62693215" sldId="675"/>
            <ac:graphicFrameMk id="92" creationId="{DFEDC502-B023-7C4A-97EF-8955F5789002}"/>
          </ac:graphicFrameMkLst>
        </pc:graphicFrameChg>
        <pc:graphicFrameChg chg="mod">
          <ac:chgData name="Louise Caruso" userId="a794e7f908ebd08e" providerId="LiveId" clId="{E270B79F-814B-B74D-9C17-6B58F18DE788}" dt="2022-04-21T08:05:49.157" v="338" actId="1035"/>
          <ac:graphicFrameMkLst>
            <pc:docMk/>
            <pc:sldMk cId="62693215" sldId="675"/>
            <ac:graphicFrameMk id="93" creationId="{AA6928B5-2B47-904F-BC0D-F74523DAC042}"/>
          </ac:graphicFrameMkLst>
        </pc:graphicFrameChg>
        <pc:graphicFrameChg chg="mod modGraphic">
          <ac:chgData name="Louise Caruso" userId="a794e7f908ebd08e" providerId="LiveId" clId="{E270B79F-814B-B74D-9C17-6B58F18DE788}" dt="2022-04-21T08:06:08.839" v="339" actId="14100"/>
          <ac:graphicFrameMkLst>
            <pc:docMk/>
            <pc:sldMk cId="62693215" sldId="675"/>
            <ac:graphicFrameMk id="94" creationId="{DB9213CD-848A-2349-80C9-3F7FF4B17C49}"/>
          </ac:graphicFrameMkLst>
        </pc:graphicFrameChg>
        <pc:graphicFrameChg chg="mod">
          <ac:chgData name="Louise Caruso" userId="a794e7f908ebd08e" providerId="LiveId" clId="{E270B79F-814B-B74D-9C17-6B58F18DE788}" dt="2022-04-21T08:05:49.157" v="338" actId="1035"/>
          <ac:graphicFrameMkLst>
            <pc:docMk/>
            <pc:sldMk cId="62693215" sldId="675"/>
            <ac:graphicFrameMk id="95" creationId="{6B9B6D75-4514-1848-8F1B-F1FEE289DA97}"/>
          </ac:graphicFrameMkLst>
        </pc:graphicFrameChg>
        <pc:picChg chg="mod">
          <ac:chgData name="Louise Caruso" userId="a794e7f908ebd08e" providerId="LiveId" clId="{E270B79F-814B-B74D-9C17-6B58F18DE788}" dt="2022-04-21T08:05:49.157" v="338" actId="1035"/>
          <ac:picMkLst>
            <pc:docMk/>
            <pc:sldMk cId="62693215" sldId="675"/>
            <ac:picMk id="5" creationId="{D7822678-B834-304A-B16E-C247F306C934}"/>
          </ac:picMkLst>
        </pc:picChg>
        <pc:picChg chg="mod">
          <ac:chgData name="Louise Caruso" userId="a794e7f908ebd08e" providerId="LiveId" clId="{E270B79F-814B-B74D-9C17-6B58F18DE788}" dt="2022-04-21T08:09:00.709" v="360" actId="14100"/>
          <ac:picMkLst>
            <pc:docMk/>
            <pc:sldMk cId="62693215" sldId="675"/>
            <ac:picMk id="3074" creationId="{7918249C-7CCE-7343-AC2A-F321E67DC214}"/>
          </ac:picMkLst>
        </pc:picChg>
      </pc:sldChg>
      <pc:sldChg chg="modSp mod">
        <pc:chgData name="Louise Caruso" userId="a794e7f908ebd08e" providerId="LiveId" clId="{E270B79F-814B-B74D-9C17-6B58F18DE788}" dt="2022-04-21T08:09:21.110" v="362" actId="20577"/>
        <pc:sldMkLst>
          <pc:docMk/>
          <pc:sldMk cId="2024198824" sldId="676"/>
        </pc:sldMkLst>
        <pc:spChg chg="mod">
          <ac:chgData name="Louise Caruso" userId="a794e7f908ebd08e" providerId="LiveId" clId="{E270B79F-814B-B74D-9C17-6B58F18DE788}" dt="2022-04-21T08:09:21.110" v="362" actId="20577"/>
          <ac:spMkLst>
            <pc:docMk/>
            <pc:sldMk cId="2024198824" sldId="676"/>
            <ac:spMk id="3" creationId="{00000000-0000-0000-0000-000000000000}"/>
          </ac:spMkLst>
        </pc:spChg>
      </pc:sldChg>
      <pc:sldChg chg="modSp mod">
        <pc:chgData name="Louise Caruso" userId="a794e7f908ebd08e" providerId="LiveId" clId="{E270B79F-814B-B74D-9C17-6B58F18DE788}" dt="2022-04-21T08:09:27.851" v="364" actId="20577"/>
        <pc:sldMkLst>
          <pc:docMk/>
          <pc:sldMk cId="1629513190" sldId="677"/>
        </pc:sldMkLst>
        <pc:spChg chg="mod">
          <ac:chgData name="Louise Caruso" userId="a794e7f908ebd08e" providerId="LiveId" clId="{E270B79F-814B-B74D-9C17-6B58F18DE788}" dt="2022-04-21T07:48:17.791" v="240" actId="14100"/>
          <ac:spMkLst>
            <pc:docMk/>
            <pc:sldMk cId="1629513190" sldId="677"/>
            <ac:spMk id="2" creationId="{33B5CD16-D98F-6B41-9C6E-65BACDCCA1DB}"/>
          </ac:spMkLst>
        </pc:spChg>
        <pc:spChg chg="mod">
          <ac:chgData name="Louise Caruso" userId="a794e7f908ebd08e" providerId="LiveId" clId="{E270B79F-814B-B74D-9C17-6B58F18DE788}" dt="2022-04-21T08:09:27.851" v="364" actId="20577"/>
          <ac:spMkLst>
            <pc:docMk/>
            <pc:sldMk cId="1629513190" sldId="677"/>
            <ac:spMk id="3" creationId="{00000000-0000-0000-0000-000000000000}"/>
          </ac:spMkLst>
        </pc:spChg>
        <pc:spChg chg="mod">
          <ac:chgData name="Louise Caruso" userId="a794e7f908ebd08e" providerId="LiveId" clId="{E270B79F-814B-B74D-9C17-6B58F18DE788}" dt="2022-04-21T07:58:46.587" v="329" actId="14100"/>
          <ac:spMkLst>
            <pc:docMk/>
            <pc:sldMk cId="1629513190" sldId="677"/>
            <ac:spMk id="41" creationId="{BB5FD26A-2B28-DA4C-8E6E-37B8D3CC0292}"/>
          </ac:spMkLst>
        </pc:spChg>
        <pc:spChg chg="mod">
          <ac:chgData name="Louise Caruso" userId="a794e7f908ebd08e" providerId="LiveId" clId="{E270B79F-814B-B74D-9C17-6B58F18DE788}" dt="2022-04-21T07:58:42.202" v="328" actId="14100"/>
          <ac:spMkLst>
            <pc:docMk/>
            <pc:sldMk cId="1629513190" sldId="677"/>
            <ac:spMk id="42" creationId="{DACCFB38-19F9-1542-A22B-FF45550301AE}"/>
          </ac:spMkLst>
        </pc:spChg>
        <pc:spChg chg="mod">
          <ac:chgData name="Louise Caruso" userId="a794e7f908ebd08e" providerId="LiveId" clId="{E270B79F-814B-B74D-9C17-6B58F18DE788}" dt="2022-04-21T08:02:13.124" v="330" actId="1036"/>
          <ac:spMkLst>
            <pc:docMk/>
            <pc:sldMk cId="1629513190" sldId="677"/>
            <ac:spMk id="57" creationId="{6BC6AE43-13BF-0F42-9C2F-C53DB0597CB5}"/>
          </ac:spMkLst>
        </pc:spChg>
        <pc:spChg chg="mod">
          <ac:chgData name="Louise Caruso" userId="a794e7f908ebd08e" providerId="LiveId" clId="{E270B79F-814B-B74D-9C17-6B58F18DE788}" dt="2022-04-21T07:58:39.467" v="327" actId="14100"/>
          <ac:spMkLst>
            <pc:docMk/>
            <pc:sldMk cId="1629513190" sldId="677"/>
            <ac:spMk id="59" creationId="{90568C49-0EEE-7546-8CDC-9D42593648AE}"/>
          </ac:spMkLst>
        </pc:spChg>
        <pc:spChg chg="mod">
          <ac:chgData name="Louise Caruso" userId="a794e7f908ebd08e" providerId="LiveId" clId="{E270B79F-814B-B74D-9C17-6B58F18DE788}" dt="2022-04-21T07:48:58.023" v="254" actId="20577"/>
          <ac:spMkLst>
            <pc:docMk/>
            <pc:sldMk cId="1629513190" sldId="677"/>
            <ac:spMk id="65" creationId="{965A97B8-458A-084E-8E81-B6F1A1DF0F84}"/>
          </ac:spMkLst>
        </pc:spChg>
        <pc:graphicFrameChg chg="mod modGraphic">
          <ac:chgData name="Louise Caruso" userId="a794e7f908ebd08e" providerId="LiveId" clId="{E270B79F-814B-B74D-9C17-6B58F18DE788}" dt="2022-04-21T07:53:28.408" v="279" actId="1076"/>
          <ac:graphicFrameMkLst>
            <pc:docMk/>
            <pc:sldMk cId="1629513190" sldId="677"/>
            <ac:graphicFrameMk id="92" creationId="{DFEDC502-B023-7C4A-97EF-8955F5789002}"/>
          </ac:graphicFrameMkLst>
        </pc:graphicFrameChg>
        <pc:graphicFrameChg chg="mod modGraphic">
          <ac:chgData name="Louise Caruso" userId="a794e7f908ebd08e" providerId="LiveId" clId="{E270B79F-814B-B74D-9C17-6B58F18DE788}" dt="2022-04-21T07:55:39.690" v="299" actId="14100"/>
          <ac:graphicFrameMkLst>
            <pc:docMk/>
            <pc:sldMk cId="1629513190" sldId="677"/>
            <ac:graphicFrameMk id="93" creationId="{AA6928B5-2B47-904F-BC0D-F74523DAC042}"/>
          </ac:graphicFrameMkLst>
        </pc:graphicFrameChg>
        <pc:graphicFrameChg chg="mod modGraphic">
          <ac:chgData name="Louise Caruso" userId="a794e7f908ebd08e" providerId="LiveId" clId="{E270B79F-814B-B74D-9C17-6B58F18DE788}" dt="2022-04-21T07:54:48.533" v="285" actId="1076"/>
          <ac:graphicFrameMkLst>
            <pc:docMk/>
            <pc:sldMk cId="1629513190" sldId="677"/>
            <ac:graphicFrameMk id="94" creationId="{DB9213CD-848A-2349-80C9-3F7FF4B17C49}"/>
          </ac:graphicFrameMkLst>
        </pc:graphicFrameChg>
        <pc:graphicFrameChg chg="mod modGraphic">
          <ac:chgData name="Louise Caruso" userId="a794e7f908ebd08e" providerId="LiveId" clId="{E270B79F-814B-B74D-9C17-6B58F18DE788}" dt="2022-04-21T07:56:57.400" v="325" actId="20577"/>
          <ac:graphicFrameMkLst>
            <pc:docMk/>
            <pc:sldMk cId="1629513190" sldId="677"/>
            <ac:graphicFrameMk id="95" creationId="{6B9B6D75-4514-1848-8F1B-F1FEE289DA97}"/>
          </ac:graphicFrameMkLst>
        </pc:graphicFrameChg>
        <pc:picChg chg="mod">
          <ac:chgData name="Louise Caruso" userId="a794e7f908ebd08e" providerId="LiveId" clId="{E270B79F-814B-B74D-9C17-6B58F18DE788}" dt="2022-04-21T07:53:34.130" v="281" actId="167"/>
          <ac:picMkLst>
            <pc:docMk/>
            <pc:sldMk cId="1629513190" sldId="677"/>
            <ac:picMk id="8" creationId="{2173096B-2DCF-6042-9B7A-8BD69C81788F}"/>
          </ac:picMkLst>
        </pc:picChg>
        <pc:picChg chg="mod">
          <ac:chgData name="Louise Caruso" userId="a794e7f908ebd08e" providerId="LiveId" clId="{E270B79F-814B-B74D-9C17-6B58F18DE788}" dt="2022-04-21T07:49:04.817" v="256" actId="1076"/>
          <ac:picMkLst>
            <pc:docMk/>
            <pc:sldMk cId="1629513190" sldId="677"/>
            <ac:picMk id="68" creationId="{676575F1-93C3-2A48-8797-AC2D8B9A6197}"/>
          </ac:picMkLst>
        </pc:picChg>
        <pc:picChg chg="mod">
          <ac:chgData name="Louise Caruso" userId="a794e7f908ebd08e" providerId="LiveId" clId="{E270B79F-814B-B74D-9C17-6B58F18DE788}" dt="2022-04-21T07:37:57.297" v="9" actId="1076"/>
          <ac:picMkLst>
            <pc:docMk/>
            <pc:sldMk cId="1629513190" sldId="677"/>
            <ac:picMk id="69" creationId="{6D3D46C3-C766-0D42-9864-4D03F14D12A4}"/>
          </ac:picMkLst>
        </pc:picChg>
      </pc:sldChg>
    </pc:docChg>
  </pc:docChgLst>
  <pc:docChgLst>
    <pc:chgData name="Louise Caruso" userId="a794e7f908ebd08e" providerId="LiveId" clId="{3F0EFB6D-235B-404F-A801-DF644E683D47}"/>
    <pc:docChg chg="undo custSel addSld modSld">
      <pc:chgData name="Louise Caruso" userId="a794e7f908ebd08e" providerId="LiveId" clId="{3F0EFB6D-235B-404F-A801-DF644E683D47}" dt="2022-05-18T12:35:54.313" v="2021" actId="1076"/>
      <pc:docMkLst>
        <pc:docMk/>
      </pc:docMkLst>
      <pc:sldChg chg="addSp delSp modSp mod">
        <pc:chgData name="Louise Caruso" userId="a794e7f908ebd08e" providerId="LiveId" clId="{3F0EFB6D-235B-404F-A801-DF644E683D47}" dt="2022-05-18T10:53:38.671" v="1574" actId="21"/>
        <pc:sldMkLst>
          <pc:docMk/>
          <pc:sldMk cId="4209904333" sldId="667"/>
        </pc:sldMkLst>
        <pc:spChg chg="add del mod">
          <ac:chgData name="Louise Caruso" userId="a794e7f908ebd08e" providerId="LiveId" clId="{3F0EFB6D-235B-404F-A801-DF644E683D47}" dt="2022-05-18T10:53:38.671" v="1574" actId="21"/>
          <ac:spMkLst>
            <pc:docMk/>
            <pc:sldMk cId="4209904333" sldId="667"/>
            <ac:spMk id="29" creationId="{B11F8FD2-E637-5748-9651-640AA8D250ED}"/>
          </ac:spMkLst>
        </pc:spChg>
      </pc:sldChg>
      <pc:sldChg chg="modSp mod">
        <pc:chgData name="Louise Caruso" userId="a794e7f908ebd08e" providerId="LiveId" clId="{3F0EFB6D-235B-404F-A801-DF644E683D47}" dt="2022-05-18T11:26:42.582" v="1811" actId="20577"/>
        <pc:sldMkLst>
          <pc:docMk/>
          <pc:sldMk cId="1629513190" sldId="677"/>
        </pc:sldMkLst>
        <pc:spChg chg="mod">
          <ac:chgData name="Louise Caruso" userId="a794e7f908ebd08e" providerId="LiveId" clId="{3F0EFB6D-235B-404F-A801-DF644E683D47}" dt="2022-05-18T11:26:42.582" v="1811" actId="20577"/>
          <ac:spMkLst>
            <pc:docMk/>
            <pc:sldMk cId="1629513190" sldId="677"/>
            <ac:spMk id="3" creationId="{00000000-0000-0000-0000-000000000000}"/>
          </ac:spMkLst>
        </pc:spChg>
      </pc:sldChg>
      <pc:sldChg chg="addSp delSp modSp add mod delAnim modAnim">
        <pc:chgData name="Louise Caruso" userId="a794e7f908ebd08e" providerId="LiveId" clId="{3F0EFB6D-235B-404F-A801-DF644E683D47}" dt="2022-05-18T12:35:54.313" v="2021" actId="1076"/>
        <pc:sldMkLst>
          <pc:docMk/>
          <pc:sldMk cId="149760711" sldId="678"/>
        </pc:sldMkLst>
        <pc:spChg chg="add mod">
          <ac:chgData name="Louise Caruso" userId="a794e7f908ebd08e" providerId="LiveId" clId="{3F0EFB6D-235B-404F-A801-DF644E683D47}" dt="2022-05-18T11:34:53.762" v="1903" actId="1035"/>
          <ac:spMkLst>
            <pc:docMk/>
            <pc:sldMk cId="149760711" sldId="678"/>
            <ac:spMk id="2" creationId="{9800E6AB-B83B-E24C-A014-B75BE07B10A9}"/>
          </ac:spMkLst>
        </pc:spChg>
        <pc:spChg chg="mod">
          <ac:chgData name="Louise Caruso" userId="a794e7f908ebd08e" providerId="LiveId" clId="{3F0EFB6D-235B-404F-A801-DF644E683D47}" dt="2022-05-12T05:54:33.750" v="73" actId="20577"/>
          <ac:spMkLst>
            <pc:docMk/>
            <pc:sldMk cId="149760711" sldId="678"/>
            <ac:spMk id="3" creationId="{00000000-0000-0000-0000-000000000000}"/>
          </ac:spMkLst>
        </pc:spChg>
        <pc:spChg chg="add mod">
          <ac:chgData name="Louise Caruso" userId="a794e7f908ebd08e" providerId="LiveId" clId="{3F0EFB6D-235B-404F-A801-DF644E683D47}" dt="2022-05-18T11:35:41.010" v="1907" actId="207"/>
          <ac:spMkLst>
            <pc:docMk/>
            <pc:sldMk cId="149760711" sldId="678"/>
            <ac:spMk id="5" creationId="{935B1BD2-F808-704C-A1F2-E8A7793BC40B}"/>
          </ac:spMkLst>
        </pc:spChg>
        <pc:spChg chg="mod">
          <ac:chgData name="Louise Caruso" userId="a794e7f908ebd08e" providerId="LiveId" clId="{3F0EFB6D-235B-404F-A801-DF644E683D47}" dt="2022-05-18T11:34:37.958" v="1900" actId="1076"/>
          <ac:spMkLst>
            <pc:docMk/>
            <pc:sldMk cId="149760711" sldId="678"/>
            <ac:spMk id="7" creationId="{8E77A22F-72A5-754A-9F55-5E1E66A27707}"/>
          </ac:spMkLst>
        </pc:spChg>
        <pc:spChg chg="add del mod">
          <ac:chgData name="Louise Caruso" userId="a794e7f908ebd08e" providerId="LiveId" clId="{3F0EFB6D-235B-404F-A801-DF644E683D47}" dt="2022-05-12T06:08:51.458" v="147" actId="478"/>
          <ac:spMkLst>
            <pc:docMk/>
            <pc:sldMk cId="149760711" sldId="678"/>
            <ac:spMk id="8" creationId="{4CC96403-5A56-474F-B8D3-548B5DEC06FD}"/>
          </ac:spMkLst>
        </pc:spChg>
        <pc:spChg chg="add del mod">
          <ac:chgData name="Louise Caruso" userId="a794e7f908ebd08e" providerId="LiveId" clId="{3F0EFB6D-235B-404F-A801-DF644E683D47}" dt="2022-05-18T11:34:48.588" v="1902" actId="1036"/>
          <ac:spMkLst>
            <pc:docMk/>
            <pc:sldMk cId="149760711" sldId="678"/>
            <ac:spMk id="8" creationId="{C2F90B0D-E01A-2A41-BD5F-39B4A80E17BF}"/>
          </ac:spMkLst>
        </pc:spChg>
        <pc:spChg chg="mod">
          <ac:chgData name="Louise Caruso" userId="a794e7f908ebd08e" providerId="LiveId" clId="{3F0EFB6D-235B-404F-A801-DF644E683D47}" dt="2022-05-12T05:52:58.109" v="1" actId="20577"/>
          <ac:spMkLst>
            <pc:docMk/>
            <pc:sldMk cId="149760711" sldId="678"/>
            <ac:spMk id="9" creationId="{A769BA77-D7DF-9847-9E27-9C1DDF38FACF}"/>
          </ac:spMkLst>
        </pc:spChg>
        <pc:spChg chg="add mod">
          <ac:chgData name="Louise Caruso" userId="a794e7f908ebd08e" providerId="LiveId" clId="{3F0EFB6D-235B-404F-A801-DF644E683D47}" dt="2022-05-18T11:34:25.740" v="1899" actId="1036"/>
          <ac:spMkLst>
            <pc:docMk/>
            <pc:sldMk cId="149760711" sldId="678"/>
            <ac:spMk id="10" creationId="{37BE86FB-925B-C44B-9391-28F38F6D8308}"/>
          </ac:spMkLst>
        </pc:spChg>
        <pc:spChg chg="add mod">
          <ac:chgData name="Louise Caruso" userId="a794e7f908ebd08e" providerId="LiveId" clId="{3F0EFB6D-235B-404F-A801-DF644E683D47}" dt="2022-05-18T11:34:48.588" v="1902" actId="1036"/>
          <ac:spMkLst>
            <pc:docMk/>
            <pc:sldMk cId="149760711" sldId="678"/>
            <ac:spMk id="11" creationId="{F6B85BDA-3BC2-3B44-8059-9A123E74335B}"/>
          </ac:spMkLst>
        </pc:spChg>
        <pc:spChg chg="add mod">
          <ac:chgData name="Louise Caruso" userId="a794e7f908ebd08e" providerId="LiveId" clId="{3F0EFB6D-235B-404F-A801-DF644E683D47}" dt="2022-05-18T11:34:53.762" v="1903" actId="1035"/>
          <ac:spMkLst>
            <pc:docMk/>
            <pc:sldMk cId="149760711" sldId="678"/>
            <ac:spMk id="12" creationId="{D9C44832-0E5C-2449-815F-0A6A42CAF357}"/>
          </ac:spMkLst>
        </pc:spChg>
        <pc:spChg chg="add mod">
          <ac:chgData name="Louise Caruso" userId="a794e7f908ebd08e" providerId="LiveId" clId="{3F0EFB6D-235B-404F-A801-DF644E683D47}" dt="2022-05-18T11:34:18.921" v="1897" actId="1036"/>
          <ac:spMkLst>
            <pc:docMk/>
            <pc:sldMk cId="149760711" sldId="678"/>
            <ac:spMk id="13" creationId="{B362C8A5-22E7-5F49-9973-3956F73B7F4A}"/>
          </ac:spMkLst>
        </pc:spChg>
        <pc:spChg chg="add mod">
          <ac:chgData name="Louise Caruso" userId="a794e7f908ebd08e" providerId="LiveId" clId="{3F0EFB6D-235B-404F-A801-DF644E683D47}" dt="2022-05-18T11:12:21.463" v="1747" actId="1076"/>
          <ac:spMkLst>
            <pc:docMk/>
            <pc:sldMk cId="149760711" sldId="678"/>
            <ac:spMk id="14" creationId="{6D6F5C1C-09C8-AE4A-8E51-4A37C3A36964}"/>
          </ac:spMkLst>
        </pc:spChg>
        <pc:spChg chg="add mod">
          <ac:chgData name="Louise Caruso" userId="a794e7f908ebd08e" providerId="LiveId" clId="{3F0EFB6D-235B-404F-A801-DF644E683D47}" dt="2022-05-18T11:34:53.762" v="1903" actId="1035"/>
          <ac:spMkLst>
            <pc:docMk/>
            <pc:sldMk cId="149760711" sldId="678"/>
            <ac:spMk id="15" creationId="{FF339D45-19E7-5541-ACC6-C9C0521F81DD}"/>
          </ac:spMkLst>
        </pc:spChg>
        <pc:spChg chg="add del mod">
          <ac:chgData name="Louise Caruso" userId="a794e7f908ebd08e" providerId="LiveId" clId="{3F0EFB6D-235B-404F-A801-DF644E683D47}" dt="2022-05-18T11:10:47.012" v="1734" actId="478"/>
          <ac:spMkLst>
            <pc:docMk/>
            <pc:sldMk cId="149760711" sldId="678"/>
            <ac:spMk id="16" creationId="{07DEBBEE-A438-F747-93AC-0269EC3210E2}"/>
          </ac:spMkLst>
        </pc:spChg>
        <pc:spChg chg="add del mod">
          <ac:chgData name="Louise Caruso" userId="a794e7f908ebd08e" providerId="LiveId" clId="{3F0EFB6D-235B-404F-A801-DF644E683D47}" dt="2022-05-18T11:10:17.694" v="1724"/>
          <ac:spMkLst>
            <pc:docMk/>
            <pc:sldMk cId="149760711" sldId="678"/>
            <ac:spMk id="17" creationId="{66722BD0-A8A5-4841-A344-BF338290D390}"/>
          </ac:spMkLst>
        </pc:spChg>
        <pc:spChg chg="add del mod">
          <ac:chgData name="Louise Caruso" userId="a794e7f908ebd08e" providerId="LiveId" clId="{3F0EFB6D-235B-404F-A801-DF644E683D47}" dt="2022-05-18T11:00:36.958" v="1643" actId="478"/>
          <ac:spMkLst>
            <pc:docMk/>
            <pc:sldMk cId="149760711" sldId="678"/>
            <ac:spMk id="22" creationId="{CF568029-24C9-9742-B6EA-C7C2AF3900D9}"/>
          </ac:spMkLst>
        </pc:spChg>
        <pc:spChg chg="add del mod">
          <ac:chgData name="Louise Caruso" userId="a794e7f908ebd08e" providerId="LiveId" clId="{3F0EFB6D-235B-404F-A801-DF644E683D47}" dt="2022-05-18T08:26:09.311" v="1560" actId="478"/>
          <ac:spMkLst>
            <pc:docMk/>
            <pc:sldMk cId="149760711" sldId="678"/>
            <ac:spMk id="28" creationId="{D350FDD2-3337-C74C-B338-3169F7C96B0C}"/>
          </ac:spMkLst>
        </pc:spChg>
        <pc:spChg chg="del mod">
          <ac:chgData name="Louise Caruso" userId="a794e7f908ebd08e" providerId="LiveId" clId="{3F0EFB6D-235B-404F-A801-DF644E683D47}" dt="2022-05-12T06:03:14.925" v="110" actId="478"/>
          <ac:spMkLst>
            <pc:docMk/>
            <pc:sldMk cId="149760711" sldId="678"/>
            <ac:spMk id="33" creationId="{F2ED26AF-5ECA-6B49-8C4E-81C30A02939F}"/>
          </ac:spMkLst>
        </pc:spChg>
        <pc:spChg chg="del mod">
          <ac:chgData name="Louise Caruso" userId="a794e7f908ebd08e" providerId="LiveId" clId="{3F0EFB6D-235B-404F-A801-DF644E683D47}" dt="2022-05-12T06:03:14.925" v="110" actId="478"/>
          <ac:spMkLst>
            <pc:docMk/>
            <pc:sldMk cId="149760711" sldId="678"/>
            <ac:spMk id="34" creationId="{97F6B529-F61C-6745-82E1-DF3BBA436F3C}"/>
          </ac:spMkLst>
        </pc:spChg>
        <pc:spChg chg="del mod">
          <ac:chgData name="Louise Caruso" userId="a794e7f908ebd08e" providerId="LiveId" clId="{3F0EFB6D-235B-404F-A801-DF644E683D47}" dt="2022-05-12T06:03:14.925" v="110" actId="478"/>
          <ac:spMkLst>
            <pc:docMk/>
            <pc:sldMk cId="149760711" sldId="678"/>
            <ac:spMk id="35" creationId="{85E94C54-8BD9-7E41-A9BE-869CA12B8BD8}"/>
          </ac:spMkLst>
        </pc:spChg>
        <pc:spChg chg="del mod">
          <ac:chgData name="Louise Caruso" userId="a794e7f908ebd08e" providerId="LiveId" clId="{3F0EFB6D-235B-404F-A801-DF644E683D47}" dt="2022-05-12T06:03:14.925" v="110" actId="478"/>
          <ac:spMkLst>
            <pc:docMk/>
            <pc:sldMk cId="149760711" sldId="678"/>
            <ac:spMk id="36" creationId="{744365F6-FDB7-9A45-BC84-7422963C8AA2}"/>
          </ac:spMkLst>
        </pc:spChg>
        <pc:spChg chg="del mod">
          <ac:chgData name="Louise Caruso" userId="a794e7f908ebd08e" providerId="LiveId" clId="{3F0EFB6D-235B-404F-A801-DF644E683D47}" dt="2022-05-12T06:03:14.925" v="110" actId="478"/>
          <ac:spMkLst>
            <pc:docMk/>
            <pc:sldMk cId="149760711" sldId="678"/>
            <ac:spMk id="37" creationId="{7B69C5B1-99F4-E14A-9F2D-BC390D1447F0}"/>
          </ac:spMkLst>
        </pc:spChg>
        <pc:spChg chg="del mod">
          <ac:chgData name="Louise Caruso" userId="a794e7f908ebd08e" providerId="LiveId" clId="{3F0EFB6D-235B-404F-A801-DF644E683D47}" dt="2022-05-12T06:03:14.925" v="110" actId="478"/>
          <ac:spMkLst>
            <pc:docMk/>
            <pc:sldMk cId="149760711" sldId="678"/>
            <ac:spMk id="38" creationId="{BD27D433-0B1D-B143-828A-CC32C206BE20}"/>
          </ac:spMkLst>
        </pc:spChg>
        <pc:spChg chg="del mod">
          <ac:chgData name="Louise Caruso" userId="a794e7f908ebd08e" providerId="LiveId" clId="{3F0EFB6D-235B-404F-A801-DF644E683D47}" dt="2022-05-12T06:03:14.925" v="110" actId="478"/>
          <ac:spMkLst>
            <pc:docMk/>
            <pc:sldMk cId="149760711" sldId="678"/>
            <ac:spMk id="39" creationId="{24D2902F-6BAC-934C-9DBB-AAA9DC201669}"/>
          </ac:spMkLst>
        </pc:spChg>
        <pc:spChg chg="del mod">
          <ac:chgData name="Louise Caruso" userId="a794e7f908ebd08e" providerId="LiveId" clId="{3F0EFB6D-235B-404F-A801-DF644E683D47}" dt="2022-05-12T06:03:14.925" v="110" actId="478"/>
          <ac:spMkLst>
            <pc:docMk/>
            <pc:sldMk cId="149760711" sldId="678"/>
            <ac:spMk id="40" creationId="{8D8DB1A1-50A9-3C44-8E70-1BEB3588A8FF}"/>
          </ac:spMkLst>
        </pc:spChg>
        <pc:spChg chg="add del mod">
          <ac:chgData name="Louise Caruso" userId="a794e7f908ebd08e" providerId="LiveId" clId="{3F0EFB6D-235B-404F-A801-DF644E683D47}" dt="2022-05-18T08:26:06.626" v="1559" actId="478"/>
          <ac:spMkLst>
            <pc:docMk/>
            <pc:sldMk cId="149760711" sldId="678"/>
            <ac:spMk id="42" creationId="{511B064D-44FA-4541-AB0A-F29C1244A956}"/>
          </ac:spMkLst>
        </pc:spChg>
        <pc:spChg chg="add del mod">
          <ac:chgData name="Louise Caruso" userId="a794e7f908ebd08e" providerId="LiveId" clId="{3F0EFB6D-235B-404F-A801-DF644E683D47}" dt="2022-05-18T08:26:06.626" v="1559" actId="478"/>
          <ac:spMkLst>
            <pc:docMk/>
            <pc:sldMk cId="149760711" sldId="678"/>
            <ac:spMk id="43" creationId="{54806E51-A0AC-534D-9997-88C79C42D9FB}"/>
          </ac:spMkLst>
        </pc:spChg>
        <pc:spChg chg="add mod">
          <ac:chgData name="Louise Caruso" userId="a794e7f908ebd08e" providerId="LiveId" clId="{3F0EFB6D-235B-404F-A801-DF644E683D47}" dt="2022-05-12T06:04:07.381" v="120" actId="20577"/>
          <ac:spMkLst>
            <pc:docMk/>
            <pc:sldMk cId="149760711" sldId="678"/>
            <ac:spMk id="44" creationId="{47E61551-1D18-BD4B-9DD1-8DDEBED436BF}"/>
          </ac:spMkLst>
        </pc:spChg>
        <pc:spChg chg="del mod">
          <ac:chgData name="Louise Caruso" userId="a794e7f908ebd08e" providerId="LiveId" clId="{3F0EFB6D-235B-404F-A801-DF644E683D47}" dt="2022-05-12T06:03:14.925" v="110" actId="478"/>
          <ac:spMkLst>
            <pc:docMk/>
            <pc:sldMk cId="149760711" sldId="678"/>
            <ac:spMk id="45" creationId="{36E265B9-7DFE-C34F-97EE-164D7920BE64}"/>
          </ac:spMkLst>
        </pc:spChg>
        <pc:spChg chg="del mod">
          <ac:chgData name="Louise Caruso" userId="a794e7f908ebd08e" providerId="LiveId" clId="{3F0EFB6D-235B-404F-A801-DF644E683D47}" dt="2022-05-12T06:03:14.925" v="110" actId="478"/>
          <ac:spMkLst>
            <pc:docMk/>
            <pc:sldMk cId="149760711" sldId="678"/>
            <ac:spMk id="46" creationId="{03717934-0D23-9C4C-BD8F-43E544F5F965}"/>
          </ac:spMkLst>
        </pc:spChg>
        <pc:spChg chg="del mod">
          <ac:chgData name="Louise Caruso" userId="a794e7f908ebd08e" providerId="LiveId" clId="{3F0EFB6D-235B-404F-A801-DF644E683D47}" dt="2022-05-12T06:03:14.925" v="110" actId="478"/>
          <ac:spMkLst>
            <pc:docMk/>
            <pc:sldMk cId="149760711" sldId="678"/>
            <ac:spMk id="47" creationId="{AD549B27-75BE-3142-81B5-258F9769FA9C}"/>
          </ac:spMkLst>
        </pc:spChg>
        <pc:spChg chg="del mod">
          <ac:chgData name="Louise Caruso" userId="a794e7f908ebd08e" providerId="LiveId" clId="{3F0EFB6D-235B-404F-A801-DF644E683D47}" dt="2022-05-12T06:03:14.925" v="110" actId="478"/>
          <ac:spMkLst>
            <pc:docMk/>
            <pc:sldMk cId="149760711" sldId="678"/>
            <ac:spMk id="48" creationId="{5F1BADFD-BBBB-2D4A-BC05-4392F445E032}"/>
          </ac:spMkLst>
        </pc:spChg>
        <pc:spChg chg="add mod">
          <ac:chgData name="Louise Caruso" userId="a794e7f908ebd08e" providerId="LiveId" clId="{3F0EFB6D-235B-404F-A801-DF644E683D47}" dt="2022-05-18T11:35:00.717" v="1904" actId="1036"/>
          <ac:spMkLst>
            <pc:docMk/>
            <pc:sldMk cId="149760711" sldId="678"/>
            <ac:spMk id="49" creationId="{7A9689BB-5022-BC40-B73C-DCDFDEFBD666}"/>
          </ac:spMkLst>
        </pc:spChg>
        <pc:spChg chg="add del mod">
          <ac:chgData name="Louise Caruso" userId="a794e7f908ebd08e" providerId="LiveId" clId="{3F0EFB6D-235B-404F-A801-DF644E683D47}" dt="2022-05-12T06:08:51.458" v="147" actId="478"/>
          <ac:spMkLst>
            <pc:docMk/>
            <pc:sldMk cId="149760711" sldId="678"/>
            <ac:spMk id="50" creationId="{523BF05D-9034-9A4C-8C4E-D70DEABA15DC}"/>
          </ac:spMkLst>
        </pc:spChg>
        <pc:spChg chg="add mod">
          <ac:chgData name="Louise Caruso" userId="a794e7f908ebd08e" providerId="LiveId" clId="{3F0EFB6D-235B-404F-A801-DF644E683D47}" dt="2022-05-18T11:34:48.588" v="1902" actId="1036"/>
          <ac:spMkLst>
            <pc:docMk/>
            <pc:sldMk cId="149760711" sldId="678"/>
            <ac:spMk id="51" creationId="{459ED7E9-8C64-2A4D-A97F-26A7B59A3E83}"/>
          </ac:spMkLst>
        </pc:spChg>
        <pc:spChg chg="del mod">
          <ac:chgData name="Louise Caruso" userId="a794e7f908ebd08e" providerId="LiveId" clId="{3F0EFB6D-235B-404F-A801-DF644E683D47}" dt="2022-05-12T06:03:14.925" v="110" actId="478"/>
          <ac:spMkLst>
            <pc:docMk/>
            <pc:sldMk cId="149760711" sldId="678"/>
            <ac:spMk id="52" creationId="{D34F42DA-A311-B649-9FB9-23E49A6FDE6D}"/>
          </ac:spMkLst>
        </pc:spChg>
        <pc:spChg chg="del mod">
          <ac:chgData name="Louise Caruso" userId="a794e7f908ebd08e" providerId="LiveId" clId="{3F0EFB6D-235B-404F-A801-DF644E683D47}" dt="2022-05-12T06:03:14.925" v="110" actId="478"/>
          <ac:spMkLst>
            <pc:docMk/>
            <pc:sldMk cId="149760711" sldId="678"/>
            <ac:spMk id="53" creationId="{29829F37-7716-2D47-9334-23B12DA5998E}"/>
          </ac:spMkLst>
        </pc:spChg>
        <pc:spChg chg="del mod">
          <ac:chgData name="Louise Caruso" userId="a794e7f908ebd08e" providerId="LiveId" clId="{3F0EFB6D-235B-404F-A801-DF644E683D47}" dt="2022-05-12T06:03:14.925" v="110" actId="478"/>
          <ac:spMkLst>
            <pc:docMk/>
            <pc:sldMk cId="149760711" sldId="678"/>
            <ac:spMk id="54" creationId="{AAE6F098-00F1-034C-8FB4-F9A48D2C6A68}"/>
          </ac:spMkLst>
        </pc:spChg>
        <pc:spChg chg="del mod">
          <ac:chgData name="Louise Caruso" userId="a794e7f908ebd08e" providerId="LiveId" clId="{3F0EFB6D-235B-404F-A801-DF644E683D47}" dt="2022-05-12T06:03:14.925" v="110" actId="478"/>
          <ac:spMkLst>
            <pc:docMk/>
            <pc:sldMk cId="149760711" sldId="678"/>
            <ac:spMk id="55" creationId="{252FE92F-5CB1-0444-A64B-7095DA851B02}"/>
          </ac:spMkLst>
        </pc:spChg>
        <pc:spChg chg="del mod">
          <ac:chgData name="Louise Caruso" userId="a794e7f908ebd08e" providerId="LiveId" clId="{3F0EFB6D-235B-404F-A801-DF644E683D47}" dt="2022-05-12T06:03:14.925" v="110" actId="478"/>
          <ac:spMkLst>
            <pc:docMk/>
            <pc:sldMk cId="149760711" sldId="678"/>
            <ac:spMk id="56" creationId="{7FBF7EEC-AFCF-7B4A-9D2C-E7CDB944B9CA}"/>
          </ac:spMkLst>
        </pc:spChg>
        <pc:spChg chg="del">
          <ac:chgData name="Louise Caruso" userId="a794e7f908ebd08e" providerId="LiveId" clId="{3F0EFB6D-235B-404F-A801-DF644E683D47}" dt="2022-05-12T05:55:03.791" v="76" actId="478"/>
          <ac:spMkLst>
            <pc:docMk/>
            <pc:sldMk cId="149760711" sldId="678"/>
            <ac:spMk id="57" creationId="{6BC6AE43-13BF-0F42-9C2F-C53DB0597CB5}"/>
          </ac:spMkLst>
        </pc:spChg>
        <pc:spChg chg="del mod">
          <ac:chgData name="Louise Caruso" userId="a794e7f908ebd08e" providerId="LiveId" clId="{3F0EFB6D-235B-404F-A801-DF644E683D47}" dt="2022-05-12T06:03:14.925" v="110" actId="478"/>
          <ac:spMkLst>
            <pc:docMk/>
            <pc:sldMk cId="149760711" sldId="678"/>
            <ac:spMk id="58" creationId="{D9D2F88A-F99F-9041-A958-EAD99EC7F2D7}"/>
          </ac:spMkLst>
        </pc:spChg>
        <pc:spChg chg="add del mod">
          <ac:chgData name="Louise Caruso" userId="a794e7f908ebd08e" providerId="LiveId" clId="{3F0EFB6D-235B-404F-A801-DF644E683D47}" dt="2022-05-18T10:57:20.526" v="1619"/>
          <ac:spMkLst>
            <pc:docMk/>
            <pc:sldMk cId="149760711" sldId="678"/>
            <ac:spMk id="60" creationId="{6E67976F-2C90-8E48-BFD6-01273E8BDEAF}"/>
          </ac:spMkLst>
        </pc:spChg>
        <pc:spChg chg="add mod">
          <ac:chgData name="Louise Caruso" userId="a794e7f908ebd08e" providerId="LiveId" clId="{3F0EFB6D-235B-404F-A801-DF644E683D47}" dt="2022-05-18T11:34:25.740" v="1899" actId="1036"/>
          <ac:spMkLst>
            <pc:docMk/>
            <pc:sldMk cId="149760711" sldId="678"/>
            <ac:spMk id="61" creationId="{9E5A2E91-6924-3A45-960D-AA7D43010007}"/>
          </ac:spMkLst>
        </pc:spChg>
        <pc:spChg chg="add mod">
          <ac:chgData name="Louise Caruso" userId="a794e7f908ebd08e" providerId="LiveId" clId="{3F0EFB6D-235B-404F-A801-DF644E683D47}" dt="2022-05-18T11:34:25.740" v="1899" actId="1036"/>
          <ac:spMkLst>
            <pc:docMk/>
            <pc:sldMk cId="149760711" sldId="678"/>
            <ac:spMk id="62" creationId="{15F91E17-2405-2643-9EFC-7D8098902EA3}"/>
          </ac:spMkLst>
        </pc:spChg>
        <pc:spChg chg="add mod">
          <ac:chgData name="Louise Caruso" userId="a794e7f908ebd08e" providerId="LiveId" clId="{3F0EFB6D-235B-404F-A801-DF644E683D47}" dt="2022-05-18T11:34:18.921" v="1897" actId="1036"/>
          <ac:spMkLst>
            <pc:docMk/>
            <pc:sldMk cId="149760711" sldId="678"/>
            <ac:spMk id="63" creationId="{71B6E59D-5152-6044-95FC-344B1BD8EB63}"/>
          </ac:spMkLst>
        </pc:spChg>
        <pc:spChg chg="add del mod">
          <ac:chgData name="Louise Caruso" userId="a794e7f908ebd08e" providerId="LiveId" clId="{3F0EFB6D-235B-404F-A801-DF644E683D47}" dt="2022-05-18T08:26:06.626" v="1559" actId="478"/>
          <ac:spMkLst>
            <pc:docMk/>
            <pc:sldMk cId="149760711" sldId="678"/>
            <ac:spMk id="64" creationId="{0DCED446-E211-4840-A41A-A349B5109A16}"/>
          </ac:spMkLst>
        </pc:spChg>
        <pc:spChg chg="add del mod">
          <ac:chgData name="Louise Caruso" userId="a794e7f908ebd08e" providerId="LiveId" clId="{3F0EFB6D-235B-404F-A801-DF644E683D47}" dt="2022-05-18T08:26:06.626" v="1559" actId="478"/>
          <ac:spMkLst>
            <pc:docMk/>
            <pc:sldMk cId="149760711" sldId="678"/>
            <ac:spMk id="65" creationId="{9D95B6EE-EA5C-4A49-AAA2-93FA8A24E55C}"/>
          </ac:spMkLst>
        </pc:spChg>
        <pc:spChg chg="add del mod">
          <ac:chgData name="Louise Caruso" userId="a794e7f908ebd08e" providerId="LiveId" clId="{3F0EFB6D-235B-404F-A801-DF644E683D47}" dt="2022-05-18T08:26:09.311" v="1560" actId="478"/>
          <ac:spMkLst>
            <pc:docMk/>
            <pc:sldMk cId="149760711" sldId="678"/>
            <ac:spMk id="66" creationId="{B16BD086-326D-E94D-975E-E8D6D8A9527C}"/>
          </ac:spMkLst>
        </pc:spChg>
        <pc:graphicFrameChg chg="del">
          <ac:chgData name="Louise Caruso" userId="a794e7f908ebd08e" providerId="LiveId" clId="{3F0EFB6D-235B-404F-A801-DF644E683D47}" dt="2022-05-12T05:54:24.330" v="70" actId="478"/>
          <ac:graphicFrameMkLst>
            <pc:docMk/>
            <pc:sldMk cId="149760711" sldId="678"/>
            <ac:graphicFrameMk id="92" creationId="{DFEDC502-B023-7C4A-97EF-8955F5789002}"/>
          </ac:graphicFrameMkLst>
        </pc:graphicFrameChg>
        <pc:graphicFrameChg chg="del">
          <ac:chgData name="Louise Caruso" userId="a794e7f908ebd08e" providerId="LiveId" clId="{3F0EFB6D-235B-404F-A801-DF644E683D47}" dt="2022-05-12T05:54:24.330" v="70" actId="478"/>
          <ac:graphicFrameMkLst>
            <pc:docMk/>
            <pc:sldMk cId="149760711" sldId="678"/>
            <ac:graphicFrameMk id="93" creationId="{AA6928B5-2B47-904F-BC0D-F74523DAC042}"/>
          </ac:graphicFrameMkLst>
        </pc:graphicFrameChg>
        <pc:graphicFrameChg chg="del">
          <ac:chgData name="Louise Caruso" userId="a794e7f908ebd08e" providerId="LiveId" clId="{3F0EFB6D-235B-404F-A801-DF644E683D47}" dt="2022-05-12T05:54:24.330" v="70" actId="478"/>
          <ac:graphicFrameMkLst>
            <pc:docMk/>
            <pc:sldMk cId="149760711" sldId="678"/>
            <ac:graphicFrameMk id="94" creationId="{DB9213CD-848A-2349-80C9-3F7FF4B17C49}"/>
          </ac:graphicFrameMkLst>
        </pc:graphicFrameChg>
        <pc:graphicFrameChg chg="del">
          <ac:chgData name="Louise Caruso" userId="a794e7f908ebd08e" providerId="LiveId" clId="{3F0EFB6D-235B-404F-A801-DF644E683D47}" dt="2022-05-12T05:54:24.330" v="70" actId="478"/>
          <ac:graphicFrameMkLst>
            <pc:docMk/>
            <pc:sldMk cId="149760711" sldId="678"/>
            <ac:graphicFrameMk id="95" creationId="{6B9B6D75-4514-1848-8F1B-F1FEE289DA97}"/>
          </ac:graphicFrameMkLst>
        </pc:graphicFrameChg>
        <pc:picChg chg="add del mod">
          <ac:chgData name="Louise Caruso" userId="a794e7f908ebd08e" providerId="LiveId" clId="{3F0EFB6D-235B-404F-A801-DF644E683D47}" dt="2022-05-18T08:26:09.311" v="1560" actId="478"/>
          <ac:picMkLst>
            <pc:docMk/>
            <pc:sldMk cId="149760711" sldId="678"/>
            <ac:picMk id="5" creationId="{CDDD202B-49BF-064B-808C-3BC34BE61884}"/>
          </ac:picMkLst>
        </pc:picChg>
        <pc:picChg chg="del">
          <ac:chgData name="Louise Caruso" userId="a794e7f908ebd08e" providerId="LiveId" clId="{3F0EFB6D-235B-404F-A801-DF644E683D47}" dt="2022-05-12T05:54:27.591" v="71" actId="478"/>
          <ac:picMkLst>
            <pc:docMk/>
            <pc:sldMk cId="149760711" sldId="678"/>
            <ac:picMk id="10" creationId="{7692C18A-8FA6-9C45-BD17-6576082D60D1}"/>
          </ac:picMkLst>
        </pc:picChg>
        <pc:picChg chg="add del mod">
          <ac:chgData name="Louise Caruso" userId="a794e7f908ebd08e" providerId="LiveId" clId="{3F0EFB6D-235B-404F-A801-DF644E683D47}" dt="2022-05-18T11:34:22.298" v="1898" actId="1076"/>
          <ac:picMkLst>
            <pc:docMk/>
            <pc:sldMk cId="149760711" sldId="678"/>
            <ac:picMk id="27" creationId="{D3A44ECA-7406-CD47-8F9E-72703EA7CC73}"/>
          </ac:picMkLst>
        </pc:picChg>
        <pc:picChg chg="add mod">
          <ac:chgData name="Louise Caruso" userId="a794e7f908ebd08e" providerId="LiveId" clId="{3F0EFB6D-235B-404F-A801-DF644E683D47}" dt="2022-05-18T11:25:27.830" v="1794" actId="1076"/>
          <ac:picMkLst>
            <pc:docMk/>
            <pc:sldMk cId="149760711" sldId="678"/>
            <ac:picMk id="28" creationId="{E59CE136-5FEE-8B40-9608-096BC6ED69FE}"/>
          </ac:picMkLst>
        </pc:picChg>
        <pc:picChg chg="add del mod">
          <ac:chgData name="Louise Caruso" userId="a794e7f908ebd08e" providerId="LiveId" clId="{3F0EFB6D-235B-404F-A801-DF644E683D47}" dt="2022-05-12T05:54:59.230" v="75" actId="478"/>
          <ac:picMkLst>
            <pc:docMk/>
            <pc:sldMk cId="149760711" sldId="678"/>
            <ac:picMk id="41" creationId="{9C1D4A52-FCF7-BE4F-A6DE-20C9B5882CAD}"/>
          </ac:picMkLst>
        </pc:picChg>
        <pc:picChg chg="add mod">
          <ac:chgData name="Louise Caruso" userId="a794e7f908ebd08e" providerId="LiveId" clId="{3F0EFB6D-235B-404F-A801-DF644E683D47}" dt="2022-05-18T11:35:22.234" v="1906" actId="1076"/>
          <ac:picMkLst>
            <pc:docMk/>
            <pc:sldMk cId="149760711" sldId="678"/>
            <ac:picMk id="59" creationId="{F67D148C-717A-1340-B8CC-6BB4681ECDC6}"/>
          </ac:picMkLst>
        </pc:picChg>
        <pc:picChg chg="add del">
          <ac:chgData name="Louise Caruso" userId="a794e7f908ebd08e" providerId="LiveId" clId="{3F0EFB6D-235B-404F-A801-DF644E683D47}" dt="2022-05-18T11:36:22.586" v="1909" actId="478"/>
          <ac:picMkLst>
            <pc:docMk/>
            <pc:sldMk cId="149760711" sldId="678"/>
            <ac:picMk id="2050" creationId="{65C80503-2F66-CF42-B145-B25BE2046482}"/>
          </ac:picMkLst>
        </pc:picChg>
        <pc:picChg chg="add mod">
          <ac:chgData name="Louise Caruso" userId="a794e7f908ebd08e" providerId="LiveId" clId="{3F0EFB6D-235B-404F-A801-DF644E683D47}" dt="2022-05-18T12:35:54.313" v="2021" actId="1076"/>
          <ac:picMkLst>
            <pc:docMk/>
            <pc:sldMk cId="149760711" sldId="678"/>
            <ac:picMk id="2052" creationId="{0B65BD31-9A4B-1142-835F-0D8C4AB85D08}"/>
          </ac:picMkLst>
        </pc:picChg>
        <pc:picChg chg="del">
          <ac:chgData name="Louise Caruso" userId="a794e7f908ebd08e" providerId="LiveId" clId="{3F0EFB6D-235B-404F-A801-DF644E683D47}" dt="2022-05-12T05:53:46.630" v="69" actId="478"/>
          <ac:picMkLst>
            <pc:docMk/>
            <pc:sldMk cId="149760711" sldId="678"/>
            <ac:picMk id="4098" creationId="{46FA5844-279A-F24C-B5B7-D9BF79B50682}"/>
          </ac:picMkLst>
        </pc:picChg>
        <pc:picChg chg="del">
          <ac:chgData name="Louise Caruso" userId="a794e7f908ebd08e" providerId="LiveId" clId="{3F0EFB6D-235B-404F-A801-DF644E683D47}" dt="2022-05-12T05:53:46.630" v="69" actId="478"/>
          <ac:picMkLst>
            <pc:docMk/>
            <pc:sldMk cId="149760711" sldId="678"/>
            <ac:picMk id="4100" creationId="{0E525199-843B-E945-BDA6-C90DBE3DE3EF}"/>
          </ac:picMkLst>
        </pc:picChg>
        <pc:picChg chg="del">
          <ac:chgData name="Louise Caruso" userId="a794e7f908ebd08e" providerId="LiveId" clId="{3F0EFB6D-235B-404F-A801-DF644E683D47}" dt="2022-05-12T05:53:46.630" v="69" actId="478"/>
          <ac:picMkLst>
            <pc:docMk/>
            <pc:sldMk cId="149760711" sldId="678"/>
            <ac:picMk id="4102" creationId="{4B7F1094-F28F-614D-9052-EC675182E830}"/>
          </ac:picMkLst>
        </pc:picChg>
        <pc:picChg chg="del">
          <ac:chgData name="Louise Caruso" userId="a794e7f908ebd08e" providerId="LiveId" clId="{3F0EFB6D-235B-404F-A801-DF644E683D47}" dt="2022-05-12T05:53:40.494" v="68" actId="478"/>
          <ac:picMkLst>
            <pc:docMk/>
            <pc:sldMk cId="149760711" sldId="678"/>
            <ac:picMk id="4104" creationId="{AB96FD8C-169A-F346-8B70-A93A4A05E78A}"/>
          </ac:picMkLst>
        </pc:picChg>
        <pc:picChg chg="del">
          <ac:chgData name="Louise Caruso" userId="a794e7f908ebd08e" providerId="LiveId" clId="{3F0EFB6D-235B-404F-A801-DF644E683D47}" dt="2022-05-12T05:53:46.630" v="69" actId="478"/>
          <ac:picMkLst>
            <pc:docMk/>
            <pc:sldMk cId="149760711" sldId="678"/>
            <ac:picMk id="4108" creationId="{7D66EEE5-77C2-6E49-AC7A-3F3794484E28}"/>
          </ac:picMkLst>
        </pc:picChg>
        <pc:picChg chg="del">
          <ac:chgData name="Louise Caruso" userId="a794e7f908ebd08e" providerId="LiveId" clId="{3F0EFB6D-235B-404F-A801-DF644E683D47}" dt="2022-05-12T05:53:46.630" v="69" actId="478"/>
          <ac:picMkLst>
            <pc:docMk/>
            <pc:sldMk cId="149760711" sldId="678"/>
            <ac:picMk id="4110" creationId="{3CA0867F-9A46-1045-ABA7-AA55119942C0}"/>
          </ac:picMkLst>
        </pc:picChg>
      </pc:sldChg>
      <pc:sldChg chg="addSp delSp modSp add mod delAnim modAnim">
        <pc:chgData name="Louise Caruso" userId="a794e7f908ebd08e" providerId="LiveId" clId="{3F0EFB6D-235B-404F-A801-DF644E683D47}" dt="2022-05-18T11:26:51.450" v="1813" actId="20577"/>
        <pc:sldMkLst>
          <pc:docMk/>
          <pc:sldMk cId="2491734091" sldId="679"/>
        </pc:sldMkLst>
        <pc:spChg chg="mod">
          <ac:chgData name="Louise Caruso" userId="a794e7f908ebd08e" providerId="LiveId" clId="{3F0EFB6D-235B-404F-A801-DF644E683D47}" dt="2022-05-18T11:26:51.450" v="1813" actId="20577"/>
          <ac:spMkLst>
            <pc:docMk/>
            <pc:sldMk cId="2491734091" sldId="679"/>
            <ac:spMk id="3" creationId="{00000000-0000-0000-0000-000000000000}"/>
          </ac:spMkLst>
        </pc:spChg>
        <pc:spChg chg="del">
          <ac:chgData name="Louise Caruso" userId="a794e7f908ebd08e" providerId="LiveId" clId="{3F0EFB6D-235B-404F-A801-DF644E683D47}" dt="2022-05-17T13:07:01.478" v="1103" actId="478"/>
          <ac:spMkLst>
            <pc:docMk/>
            <pc:sldMk cId="2491734091" sldId="679"/>
            <ac:spMk id="7" creationId="{8E77A22F-72A5-754A-9F55-5E1E66A27707}"/>
          </ac:spMkLst>
        </pc:spChg>
        <pc:spChg chg="mod">
          <ac:chgData name="Louise Caruso" userId="a794e7f908ebd08e" providerId="LiveId" clId="{3F0EFB6D-235B-404F-A801-DF644E683D47}" dt="2022-05-12T06:11:45.034" v="174" actId="20577"/>
          <ac:spMkLst>
            <pc:docMk/>
            <pc:sldMk cId="2491734091" sldId="679"/>
            <ac:spMk id="9" creationId="{A769BA77-D7DF-9847-9E27-9C1DDF38FACF}"/>
          </ac:spMkLst>
        </pc:spChg>
        <pc:spChg chg="del">
          <ac:chgData name="Louise Caruso" userId="a794e7f908ebd08e" providerId="LiveId" clId="{3F0EFB6D-235B-404F-A801-DF644E683D47}" dt="2022-05-17T13:07:01.478" v="1103" actId="478"/>
          <ac:spMkLst>
            <pc:docMk/>
            <pc:sldMk cId="2491734091" sldId="679"/>
            <ac:spMk id="11" creationId="{F6B85BDA-3BC2-3B44-8059-9A123E74335B}"/>
          </ac:spMkLst>
        </pc:spChg>
        <pc:spChg chg="del">
          <ac:chgData name="Louise Caruso" userId="a794e7f908ebd08e" providerId="LiveId" clId="{3F0EFB6D-235B-404F-A801-DF644E683D47}" dt="2022-05-17T13:07:04.129" v="1104" actId="478"/>
          <ac:spMkLst>
            <pc:docMk/>
            <pc:sldMk cId="2491734091" sldId="679"/>
            <ac:spMk id="12" creationId="{D9C44832-0E5C-2449-815F-0A6A42CAF357}"/>
          </ac:spMkLst>
        </pc:spChg>
        <pc:spChg chg="add mod">
          <ac:chgData name="Louise Caruso" userId="a794e7f908ebd08e" providerId="LiveId" clId="{3F0EFB6D-235B-404F-A801-DF644E683D47}" dt="2022-05-17T13:34:10.992" v="1192" actId="20577"/>
          <ac:spMkLst>
            <pc:docMk/>
            <pc:sldMk cId="2491734091" sldId="679"/>
            <ac:spMk id="18" creationId="{8DC2FB20-FB78-8B4F-9C2B-45C6D2357281}"/>
          </ac:spMkLst>
        </pc:spChg>
        <pc:spChg chg="add mod">
          <ac:chgData name="Louise Caruso" userId="a794e7f908ebd08e" providerId="LiveId" clId="{3F0EFB6D-235B-404F-A801-DF644E683D47}" dt="2022-05-17T13:52:41.193" v="1432" actId="1076"/>
          <ac:spMkLst>
            <pc:docMk/>
            <pc:sldMk cId="2491734091" sldId="679"/>
            <ac:spMk id="19" creationId="{35977CD4-8BEC-A341-AFFE-DB3E4D882293}"/>
          </ac:spMkLst>
        </pc:spChg>
        <pc:spChg chg="add mod">
          <ac:chgData name="Louise Caruso" userId="a794e7f908ebd08e" providerId="LiveId" clId="{3F0EFB6D-235B-404F-A801-DF644E683D47}" dt="2022-05-17T13:52:45.460" v="1433" actId="1076"/>
          <ac:spMkLst>
            <pc:docMk/>
            <pc:sldMk cId="2491734091" sldId="679"/>
            <ac:spMk id="20" creationId="{F7B94095-DC8B-6D4D-9C78-ACC183030781}"/>
          </ac:spMkLst>
        </pc:spChg>
        <pc:spChg chg="add mod">
          <ac:chgData name="Louise Caruso" userId="a794e7f908ebd08e" providerId="LiveId" clId="{3F0EFB6D-235B-404F-A801-DF644E683D47}" dt="2022-05-17T13:51:49.568" v="1413" actId="20577"/>
          <ac:spMkLst>
            <pc:docMk/>
            <pc:sldMk cId="2491734091" sldId="679"/>
            <ac:spMk id="21" creationId="{FFA0E00F-8CF1-7B4F-875B-6447E5120CD3}"/>
          </ac:spMkLst>
        </pc:spChg>
        <pc:spChg chg="add mod">
          <ac:chgData name="Louise Caruso" userId="a794e7f908ebd08e" providerId="LiveId" clId="{3F0EFB6D-235B-404F-A801-DF644E683D47}" dt="2022-05-17T13:07:06.788" v="1105"/>
          <ac:spMkLst>
            <pc:docMk/>
            <pc:sldMk cId="2491734091" sldId="679"/>
            <ac:spMk id="22" creationId="{B03C5576-6C93-2249-A777-00BCA8D200EB}"/>
          </ac:spMkLst>
        </pc:spChg>
        <pc:spChg chg="add mod">
          <ac:chgData name="Louise Caruso" userId="a794e7f908ebd08e" providerId="LiveId" clId="{3F0EFB6D-235B-404F-A801-DF644E683D47}" dt="2022-05-17T13:07:06.788" v="1105"/>
          <ac:spMkLst>
            <pc:docMk/>
            <pc:sldMk cId="2491734091" sldId="679"/>
            <ac:spMk id="23" creationId="{82E199FE-99E8-6F48-BD6B-0BBDE4D33CB3}"/>
          </ac:spMkLst>
        </pc:spChg>
        <pc:spChg chg="add mod">
          <ac:chgData name="Louise Caruso" userId="a794e7f908ebd08e" providerId="LiveId" clId="{3F0EFB6D-235B-404F-A801-DF644E683D47}" dt="2022-05-17T13:37:49.355" v="1260" actId="20577"/>
          <ac:spMkLst>
            <pc:docMk/>
            <pc:sldMk cId="2491734091" sldId="679"/>
            <ac:spMk id="24" creationId="{FF3A0B1C-AC21-CD40-B446-D083468328E7}"/>
          </ac:spMkLst>
        </pc:spChg>
        <pc:spChg chg="add mod">
          <ac:chgData name="Louise Caruso" userId="a794e7f908ebd08e" providerId="LiveId" clId="{3F0EFB6D-235B-404F-A801-DF644E683D47}" dt="2022-05-17T13:37:58.412" v="1276" actId="20577"/>
          <ac:spMkLst>
            <pc:docMk/>
            <pc:sldMk cId="2491734091" sldId="679"/>
            <ac:spMk id="25" creationId="{BEB388A0-0C05-0A43-8343-5267D21D3936}"/>
          </ac:spMkLst>
        </pc:spChg>
        <pc:spChg chg="add del mod">
          <ac:chgData name="Louise Caruso" userId="a794e7f908ebd08e" providerId="LiveId" clId="{3F0EFB6D-235B-404F-A801-DF644E683D47}" dt="2022-05-17T13:20:52.537" v="1148" actId="478"/>
          <ac:spMkLst>
            <pc:docMk/>
            <pc:sldMk cId="2491734091" sldId="679"/>
            <ac:spMk id="26" creationId="{1CBA8DAB-95FE-DC4F-86A9-432C124D7AF9}"/>
          </ac:spMkLst>
        </pc:spChg>
        <pc:spChg chg="add del mod">
          <ac:chgData name="Louise Caruso" userId="a794e7f908ebd08e" providerId="LiveId" clId="{3F0EFB6D-235B-404F-A801-DF644E683D47}" dt="2022-05-17T13:20:58.322" v="1149" actId="478"/>
          <ac:spMkLst>
            <pc:docMk/>
            <pc:sldMk cId="2491734091" sldId="679"/>
            <ac:spMk id="27" creationId="{C973BA0F-DCE6-8746-9C1B-8C26F592B452}"/>
          </ac:spMkLst>
        </pc:spChg>
        <pc:spChg chg="add del mod">
          <ac:chgData name="Louise Caruso" userId="a794e7f908ebd08e" providerId="LiveId" clId="{3F0EFB6D-235B-404F-A801-DF644E683D47}" dt="2022-05-17T13:20:52.537" v="1148" actId="478"/>
          <ac:spMkLst>
            <pc:docMk/>
            <pc:sldMk cId="2491734091" sldId="679"/>
            <ac:spMk id="28" creationId="{802001B6-5062-1E47-9977-4553AFEC0D8D}"/>
          </ac:spMkLst>
        </pc:spChg>
        <pc:spChg chg="add del mod">
          <ac:chgData name="Louise Caruso" userId="a794e7f908ebd08e" providerId="LiveId" clId="{3F0EFB6D-235B-404F-A801-DF644E683D47}" dt="2022-05-17T13:20:58.322" v="1149" actId="478"/>
          <ac:spMkLst>
            <pc:docMk/>
            <pc:sldMk cId="2491734091" sldId="679"/>
            <ac:spMk id="29" creationId="{1288DF25-4697-0449-BD59-E4C60911F36B}"/>
          </ac:spMkLst>
        </pc:spChg>
        <pc:spChg chg="add del mod">
          <ac:chgData name="Louise Caruso" userId="a794e7f908ebd08e" providerId="LiveId" clId="{3F0EFB6D-235B-404F-A801-DF644E683D47}" dt="2022-05-17T13:22:47.883" v="1170" actId="478"/>
          <ac:spMkLst>
            <pc:docMk/>
            <pc:sldMk cId="2491734091" sldId="679"/>
            <ac:spMk id="30" creationId="{58DA6FBE-5DAF-D040-84F3-D45CE86A1553}"/>
          </ac:spMkLst>
        </pc:spChg>
        <pc:spChg chg="add mod">
          <ac:chgData name="Louise Caruso" userId="a794e7f908ebd08e" providerId="LiveId" clId="{3F0EFB6D-235B-404F-A801-DF644E683D47}" dt="2022-05-17T13:07:06.788" v="1105"/>
          <ac:spMkLst>
            <pc:docMk/>
            <pc:sldMk cId="2491734091" sldId="679"/>
            <ac:spMk id="31" creationId="{87239611-3834-C04C-89B9-E51DA4B91FD6}"/>
          </ac:spMkLst>
        </pc:spChg>
        <pc:spChg chg="add mod">
          <ac:chgData name="Louise Caruso" userId="a794e7f908ebd08e" providerId="LiveId" clId="{3F0EFB6D-235B-404F-A801-DF644E683D47}" dt="2022-05-17T13:07:06.788" v="1105"/>
          <ac:spMkLst>
            <pc:docMk/>
            <pc:sldMk cId="2491734091" sldId="679"/>
            <ac:spMk id="32" creationId="{C3B26B86-990A-8646-B689-16CBF504754A}"/>
          </ac:spMkLst>
        </pc:spChg>
        <pc:spChg chg="add del mod">
          <ac:chgData name="Louise Caruso" userId="a794e7f908ebd08e" providerId="LiveId" clId="{3F0EFB6D-235B-404F-A801-DF644E683D47}" dt="2022-05-17T13:20:52.537" v="1148" actId="478"/>
          <ac:spMkLst>
            <pc:docMk/>
            <pc:sldMk cId="2491734091" sldId="679"/>
            <ac:spMk id="33" creationId="{76E65A3A-1729-144B-99A4-1B6701AB0526}"/>
          </ac:spMkLst>
        </pc:spChg>
        <pc:spChg chg="add del mod">
          <ac:chgData name="Louise Caruso" userId="a794e7f908ebd08e" providerId="LiveId" clId="{3F0EFB6D-235B-404F-A801-DF644E683D47}" dt="2022-05-17T13:20:52.537" v="1148" actId="478"/>
          <ac:spMkLst>
            <pc:docMk/>
            <pc:sldMk cId="2491734091" sldId="679"/>
            <ac:spMk id="34" creationId="{49E65C6C-BB10-1F4B-B4B6-AD9F750E0095}"/>
          </ac:spMkLst>
        </pc:spChg>
        <pc:spChg chg="add del mod">
          <ac:chgData name="Louise Caruso" userId="a794e7f908ebd08e" providerId="LiveId" clId="{3F0EFB6D-235B-404F-A801-DF644E683D47}" dt="2022-05-17T13:39:43.117" v="1282" actId="478"/>
          <ac:spMkLst>
            <pc:docMk/>
            <pc:sldMk cId="2491734091" sldId="679"/>
            <ac:spMk id="37" creationId="{86101763-6443-E94E-8DB4-6CD1E4A2B2C3}"/>
          </ac:spMkLst>
        </pc:spChg>
        <pc:spChg chg="add del mod">
          <ac:chgData name="Louise Caruso" userId="a794e7f908ebd08e" providerId="LiveId" clId="{3F0EFB6D-235B-404F-A801-DF644E683D47}" dt="2022-05-17T13:39:43.117" v="1282" actId="478"/>
          <ac:spMkLst>
            <pc:docMk/>
            <pc:sldMk cId="2491734091" sldId="679"/>
            <ac:spMk id="38" creationId="{4A17696D-E7B0-2541-A641-8F2F618069C5}"/>
          </ac:spMkLst>
        </pc:spChg>
        <pc:spChg chg="add del mod">
          <ac:chgData name="Louise Caruso" userId="a794e7f908ebd08e" providerId="LiveId" clId="{3F0EFB6D-235B-404F-A801-DF644E683D47}" dt="2022-05-17T13:39:43.117" v="1282" actId="478"/>
          <ac:spMkLst>
            <pc:docMk/>
            <pc:sldMk cId="2491734091" sldId="679"/>
            <ac:spMk id="39" creationId="{63AFDC64-7E45-B543-BCD0-F7F090CAAB43}"/>
          </ac:spMkLst>
        </pc:spChg>
        <pc:spChg chg="add del mod">
          <ac:chgData name="Louise Caruso" userId="a794e7f908ebd08e" providerId="LiveId" clId="{3F0EFB6D-235B-404F-A801-DF644E683D47}" dt="2022-05-17T13:39:33.159" v="1281" actId="478"/>
          <ac:spMkLst>
            <pc:docMk/>
            <pc:sldMk cId="2491734091" sldId="679"/>
            <ac:spMk id="40" creationId="{820F2052-08F0-5148-89BA-1CACCC086BF6}"/>
          </ac:spMkLst>
        </pc:spChg>
        <pc:spChg chg="add del mod">
          <ac:chgData name="Louise Caruso" userId="a794e7f908ebd08e" providerId="LiveId" clId="{3F0EFB6D-235B-404F-A801-DF644E683D47}" dt="2022-05-17T13:39:33.159" v="1281" actId="478"/>
          <ac:spMkLst>
            <pc:docMk/>
            <pc:sldMk cId="2491734091" sldId="679"/>
            <ac:spMk id="41" creationId="{7AC061B8-F45F-B746-B361-C3BE82CCFA9B}"/>
          </ac:spMkLst>
        </pc:spChg>
        <pc:spChg chg="mod">
          <ac:chgData name="Louise Caruso" userId="a794e7f908ebd08e" providerId="LiveId" clId="{3F0EFB6D-235B-404F-A801-DF644E683D47}" dt="2022-05-17T13:04:32.848" v="1102" actId="20577"/>
          <ac:spMkLst>
            <pc:docMk/>
            <pc:sldMk cId="2491734091" sldId="679"/>
            <ac:spMk id="43" creationId="{54806E51-A0AC-534D-9997-88C79C42D9FB}"/>
          </ac:spMkLst>
        </pc:spChg>
        <pc:spChg chg="del">
          <ac:chgData name="Louise Caruso" userId="a794e7f908ebd08e" providerId="LiveId" clId="{3F0EFB6D-235B-404F-A801-DF644E683D47}" dt="2022-05-17T13:07:01.478" v="1103" actId="478"/>
          <ac:spMkLst>
            <pc:docMk/>
            <pc:sldMk cId="2491734091" sldId="679"/>
            <ac:spMk id="44" creationId="{47E61551-1D18-BD4B-9DD1-8DDEBED436BF}"/>
          </ac:spMkLst>
        </pc:spChg>
        <pc:spChg chg="add del mod">
          <ac:chgData name="Louise Caruso" userId="a794e7f908ebd08e" providerId="LiveId" clId="{3F0EFB6D-235B-404F-A801-DF644E683D47}" dt="2022-05-17T13:39:43.117" v="1282" actId="478"/>
          <ac:spMkLst>
            <pc:docMk/>
            <pc:sldMk cId="2491734091" sldId="679"/>
            <ac:spMk id="45" creationId="{A0E8936E-7A49-4F42-A03F-1C956E973028}"/>
          </ac:spMkLst>
        </pc:spChg>
        <pc:spChg chg="add del mod">
          <ac:chgData name="Louise Caruso" userId="a794e7f908ebd08e" providerId="LiveId" clId="{3F0EFB6D-235B-404F-A801-DF644E683D47}" dt="2022-05-17T13:39:33.159" v="1281" actId="478"/>
          <ac:spMkLst>
            <pc:docMk/>
            <pc:sldMk cId="2491734091" sldId="679"/>
            <ac:spMk id="46" creationId="{7425E467-BF2B-1247-AEDA-92243655ADD4}"/>
          </ac:spMkLst>
        </pc:spChg>
        <pc:spChg chg="add del mod">
          <ac:chgData name="Louise Caruso" userId="a794e7f908ebd08e" providerId="LiveId" clId="{3F0EFB6D-235B-404F-A801-DF644E683D47}" dt="2022-05-17T13:39:33.159" v="1281" actId="478"/>
          <ac:spMkLst>
            <pc:docMk/>
            <pc:sldMk cId="2491734091" sldId="679"/>
            <ac:spMk id="47" creationId="{E416DC76-3474-2744-A5D8-5F707258B74D}"/>
          </ac:spMkLst>
        </pc:spChg>
        <pc:spChg chg="add del mod">
          <ac:chgData name="Louise Caruso" userId="a794e7f908ebd08e" providerId="LiveId" clId="{3F0EFB6D-235B-404F-A801-DF644E683D47}" dt="2022-05-17T13:39:33.159" v="1281" actId="478"/>
          <ac:spMkLst>
            <pc:docMk/>
            <pc:sldMk cId="2491734091" sldId="679"/>
            <ac:spMk id="48" creationId="{2A73C806-8269-2A41-9743-E57A8B056FBE}"/>
          </ac:spMkLst>
        </pc:spChg>
        <pc:spChg chg="del">
          <ac:chgData name="Louise Caruso" userId="a794e7f908ebd08e" providerId="LiveId" clId="{3F0EFB6D-235B-404F-A801-DF644E683D47}" dt="2022-05-17T13:07:01.478" v="1103" actId="478"/>
          <ac:spMkLst>
            <pc:docMk/>
            <pc:sldMk cId="2491734091" sldId="679"/>
            <ac:spMk id="49" creationId="{7A9689BB-5022-BC40-B73C-DCDFDEFBD666}"/>
          </ac:spMkLst>
        </pc:spChg>
        <pc:spChg chg="add del mod">
          <ac:chgData name="Louise Caruso" userId="a794e7f908ebd08e" providerId="LiveId" clId="{3F0EFB6D-235B-404F-A801-DF644E683D47}" dt="2022-05-17T13:39:33.159" v="1281" actId="478"/>
          <ac:spMkLst>
            <pc:docMk/>
            <pc:sldMk cId="2491734091" sldId="679"/>
            <ac:spMk id="50" creationId="{94A680C7-A49E-E642-ACF9-95F42776C91C}"/>
          </ac:spMkLst>
        </pc:spChg>
        <pc:spChg chg="del">
          <ac:chgData name="Louise Caruso" userId="a794e7f908ebd08e" providerId="LiveId" clId="{3F0EFB6D-235B-404F-A801-DF644E683D47}" dt="2022-05-17T13:07:01.478" v="1103" actId="478"/>
          <ac:spMkLst>
            <pc:docMk/>
            <pc:sldMk cId="2491734091" sldId="679"/>
            <ac:spMk id="51" creationId="{459ED7E9-8C64-2A4D-A97F-26A7B59A3E83}"/>
          </ac:spMkLst>
        </pc:spChg>
        <pc:spChg chg="add del mod">
          <ac:chgData name="Louise Caruso" userId="a794e7f908ebd08e" providerId="LiveId" clId="{3F0EFB6D-235B-404F-A801-DF644E683D47}" dt="2022-05-17T13:39:33.159" v="1281" actId="478"/>
          <ac:spMkLst>
            <pc:docMk/>
            <pc:sldMk cId="2491734091" sldId="679"/>
            <ac:spMk id="52" creationId="{BD8B5969-45B9-5749-A01F-1BD8991D8149}"/>
          </ac:spMkLst>
        </pc:spChg>
        <pc:spChg chg="add del mod">
          <ac:chgData name="Louise Caruso" userId="a794e7f908ebd08e" providerId="LiveId" clId="{3F0EFB6D-235B-404F-A801-DF644E683D47}" dt="2022-05-17T13:31:30.519" v="1184" actId="478"/>
          <ac:spMkLst>
            <pc:docMk/>
            <pc:sldMk cId="2491734091" sldId="679"/>
            <ac:spMk id="53" creationId="{BD61E9F0-0871-0043-960B-0C7976CCBA2D}"/>
          </ac:spMkLst>
        </pc:spChg>
        <pc:spChg chg="add del mod">
          <ac:chgData name="Louise Caruso" userId="a794e7f908ebd08e" providerId="LiveId" clId="{3F0EFB6D-235B-404F-A801-DF644E683D47}" dt="2022-05-17T13:39:33.159" v="1281" actId="478"/>
          <ac:spMkLst>
            <pc:docMk/>
            <pc:sldMk cId="2491734091" sldId="679"/>
            <ac:spMk id="54" creationId="{CD4DB7A6-9E20-6D4D-94C7-46380C8AFBE3}"/>
          </ac:spMkLst>
        </pc:spChg>
        <pc:spChg chg="add del mod">
          <ac:chgData name="Louise Caruso" userId="a794e7f908ebd08e" providerId="LiveId" clId="{3F0EFB6D-235B-404F-A801-DF644E683D47}" dt="2022-05-17T13:23:17.612" v="1175" actId="478"/>
          <ac:spMkLst>
            <pc:docMk/>
            <pc:sldMk cId="2491734091" sldId="679"/>
            <ac:spMk id="55" creationId="{861E44DF-9E0C-AA42-B8F2-1F4610AAB022}"/>
          </ac:spMkLst>
        </pc:spChg>
        <pc:spChg chg="add mod">
          <ac:chgData name="Louise Caruso" userId="a794e7f908ebd08e" providerId="LiveId" clId="{3F0EFB6D-235B-404F-A801-DF644E683D47}" dt="2022-05-17T15:53:31.536" v="1474" actId="207"/>
          <ac:spMkLst>
            <pc:docMk/>
            <pc:sldMk cId="2491734091" sldId="679"/>
            <ac:spMk id="56" creationId="{584E9842-14E2-1F40-8C97-ADBB0CEF3284}"/>
          </ac:spMkLst>
        </pc:spChg>
        <pc:spChg chg="add mod">
          <ac:chgData name="Louise Caruso" userId="a794e7f908ebd08e" providerId="LiveId" clId="{3F0EFB6D-235B-404F-A801-DF644E683D47}" dt="2022-05-17T15:53:21.281" v="1472" actId="1076"/>
          <ac:spMkLst>
            <pc:docMk/>
            <pc:sldMk cId="2491734091" sldId="679"/>
            <ac:spMk id="57" creationId="{84DFA434-CC93-CB49-BB05-908EF7B2291D}"/>
          </ac:spMkLst>
        </pc:spChg>
        <pc:spChg chg="add mod">
          <ac:chgData name="Louise Caruso" userId="a794e7f908ebd08e" providerId="LiveId" clId="{3F0EFB6D-235B-404F-A801-DF644E683D47}" dt="2022-05-17T13:41:17.670" v="1293" actId="1076"/>
          <ac:spMkLst>
            <pc:docMk/>
            <pc:sldMk cId="2491734091" sldId="679"/>
            <ac:spMk id="58" creationId="{1F6D5554-49C5-2A4E-B970-1A9B6F4D5093}"/>
          </ac:spMkLst>
        </pc:spChg>
        <pc:spChg chg="add mod">
          <ac:chgData name="Louise Caruso" userId="a794e7f908ebd08e" providerId="LiveId" clId="{3F0EFB6D-235B-404F-A801-DF644E683D47}" dt="2022-05-17T13:36:44.366" v="1215" actId="20577"/>
          <ac:spMkLst>
            <pc:docMk/>
            <pc:sldMk cId="2491734091" sldId="679"/>
            <ac:spMk id="59" creationId="{9F65294C-81E4-3144-BEA9-0A1481437126}"/>
          </ac:spMkLst>
        </pc:spChg>
        <pc:spChg chg="del">
          <ac:chgData name="Louise Caruso" userId="a794e7f908ebd08e" providerId="LiveId" clId="{3F0EFB6D-235B-404F-A801-DF644E683D47}" dt="2022-05-12T07:15:11.056" v="180" actId="478"/>
          <ac:spMkLst>
            <pc:docMk/>
            <pc:sldMk cId="2491734091" sldId="679"/>
            <ac:spMk id="60" creationId="{6E67976F-2C90-8E48-BFD6-01273E8BDEAF}"/>
          </ac:spMkLst>
        </pc:spChg>
        <pc:spChg chg="add mod">
          <ac:chgData name="Louise Caruso" userId="a794e7f908ebd08e" providerId="LiveId" clId="{3F0EFB6D-235B-404F-A801-DF644E683D47}" dt="2022-05-17T13:41:17.670" v="1293" actId="1076"/>
          <ac:spMkLst>
            <pc:docMk/>
            <pc:sldMk cId="2491734091" sldId="679"/>
            <ac:spMk id="60" creationId="{DF5F4BD9-0437-AE4F-8AFE-9163F6BFE8DC}"/>
          </ac:spMkLst>
        </pc:spChg>
        <pc:spChg chg="del">
          <ac:chgData name="Louise Caruso" userId="a794e7f908ebd08e" providerId="LiveId" clId="{3F0EFB6D-235B-404F-A801-DF644E683D47}" dt="2022-05-17T13:07:01.478" v="1103" actId="478"/>
          <ac:spMkLst>
            <pc:docMk/>
            <pc:sldMk cId="2491734091" sldId="679"/>
            <ac:spMk id="61" creationId="{9E5A2E91-6924-3A45-960D-AA7D43010007}"/>
          </ac:spMkLst>
        </pc:spChg>
        <pc:spChg chg="del">
          <ac:chgData name="Louise Caruso" userId="a794e7f908ebd08e" providerId="LiveId" clId="{3F0EFB6D-235B-404F-A801-DF644E683D47}" dt="2022-05-17T13:07:01.478" v="1103" actId="478"/>
          <ac:spMkLst>
            <pc:docMk/>
            <pc:sldMk cId="2491734091" sldId="679"/>
            <ac:spMk id="62" creationId="{15F91E17-2405-2643-9EFC-7D8098902EA3}"/>
          </ac:spMkLst>
        </pc:spChg>
        <pc:spChg chg="del">
          <ac:chgData name="Louise Caruso" userId="a794e7f908ebd08e" providerId="LiveId" clId="{3F0EFB6D-235B-404F-A801-DF644E683D47}" dt="2022-05-17T13:07:01.478" v="1103" actId="478"/>
          <ac:spMkLst>
            <pc:docMk/>
            <pc:sldMk cId="2491734091" sldId="679"/>
            <ac:spMk id="63" creationId="{71B6E59D-5152-6044-95FC-344B1BD8EB63}"/>
          </ac:spMkLst>
        </pc:spChg>
        <pc:spChg chg="add mod">
          <ac:chgData name="Louise Caruso" userId="a794e7f908ebd08e" providerId="LiveId" clId="{3F0EFB6D-235B-404F-A801-DF644E683D47}" dt="2022-05-17T13:41:17.670" v="1293" actId="1076"/>
          <ac:spMkLst>
            <pc:docMk/>
            <pc:sldMk cId="2491734091" sldId="679"/>
            <ac:spMk id="64" creationId="{E4D1335C-BAF9-DE4D-AA98-3A2E4163409B}"/>
          </ac:spMkLst>
        </pc:spChg>
        <pc:spChg chg="add del mod">
          <ac:chgData name="Louise Caruso" userId="a794e7f908ebd08e" providerId="LiveId" clId="{3F0EFB6D-235B-404F-A801-DF644E683D47}" dt="2022-05-17T13:22:07.104" v="1160" actId="478"/>
          <ac:spMkLst>
            <pc:docMk/>
            <pc:sldMk cId="2491734091" sldId="679"/>
            <ac:spMk id="65" creationId="{B12F8C93-07A4-1D44-A285-8216BB9DE627}"/>
          </ac:spMkLst>
        </pc:spChg>
        <pc:spChg chg="add mod">
          <ac:chgData name="Louise Caruso" userId="a794e7f908ebd08e" providerId="LiveId" clId="{3F0EFB6D-235B-404F-A801-DF644E683D47}" dt="2022-05-17T13:37:04.204" v="1227" actId="20577"/>
          <ac:spMkLst>
            <pc:docMk/>
            <pc:sldMk cId="2491734091" sldId="679"/>
            <ac:spMk id="66" creationId="{A6D6E4E7-04F2-8741-A280-6FFF1BE8C425}"/>
          </ac:spMkLst>
        </pc:spChg>
        <pc:spChg chg="add del mod">
          <ac:chgData name="Louise Caruso" userId="a794e7f908ebd08e" providerId="LiveId" clId="{3F0EFB6D-235B-404F-A801-DF644E683D47}" dt="2022-05-17T13:22:14.349" v="1162" actId="478"/>
          <ac:spMkLst>
            <pc:docMk/>
            <pc:sldMk cId="2491734091" sldId="679"/>
            <ac:spMk id="67" creationId="{E1B59271-0CB5-664E-9020-61C2CADB7531}"/>
          </ac:spMkLst>
        </pc:spChg>
        <pc:spChg chg="add del mod">
          <ac:chgData name="Louise Caruso" userId="a794e7f908ebd08e" providerId="LiveId" clId="{3F0EFB6D-235B-404F-A801-DF644E683D47}" dt="2022-05-17T13:36:24.043" v="1211" actId="478"/>
          <ac:spMkLst>
            <pc:docMk/>
            <pc:sldMk cId="2491734091" sldId="679"/>
            <ac:spMk id="68" creationId="{D0398712-9964-154E-BBEB-584E4A2E9387}"/>
          </ac:spMkLst>
        </pc:spChg>
        <pc:spChg chg="add mod">
          <ac:chgData name="Louise Caruso" userId="a794e7f908ebd08e" providerId="LiveId" clId="{3F0EFB6D-235B-404F-A801-DF644E683D47}" dt="2022-05-17T13:22:45.100" v="1169" actId="1076"/>
          <ac:spMkLst>
            <pc:docMk/>
            <pc:sldMk cId="2491734091" sldId="679"/>
            <ac:spMk id="69" creationId="{E5D1CFD6-EEA6-5A42-88E2-1CB7D94F3F05}"/>
          </ac:spMkLst>
        </pc:spChg>
        <pc:spChg chg="add mod">
          <ac:chgData name="Louise Caruso" userId="a794e7f908ebd08e" providerId="LiveId" clId="{3F0EFB6D-235B-404F-A801-DF644E683D47}" dt="2022-05-17T13:22:51.408" v="1171" actId="1076"/>
          <ac:spMkLst>
            <pc:docMk/>
            <pc:sldMk cId="2491734091" sldId="679"/>
            <ac:spMk id="70" creationId="{6BDC4EED-326D-4844-9058-E03DBD9C4199}"/>
          </ac:spMkLst>
        </pc:spChg>
        <pc:spChg chg="add mod">
          <ac:chgData name="Louise Caruso" userId="a794e7f908ebd08e" providerId="LiveId" clId="{3F0EFB6D-235B-404F-A801-DF644E683D47}" dt="2022-05-17T13:47:42.114" v="1405" actId="14100"/>
          <ac:spMkLst>
            <pc:docMk/>
            <pc:sldMk cId="2491734091" sldId="679"/>
            <ac:spMk id="71" creationId="{5D05B7AF-BD96-0549-9DA2-6C128BE1DD52}"/>
          </ac:spMkLst>
        </pc:spChg>
        <pc:spChg chg="add mod">
          <ac:chgData name="Louise Caruso" userId="a794e7f908ebd08e" providerId="LiveId" clId="{3F0EFB6D-235B-404F-A801-DF644E683D47}" dt="2022-05-17T13:22:41.312" v="1168" actId="1076"/>
          <ac:spMkLst>
            <pc:docMk/>
            <pc:sldMk cId="2491734091" sldId="679"/>
            <ac:spMk id="72" creationId="{C4C7E60B-2E2B-E846-B3A4-C5DD0360EDA1}"/>
          </ac:spMkLst>
        </pc:spChg>
        <pc:spChg chg="add del mod">
          <ac:chgData name="Louise Caruso" userId="a794e7f908ebd08e" providerId="LiveId" clId="{3F0EFB6D-235B-404F-A801-DF644E683D47}" dt="2022-05-17T13:39:45.978" v="1283" actId="478"/>
          <ac:spMkLst>
            <pc:docMk/>
            <pc:sldMk cId="2491734091" sldId="679"/>
            <ac:spMk id="73" creationId="{194C0FF2-93C0-F045-B849-BA786E6EA935}"/>
          </ac:spMkLst>
        </pc:spChg>
        <pc:spChg chg="add mod">
          <ac:chgData name="Louise Caruso" userId="a794e7f908ebd08e" providerId="LiveId" clId="{3F0EFB6D-235B-404F-A801-DF644E683D47}" dt="2022-05-17T13:53:06.066" v="1434" actId="1076"/>
          <ac:spMkLst>
            <pc:docMk/>
            <pc:sldMk cId="2491734091" sldId="679"/>
            <ac:spMk id="74" creationId="{ED575100-424F-2342-B646-A7ED10BC82E3}"/>
          </ac:spMkLst>
        </pc:spChg>
        <pc:spChg chg="add mod">
          <ac:chgData name="Louise Caruso" userId="a794e7f908ebd08e" providerId="LiveId" clId="{3F0EFB6D-235B-404F-A801-DF644E683D47}" dt="2022-05-17T13:45:13.535" v="1383" actId="1036"/>
          <ac:spMkLst>
            <pc:docMk/>
            <pc:sldMk cId="2491734091" sldId="679"/>
            <ac:spMk id="75" creationId="{CDA54709-357F-F040-A9B8-AA4A68E3FEFF}"/>
          </ac:spMkLst>
        </pc:spChg>
        <pc:spChg chg="add mod">
          <ac:chgData name="Louise Caruso" userId="a794e7f908ebd08e" providerId="LiveId" clId="{3F0EFB6D-235B-404F-A801-DF644E683D47}" dt="2022-05-17T13:45:17.413" v="1385" actId="1035"/>
          <ac:spMkLst>
            <pc:docMk/>
            <pc:sldMk cId="2491734091" sldId="679"/>
            <ac:spMk id="76" creationId="{72B2BA63-9641-B84F-AFF6-56FDCF6692B8}"/>
          </ac:spMkLst>
        </pc:spChg>
        <pc:spChg chg="add mod">
          <ac:chgData name="Louise Caruso" userId="a794e7f908ebd08e" providerId="LiveId" clId="{3F0EFB6D-235B-404F-A801-DF644E683D47}" dt="2022-05-17T13:45:22.522" v="1386" actId="1076"/>
          <ac:spMkLst>
            <pc:docMk/>
            <pc:sldMk cId="2491734091" sldId="679"/>
            <ac:spMk id="77" creationId="{D02B60FE-44DE-C84B-94BB-2201D7B7F131}"/>
          </ac:spMkLst>
        </pc:spChg>
        <pc:spChg chg="add mod">
          <ac:chgData name="Louise Caruso" userId="a794e7f908ebd08e" providerId="LiveId" clId="{3F0EFB6D-235B-404F-A801-DF644E683D47}" dt="2022-05-17T13:45:13.535" v="1383" actId="1036"/>
          <ac:spMkLst>
            <pc:docMk/>
            <pc:sldMk cId="2491734091" sldId="679"/>
            <ac:spMk id="78" creationId="{28730533-3570-F648-9F2F-133725B16481}"/>
          </ac:spMkLst>
        </pc:spChg>
        <pc:spChg chg="add mod">
          <ac:chgData name="Louise Caruso" userId="a794e7f908ebd08e" providerId="LiveId" clId="{3F0EFB6D-235B-404F-A801-DF644E683D47}" dt="2022-05-17T13:44:24.525" v="1368" actId="1076"/>
          <ac:spMkLst>
            <pc:docMk/>
            <pc:sldMk cId="2491734091" sldId="679"/>
            <ac:spMk id="79" creationId="{403E2147-4471-2E44-B7FD-5B0668D72C6C}"/>
          </ac:spMkLst>
        </pc:spChg>
        <pc:spChg chg="add mod">
          <ac:chgData name="Louise Caruso" userId="a794e7f908ebd08e" providerId="LiveId" clId="{3F0EFB6D-235B-404F-A801-DF644E683D47}" dt="2022-05-17T13:45:54.867" v="1394" actId="1076"/>
          <ac:spMkLst>
            <pc:docMk/>
            <pc:sldMk cId="2491734091" sldId="679"/>
            <ac:spMk id="80" creationId="{94A42AC6-C1E4-554A-B115-2B29978DE5EA}"/>
          </ac:spMkLst>
        </pc:spChg>
        <pc:spChg chg="add mod">
          <ac:chgData name="Louise Caruso" userId="a794e7f908ebd08e" providerId="LiveId" clId="{3F0EFB6D-235B-404F-A801-DF644E683D47}" dt="2022-05-17T13:45:50.601" v="1393" actId="1076"/>
          <ac:spMkLst>
            <pc:docMk/>
            <pc:sldMk cId="2491734091" sldId="679"/>
            <ac:spMk id="81" creationId="{A05D00C5-4C75-BF43-A44E-6A00BB821048}"/>
          </ac:spMkLst>
        </pc:spChg>
        <pc:spChg chg="add mod">
          <ac:chgData name="Louise Caruso" userId="a794e7f908ebd08e" providerId="LiveId" clId="{3F0EFB6D-235B-404F-A801-DF644E683D47}" dt="2022-05-17T15:50:55.682" v="1449" actId="14100"/>
          <ac:spMkLst>
            <pc:docMk/>
            <pc:sldMk cId="2491734091" sldId="679"/>
            <ac:spMk id="82" creationId="{D3A114AB-3814-6149-A5C0-65C72265CFBF}"/>
          </ac:spMkLst>
        </pc:spChg>
        <pc:spChg chg="add mod">
          <ac:chgData name="Louise Caruso" userId="a794e7f908ebd08e" providerId="LiveId" clId="{3F0EFB6D-235B-404F-A801-DF644E683D47}" dt="2022-05-17T13:45:47.062" v="1392" actId="1076"/>
          <ac:spMkLst>
            <pc:docMk/>
            <pc:sldMk cId="2491734091" sldId="679"/>
            <ac:spMk id="83" creationId="{E0F4B225-8836-EC43-B447-366F30A99896}"/>
          </ac:spMkLst>
        </pc:spChg>
        <pc:spChg chg="add mod">
          <ac:chgData name="Louise Caruso" userId="a794e7f908ebd08e" providerId="LiveId" clId="{3F0EFB6D-235B-404F-A801-DF644E683D47}" dt="2022-05-17T13:44:34.448" v="1371" actId="1076"/>
          <ac:spMkLst>
            <pc:docMk/>
            <pc:sldMk cId="2491734091" sldId="679"/>
            <ac:spMk id="84" creationId="{5F6698A8-A6D9-534A-9394-0D20DCA85B98}"/>
          </ac:spMkLst>
        </pc:spChg>
        <pc:spChg chg="add mod">
          <ac:chgData name="Louise Caruso" userId="a794e7f908ebd08e" providerId="LiveId" clId="{3F0EFB6D-235B-404F-A801-DF644E683D47}" dt="2022-05-17T13:52:36.194" v="1431" actId="1076"/>
          <ac:spMkLst>
            <pc:docMk/>
            <pc:sldMk cId="2491734091" sldId="679"/>
            <ac:spMk id="87" creationId="{E1F2C153-28D9-1947-BEC1-2D3975E267C3}"/>
          </ac:spMkLst>
        </pc:spChg>
        <pc:picChg chg="del">
          <ac:chgData name="Louise Caruso" userId="a794e7f908ebd08e" providerId="LiveId" clId="{3F0EFB6D-235B-404F-A801-DF644E683D47}" dt="2022-05-12T07:14:57.791" v="175" actId="478"/>
          <ac:picMkLst>
            <pc:docMk/>
            <pc:sldMk cId="2491734091" sldId="679"/>
            <ac:picMk id="5" creationId="{CDDD202B-49BF-064B-808C-3BC34BE61884}"/>
          </ac:picMkLst>
        </pc:picChg>
        <pc:picChg chg="add mod">
          <ac:chgData name="Louise Caruso" userId="a794e7f908ebd08e" providerId="LiveId" clId="{3F0EFB6D-235B-404F-A801-DF644E683D47}" dt="2022-05-17T15:43:09.614" v="1439" actId="1076"/>
          <ac:picMkLst>
            <pc:docMk/>
            <pc:sldMk cId="2491734091" sldId="679"/>
            <ac:picMk id="5" creationId="{D8CA6CD2-2FCA-E74B-A00B-77DC5C35391B}"/>
          </ac:picMkLst>
        </pc:picChg>
        <pc:picChg chg="add del mod">
          <ac:chgData name="Louise Caruso" userId="a794e7f908ebd08e" providerId="LiveId" clId="{3F0EFB6D-235B-404F-A801-DF644E683D47}" dt="2022-05-17T13:25:14.597" v="1180" actId="478"/>
          <ac:picMkLst>
            <pc:docMk/>
            <pc:sldMk cId="2491734091" sldId="679"/>
            <ac:picMk id="8" creationId="{9901DBDA-421A-EB46-8A6D-6EEC060FE13E}"/>
          </ac:picMkLst>
        </pc:picChg>
        <pc:picChg chg="del">
          <ac:chgData name="Louise Caruso" userId="a794e7f908ebd08e" providerId="LiveId" clId="{3F0EFB6D-235B-404F-A801-DF644E683D47}" dt="2022-05-12T07:15:08.239" v="179" actId="478"/>
          <ac:picMkLst>
            <pc:docMk/>
            <pc:sldMk cId="2491734091" sldId="679"/>
            <ac:picMk id="59" creationId="{F67D148C-717A-1340-B8CC-6BB4681ECDC6}"/>
          </ac:picMkLst>
        </pc:picChg>
        <pc:picChg chg="add mod">
          <ac:chgData name="Louise Caruso" userId="a794e7f908ebd08e" providerId="LiveId" clId="{3F0EFB6D-235B-404F-A801-DF644E683D47}" dt="2022-05-17T13:47:35.964" v="1404" actId="1076"/>
          <ac:picMkLst>
            <pc:docMk/>
            <pc:sldMk cId="2491734091" sldId="679"/>
            <ac:picMk id="85" creationId="{49A3D76F-39D7-EE4F-8397-83466B94A471}"/>
          </ac:picMkLst>
        </pc:picChg>
        <pc:picChg chg="add mod">
          <ac:chgData name="Louise Caruso" userId="a794e7f908ebd08e" providerId="LiveId" clId="{3F0EFB6D-235B-404F-A801-DF644E683D47}" dt="2022-05-17T13:48:22.472" v="1409" actId="1076"/>
          <ac:picMkLst>
            <pc:docMk/>
            <pc:sldMk cId="2491734091" sldId="679"/>
            <ac:picMk id="86" creationId="{D9A07E7A-80EF-E243-98E1-58255EDE3FD0}"/>
          </ac:picMkLst>
        </pc:picChg>
        <pc:picChg chg="add mod">
          <ac:chgData name="Louise Caruso" userId="a794e7f908ebd08e" providerId="LiveId" clId="{3F0EFB6D-235B-404F-A801-DF644E683D47}" dt="2022-05-17T15:49:16.847" v="1448" actId="1076"/>
          <ac:picMkLst>
            <pc:docMk/>
            <pc:sldMk cId="2491734091" sldId="679"/>
            <ac:picMk id="88" creationId="{C733A330-C29B-074C-88D5-56D6CBC3C369}"/>
          </ac:picMkLst>
        </pc:picChg>
        <pc:picChg chg="add mod">
          <ac:chgData name="Louise Caruso" userId="a794e7f908ebd08e" providerId="LiveId" clId="{3F0EFB6D-235B-404F-A801-DF644E683D47}" dt="2022-05-17T15:49:08.553" v="1446" actId="14100"/>
          <ac:picMkLst>
            <pc:docMk/>
            <pc:sldMk cId="2491734091" sldId="679"/>
            <ac:picMk id="1026" creationId="{68CBF0D0-D8A5-9D40-B2EB-815170A8F83C}"/>
          </ac:picMkLst>
        </pc:picChg>
        <pc:cxnChg chg="add del mod">
          <ac:chgData name="Louise Caruso" userId="a794e7f908ebd08e" providerId="LiveId" clId="{3F0EFB6D-235B-404F-A801-DF644E683D47}" dt="2022-05-17T13:20:58.322" v="1149" actId="478"/>
          <ac:cxnSpMkLst>
            <pc:docMk/>
            <pc:sldMk cId="2491734091" sldId="679"/>
            <ac:cxnSpMk id="35" creationId="{FA77155C-7052-BA44-A73A-3BB4F812732C}"/>
          </ac:cxnSpMkLst>
        </pc:cxnChg>
        <pc:cxnChg chg="add del mod">
          <ac:chgData name="Louise Caruso" userId="a794e7f908ebd08e" providerId="LiveId" clId="{3F0EFB6D-235B-404F-A801-DF644E683D47}" dt="2022-05-17T13:20:58.322" v="1149" actId="478"/>
          <ac:cxnSpMkLst>
            <pc:docMk/>
            <pc:sldMk cId="2491734091" sldId="679"/>
            <ac:cxnSpMk id="36" creationId="{ED11FAF1-FED9-614E-A405-1765547D7EA8}"/>
          </ac:cxnSpMkLst>
        </pc:cxnChg>
      </pc:sldChg>
      <pc:sldChg chg="addSp delSp modSp add mod addAnim delAnim">
        <pc:chgData name="Louise Caruso" userId="a794e7f908ebd08e" providerId="LiveId" clId="{3F0EFB6D-235B-404F-A801-DF644E683D47}" dt="2022-05-18T12:35:42.678" v="2018" actId="1076"/>
        <pc:sldMkLst>
          <pc:docMk/>
          <pc:sldMk cId="2188255313" sldId="680"/>
        </pc:sldMkLst>
        <pc:spChg chg="add mod">
          <ac:chgData name="Louise Caruso" userId="a794e7f908ebd08e" providerId="LiveId" clId="{3F0EFB6D-235B-404F-A801-DF644E683D47}" dt="2022-05-18T12:35:42.678" v="2018" actId="1076"/>
          <ac:spMkLst>
            <pc:docMk/>
            <pc:sldMk cId="2188255313" sldId="680"/>
            <ac:spMk id="2" creationId="{1713B9EA-8F45-984D-9D94-AB813138DB5B}"/>
          </ac:spMkLst>
        </pc:spChg>
        <pc:spChg chg="del">
          <ac:chgData name="Louise Caruso" userId="a794e7f908ebd08e" providerId="LiveId" clId="{3F0EFB6D-235B-404F-A801-DF644E683D47}" dt="2022-05-18T08:24:11.301" v="1476" actId="478"/>
          <ac:spMkLst>
            <pc:docMk/>
            <pc:sldMk cId="2188255313" sldId="680"/>
            <ac:spMk id="2" creationId="{9800E6AB-B83B-E24C-A014-B75BE07B10A9}"/>
          </ac:spMkLst>
        </pc:spChg>
        <pc:spChg chg="mod">
          <ac:chgData name="Louise Caruso" userId="a794e7f908ebd08e" providerId="LiveId" clId="{3F0EFB6D-235B-404F-A801-DF644E683D47}" dt="2022-05-18T11:26:32.925" v="1809" actId="20577"/>
          <ac:spMkLst>
            <pc:docMk/>
            <pc:sldMk cId="2188255313" sldId="680"/>
            <ac:spMk id="3" creationId="{00000000-0000-0000-0000-000000000000}"/>
          </ac:spMkLst>
        </pc:spChg>
        <pc:spChg chg="add del">
          <ac:chgData name="Louise Caruso" userId="a794e7f908ebd08e" providerId="LiveId" clId="{3F0EFB6D-235B-404F-A801-DF644E683D47}" dt="2022-05-18T08:24:26.516" v="1480" actId="478"/>
          <ac:spMkLst>
            <pc:docMk/>
            <pc:sldMk cId="2188255313" sldId="680"/>
            <ac:spMk id="7" creationId="{8E77A22F-72A5-754A-9F55-5E1E66A27707}"/>
          </ac:spMkLst>
        </pc:spChg>
        <pc:spChg chg="del">
          <ac:chgData name="Louise Caruso" userId="a794e7f908ebd08e" providerId="LiveId" clId="{3F0EFB6D-235B-404F-A801-DF644E683D47}" dt="2022-05-18T08:24:11.301" v="1476" actId="478"/>
          <ac:spMkLst>
            <pc:docMk/>
            <pc:sldMk cId="2188255313" sldId="680"/>
            <ac:spMk id="8" creationId="{C2F90B0D-E01A-2A41-BD5F-39B4A80E17BF}"/>
          </ac:spMkLst>
        </pc:spChg>
        <pc:spChg chg="del">
          <ac:chgData name="Louise Caruso" userId="a794e7f908ebd08e" providerId="LiveId" clId="{3F0EFB6D-235B-404F-A801-DF644E683D47}" dt="2022-05-18T08:24:11.301" v="1476" actId="478"/>
          <ac:spMkLst>
            <pc:docMk/>
            <pc:sldMk cId="2188255313" sldId="680"/>
            <ac:spMk id="10" creationId="{37BE86FB-925B-C44B-9391-28F38F6D8308}"/>
          </ac:spMkLst>
        </pc:spChg>
        <pc:spChg chg="del">
          <ac:chgData name="Louise Caruso" userId="a794e7f908ebd08e" providerId="LiveId" clId="{3F0EFB6D-235B-404F-A801-DF644E683D47}" dt="2022-05-18T08:24:26.516" v="1480" actId="478"/>
          <ac:spMkLst>
            <pc:docMk/>
            <pc:sldMk cId="2188255313" sldId="680"/>
            <ac:spMk id="11" creationId="{F6B85BDA-3BC2-3B44-8059-9A123E74335B}"/>
          </ac:spMkLst>
        </pc:spChg>
        <pc:spChg chg="del">
          <ac:chgData name="Louise Caruso" userId="a794e7f908ebd08e" providerId="LiveId" clId="{3F0EFB6D-235B-404F-A801-DF644E683D47}" dt="2022-05-18T08:24:11.301" v="1476" actId="478"/>
          <ac:spMkLst>
            <pc:docMk/>
            <pc:sldMk cId="2188255313" sldId="680"/>
            <ac:spMk id="12" creationId="{D9C44832-0E5C-2449-815F-0A6A42CAF357}"/>
          </ac:spMkLst>
        </pc:spChg>
        <pc:spChg chg="add del">
          <ac:chgData name="Louise Caruso" userId="a794e7f908ebd08e" providerId="LiveId" clId="{3F0EFB6D-235B-404F-A801-DF644E683D47}" dt="2022-05-18T08:24:22.298" v="1479" actId="478"/>
          <ac:spMkLst>
            <pc:docMk/>
            <pc:sldMk cId="2188255313" sldId="680"/>
            <ac:spMk id="13" creationId="{B362C8A5-22E7-5F49-9973-3956F73B7F4A}"/>
          </ac:spMkLst>
        </pc:spChg>
        <pc:spChg chg="add mod">
          <ac:chgData name="Louise Caruso" userId="a794e7f908ebd08e" providerId="LiveId" clId="{3F0EFB6D-235B-404F-A801-DF644E683D47}" dt="2022-05-18T11:29:53.077" v="1851" actId="1076"/>
          <ac:spMkLst>
            <pc:docMk/>
            <pc:sldMk cId="2188255313" sldId="680"/>
            <ac:spMk id="15" creationId="{B3AB5D68-61C8-E842-A738-70068122EF82}"/>
          </ac:spMkLst>
        </pc:spChg>
        <pc:spChg chg="add del mod">
          <ac:chgData name="Louise Caruso" userId="a794e7f908ebd08e" providerId="LiveId" clId="{3F0EFB6D-235B-404F-A801-DF644E683D47}" dt="2022-05-18T11:33:50.702" v="1895" actId="14100"/>
          <ac:spMkLst>
            <pc:docMk/>
            <pc:sldMk cId="2188255313" sldId="680"/>
            <ac:spMk id="28" creationId="{D350FDD2-3337-C74C-B338-3169F7C96B0C}"/>
          </ac:spMkLst>
        </pc:spChg>
        <pc:spChg chg="mod">
          <ac:chgData name="Louise Caruso" userId="a794e7f908ebd08e" providerId="LiveId" clId="{3F0EFB6D-235B-404F-A801-DF644E683D47}" dt="2022-05-18T11:32:37.499" v="1881" actId="1076"/>
          <ac:spMkLst>
            <pc:docMk/>
            <pc:sldMk cId="2188255313" sldId="680"/>
            <ac:spMk id="42" creationId="{511B064D-44FA-4541-AB0A-F29C1244A956}"/>
          </ac:spMkLst>
        </pc:spChg>
        <pc:spChg chg="mod">
          <ac:chgData name="Louise Caruso" userId="a794e7f908ebd08e" providerId="LiveId" clId="{3F0EFB6D-235B-404F-A801-DF644E683D47}" dt="2022-05-18T12:35:36.998" v="2017" actId="20577"/>
          <ac:spMkLst>
            <pc:docMk/>
            <pc:sldMk cId="2188255313" sldId="680"/>
            <ac:spMk id="43" creationId="{54806E51-A0AC-534D-9997-88C79C42D9FB}"/>
          </ac:spMkLst>
        </pc:spChg>
        <pc:spChg chg="del">
          <ac:chgData name="Louise Caruso" userId="a794e7f908ebd08e" providerId="LiveId" clId="{3F0EFB6D-235B-404F-A801-DF644E683D47}" dt="2022-05-18T08:24:11.301" v="1476" actId="478"/>
          <ac:spMkLst>
            <pc:docMk/>
            <pc:sldMk cId="2188255313" sldId="680"/>
            <ac:spMk id="44" creationId="{47E61551-1D18-BD4B-9DD1-8DDEBED436BF}"/>
          </ac:spMkLst>
        </pc:spChg>
        <pc:spChg chg="del">
          <ac:chgData name="Louise Caruso" userId="a794e7f908ebd08e" providerId="LiveId" clId="{3F0EFB6D-235B-404F-A801-DF644E683D47}" dt="2022-05-18T08:24:11.301" v="1476" actId="478"/>
          <ac:spMkLst>
            <pc:docMk/>
            <pc:sldMk cId="2188255313" sldId="680"/>
            <ac:spMk id="49" creationId="{7A9689BB-5022-BC40-B73C-DCDFDEFBD666}"/>
          </ac:spMkLst>
        </pc:spChg>
        <pc:spChg chg="del">
          <ac:chgData name="Louise Caruso" userId="a794e7f908ebd08e" providerId="LiveId" clId="{3F0EFB6D-235B-404F-A801-DF644E683D47}" dt="2022-05-18T08:24:11.301" v="1476" actId="478"/>
          <ac:spMkLst>
            <pc:docMk/>
            <pc:sldMk cId="2188255313" sldId="680"/>
            <ac:spMk id="51" creationId="{459ED7E9-8C64-2A4D-A97F-26A7B59A3E83}"/>
          </ac:spMkLst>
        </pc:spChg>
        <pc:spChg chg="del">
          <ac:chgData name="Louise Caruso" userId="a794e7f908ebd08e" providerId="LiveId" clId="{3F0EFB6D-235B-404F-A801-DF644E683D47}" dt="2022-05-18T08:24:11.301" v="1476" actId="478"/>
          <ac:spMkLst>
            <pc:docMk/>
            <pc:sldMk cId="2188255313" sldId="680"/>
            <ac:spMk id="60" creationId="{6E67976F-2C90-8E48-BFD6-01273E8BDEAF}"/>
          </ac:spMkLst>
        </pc:spChg>
        <pc:spChg chg="del">
          <ac:chgData name="Louise Caruso" userId="a794e7f908ebd08e" providerId="LiveId" clId="{3F0EFB6D-235B-404F-A801-DF644E683D47}" dt="2022-05-18T08:24:11.301" v="1476" actId="478"/>
          <ac:spMkLst>
            <pc:docMk/>
            <pc:sldMk cId="2188255313" sldId="680"/>
            <ac:spMk id="61" creationId="{9E5A2E91-6924-3A45-960D-AA7D43010007}"/>
          </ac:spMkLst>
        </pc:spChg>
        <pc:spChg chg="del">
          <ac:chgData name="Louise Caruso" userId="a794e7f908ebd08e" providerId="LiveId" clId="{3F0EFB6D-235B-404F-A801-DF644E683D47}" dt="2022-05-18T08:24:11.301" v="1476" actId="478"/>
          <ac:spMkLst>
            <pc:docMk/>
            <pc:sldMk cId="2188255313" sldId="680"/>
            <ac:spMk id="62" creationId="{15F91E17-2405-2643-9EFC-7D8098902EA3}"/>
          </ac:spMkLst>
        </pc:spChg>
        <pc:spChg chg="del">
          <ac:chgData name="Louise Caruso" userId="a794e7f908ebd08e" providerId="LiveId" clId="{3F0EFB6D-235B-404F-A801-DF644E683D47}" dt="2022-05-18T08:24:11.301" v="1476" actId="478"/>
          <ac:spMkLst>
            <pc:docMk/>
            <pc:sldMk cId="2188255313" sldId="680"/>
            <ac:spMk id="63" creationId="{71B6E59D-5152-6044-95FC-344B1BD8EB63}"/>
          </ac:spMkLst>
        </pc:spChg>
        <pc:spChg chg="add del mod">
          <ac:chgData name="Louise Caruso" userId="a794e7f908ebd08e" providerId="LiveId" clId="{3F0EFB6D-235B-404F-A801-DF644E683D47}" dt="2022-05-18T11:33:28.833" v="1886" actId="14100"/>
          <ac:spMkLst>
            <pc:docMk/>
            <pc:sldMk cId="2188255313" sldId="680"/>
            <ac:spMk id="64" creationId="{0DCED446-E211-4840-A41A-A349B5109A16}"/>
          </ac:spMkLst>
        </pc:spChg>
        <pc:spChg chg="mod">
          <ac:chgData name="Louise Caruso" userId="a794e7f908ebd08e" providerId="LiveId" clId="{3F0EFB6D-235B-404F-A801-DF644E683D47}" dt="2022-05-18T11:33:31.578" v="1887" actId="14100"/>
          <ac:spMkLst>
            <pc:docMk/>
            <pc:sldMk cId="2188255313" sldId="680"/>
            <ac:spMk id="65" creationId="{9D95B6EE-EA5C-4A49-AAA2-93FA8A24E55C}"/>
          </ac:spMkLst>
        </pc:spChg>
        <pc:spChg chg="mod">
          <ac:chgData name="Louise Caruso" userId="a794e7f908ebd08e" providerId="LiveId" clId="{3F0EFB6D-235B-404F-A801-DF644E683D47}" dt="2022-05-18T11:33:34.158" v="1888" actId="14100"/>
          <ac:spMkLst>
            <pc:docMk/>
            <pc:sldMk cId="2188255313" sldId="680"/>
            <ac:spMk id="66" creationId="{B16BD086-326D-E94D-975E-E8D6D8A9527C}"/>
          </ac:spMkLst>
        </pc:spChg>
        <pc:picChg chg="mod">
          <ac:chgData name="Louise Caruso" userId="a794e7f908ebd08e" providerId="LiveId" clId="{3F0EFB6D-235B-404F-A801-DF644E683D47}" dt="2022-05-18T12:35:07.931" v="1949" actId="1076"/>
          <ac:picMkLst>
            <pc:docMk/>
            <pc:sldMk cId="2188255313" sldId="680"/>
            <ac:picMk id="5" creationId="{CDDD202B-49BF-064B-808C-3BC34BE61884}"/>
          </ac:picMkLst>
        </pc:picChg>
        <pc:picChg chg="del">
          <ac:chgData name="Louise Caruso" userId="a794e7f908ebd08e" providerId="LiveId" clId="{3F0EFB6D-235B-404F-A801-DF644E683D47}" dt="2022-05-18T08:24:11.301" v="1476" actId="478"/>
          <ac:picMkLst>
            <pc:docMk/>
            <pc:sldMk cId="2188255313" sldId="680"/>
            <ac:picMk id="27" creationId="{D3A44ECA-7406-CD47-8F9E-72703EA7CC73}"/>
          </ac:picMkLst>
        </pc:picChg>
        <pc:picChg chg="del">
          <ac:chgData name="Louise Caruso" userId="a794e7f908ebd08e" providerId="LiveId" clId="{3F0EFB6D-235B-404F-A801-DF644E683D47}" dt="2022-05-18T08:24:11.301" v="1476" actId="478"/>
          <ac:picMkLst>
            <pc:docMk/>
            <pc:sldMk cId="2188255313" sldId="680"/>
            <ac:picMk id="59" creationId="{F67D148C-717A-1340-B8CC-6BB4681ECDC6}"/>
          </ac:picMkLst>
        </pc:picChg>
        <pc:picChg chg="add mod">
          <ac:chgData name="Louise Caruso" userId="a794e7f908ebd08e" providerId="LiveId" clId="{3F0EFB6D-235B-404F-A801-DF644E683D47}" dt="2022-05-18T11:33:45.657" v="1893" actId="1076"/>
          <ac:picMkLst>
            <pc:docMk/>
            <pc:sldMk cId="2188255313" sldId="680"/>
            <ac:picMk id="1026" creationId="{F1EEA095-D27C-2844-B3C6-8942F90ECD55}"/>
          </ac:picMkLst>
        </pc:picChg>
        <pc:picChg chg="add mod">
          <ac:chgData name="Louise Caruso" userId="a794e7f908ebd08e" providerId="LiveId" clId="{3F0EFB6D-235B-404F-A801-DF644E683D47}" dt="2022-05-18T11:32:16.717" v="1871" actId="1076"/>
          <ac:picMkLst>
            <pc:docMk/>
            <pc:sldMk cId="2188255313" sldId="680"/>
            <ac:picMk id="1028" creationId="{2F278407-8A7C-4147-A50B-D6915F0F5AAF}"/>
          </ac:picMkLst>
        </pc:picChg>
        <pc:picChg chg="add mod">
          <ac:chgData name="Louise Caruso" userId="a794e7f908ebd08e" providerId="LiveId" clId="{3F0EFB6D-235B-404F-A801-DF644E683D47}" dt="2022-05-18T11:33:37.403" v="1890" actId="1076"/>
          <ac:picMkLst>
            <pc:docMk/>
            <pc:sldMk cId="2188255313" sldId="680"/>
            <ac:picMk id="1030" creationId="{EB09B033-BF50-D24B-B559-8099B398C73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9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AA155A-1123-4F7E-8C23-26D0AFFE3A7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0984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03425" y="744538"/>
            <a:ext cx="27908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6E82091-1C81-45A9-8E73-11066AF777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368081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1DA65F1-1AA2-40AC-8D3A-BC105C850E44}" type="slidenum">
              <a:rPr lang="en-GB" altLang="en-US"/>
              <a:pPr eaLnBrk="1" hangingPunct="1"/>
              <a:t>1</a:t>
            </a:fld>
            <a:endParaRPr lang="en-GB" alt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1917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2114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41160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22312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2247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57440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1352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69336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466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20901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50561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46656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10949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50241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17627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442730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E82091-1C81-45A9-8E73-11066AF777B4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9994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E82091-1C81-45A9-8E73-11066AF777B4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8059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E82091-1C81-45A9-8E73-11066AF777B4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7924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E82091-1C81-45A9-8E73-11066AF777B4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3369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E82091-1C81-45A9-8E73-11066AF777B4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5847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E82091-1C81-45A9-8E73-11066AF777B4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966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009644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E82091-1C81-45A9-8E73-11066AF777B4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1229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E82091-1C81-45A9-8E73-11066AF777B4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5875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E82091-1C81-45A9-8E73-11066AF777B4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6145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33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882921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599725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031543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85549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37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169712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3604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39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682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895864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40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47194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41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636509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42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4027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43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40895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44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632197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45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856177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E82091-1C81-45A9-8E73-11066AF777B4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903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E82091-1C81-45A9-8E73-11066AF777B4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320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48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496283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E82091-1C81-45A9-8E73-11066AF777B4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476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03513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50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835849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52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84407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53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192808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54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186347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55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280554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56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900161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57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611653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58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5654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1739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2929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5204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82091-1C81-45A9-8E73-11066AF777B4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17269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737E3B-7B14-4474-8386-57FC264108F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66332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0D45D1-97FF-45F8-8B80-856B80352E7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5784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713"/>
            <a:ext cx="1543050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621D79-F5F1-4398-A675-F2F8C8432CD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68168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9F171-9D58-42E8-8EE2-6F6DCC4D89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96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9F171-9D58-42E8-8EE2-6F6DCC4D89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99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9F171-9D58-42E8-8EE2-6F6DCC4D89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53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9F171-9D58-42E8-8EE2-6F6DCC4D89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28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9F171-9D58-42E8-8EE2-6F6DCC4D89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49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9F171-9D58-42E8-8EE2-6F6DCC4D89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08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9F171-9D58-42E8-8EE2-6F6DCC4D89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70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9F171-9D58-42E8-8EE2-6F6DCC4D89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53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B665DA-344C-4C7B-92F8-A0C1DB1998D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61775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9F171-9D58-42E8-8EE2-6F6DCC4D89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71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9F171-9D58-42E8-8EE2-6F6DCC4D89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205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9F171-9D58-42E8-8EE2-6F6DCC4D89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76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737E3B-7B14-4474-8386-57FC264108F6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711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B665DA-344C-4C7B-92F8-A0C1DB1998D7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87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1CE1FA-769F-48A4-B2F5-E9BECCA78F85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2727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D0EBE2-A0D2-4F25-9D8C-7D6A090856B5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54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0CCB19-B0E9-4DC5-8C6D-598603071137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3874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DA0D1B-787C-4C9A-86FA-21C7100F31A1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419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BAA6A7-2E61-4DA3-991F-C82CA38719C7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2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1CE1FA-769F-48A4-B2F5-E9BECCA78F8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36333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5F43C4-4A1C-46E7-AC83-B2DBC48B2FD0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710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3E7245-7BE6-4A0F-94A6-256A8F3855F6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238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0D45D1-97FF-45F8-8B80-856B80352E78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048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713"/>
            <a:ext cx="1543050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621D79-F5F1-4398-A675-F2F8C8432CDD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55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D0EBE2-A0D2-4F25-9D8C-7D6A090856B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1250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0CCB19-B0E9-4DC5-8C6D-59860307113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1355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DA0D1B-787C-4C9A-86FA-21C7100F31A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451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BAA6A7-2E61-4DA3-991F-C82CA38719C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627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5F43C4-4A1C-46E7-AC83-B2DBC48B2FD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337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3E7245-7BE6-4A0F-94A6-256A8F3855F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29326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438"/>
            <a:ext cx="21717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315193E-B882-4D4A-A08C-5FE85955E6BB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-12061848"/>
            <a:ext cx="194310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0" y="19621672"/>
            <a:ext cx="194310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FA9F171-9D58-42E8-8EE2-6F6DCC4D89C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-12061848"/>
            <a:ext cx="194310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0" y="19621672"/>
            <a:ext cx="194310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80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438"/>
            <a:ext cx="21717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315193E-B882-4D4A-A08C-5FE85955E6BB}" type="slidenum">
              <a:rPr lang="en-GB" alt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GB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-12061848"/>
            <a:ext cx="194310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0" y="19621672"/>
            <a:ext cx="194310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21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microsoft.com/office/2007/relationships/hdphoto" Target="../media/hdphoto6.wdp"/><Relationship Id="rId26" Type="http://schemas.microsoft.com/office/2007/relationships/hdphoto" Target="../media/hdphoto9.wdp"/><Relationship Id="rId3" Type="http://schemas.openxmlformats.org/officeDocument/2006/relationships/image" Target="../media/image1.png"/><Relationship Id="rId21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microsoft.com/office/2007/relationships/hdphoto" Target="../media/hdphoto5.wdp"/><Relationship Id="rId20" Type="http://schemas.openxmlformats.org/officeDocument/2006/relationships/image" Target="../media/image12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microsoft.com/office/2007/relationships/hdphoto" Target="../media/hdphoto8.wdp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4.png"/><Relationship Id="rId28" Type="http://schemas.openxmlformats.org/officeDocument/2006/relationships/image" Target="../media/image17.png"/><Relationship Id="rId10" Type="http://schemas.openxmlformats.org/officeDocument/2006/relationships/image" Target="../media/image6.gif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microsoft.com/office/2007/relationships/hdphoto" Target="../media/hdphoto4.wdp"/><Relationship Id="rId22" Type="http://schemas.microsoft.com/office/2007/relationships/hdphoto" Target="../media/hdphoto7.wdp"/><Relationship Id="rId27" Type="http://schemas.openxmlformats.org/officeDocument/2006/relationships/image" Target="../media/image16.png"/><Relationship Id="rId30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tiff"/><Relationship Id="rId5" Type="http://schemas.openxmlformats.org/officeDocument/2006/relationships/image" Target="../media/image79.tiff"/><Relationship Id="rId4" Type="http://schemas.openxmlformats.org/officeDocument/2006/relationships/image" Target="../media/image78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tiff"/><Relationship Id="rId5" Type="http://schemas.microsoft.com/office/2007/relationships/hdphoto" Target="../media/hdphoto10.wdp"/><Relationship Id="rId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gif"/><Relationship Id="rId3" Type="http://schemas.openxmlformats.org/officeDocument/2006/relationships/image" Target="../media/image102.png"/><Relationship Id="rId7" Type="http://schemas.openxmlformats.org/officeDocument/2006/relationships/image" Target="../media/image10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image" Target="../media/image104.tiff"/><Relationship Id="rId4" Type="http://schemas.openxmlformats.org/officeDocument/2006/relationships/image" Target="../media/image10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tiff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0.jpeg"/><Relationship Id="rId4" Type="http://schemas.openxmlformats.org/officeDocument/2006/relationships/image" Target="../media/image1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gif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audio" Target="../media/audio1.wav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image" Target="../media/image41.png"/><Relationship Id="rId21" Type="http://schemas.openxmlformats.org/officeDocument/2006/relationships/image" Target="../media/image55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audio" Target="../media/audio3.wav"/><Relationship Id="rId25" Type="http://schemas.openxmlformats.org/officeDocument/2006/relationships/image" Target="../media/image59.png"/><Relationship Id="rId3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58.png"/><Relationship Id="rId32" Type="http://schemas.openxmlformats.org/officeDocument/2006/relationships/image" Target="../media/image66.jpeg"/><Relationship Id="rId5" Type="http://schemas.openxmlformats.org/officeDocument/2006/relationships/image" Target="../media/image43.png"/><Relationship Id="rId15" Type="http://schemas.openxmlformats.org/officeDocument/2006/relationships/audio" Target="../media/audio2.wav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10" Type="http://schemas.openxmlformats.org/officeDocument/2006/relationships/image" Target="../media/image48.png"/><Relationship Id="rId19" Type="http://schemas.openxmlformats.org/officeDocument/2006/relationships/audio" Target="../media/audio4.wav"/><Relationship Id="rId31" Type="http://schemas.openxmlformats.org/officeDocument/2006/relationships/image" Target="../media/image65.jpe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1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8.png"/><Relationship Id="rId4" Type="http://schemas.openxmlformats.org/officeDocument/2006/relationships/image" Target="../media/image157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tiff"/><Relationship Id="rId7" Type="http://schemas.openxmlformats.org/officeDocument/2006/relationships/image" Target="../media/image173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9.png"/><Relationship Id="rId4" Type="http://schemas.openxmlformats.org/officeDocument/2006/relationships/image" Target="../media/image1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4.png"/><Relationship Id="rId7" Type="http://schemas.microsoft.com/office/2007/relationships/hdphoto" Target="../media/hdphoto13.wdp"/><Relationship Id="rId12" Type="http://schemas.openxmlformats.org/officeDocument/2006/relationships/image" Target="../media/image19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6.png"/><Relationship Id="rId11" Type="http://schemas.microsoft.com/office/2007/relationships/hdphoto" Target="../media/hdphoto14.wdp"/><Relationship Id="rId5" Type="http://schemas.microsoft.com/office/2007/relationships/hdphoto" Target="../media/hdphoto12.wdp"/><Relationship Id="rId10" Type="http://schemas.openxmlformats.org/officeDocument/2006/relationships/image" Target="../media/image189.png"/><Relationship Id="rId4" Type="http://schemas.openxmlformats.org/officeDocument/2006/relationships/image" Target="../media/image185.png"/><Relationship Id="rId9" Type="http://schemas.openxmlformats.org/officeDocument/2006/relationships/image" Target="../media/image18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Relationship Id="rId9" Type="http://schemas.openxmlformats.org/officeDocument/2006/relationships/image" Target="../media/image20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4.pn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1.png"/><Relationship Id="rId4" Type="http://schemas.openxmlformats.org/officeDocument/2006/relationships/image" Target="../media/image210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7563" y="4779229"/>
            <a:ext cx="6343650" cy="1960562"/>
          </a:xfrm>
        </p:spPr>
        <p:txBody>
          <a:bodyPr/>
          <a:lstStyle/>
          <a:p>
            <a:pPr eaLnBrk="1" hangingPunct="1"/>
            <a:r>
              <a:rPr lang="en-GB" altLang="en-US" sz="9200" b="1" dirty="0" err="1">
                <a:latin typeface="Century Gothic" panose="020B0502020202020204" pitchFamily="34" charset="0"/>
              </a:rPr>
              <a:t>Espa</a:t>
            </a:r>
            <a:r>
              <a:rPr lang="en-US" altLang="en-US" sz="92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ñol</a:t>
            </a:r>
            <a:endParaRPr lang="en-US" altLang="en-US" sz="92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96242" y="7007814"/>
            <a:ext cx="5537691" cy="542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b="1" dirty="0">
                <a:latin typeface="Century Gothic" panose="020B0502020202020204" pitchFamily="34" charset="0"/>
                <a:cs typeface="Segoe UI" panose="020B0502040204020203" pitchFamily="34" charset="0"/>
              </a:rPr>
              <a:t>Year 9 Language Guide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94468" y="7582947"/>
            <a:ext cx="6408738" cy="46166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err="1">
                <a:latin typeface="Century Gothic" panose="020B0502020202020204" pitchFamily="34" charset="0"/>
                <a:cs typeface="Segoe UI" panose="020B0502040204020203" pitchFamily="34" charset="0"/>
              </a:rPr>
              <a:t>Nombre</a:t>
            </a:r>
            <a:r>
              <a:rPr lang="en-GB" altLang="en-US" sz="2400">
                <a:latin typeface="Century Gothic" panose="020B0502020202020204" pitchFamily="34" charset="0"/>
                <a:cs typeface="Segoe UI" panose="020B0502040204020203" pitchFamily="34" charset="0"/>
              </a:rPr>
              <a:t>: ………………………………………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94468" y="8186197"/>
            <a:ext cx="6408738" cy="46166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err="1">
                <a:latin typeface="Century Gothic" panose="020B0502020202020204" pitchFamily="34" charset="0"/>
                <a:cs typeface="Segoe UI" panose="020B0502040204020203" pitchFamily="34" charset="0"/>
              </a:rPr>
              <a:t>Profesor</a:t>
            </a:r>
            <a:r>
              <a:rPr lang="en-GB" altLang="en-US" sz="2400">
                <a:latin typeface="Century Gothic" panose="020B0502020202020204" pitchFamily="34" charset="0"/>
                <a:cs typeface="Segoe UI" panose="020B0502040204020203" pitchFamily="34" charset="0"/>
              </a:rPr>
              <a:t>/a: ……………………………………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911D3-CE22-BC4B-99B5-C47F5BC7480F}"/>
              </a:ext>
            </a:extLst>
          </p:cNvPr>
          <p:cNvSpPr txBox="1"/>
          <p:nvPr/>
        </p:nvSpPr>
        <p:spPr>
          <a:xfrm>
            <a:off x="128949" y="8887974"/>
            <a:ext cx="2371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Last updated</a:t>
            </a:r>
            <a:r>
              <a:rPr lang="en-US" sz="1200">
                <a:latin typeface="Century Gothic" panose="020B0502020202020204" pitchFamily="34" charset="0"/>
              </a:rPr>
              <a:t>: </a:t>
            </a:r>
            <a:r>
              <a:rPr lang="en-US" sz="1200" smtClean="0">
                <a:latin typeface="Century Gothic" panose="020B0502020202020204" pitchFamily="34" charset="0"/>
              </a:rPr>
              <a:t>01.07.22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56" name="Picture 2" descr="alt=Open Suitcase PNG Clip Art Image - Clip Art Library">
            <a:extLst>
              <a:ext uri="{FF2B5EF4-FFF2-40B4-BE49-F238E27FC236}">
                <a16:creationId xmlns:a16="http://schemas.microsoft.com/office/drawing/2014/main" id="{18632060-B61E-5149-8291-D3C14706E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839" y="2244284"/>
            <a:ext cx="3588321" cy="2920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8" descr="Palm trees Clip art - Palm PNG Clip Art Transparent Image png ...">
            <a:extLst>
              <a:ext uri="{FF2B5EF4-FFF2-40B4-BE49-F238E27FC236}">
                <a16:creationId xmlns:a16="http://schemas.microsoft.com/office/drawing/2014/main" id="{D1656570-3469-334D-B639-2435D04E1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14831" y="2144675"/>
            <a:ext cx="1980110" cy="241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mayan pyramid clipart - Clip Art Library">
            <a:extLst>
              <a:ext uri="{FF2B5EF4-FFF2-40B4-BE49-F238E27FC236}">
                <a16:creationId xmlns:a16="http://schemas.microsoft.com/office/drawing/2014/main" id="{783F336B-9608-1B41-8481-2DBEB4A9E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89512" y1="37774" x2="63902" y2="26981"/>
                        <a14:backgroundMark x1="63902" y1="26981" x2="63049" y2="26138"/>
                        <a14:backgroundMark x1="55732" y1="18044" x2="26951" y2="31366"/>
                        <a14:backgroundMark x1="26951" y1="31366" x2="26951" y2="31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135" y="-148506"/>
            <a:ext cx="3409167" cy="24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8" descr="Palm trees Clip art - Palm PNG Clip Art Transparent Image png ...">
            <a:extLst>
              <a:ext uri="{FF2B5EF4-FFF2-40B4-BE49-F238E27FC236}">
                <a16:creationId xmlns:a16="http://schemas.microsoft.com/office/drawing/2014/main" id="{63391F43-99A0-5242-BAA8-316294E52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598" y="1665015"/>
            <a:ext cx="2019292" cy="241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4" descr="Leaf Clip art - Leaves Png Picture png download - 3376*3516 - Free ...">
            <a:extLst>
              <a:ext uri="{FF2B5EF4-FFF2-40B4-BE49-F238E27FC236}">
                <a16:creationId xmlns:a16="http://schemas.microsoft.com/office/drawing/2014/main" id="{E611CE84-D44A-784E-AC9A-33B5511226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41" b="90000" l="10000" r="90000">
                        <a14:foregroundMark x1="63000" y1="18529" x2="67000" y2="27794"/>
                        <a14:foregroundMark x1="67000" y1="27794" x2="65667" y2="30294"/>
                        <a14:foregroundMark x1="76667" y1="32794" x2="74222" y2="24265"/>
                        <a14:foregroundMark x1="74222" y1="24265" x2="72444" y2="22941"/>
                        <a14:foregroundMark x1="66111" y1="5441" x2="63222" y2="9118"/>
                        <a14:foregroundMark x1="29440" y1="33235" x2="30111" y2="44559"/>
                        <a14:foregroundMark x1="29396" y1="32500" x2="29440" y2="33235"/>
                        <a14:foregroundMark x1="29222" y1="29559" x2="29396" y2="32500"/>
                        <a14:foregroundMark x1="21222" y1="30294" x2="23778" y2="35441"/>
                        <a14:foregroundMark x1="62000" y1="10588" x2="58111" y2="13971"/>
                        <a14:backgroundMark x1="71444" y1="22353" x2="68889" y2="20294"/>
                        <a14:backgroundMark x1="33556" y1="23676" x2="33556" y2="23676"/>
                        <a14:backgroundMark x1="30111" y1="33235" x2="30111" y2="33235"/>
                        <a14:backgroundMark x1="63444" y1="8971" x2="63444" y2="8971"/>
                        <a14:backgroundMark x1="29111" y1="32500" x2="29111" y2="32500"/>
                        <a14:backgroundMark x1="63111" y1="9265" x2="63111" y2="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06" r="19307" b="50173"/>
          <a:stretch/>
        </p:blipFill>
        <p:spPr bwMode="auto">
          <a:xfrm flipH="1" flipV="1">
            <a:off x="1861214" y="2617949"/>
            <a:ext cx="3267488" cy="20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maya clip art - Clip Art Library">
            <a:extLst>
              <a:ext uri="{FF2B5EF4-FFF2-40B4-BE49-F238E27FC236}">
                <a16:creationId xmlns:a16="http://schemas.microsoft.com/office/drawing/2014/main" id="{284CB2D2-C916-4247-81B8-F5AEE3A56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4599">
            <a:off x="1315064" y="1130400"/>
            <a:ext cx="1223044" cy="141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4" descr="Leaf Clip art - Leaves Png Picture png download - 3376*3516 - Free ...">
            <a:extLst>
              <a:ext uri="{FF2B5EF4-FFF2-40B4-BE49-F238E27FC236}">
                <a16:creationId xmlns:a16="http://schemas.microsoft.com/office/drawing/2014/main" id="{58EFE058-1236-BF4E-B4C7-105A72FD5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41" b="90000" l="10000" r="90000">
                        <a14:foregroundMark x1="63000" y1="18529" x2="67000" y2="27794"/>
                        <a14:foregroundMark x1="67000" y1="27794" x2="65667" y2="30294"/>
                        <a14:foregroundMark x1="76667" y1="32794" x2="74222" y2="24265"/>
                        <a14:foregroundMark x1="74222" y1="24265" x2="72444" y2="22941"/>
                        <a14:foregroundMark x1="66111" y1="5441" x2="63222" y2="9118"/>
                        <a14:foregroundMark x1="29440" y1="33235" x2="30111" y2="44559"/>
                        <a14:foregroundMark x1="29396" y1="32500" x2="29440" y2="33235"/>
                        <a14:foregroundMark x1="29222" y1="29559" x2="29396" y2="32500"/>
                        <a14:foregroundMark x1="21222" y1="30294" x2="23778" y2="35441"/>
                        <a14:foregroundMark x1="62000" y1="10588" x2="58111" y2="13971"/>
                        <a14:backgroundMark x1="71444" y1="22353" x2="68889" y2="20294"/>
                        <a14:backgroundMark x1="33556" y1="23676" x2="33556" y2="23676"/>
                        <a14:backgroundMark x1="30111" y1="33235" x2="30111" y2="33235"/>
                        <a14:backgroundMark x1="63444" y1="8971" x2="63444" y2="8971"/>
                        <a14:backgroundMark x1="29111" y1="32500" x2="29111" y2="32500"/>
                        <a14:backgroundMark x1="63111" y1="9265" x2="63111" y2="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06" r="19307" b="50173"/>
          <a:stretch/>
        </p:blipFill>
        <p:spPr bwMode="auto">
          <a:xfrm>
            <a:off x="764288" y="2620999"/>
            <a:ext cx="3471339" cy="195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Coffee bean Cafe Clip art - Coffee beans PNG image png download ...">
            <a:extLst>
              <a:ext uri="{FF2B5EF4-FFF2-40B4-BE49-F238E27FC236}">
                <a16:creationId xmlns:a16="http://schemas.microsoft.com/office/drawing/2014/main" id="{9021634E-6DA4-3C44-BA86-49B775CD2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41" y="1437697"/>
            <a:ext cx="1283390" cy="105968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4" descr="machu picchu travel sticker - Clip Art Library">
            <a:extLst>
              <a:ext uri="{FF2B5EF4-FFF2-40B4-BE49-F238E27FC236}">
                <a16:creationId xmlns:a16="http://schemas.microsoft.com/office/drawing/2014/main" id="{374EF73B-0B1B-6643-9592-63E186942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98" b="96859" l="3534" r="94365">
                        <a14:foregroundMark x1="37918" y1="22408" x2="35912" y2="6178"/>
                        <a14:foregroundMark x1="8883" y1="64607" x2="6781" y2="68482"/>
                        <a14:foregroundMark x1="39064" y1="79267" x2="37727" y2="89005"/>
                        <a14:foregroundMark x1="32856" y1="77801" x2="27794" y2="84398"/>
                        <a14:foregroundMark x1="27794" y1="84398" x2="26648" y2="92880"/>
                        <a14:foregroundMark x1="26648" y1="92880" x2="33715" y2="97068"/>
                        <a14:foregroundMark x1="33715" y1="97068" x2="36103" y2="92775"/>
                        <a14:foregroundMark x1="64374" y1="29634" x2="60649" y2="4398"/>
                        <a14:foregroundMark x1="88348" y1="54869" x2="94460" y2="63665"/>
                        <a14:foregroundMark x1="94460" y1="63665" x2="91213" y2="69529"/>
                        <a14:foregroundMark x1="3820" y1="71309" x2="3534" y2="67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9927">
            <a:off x="716821" y="2211396"/>
            <a:ext cx="2422359" cy="220928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8" descr="clip art - Clip Art Library">
            <a:extLst>
              <a:ext uri="{FF2B5EF4-FFF2-40B4-BE49-F238E27FC236}">
                <a16:creationId xmlns:a16="http://schemas.microsoft.com/office/drawing/2014/main" id="{89307C32-BB01-5441-A4A4-F091A7A28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8" b="95336" l="751" r="91202">
                        <a14:foregroundMark x1="78980" y1="42011" x2="73820" y2="31157"/>
                        <a14:foregroundMark x1="87974" y1="60927" x2="80257" y2="44696"/>
                        <a14:foregroundMark x1="73820" y1="31157" x2="70064" y2="15112"/>
                        <a14:foregroundMark x1="70064" y1="15112" x2="32189" y2="10728"/>
                        <a14:foregroundMark x1="32189" y1="10728" x2="23927" y2="17071"/>
                        <a14:foregroundMark x1="23927" y1="17071" x2="19313" y2="28545"/>
                        <a14:foregroundMark x1="19313" y1="28545" x2="21567" y2="66511"/>
                        <a14:foregroundMark x1="21567" y1="66511" x2="13734" y2="70336"/>
                        <a14:foregroundMark x1="15684" y1="72885" x2="23885" y2="83604"/>
                        <a14:foregroundMark x1="13734" y1="70336" x2="15402" y2="72516"/>
                        <a14:foregroundMark x1="63948" y1="23321" x2="36481" y2="28545"/>
                        <a14:foregroundMark x1="85622" y1="36567" x2="84335" y2="26866"/>
                        <a14:foregroundMark x1="84335" y1="26866" x2="80794" y2="20429"/>
                        <a14:foregroundMark x1="80794" y1="20429" x2="50966" y2="6810"/>
                        <a14:foregroundMark x1="50966" y1="6810" x2="19742" y2="7183"/>
                        <a14:foregroundMark x1="19742" y1="7183" x2="10730" y2="12780"/>
                        <a14:foregroundMark x1="10730" y1="12780" x2="4614" y2="21362"/>
                        <a14:foregroundMark x1="4614" y1="21362" x2="4077" y2="27705"/>
                        <a14:foregroundMark x1="4077" y1="27705" x2="8691" y2="35075"/>
                        <a14:foregroundMark x1="8691" y1="35075" x2="13090" y2="38060"/>
                        <a14:foregroundMark x1="37661" y1="11847" x2="10193" y2="25653"/>
                        <a14:foregroundMark x1="10193" y1="25653" x2="4185" y2="31903"/>
                        <a14:foregroundMark x1="4185" y1="31903" x2="7403" y2="38526"/>
                        <a14:foregroundMark x1="7403" y1="38526" x2="27897" y2="45616"/>
                        <a14:foregroundMark x1="27897" y1="45616" x2="22532" y2="52892"/>
                        <a14:foregroundMark x1="22532" y1="52892" x2="13412" y2="58116"/>
                        <a14:foregroundMark x1="13412" y1="58116" x2="11165" y2="65814"/>
                        <a14:foregroundMark x1="16913" y1="79278" x2="24249" y2="81250"/>
                        <a14:foregroundMark x1="24249" y1="81250" x2="24872" y2="83981"/>
                        <a14:foregroundMark x1="69206" y1="6810" x2="60086" y2="3918"/>
                        <a14:foregroundMark x1="60086" y1="3918" x2="40343" y2="2425"/>
                        <a14:foregroundMark x1="40343" y1="2425" x2="33476" y2="4104"/>
                        <a14:foregroundMark x1="33476" y1="4104" x2="33476" y2="4104"/>
                        <a14:foregroundMark x1="2146" y1="31903" x2="4077" y2="42817"/>
                        <a14:foregroundMark x1="4077" y1="42817" x2="4077" y2="42817"/>
                        <a14:foregroundMark x1="3326" y1="41138" x2="858" y2="34981"/>
                        <a14:foregroundMark x1="858" y1="34981" x2="1717" y2="33396"/>
                        <a14:foregroundMark x1="88841" y1="28638" x2="91202" y2="34422"/>
                        <a14:foregroundMark x1="91202" y1="34422" x2="89807" y2="38246"/>
                        <a14:backgroundMark x1="89807" y1="60914" x2="88412" y2="75093"/>
                        <a14:backgroundMark x1="88412" y1="75093" x2="77253" y2="86194"/>
                        <a14:backgroundMark x1="77253" y1="86194" x2="68991" y2="90019"/>
                        <a14:backgroundMark x1="68991" y1="90019" x2="28326" y2="88526"/>
                        <a14:backgroundMark x1="28326" y1="88526" x2="20494" y2="84515"/>
                        <a14:backgroundMark x1="20494" y1="84515" x2="6974" y2="67071"/>
                        <a14:backgroundMark x1="6974" y1="67071" x2="1180" y2="56530"/>
                        <a14:backgroundMark x1="26717" y1="93377" x2="1288" y2="70056"/>
                        <a14:backgroundMark x1="1288" y1="70056" x2="215" y2="68284"/>
                        <a14:backgroundMark x1="74249" y1="89459" x2="28326" y2="91884"/>
                        <a14:backgroundMark x1="28326" y1="91884" x2="63734" y2="91978"/>
                        <a14:backgroundMark x1="63734" y1="91978" x2="42167" y2="93563"/>
                        <a14:backgroundMark x1="42167" y1="93563" x2="52039" y2="93937"/>
                        <a14:backgroundMark x1="52039" y1="93937" x2="36910" y2="97854"/>
                        <a14:backgroundMark x1="83262" y1="83769" x2="61052" y2="97201"/>
                        <a14:backgroundMark x1="61052" y1="97201" x2="53433" y2="97854"/>
                        <a14:backgroundMark x1="53433" y1="97854" x2="91202" y2="78918"/>
                        <a14:backgroundMark x1="91202" y1="78918" x2="94528" y2="73228"/>
                        <a14:backgroundMark x1="94528" y1="73228" x2="91094" y2="67910"/>
                        <a14:backgroundMark x1="91094" y1="67910" x2="93670" y2="82649"/>
                        <a14:backgroundMark x1="93670" y1="82649" x2="92382" y2="79198"/>
                        <a14:backgroundMark x1="81116" y1="87780" x2="72425" y2="90951"/>
                        <a14:backgroundMark x1="72425" y1="90951" x2="55579" y2="88619"/>
                        <a14:backgroundMark x1="55579" y1="88619" x2="54506" y2="88806"/>
                        <a14:backgroundMark x1="59335" y1="94869" x2="52790" y2="94869"/>
                        <a14:backgroundMark x1="65129" y1="88340" x2="58155" y2="87780"/>
                        <a14:backgroundMark x1="58155" y1="87780" x2="58155" y2="87780"/>
                        <a14:backgroundMark x1="72318" y1="94496" x2="68455" y2="94216"/>
                        <a14:backgroundMark x1="78863" y1="88806" x2="83584" y2="84049"/>
                        <a14:backgroundMark x1="83584" y1="84049" x2="92382" y2="81157"/>
                        <a14:backgroundMark x1="92382" y1="81157" x2="86052" y2="86194"/>
                        <a14:backgroundMark x1="86052" y1="86194" x2="82833" y2="93750"/>
                        <a14:backgroundMark x1="82833" y1="93750" x2="76609" y2="96735"/>
                        <a14:backgroundMark x1="76609" y1="96735" x2="69313" y2="97854"/>
                        <a14:backgroundMark x1="69313" y1="97854" x2="67811" y2="97761"/>
                        <a14:backgroundMark x1="41309" y1="95243" x2="41202" y2="95056"/>
                        <a14:backgroundMark x1="33584" y1="90485" x2="25322" y2="89086"/>
                        <a14:backgroundMark x1="25322" y1="89086" x2="20064" y2="86101"/>
                        <a14:backgroundMark x1="26288" y1="90485" x2="31974" y2="94776"/>
                        <a14:backgroundMark x1="31974" y1="94776" x2="39270" y2="95243"/>
                        <a14:backgroundMark x1="39270" y1="95243" x2="29828" y2="90578"/>
                        <a14:backgroundMark x1="29828" y1="90578" x2="25107" y2="85448"/>
                        <a14:backgroundMark x1="25107" y1="85448" x2="25322" y2="91138"/>
                        <a14:backgroundMark x1="38627" y1="92537" x2="41953" y2="96175"/>
                        <a14:backgroundMark x1="26717" y1="85634" x2="22854" y2="84422"/>
                        <a14:backgroundMark x1="25322" y1="85261" x2="23391" y2="84608"/>
                        <a14:backgroundMark x1="18884" y1="86474" x2="7189" y2="79944"/>
                        <a14:backgroundMark x1="21030" y1="86940" x2="8047" y2="76399"/>
                        <a14:backgroundMark x1="8047" y1="76399" x2="5043" y2="70709"/>
                        <a14:backgroundMark x1="5043" y1="70709" x2="4399" y2="62127"/>
                        <a14:backgroundMark x1="4399" y1="62127" x2="4185" y2="70336"/>
                        <a14:backgroundMark x1="4185" y1="70336" x2="5258" y2="63619"/>
                        <a14:backgroundMark x1="5258" y1="63619" x2="3541" y2="70243"/>
                        <a14:backgroundMark x1="3541" y1="70243" x2="9549" y2="75373"/>
                        <a14:backgroundMark x1="9549" y1="75373" x2="9227" y2="75373"/>
                        <a14:backgroundMark x1="15021" y1="80037" x2="13305" y2="78545"/>
                        <a14:backgroundMark x1="7189" y1="80224" x2="5687" y2="74160"/>
                        <a14:backgroundMark x1="5687" y1="74160" x2="7511" y2="77519"/>
                        <a14:backgroundMark x1="15987" y1="79384" x2="10193" y2="77519"/>
                        <a14:backgroundMark x1="6974" y1="78731" x2="6760" y2="78078"/>
                        <a14:backgroundMark x1="6009" y1="70989" x2="6545" y2="64925"/>
                        <a14:backgroundMark x1="6545" y1="64925" x2="3219" y2="59235"/>
                        <a14:backgroundMark x1="3219" y1="59235" x2="8906" y2="64366"/>
                        <a14:backgroundMark x1="8906" y1="64366" x2="10622" y2="70802"/>
                        <a14:backgroundMark x1="10622" y1="70802" x2="10408" y2="73881"/>
                        <a14:backgroundMark x1="8262" y1="68657" x2="7725" y2="62500"/>
                        <a14:backgroundMark x1="7725" y1="62500" x2="6545" y2="70522"/>
                        <a14:backgroundMark x1="9120" y1="60634" x2="5579" y2="59795"/>
                        <a14:backgroundMark x1="8155" y1="61754" x2="7940" y2="63246"/>
                        <a14:backgroundMark x1="15236" y1="74067" x2="15451" y2="72388"/>
                        <a14:backgroundMark x1="14270" y1="72481" x2="13519" y2="72388"/>
                        <a14:backgroundMark x1="80579" y1="43657" x2="78219" y2="42910"/>
                        <a14:backgroundMark x1="78648" y1="41604" x2="78648" y2="41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899">
            <a:off x="4328532" y="597810"/>
            <a:ext cx="986644" cy="113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0" descr="hockey puck clipart png - Clip Art Library">
            <a:extLst>
              <a:ext uri="{FF2B5EF4-FFF2-40B4-BE49-F238E27FC236}">
                <a16:creationId xmlns:a16="http://schemas.microsoft.com/office/drawing/2014/main" id="{599026F3-0A0D-5F4F-8BC1-FA1C0EC9B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80" b="89817" l="3159" r="97665">
                        <a14:foregroundMark x1="89286" y1="31568" x2="96291" y2="30957"/>
                        <a14:foregroundMark x1="96291" y1="30957" x2="97665" y2="41141"/>
                        <a14:foregroundMark x1="97665" y1="41141" x2="90385" y2="51527"/>
                        <a14:foregroundMark x1="6602" y1="45942" x2="7005" y2="47047"/>
                        <a14:foregroundMark x1="7005" y1="47047" x2="11264" y2="53157"/>
                        <a14:foregroundMark x1="4670" y1="32790" x2="3912" y2="36675"/>
                        <a14:backgroundMark x1="8104" y1="35031" x2="5220" y2="41344"/>
                        <a14:backgroundMark x1="9066" y1="35031" x2="6181" y2="44399"/>
                        <a14:backgroundMark x1="6181" y1="44399" x2="7005" y2="45418"/>
                        <a14:backgroundMark x1="9066" y1="34827" x2="7005" y2="33401"/>
                        <a14:backgroundMark x1="10577" y1="35031" x2="8104" y2="33198"/>
                        <a14:backgroundMark x1="4258" y1="36456" x2="7005" y2="454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568" y="3432129"/>
            <a:ext cx="1871994" cy="12627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2" descr="llama clipart png - Clip Art Library">
            <a:extLst>
              <a:ext uri="{FF2B5EF4-FFF2-40B4-BE49-F238E27FC236}">
                <a16:creationId xmlns:a16="http://schemas.microsoft.com/office/drawing/2014/main" id="{D0F4EA47-E804-4843-A95C-45D548317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20" y="2833444"/>
            <a:ext cx="1587341" cy="167332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30" descr="orchid clipart - Clip Art Library">
            <a:extLst>
              <a:ext uri="{FF2B5EF4-FFF2-40B4-BE49-F238E27FC236}">
                <a16:creationId xmlns:a16="http://schemas.microsoft.com/office/drawing/2014/main" id="{F2F0E96A-9548-BD4B-9EA3-0B2A938C8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72" y="1099549"/>
            <a:ext cx="1268760" cy="166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32" descr="flying parrot clipart png - Clip Art Library">
            <a:extLst>
              <a:ext uri="{FF2B5EF4-FFF2-40B4-BE49-F238E27FC236}">
                <a16:creationId xmlns:a16="http://schemas.microsoft.com/office/drawing/2014/main" id="{CED3A212-635E-BE4D-BD21-1FA19ED1E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051" b="99414" l="3659" r="96220">
                        <a14:foregroundMark x1="14268" y1="28320" x2="4756" y2="18945"/>
                        <a14:foregroundMark x1="4756" y1="18945" x2="4268" y2="16406"/>
                        <a14:foregroundMark x1="89878" y1="12207" x2="93049" y2="7031"/>
                        <a14:foregroundMark x1="93049" y1="7031" x2="82561" y2="7324"/>
                        <a14:foregroundMark x1="93537" y1="2637" x2="92317" y2="5566"/>
                        <a14:foregroundMark x1="95854" y1="2637" x2="96220" y2="4395"/>
                        <a14:foregroundMark x1="89634" y1="2051" x2="90000" y2="2832"/>
                        <a14:foregroundMark x1="56951" y1="89648" x2="58415" y2="91504"/>
                        <a14:foregroundMark x1="41220" y1="90820" x2="40732" y2="96680"/>
                        <a14:foregroundMark x1="40732" y1="96680" x2="41585" y2="99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33" y="505708"/>
            <a:ext cx="1181840" cy="147593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36" descr="imagen de una guitarra - Clip Art Library">
            <a:extLst>
              <a:ext uri="{FF2B5EF4-FFF2-40B4-BE49-F238E27FC236}">
                <a16:creationId xmlns:a16="http://schemas.microsoft.com/office/drawing/2014/main" id="{BF061C88-E323-C441-A701-E6EE1DB58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227" b="94309" l="9361" r="89498">
                        <a14:foregroundMark x1="58447" y1="12466" x2="55479" y2="7227"/>
                        <a14:foregroundMark x1="55479" y1="7227" x2="52283" y2="8401"/>
                        <a14:foregroundMark x1="48174" y1="8672" x2="45434" y2="9124"/>
                        <a14:foregroundMark x1="49315" y1="11563" x2="46347" y2="12014"/>
                        <a14:foregroundMark x1="51142" y1="14182" x2="47489" y2="14905"/>
                        <a14:foregroundMark x1="60731" y1="18248" x2="63699" y2="19964"/>
                        <a14:foregroundMark x1="80594" y1="89973" x2="65753" y2="92231"/>
                        <a14:foregroundMark x1="65753" y1="92231" x2="33105" y2="92502"/>
                        <a14:foregroundMark x1="33105" y1="92502" x2="25571" y2="91057"/>
                        <a14:foregroundMark x1="88128" y1="77868" x2="89041" y2="77958"/>
                        <a14:foregroundMark x1="88128" y1="77236" x2="89269" y2="82475"/>
                        <a14:foregroundMark x1="89269" y1="82475" x2="87900" y2="76694"/>
                        <a14:foregroundMark x1="29909" y1="92322" x2="37671" y2="94038"/>
                        <a14:foregroundMark x1="37671" y1="93948" x2="57763" y2="94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982" flipH="1">
            <a:off x="4661031" y="1373339"/>
            <a:ext cx="969995" cy="267935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38" descr="sugar skulls designs with color - Clip Art Library">
            <a:extLst>
              <a:ext uri="{FF2B5EF4-FFF2-40B4-BE49-F238E27FC236}">
                <a16:creationId xmlns:a16="http://schemas.microsoft.com/office/drawing/2014/main" id="{FB30E62B-C46D-7D43-9DE1-D496C2523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02" y="1491766"/>
            <a:ext cx="1460047" cy="147593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8" descr="Tango Ballroom dance Latin dance Salsa - Latin dancing men and ...">
            <a:extLst>
              <a:ext uri="{FF2B5EF4-FFF2-40B4-BE49-F238E27FC236}">
                <a16:creationId xmlns:a16="http://schemas.microsoft.com/office/drawing/2014/main" id="{91E897A7-FB9D-5548-AC6D-AEA344F2D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5" t="10070" r="14868" b="8199"/>
          <a:stretch/>
        </p:blipFill>
        <p:spPr bwMode="auto">
          <a:xfrm>
            <a:off x="3934295" y="2698668"/>
            <a:ext cx="1845425" cy="18056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2" descr="Coffee cup Cuban espresso Tea - png download - 1024*1024 - Free ...">
            <a:extLst>
              <a:ext uri="{FF2B5EF4-FFF2-40B4-BE49-F238E27FC236}">
                <a16:creationId xmlns:a16="http://schemas.microsoft.com/office/drawing/2014/main" id="{A8B7CC94-D1CA-F741-8282-AF354F2D2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31" y="1632807"/>
            <a:ext cx="1138953" cy="113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50" descr="Free Potatoe Png, Download Free Clip Art, Free Clip Art on Clipart ...">
            <a:extLst>
              <a:ext uri="{FF2B5EF4-FFF2-40B4-BE49-F238E27FC236}">
                <a16:creationId xmlns:a16="http://schemas.microsoft.com/office/drawing/2014/main" id="{C08C5A96-7DE3-7B46-BCF9-742392EDC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17" y="1749248"/>
            <a:ext cx="985784" cy="87670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8" descr="Free Corn Clipart Png, Download Free Clip Art, Free Clip Art on ...">
            <a:extLst>
              <a:ext uri="{FF2B5EF4-FFF2-40B4-BE49-F238E27FC236}">
                <a16:creationId xmlns:a16="http://schemas.microsoft.com/office/drawing/2014/main" id="{787A57CF-23CB-5F40-BDA0-58046E270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6091">
            <a:off x="3245901" y="2422210"/>
            <a:ext cx="548185" cy="139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11">
            <a:extLst>
              <a:ext uri="{FF2B5EF4-FFF2-40B4-BE49-F238E27FC236}">
                <a16:creationId xmlns:a16="http://schemas.microsoft.com/office/drawing/2014/main" id="{044FBE00-6709-F64D-B662-5273F6FC5B2A}"/>
              </a:ext>
            </a:extLst>
          </p:cNvPr>
          <p:cNvSpPr txBox="1"/>
          <p:nvPr/>
        </p:nvSpPr>
        <p:spPr>
          <a:xfrm rot="260521">
            <a:off x="5345475" y="2612932"/>
            <a:ext cx="1395284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err="1">
                <a:solidFill>
                  <a:schemeClr val="bg1"/>
                </a:solidFill>
                <a:latin typeface="Century Gothic" panose="020B0502020202020204" pitchFamily="34" charset="0"/>
              </a:rPr>
              <a:t>música</a:t>
            </a:r>
            <a:endParaRPr lang="en-GB" sz="24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TextBox 11">
            <a:extLst>
              <a:ext uri="{FF2B5EF4-FFF2-40B4-BE49-F238E27FC236}">
                <a16:creationId xmlns:a16="http://schemas.microsoft.com/office/drawing/2014/main" id="{B45685F3-F2F2-F34B-98FB-F46449810EF3}"/>
              </a:ext>
            </a:extLst>
          </p:cNvPr>
          <p:cNvSpPr txBox="1"/>
          <p:nvPr/>
        </p:nvSpPr>
        <p:spPr>
          <a:xfrm rot="21225603">
            <a:off x="2219071" y="4351544"/>
            <a:ext cx="145113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la comida</a:t>
            </a:r>
            <a:endParaRPr lang="en-GB" sz="24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11">
            <a:extLst>
              <a:ext uri="{FF2B5EF4-FFF2-40B4-BE49-F238E27FC236}">
                <a16:creationId xmlns:a16="http://schemas.microsoft.com/office/drawing/2014/main" id="{F026F643-652B-AC40-944F-41C3989799DC}"/>
              </a:ext>
            </a:extLst>
          </p:cNvPr>
          <p:cNvSpPr txBox="1"/>
          <p:nvPr/>
        </p:nvSpPr>
        <p:spPr>
          <a:xfrm rot="20438560">
            <a:off x="154577" y="3082805"/>
            <a:ext cx="135624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err="1">
                <a:solidFill>
                  <a:schemeClr val="bg1"/>
                </a:solidFill>
                <a:latin typeface="Century Gothic" panose="020B0502020202020204" pitchFamily="34" charset="0"/>
              </a:rPr>
              <a:t>cultura</a:t>
            </a:r>
            <a:endParaRPr lang="en-GB" sz="24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TextBox 11">
            <a:extLst>
              <a:ext uri="{FF2B5EF4-FFF2-40B4-BE49-F238E27FC236}">
                <a16:creationId xmlns:a16="http://schemas.microsoft.com/office/drawing/2014/main" id="{16F8F19E-2303-C14C-9A2B-3F4CF5CDAAC0}"/>
              </a:ext>
            </a:extLst>
          </p:cNvPr>
          <p:cNvSpPr txBox="1"/>
          <p:nvPr/>
        </p:nvSpPr>
        <p:spPr>
          <a:xfrm rot="588439">
            <a:off x="774555" y="1731143"/>
            <a:ext cx="1813283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naturaleza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11">
            <a:extLst>
              <a:ext uri="{FF2B5EF4-FFF2-40B4-BE49-F238E27FC236}">
                <a16:creationId xmlns:a16="http://schemas.microsoft.com/office/drawing/2014/main" id="{9AFD0CE7-CAF2-FB4D-9105-36AEDB67D7DC}"/>
              </a:ext>
            </a:extLst>
          </p:cNvPr>
          <p:cNvSpPr txBox="1"/>
          <p:nvPr/>
        </p:nvSpPr>
        <p:spPr>
          <a:xfrm rot="865902">
            <a:off x="5261487" y="1036731"/>
            <a:ext cx="1378546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err="1">
                <a:solidFill>
                  <a:schemeClr val="bg1"/>
                </a:solidFill>
                <a:latin typeface="Century Gothic" panose="020B0502020202020204" pitchFamily="34" charset="0"/>
              </a:rPr>
              <a:t>historia</a:t>
            </a:r>
            <a:endParaRPr lang="en-GB" sz="24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48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284" y="656135"/>
            <a:ext cx="475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latin typeface="Century Gothic" panose="020B0502020202020204" pitchFamily="34" charset="0"/>
              </a:rPr>
              <a:t>Possessive </a:t>
            </a:r>
            <a:r>
              <a:rPr lang="en-GB" b="1">
                <a:latin typeface="Century Gothic" panose="020B0502020202020204" pitchFamily="34" charset="0"/>
              </a:rPr>
              <a:t>adjectives [revisited]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F61D61-6DA3-1B44-BB1F-707A80B63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82" y="159853"/>
            <a:ext cx="1983788" cy="380198"/>
          </a:xfrm>
        </p:spPr>
        <p:txBody>
          <a:bodyPr/>
          <a:lstStyle/>
          <a:p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T1.1 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3</a:t>
            </a:r>
            <a:endParaRPr lang="en-US" sz="20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Century Gothic" panose="020B0502020202020204" pitchFamily="34" charset="0"/>
              </a:rPr>
              <a:t>Gramática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172380" y="1019526"/>
            <a:ext cx="6280955" cy="27950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1600" dirty="0">
                <a:solidFill>
                  <a:schemeClr val="tx1"/>
                </a:solidFill>
                <a:latin typeface="Century Gothic"/>
              </a:rPr>
              <a:t>to say ‘</a:t>
            </a:r>
            <a:r>
              <a:rPr lang="en-US" sz="1600" b="1" dirty="0">
                <a:solidFill>
                  <a:schemeClr val="tx1"/>
                </a:solidFill>
                <a:latin typeface="Century Gothic"/>
              </a:rPr>
              <a:t>my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’ before a </a:t>
            </a:r>
            <a:r>
              <a:rPr lang="en-US" sz="1600" i="1" dirty="0">
                <a:solidFill>
                  <a:schemeClr val="tx1"/>
                </a:solidFill>
                <a:latin typeface="Century Gothic"/>
              </a:rPr>
              <a:t>singular or uncountable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 noun, use ’</a:t>
            </a:r>
            <a:r>
              <a:rPr lang="en-US" sz="1600" b="1" dirty="0">
                <a:solidFill>
                  <a:schemeClr val="tx1"/>
                </a:solidFill>
                <a:latin typeface="Century Gothic"/>
              </a:rPr>
              <a:t>mi’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.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24951" y="8688328"/>
            <a:ext cx="1600200" cy="635000"/>
          </a:xfrm>
        </p:spPr>
        <p:txBody>
          <a:bodyPr/>
          <a:lstStyle/>
          <a:p>
            <a:r>
              <a:rPr lang="en-GB" altLang="en-US" b="1">
                <a:latin typeface="Century Gothic" panose="020B0502020202020204" pitchFamily="34" charset="0"/>
              </a:rPr>
              <a:t>9</a:t>
            </a:r>
            <a:endParaRPr lang="en-GB" altLang="en-US" b="1" dirty="0"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D670B31-D89C-5248-96C2-A8C312416CEA}"/>
              </a:ext>
            </a:extLst>
          </p:cNvPr>
          <p:cNvSpPr txBox="1"/>
          <p:nvPr/>
        </p:nvSpPr>
        <p:spPr>
          <a:xfrm>
            <a:off x="3025839" y="2627557"/>
            <a:ext cx="4468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 dirty="0">
                <a:latin typeface="Century Gothic" panose="020B0502020202020204" pitchFamily="34" charset="0"/>
              </a:rPr>
              <a:t>Tu </a:t>
            </a:r>
            <a:r>
              <a:rPr lang="en-US" sz="1600" dirty="0" err="1">
                <a:latin typeface="Century Gothic" panose="020B0502020202020204" pitchFamily="34" charset="0"/>
              </a:rPr>
              <a:t>botella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está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en</a:t>
            </a:r>
            <a:r>
              <a:rPr lang="en-US" sz="1600" dirty="0">
                <a:latin typeface="Century Gothic" panose="020B0502020202020204" pitchFamily="34" charset="0"/>
              </a:rPr>
              <a:t> la mesa.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5A3481-5072-B046-8059-72131C541226}"/>
              </a:ext>
            </a:extLst>
          </p:cNvPr>
          <p:cNvSpPr/>
          <p:nvPr/>
        </p:nvSpPr>
        <p:spPr>
          <a:xfrm>
            <a:off x="180243" y="2625511"/>
            <a:ext cx="27831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Your bottle is on the table.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56C939-2A6D-154C-BE9A-A4E4FEAE4A62}"/>
              </a:ext>
            </a:extLst>
          </p:cNvPr>
          <p:cNvSpPr txBox="1"/>
          <p:nvPr/>
        </p:nvSpPr>
        <p:spPr>
          <a:xfrm>
            <a:off x="3004195" y="1331791"/>
            <a:ext cx="4372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Mi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hermana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está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casa.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C2B57E-A80D-2F41-BA22-66D1D6FC34F1}"/>
              </a:ext>
            </a:extLst>
          </p:cNvPr>
          <p:cNvSpPr txBox="1"/>
          <p:nvPr/>
        </p:nvSpPr>
        <p:spPr>
          <a:xfrm>
            <a:off x="142284" y="1311949"/>
            <a:ext cx="3562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My sister is at home.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DCAB18-C852-BA4D-982E-ED4BFF734962}"/>
              </a:ext>
            </a:extLst>
          </p:cNvPr>
          <p:cNvSpPr txBox="1"/>
          <p:nvPr/>
        </p:nvSpPr>
        <p:spPr>
          <a:xfrm>
            <a:off x="153494" y="1961577"/>
            <a:ext cx="4034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I left my things at school.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88B9897-67A3-BF40-A27F-8778A847A615}"/>
              </a:ext>
            </a:extLst>
          </p:cNvPr>
          <p:cNvSpPr txBox="1"/>
          <p:nvPr/>
        </p:nvSpPr>
        <p:spPr>
          <a:xfrm>
            <a:off x="3024670" y="1941105"/>
            <a:ext cx="5108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Dejé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mis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cosas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la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escuela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849151E-23CB-1444-B69D-76DA3EA9199D}"/>
              </a:ext>
            </a:extLst>
          </p:cNvPr>
          <p:cNvSpPr/>
          <p:nvPr/>
        </p:nvSpPr>
        <p:spPr>
          <a:xfrm>
            <a:off x="191194" y="3244189"/>
            <a:ext cx="25330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Your friends</a:t>
            </a:r>
            <a:r>
              <a:rPr kumimoji="0" lang="en-US" sz="16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are in class.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423933-700C-024C-AE68-4CC83BAC363A}"/>
              </a:ext>
            </a:extLst>
          </p:cNvPr>
          <p:cNvSpPr txBox="1"/>
          <p:nvPr/>
        </p:nvSpPr>
        <p:spPr>
          <a:xfrm>
            <a:off x="2890396" y="3249816"/>
            <a:ext cx="3087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latin typeface="Century Gothic" panose="020B0502020202020204" pitchFamily="34" charset="0"/>
              </a:rPr>
              <a:t>Tus amigos </a:t>
            </a:r>
            <a:r>
              <a:rPr lang="en-US" sz="1600" dirty="0" err="1">
                <a:latin typeface="Century Gothic" panose="020B0502020202020204" pitchFamily="34" charset="0"/>
              </a:rPr>
              <a:t>están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en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clase</a:t>
            </a:r>
            <a:r>
              <a:rPr lang="en-US" sz="1600" dirty="0">
                <a:latin typeface="Century Gothic" panose="020B0502020202020204" pitchFamily="34" charset="0"/>
              </a:rPr>
              <a:t>.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E75ABCE9-4390-0B43-B416-DFB968D62F51}"/>
              </a:ext>
            </a:extLst>
          </p:cNvPr>
          <p:cNvSpPr txBox="1">
            <a:spLocks/>
          </p:cNvSpPr>
          <p:nvPr/>
        </p:nvSpPr>
        <p:spPr>
          <a:xfrm>
            <a:off x="192670" y="2315762"/>
            <a:ext cx="6287245" cy="27950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tx1"/>
                </a:solidFill>
              </a:rPr>
              <a:t>To say ‘</a:t>
            </a:r>
            <a:r>
              <a:rPr lang="en-US" sz="1600" b="1" dirty="0">
                <a:solidFill>
                  <a:schemeClr val="tx1"/>
                </a:solidFill>
              </a:rPr>
              <a:t>your</a:t>
            </a:r>
            <a:r>
              <a:rPr lang="en-US" sz="1600" dirty="0">
                <a:solidFill>
                  <a:schemeClr val="tx1"/>
                </a:solidFill>
              </a:rPr>
              <a:t>’ before a </a:t>
            </a:r>
            <a:r>
              <a:rPr lang="en-US" sz="1600" i="1" dirty="0">
                <a:solidFill>
                  <a:schemeClr val="tx1"/>
                </a:solidFill>
              </a:rPr>
              <a:t>singular or uncountable </a:t>
            </a:r>
            <a:r>
              <a:rPr lang="en-US" sz="1600" dirty="0">
                <a:solidFill>
                  <a:schemeClr val="tx1"/>
                </a:solidFill>
              </a:rPr>
              <a:t>noun, use 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’</a:t>
            </a:r>
            <a:r>
              <a:rPr lang="en-US" sz="1600" b="1" dirty="0" err="1">
                <a:solidFill>
                  <a:schemeClr val="tx1"/>
                </a:solidFill>
                <a:latin typeface="Century Gothic"/>
              </a:rPr>
              <a:t>tu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’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8AE931B7-DA13-F64A-9AE5-A67BAC187D2B}"/>
              </a:ext>
            </a:extLst>
          </p:cNvPr>
          <p:cNvSpPr txBox="1">
            <a:spLocks/>
          </p:cNvSpPr>
          <p:nvPr/>
        </p:nvSpPr>
        <p:spPr>
          <a:xfrm>
            <a:off x="185959" y="1675295"/>
            <a:ext cx="6280955" cy="27950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1600" dirty="0">
                <a:solidFill>
                  <a:schemeClr val="tx1"/>
                </a:solidFill>
                <a:latin typeface="Century Gothic"/>
              </a:rPr>
              <a:t>to say ‘</a:t>
            </a:r>
            <a:r>
              <a:rPr lang="en-US" sz="1600" b="1" dirty="0">
                <a:solidFill>
                  <a:schemeClr val="tx1"/>
                </a:solidFill>
                <a:latin typeface="Century Gothic"/>
              </a:rPr>
              <a:t>my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’ before a </a:t>
            </a:r>
            <a:r>
              <a:rPr lang="en-US" sz="1600" i="1" dirty="0">
                <a:solidFill>
                  <a:schemeClr val="tx1"/>
                </a:solidFill>
                <a:latin typeface="Century Gothic"/>
              </a:rPr>
              <a:t>plural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 noun, use ’</a:t>
            </a:r>
            <a:r>
              <a:rPr lang="en-US" sz="1600" b="1" dirty="0">
                <a:solidFill>
                  <a:schemeClr val="tx1"/>
                </a:solidFill>
                <a:latin typeface="Century Gothic"/>
              </a:rPr>
              <a:t>mis’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.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1CB88C72-BB39-094F-A75C-351A818C06B3}"/>
              </a:ext>
            </a:extLst>
          </p:cNvPr>
          <p:cNvSpPr txBox="1">
            <a:spLocks/>
          </p:cNvSpPr>
          <p:nvPr/>
        </p:nvSpPr>
        <p:spPr>
          <a:xfrm>
            <a:off x="185958" y="2926751"/>
            <a:ext cx="6280955" cy="27950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tx1"/>
                </a:solidFill>
              </a:rPr>
              <a:t>To say ‘</a:t>
            </a:r>
            <a:r>
              <a:rPr lang="en-US" sz="1600" b="1" dirty="0">
                <a:solidFill>
                  <a:schemeClr val="tx1"/>
                </a:solidFill>
              </a:rPr>
              <a:t>your</a:t>
            </a:r>
            <a:r>
              <a:rPr lang="en-US" sz="1600" dirty="0">
                <a:solidFill>
                  <a:schemeClr val="tx1"/>
                </a:solidFill>
              </a:rPr>
              <a:t>’ before a </a:t>
            </a:r>
            <a:r>
              <a:rPr lang="en-US" sz="1600" i="1" dirty="0">
                <a:solidFill>
                  <a:schemeClr val="tx1"/>
                </a:solidFill>
              </a:rPr>
              <a:t>plural</a:t>
            </a:r>
            <a:r>
              <a:rPr lang="en-US" sz="1600" dirty="0">
                <a:solidFill>
                  <a:schemeClr val="tx1"/>
                </a:solidFill>
              </a:rPr>
              <a:t> noun, use 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’</a:t>
            </a:r>
            <a:r>
              <a:rPr lang="en-US" sz="1600" b="1" dirty="0" err="1">
                <a:solidFill>
                  <a:schemeClr val="tx1"/>
                </a:solidFill>
                <a:latin typeface="Century Gothic"/>
              </a:rPr>
              <a:t>tus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’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9" name="Llamada rectangular redondeada 43">
            <a:extLst>
              <a:ext uri="{FF2B5EF4-FFF2-40B4-BE49-F238E27FC236}">
                <a16:creationId xmlns:a16="http://schemas.microsoft.com/office/drawing/2014/main" id="{071B03B1-168B-3A4C-8795-60DC8A9B3516}"/>
              </a:ext>
            </a:extLst>
          </p:cNvPr>
          <p:cNvSpPr/>
          <p:nvPr/>
        </p:nvSpPr>
        <p:spPr>
          <a:xfrm>
            <a:off x="180243" y="3606760"/>
            <a:ext cx="6636965" cy="289493"/>
          </a:xfrm>
          <a:prstGeom prst="wedgeRoundRectCallout">
            <a:avLst>
              <a:gd name="adj1" fmla="val -10648"/>
              <a:gd name="adj2" fmla="val -74304"/>
              <a:gd name="adj3" fmla="val 16667"/>
            </a:avLst>
          </a:prstGeom>
          <a:solidFill>
            <a:srgbClr val="FCF2CA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accent4"/>
                </a:solidFill>
                <a:latin typeface="Century Gothic"/>
              </a:rPr>
              <a:t>You can use ‘mi(s)’ and ‘</a:t>
            </a:r>
            <a:r>
              <a:rPr lang="en-GB" sz="1600" dirty="0" err="1">
                <a:solidFill>
                  <a:schemeClr val="accent4"/>
                </a:solidFill>
                <a:latin typeface="Century Gothic"/>
              </a:rPr>
              <a:t>tu</a:t>
            </a:r>
            <a:r>
              <a:rPr lang="en-GB" sz="1600" dirty="0">
                <a:solidFill>
                  <a:schemeClr val="accent4"/>
                </a:solidFill>
                <a:latin typeface="Century Gothic"/>
              </a:rPr>
              <a:t>(s)’ with masculine </a:t>
            </a:r>
            <a:r>
              <a:rPr lang="en-GB" sz="1600" b="1" i="1" dirty="0">
                <a:solidFill>
                  <a:schemeClr val="accent4"/>
                </a:solidFill>
                <a:latin typeface="Century Gothic"/>
              </a:rPr>
              <a:t>and</a:t>
            </a:r>
            <a:r>
              <a:rPr lang="en-GB" sz="1600" dirty="0">
                <a:solidFill>
                  <a:schemeClr val="accent4"/>
                </a:solidFill>
                <a:latin typeface="Century Gothic"/>
              </a:rPr>
              <a:t> feminine nouns.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8E677980-1ABD-D14E-8FED-81E59ED8FB6E}"/>
              </a:ext>
            </a:extLst>
          </p:cNvPr>
          <p:cNvSpPr txBox="1">
            <a:spLocks/>
          </p:cNvSpPr>
          <p:nvPr/>
        </p:nvSpPr>
        <p:spPr>
          <a:xfrm>
            <a:off x="186247" y="4378452"/>
            <a:ext cx="6483113" cy="54519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tx1"/>
                </a:solidFill>
              </a:rPr>
              <a:t>Remember, 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‘</a:t>
            </a:r>
            <a:r>
              <a:rPr lang="en-US" sz="1600" b="1" dirty="0">
                <a:solidFill>
                  <a:schemeClr val="tx1"/>
                </a:solidFill>
                <a:latin typeface="Century Gothic"/>
              </a:rPr>
              <a:t>me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’ (myself, to me) and ‘</a:t>
            </a:r>
            <a:r>
              <a:rPr lang="en-US" sz="1600" b="1" dirty="0">
                <a:solidFill>
                  <a:schemeClr val="tx1"/>
                </a:solidFill>
                <a:latin typeface="Century Gothic"/>
              </a:rPr>
              <a:t>mi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’ (my) </a:t>
            </a:r>
            <a:r>
              <a:rPr lang="en-US" sz="1600" b="1" i="1" dirty="0">
                <a:solidFill>
                  <a:schemeClr val="tx1"/>
                </a:solidFill>
                <a:latin typeface="Century Gothic"/>
              </a:rPr>
              <a:t>look 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similar but </a:t>
            </a:r>
            <a:r>
              <a:rPr lang="en-US" sz="1600" b="1" dirty="0">
                <a:solidFill>
                  <a:schemeClr val="tx1"/>
                </a:solidFill>
                <a:latin typeface="Century Gothic"/>
              </a:rPr>
              <a:t>‘me’ 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is followed by a </a:t>
            </a:r>
            <a:r>
              <a:rPr lang="en-US" sz="1600" b="1" dirty="0">
                <a:solidFill>
                  <a:schemeClr val="tx1"/>
                </a:solidFill>
                <a:latin typeface="Century Gothic"/>
              </a:rPr>
              <a:t>verb and </a:t>
            </a:r>
            <a:r>
              <a:rPr lang="en-US" sz="1600" dirty="0">
                <a:solidFill>
                  <a:schemeClr val="tx1"/>
                </a:solidFill>
              </a:rPr>
              <a:t>‘</a:t>
            </a:r>
            <a:r>
              <a:rPr lang="en-US" sz="1600" b="1" dirty="0">
                <a:solidFill>
                  <a:schemeClr val="tx1"/>
                </a:solidFill>
              </a:rPr>
              <a:t>mi(s)</a:t>
            </a:r>
            <a:r>
              <a:rPr lang="en-US" sz="1600" dirty="0">
                <a:solidFill>
                  <a:schemeClr val="tx1"/>
                </a:solidFill>
              </a:rPr>
              <a:t>’ 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is followed by a </a:t>
            </a:r>
            <a:r>
              <a:rPr lang="en-US" sz="1600" b="1" dirty="0">
                <a:solidFill>
                  <a:schemeClr val="tx1"/>
                </a:solidFill>
                <a:latin typeface="Century Gothic"/>
              </a:rPr>
              <a:t>noun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.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3" name="CuadroTexto 14">
            <a:extLst>
              <a:ext uri="{FF2B5EF4-FFF2-40B4-BE49-F238E27FC236}">
                <a16:creationId xmlns:a16="http://schemas.microsoft.com/office/drawing/2014/main" id="{12C0026D-E899-F34E-A7C0-B94B93AC6D47}"/>
              </a:ext>
            </a:extLst>
          </p:cNvPr>
          <p:cNvSpPr txBox="1"/>
          <p:nvPr/>
        </p:nvSpPr>
        <p:spPr>
          <a:xfrm>
            <a:off x="254411" y="5035949"/>
            <a:ext cx="1819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s-ES" sz="1600" i="1" dirty="0">
                <a:latin typeface="Century Gothic" panose="020B0502020202020204" pitchFamily="34" charset="0"/>
              </a:rPr>
              <a:t>I </a:t>
            </a:r>
            <a:r>
              <a:rPr lang="es-ES" sz="1600" i="1" dirty="0" err="1">
                <a:latin typeface="Century Gothic" panose="020B0502020202020204" pitchFamily="34" charset="0"/>
              </a:rPr>
              <a:t>wash</a:t>
            </a:r>
            <a:r>
              <a:rPr lang="es-ES" sz="1600" i="1" dirty="0">
                <a:latin typeface="Century Gothic" panose="020B0502020202020204" pitchFamily="34" charset="0"/>
              </a:rPr>
              <a:t> (</a:t>
            </a:r>
            <a:r>
              <a:rPr lang="es-ES" sz="1600" b="1" i="1" dirty="0" err="1">
                <a:latin typeface="Century Gothic" panose="020B0502020202020204" pitchFamily="34" charset="0"/>
              </a:rPr>
              <a:t>myself</a:t>
            </a:r>
            <a:r>
              <a:rPr lang="es-ES" sz="1600" i="1" dirty="0">
                <a:latin typeface="Century Gothic" panose="020B0502020202020204" pitchFamily="34" charset="0"/>
              </a:rPr>
              <a:t>).  </a:t>
            </a:r>
            <a:endParaRPr kumimoji="0" lang="x-none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CuadroTexto 15">
            <a:extLst>
              <a:ext uri="{FF2B5EF4-FFF2-40B4-BE49-F238E27FC236}">
                <a16:creationId xmlns:a16="http://schemas.microsoft.com/office/drawing/2014/main" id="{665E649B-6E9B-ED43-9224-B3012EE3524F}"/>
              </a:ext>
            </a:extLst>
          </p:cNvPr>
          <p:cNvSpPr txBox="1"/>
          <p:nvPr/>
        </p:nvSpPr>
        <p:spPr>
          <a:xfrm>
            <a:off x="2309239" y="5033637"/>
            <a:ext cx="1098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s-ES" sz="1600" b="1" dirty="0">
                <a:latin typeface="Century Gothic" panose="020B0502020202020204" pitchFamily="34" charset="0"/>
              </a:rPr>
              <a:t>Me</a:t>
            </a:r>
            <a:r>
              <a:rPr lang="es-ES" sz="1600" dirty="0">
                <a:latin typeface="Century Gothic" panose="020B0502020202020204" pitchFamily="34" charset="0"/>
              </a:rPr>
              <a:t> lavo. </a:t>
            </a:r>
            <a:endParaRPr kumimoji="0" lang="x-none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5A39AE8-BF43-8545-B0D5-36DF57B87ABF}"/>
              </a:ext>
            </a:extLst>
          </p:cNvPr>
          <p:cNvCxnSpPr/>
          <p:nvPr/>
        </p:nvCxnSpPr>
        <p:spPr>
          <a:xfrm>
            <a:off x="1926397" y="5191223"/>
            <a:ext cx="345871" cy="353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D97E31D-63DF-FF41-9368-B68C53FBD307}"/>
              </a:ext>
            </a:extLst>
          </p:cNvPr>
          <p:cNvSpPr txBox="1"/>
          <p:nvPr/>
        </p:nvSpPr>
        <p:spPr>
          <a:xfrm>
            <a:off x="177959" y="5750747"/>
            <a:ext cx="6777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latin typeface="Century Gothic" panose="020B0502020202020204" pitchFamily="34" charset="0"/>
              </a:rPr>
              <a:t>Using ‘del’ and ‘de la’ with adverbs of position [revisited]</a:t>
            </a:r>
          </a:p>
        </p:txBody>
      </p:sp>
      <p:sp>
        <p:nvSpPr>
          <p:cNvPr id="60" name="ZoneTexte 10">
            <a:extLst>
              <a:ext uri="{FF2B5EF4-FFF2-40B4-BE49-F238E27FC236}">
                <a16:creationId xmlns:a16="http://schemas.microsoft.com/office/drawing/2014/main" id="{BB17BD4F-B5A3-D346-8F0E-7FB658B7C30F}"/>
              </a:ext>
            </a:extLst>
          </p:cNvPr>
          <p:cNvSpPr txBox="1"/>
          <p:nvPr/>
        </p:nvSpPr>
        <p:spPr>
          <a:xfrm>
            <a:off x="172380" y="6499542"/>
            <a:ext cx="3477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600" i="1" dirty="0">
                <a:latin typeface="Century Gothic" panose="020B0502020202020204" pitchFamily="34" charset="0"/>
              </a:rPr>
              <a:t>My school is </a:t>
            </a:r>
            <a:r>
              <a:rPr lang="en-GB" sz="1600" b="1" i="1" dirty="0">
                <a:latin typeface="Century Gothic" panose="020B0502020202020204" pitchFamily="34" charset="0"/>
              </a:rPr>
              <a:t>behind </a:t>
            </a:r>
            <a:r>
              <a:rPr lang="en-GB" sz="1600" i="1" dirty="0">
                <a:latin typeface="Century Gothic" panose="020B0502020202020204" pitchFamily="34" charset="0"/>
              </a:rPr>
              <a:t>the cinema</a:t>
            </a:r>
            <a:r>
              <a:rPr kumimoji="0" lang="fr-CA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CA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ZoneTexte 10">
            <a:extLst>
              <a:ext uri="{FF2B5EF4-FFF2-40B4-BE49-F238E27FC236}">
                <a16:creationId xmlns:a16="http://schemas.microsoft.com/office/drawing/2014/main" id="{D0A3B0C2-FE0B-834F-9D5D-90160AF42BA3}"/>
              </a:ext>
            </a:extLst>
          </p:cNvPr>
          <p:cNvSpPr txBox="1"/>
          <p:nvPr/>
        </p:nvSpPr>
        <p:spPr>
          <a:xfrm>
            <a:off x="3459852" y="6499542"/>
            <a:ext cx="3305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CA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Mi </a:t>
            </a:r>
            <a:r>
              <a:rPr kumimoji="0" lang="fr-CA" sz="16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escuela</a:t>
            </a:r>
            <a:r>
              <a:rPr kumimoji="0" lang="fr-CA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CA" sz="16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está</a:t>
            </a:r>
            <a:r>
              <a:rPr kumimoji="0" lang="fr-CA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latin typeface="Century Gothic" panose="020B0502020202020204" pitchFamily="34" charset="0"/>
              </a:rPr>
              <a:t>detrás</a:t>
            </a:r>
            <a:r>
              <a:rPr lang="en-GB" sz="1600" b="1" dirty="0">
                <a:latin typeface="Century Gothic" panose="020B0502020202020204" pitchFamily="34" charset="0"/>
              </a:rPr>
              <a:t> </a:t>
            </a:r>
            <a:r>
              <a:rPr lang="en-GB" sz="1600" b="1" u="sng" dirty="0">
                <a:latin typeface="Century Gothic" panose="020B0502020202020204" pitchFamily="34" charset="0"/>
              </a:rPr>
              <a:t>del</a:t>
            </a:r>
            <a:r>
              <a:rPr lang="en-GB" sz="1600" b="1" dirty="0">
                <a:latin typeface="Century Gothic" panose="020B0502020202020204" pitchFamily="34" charset="0"/>
              </a:rPr>
              <a:t> </a:t>
            </a:r>
            <a:r>
              <a:rPr lang="fr-CA" sz="1600" dirty="0" err="1">
                <a:latin typeface="Century Gothic" panose="020B0502020202020204" pitchFamily="34" charset="0"/>
              </a:rPr>
              <a:t>cine</a:t>
            </a:r>
            <a:r>
              <a:rPr lang="fr-CA" sz="1600" dirty="0">
                <a:latin typeface="Century Gothic" panose="020B0502020202020204" pitchFamily="34" charset="0"/>
              </a:rPr>
              <a:t>.</a:t>
            </a:r>
            <a:r>
              <a:rPr lang="en-GB" sz="1600" b="1" u="sng" dirty="0"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latin typeface="Century Gothic" panose="020B0502020202020204" pitchFamily="34" charset="0"/>
              </a:rPr>
              <a:t> </a:t>
            </a:r>
            <a:endParaRPr kumimoji="0" lang="en-CA" sz="16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ZoneTexte 10">
            <a:extLst>
              <a:ext uri="{FF2B5EF4-FFF2-40B4-BE49-F238E27FC236}">
                <a16:creationId xmlns:a16="http://schemas.microsoft.com/office/drawing/2014/main" id="{24BE53BB-9237-5D45-92AF-B874A2D36A07}"/>
              </a:ext>
            </a:extLst>
          </p:cNvPr>
          <p:cNvSpPr txBox="1"/>
          <p:nvPr/>
        </p:nvSpPr>
        <p:spPr>
          <a:xfrm>
            <a:off x="3270117" y="7250634"/>
            <a:ext cx="3684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CA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Tu casa </a:t>
            </a:r>
            <a:r>
              <a:rPr kumimoji="0" lang="fr-CA" sz="16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está</a:t>
            </a:r>
            <a:r>
              <a:rPr kumimoji="0" lang="fr-CA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1600" b="1" noProof="0" dirty="0" err="1">
                <a:latin typeface="Century Gothic" panose="020B0502020202020204" pitchFamily="34" charset="0"/>
              </a:rPr>
              <a:t>cerca</a:t>
            </a:r>
            <a:r>
              <a:rPr lang="en-GB" sz="1600" b="1" noProof="0" dirty="0">
                <a:latin typeface="Century Gothic" panose="020B0502020202020204" pitchFamily="34" charset="0"/>
              </a:rPr>
              <a:t> </a:t>
            </a:r>
            <a:r>
              <a:rPr lang="en-GB" sz="1600" b="1" u="sng" noProof="0" dirty="0">
                <a:latin typeface="Century Gothic" panose="020B0502020202020204" pitchFamily="34" charset="0"/>
              </a:rPr>
              <a:t>de la</a:t>
            </a:r>
            <a:r>
              <a:rPr kumimoji="0" lang="fr-CA" sz="1600" b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CA" sz="16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estación</a:t>
            </a:r>
            <a:r>
              <a:rPr kumimoji="0" lang="fr-CA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CA" sz="16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ZoneTexte 10">
            <a:extLst>
              <a:ext uri="{FF2B5EF4-FFF2-40B4-BE49-F238E27FC236}">
                <a16:creationId xmlns:a16="http://schemas.microsoft.com/office/drawing/2014/main" id="{7805DEBC-42DD-7A46-A42E-86863E580E70}"/>
              </a:ext>
            </a:extLst>
          </p:cNvPr>
          <p:cNvSpPr txBox="1"/>
          <p:nvPr/>
        </p:nvSpPr>
        <p:spPr>
          <a:xfrm>
            <a:off x="180243" y="7247838"/>
            <a:ext cx="309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CA" sz="1600" i="1" dirty="0" err="1">
                <a:latin typeface="Century Gothic" panose="020B0502020202020204" pitchFamily="34" charset="0"/>
              </a:rPr>
              <a:t>Your</a:t>
            </a:r>
            <a:r>
              <a:rPr lang="fr-CA" sz="1600" i="1" dirty="0">
                <a:latin typeface="Century Gothic" panose="020B0502020202020204" pitchFamily="34" charset="0"/>
              </a:rPr>
              <a:t> house </a:t>
            </a:r>
            <a:r>
              <a:rPr lang="fr-CA" sz="1600" i="1" dirty="0" err="1">
                <a:latin typeface="Century Gothic" panose="020B0502020202020204" pitchFamily="34" charset="0"/>
              </a:rPr>
              <a:t>is</a:t>
            </a:r>
            <a:r>
              <a:rPr lang="fr-CA" sz="1600" i="1" dirty="0">
                <a:latin typeface="Century Gothic" panose="020B0502020202020204" pitchFamily="34" charset="0"/>
              </a:rPr>
              <a:t> </a:t>
            </a:r>
            <a:r>
              <a:rPr lang="en-GB" sz="1600" b="1" i="1" dirty="0">
                <a:latin typeface="Century Gothic" panose="020B0502020202020204" pitchFamily="34" charset="0"/>
              </a:rPr>
              <a:t>near</a:t>
            </a:r>
            <a:r>
              <a:rPr lang="fr-CA" sz="1600" i="1" dirty="0">
                <a:latin typeface="Century Gothic" panose="020B0502020202020204" pitchFamily="34" charset="0"/>
              </a:rPr>
              <a:t> the station.</a:t>
            </a:r>
            <a:endParaRPr lang="en-CA" sz="1600" i="1" dirty="0">
              <a:latin typeface="Century Gothic" panose="020B0502020202020204" pitchFamily="34" charset="0"/>
            </a:endParaRP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BACADE2E-83D5-AE4D-AAA9-E69204C60160}"/>
              </a:ext>
            </a:extLst>
          </p:cNvPr>
          <p:cNvSpPr txBox="1">
            <a:spLocks/>
          </p:cNvSpPr>
          <p:nvPr/>
        </p:nvSpPr>
        <p:spPr>
          <a:xfrm>
            <a:off x="221484" y="6154609"/>
            <a:ext cx="6285171" cy="23692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CA" sz="1600" dirty="0">
                <a:solidFill>
                  <a:schemeClr val="tx1"/>
                </a:solidFill>
              </a:rPr>
              <a:t>For a </a:t>
            </a:r>
            <a:r>
              <a:rPr lang="fr-CA" sz="1600" dirty="0" err="1">
                <a:solidFill>
                  <a:schemeClr val="tx1"/>
                </a:solidFill>
              </a:rPr>
              <a:t>singular</a:t>
            </a:r>
            <a:r>
              <a:rPr lang="fr-CA" sz="1600" dirty="0">
                <a:solidFill>
                  <a:schemeClr val="tx1"/>
                </a:solidFill>
              </a:rPr>
              <a:t> </a:t>
            </a:r>
            <a:r>
              <a:rPr lang="fr-CA" sz="1600" b="1" dirty="0">
                <a:solidFill>
                  <a:schemeClr val="tx1"/>
                </a:solidFill>
              </a:rPr>
              <a:t>masculine</a:t>
            </a:r>
            <a:r>
              <a:rPr lang="fr-CA" sz="1600" dirty="0">
                <a:solidFill>
                  <a:schemeClr val="tx1"/>
                </a:solidFill>
              </a:rPr>
              <a:t> </a:t>
            </a:r>
            <a:r>
              <a:rPr lang="fr-CA" sz="1600" dirty="0" err="1">
                <a:solidFill>
                  <a:schemeClr val="tx1"/>
                </a:solidFill>
              </a:rPr>
              <a:t>noun</a:t>
            </a:r>
            <a:r>
              <a:rPr lang="fr-CA" sz="1600" dirty="0">
                <a:solidFill>
                  <a:schemeClr val="tx1"/>
                </a:solidFill>
              </a:rPr>
              <a:t> change de + el </a:t>
            </a:r>
            <a:r>
              <a:rPr lang="fr-CA" sz="1600" dirty="0">
                <a:solidFill>
                  <a:schemeClr val="tx1"/>
                </a:solidFill>
                <a:sym typeface="Wingdings" panose="05000000000000000000" pitchFamily="2" charset="2"/>
              </a:rPr>
              <a:t>to ‘</a:t>
            </a:r>
            <a:r>
              <a:rPr lang="fr-CA" sz="1600" b="1" dirty="0" err="1">
                <a:solidFill>
                  <a:schemeClr val="tx1"/>
                </a:solidFill>
                <a:sym typeface="Wingdings" panose="05000000000000000000" pitchFamily="2" charset="2"/>
              </a:rPr>
              <a:t>del</a:t>
            </a:r>
            <a:r>
              <a:rPr lang="fr-CA" sz="1600" dirty="0">
                <a:solidFill>
                  <a:schemeClr val="tx1"/>
                </a:solidFill>
                <a:sym typeface="Wingdings" panose="05000000000000000000" pitchFamily="2" charset="2"/>
              </a:rPr>
              <a:t>’.</a:t>
            </a:r>
            <a:endParaRPr lang="en-CA" sz="1600" dirty="0">
              <a:solidFill>
                <a:schemeClr val="tx1"/>
              </a:solidFill>
            </a:endParaRP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924EFAE8-FCB6-F24F-BA1B-B48A3F3154D7}"/>
              </a:ext>
            </a:extLst>
          </p:cNvPr>
          <p:cNvSpPr txBox="1">
            <a:spLocks/>
          </p:cNvSpPr>
          <p:nvPr/>
        </p:nvSpPr>
        <p:spPr>
          <a:xfrm>
            <a:off x="221484" y="6920559"/>
            <a:ext cx="6287245" cy="25354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CA" sz="1600" dirty="0">
                <a:solidFill>
                  <a:schemeClr val="tx1"/>
                </a:solidFill>
              </a:rPr>
              <a:t>For a </a:t>
            </a:r>
            <a:r>
              <a:rPr lang="fr-CA" sz="1600" dirty="0" err="1">
                <a:solidFill>
                  <a:schemeClr val="tx1"/>
                </a:solidFill>
              </a:rPr>
              <a:t>singular</a:t>
            </a:r>
            <a:r>
              <a:rPr lang="fr-CA" sz="1600" dirty="0">
                <a:solidFill>
                  <a:schemeClr val="tx1"/>
                </a:solidFill>
              </a:rPr>
              <a:t> </a:t>
            </a:r>
            <a:r>
              <a:rPr lang="fr-CA" sz="1600" b="1" dirty="0" err="1">
                <a:solidFill>
                  <a:schemeClr val="tx1"/>
                </a:solidFill>
              </a:rPr>
              <a:t>feminine</a:t>
            </a:r>
            <a:r>
              <a:rPr lang="fr-CA" sz="1600" dirty="0">
                <a:solidFill>
                  <a:schemeClr val="tx1"/>
                </a:solidFill>
              </a:rPr>
              <a:t> </a:t>
            </a:r>
            <a:r>
              <a:rPr lang="fr-CA" sz="1600" dirty="0" err="1">
                <a:solidFill>
                  <a:schemeClr val="tx1"/>
                </a:solidFill>
              </a:rPr>
              <a:t>noun</a:t>
            </a:r>
            <a:r>
              <a:rPr lang="fr-CA" sz="1600" dirty="0">
                <a:solidFill>
                  <a:schemeClr val="tx1"/>
                </a:solidFill>
              </a:rPr>
              <a:t>, </a:t>
            </a:r>
            <a:r>
              <a:rPr lang="fr-CA" sz="1600" dirty="0" err="1">
                <a:solidFill>
                  <a:schemeClr val="tx1"/>
                </a:solidFill>
              </a:rPr>
              <a:t>use</a:t>
            </a:r>
            <a:r>
              <a:rPr lang="fr-CA" sz="1600" dirty="0" err="1">
                <a:solidFill>
                  <a:schemeClr val="tx1"/>
                </a:solidFill>
                <a:sym typeface="Wingdings" panose="05000000000000000000" pitchFamily="2" charset="2"/>
              </a:rPr>
              <a:t>‘</a:t>
            </a:r>
            <a:r>
              <a:rPr lang="fr-CA" sz="1600" b="1" dirty="0" err="1">
                <a:solidFill>
                  <a:schemeClr val="tx1"/>
                </a:solidFill>
                <a:sym typeface="Wingdings" panose="05000000000000000000" pitchFamily="2" charset="2"/>
              </a:rPr>
              <a:t>de</a:t>
            </a:r>
            <a:r>
              <a:rPr lang="fr-CA" sz="1600" b="1" dirty="0">
                <a:solidFill>
                  <a:schemeClr val="tx1"/>
                </a:solidFill>
                <a:sym typeface="Wingdings" panose="05000000000000000000" pitchFamily="2" charset="2"/>
              </a:rPr>
              <a:t> la</a:t>
            </a:r>
            <a:r>
              <a:rPr lang="fr-CA" sz="1600" dirty="0">
                <a:solidFill>
                  <a:schemeClr val="tx1"/>
                </a:solidFill>
                <a:sym typeface="Wingdings" panose="05000000000000000000" pitchFamily="2" charset="2"/>
              </a:rPr>
              <a:t>’.</a:t>
            </a:r>
            <a:endParaRPr lang="en-CA" sz="16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F0807C-FE72-164C-B10F-58ADED62522B}"/>
              </a:ext>
            </a:extLst>
          </p:cNvPr>
          <p:cNvSpPr/>
          <p:nvPr/>
        </p:nvSpPr>
        <p:spPr>
          <a:xfrm>
            <a:off x="334286" y="7654108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</a:rPr>
              <a:t>Vocabulario</a:t>
            </a:r>
            <a:endParaRPr lang="en-GB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E4649D-8344-7D44-B81A-EBAC925D837C}"/>
              </a:ext>
            </a:extLst>
          </p:cNvPr>
          <p:cNvSpPr txBox="1"/>
          <p:nvPr/>
        </p:nvSpPr>
        <p:spPr>
          <a:xfrm>
            <a:off x="251353" y="8222092"/>
            <a:ext cx="5278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This week we revisit vocabulary from Year 7 and  Year 8. Follow the QR code to the Quizlet Mashup.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C2D1735-3041-C243-9620-138810B9C82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601" y="7654108"/>
            <a:ext cx="1104900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CuadroTexto 18">
            <a:extLst>
              <a:ext uri="{FF2B5EF4-FFF2-40B4-BE49-F238E27FC236}">
                <a16:creationId xmlns:a16="http://schemas.microsoft.com/office/drawing/2014/main" id="{3F64DD4E-3BD7-8244-8ED7-2CF2FB4DFF5E}"/>
              </a:ext>
            </a:extLst>
          </p:cNvPr>
          <p:cNvSpPr txBox="1"/>
          <p:nvPr/>
        </p:nvSpPr>
        <p:spPr>
          <a:xfrm>
            <a:off x="2329585" y="5361864"/>
            <a:ext cx="2449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libro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es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nuevo.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 </a:t>
            </a:r>
          </a:p>
        </p:txBody>
      </p:sp>
      <p:sp>
        <p:nvSpPr>
          <p:cNvPr id="73" name="CuadroTexto 19">
            <a:extLst>
              <a:ext uri="{FF2B5EF4-FFF2-40B4-BE49-F238E27FC236}">
                <a16:creationId xmlns:a16="http://schemas.microsoft.com/office/drawing/2014/main" id="{110A17A2-1EF2-A641-8DB2-D2544E7EF75D}"/>
              </a:ext>
            </a:extLst>
          </p:cNvPr>
          <p:cNvSpPr txBox="1"/>
          <p:nvPr/>
        </p:nvSpPr>
        <p:spPr>
          <a:xfrm>
            <a:off x="229218" y="5359410"/>
            <a:ext cx="2795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My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book is</a:t>
            </a:r>
            <a:r>
              <a:rPr kumimoji="0" lang="en-GB" sz="16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new.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8" name="Imagen 59">
            <a:extLst>
              <a:ext uri="{FF2B5EF4-FFF2-40B4-BE49-F238E27FC236}">
                <a16:creationId xmlns:a16="http://schemas.microsoft.com/office/drawing/2014/main" id="{6677FAA2-D0AA-5946-B713-D89358430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75" t="15162" r="8175" b="15050"/>
          <a:stretch/>
        </p:blipFill>
        <p:spPr>
          <a:xfrm>
            <a:off x="5565641" y="3052466"/>
            <a:ext cx="1089794" cy="44275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5BE4E41-7A7C-9A41-BD65-99C54B05FB2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025051" y="2586662"/>
            <a:ext cx="611556" cy="49944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5579D7A-26AB-074A-8DC8-1B60FC71E0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5799" y="1341785"/>
            <a:ext cx="609468" cy="675793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5A39AE8-BF43-8545-B0D5-36DF57B87ABF}"/>
              </a:ext>
            </a:extLst>
          </p:cNvPr>
          <p:cNvCxnSpPr/>
          <p:nvPr/>
        </p:nvCxnSpPr>
        <p:spPr>
          <a:xfrm>
            <a:off x="1983234" y="5532123"/>
            <a:ext cx="345871" cy="353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42284" y="4021411"/>
            <a:ext cx="6435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latin typeface="Century Gothic" panose="020B0502020202020204" pitchFamily="34" charset="0"/>
              </a:rPr>
              <a:t>Understanding the difference between ‘mi’ and ‘me’</a:t>
            </a:r>
          </a:p>
        </p:txBody>
      </p:sp>
    </p:spTree>
    <p:extLst>
      <p:ext uri="{BB962C8B-B14F-4D97-AF65-F5344CB8AC3E}">
        <p14:creationId xmlns:p14="http://schemas.microsoft.com/office/powerpoint/2010/main" val="349219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975F6411-790E-0A46-9E95-18D5FC2159F2}"/>
              </a:ext>
            </a:extLst>
          </p:cNvPr>
          <p:cNvSpPr txBox="1">
            <a:spLocks/>
          </p:cNvSpPr>
          <p:nvPr/>
        </p:nvSpPr>
        <p:spPr>
          <a:xfrm>
            <a:off x="205226" y="4648915"/>
            <a:ext cx="5662347" cy="70441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600" dirty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We use reflexive pronouns (e.g. myself) when the ‘doer’ and ‘receiver’ are the same. To mean ‘</a:t>
            </a:r>
            <a:r>
              <a:rPr lang="en-GB" sz="1600" b="1" dirty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herself</a:t>
            </a:r>
            <a:r>
              <a:rPr lang="en-GB" sz="1600" dirty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’ or ‘</a:t>
            </a:r>
            <a:r>
              <a:rPr lang="en-GB" sz="1600" b="1" dirty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himself</a:t>
            </a:r>
            <a:r>
              <a:rPr lang="en-GB" sz="1600" dirty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’ in Spanish, use ‘</a:t>
            </a:r>
            <a:r>
              <a:rPr lang="en-GB" sz="1600" b="1" dirty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se</a:t>
            </a:r>
            <a:r>
              <a:rPr lang="en-GB" sz="1600" dirty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’ </a:t>
            </a:r>
            <a:r>
              <a:rPr lang="en-GB" sz="1600" u="sng" dirty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before</a:t>
            </a:r>
            <a:r>
              <a:rPr lang="en-GB" sz="1600" dirty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a verb.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42" y="621690"/>
            <a:ext cx="475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latin typeface="Century Gothic" panose="020B0502020202020204" pitchFamily="34" charset="0"/>
              </a:rPr>
              <a:t>Possessive </a:t>
            </a:r>
            <a:r>
              <a:rPr lang="en-GB" b="1">
                <a:latin typeface="Century Gothic" panose="020B0502020202020204" pitchFamily="34" charset="0"/>
              </a:rPr>
              <a:t>adjectives [revisited]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F61D61-6DA3-1B44-BB1F-707A80B63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82" y="159853"/>
            <a:ext cx="1983788" cy="380198"/>
          </a:xfrm>
        </p:spPr>
        <p:txBody>
          <a:bodyPr/>
          <a:lstStyle/>
          <a:p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T1.1 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4</a:t>
            </a:r>
            <a:endParaRPr lang="en-US" sz="20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Century Gothic" panose="020B0502020202020204" pitchFamily="34" charset="0"/>
              </a:rPr>
              <a:t>Gramática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172379" y="984412"/>
            <a:ext cx="6318101" cy="42274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1600" dirty="0">
                <a:solidFill>
                  <a:schemeClr val="tx1"/>
                </a:solidFill>
                <a:latin typeface="Century Gothic"/>
              </a:rPr>
              <a:t>to say ‘</a:t>
            </a:r>
            <a:r>
              <a:rPr lang="en-US" sz="1600" b="1" dirty="0">
                <a:solidFill>
                  <a:schemeClr val="tx1"/>
                </a:solidFill>
                <a:latin typeface="Century Gothic"/>
              </a:rPr>
              <a:t>his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’, ‘</a:t>
            </a:r>
            <a:r>
              <a:rPr lang="en-US" sz="1600" b="1" dirty="0">
                <a:solidFill>
                  <a:schemeClr val="tx1"/>
                </a:solidFill>
                <a:latin typeface="Century Gothic"/>
              </a:rPr>
              <a:t>her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’ or ‘</a:t>
            </a:r>
            <a:r>
              <a:rPr lang="en-US" sz="1600" b="1" dirty="0">
                <a:solidFill>
                  <a:schemeClr val="tx1"/>
                </a:solidFill>
                <a:latin typeface="Century Gothic"/>
              </a:rPr>
              <a:t>its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’ before a singular or uncountable noun, use ’</a:t>
            </a:r>
            <a:r>
              <a:rPr lang="en-US" sz="1600" b="1" dirty="0" err="1">
                <a:solidFill>
                  <a:schemeClr val="tx1"/>
                </a:solidFill>
                <a:latin typeface="Century Gothic"/>
              </a:rPr>
              <a:t>su</a:t>
            </a:r>
            <a:r>
              <a:rPr lang="en-US" sz="1600" b="1" dirty="0">
                <a:solidFill>
                  <a:schemeClr val="tx1"/>
                </a:solidFill>
                <a:latin typeface="Century Gothic"/>
              </a:rPr>
              <a:t>’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.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8AE931B7-DA13-F64A-9AE5-A67BAC187D2B}"/>
              </a:ext>
            </a:extLst>
          </p:cNvPr>
          <p:cNvSpPr txBox="1">
            <a:spLocks/>
          </p:cNvSpPr>
          <p:nvPr/>
        </p:nvSpPr>
        <p:spPr>
          <a:xfrm>
            <a:off x="190951" y="1789654"/>
            <a:ext cx="6280955" cy="27950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1600" dirty="0">
                <a:solidFill>
                  <a:schemeClr val="tx1"/>
                </a:solidFill>
                <a:latin typeface="Century Gothic"/>
              </a:rPr>
              <a:t>to say ‘</a:t>
            </a:r>
            <a:r>
              <a:rPr lang="en-US" sz="1600" b="1" dirty="0">
                <a:solidFill>
                  <a:schemeClr val="tx1"/>
                </a:solidFill>
                <a:latin typeface="Century Gothic"/>
              </a:rPr>
              <a:t>his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’, ‘</a:t>
            </a:r>
            <a:r>
              <a:rPr lang="en-US" sz="1600" b="1" dirty="0">
                <a:solidFill>
                  <a:schemeClr val="tx1"/>
                </a:solidFill>
                <a:latin typeface="Century Gothic"/>
              </a:rPr>
              <a:t>her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’ or ‘</a:t>
            </a:r>
            <a:r>
              <a:rPr lang="en-US" sz="1600" b="1" dirty="0">
                <a:solidFill>
                  <a:schemeClr val="tx1"/>
                </a:solidFill>
                <a:latin typeface="Century Gothic"/>
              </a:rPr>
              <a:t>its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’ before a plural noun, use ’</a:t>
            </a:r>
            <a:r>
              <a:rPr lang="en-US" sz="1600" b="1" dirty="0">
                <a:solidFill>
                  <a:schemeClr val="tx1"/>
                </a:solidFill>
                <a:latin typeface="Century Gothic"/>
              </a:rPr>
              <a:t>mis’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.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9" name="Llamada rectangular redondeada 43">
            <a:extLst>
              <a:ext uri="{FF2B5EF4-FFF2-40B4-BE49-F238E27FC236}">
                <a16:creationId xmlns:a16="http://schemas.microsoft.com/office/drawing/2014/main" id="{071B03B1-168B-3A4C-8795-60DC8A9B3516}"/>
              </a:ext>
            </a:extLst>
          </p:cNvPr>
          <p:cNvSpPr/>
          <p:nvPr/>
        </p:nvSpPr>
        <p:spPr>
          <a:xfrm>
            <a:off x="873267" y="2500964"/>
            <a:ext cx="5636248" cy="289493"/>
          </a:xfrm>
          <a:prstGeom prst="wedgeRoundRectCallout">
            <a:avLst>
              <a:gd name="adj1" fmla="val 8212"/>
              <a:gd name="adj2" fmla="val -70356"/>
              <a:gd name="adj3" fmla="val 16667"/>
            </a:avLst>
          </a:prstGeom>
          <a:solidFill>
            <a:srgbClr val="FCF2CA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accent4"/>
                </a:solidFill>
                <a:latin typeface="Century Gothic"/>
              </a:rPr>
              <a:t>You can use ‘</a:t>
            </a:r>
            <a:r>
              <a:rPr lang="en-GB" sz="1600" dirty="0" err="1">
                <a:solidFill>
                  <a:schemeClr val="accent4"/>
                </a:solidFill>
                <a:latin typeface="Century Gothic"/>
              </a:rPr>
              <a:t>su</a:t>
            </a:r>
            <a:r>
              <a:rPr lang="en-GB" sz="1600" dirty="0">
                <a:solidFill>
                  <a:schemeClr val="accent4"/>
                </a:solidFill>
                <a:latin typeface="Century Gothic"/>
              </a:rPr>
              <a:t>(s)’ with masculine </a:t>
            </a:r>
            <a:r>
              <a:rPr lang="en-GB" sz="1600" b="1" i="1" dirty="0">
                <a:solidFill>
                  <a:schemeClr val="accent4"/>
                </a:solidFill>
                <a:latin typeface="Century Gothic"/>
              </a:rPr>
              <a:t>and</a:t>
            </a:r>
            <a:r>
              <a:rPr lang="en-GB" sz="1600" dirty="0">
                <a:solidFill>
                  <a:schemeClr val="accent4"/>
                </a:solidFill>
                <a:latin typeface="Century Gothic"/>
              </a:rPr>
              <a:t> feminine nouns.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8E677980-1ABD-D14E-8FED-81E59ED8FB6E}"/>
              </a:ext>
            </a:extLst>
          </p:cNvPr>
          <p:cNvSpPr txBox="1">
            <a:spLocks/>
          </p:cNvSpPr>
          <p:nvPr/>
        </p:nvSpPr>
        <p:spPr>
          <a:xfrm>
            <a:off x="169478" y="3175509"/>
            <a:ext cx="5698095" cy="74841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When the ’doer’ (subject) and ‘receiver’ (object) of the verb are </a:t>
            </a:r>
            <a:r>
              <a:rPr lang="en-GB" sz="1600" b="1" dirty="0">
                <a:solidFill>
                  <a:schemeClr val="tx1"/>
                </a:solidFill>
              </a:rPr>
              <a:t>not</a:t>
            </a:r>
            <a:r>
              <a:rPr lang="en-GB" sz="1600" dirty="0">
                <a:solidFill>
                  <a:schemeClr val="tx1"/>
                </a:solidFill>
              </a:rPr>
              <a:t> the same person, we use an ‘</a:t>
            </a:r>
            <a:r>
              <a:rPr lang="en-GB" sz="1600" b="1" dirty="0">
                <a:solidFill>
                  <a:schemeClr val="tx1"/>
                </a:solidFill>
              </a:rPr>
              <a:t>a</a:t>
            </a:r>
            <a:r>
              <a:rPr lang="en-GB" sz="1600" dirty="0">
                <a:solidFill>
                  <a:schemeClr val="tx1"/>
                </a:solidFill>
              </a:rPr>
              <a:t>’ after the verb.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0F60C6-2345-C240-A866-E859A6D1C92C}"/>
              </a:ext>
            </a:extLst>
          </p:cNvPr>
          <p:cNvSpPr txBox="1"/>
          <p:nvPr/>
        </p:nvSpPr>
        <p:spPr>
          <a:xfrm>
            <a:off x="3768990" y="1443601"/>
            <a:ext cx="4954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Su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comunidad</a:t>
            </a:r>
            <a:r>
              <a:rPr lang="en-US" sz="1600" dirty="0">
                <a:latin typeface="Century Gothic" panose="020B0502020202020204" pitchFamily="34" charset="0"/>
              </a:rPr>
              <a:t> es especial.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	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77D2C6-39FA-844D-8E93-7705D72019DA}"/>
              </a:ext>
            </a:extLst>
          </p:cNvPr>
          <p:cNvSpPr txBox="1"/>
          <p:nvPr/>
        </p:nvSpPr>
        <p:spPr>
          <a:xfrm>
            <a:off x="3768970" y="2095554"/>
            <a:ext cx="5297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Sus </a:t>
            </a:r>
            <a:r>
              <a:rPr lang="en-US" sz="1600" dirty="0" err="1">
                <a:latin typeface="Century Gothic" panose="020B0502020202020204" pitchFamily="34" charset="0"/>
              </a:rPr>
              <a:t>costumbres</a:t>
            </a:r>
            <a:r>
              <a:rPr lang="en-US" sz="1600" dirty="0">
                <a:latin typeface="Century Gothic" panose="020B0502020202020204" pitchFamily="34" charset="0"/>
              </a:rPr>
              <a:t> son </a:t>
            </a:r>
            <a:r>
              <a:rPr lang="en-US" sz="1600" dirty="0" err="1">
                <a:latin typeface="Century Gothic" panose="020B0502020202020204" pitchFamily="34" charset="0"/>
              </a:rPr>
              <a:t>únicas</a:t>
            </a:r>
            <a:r>
              <a:rPr lang="en-US" sz="1600" dirty="0">
                <a:latin typeface="Century Gothic" panose="020B0502020202020204" pitchFamily="34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5327E00-DB34-654B-AE04-75AEA3416817}"/>
              </a:ext>
            </a:extLst>
          </p:cNvPr>
          <p:cNvSpPr/>
          <p:nvPr/>
        </p:nvSpPr>
        <p:spPr>
          <a:xfrm>
            <a:off x="168734" y="1444595"/>
            <a:ext cx="35830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His /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her / its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community </a:t>
            </a:r>
            <a:r>
              <a:rPr lang="en-US" sz="1600" dirty="0">
                <a:latin typeface="Century Gothic" panose="020B0502020202020204" pitchFamily="34" charset="0"/>
              </a:rPr>
              <a:t>is special.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D742773-2D66-0F40-9EC7-4389CB9C0D73}"/>
              </a:ext>
            </a:extLst>
          </p:cNvPr>
          <p:cNvSpPr/>
          <p:nvPr/>
        </p:nvSpPr>
        <p:spPr>
          <a:xfrm>
            <a:off x="118859" y="2083014"/>
            <a:ext cx="58799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latin typeface="Century Gothic" panose="020B0502020202020204" pitchFamily="34" charset="0"/>
              </a:rPr>
              <a:t>His / her / its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</a:rPr>
              <a:t>customs are unique.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id="{5BD9D436-758C-AC48-9927-2419AD2D19F1}"/>
              </a:ext>
            </a:extLst>
          </p:cNvPr>
          <p:cNvSpPr txBox="1"/>
          <p:nvPr/>
        </p:nvSpPr>
        <p:spPr>
          <a:xfrm>
            <a:off x="151481" y="3945933"/>
            <a:ext cx="2515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600" dirty="0" err="1">
                <a:latin typeface="Century Gothic" panose="020B0502020202020204" pitchFamily="34" charset="0"/>
              </a:rPr>
              <a:t>Sienta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latin typeface="Century Gothic" panose="020B0502020202020204" pitchFamily="34" charset="0"/>
              </a:rPr>
              <a:t>a</a:t>
            </a:r>
            <a:r>
              <a:rPr lang="en-GB" sz="1600" dirty="0">
                <a:latin typeface="Century Gothic" panose="020B0502020202020204" pitchFamily="34" charset="0"/>
              </a:rPr>
              <a:t>l </a:t>
            </a:r>
            <a:r>
              <a:rPr lang="en-GB" sz="1600" dirty="0" err="1">
                <a:latin typeface="Century Gothic" panose="020B0502020202020204" pitchFamily="34" charset="0"/>
              </a:rPr>
              <a:t>niño</a:t>
            </a:r>
            <a:r>
              <a:rPr lang="en-GB" sz="1600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43" name="TextBox 7">
            <a:extLst>
              <a:ext uri="{FF2B5EF4-FFF2-40B4-BE49-F238E27FC236}">
                <a16:creationId xmlns:a16="http://schemas.microsoft.com/office/drawing/2014/main" id="{88F7FC03-6D29-EB4E-A43F-14121B87BDF8}"/>
              </a:ext>
            </a:extLst>
          </p:cNvPr>
          <p:cNvSpPr txBox="1"/>
          <p:nvPr/>
        </p:nvSpPr>
        <p:spPr>
          <a:xfrm>
            <a:off x="1751239" y="3937728"/>
            <a:ext cx="447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600" i="1" dirty="0">
                <a:latin typeface="Century Gothic" panose="020B0502020202020204" pitchFamily="34" charset="0"/>
              </a:rPr>
              <a:t>S/he sits the child down.</a:t>
            </a:r>
          </a:p>
        </p:txBody>
      </p:sp>
      <p:sp>
        <p:nvSpPr>
          <p:cNvPr id="48" name="TextBox 7">
            <a:extLst>
              <a:ext uri="{FF2B5EF4-FFF2-40B4-BE49-F238E27FC236}">
                <a16:creationId xmlns:a16="http://schemas.microsoft.com/office/drawing/2014/main" id="{C5183A9F-9D44-7B4A-B6CA-6F274073A6C3}"/>
              </a:ext>
            </a:extLst>
          </p:cNvPr>
          <p:cNvSpPr txBox="1"/>
          <p:nvPr/>
        </p:nvSpPr>
        <p:spPr>
          <a:xfrm>
            <a:off x="149271" y="5401234"/>
            <a:ext cx="2515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600" b="1" dirty="0">
                <a:latin typeface="Century Gothic" panose="020B0502020202020204" pitchFamily="34" charset="0"/>
              </a:rPr>
              <a:t>Se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sienta</a:t>
            </a:r>
            <a:r>
              <a:rPr lang="en-GB" sz="1600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51" name="TextBox 7">
            <a:extLst>
              <a:ext uri="{FF2B5EF4-FFF2-40B4-BE49-F238E27FC236}">
                <a16:creationId xmlns:a16="http://schemas.microsoft.com/office/drawing/2014/main" id="{3BC4FF50-A57B-424C-A3EA-E947434AF5AF}"/>
              </a:ext>
            </a:extLst>
          </p:cNvPr>
          <p:cNvSpPr txBox="1"/>
          <p:nvPr/>
        </p:nvSpPr>
        <p:spPr>
          <a:xfrm>
            <a:off x="1406981" y="5400915"/>
            <a:ext cx="5269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600" i="1">
                <a:latin typeface="Century Gothic" panose="020B0502020202020204" pitchFamily="34" charset="0"/>
              </a:rPr>
              <a:t>S/he sits (himself/herself) down.</a:t>
            </a:r>
            <a:endParaRPr lang="en-GB" sz="1600" i="1" dirty="0"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04E3B6A-C7DF-2844-AD29-AC277C2F66FC}"/>
              </a:ext>
            </a:extLst>
          </p:cNvPr>
          <p:cNvSpPr txBox="1"/>
          <p:nvPr/>
        </p:nvSpPr>
        <p:spPr>
          <a:xfrm>
            <a:off x="118859" y="4255199"/>
            <a:ext cx="475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>
                <a:latin typeface="Century Gothic" panose="020B0502020202020204" pitchFamily="34" charset="0"/>
              </a:rPr>
              <a:t>Using the reflexive pronoun ‘se’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097BEF71-ECF3-194E-A2BD-71D4389DA90F}"/>
              </a:ext>
            </a:extLst>
          </p:cNvPr>
          <p:cNvSpPr txBox="1">
            <a:spLocks/>
          </p:cNvSpPr>
          <p:nvPr/>
        </p:nvSpPr>
        <p:spPr>
          <a:xfrm>
            <a:off x="221736" y="5873731"/>
            <a:ext cx="5081871" cy="45302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Some Spanish verbs have a very </a:t>
            </a:r>
            <a:r>
              <a:rPr lang="en-GB" sz="1600" b="1" i="1" dirty="0">
                <a:solidFill>
                  <a:schemeClr val="tx1"/>
                </a:solidFill>
              </a:rPr>
              <a:t>different</a:t>
            </a:r>
            <a:r>
              <a:rPr lang="en-GB" sz="1600" dirty="0">
                <a:solidFill>
                  <a:schemeClr val="tx1"/>
                </a:solidFill>
              </a:rPr>
              <a:t> meaning when used reflexively.</a:t>
            </a:r>
          </a:p>
        </p:txBody>
      </p:sp>
      <p:sp>
        <p:nvSpPr>
          <p:cNvPr id="60" name="TextBox 7">
            <a:extLst>
              <a:ext uri="{FF2B5EF4-FFF2-40B4-BE49-F238E27FC236}">
                <a16:creationId xmlns:a16="http://schemas.microsoft.com/office/drawing/2014/main" id="{D425B076-41C5-9249-A95F-63DAB00EEADF}"/>
              </a:ext>
            </a:extLst>
          </p:cNvPr>
          <p:cNvSpPr txBox="1"/>
          <p:nvPr/>
        </p:nvSpPr>
        <p:spPr>
          <a:xfrm>
            <a:off x="246545" y="6377858"/>
            <a:ext cx="1448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Quedar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1" name="TextBox 7">
            <a:extLst>
              <a:ext uri="{FF2B5EF4-FFF2-40B4-BE49-F238E27FC236}">
                <a16:creationId xmlns:a16="http://schemas.microsoft.com/office/drawing/2014/main" id="{5912996F-5B10-E34F-A0FD-7EC67634DCDB}"/>
              </a:ext>
            </a:extLst>
          </p:cNvPr>
          <p:cNvSpPr txBox="1"/>
          <p:nvPr/>
        </p:nvSpPr>
        <p:spPr>
          <a:xfrm>
            <a:off x="246545" y="6702239"/>
            <a:ext cx="2532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Quedar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2" name="TextBox 7">
            <a:extLst>
              <a:ext uri="{FF2B5EF4-FFF2-40B4-BE49-F238E27FC236}">
                <a16:creationId xmlns:a16="http://schemas.microsoft.com/office/drawing/2014/main" id="{567C864B-EE71-804C-81AD-EEE2A5310171}"/>
              </a:ext>
            </a:extLst>
          </p:cNvPr>
          <p:cNvSpPr txBox="1"/>
          <p:nvPr/>
        </p:nvSpPr>
        <p:spPr>
          <a:xfrm>
            <a:off x="1292204" y="6370772"/>
            <a:ext cx="1729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600" dirty="0">
                <a:latin typeface="Century Gothic" panose="020B0502020202020204" pitchFamily="34" charset="0"/>
              </a:rPr>
              <a:t>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o meet up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</a:endParaRPr>
          </a:p>
        </p:txBody>
      </p:sp>
      <p:sp>
        <p:nvSpPr>
          <p:cNvPr id="63" name="TextBox 7">
            <a:extLst>
              <a:ext uri="{FF2B5EF4-FFF2-40B4-BE49-F238E27FC236}">
                <a16:creationId xmlns:a16="http://schemas.microsoft.com/office/drawing/2014/main" id="{1153B642-FFED-9444-9063-32F947CC5D52}"/>
              </a:ext>
            </a:extLst>
          </p:cNvPr>
          <p:cNvSpPr txBox="1"/>
          <p:nvPr/>
        </p:nvSpPr>
        <p:spPr>
          <a:xfrm>
            <a:off x="1512722" y="6682639"/>
            <a:ext cx="2182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remain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to stay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4" name="Picture 2" descr="sit clipart - Clip Art Library">
            <a:extLst>
              <a:ext uri="{FF2B5EF4-FFF2-40B4-BE49-F238E27FC236}">
                <a16:creationId xmlns:a16="http://schemas.microsoft.com/office/drawing/2014/main" id="{6490E7A8-0906-5848-A7DD-6F2F095B6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2895" y="4962876"/>
            <a:ext cx="859011" cy="110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upo 15">
            <a:extLst>
              <a:ext uri="{FF2B5EF4-FFF2-40B4-BE49-F238E27FC236}">
                <a16:creationId xmlns:a16="http://schemas.microsoft.com/office/drawing/2014/main" id="{1915FAF2-6B61-1C4B-BD83-4EF5ABE32E64}"/>
              </a:ext>
            </a:extLst>
          </p:cNvPr>
          <p:cNvGrpSpPr/>
          <p:nvPr/>
        </p:nvGrpSpPr>
        <p:grpSpPr>
          <a:xfrm>
            <a:off x="5928118" y="3599416"/>
            <a:ext cx="792053" cy="1025115"/>
            <a:chOff x="1152029" y="1790818"/>
            <a:chExt cx="2281439" cy="2477433"/>
          </a:xfrm>
        </p:grpSpPr>
        <p:pic>
          <p:nvPicPr>
            <p:cNvPr id="66" name="Imagen 14">
              <a:extLst>
                <a:ext uri="{FF2B5EF4-FFF2-40B4-BE49-F238E27FC236}">
                  <a16:creationId xmlns:a16="http://schemas.microsoft.com/office/drawing/2014/main" id="{33184096-0B88-6945-A768-F527A1D8E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9915" y="2475336"/>
              <a:ext cx="1213553" cy="1792915"/>
            </a:xfrm>
            <a:prstGeom prst="rect">
              <a:avLst/>
            </a:prstGeom>
          </p:spPr>
        </p:pic>
        <p:pic>
          <p:nvPicPr>
            <p:cNvPr id="67" name="Imagen 12">
              <a:extLst>
                <a:ext uri="{FF2B5EF4-FFF2-40B4-BE49-F238E27FC236}">
                  <a16:creationId xmlns:a16="http://schemas.microsoft.com/office/drawing/2014/main" id="{0BB6C280-743E-4E4C-A238-FEA37739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2029" y="1790818"/>
              <a:ext cx="2139706" cy="2454856"/>
            </a:xfrm>
            <a:prstGeom prst="rect">
              <a:avLst/>
            </a:prstGeom>
          </p:spPr>
        </p:pic>
        <p:pic>
          <p:nvPicPr>
            <p:cNvPr id="68" name="Imagen 10">
              <a:extLst>
                <a:ext uri="{FF2B5EF4-FFF2-40B4-BE49-F238E27FC236}">
                  <a16:creationId xmlns:a16="http://schemas.microsoft.com/office/drawing/2014/main" id="{D53A6A7F-F6E6-DC4D-B10E-C6EDF8CD1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28207">
              <a:off x="1559214" y="1832450"/>
              <a:ext cx="1368769" cy="1368769"/>
            </a:xfrm>
            <a:prstGeom prst="rect">
              <a:avLst/>
            </a:prstGeom>
          </p:spPr>
        </p:pic>
      </p:grpSp>
      <p:pic>
        <p:nvPicPr>
          <p:cNvPr id="42" name="Picture 2" descr="closeup photo of woman wearing pink top">
            <a:extLst>
              <a:ext uri="{FF2B5EF4-FFF2-40B4-BE49-F238E27FC236}">
                <a16:creationId xmlns:a16="http://schemas.microsoft.com/office/drawing/2014/main" id="{CE22E716-6EA4-FD4A-907F-C0322C4DA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6" t="8470" r="10419" b="1898"/>
          <a:stretch/>
        </p:blipFill>
        <p:spPr bwMode="auto">
          <a:xfrm>
            <a:off x="5278514" y="6682639"/>
            <a:ext cx="1211966" cy="92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dia de los muertos coloring pages - Clip Art Library">
            <a:extLst>
              <a:ext uri="{FF2B5EF4-FFF2-40B4-BE49-F238E27FC236}">
                <a16:creationId xmlns:a16="http://schemas.microsoft.com/office/drawing/2014/main" id="{7780CA24-7A86-4A45-993B-2F562FA22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175" y="7783705"/>
            <a:ext cx="1477305" cy="96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Llamada rectangular redondeada 43">
            <a:extLst>
              <a:ext uri="{FF2B5EF4-FFF2-40B4-BE49-F238E27FC236}">
                <a16:creationId xmlns:a16="http://schemas.microsoft.com/office/drawing/2014/main" id="{9744AE0B-85B3-DB40-BDFE-AE99EA668395}"/>
              </a:ext>
            </a:extLst>
          </p:cNvPr>
          <p:cNvSpPr/>
          <p:nvPr/>
        </p:nvSpPr>
        <p:spPr>
          <a:xfrm>
            <a:off x="221736" y="7092279"/>
            <a:ext cx="4651643" cy="1910519"/>
          </a:xfrm>
          <a:prstGeom prst="wedgeRoundRectCallout">
            <a:avLst>
              <a:gd name="adj1" fmla="val 56332"/>
              <a:gd name="adj2" fmla="val -41794"/>
              <a:gd name="adj3" fmla="val 16667"/>
            </a:avLst>
          </a:prstGeom>
          <a:solidFill>
            <a:srgbClr val="FCF2CA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s-ES" sz="16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El </a:t>
            </a:r>
            <a:r>
              <a:rPr lang="es-GB" sz="16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Día de Muertos </a:t>
            </a:r>
            <a:r>
              <a:rPr lang="es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es una costumbre muy importante para </a:t>
            </a:r>
            <a:r>
              <a:rPr lang="es-E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la comunidad mexicana </a:t>
            </a:r>
            <a:r>
              <a:rPr lang="es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porque es una forma de pensar en los muertos. </a:t>
            </a:r>
            <a:r>
              <a:rPr lang="es-E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L</a:t>
            </a:r>
            <a:r>
              <a:rPr lang="es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os mexicanos</a:t>
            </a:r>
            <a:r>
              <a:rPr lang="es-E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creen que</a:t>
            </a:r>
            <a:r>
              <a:rPr lang="es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los muertos vienen a la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</a:t>
            </a:r>
            <a:r>
              <a:rPr lang="es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ierra este día.</a:t>
            </a:r>
            <a:r>
              <a:rPr lang="es-E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Preparan un altar con dulces, fruta y fotos de personas de la familia que están muertas.</a:t>
            </a:r>
            <a:endParaRPr lang="es-GB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04E3B6A-C7DF-2844-AD29-AC277C2F66FC}"/>
              </a:ext>
            </a:extLst>
          </p:cNvPr>
          <p:cNvSpPr txBox="1"/>
          <p:nvPr/>
        </p:nvSpPr>
        <p:spPr>
          <a:xfrm>
            <a:off x="108933" y="2798979"/>
            <a:ext cx="475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latin typeface="Century Gothic" panose="020B0502020202020204" pitchFamily="34" charset="0"/>
              </a:rPr>
              <a:t>Personal ‘a’ [revisited]</a:t>
            </a:r>
          </a:p>
        </p:txBody>
      </p:sp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24951" y="8688328"/>
            <a:ext cx="1600200" cy="635000"/>
          </a:xfrm>
        </p:spPr>
        <p:txBody>
          <a:bodyPr/>
          <a:lstStyle/>
          <a:p>
            <a:r>
              <a:rPr lang="en-GB" altLang="en-US" b="1">
                <a:latin typeface="Century Gothic" panose="020B0502020202020204" pitchFamily="34" charset="0"/>
              </a:rPr>
              <a:t>10</a:t>
            </a:r>
            <a:endParaRPr lang="en-GB" altLang="en-US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08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4C98A33D-52D8-C244-8289-16F99146A7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655563"/>
              </p:ext>
            </p:extLst>
          </p:nvPr>
        </p:nvGraphicFramePr>
        <p:xfrm>
          <a:off x="644709" y="4737617"/>
          <a:ext cx="4160868" cy="3436104"/>
        </p:xfrm>
        <a:graphic>
          <a:graphicData uri="http://schemas.openxmlformats.org/drawingml/2006/table">
            <a:tbl>
              <a:tblPr firstRow="1" firstCol="1" bandRow="1"/>
              <a:tblGrid>
                <a:gridCol w="1922902">
                  <a:extLst>
                    <a:ext uri="{9D8B030D-6E8A-4147-A177-3AD203B41FA5}">
                      <a16:colId xmlns:a16="http://schemas.microsoft.com/office/drawing/2014/main" val="2942398105"/>
                    </a:ext>
                  </a:extLst>
                </a:gridCol>
                <a:gridCol w="2237966">
                  <a:extLst>
                    <a:ext uri="{9D8B030D-6E8A-4147-A177-3AD203B41FA5}">
                      <a16:colId xmlns:a16="http://schemas.microsoft.com/office/drawing/2014/main" val="2256479569"/>
                    </a:ext>
                  </a:extLst>
                </a:gridCol>
              </a:tblGrid>
              <a:tr h="429513">
                <a:tc>
                  <a:txBody>
                    <a:bodyPr/>
                    <a:lstStyle/>
                    <a:p>
                      <a:r>
                        <a:rPr lang="es-ES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luz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light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519807"/>
                  </a:ext>
                </a:extLst>
              </a:tr>
              <a:tr h="429513"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muerte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death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84824"/>
                  </a:ext>
                </a:extLst>
              </a:tr>
              <a:tr h="429513"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nivel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level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103367"/>
                  </a:ext>
                </a:extLst>
              </a:tr>
              <a:tr h="429513"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tierra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earth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11493"/>
                  </a:ext>
                </a:extLst>
              </a:tr>
              <a:tr h="429513"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especial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special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81290"/>
                  </a:ext>
                </a:extLst>
              </a:tr>
              <a:tr h="429513">
                <a:tc>
                  <a:txBody>
                    <a:bodyPr/>
                    <a:lstStyle/>
                    <a:p>
                      <a:r>
                        <a:rPr lang="es-ES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mexicano/a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Mexican</a:t>
                      </a:r>
                      <a:r>
                        <a:rPr lang="es-ES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137487"/>
                  </a:ext>
                </a:extLst>
              </a:tr>
              <a:tr h="429513">
                <a:tc>
                  <a:txBody>
                    <a:bodyPr/>
                    <a:lstStyle/>
                    <a:p>
                      <a:r>
                        <a:rPr lang="es-ES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muerto/a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dead (m)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3465806"/>
                  </a:ext>
                </a:extLst>
              </a:tr>
              <a:tr h="429513">
                <a:tc>
                  <a:txBody>
                    <a:bodyPr/>
                    <a:lstStyle/>
                    <a:p>
                      <a:r>
                        <a:rPr lang="es-ES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único/a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unique</a:t>
                      </a:r>
                      <a:r>
                        <a:rPr lang="es-ES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(m)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28369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0" y="145318"/>
            <a:ext cx="4324635" cy="69589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F61D61-6DA3-1B44-BB1F-707A80B63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80" y="206178"/>
            <a:ext cx="4497015" cy="538491"/>
          </a:xfrm>
        </p:spPr>
        <p:txBody>
          <a:bodyPr/>
          <a:lstStyle/>
          <a:p>
            <a:pPr marL="0" lvl="0" indent="0" algn="l">
              <a:lnSpc>
                <a:spcPct val="115000"/>
              </a:lnSpc>
              <a:spcAft>
                <a:spcPts val="0"/>
              </a:spcAft>
              <a:buFontTx/>
              <a:buNone/>
            </a:pP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people and places in Mexico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39985" y="8748464"/>
            <a:ext cx="1600200" cy="635000"/>
          </a:xfrm>
        </p:spPr>
        <p:txBody>
          <a:bodyPr/>
          <a:lstStyle/>
          <a:p>
            <a:r>
              <a:rPr lang="en-GB" altLang="en-US" b="1" dirty="0">
                <a:latin typeface="Century Gothic" panose="020B0502020202020204" pitchFamily="34" charset="0"/>
              </a:rPr>
              <a:t>11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32456" y="217389"/>
            <a:ext cx="1637443" cy="33855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</a:rPr>
              <a:t>Vocabulario</a:t>
            </a:r>
            <a:endParaRPr lang="en-GB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ECCAFF29-7AA6-D847-96E9-4E7B15C3B4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010569"/>
              </p:ext>
            </p:extLst>
          </p:nvPr>
        </p:nvGraphicFramePr>
        <p:xfrm>
          <a:off x="89313" y="1048257"/>
          <a:ext cx="642205" cy="36670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629817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458113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726147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366649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366468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9287911"/>
                  </a:ext>
                </a:extLst>
              </a:tr>
              <a:tr h="386876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366468">
                <a:tc>
                  <a:txBody>
                    <a:bodyPr/>
                    <a:lstStyle/>
                    <a:p>
                      <a:pPr algn="ctr"/>
                      <a:r>
                        <a:rPr lang="en-GB" sz="1400" i="1">
                          <a:latin typeface="Century Gothic" panose="020B0502020202020204" pitchFamily="34" charset="0"/>
                        </a:rPr>
                        <a:t>nf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366468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6704"/>
                  </a:ext>
                </a:extLst>
              </a:tr>
            </a:tbl>
          </a:graphicData>
        </a:graphic>
      </p:graphicFrame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C613672C-AB9D-4049-99BA-AAE5F1B0D7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4721"/>
              </p:ext>
            </p:extLst>
          </p:nvPr>
        </p:nvGraphicFramePr>
        <p:xfrm>
          <a:off x="67049" y="4811812"/>
          <a:ext cx="642205" cy="3436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429513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429513">
                <a:tc>
                  <a:txBody>
                    <a:bodyPr/>
                    <a:lstStyle/>
                    <a:p>
                      <a:pPr algn="ctr"/>
                      <a:r>
                        <a:rPr lang="en-GB" sz="1400" i="1">
                          <a:latin typeface="Century Gothic" panose="020B0502020202020204" pitchFamily="34" charset="0"/>
                        </a:rPr>
                        <a:t>nf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429513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429513">
                <a:tc>
                  <a:txBody>
                    <a:bodyPr/>
                    <a:lstStyle/>
                    <a:p>
                      <a:pPr algn="ctr"/>
                      <a:r>
                        <a:rPr lang="en-GB" sz="1400" i="1">
                          <a:latin typeface="Century Gothic" panose="020B0502020202020204" pitchFamily="34" charset="0"/>
                        </a:rPr>
                        <a:t>nf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429513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9287911"/>
                  </a:ext>
                </a:extLst>
              </a:tr>
              <a:tr h="429513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429513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429513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6704"/>
                  </a:ext>
                </a:extLst>
              </a:tr>
            </a:tbl>
          </a:graphicData>
        </a:graphic>
      </p:graphicFrame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1D97999B-32D0-0444-BA37-27CF5BC0D2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536046"/>
              </p:ext>
            </p:extLst>
          </p:nvPr>
        </p:nvGraphicFramePr>
        <p:xfrm>
          <a:off x="644709" y="951710"/>
          <a:ext cx="4155149" cy="3775156"/>
        </p:xfrm>
        <a:graphic>
          <a:graphicData uri="http://schemas.openxmlformats.org/drawingml/2006/table">
            <a:tbl>
              <a:tblPr firstRow="1" firstCol="1" bandRow="1"/>
              <a:tblGrid>
                <a:gridCol w="1922902">
                  <a:extLst>
                    <a:ext uri="{9D8B030D-6E8A-4147-A177-3AD203B41FA5}">
                      <a16:colId xmlns:a16="http://schemas.microsoft.com/office/drawing/2014/main" val="641661458"/>
                    </a:ext>
                  </a:extLst>
                </a:gridCol>
                <a:gridCol w="2232247">
                  <a:extLst>
                    <a:ext uri="{9D8B030D-6E8A-4147-A177-3AD203B41FA5}">
                      <a16:colId xmlns:a16="http://schemas.microsoft.com/office/drawing/2014/main" val="3096062921"/>
                    </a:ext>
                  </a:extLst>
                </a:gridCol>
              </a:tblGrid>
              <a:tr h="724058">
                <a:tc>
                  <a:txBody>
                    <a:bodyPr/>
                    <a:lstStyle/>
                    <a:p>
                      <a:r>
                        <a:rPr lang="en-GB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acordarse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remember, remembering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8406692"/>
                  </a:ext>
                </a:extLst>
              </a:tr>
              <a:tr h="362029">
                <a:tc>
                  <a:txBody>
                    <a:bodyPr/>
                    <a:lstStyle/>
                    <a:p>
                      <a:r>
                        <a:rPr lang="en-GB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quedarse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stay, staying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3172383"/>
                  </a:ext>
                </a:extLst>
              </a:tr>
              <a:tr h="724058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sentar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sit (down), sitting (down)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8008994"/>
                  </a:ext>
                </a:extLst>
              </a:tr>
              <a:tr h="318363"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venir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come, </a:t>
                      </a:r>
                      <a:r>
                        <a:rPr lang="es-ES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coming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360560"/>
                  </a:ext>
                </a:extLst>
              </a:tr>
              <a:tr h="363113">
                <a:tc>
                  <a:txBody>
                    <a:bodyPr/>
                    <a:lstStyle/>
                    <a:p>
                      <a:r>
                        <a:rPr lang="es-ES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comunidad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community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27118"/>
                  </a:ext>
                </a:extLst>
              </a:tr>
              <a:tr h="362029"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costumbre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custom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395075"/>
                  </a:ext>
                </a:extLst>
              </a:tr>
              <a:tr h="362029"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forma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way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939865"/>
                  </a:ext>
                </a:extLst>
              </a:tr>
              <a:tr h="362029"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hora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hour</a:t>
                      </a:r>
                      <a:r>
                        <a:rPr lang="es-ES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time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3537474"/>
                  </a:ext>
                </a:extLst>
              </a:tr>
            </a:tbl>
          </a:graphicData>
        </a:graphic>
      </p:graphicFrame>
      <p:pic>
        <p:nvPicPr>
          <p:cNvPr id="73" name="Picture 72" descr="Qr code&#10;&#10;Description automatically generated">
            <a:extLst>
              <a:ext uri="{FF2B5EF4-FFF2-40B4-BE49-F238E27FC236}">
                <a16:creationId xmlns:a16="http://schemas.microsoft.com/office/drawing/2014/main" id="{93678035-C19D-EC43-B17E-A135EDB53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48" y="5898195"/>
            <a:ext cx="1463200" cy="1463200"/>
          </a:xfrm>
          <a:prstGeom prst="rect">
            <a:avLst/>
          </a:prstGeom>
        </p:spPr>
      </p:pic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05A10B4-F5C2-3A48-BA1D-B15302E771E4}"/>
              </a:ext>
            </a:extLst>
          </p:cNvPr>
          <p:cNvSpPr/>
          <p:nvPr/>
        </p:nvSpPr>
        <p:spPr>
          <a:xfrm>
            <a:off x="5239985" y="7361395"/>
            <a:ext cx="1222383" cy="1124032"/>
          </a:xfrm>
          <a:prstGeom prst="roundRect">
            <a:avLst>
              <a:gd name="adj" fmla="val 44736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Revisit vocab 8.3.2.4 &amp; 8.3.1.4</a:t>
            </a:r>
          </a:p>
        </p:txBody>
      </p:sp>
      <p:sp>
        <p:nvSpPr>
          <p:cNvPr id="12" name="Llamada rectangular redondeada 43">
            <a:extLst>
              <a:ext uri="{FF2B5EF4-FFF2-40B4-BE49-F238E27FC236}">
                <a16:creationId xmlns:a16="http://schemas.microsoft.com/office/drawing/2014/main" id="{727729D4-DD3A-794F-8FBF-871395041A1B}"/>
              </a:ext>
            </a:extLst>
          </p:cNvPr>
          <p:cNvSpPr/>
          <p:nvPr/>
        </p:nvSpPr>
        <p:spPr>
          <a:xfrm>
            <a:off x="4891289" y="686459"/>
            <a:ext cx="1778610" cy="2515216"/>
          </a:xfrm>
          <a:prstGeom prst="wedgeRoundRectCallout">
            <a:avLst>
              <a:gd name="adj1" fmla="val -61911"/>
              <a:gd name="adj2" fmla="val 18070"/>
              <a:gd name="adj3" fmla="val 16667"/>
            </a:avLst>
          </a:prstGeom>
          <a:solidFill>
            <a:srgbClr val="FCF2CA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GB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The stem of </a:t>
            </a:r>
            <a:r>
              <a:rPr lang="en-GB" sz="1600" b="1" i="1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sentar</a:t>
            </a:r>
            <a:r>
              <a:rPr lang="en-GB" sz="1600" b="1" i="1" dirty="0">
                <a:solidFill>
                  <a:schemeClr val="accent4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changes in the present tense (e-&gt;</a:t>
            </a:r>
            <a:r>
              <a:rPr lang="en-GB" sz="16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ie</a:t>
            </a:r>
            <a:r>
              <a:rPr lang="en-GB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) for the following:</a:t>
            </a:r>
          </a:p>
          <a:p>
            <a:pPr algn="ctr"/>
            <a:r>
              <a:rPr lang="en-GB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‘I’ (</a:t>
            </a:r>
            <a:r>
              <a:rPr lang="en-GB" sz="16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s</a:t>
            </a:r>
            <a:r>
              <a:rPr lang="en-GB" sz="1600" b="1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ie</a:t>
            </a:r>
            <a:r>
              <a:rPr lang="en-GB" sz="16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nto</a:t>
            </a:r>
            <a:r>
              <a:rPr lang="en-GB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)</a:t>
            </a:r>
          </a:p>
          <a:p>
            <a:pPr algn="ctr"/>
            <a:r>
              <a:rPr lang="en-GB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‘you’ (</a:t>
            </a:r>
            <a:r>
              <a:rPr lang="en-GB" sz="16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s</a:t>
            </a:r>
            <a:r>
              <a:rPr lang="en-GB" sz="1600" b="1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ie</a:t>
            </a:r>
            <a:r>
              <a:rPr lang="en-GB" sz="16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ntas</a:t>
            </a:r>
            <a:r>
              <a:rPr lang="en-GB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)</a:t>
            </a:r>
          </a:p>
          <a:p>
            <a:pPr algn="ctr"/>
            <a:r>
              <a:rPr lang="en-GB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‘s/he’ (</a:t>
            </a:r>
            <a:r>
              <a:rPr lang="en-GB" sz="16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s</a:t>
            </a:r>
            <a:r>
              <a:rPr lang="en-GB" sz="1600" b="1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ie</a:t>
            </a:r>
            <a:r>
              <a:rPr lang="en-GB" sz="16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nta</a:t>
            </a:r>
            <a:r>
              <a:rPr lang="en-GB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)</a:t>
            </a:r>
          </a:p>
          <a:p>
            <a:pPr algn="ctr"/>
            <a:r>
              <a:rPr lang="en-GB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‘they’ (</a:t>
            </a:r>
            <a:r>
              <a:rPr lang="en-GB" sz="16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s</a:t>
            </a:r>
            <a:r>
              <a:rPr lang="en-GB" sz="1600" b="1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ie</a:t>
            </a:r>
            <a:r>
              <a:rPr lang="en-GB" sz="16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ntan</a:t>
            </a:r>
            <a:r>
              <a:rPr lang="en-GB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)</a:t>
            </a:r>
            <a:endParaRPr lang="es-GB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Llamada rectangular redondeada 43">
            <a:extLst>
              <a:ext uri="{FF2B5EF4-FFF2-40B4-BE49-F238E27FC236}">
                <a16:creationId xmlns:a16="http://schemas.microsoft.com/office/drawing/2014/main" id="{727729D4-DD3A-794F-8FBF-871395041A1B}"/>
              </a:ext>
            </a:extLst>
          </p:cNvPr>
          <p:cNvSpPr/>
          <p:nvPr/>
        </p:nvSpPr>
        <p:spPr>
          <a:xfrm>
            <a:off x="4863025" y="3306779"/>
            <a:ext cx="1778610" cy="2515216"/>
          </a:xfrm>
          <a:prstGeom prst="wedgeRoundRectCallout">
            <a:avLst>
              <a:gd name="adj1" fmla="val -65165"/>
              <a:gd name="adj2" fmla="val -60162"/>
              <a:gd name="adj3" fmla="val 16667"/>
            </a:avLst>
          </a:prstGeom>
          <a:solidFill>
            <a:schemeClr val="accent3">
              <a:lumMod val="95000"/>
            </a:schemeClr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 stem of </a:t>
            </a:r>
            <a:r>
              <a:rPr lang="en-GB" sz="1600" b="1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venir</a:t>
            </a:r>
            <a:r>
              <a:rPr lang="en-GB" sz="16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changes in the present tense for the following: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‘I’ (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ven</a:t>
            </a:r>
            <a:r>
              <a:rPr lang="en-GB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g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‘you’ (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v</a:t>
            </a:r>
            <a:r>
              <a:rPr lang="en-GB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ie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nes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‘s/he’ (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v</a:t>
            </a:r>
            <a:r>
              <a:rPr lang="en-GB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ie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ne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‘they’ (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v</a:t>
            </a:r>
            <a:r>
              <a:rPr lang="en-GB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ie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nen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  <a:endParaRPr lang="es-GB" sz="16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10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F61D61-6DA3-1B44-BB1F-707A80B63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82" y="159853"/>
            <a:ext cx="1983788" cy="380198"/>
          </a:xfrm>
        </p:spPr>
        <p:txBody>
          <a:bodyPr/>
          <a:lstStyle/>
          <a:p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T1.1 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5</a:t>
            </a:r>
            <a:endParaRPr lang="en-US" sz="20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Century Gothic" panose="020B0502020202020204" pitchFamily="34" charset="0"/>
              </a:rPr>
              <a:t>Gramática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24951" y="8688328"/>
            <a:ext cx="1600200" cy="635000"/>
          </a:xfrm>
        </p:spPr>
        <p:txBody>
          <a:bodyPr/>
          <a:lstStyle/>
          <a:p>
            <a:r>
              <a:rPr lang="en-GB" altLang="en-US" b="1">
                <a:latin typeface="Century Gothic" panose="020B0502020202020204" pitchFamily="34" charset="0"/>
              </a:rPr>
              <a:t>12</a:t>
            </a:r>
            <a:endParaRPr lang="en-GB" altLang="en-US" b="1" dirty="0">
              <a:latin typeface="Century Gothic" panose="020B0502020202020204" pitchFamily="34" charset="0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8AE931B7-DA13-F64A-9AE5-A67BAC187D2B}"/>
              </a:ext>
            </a:extLst>
          </p:cNvPr>
          <p:cNvSpPr txBox="1">
            <a:spLocks/>
          </p:cNvSpPr>
          <p:nvPr/>
        </p:nvSpPr>
        <p:spPr>
          <a:xfrm>
            <a:off x="223739" y="1142138"/>
            <a:ext cx="6280955" cy="27950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Use 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</a:rPr>
              <a:t>‘lo’ 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to mean 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</a:rPr>
              <a:t>‘him’ 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or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</a:rPr>
              <a:t> ‘it’ 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for a </a:t>
            </a:r>
            <a:r>
              <a:rPr lang="en-GB" sz="1600" b="1" i="1" dirty="0">
                <a:solidFill>
                  <a:schemeClr val="tx1"/>
                </a:solidFill>
                <a:ea typeface="Calibri" panose="020F0502020204030204" pitchFamily="34" charset="0"/>
              </a:rPr>
              <a:t>masculine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 object: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5987ADC-136D-174A-81F9-24FF5AEF7546}"/>
              </a:ext>
            </a:extLst>
          </p:cNvPr>
          <p:cNvSpPr txBox="1"/>
          <p:nvPr/>
        </p:nvSpPr>
        <p:spPr>
          <a:xfrm>
            <a:off x="119561" y="681858"/>
            <a:ext cx="494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latin typeface="Century Gothic" panose="020B0502020202020204" pitchFamily="34" charset="0"/>
              </a:rPr>
              <a:t>Direct object pronouns ‘lo’ &amp; ‘la’ [revisited]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96566B4E-17DF-5F4A-A72B-977BC0890866}"/>
              </a:ext>
            </a:extLst>
          </p:cNvPr>
          <p:cNvSpPr txBox="1">
            <a:spLocks/>
          </p:cNvSpPr>
          <p:nvPr/>
        </p:nvSpPr>
        <p:spPr>
          <a:xfrm>
            <a:off x="217467" y="3223493"/>
            <a:ext cx="6250650" cy="30297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Use 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</a:rPr>
              <a:t>‘la’ 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to mean 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</a:rPr>
              <a:t>‘her’ 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or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</a:rPr>
              <a:t> ‘it’ 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for a </a:t>
            </a:r>
            <a:r>
              <a:rPr lang="en-GB" sz="1600" b="1" i="1" dirty="0">
                <a:solidFill>
                  <a:schemeClr val="tx1"/>
                </a:solidFill>
                <a:ea typeface="Calibri" panose="020F0502020204030204" pitchFamily="34" charset="0"/>
              </a:rPr>
              <a:t>feminine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 object: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1C8A640-0BCE-FA4A-9EDE-188196A3AFE4}"/>
              </a:ext>
            </a:extLst>
          </p:cNvPr>
          <p:cNvSpPr/>
          <p:nvPr/>
        </p:nvSpPr>
        <p:spPr>
          <a:xfrm>
            <a:off x="272486" y="2137337"/>
            <a:ext cx="44560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defRPr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Daniel</a:t>
            </a:r>
            <a:r>
              <a:rPr lang="en-GB" sz="1600" b="1" dirty="0">
                <a:latin typeface="Century Gothic" panose="020B0502020202020204" pitchFamily="34" charset="0"/>
                <a:ea typeface="Calibri" panose="020F0502020204030204" pitchFamily="34" charset="0"/>
              </a:rPr>
              <a:t> lo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  <a:ea typeface="Calibri" panose="020F0502020204030204" pitchFamily="34" charset="0"/>
              </a:rPr>
              <a:t>recoge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45C68E-0355-B949-9172-6B6C98E21043}"/>
              </a:ext>
            </a:extLst>
          </p:cNvPr>
          <p:cNvSpPr txBox="1"/>
          <p:nvPr/>
        </p:nvSpPr>
        <p:spPr>
          <a:xfrm>
            <a:off x="3043242" y="1379773"/>
            <a:ext cx="7305208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Daniel collects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the bread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C47C36-AE79-7748-9241-7F6E04E7543E}"/>
              </a:ext>
            </a:extLst>
          </p:cNvPr>
          <p:cNvSpPr txBox="1"/>
          <p:nvPr/>
        </p:nvSpPr>
        <p:spPr>
          <a:xfrm>
            <a:off x="3043242" y="1735062"/>
            <a:ext cx="7305208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Daniel collects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 friend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FBCD79-C0FA-1C46-ADF2-A0E471165999}"/>
              </a:ext>
            </a:extLst>
          </p:cNvPr>
          <p:cNvSpPr txBox="1"/>
          <p:nvPr/>
        </p:nvSpPr>
        <p:spPr>
          <a:xfrm>
            <a:off x="3043242" y="2084159"/>
            <a:ext cx="3838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Daniel picks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him / it (m) </a:t>
            </a:r>
            <a:r>
              <a:rPr lang="en-GB" sz="1600" dirty="0">
                <a:latin typeface="Century Gothic" panose="020B0502020202020204" pitchFamily="34" charset="0"/>
              </a:rPr>
              <a:t>up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Speech Bubble: Rectangle with Corners Rounded 14">
            <a:extLst>
              <a:ext uri="{FF2B5EF4-FFF2-40B4-BE49-F238E27FC236}">
                <a16:creationId xmlns:a16="http://schemas.microsoft.com/office/drawing/2014/main" id="{EAB926DB-35D4-DD42-A920-B170DC6934A0}"/>
              </a:ext>
            </a:extLst>
          </p:cNvPr>
          <p:cNvSpPr/>
          <p:nvPr/>
        </p:nvSpPr>
        <p:spPr>
          <a:xfrm>
            <a:off x="765316" y="2632494"/>
            <a:ext cx="5478589" cy="395646"/>
          </a:xfrm>
          <a:prstGeom prst="wedgeRoundRectCallout">
            <a:avLst>
              <a:gd name="adj1" fmla="val -37886"/>
              <a:gd name="adj2" fmla="val -77122"/>
              <a:gd name="adj3" fmla="val 16667"/>
            </a:avLst>
          </a:prstGeom>
          <a:solidFill>
            <a:srgbClr val="FCF2CA"/>
          </a:solidFill>
          <a:ln w="28575">
            <a:solidFill>
              <a:srgbClr val="FF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spcAft>
                <a:spcPts val="800"/>
              </a:spcAft>
              <a:defRPr/>
            </a:pPr>
            <a:r>
              <a:rPr lang="en-GB" sz="1600" dirty="0">
                <a:solidFill>
                  <a:schemeClr val="accent4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¡Ojo! Object pronouns often go</a:t>
            </a:r>
            <a:r>
              <a:rPr lang="en-GB" sz="1600" b="1" dirty="0">
                <a:solidFill>
                  <a:schemeClr val="accent4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1600" b="1" u="sng" dirty="0">
                <a:solidFill>
                  <a:schemeClr val="accent4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before</a:t>
            </a:r>
            <a:r>
              <a:rPr lang="en-GB" sz="1600" b="1" dirty="0">
                <a:solidFill>
                  <a:schemeClr val="accent4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1600" dirty="0">
                <a:solidFill>
                  <a:schemeClr val="accent4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the verb. 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410AD68-2EDF-6244-A051-BC0503B031DF}"/>
              </a:ext>
            </a:extLst>
          </p:cNvPr>
          <p:cNvSpPr/>
          <p:nvPr/>
        </p:nvSpPr>
        <p:spPr>
          <a:xfrm>
            <a:off x="1012710" y="2154295"/>
            <a:ext cx="288032" cy="338555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8201D56-A0E8-DE41-8E41-64650EECA63F}"/>
              </a:ext>
            </a:extLst>
          </p:cNvPr>
          <p:cNvSpPr/>
          <p:nvPr/>
        </p:nvSpPr>
        <p:spPr>
          <a:xfrm>
            <a:off x="231017" y="1425304"/>
            <a:ext cx="60971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defRPr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Daniel </a:t>
            </a:r>
            <a:r>
              <a:rPr lang="en-GB" sz="1600" dirty="0" err="1">
                <a:latin typeface="Century Gothic" panose="020B0502020202020204" pitchFamily="34" charset="0"/>
                <a:ea typeface="Calibri" panose="020F0502020204030204" pitchFamily="34" charset="0"/>
              </a:rPr>
              <a:t>recoge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1600" b="1" dirty="0">
                <a:latin typeface="Century Gothic" panose="020B0502020202020204" pitchFamily="34" charset="0"/>
                <a:ea typeface="Calibri" panose="020F0502020204030204" pitchFamily="34" charset="0"/>
              </a:rPr>
              <a:t>el pan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9EF57D9-5A44-CE41-8A34-7D7F685209A1}"/>
              </a:ext>
            </a:extLst>
          </p:cNvPr>
          <p:cNvSpPr/>
          <p:nvPr/>
        </p:nvSpPr>
        <p:spPr>
          <a:xfrm>
            <a:off x="231017" y="1767465"/>
            <a:ext cx="5420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Daniel </a:t>
            </a:r>
            <a:r>
              <a:rPr lang="en-GB" sz="1600" dirty="0" err="1">
                <a:latin typeface="Century Gothic" panose="020B0502020202020204" pitchFamily="34" charset="0"/>
                <a:ea typeface="Calibri" panose="020F0502020204030204" pitchFamily="34" charset="0"/>
              </a:rPr>
              <a:t>recoge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 a </a:t>
            </a:r>
            <a:r>
              <a:rPr lang="en-GB" sz="1600" b="1" dirty="0">
                <a:latin typeface="Century Gothic" panose="020B0502020202020204" pitchFamily="34" charset="0"/>
                <a:ea typeface="Calibri" panose="020F0502020204030204" pitchFamily="34" charset="0"/>
              </a:rPr>
              <a:t>un amigo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  <a:endParaRPr lang="en-GB" sz="1600" b="1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0D189D-5292-454C-82C1-6B885D0AAE61}"/>
              </a:ext>
            </a:extLst>
          </p:cNvPr>
          <p:cNvSpPr txBox="1"/>
          <p:nvPr/>
        </p:nvSpPr>
        <p:spPr>
          <a:xfrm>
            <a:off x="2808005" y="3495864"/>
            <a:ext cx="407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Wingdings" panose="05000000000000000000" pitchFamily="2" charset="2"/>
              </a:rPr>
              <a:t>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Lucía looks for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the vegetable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17A5584-EE0A-8C48-BBF6-165F59D7C2D4}"/>
              </a:ext>
            </a:extLst>
          </p:cNvPr>
          <p:cNvSpPr txBox="1"/>
          <p:nvPr/>
        </p:nvSpPr>
        <p:spPr>
          <a:xfrm>
            <a:off x="1849161" y="4256319"/>
            <a:ext cx="7081424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Wingdings" panose="05000000000000000000" pitchFamily="2" charset="2"/>
              </a:rPr>
              <a:t>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Lucía looks for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her / it (f)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88C6BD5-A387-C347-B9B9-A88BF779DFC7}"/>
              </a:ext>
            </a:extLst>
          </p:cNvPr>
          <p:cNvSpPr txBox="1"/>
          <p:nvPr/>
        </p:nvSpPr>
        <p:spPr>
          <a:xfrm>
            <a:off x="2881755" y="3865007"/>
            <a:ext cx="4584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Lucía </a:t>
            </a:r>
            <a:r>
              <a:rPr lang="en-GB" sz="1600" dirty="0">
                <a:latin typeface="Century Gothic" panose="020B0502020202020204" pitchFamily="34" charset="0"/>
              </a:rPr>
              <a:t>looks for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 friend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8" name="CuadroTexto 5">
            <a:extLst>
              <a:ext uri="{FF2B5EF4-FFF2-40B4-BE49-F238E27FC236}">
                <a16:creationId xmlns:a16="http://schemas.microsoft.com/office/drawing/2014/main" id="{9D705710-1FB5-8547-9256-3F5E6A465F1E}"/>
              </a:ext>
            </a:extLst>
          </p:cNvPr>
          <p:cNvSpPr txBox="1"/>
          <p:nvPr/>
        </p:nvSpPr>
        <p:spPr>
          <a:xfrm>
            <a:off x="174318" y="3585561"/>
            <a:ext cx="2633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Lucía </a:t>
            </a:r>
            <a:r>
              <a:rPr lang="en-GB" sz="1600" dirty="0" err="1">
                <a:latin typeface="Century Gothic" panose="020B0502020202020204" pitchFamily="34" charset="0"/>
                <a:ea typeface="Calibri" panose="020F0502020204030204" pitchFamily="34" charset="0"/>
              </a:rPr>
              <a:t>busca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1600" b="1" dirty="0">
                <a:latin typeface="Century Gothic" panose="020B0502020202020204" pitchFamily="34" charset="0"/>
                <a:ea typeface="Calibri" panose="020F0502020204030204" pitchFamily="34" charset="0"/>
              </a:rPr>
              <a:t>la </a:t>
            </a:r>
            <a:r>
              <a:rPr lang="en-GB" sz="1600" b="1" dirty="0" err="1">
                <a:latin typeface="Century Gothic" panose="020B0502020202020204" pitchFamily="34" charset="0"/>
                <a:ea typeface="Calibri" panose="020F0502020204030204" pitchFamily="34" charset="0"/>
              </a:rPr>
              <a:t>verdura</a:t>
            </a:r>
            <a:r>
              <a:rPr lang="en-GB" sz="1600" b="1" dirty="0"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60" name="CuadroTexto 7">
            <a:extLst>
              <a:ext uri="{FF2B5EF4-FFF2-40B4-BE49-F238E27FC236}">
                <a16:creationId xmlns:a16="http://schemas.microsoft.com/office/drawing/2014/main" id="{BDD02192-A011-3C43-B8E1-1188DEC4ECA9}"/>
              </a:ext>
            </a:extLst>
          </p:cNvPr>
          <p:cNvSpPr txBox="1"/>
          <p:nvPr/>
        </p:nvSpPr>
        <p:spPr>
          <a:xfrm>
            <a:off x="142603" y="3948867"/>
            <a:ext cx="2785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Lucía </a:t>
            </a:r>
            <a:r>
              <a:rPr lang="en-GB" sz="1600" dirty="0" err="1">
                <a:latin typeface="Century Gothic" panose="020B0502020202020204" pitchFamily="34" charset="0"/>
                <a:ea typeface="Calibri" panose="020F0502020204030204" pitchFamily="34" charset="0"/>
              </a:rPr>
              <a:t>busca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 a </a:t>
            </a:r>
            <a:r>
              <a:rPr lang="en-GB" sz="1600" b="1" dirty="0">
                <a:latin typeface="Century Gothic" panose="020B0502020202020204" pitchFamily="34" charset="0"/>
                <a:ea typeface="Calibri" panose="020F0502020204030204" pitchFamily="34" charset="0"/>
              </a:rPr>
              <a:t>una amiga.</a:t>
            </a:r>
          </a:p>
        </p:txBody>
      </p:sp>
      <p:sp>
        <p:nvSpPr>
          <p:cNvPr id="61" name="CuadroTexto 9">
            <a:extLst>
              <a:ext uri="{FF2B5EF4-FFF2-40B4-BE49-F238E27FC236}">
                <a16:creationId xmlns:a16="http://schemas.microsoft.com/office/drawing/2014/main" id="{B0B9CBE2-DCB2-6B46-8B92-E2E327E47A92}"/>
              </a:ext>
            </a:extLst>
          </p:cNvPr>
          <p:cNvSpPr txBox="1"/>
          <p:nvPr/>
        </p:nvSpPr>
        <p:spPr>
          <a:xfrm>
            <a:off x="152944" y="4318545"/>
            <a:ext cx="2007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Lucía </a:t>
            </a:r>
            <a:r>
              <a:rPr lang="en-GB" sz="1600" b="1" dirty="0">
                <a:latin typeface="Century Gothic" panose="020B0502020202020204" pitchFamily="34" charset="0"/>
                <a:ea typeface="Calibri" panose="020F0502020204030204" pitchFamily="34" charset="0"/>
              </a:rPr>
              <a:t>la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  <a:ea typeface="Calibri" panose="020F0502020204030204" pitchFamily="34" charset="0"/>
              </a:rPr>
              <a:t>busca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7FD4D8A-3A26-7841-A0AC-8FA99E9D0379}"/>
              </a:ext>
            </a:extLst>
          </p:cNvPr>
          <p:cNvSpPr/>
          <p:nvPr/>
        </p:nvSpPr>
        <p:spPr>
          <a:xfrm>
            <a:off x="765316" y="4326307"/>
            <a:ext cx="318251" cy="338555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Speech Bubble: Rectangle with Corners Rounded 14">
            <a:extLst>
              <a:ext uri="{FF2B5EF4-FFF2-40B4-BE49-F238E27FC236}">
                <a16:creationId xmlns:a16="http://schemas.microsoft.com/office/drawing/2014/main" id="{614F9379-023B-AD47-9857-35E968BB4734}"/>
              </a:ext>
            </a:extLst>
          </p:cNvPr>
          <p:cNvSpPr/>
          <p:nvPr/>
        </p:nvSpPr>
        <p:spPr>
          <a:xfrm>
            <a:off x="323241" y="4829299"/>
            <a:ext cx="5227412" cy="614201"/>
          </a:xfrm>
          <a:prstGeom prst="wedgeRoundRectCallout">
            <a:avLst>
              <a:gd name="adj1" fmla="val -35888"/>
              <a:gd name="adj2" fmla="val -70579"/>
              <a:gd name="adj3" fmla="val 16667"/>
            </a:avLst>
          </a:prstGeom>
          <a:solidFill>
            <a:srgbClr val="FCF2CA"/>
          </a:solidFill>
          <a:ln w="28575">
            <a:solidFill>
              <a:srgbClr val="FF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lvl="0" algn="ctr"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This can be tricky because ‘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la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’ also means ‘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’ when it comes before a noun. </a:t>
            </a:r>
          </a:p>
        </p:txBody>
      </p:sp>
      <p:pic>
        <p:nvPicPr>
          <p:cNvPr id="66" name="Imagen 8">
            <a:extLst>
              <a:ext uri="{FF2B5EF4-FFF2-40B4-BE49-F238E27FC236}">
                <a16:creationId xmlns:a16="http://schemas.microsoft.com/office/drawing/2014/main" id="{29F805D7-5964-D74A-955D-63A09B0D63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170" y="4062612"/>
            <a:ext cx="1031012" cy="63351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5987ADC-136D-174A-81F9-24FF5AEF7546}"/>
              </a:ext>
            </a:extLst>
          </p:cNvPr>
          <p:cNvSpPr txBox="1"/>
          <p:nvPr/>
        </p:nvSpPr>
        <p:spPr>
          <a:xfrm>
            <a:off x="181837" y="5644298"/>
            <a:ext cx="494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>
                <a:latin typeface="Century Gothic" panose="020B0502020202020204" pitchFamily="34" charset="0"/>
              </a:rPr>
              <a:t>Direct </a:t>
            </a:r>
            <a:r>
              <a:rPr lang="en-GB" b="1" dirty="0">
                <a:latin typeface="Century Gothic" panose="020B0502020202020204" pitchFamily="34" charset="0"/>
              </a:rPr>
              <a:t>object pronouns </a:t>
            </a:r>
            <a:r>
              <a:rPr lang="en-GB" b="1">
                <a:latin typeface="Century Gothic" panose="020B0502020202020204" pitchFamily="34" charset="0"/>
              </a:rPr>
              <a:t>‘los’ &amp; ‘las’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8AE931B7-DA13-F64A-9AE5-A67BAC187D2B}"/>
              </a:ext>
            </a:extLst>
          </p:cNvPr>
          <p:cNvSpPr txBox="1">
            <a:spLocks/>
          </p:cNvSpPr>
          <p:nvPr/>
        </p:nvSpPr>
        <p:spPr>
          <a:xfrm>
            <a:off x="213130" y="6071542"/>
            <a:ext cx="6280955" cy="27950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Use 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</a:rPr>
              <a:t>‘los’ 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to mean 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</a:rPr>
              <a:t>‘them’ 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for </a:t>
            </a:r>
            <a:r>
              <a:rPr lang="en-GB" sz="1600" b="1" i="1" dirty="0">
                <a:solidFill>
                  <a:schemeClr val="tx1"/>
                </a:solidFill>
                <a:ea typeface="Calibri" panose="020F0502020204030204" pitchFamily="34" charset="0"/>
              </a:rPr>
              <a:t>plural masculine 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objects.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8AE931B7-DA13-F64A-9AE5-A67BAC187D2B}"/>
              </a:ext>
            </a:extLst>
          </p:cNvPr>
          <p:cNvSpPr txBox="1">
            <a:spLocks/>
          </p:cNvSpPr>
          <p:nvPr/>
        </p:nvSpPr>
        <p:spPr>
          <a:xfrm>
            <a:off x="268149" y="7437480"/>
            <a:ext cx="6280955" cy="27950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Use 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</a:rPr>
              <a:t>‘las’ 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to mean 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</a:rPr>
              <a:t>‘them’ 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for </a:t>
            </a:r>
            <a:r>
              <a:rPr lang="en-GB" sz="1600" b="1" i="1" dirty="0">
                <a:solidFill>
                  <a:schemeClr val="tx1"/>
                </a:solidFill>
                <a:ea typeface="Calibri" panose="020F0502020204030204" pitchFamily="34" charset="0"/>
              </a:rPr>
              <a:t>plural feminine 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objects.</a:t>
            </a:r>
          </a:p>
        </p:txBody>
      </p:sp>
      <p:sp>
        <p:nvSpPr>
          <p:cNvPr id="72" name="TextBox 9">
            <a:extLst>
              <a:ext uri="{FF2B5EF4-FFF2-40B4-BE49-F238E27FC236}">
                <a16:creationId xmlns:a16="http://schemas.microsoft.com/office/drawing/2014/main" id="{857F8A30-9CBB-DF46-A4A2-C88E9774EF0B}"/>
              </a:ext>
            </a:extLst>
          </p:cNvPr>
          <p:cNvSpPr txBox="1"/>
          <p:nvPr/>
        </p:nvSpPr>
        <p:spPr>
          <a:xfrm>
            <a:off x="2479297" y="7718147"/>
            <a:ext cx="6083424" cy="415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i="1" dirty="0">
                <a:latin typeface="Century Gothic" panose="020B0502020202020204" pitchFamily="34" charset="0"/>
              </a:rPr>
              <a:t>You cut (up) the vegetables.</a:t>
            </a:r>
            <a:endParaRPr lang="en-GB" sz="1600" b="1" i="1" dirty="0">
              <a:latin typeface="Century Gothic" panose="020B0502020202020204" pitchFamily="34" charset="0"/>
            </a:endParaRPr>
          </a:p>
        </p:txBody>
      </p:sp>
      <p:sp>
        <p:nvSpPr>
          <p:cNvPr id="73" name="TextBox 19">
            <a:extLst>
              <a:ext uri="{FF2B5EF4-FFF2-40B4-BE49-F238E27FC236}">
                <a16:creationId xmlns:a16="http://schemas.microsoft.com/office/drawing/2014/main" id="{BDB230E7-E480-A34B-A2B5-1D1FBD2D5205}"/>
              </a:ext>
            </a:extLst>
          </p:cNvPr>
          <p:cNvSpPr txBox="1"/>
          <p:nvPr/>
        </p:nvSpPr>
        <p:spPr>
          <a:xfrm>
            <a:off x="2510426" y="8125998"/>
            <a:ext cx="3873624" cy="415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i="1" dirty="0">
                <a:latin typeface="Century Gothic" panose="020B0502020202020204" pitchFamily="34" charset="0"/>
              </a:rPr>
              <a:t>You cut </a:t>
            </a:r>
            <a:r>
              <a:rPr lang="en-GB" sz="1600" i="1" u="sng" dirty="0">
                <a:latin typeface="Century Gothic" panose="020B0502020202020204" pitchFamily="34" charset="0"/>
              </a:rPr>
              <a:t>them</a:t>
            </a:r>
            <a:r>
              <a:rPr lang="en-GB" sz="1600" i="1" dirty="0">
                <a:latin typeface="Century Gothic" panose="020B0502020202020204" pitchFamily="34" charset="0"/>
              </a:rPr>
              <a:t> (up).</a:t>
            </a:r>
            <a:endParaRPr lang="en-GB" sz="1600" b="1" i="1" dirty="0">
              <a:latin typeface="Century Gothic" panose="020B0502020202020204" pitchFamily="34" charset="0"/>
            </a:endParaRPr>
          </a:p>
        </p:txBody>
      </p:sp>
      <p:sp>
        <p:nvSpPr>
          <p:cNvPr id="74" name="Rectangle 5">
            <a:extLst>
              <a:ext uri="{FF2B5EF4-FFF2-40B4-BE49-F238E27FC236}">
                <a16:creationId xmlns:a16="http://schemas.microsoft.com/office/drawing/2014/main" id="{3027C275-C20A-0D4D-8789-29A3DA74DFDA}"/>
              </a:ext>
            </a:extLst>
          </p:cNvPr>
          <p:cNvSpPr/>
          <p:nvPr/>
        </p:nvSpPr>
        <p:spPr>
          <a:xfrm>
            <a:off x="194235" y="7793650"/>
            <a:ext cx="2259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</a:rPr>
              <a:t>Cortas las</a:t>
            </a:r>
            <a:r>
              <a:rPr lang="en-GB" sz="1600" b="1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</a:rPr>
              <a:t>verduras.</a:t>
            </a:r>
            <a:endParaRPr lang="en-GB" sz="1600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75" name="Rectangle 7">
            <a:extLst>
              <a:ext uri="{FF2B5EF4-FFF2-40B4-BE49-F238E27FC236}">
                <a16:creationId xmlns:a16="http://schemas.microsoft.com/office/drawing/2014/main" id="{A4F14E45-B9B1-314F-9F2D-8BD5F99349F0}"/>
              </a:ext>
            </a:extLst>
          </p:cNvPr>
          <p:cNvSpPr/>
          <p:nvPr/>
        </p:nvSpPr>
        <p:spPr>
          <a:xfrm>
            <a:off x="237466" y="8201735"/>
            <a:ext cx="5420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600" b="1">
                <a:solidFill>
                  <a:srgbClr val="FF612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Las</a:t>
            </a: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</a:rPr>
              <a:t> cortas.</a:t>
            </a:r>
            <a:endParaRPr lang="en-GB" sz="1600" b="1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84" name="TextBox 9">
            <a:extLst>
              <a:ext uri="{FF2B5EF4-FFF2-40B4-BE49-F238E27FC236}">
                <a16:creationId xmlns:a16="http://schemas.microsoft.com/office/drawing/2014/main" id="{857F8A30-9CBB-DF46-A4A2-C88E9774EF0B}"/>
              </a:ext>
            </a:extLst>
          </p:cNvPr>
          <p:cNvSpPr txBox="1"/>
          <p:nvPr/>
        </p:nvSpPr>
        <p:spPr>
          <a:xfrm>
            <a:off x="2407957" y="6382402"/>
            <a:ext cx="4237726" cy="415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i="1" dirty="0">
                <a:latin typeface="Century Gothic" panose="020B0502020202020204" pitchFamily="34" charset="0"/>
              </a:rPr>
              <a:t>You mix </a:t>
            </a:r>
            <a:r>
              <a:rPr lang="en-GB" sz="1600" i="1" u="sng" dirty="0">
                <a:latin typeface="Century Gothic" panose="020B0502020202020204" pitchFamily="34" charset="0"/>
              </a:rPr>
              <a:t>the eggs</a:t>
            </a:r>
            <a:r>
              <a:rPr lang="en-GB" sz="1600" i="1" dirty="0">
                <a:latin typeface="Century Gothic" panose="020B0502020202020204" pitchFamily="34" charset="0"/>
              </a:rPr>
              <a:t>.</a:t>
            </a:r>
            <a:endParaRPr lang="en-GB" sz="1600" b="1" i="1" dirty="0">
              <a:latin typeface="Century Gothic" panose="020B0502020202020204" pitchFamily="34" charset="0"/>
            </a:endParaRPr>
          </a:p>
        </p:txBody>
      </p:sp>
      <p:sp>
        <p:nvSpPr>
          <p:cNvPr id="85" name="TextBox 19">
            <a:extLst>
              <a:ext uri="{FF2B5EF4-FFF2-40B4-BE49-F238E27FC236}">
                <a16:creationId xmlns:a16="http://schemas.microsoft.com/office/drawing/2014/main" id="{BDB230E7-E480-A34B-A2B5-1D1FBD2D5205}"/>
              </a:ext>
            </a:extLst>
          </p:cNvPr>
          <p:cNvSpPr txBox="1"/>
          <p:nvPr/>
        </p:nvSpPr>
        <p:spPr>
          <a:xfrm>
            <a:off x="2396092" y="6763977"/>
            <a:ext cx="3271740" cy="415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i="1" dirty="0">
                <a:latin typeface="Century Gothic" panose="020B0502020202020204" pitchFamily="34" charset="0"/>
              </a:rPr>
              <a:t>You mix </a:t>
            </a:r>
            <a:r>
              <a:rPr lang="en-GB" sz="1600" i="1" u="sng" dirty="0">
                <a:latin typeface="Century Gothic" panose="020B0502020202020204" pitchFamily="34" charset="0"/>
              </a:rPr>
              <a:t>them</a:t>
            </a:r>
            <a:r>
              <a:rPr lang="en-GB" sz="1600" i="1" dirty="0">
                <a:latin typeface="Century Gothic" panose="020B0502020202020204" pitchFamily="34" charset="0"/>
              </a:rPr>
              <a:t>.</a:t>
            </a:r>
            <a:endParaRPr lang="en-GB" sz="1600" b="1" i="1" dirty="0">
              <a:latin typeface="Century Gothic" panose="020B0502020202020204" pitchFamily="34" charset="0"/>
            </a:endParaRPr>
          </a:p>
        </p:txBody>
      </p:sp>
      <p:sp>
        <p:nvSpPr>
          <p:cNvPr id="86" name="Rectangle 5">
            <a:extLst>
              <a:ext uri="{FF2B5EF4-FFF2-40B4-BE49-F238E27FC236}">
                <a16:creationId xmlns:a16="http://schemas.microsoft.com/office/drawing/2014/main" id="{3027C275-C20A-0D4D-8789-29A3DA74DFDA}"/>
              </a:ext>
            </a:extLst>
          </p:cNvPr>
          <p:cNvSpPr/>
          <p:nvPr/>
        </p:nvSpPr>
        <p:spPr>
          <a:xfrm>
            <a:off x="145566" y="6459475"/>
            <a:ext cx="60971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600" dirty="0" err="1">
                <a:latin typeface="Century Gothic" panose="020B0502020202020204" pitchFamily="34" charset="0"/>
                <a:ea typeface="Calibri" panose="020F0502020204030204" pitchFamily="34" charset="0"/>
              </a:rPr>
              <a:t>Mezclas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1600" b="1" dirty="0">
                <a:latin typeface="Century Gothic" panose="020B0502020202020204" pitchFamily="34" charset="0"/>
                <a:ea typeface="Calibri" panose="020F0502020204030204" pitchFamily="34" charset="0"/>
              </a:rPr>
              <a:t>los huevos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87" name="Rectangle 7">
            <a:extLst>
              <a:ext uri="{FF2B5EF4-FFF2-40B4-BE49-F238E27FC236}">
                <a16:creationId xmlns:a16="http://schemas.microsoft.com/office/drawing/2014/main" id="{A4F14E45-B9B1-314F-9F2D-8BD5F99349F0}"/>
              </a:ext>
            </a:extLst>
          </p:cNvPr>
          <p:cNvSpPr/>
          <p:nvPr/>
        </p:nvSpPr>
        <p:spPr>
          <a:xfrm>
            <a:off x="126183" y="6841543"/>
            <a:ext cx="5420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600" b="1" dirty="0">
                <a:solidFill>
                  <a:srgbClr val="FF612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Los</a:t>
            </a:r>
            <a:r>
              <a:rPr lang="en-GB" sz="1600" dirty="0">
                <a:solidFill>
                  <a:srgbClr val="FF612F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  <a:ea typeface="Calibri" panose="020F0502020204030204" pitchFamily="34" charset="0"/>
              </a:rPr>
              <a:t>mezclas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  <a:endParaRPr lang="en-GB" sz="1600" b="1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18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Qr code&#10;&#10;Description automatically generated">
            <a:extLst>
              <a:ext uri="{FF2B5EF4-FFF2-40B4-BE49-F238E27FC236}">
                <a16:creationId xmlns:a16="http://schemas.microsoft.com/office/drawing/2014/main" id="{0B134D80-8F71-294F-9DD2-C4A5509E4C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177" y="1140036"/>
            <a:ext cx="1120265" cy="1120265"/>
          </a:xfrm>
          <a:prstGeom prst="rect">
            <a:avLst/>
          </a:prstGeom>
        </p:spPr>
      </p:pic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3B774B4B-FDBE-134A-BBCE-217E996ABF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767906"/>
              </p:ext>
            </p:extLst>
          </p:nvPr>
        </p:nvGraphicFramePr>
        <p:xfrm>
          <a:off x="596960" y="6289556"/>
          <a:ext cx="2602663" cy="2438400"/>
        </p:xfrm>
        <a:graphic>
          <a:graphicData uri="http://schemas.openxmlformats.org/drawingml/2006/table">
            <a:tbl>
              <a:tblPr firstRow="1" firstCol="1" bandRow="1"/>
              <a:tblGrid>
                <a:gridCol w="1264104">
                  <a:extLst>
                    <a:ext uri="{9D8B030D-6E8A-4147-A177-3AD203B41FA5}">
                      <a16:colId xmlns:a16="http://schemas.microsoft.com/office/drawing/2014/main" val="2942398105"/>
                    </a:ext>
                  </a:extLst>
                </a:gridCol>
                <a:gridCol w="1338559">
                  <a:extLst>
                    <a:ext uri="{9D8B030D-6E8A-4147-A177-3AD203B41FA5}">
                      <a16:colId xmlns:a16="http://schemas.microsoft.com/office/drawing/2014/main" val="2256479569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s-ES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leche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milk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5198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s-ES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pan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bread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59434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verdura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vegetable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8482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vino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wine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10336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caliente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hot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1149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dulce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sweet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8129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fresco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fresh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13748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tradicional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traditional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28369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216" y="3246683"/>
            <a:ext cx="475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latin typeface="Century Gothic" panose="020B0502020202020204" pitchFamily="34" charset="0"/>
              </a:rPr>
              <a:t>Using stem changing verbs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F61D61-6DA3-1B44-BB1F-707A80B63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82" y="159853"/>
            <a:ext cx="1983788" cy="380198"/>
          </a:xfrm>
        </p:spPr>
        <p:txBody>
          <a:bodyPr/>
          <a:lstStyle/>
          <a:p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T1.1 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5</a:t>
            </a:r>
            <a:endParaRPr lang="en-US" sz="2000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84741" y="3636526"/>
            <a:ext cx="6294438" cy="56276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1600" dirty="0">
                <a:solidFill>
                  <a:schemeClr val="tx1"/>
                </a:solidFill>
                <a:latin typeface="Century Gothic"/>
              </a:rPr>
              <a:t>In the </a:t>
            </a:r>
            <a:r>
              <a:rPr lang="es-ES" sz="1600" dirty="0" err="1">
                <a:solidFill>
                  <a:schemeClr val="tx1"/>
                </a:solidFill>
                <a:latin typeface="Century Gothic"/>
              </a:rPr>
              <a:t>following</a:t>
            </a:r>
            <a:r>
              <a:rPr lang="es-ES" sz="1600" dirty="0">
                <a:solidFill>
                  <a:schemeClr val="tx1"/>
                </a:solidFill>
                <a:latin typeface="Century Gothic"/>
              </a:rPr>
              <a:t> </a:t>
            </a:r>
            <a:r>
              <a:rPr lang="es-ES" sz="1600" dirty="0" err="1">
                <a:solidFill>
                  <a:schemeClr val="tx1"/>
                </a:solidFill>
                <a:latin typeface="Century Gothic"/>
              </a:rPr>
              <a:t>verbs</a:t>
            </a:r>
            <a:r>
              <a:rPr lang="es-ES" sz="1600" dirty="0">
                <a:solidFill>
                  <a:schemeClr val="tx1"/>
                </a:solidFill>
                <a:latin typeface="Century Gothic"/>
              </a:rPr>
              <a:t>, 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the first ’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</a:rPr>
              <a:t>o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’ changes to ‘</a:t>
            </a:r>
            <a:r>
              <a:rPr lang="en-GB" sz="1600" b="1" dirty="0" err="1">
                <a:solidFill>
                  <a:schemeClr val="tx1"/>
                </a:solidFill>
                <a:ea typeface="Calibri" panose="020F0502020204030204" pitchFamily="34" charset="0"/>
              </a:rPr>
              <a:t>ue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’ for ‘I’, ‘you’, ‘s/he’ and ‘they’ in the present tense. 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24951" y="8688328"/>
            <a:ext cx="1600200" cy="635000"/>
          </a:xfrm>
        </p:spPr>
        <p:txBody>
          <a:bodyPr/>
          <a:lstStyle/>
          <a:p>
            <a:r>
              <a:rPr lang="en-GB" altLang="en-US" b="1" dirty="0">
                <a:latin typeface="Century Gothic" panose="020B0502020202020204" pitchFamily="34" charset="0"/>
              </a:rPr>
              <a:t>13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41736" y="140999"/>
            <a:ext cx="1637443" cy="4406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</a:rPr>
              <a:t>Vocabulario</a:t>
            </a:r>
            <a:endParaRPr lang="en-GB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Llamada rectangular redondeada 43">
            <a:extLst>
              <a:ext uri="{FF2B5EF4-FFF2-40B4-BE49-F238E27FC236}">
                <a16:creationId xmlns:a16="http://schemas.microsoft.com/office/drawing/2014/main" id="{071B03B1-168B-3A4C-8795-60DC8A9B3516}"/>
              </a:ext>
            </a:extLst>
          </p:cNvPr>
          <p:cNvSpPr/>
          <p:nvPr/>
        </p:nvSpPr>
        <p:spPr>
          <a:xfrm>
            <a:off x="495173" y="5456690"/>
            <a:ext cx="2974587" cy="569429"/>
          </a:xfrm>
          <a:prstGeom prst="wedgeRoundRectCallout">
            <a:avLst>
              <a:gd name="adj1" fmla="val 6369"/>
              <a:gd name="adj2" fmla="val -62834"/>
              <a:gd name="adj3" fmla="val 16667"/>
            </a:avLst>
          </a:prstGeom>
          <a:solidFill>
            <a:srgbClr val="FCF2CA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kern="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‘Soler’ is a modal verb, so it is followed by an infinitive.</a:t>
            </a:r>
            <a:endParaRPr lang="en-GB" sz="1600" kern="0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D2FE6840-1682-1440-A43B-42374577D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271111"/>
              </p:ext>
            </p:extLst>
          </p:nvPr>
        </p:nvGraphicFramePr>
        <p:xfrm>
          <a:off x="67301" y="760784"/>
          <a:ext cx="486288" cy="243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6288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273991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273991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273991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273991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273991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9287911"/>
                  </a:ext>
                </a:extLst>
              </a:tr>
              <a:tr h="273991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273991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273991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6704"/>
                  </a:ext>
                </a:extLst>
              </a:tr>
            </a:tbl>
          </a:graphicData>
        </a:graphic>
      </p:graphicFrame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AF287D13-DD2F-6E47-AE5E-ACDE8D3D46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548523"/>
              </p:ext>
            </p:extLst>
          </p:nvPr>
        </p:nvGraphicFramePr>
        <p:xfrm>
          <a:off x="31157" y="6242057"/>
          <a:ext cx="642205" cy="243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303671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303671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303671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303671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303671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9287911"/>
                  </a:ext>
                </a:extLst>
              </a:tr>
              <a:tr h="303671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303671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303671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6704"/>
                  </a:ext>
                </a:extLst>
              </a:tr>
            </a:tbl>
          </a:graphicData>
        </a:graphic>
      </p:graphicFrame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5C4914F5-4064-E24E-8ED5-B33A930D2C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483787"/>
              </p:ext>
            </p:extLst>
          </p:nvPr>
        </p:nvGraphicFramePr>
        <p:xfrm>
          <a:off x="495172" y="792924"/>
          <a:ext cx="3654338" cy="2424613"/>
        </p:xfrm>
        <a:graphic>
          <a:graphicData uri="http://schemas.openxmlformats.org/drawingml/2006/table">
            <a:tbl>
              <a:tblPr firstRow="1" firstCol="1" bandRow="1"/>
              <a:tblGrid>
                <a:gridCol w="1092322">
                  <a:extLst>
                    <a:ext uri="{9D8B030D-6E8A-4147-A177-3AD203B41FA5}">
                      <a16:colId xmlns:a16="http://schemas.microsoft.com/office/drawing/2014/main" val="641661458"/>
                    </a:ext>
                  </a:extLst>
                </a:gridCol>
                <a:gridCol w="2562016">
                  <a:extLst>
                    <a:ext uri="{9D8B030D-6E8A-4147-A177-3AD203B41FA5}">
                      <a16:colId xmlns:a16="http://schemas.microsoft.com/office/drawing/2014/main" val="3096062921"/>
                    </a:ext>
                  </a:extLst>
                </a:gridCol>
              </a:tblGrid>
              <a:tr h="385271">
                <a:tc>
                  <a:txBody>
                    <a:bodyPr/>
                    <a:lstStyle/>
                    <a:p>
                      <a:r>
                        <a:rPr lang="en-GB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colocar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place, placing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8406692"/>
                  </a:ext>
                </a:extLst>
              </a:tr>
              <a:tr h="281899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cortar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cut, cutting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3172383"/>
                  </a:ext>
                </a:extLst>
              </a:tr>
              <a:tr h="347948">
                <a:tc>
                  <a:txBody>
                    <a:bodyPr/>
                    <a:lstStyle/>
                    <a:p>
                      <a:r>
                        <a:rPr lang="en-GB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costar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cost, costing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8008994"/>
                  </a:ext>
                </a:extLst>
              </a:tr>
              <a:tr h="281899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mezclar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mix, mixing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360560"/>
                  </a:ext>
                </a:extLst>
              </a:tr>
              <a:tr h="281899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preferir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prefer, preferring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27118"/>
                  </a:ext>
                </a:extLst>
              </a:tr>
              <a:tr h="281899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probar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taste, to try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395075"/>
                  </a:ext>
                </a:extLst>
              </a:tr>
              <a:tr h="281899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soler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usually</a:t>
                      </a:r>
                      <a:r>
                        <a:rPr lang="en-GB" sz="1600" baseline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do something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939865"/>
                  </a:ext>
                </a:extLst>
              </a:tr>
              <a:tr h="281899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huevo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egg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3537474"/>
                  </a:ext>
                </a:extLst>
              </a:tr>
            </a:tbl>
          </a:graphicData>
        </a:graphic>
      </p:graphicFrame>
      <p:sp>
        <p:nvSpPr>
          <p:cNvPr id="88" name="TextBox 87">
            <a:extLst>
              <a:ext uri="{FF2B5EF4-FFF2-40B4-BE49-F238E27FC236}">
                <a16:creationId xmlns:a16="http://schemas.microsoft.com/office/drawing/2014/main" id="{E8F6574B-7F56-9A4F-9215-8854783BBD69}"/>
              </a:ext>
            </a:extLst>
          </p:cNvPr>
          <p:cNvSpPr txBox="1"/>
          <p:nvPr/>
        </p:nvSpPr>
        <p:spPr>
          <a:xfrm>
            <a:off x="1329845" y="4254004"/>
            <a:ext cx="4068890" cy="414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kern="0" dirty="0" err="1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Pr</a:t>
            </a:r>
            <a:r>
              <a:rPr lang="en-GB" sz="1600" b="1" kern="0" dirty="0" err="1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ue</a:t>
            </a:r>
            <a:r>
              <a:rPr lang="en-GB" sz="1600" kern="0" dirty="0" err="1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bas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 la leche.</a:t>
            </a:r>
            <a:endParaRPr lang="en-GB" sz="1600" b="1" dirty="0">
              <a:latin typeface="Century Gothic" panose="020B0502020202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3DF2D74-0F34-7641-91EC-11DFC95AE5C7}"/>
              </a:ext>
            </a:extLst>
          </p:cNvPr>
          <p:cNvSpPr/>
          <p:nvPr/>
        </p:nvSpPr>
        <p:spPr>
          <a:xfrm>
            <a:off x="297437" y="4328260"/>
            <a:ext cx="18483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600" dirty="0" err="1">
                <a:latin typeface="Century Gothic" panose="020B0502020202020204" pitchFamily="34" charset="0"/>
                <a:ea typeface="Calibri" panose="020F0502020204030204" pitchFamily="34" charset="0"/>
              </a:rPr>
              <a:t>Pr</a:t>
            </a:r>
            <a:r>
              <a:rPr lang="en-GB" sz="1600" b="1" dirty="0" err="1">
                <a:latin typeface="Century Gothic" panose="020B0502020202020204" pitchFamily="34" charset="0"/>
                <a:ea typeface="Calibri" panose="020F0502020204030204" pitchFamily="34" charset="0"/>
              </a:rPr>
              <a:t>o</a:t>
            </a:r>
            <a:r>
              <a:rPr lang="en-GB" sz="1600" dirty="0" err="1">
                <a:latin typeface="Century Gothic" panose="020B0502020202020204" pitchFamily="34" charset="0"/>
                <a:ea typeface="Calibri" panose="020F0502020204030204" pitchFamily="34" charset="0"/>
              </a:rPr>
              <a:t>bar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sym typeface="Wingdings" pitchFamily="2" charset="2"/>
              </a:rPr>
              <a:t> </a:t>
            </a:r>
            <a:endParaRPr lang="en-GB" sz="1600" b="1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90" name="Rectangle 7">
            <a:extLst>
              <a:ext uri="{FF2B5EF4-FFF2-40B4-BE49-F238E27FC236}">
                <a16:creationId xmlns:a16="http://schemas.microsoft.com/office/drawing/2014/main" id="{E9C8C4DA-282B-D449-A2E6-D05757EB0991}"/>
              </a:ext>
            </a:extLst>
          </p:cNvPr>
          <p:cNvSpPr/>
          <p:nvPr/>
        </p:nvSpPr>
        <p:spPr>
          <a:xfrm>
            <a:off x="287835" y="4695959"/>
            <a:ext cx="17578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600" dirty="0" err="1">
                <a:latin typeface="Century Gothic" panose="020B0502020202020204" pitchFamily="34" charset="0"/>
                <a:ea typeface="Calibri" panose="020F0502020204030204" pitchFamily="34" charset="0"/>
              </a:rPr>
              <a:t>C</a:t>
            </a:r>
            <a:r>
              <a:rPr lang="en-GB" sz="1600" b="1" dirty="0" err="1">
                <a:latin typeface="Century Gothic" panose="020B0502020202020204" pitchFamily="34" charset="0"/>
                <a:ea typeface="Calibri" panose="020F0502020204030204" pitchFamily="34" charset="0"/>
              </a:rPr>
              <a:t>o</a:t>
            </a:r>
            <a:r>
              <a:rPr lang="en-GB" sz="1600" dirty="0" err="1">
                <a:latin typeface="Century Gothic" panose="020B0502020202020204" pitchFamily="34" charset="0"/>
                <a:ea typeface="Calibri" panose="020F0502020204030204" pitchFamily="34" charset="0"/>
              </a:rPr>
              <a:t>star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sym typeface="Wingdings" pitchFamily="2" charset="2"/>
              </a:rPr>
              <a:t> </a:t>
            </a:r>
            <a:endParaRPr lang="en-GB" sz="1600" b="1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91" name="TextBox 19">
            <a:extLst>
              <a:ext uri="{FF2B5EF4-FFF2-40B4-BE49-F238E27FC236}">
                <a16:creationId xmlns:a16="http://schemas.microsoft.com/office/drawing/2014/main" id="{32AD109B-D324-A94C-9451-354424503010}"/>
              </a:ext>
            </a:extLst>
          </p:cNvPr>
          <p:cNvSpPr txBox="1"/>
          <p:nvPr/>
        </p:nvSpPr>
        <p:spPr>
          <a:xfrm>
            <a:off x="1329845" y="4610407"/>
            <a:ext cx="4337283" cy="414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El pan c</a:t>
            </a:r>
            <a:r>
              <a:rPr lang="en-GB" sz="1600" b="1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ue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sta un euro.</a:t>
            </a:r>
            <a:endParaRPr lang="en-GB" sz="1600" b="1" dirty="0">
              <a:latin typeface="Century Gothic" panose="020B0502020202020204" pitchFamily="34" charset="0"/>
            </a:endParaRPr>
          </a:p>
        </p:txBody>
      </p:sp>
      <p:sp>
        <p:nvSpPr>
          <p:cNvPr id="92" name="Rectangle 7">
            <a:extLst>
              <a:ext uri="{FF2B5EF4-FFF2-40B4-BE49-F238E27FC236}">
                <a16:creationId xmlns:a16="http://schemas.microsoft.com/office/drawing/2014/main" id="{FCDAC26C-5E37-4048-AEA7-C9E3C7F38094}"/>
              </a:ext>
            </a:extLst>
          </p:cNvPr>
          <p:cNvSpPr/>
          <p:nvPr/>
        </p:nvSpPr>
        <p:spPr>
          <a:xfrm>
            <a:off x="310445" y="5044015"/>
            <a:ext cx="14839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S</a:t>
            </a:r>
            <a:r>
              <a:rPr lang="en-GB" sz="1600" b="1" dirty="0">
                <a:latin typeface="Century Gothic" panose="020B0502020202020204" pitchFamily="34" charset="0"/>
                <a:ea typeface="Calibri" panose="020F0502020204030204" pitchFamily="34" charset="0"/>
              </a:rPr>
              <a:t>o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ler 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sym typeface="Wingdings" pitchFamily="2" charset="2"/>
              </a:rPr>
              <a:t> </a:t>
            </a:r>
            <a:endParaRPr lang="en-GB" sz="1600" b="1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93" name="TextBox 19">
            <a:extLst>
              <a:ext uri="{FF2B5EF4-FFF2-40B4-BE49-F238E27FC236}">
                <a16:creationId xmlns:a16="http://schemas.microsoft.com/office/drawing/2014/main" id="{47848802-2BAB-D144-BEBC-A834ABC77D69}"/>
              </a:ext>
            </a:extLst>
          </p:cNvPr>
          <p:cNvSpPr txBox="1"/>
          <p:nvPr/>
        </p:nvSpPr>
        <p:spPr>
          <a:xfrm>
            <a:off x="1250709" y="4972515"/>
            <a:ext cx="5104813" cy="414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kern="0" dirty="0" err="1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S</a:t>
            </a:r>
            <a:r>
              <a:rPr lang="en-GB" sz="1600" b="1" kern="0" dirty="0" err="1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ue</a:t>
            </a:r>
            <a:r>
              <a:rPr lang="en-GB" sz="1600" kern="0" dirty="0" err="1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lo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 comer </a:t>
            </a:r>
            <a:r>
              <a:rPr lang="en-GB" sz="1600" kern="0" dirty="0" err="1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temprano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.</a:t>
            </a:r>
            <a:endParaRPr lang="en-GB" sz="1600" b="1" dirty="0">
              <a:latin typeface="Century Gothic" panose="020B0502020202020204" pitchFamily="34" charset="0"/>
            </a:endParaRPr>
          </a:p>
        </p:txBody>
      </p:sp>
      <p:sp>
        <p:nvSpPr>
          <p:cNvPr id="94" name="TextBox 19">
            <a:extLst>
              <a:ext uri="{FF2B5EF4-FFF2-40B4-BE49-F238E27FC236}">
                <a16:creationId xmlns:a16="http://schemas.microsoft.com/office/drawing/2014/main" id="{7662AD09-9981-B248-9168-9C307F2A7CD7}"/>
              </a:ext>
            </a:extLst>
          </p:cNvPr>
          <p:cNvSpPr txBox="1"/>
          <p:nvPr/>
        </p:nvSpPr>
        <p:spPr>
          <a:xfrm>
            <a:off x="3839978" y="4245781"/>
            <a:ext cx="3812571" cy="414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You try/taste the milk.</a:t>
            </a:r>
            <a:endParaRPr lang="en-GB" sz="1600" b="1" i="1" dirty="0">
              <a:latin typeface="Century Gothic" panose="020B0502020202020204" pitchFamily="34" charset="0"/>
            </a:endParaRPr>
          </a:p>
        </p:txBody>
      </p:sp>
      <p:sp>
        <p:nvSpPr>
          <p:cNvPr id="95" name="TextBox 19">
            <a:extLst>
              <a:ext uri="{FF2B5EF4-FFF2-40B4-BE49-F238E27FC236}">
                <a16:creationId xmlns:a16="http://schemas.microsoft.com/office/drawing/2014/main" id="{AA12639E-DE80-C74F-A9BF-216391C6216C}"/>
              </a:ext>
            </a:extLst>
          </p:cNvPr>
          <p:cNvSpPr txBox="1"/>
          <p:nvPr/>
        </p:nvSpPr>
        <p:spPr>
          <a:xfrm>
            <a:off x="3825619" y="4694741"/>
            <a:ext cx="4102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The bread costs one euro.</a:t>
            </a:r>
            <a:endParaRPr lang="en-GB" sz="1600" b="1" i="1" dirty="0">
              <a:latin typeface="Century Gothic" panose="020B0502020202020204" pitchFamily="34" charset="0"/>
            </a:endParaRPr>
          </a:p>
        </p:txBody>
      </p:sp>
      <p:sp>
        <p:nvSpPr>
          <p:cNvPr id="96" name="TextBox 19">
            <a:extLst>
              <a:ext uri="{FF2B5EF4-FFF2-40B4-BE49-F238E27FC236}">
                <a16:creationId xmlns:a16="http://schemas.microsoft.com/office/drawing/2014/main" id="{C8985085-BA89-C440-9D18-BEE6034B4279}"/>
              </a:ext>
            </a:extLst>
          </p:cNvPr>
          <p:cNvSpPr txBox="1"/>
          <p:nvPr/>
        </p:nvSpPr>
        <p:spPr>
          <a:xfrm>
            <a:off x="3867791" y="4970018"/>
            <a:ext cx="4220668" cy="414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I usually eat early.</a:t>
            </a:r>
            <a:endParaRPr lang="en-GB" sz="1600" b="1" i="1" dirty="0">
              <a:latin typeface="Century Gothic" panose="020B0502020202020204" pitchFamily="34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3B9CB14-4762-8043-A0AD-E389DCBBEAE9}"/>
              </a:ext>
            </a:extLst>
          </p:cNvPr>
          <p:cNvSpPr/>
          <p:nvPr/>
        </p:nvSpPr>
        <p:spPr>
          <a:xfrm>
            <a:off x="4149510" y="7626611"/>
            <a:ext cx="1893039" cy="531360"/>
          </a:xfrm>
          <a:prstGeom prst="roundRect">
            <a:avLst>
              <a:gd name="adj" fmla="val 44736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Revisit vocab 8.3.2.5 &amp; 8.3.1.5</a:t>
            </a:r>
          </a:p>
        </p:txBody>
      </p:sp>
      <p:pic>
        <p:nvPicPr>
          <p:cNvPr id="68" name="Picture 2" descr="holy family catholic church - Clip Art Library">
            <a:extLst>
              <a:ext uri="{FF2B5EF4-FFF2-40B4-BE49-F238E27FC236}">
                <a16:creationId xmlns:a16="http://schemas.microsoft.com/office/drawing/2014/main" id="{AB9C4E0A-6A6C-2343-B7D5-05AF30217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00" r="97381">
                        <a14:foregroundMark x1="17619" y1="81928" x2="6190" y2="71566"/>
                        <a14:foregroundMark x1="6190" y1="71566" x2="2738" y2="59759"/>
                        <a14:foregroundMark x1="89643" y1="24337" x2="98333" y2="33976"/>
                        <a14:foregroundMark x1="98333" y1="33976" x2="97381" y2="54699"/>
                        <a14:foregroundMark x1="97381" y1="54699" x2="94048" y2="59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5274" y="2788746"/>
            <a:ext cx="882720" cy="43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Imagen 8">
            <a:extLst>
              <a:ext uri="{FF2B5EF4-FFF2-40B4-BE49-F238E27FC236}">
                <a16:creationId xmlns:a16="http://schemas.microsoft.com/office/drawing/2014/main" id="{1397434F-2310-5141-AC10-882585F72FC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0867" y="6104179"/>
            <a:ext cx="930950" cy="93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1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09B3E51D-5294-5E48-97E8-37A4A4406E6D}"/>
              </a:ext>
            </a:extLst>
          </p:cNvPr>
          <p:cNvSpPr txBox="1">
            <a:spLocks/>
          </p:cNvSpPr>
          <p:nvPr/>
        </p:nvSpPr>
        <p:spPr bwMode="auto">
          <a:xfrm>
            <a:off x="149002" y="161037"/>
            <a:ext cx="2016224" cy="41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endParaRPr lang="en-US" sz="2000" ker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862136" y="-378919"/>
            <a:ext cx="6172200" cy="1524000"/>
          </a:xfrm>
        </p:spPr>
        <p:txBody>
          <a:bodyPr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T1.1 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6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Century Gothic" panose="020B0502020202020204" pitchFamily="34" charset="0"/>
              </a:rPr>
              <a:t>Gramática</a:t>
            </a:r>
          </a:p>
        </p:txBody>
      </p: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57800" y="8826500"/>
            <a:ext cx="1600200" cy="635000"/>
          </a:xfrm>
        </p:spPr>
        <p:txBody>
          <a:bodyPr/>
          <a:lstStyle/>
          <a:p>
            <a:r>
              <a:rPr lang="en-GB" altLang="en-US" b="1">
                <a:latin typeface="Century Gothic" panose="020B0502020202020204" pitchFamily="34" charset="0"/>
              </a:rPr>
              <a:t>14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5B6B2F-BD8A-234C-9EBD-5BF5A3E906ED}"/>
              </a:ext>
            </a:extLst>
          </p:cNvPr>
          <p:cNvSpPr/>
          <p:nvPr/>
        </p:nvSpPr>
        <p:spPr>
          <a:xfrm>
            <a:off x="2035878" y="3909617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prstClr val="white"/>
                </a:solidFill>
              </a:rPr>
              <a:t>Going on a school trip</a:t>
            </a:r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C19C1B5-12E4-7047-A37D-48C90D48ED7A}"/>
              </a:ext>
            </a:extLst>
          </p:cNvPr>
          <p:cNvSpPr/>
          <p:nvPr/>
        </p:nvSpPr>
        <p:spPr>
          <a:xfrm>
            <a:off x="3058220" y="4107835"/>
            <a:ext cx="290832" cy="363409"/>
          </a:xfrm>
          <a:prstGeom prst="ellipse">
            <a:avLst/>
          </a:prstGeom>
          <a:noFill/>
          <a:ln w="38100">
            <a:solidFill>
              <a:srgbClr val="EA5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3D8CCE-1536-4D49-B401-6051553C58D0}"/>
              </a:ext>
            </a:extLst>
          </p:cNvPr>
          <p:cNvSpPr/>
          <p:nvPr/>
        </p:nvSpPr>
        <p:spPr>
          <a:xfrm>
            <a:off x="149002" y="1060835"/>
            <a:ext cx="66990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The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</a:rPr>
              <a:t>object 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is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</a:rPr>
              <a:t>the</a:t>
            </a:r>
            <a:r>
              <a:rPr kumimoji="0" lang="en-GB" sz="1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</a:rPr>
              <a:t> person or thing that ‘receives’ an action or is affected by it. In English, it goes after the verb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C73805F-87B2-134D-87F4-641DC1B813BD}"/>
              </a:ext>
            </a:extLst>
          </p:cNvPr>
          <p:cNvSpPr/>
          <p:nvPr/>
        </p:nvSpPr>
        <p:spPr>
          <a:xfrm>
            <a:off x="404664" y="2663933"/>
            <a:ext cx="1574800" cy="32278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SUBJECT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C8E420-BB20-5A48-8DEC-4038BA488FF1}"/>
              </a:ext>
            </a:extLst>
          </p:cNvPr>
          <p:cNvSpPr/>
          <p:nvPr/>
        </p:nvSpPr>
        <p:spPr>
          <a:xfrm>
            <a:off x="2824243" y="2640392"/>
            <a:ext cx="1574800" cy="322783"/>
          </a:xfrm>
          <a:prstGeom prst="rect">
            <a:avLst/>
          </a:prstGeom>
          <a:solidFill>
            <a:srgbClr val="FCF2CA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VERB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61DD4D-7FC8-B74A-8784-FEE9AE43D68D}"/>
              </a:ext>
            </a:extLst>
          </p:cNvPr>
          <p:cNvSpPr txBox="1"/>
          <p:nvPr/>
        </p:nvSpPr>
        <p:spPr>
          <a:xfrm>
            <a:off x="-67709" y="2995906"/>
            <a:ext cx="2443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The student (m)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56B2FA-C4D7-B14A-878C-D996D0F74C4F}"/>
              </a:ext>
            </a:extLst>
          </p:cNvPr>
          <p:cNvSpPr txBox="1"/>
          <p:nvPr/>
        </p:nvSpPr>
        <p:spPr>
          <a:xfrm>
            <a:off x="2749961" y="2979808"/>
            <a:ext cx="157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calls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472276-1AC0-D047-9D8F-4EB50F34643F}"/>
              </a:ext>
            </a:extLst>
          </p:cNvPr>
          <p:cNvSpPr txBox="1"/>
          <p:nvPr/>
        </p:nvSpPr>
        <p:spPr>
          <a:xfrm>
            <a:off x="4560282" y="2948943"/>
            <a:ext cx="2187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the teacher.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CF56653-85EF-9B42-A52D-7BB03BAAD7E7}"/>
              </a:ext>
            </a:extLst>
          </p:cNvPr>
          <p:cNvSpPr/>
          <p:nvPr/>
        </p:nvSpPr>
        <p:spPr>
          <a:xfrm>
            <a:off x="149002" y="1745092"/>
            <a:ext cx="9132937" cy="687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</a:rPr>
              <a:t>In Spanish, </a:t>
            </a:r>
            <a:r>
              <a:rPr lang="en-GB" sz="1600" noProof="0" dirty="0">
                <a:latin typeface="Century Gothic" panose="020B0502020202020204" pitchFamily="34" charset="0"/>
                <a:ea typeface="Calibri" panose="020F0502020204030204" pitchFamily="34" charset="0"/>
              </a:rPr>
              <a:t>the object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 can go before </a:t>
            </a:r>
            <a:r>
              <a:rPr lang="en-GB" sz="1600" u="sng" dirty="0">
                <a:latin typeface="Century Gothic" panose="020B0502020202020204" pitchFamily="34" charset="0"/>
                <a:ea typeface="Calibri" panose="020F0502020204030204" pitchFamily="34" charset="0"/>
              </a:rPr>
              <a:t>OR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 after the verb.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This doesn’t change the meaning of the sentence.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A1FB76-23AB-F847-B119-A28CEA90B544}"/>
              </a:ext>
            </a:extLst>
          </p:cNvPr>
          <p:cNvSpPr txBox="1"/>
          <p:nvPr/>
        </p:nvSpPr>
        <p:spPr>
          <a:xfrm>
            <a:off x="115288" y="3301441"/>
            <a:ext cx="2131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Century Gothic" panose="020B0502020202020204" pitchFamily="34" charset="0"/>
              </a:rPr>
              <a:t>El </a:t>
            </a:r>
            <a:r>
              <a:rPr lang="en-GB" sz="1600" dirty="0" err="1">
                <a:latin typeface="Century Gothic" panose="020B0502020202020204" pitchFamily="34" charset="0"/>
              </a:rPr>
              <a:t>estudiante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73F999-69A9-3146-A04D-A9092869C32D}"/>
              </a:ext>
            </a:extLst>
          </p:cNvPr>
          <p:cNvSpPr txBox="1"/>
          <p:nvPr/>
        </p:nvSpPr>
        <p:spPr>
          <a:xfrm>
            <a:off x="2757003" y="3261898"/>
            <a:ext cx="157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Century Gothic" panose="020B0502020202020204" pitchFamily="34" charset="0"/>
              </a:rPr>
              <a:t>llama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2FAA019-E743-6248-B8E2-B94D86675C50}"/>
              </a:ext>
            </a:extLst>
          </p:cNvPr>
          <p:cNvSpPr txBox="1"/>
          <p:nvPr/>
        </p:nvSpPr>
        <p:spPr>
          <a:xfrm>
            <a:off x="4399043" y="3291352"/>
            <a:ext cx="2634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a</a:t>
            </a:r>
            <a:r>
              <a:rPr lang="en-GB" sz="1600" dirty="0">
                <a:latin typeface="Century Gothic" panose="020B0502020202020204" pitchFamily="34" charset="0"/>
              </a:rPr>
              <a:t> la </a:t>
            </a:r>
            <a:r>
              <a:rPr lang="en-GB" sz="1600" dirty="0" err="1">
                <a:latin typeface="Century Gothic" panose="020B0502020202020204" pitchFamily="34" charset="0"/>
              </a:rPr>
              <a:t>profesora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A19A44D-AC9D-8847-B47D-5725BC09331D}"/>
              </a:ext>
            </a:extLst>
          </p:cNvPr>
          <p:cNvSpPr/>
          <p:nvPr/>
        </p:nvSpPr>
        <p:spPr>
          <a:xfrm>
            <a:off x="4868867" y="3724487"/>
            <a:ext cx="1574800" cy="32278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SUBJECT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B3FB614-402B-6C49-B04C-B877004616D7}"/>
              </a:ext>
            </a:extLst>
          </p:cNvPr>
          <p:cNvSpPr/>
          <p:nvPr/>
        </p:nvSpPr>
        <p:spPr>
          <a:xfrm>
            <a:off x="2807812" y="3738386"/>
            <a:ext cx="1574800" cy="322783"/>
          </a:xfrm>
          <a:prstGeom prst="rect">
            <a:avLst/>
          </a:prstGeom>
          <a:solidFill>
            <a:srgbClr val="FCF2CA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VERB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42DB417-6929-6B43-BA56-52F0F3F6E6A9}"/>
              </a:ext>
            </a:extLst>
          </p:cNvPr>
          <p:cNvSpPr/>
          <p:nvPr/>
        </p:nvSpPr>
        <p:spPr>
          <a:xfrm>
            <a:off x="389786" y="3735681"/>
            <a:ext cx="1574800" cy="322783"/>
          </a:xfrm>
          <a:prstGeom prst="rect">
            <a:avLst/>
          </a:prstGeom>
          <a:solidFill>
            <a:srgbClr val="FF66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OBJECT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555F7B-CE5B-4B44-85A2-DAA12261743D}"/>
              </a:ext>
            </a:extLst>
          </p:cNvPr>
          <p:cNvSpPr txBox="1"/>
          <p:nvPr/>
        </p:nvSpPr>
        <p:spPr>
          <a:xfrm>
            <a:off x="99753" y="4099831"/>
            <a:ext cx="2266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A</a:t>
            </a:r>
            <a:r>
              <a:rPr lang="en-GB" sz="1600" dirty="0">
                <a:latin typeface="Century Gothic" panose="020B0502020202020204" pitchFamily="34" charset="0"/>
              </a:rPr>
              <a:t> la </a:t>
            </a:r>
            <a:r>
              <a:rPr lang="en-GB" sz="1600" dirty="0" err="1">
                <a:latin typeface="Century Gothic" panose="020B0502020202020204" pitchFamily="34" charset="0"/>
              </a:rPr>
              <a:t>profesora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C95756A-160A-AA49-8A42-799CC7B63163}"/>
              </a:ext>
            </a:extLst>
          </p:cNvPr>
          <p:cNvSpPr txBox="1"/>
          <p:nvPr/>
        </p:nvSpPr>
        <p:spPr>
          <a:xfrm>
            <a:off x="2749869" y="4136336"/>
            <a:ext cx="157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la</a:t>
            </a:r>
            <a:r>
              <a:rPr lang="en-GB" sz="1600" dirty="0">
                <a:latin typeface="Century Gothic" panose="020B0502020202020204" pitchFamily="34" charset="0"/>
              </a:rPr>
              <a:t> llama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80A34D5-218E-D24E-B62C-B3A9D64C28EF}"/>
              </a:ext>
            </a:extLst>
          </p:cNvPr>
          <p:cNvSpPr txBox="1"/>
          <p:nvPr/>
        </p:nvSpPr>
        <p:spPr>
          <a:xfrm>
            <a:off x="4485953" y="4086199"/>
            <a:ext cx="2187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Century Gothic" panose="020B0502020202020204" pitchFamily="34" charset="0"/>
              </a:rPr>
              <a:t>el </a:t>
            </a:r>
            <a:r>
              <a:rPr lang="en-GB" sz="1600" dirty="0" err="1">
                <a:latin typeface="Century Gothic" panose="020B0502020202020204" pitchFamily="34" charset="0"/>
              </a:rPr>
              <a:t>estudiante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1" name="Arrow: Curved Down 37">
            <a:extLst>
              <a:ext uri="{FF2B5EF4-FFF2-40B4-BE49-F238E27FC236}">
                <a16:creationId xmlns:a16="http://schemas.microsoft.com/office/drawing/2014/main" id="{BD6C6C3E-DB87-CF42-B4EF-D9C8FF0D6C75}"/>
              </a:ext>
            </a:extLst>
          </p:cNvPr>
          <p:cNvSpPr/>
          <p:nvPr/>
        </p:nvSpPr>
        <p:spPr>
          <a:xfrm flipH="1">
            <a:off x="916753" y="4127322"/>
            <a:ext cx="2150419" cy="45719"/>
          </a:xfrm>
          <a:prstGeom prst="curvedDown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350F377-48D1-A747-9521-B3185B2A5E6F}"/>
              </a:ext>
            </a:extLst>
          </p:cNvPr>
          <p:cNvSpPr txBox="1"/>
          <p:nvPr/>
        </p:nvSpPr>
        <p:spPr>
          <a:xfrm>
            <a:off x="150086" y="689325"/>
            <a:ext cx="652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latin typeface="Century Gothic" panose="020B0502020202020204" pitchFamily="34" charset="0"/>
              </a:rPr>
              <a:t>Spanish object-verb-subject word order [revisited]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723FD5-FBA6-2B43-A7EC-9886A4100EE5}"/>
              </a:ext>
            </a:extLst>
          </p:cNvPr>
          <p:cNvSpPr txBox="1"/>
          <p:nvPr/>
        </p:nvSpPr>
        <p:spPr>
          <a:xfrm>
            <a:off x="126101" y="5787794"/>
            <a:ext cx="708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latin typeface="Century Gothic" panose="020B0502020202020204" pitchFamily="34" charset="0"/>
              </a:rPr>
              <a:t>Object pronouns ‘me’ and ‘</a:t>
            </a:r>
            <a:r>
              <a:rPr lang="en-GB" b="1" dirty="0" err="1">
                <a:latin typeface="Century Gothic" panose="020B0502020202020204" pitchFamily="34" charset="0"/>
              </a:rPr>
              <a:t>te</a:t>
            </a:r>
            <a:r>
              <a:rPr lang="en-GB" b="1" dirty="0">
                <a:latin typeface="Century Gothic" panose="020B0502020202020204" pitchFamily="34" charset="0"/>
              </a:rPr>
              <a:t>’ [revisited]</a:t>
            </a:r>
          </a:p>
        </p:txBody>
      </p:sp>
      <p:sp>
        <p:nvSpPr>
          <p:cNvPr id="57" name="TextBox 7">
            <a:extLst>
              <a:ext uri="{FF2B5EF4-FFF2-40B4-BE49-F238E27FC236}">
                <a16:creationId xmlns:a16="http://schemas.microsoft.com/office/drawing/2014/main" id="{A8D11320-AFF2-6240-A1CC-2CCF3932D5C3}"/>
              </a:ext>
            </a:extLst>
          </p:cNvPr>
          <p:cNvSpPr txBox="1"/>
          <p:nvPr/>
        </p:nvSpPr>
        <p:spPr>
          <a:xfrm>
            <a:off x="126101" y="6204139"/>
            <a:ext cx="11722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600" dirty="0">
                <a:latin typeface="Century Gothic" panose="020B0502020202020204" pitchFamily="34" charset="0"/>
              </a:rPr>
              <a:t>If the person affected by the verb is ‘</a:t>
            </a:r>
            <a:r>
              <a:rPr lang="en-GB" sz="1600" b="1" dirty="0">
                <a:latin typeface="Century Gothic" panose="020B0502020202020204" pitchFamily="34" charset="0"/>
              </a:rPr>
              <a:t>me</a:t>
            </a:r>
            <a:r>
              <a:rPr lang="en-GB" sz="1600" dirty="0">
                <a:latin typeface="Century Gothic" panose="020B0502020202020204" pitchFamily="34" charset="0"/>
              </a:rPr>
              <a:t>’, use ‘</a:t>
            </a:r>
            <a:r>
              <a:rPr lang="en-GB" sz="1600" b="1" dirty="0">
                <a:latin typeface="Century Gothic" panose="020B0502020202020204" pitchFamily="34" charset="0"/>
              </a:rPr>
              <a:t>me</a:t>
            </a:r>
            <a:r>
              <a:rPr lang="en-GB" sz="1600" dirty="0">
                <a:latin typeface="Century Gothic" panose="020B0502020202020204" pitchFamily="34" charset="0"/>
              </a:rPr>
              <a:t>’.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extBox 7">
            <a:extLst>
              <a:ext uri="{FF2B5EF4-FFF2-40B4-BE49-F238E27FC236}">
                <a16:creationId xmlns:a16="http://schemas.microsoft.com/office/drawing/2014/main" id="{F9A83FE8-1DE7-4B40-9AEB-1E2C7281502F}"/>
              </a:ext>
            </a:extLst>
          </p:cNvPr>
          <p:cNvSpPr txBox="1"/>
          <p:nvPr/>
        </p:nvSpPr>
        <p:spPr>
          <a:xfrm>
            <a:off x="149480" y="7002978"/>
            <a:ext cx="11722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600" dirty="0">
                <a:latin typeface="Century Gothic" panose="020B0502020202020204" pitchFamily="34" charset="0"/>
              </a:rPr>
              <a:t>If the person affected by the verb is ‘</a:t>
            </a:r>
            <a:r>
              <a:rPr lang="en-GB" sz="1600" b="1" dirty="0">
                <a:latin typeface="Century Gothic" panose="020B0502020202020204" pitchFamily="34" charset="0"/>
              </a:rPr>
              <a:t>you</a:t>
            </a:r>
            <a:r>
              <a:rPr lang="en-GB" sz="1600" dirty="0">
                <a:latin typeface="Century Gothic" panose="020B0502020202020204" pitchFamily="34" charset="0"/>
              </a:rPr>
              <a:t>’, use ‘</a:t>
            </a:r>
            <a:r>
              <a:rPr lang="en-GB" sz="1600" b="1" dirty="0" err="1">
                <a:latin typeface="Century Gothic" panose="020B0502020202020204" pitchFamily="34" charset="0"/>
              </a:rPr>
              <a:t>te</a:t>
            </a:r>
            <a:r>
              <a:rPr lang="en-GB" sz="1600" dirty="0">
                <a:latin typeface="Century Gothic" panose="020B0502020202020204" pitchFamily="34" charset="0"/>
              </a:rPr>
              <a:t>’.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TextBox 7">
            <a:extLst>
              <a:ext uri="{FF2B5EF4-FFF2-40B4-BE49-F238E27FC236}">
                <a16:creationId xmlns:a16="http://schemas.microsoft.com/office/drawing/2014/main" id="{1786097E-DB25-7840-BB1B-177DC1F350AA}"/>
              </a:ext>
            </a:extLst>
          </p:cNvPr>
          <p:cNvSpPr txBox="1"/>
          <p:nvPr/>
        </p:nvSpPr>
        <p:spPr>
          <a:xfrm>
            <a:off x="155831" y="6556660"/>
            <a:ext cx="5861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600" noProof="0" dirty="0">
                <a:latin typeface="Century Gothic" panose="020B0502020202020204" pitchFamily="34" charset="0"/>
              </a:rPr>
              <a:t>La </a:t>
            </a:r>
            <a:r>
              <a:rPr lang="en-GB" sz="1600" noProof="0" dirty="0" err="1">
                <a:latin typeface="Century Gothic" panose="020B0502020202020204" pitchFamily="34" charset="0"/>
              </a:rPr>
              <a:t>profesora</a:t>
            </a:r>
            <a:r>
              <a:rPr lang="en-GB" sz="1600" noProof="0" dirty="0">
                <a:latin typeface="Century Gothic" panose="020B0502020202020204" pitchFamily="34" charset="0"/>
              </a:rPr>
              <a:t> </a:t>
            </a:r>
            <a:r>
              <a:rPr lang="en-GB" sz="1600" b="1" noProof="0" dirty="0">
                <a:latin typeface="Century Gothic" panose="020B0502020202020204" pitchFamily="34" charset="0"/>
              </a:rPr>
              <a:t>me</a:t>
            </a:r>
            <a:r>
              <a:rPr lang="en-GB" sz="1600" noProof="0" dirty="0">
                <a:latin typeface="Century Gothic" panose="020B0502020202020204" pitchFamily="34" charset="0"/>
              </a:rPr>
              <a:t> </a:t>
            </a:r>
            <a:r>
              <a:rPr lang="en-GB" sz="1600" noProof="0" dirty="0" err="1">
                <a:latin typeface="Century Gothic" panose="020B0502020202020204" pitchFamily="34" charset="0"/>
              </a:rPr>
              <a:t>escucha</a:t>
            </a:r>
            <a:r>
              <a:rPr lang="en-GB" sz="1600" noProof="0" dirty="0">
                <a:latin typeface="Century Gothic" panose="020B0502020202020204" pitchFamily="34" charset="0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2" name="CuadroTexto 5">
            <a:extLst>
              <a:ext uri="{FF2B5EF4-FFF2-40B4-BE49-F238E27FC236}">
                <a16:creationId xmlns:a16="http://schemas.microsoft.com/office/drawing/2014/main" id="{EED8F3BA-A0F7-D347-8C3F-6ED75D388DD0}"/>
              </a:ext>
            </a:extLst>
          </p:cNvPr>
          <p:cNvSpPr txBox="1"/>
          <p:nvPr/>
        </p:nvSpPr>
        <p:spPr>
          <a:xfrm>
            <a:off x="2982918" y="6552733"/>
            <a:ext cx="2706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>
                <a:latin typeface="Century Gothic" panose="020B0502020202020204" pitchFamily="34" charset="0"/>
              </a:rPr>
              <a:t>The teacher listens </a:t>
            </a:r>
            <a:r>
              <a:rPr lang="en-GB" sz="1600" b="1" i="1" dirty="0">
                <a:latin typeface="Century Gothic" panose="020B0502020202020204" pitchFamily="34" charset="0"/>
              </a:rPr>
              <a:t>to me</a:t>
            </a:r>
            <a:r>
              <a:rPr lang="en-GB" sz="1600" i="1" dirty="0">
                <a:latin typeface="Century Gothic" panose="020B0502020202020204" pitchFamily="34" charset="0"/>
              </a:rPr>
              <a:t>.</a:t>
            </a:r>
            <a:endParaRPr lang="es-GB" sz="1600" i="1" dirty="0">
              <a:latin typeface="Century Gothic" panose="020B0502020202020204" pitchFamily="34" charset="0"/>
            </a:endParaRPr>
          </a:p>
        </p:txBody>
      </p:sp>
      <p:sp>
        <p:nvSpPr>
          <p:cNvPr id="63" name="TextBox 7">
            <a:extLst>
              <a:ext uri="{FF2B5EF4-FFF2-40B4-BE49-F238E27FC236}">
                <a16:creationId xmlns:a16="http://schemas.microsoft.com/office/drawing/2014/main" id="{5F5C26F7-D13E-2740-8730-D031E60C6562}"/>
              </a:ext>
            </a:extLst>
          </p:cNvPr>
          <p:cNvSpPr txBox="1"/>
          <p:nvPr/>
        </p:nvSpPr>
        <p:spPr>
          <a:xfrm>
            <a:off x="151912" y="7334112"/>
            <a:ext cx="6280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600" noProof="0" dirty="0">
                <a:latin typeface="Century Gothic" panose="020B0502020202020204" pitchFamily="34" charset="0"/>
              </a:rPr>
              <a:t>Los chicos </a:t>
            </a:r>
            <a:r>
              <a:rPr lang="en-GB" sz="1600" b="1" noProof="0" dirty="0" err="1">
                <a:latin typeface="Century Gothic" panose="020B0502020202020204" pitchFamily="34" charset="0"/>
              </a:rPr>
              <a:t>te</a:t>
            </a:r>
            <a:r>
              <a:rPr lang="en-GB" sz="1600" noProof="0" dirty="0">
                <a:latin typeface="Century Gothic" panose="020B0502020202020204" pitchFamily="34" charset="0"/>
              </a:rPr>
              <a:t> </a:t>
            </a:r>
            <a:r>
              <a:rPr lang="en-GB" sz="1600" noProof="0" dirty="0" err="1">
                <a:latin typeface="Century Gothic" panose="020B0502020202020204" pitchFamily="34" charset="0"/>
              </a:rPr>
              <a:t>envían</a:t>
            </a:r>
            <a:r>
              <a:rPr lang="en-GB" sz="1600" noProof="0" dirty="0">
                <a:latin typeface="Century Gothic" panose="020B0502020202020204" pitchFamily="34" charset="0"/>
              </a:rPr>
              <a:t> </a:t>
            </a:r>
            <a:r>
              <a:rPr lang="en-GB" sz="1600" noProof="0" dirty="0" err="1">
                <a:latin typeface="Century Gothic" panose="020B0502020202020204" pitchFamily="34" charset="0"/>
              </a:rPr>
              <a:t>correos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CuadroTexto 21">
            <a:extLst>
              <a:ext uri="{FF2B5EF4-FFF2-40B4-BE49-F238E27FC236}">
                <a16:creationId xmlns:a16="http://schemas.microsoft.com/office/drawing/2014/main" id="{27034F74-1B58-1142-B73D-55630DAAB9A9}"/>
              </a:ext>
            </a:extLst>
          </p:cNvPr>
          <p:cNvSpPr txBox="1"/>
          <p:nvPr/>
        </p:nvSpPr>
        <p:spPr>
          <a:xfrm>
            <a:off x="3488412" y="7338413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>
                <a:latin typeface="Century Gothic" panose="020B0502020202020204" pitchFamily="34" charset="0"/>
              </a:rPr>
              <a:t>The boys send </a:t>
            </a:r>
            <a:r>
              <a:rPr lang="en-GB" sz="1600" b="1" i="1">
                <a:latin typeface="Century Gothic" panose="020B0502020202020204" pitchFamily="34" charset="0"/>
              </a:rPr>
              <a:t>you</a:t>
            </a:r>
            <a:r>
              <a:rPr lang="en-GB" sz="1600" i="1">
                <a:latin typeface="Century Gothic" panose="020B0502020202020204" pitchFamily="34" charset="0"/>
              </a:rPr>
              <a:t> emails.</a:t>
            </a:r>
            <a:endParaRPr lang="es-GB" sz="1600" i="1" dirty="0">
              <a:latin typeface="Century Gothic" panose="020B0502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06E1C75-FC24-8542-97AB-E91FBC813CF4}"/>
              </a:ext>
            </a:extLst>
          </p:cNvPr>
          <p:cNvSpPr/>
          <p:nvPr/>
        </p:nvSpPr>
        <p:spPr>
          <a:xfrm>
            <a:off x="4885298" y="2593841"/>
            <a:ext cx="1574800" cy="322783"/>
          </a:xfrm>
          <a:prstGeom prst="rect">
            <a:avLst/>
          </a:prstGeom>
          <a:solidFill>
            <a:srgbClr val="FF66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OBJECT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9E69DEA-7FBB-3143-8775-048182C24A3A}"/>
              </a:ext>
            </a:extLst>
          </p:cNvPr>
          <p:cNvSpPr/>
          <p:nvPr/>
        </p:nvSpPr>
        <p:spPr>
          <a:xfrm>
            <a:off x="202902" y="7861496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Vocabulario</a:t>
            </a:r>
            <a:endParaRPr lang="en-GB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8B595BC-3AF5-4040-92F0-484C79469E14}"/>
              </a:ext>
            </a:extLst>
          </p:cNvPr>
          <p:cNvSpPr txBox="1"/>
          <p:nvPr/>
        </p:nvSpPr>
        <p:spPr>
          <a:xfrm>
            <a:off x="90465" y="8422179"/>
            <a:ext cx="5278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This week we revisit vocabulary from Year 7 and  Year 8. Follow the QR code to the Quizlet Mashup.</a:t>
            </a:r>
          </a:p>
        </p:txBody>
      </p:sp>
      <p:pic>
        <p:nvPicPr>
          <p:cNvPr id="89" name="image4.png" descr="Código QR&#10;&#10;Descripción generada automáticamente">
            <a:extLst>
              <a:ext uri="{FF2B5EF4-FFF2-40B4-BE49-F238E27FC236}">
                <a16:creationId xmlns:a16="http://schemas.microsoft.com/office/drawing/2014/main" id="{B7638A86-5759-2B44-8680-DE78484D3F6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280209" y="8208238"/>
            <a:ext cx="863600" cy="863600"/>
          </a:xfrm>
          <a:prstGeom prst="rect">
            <a:avLst/>
          </a:prstGeom>
          <a:ln/>
        </p:spPr>
      </p:pic>
      <p:sp>
        <p:nvSpPr>
          <p:cNvPr id="59" name="Llamada rectangular redondeada 43">
            <a:extLst>
              <a:ext uri="{FF2B5EF4-FFF2-40B4-BE49-F238E27FC236}">
                <a16:creationId xmlns:a16="http://schemas.microsoft.com/office/drawing/2014/main" id="{071B03B1-168B-3A4C-8795-60DC8A9B3516}"/>
              </a:ext>
            </a:extLst>
          </p:cNvPr>
          <p:cNvSpPr/>
          <p:nvPr/>
        </p:nvSpPr>
        <p:spPr>
          <a:xfrm>
            <a:off x="228519" y="4694793"/>
            <a:ext cx="2360778" cy="871856"/>
          </a:xfrm>
          <a:prstGeom prst="wedgeRoundRectCallout">
            <a:avLst>
              <a:gd name="adj1" fmla="val -31431"/>
              <a:gd name="adj2" fmla="val -74207"/>
              <a:gd name="adj3" fmla="val 16667"/>
            </a:avLst>
          </a:prstGeom>
          <a:solidFill>
            <a:srgbClr val="FCF2CA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kern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Remember, ‘a’ is used before the object if it is a living thing.</a:t>
            </a:r>
            <a:endParaRPr lang="en-GB" sz="1600" kern="0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0" name="Llamada rectangular redondeada 43">
            <a:extLst>
              <a:ext uri="{FF2B5EF4-FFF2-40B4-BE49-F238E27FC236}">
                <a16:creationId xmlns:a16="http://schemas.microsoft.com/office/drawing/2014/main" id="{071B03B1-168B-3A4C-8795-60DC8A9B3516}"/>
              </a:ext>
            </a:extLst>
          </p:cNvPr>
          <p:cNvSpPr/>
          <p:nvPr/>
        </p:nvSpPr>
        <p:spPr>
          <a:xfrm>
            <a:off x="2807813" y="4702957"/>
            <a:ext cx="3789539" cy="871856"/>
          </a:xfrm>
          <a:prstGeom prst="wedgeRoundRectCallout">
            <a:avLst>
              <a:gd name="adj1" fmla="val -39831"/>
              <a:gd name="adj2" fmla="val -67889"/>
              <a:gd name="adj3" fmla="val 16667"/>
            </a:avLst>
          </a:prstGeom>
          <a:solidFill>
            <a:srgbClr val="FCF2CA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lvl="0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Object-first sentences use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lo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or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la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between the object and verb. There is no translation in English for this.</a:t>
            </a:r>
          </a:p>
        </p:txBody>
      </p:sp>
    </p:spTree>
    <p:extLst>
      <p:ext uri="{BB962C8B-B14F-4D97-AF65-F5344CB8AC3E}">
        <p14:creationId xmlns:p14="http://schemas.microsoft.com/office/powerpoint/2010/main" val="148367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B471E9-9CF0-5249-ADF5-C11BCACB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97" y="182790"/>
            <a:ext cx="1997108" cy="362947"/>
          </a:xfrm>
        </p:spPr>
        <p:txBody>
          <a:bodyPr/>
          <a:lstStyle/>
          <a:p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T1.1 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7</a:t>
            </a:r>
            <a:endParaRPr lang="en-US" sz="20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Century Gothic" panose="020B0502020202020204" pitchFamily="34" charset="0"/>
              </a:rPr>
              <a:t>Gramática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4F3F10-86D2-4D29-814A-E6C047271EEA}"/>
              </a:ext>
            </a:extLst>
          </p:cNvPr>
          <p:cNvSpPr/>
          <p:nvPr/>
        </p:nvSpPr>
        <p:spPr>
          <a:xfrm>
            <a:off x="145813" y="578676"/>
            <a:ext cx="639757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 dirty="0">
                <a:latin typeface="Century Gothic" panose="020B0502020202020204" pitchFamily="34" charset="0"/>
              </a:rPr>
              <a:t>Indirect object pronouns ‘le’ and ‘les’</a:t>
            </a:r>
          </a:p>
          <a:p>
            <a:r>
              <a:rPr lang="es-ES" sz="1600" dirty="0" err="1">
                <a:latin typeface="Century Gothic" panose="020F0302020204030204"/>
              </a:rPr>
              <a:t>Pronouns</a:t>
            </a:r>
            <a:r>
              <a:rPr lang="es-ES" sz="1600" dirty="0">
                <a:latin typeface="Century Gothic" panose="020F0302020204030204"/>
              </a:rPr>
              <a:t> are </a:t>
            </a:r>
            <a:r>
              <a:rPr lang="es-ES" sz="1600" dirty="0" err="1">
                <a:latin typeface="Century Gothic" panose="020F0302020204030204"/>
              </a:rPr>
              <a:t>used</a:t>
            </a:r>
            <a:r>
              <a:rPr lang="es-ES" sz="1600" dirty="0">
                <a:latin typeface="Century Gothic" panose="020F0302020204030204"/>
              </a:rPr>
              <a:t> to </a:t>
            </a:r>
            <a:r>
              <a:rPr lang="es-ES" sz="1600" dirty="0" err="1">
                <a:latin typeface="Century Gothic" panose="020F0302020204030204"/>
              </a:rPr>
              <a:t>avoid</a:t>
            </a:r>
            <a:r>
              <a:rPr lang="es-ES" sz="1600" dirty="0">
                <a:latin typeface="Century Gothic" panose="020F0302020204030204"/>
              </a:rPr>
              <a:t> </a:t>
            </a:r>
            <a:r>
              <a:rPr lang="es-ES" sz="1600" dirty="0" err="1">
                <a:latin typeface="Century Gothic" panose="020F0302020204030204"/>
              </a:rPr>
              <a:t>repeating</a:t>
            </a:r>
            <a:r>
              <a:rPr lang="es-ES" sz="1600" dirty="0">
                <a:latin typeface="Century Gothic" panose="020F0302020204030204"/>
              </a:rPr>
              <a:t> </a:t>
            </a:r>
            <a:r>
              <a:rPr lang="es-ES" sz="1600" dirty="0" err="1">
                <a:latin typeface="Century Gothic" panose="020F0302020204030204"/>
              </a:rPr>
              <a:t>nouns</a:t>
            </a:r>
            <a:r>
              <a:rPr lang="es-ES" sz="16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  <a:endParaRPr lang="es-GB" sz="160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lvl="0"/>
            <a:endParaRPr lang="en-GB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05416" y="1186484"/>
            <a:ext cx="6496979" cy="26755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600" dirty="0">
                <a:solidFill>
                  <a:schemeClr val="tx1"/>
                </a:solidFill>
              </a:rPr>
              <a:t>For </a:t>
            </a:r>
            <a:r>
              <a:rPr lang="en-GB" sz="1600" b="1" i="1" dirty="0">
                <a:solidFill>
                  <a:schemeClr val="tx1"/>
                </a:solidFill>
              </a:rPr>
              <a:t>one </a:t>
            </a:r>
            <a:r>
              <a:rPr lang="en-GB" sz="1600" dirty="0">
                <a:solidFill>
                  <a:schemeClr val="tx1"/>
                </a:solidFill>
              </a:rPr>
              <a:t>person or thing indirectly affected by an action, use </a:t>
            </a:r>
            <a:r>
              <a:rPr lang="en-GB" sz="1600" b="1" dirty="0">
                <a:solidFill>
                  <a:schemeClr val="tx1"/>
                </a:solidFill>
              </a:rPr>
              <a:t>le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57800" y="8826500"/>
            <a:ext cx="1600200" cy="635000"/>
          </a:xfrm>
        </p:spPr>
        <p:txBody>
          <a:bodyPr/>
          <a:lstStyle/>
          <a:p>
            <a:r>
              <a:rPr lang="en-GB" altLang="en-US" b="1" dirty="0">
                <a:latin typeface="Century Gothic" panose="020B0502020202020204" pitchFamily="34" charset="0"/>
              </a:rPr>
              <a:t>15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314004FE-9576-5D48-9189-658D8C0B29BA}"/>
              </a:ext>
            </a:extLst>
          </p:cNvPr>
          <p:cNvSpPr txBox="1"/>
          <p:nvPr/>
        </p:nvSpPr>
        <p:spPr>
          <a:xfrm>
            <a:off x="171554" y="1464395"/>
            <a:ext cx="3778514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GB" sz="1600" kern="1200" dirty="0" err="1">
                <a:latin typeface="Century Gothic" panose="020F0302020204030204"/>
                <a:ea typeface="+mn-ea"/>
                <a:cs typeface="+mn-cs"/>
              </a:rPr>
              <a:t>manda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un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regalo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D2B76F39-B6CB-434B-99D8-1F8122615283}"/>
              </a:ext>
            </a:extLst>
          </p:cNvPr>
          <p:cNvSpPr txBox="1"/>
          <p:nvPr/>
        </p:nvSpPr>
        <p:spPr>
          <a:xfrm>
            <a:off x="2620166" y="1454034"/>
            <a:ext cx="4116091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i="1" kern="1200" dirty="0">
                <a:latin typeface="Century Gothic" panose="020F0302020204030204"/>
                <a:ea typeface="+mn-ea"/>
                <a:cs typeface="+mn-cs"/>
              </a:rPr>
              <a:t>He/she/it sends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him/her/it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GB" sz="1600" i="1" kern="1200" dirty="0">
                <a:latin typeface="Century Gothic" panose="020F0302020204030204"/>
                <a:ea typeface="+mn-ea"/>
                <a:cs typeface="+mn-cs"/>
              </a:rPr>
              <a:t>a present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608550D-B608-7846-891A-F4D8CC0F1A6D}"/>
              </a:ext>
            </a:extLst>
          </p:cNvPr>
          <p:cNvSpPr txBox="1">
            <a:spLocks/>
          </p:cNvSpPr>
          <p:nvPr/>
        </p:nvSpPr>
        <p:spPr>
          <a:xfrm>
            <a:off x="205416" y="1825881"/>
            <a:ext cx="6496979" cy="26755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600" dirty="0">
                <a:solidFill>
                  <a:schemeClr val="tx1"/>
                </a:solidFill>
              </a:rPr>
              <a:t>If </a:t>
            </a:r>
            <a:r>
              <a:rPr lang="en-GB" sz="1600" b="1" dirty="0">
                <a:solidFill>
                  <a:schemeClr val="tx1"/>
                </a:solidFill>
              </a:rPr>
              <a:t>more than </a:t>
            </a:r>
            <a:r>
              <a:rPr lang="en-GB" sz="1600" b="1" i="1" dirty="0">
                <a:solidFill>
                  <a:schemeClr val="tx1"/>
                </a:solidFill>
              </a:rPr>
              <a:t>one </a:t>
            </a:r>
            <a:r>
              <a:rPr lang="en-GB" sz="1600" dirty="0">
                <a:solidFill>
                  <a:schemeClr val="tx1"/>
                </a:solidFill>
              </a:rPr>
              <a:t>person or thing is indirectly affected, use </a:t>
            </a:r>
            <a:r>
              <a:rPr lang="en-GB" sz="1600" b="1" dirty="0">
                <a:solidFill>
                  <a:schemeClr val="tx1"/>
                </a:solidFill>
              </a:rPr>
              <a:t>les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A71B18FF-06DC-6F4F-8459-29D78247A7E2}"/>
              </a:ext>
            </a:extLst>
          </p:cNvPr>
          <p:cNvSpPr txBox="1"/>
          <p:nvPr/>
        </p:nvSpPr>
        <p:spPr>
          <a:xfrm>
            <a:off x="191497" y="2112573"/>
            <a:ext cx="3778514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GB" sz="1600" kern="1200" dirty="0" err="1">
                <a:latin typeface="Century Gothic" panose="020F0302020204030204"/>
                <a:ea typeface="+mn-ea"/>
                <a:cs typeface="+mn-cs"/>
              </a:rPr>
              <a:t>manda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un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regalo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35" name="TextBox 7">
            <a:extLst>
              <a:ext uri="{FF2B5EF4-FFF2-40B4-BE49-F238E27FC236}">
                <a16:creationId xmlns:a16="http://schemas.microsoft.com/office/drawing/2014/main" id="{F238A8C5-2820-CC42-86D3-462F8013BE2F}"/>
              </a:ext>
            </a:extLst>
          </p:cNvPr>
          <p:cNvSpPr txBox="1"/>
          <p:nvPr/>
        </p:nvSpPr>
        <p:spPr>
          <a:xfrm>
            <a:off x="2633652" y="2112573"/>
            <a:ext cx="4132168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i="1" kern="1200" dirty="0">
                <a:latin typeface="Century Gothic" panose="020F0302020204030204"/>
                <a:ea typeface="+mn-ea"/>
                <a:cs typeface="+mn-cs"/>
              </a:rPr>
              <a:t>He/she/it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sends </a:t>
            </a: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them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GB" sz="1600" i="1" kern="1200" dirty="0">
                <a:latin typeface="Century Gothic" panose="020F0302020204030204"/>
                <a:ea typeface="+mn-ea"/>
                <a:cs typeface="+mn-cs"/>
              </a:rPr>
              <a:t>a present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1C2557-338C-D445-8FBD-B0B618AA4523}"/>
              </a:ext>
            </a:extLst>
          </p:cNvPr>
          <p:cNvSpPr/>
          <p:nvPr/>
        </p:nvSpPr>
        <p:spPr>
          <a:xfrm>
            <a:off x="205416" y="2473952"/>
            <a:ext cx="6652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-</a:t>
            </a:r>
            <a:r>
              <a:rPr lang="en-GB" b="1" dirty="0" err="1">
                <a:latin typeface="Century Gothic" panose="020B0502020202020204" pitchFamily="34" charset="0"/>
              </a:rPr>
              <a:t>ar</a:t>
            </a:r>
            <a:r>
              <a:rPr lang="en-GB" b="1" dirty="0">
                <a:latin typeface="Century Gothic" panose="020B0502020202020204" pitchFamily="34" charset="0"/>
              </a:rPr>
              <a:t>/-er/-</a:t>
            </a:r>
            <a:r>
              <a:rPr lang="en-GB" b="1" dirty="0" err="1">
                <a:latin typeface="Century Gothic" panose="020B0502020202020204" pitchFamily="34" charset="0"/>
              </a:rPr>
              <a:t>ir</a:t>
            </a:r>
            <a:r>
              <a:rPr lang="en-GB" b="1" dirty="0">
                <a:latin typeface="Century Gothic" panose="020B0502020202020204" pitchFamily="34" charset="0"/>
              </a:rPr>
              <a:t> verbs in 3</a:t>
            </a:r>
            <a:r>
              <a:rPr lang="en-GB" b="1" baseline="30000" dirty="0">
                <a:latin typeface="Century Gothic" panose="020B0502020202020204" pitchFamily="34" charset="0"/>
              </a:rPr>
              <a:t>rd</a:t>
            </a:r>
            <a:r>
              <a:rPr lang="en-GB" b="1" dirty="0">
                <a:latin typeface="Century Gothic" panose="020B0502020202020204" pitchFamily="34" charset="0"/>
              </a:rPr>
              <a:t> person singular present tense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37B95C4-5BB8-6E40-804A-AB674F4DF6F1}"/>
              </a:ext>
            </a:extLst>
          </p:cNvPr>
          <p:cNvSpPr txBox="1">
            <a:spLocks/>
          </p:cNvSpPr>
          <p:nvPr/>
        </p:nvSpPr>
        <p:spPr>
          <a:xfrm>
            <a:off x="239278" y="2841482"/>
            <a:ext cx="6496979" cy="21121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tx1"/>
                </a:solidFill>
              </a:rPr>
              <a:t>For ‘</a:t>
            </a:r>
            <a:r>
              <a:rPr lang="en-GB" sz="1600" b="1" dirty="0">
                <a:solidFill>
                  <a:schemeClr val="tx1"/>
                </a:solidFill>
              </a:rPr>
              <a:t>s/he</a:t>
            </a:r>
            <a:r>
              <a:rPr lang="en-GB" sz="1600" dirty="0">
                <a:solidFill>
                  <a:schemeClr val="tx1"/>
                </a:solidFill>
              </a:rPr>
              <a:t>’ with a present tense </a:t>
            </a:r>
            <a:r>
              <a:rPr lang="en-GB" sz="1600" b="1" dirty="0">
                <a:solidFill>
                  <a:schemeClr val="tx1"/>
                </a:solidFill>
              </a:rPr>
              <a:t>–</a:t>
            </a:r>
            <a:r>
              <a:rPr lang="en-GB" sz="1600" b="1" dirty="0" err="1">
                <a:solidFill>
                  <a:schemeClr val="tx1"/>
                </a:solidFill>
              </a:rPr>
              <a:t>ar</a:t>
            </a:r>
            <a:r>
              <a:rPr lang="en-GB" sz="1600" b="1" dirty="0">
                <a:solidFill>
                  <a:schemeClr val="tx1"/>
                </a:solidFill>
              </a:rPr>
              <a:t> verb</a:t>
            </a:r>
            <a:r>
              <a:rPr lang="en-GB" sz="1600" dirty="0">
                <a:solidFill>
                  <a:schemeClr val="tx1"/>
                </a:solidFill>
              </a:rPr>
              <a:t>, remove –</a:t>
            </a:r>
            <a:r>
              <a:rPr lang="en-GB" sz="1600" dirty="0" err="1">
                <a:solidFill>
                  <a:schemeClr val="tx1"/>
                </a:solidFill>
              </a:rPr>
              <a:t>ar</a:t>
            </a:r>
            <a:r>
              <a:rPr lang="en-GB" sz="1600" dirty="0">
                <a:solidFill>
                  <a:schemeClr val="tx1"/>
                </a:solidFill>
              </a:rPr>
              <a:t> and add </a:t>
            </a:r>
            <a:r>
              <a:rPr lang="en-GB" sz="1600" b="1" dirty="0">
                <a:solidFill>
                  <a:schemeClr val="tx1"/>
                </a:solidFill>
              </a:rPr>
              <a:t>-a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D7BCB99-C8A0-AC4A-AE2B-E1F411B166BA}"/>
              </a:ext>
            </a:extLst>
          </p:cNvPr>
          <p:cNvSpPr txBox="1">
            <a:spLocks/>
          </p:cNvSpPr>
          <p:nvPr/>
        </p:nvSpPr>
        <p:spPr>
          <a:xfrm>
            <a:off x="239279" y="3445419"/>
            <a:ext cx="6496979" cy="21121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tx1"/>
                </a:solidFill>
              </a:rPr>
              <a:t>For ‘</a:t>
            </a:r>
            <a:r>
              <a:rPr lang="en-GB" sz="1600" b="1" dirty="0">
                <a:solidFill>
                  <a:schemeClr val="tx1"/>
                </a:solidFill>
              </a:rPr>
              <a:t>s/he</a:t>
            </a:r>
            <a:r>
              <a:rPr lang="en-GB" sz="1600" dirty="0">
                <a:solidFill>
                  <a:schemeClr val="tx1"/>
                </a:solidFill>
              </a:rPr>
              <a:t>’ –</a:t>
            </a:r>
            <a:r>
              <a:rPr lang="en-GB" sz="1600" b="1" dirty="0">
                <a:solidFill>
                  <a:schemeClr val="tx1"/>
                </a:solidFill>
              </a:rPr>
              <a:t>er</a:t>
            </a:r>
            <a:r>
              <a:rPr lang="en-GB" sz="1600" dirty="0">
                <a:solidFill>
                  <a:schemeClr val="tx1"/>
                </a:solidFill>
              </a:rPr>
              <a:t> or -</a:t>
            </a:r>
            <a:r>
              <a:rPr lang="en-GB" sz="1600" b="1" dirty="0" err="1">
                <a:solidFill>
                  <a:schemeClr val="tx1"/>
                </a:solidFill>
              </a:rPr>
              <a:t>ir</a:t>
            </a:r>
            <a:r>
              <a:rPr lang="en-GB" sz="1600" dirty="0">
                <a:solidFill>
                  <a:schemeClr val="tx1"/>
                </a:solidFill>
              </a:rPr>
              <a:t> verb, remove –</a:t>
            </a:r>
            <a:r>
              <a:rPr lang="en-GB" sz="1600" b="1" dirty="0">
                <a:solidFill>
                  <a:schemeClr val="tx1"/>
                </a:solidFill>
              </a:rPr>
              <a:t>er</a:t>
            </a:r>
            <a:r>
              <a:rPr lang="en-GB" sz="1600" dirty="0">
                <a:solidFill>
                  <a:schemeClr val="tx1"/>
                </a:solidFill>
              </a:rPr>
              <a:t> or -</a:t>
            </a:r>
            <a:r>
              <a:rPr lang="en-GB" sz="1600" b="1" dirty="0" err="1">
                <a:solidFill>
                  <a:schemeClr val="tx1"/>
                </a:solidFill>
              </a:rPr>
              <a:t>ir</a:t>
            </a:r>
            <a:r>
              <a:rPr lang="en-GB" sz="1600" dirty="0">
                <a:solidFill>
                  <a:schemeClr val="tx1"/>
                </a:solidFill>
              </a:rPr>
              <a:t> and add </a:t>
            </a:r>
            <a:r>
              <a:rPr lang="en-GB" sz="1600" b="1" dirty="0">
                <a:solidFill>
                  <a:schemeClr val="tx1"/>
                </a:solidFill>
              </a:rPr>
              <a:t>-e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9F4D5BAD-65AA-5446-BDA2-A0F79BF7C5F3}"/>
              </a:ext>
            </a:extLst>
          </p:cNvPr>
          <p:cNvSpPr txBox="1">
            <a:spLocks/>
          </p:cNvSpPr>
          <p:nvPr/>
        </p:nvSpPr>
        <p:spPr>
          <a:xfrm>
            <a:off x="239279" y="3110220"/>
            <a:ext cx="5715000" cy="498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600" dirty="0">
                <a:solidFill>
                  <a:schemeClr val="tx1"/>
                </a:solidFill>
              </a:rPr>
              <a:t>Les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ofrece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ayuda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en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la casa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E1C1DB69-76D5-5247-A4AE-4974E475F65B}"/>
              </a:ext>
            </a:extLst>
          </p:cNvPr>
          <p:cNvSpPr txBox="1">
            <a:spLocks/>
          </p:cNvSpPr>
          <p:nvPr/>
        </p:nvSpPr>
        <p:spPr>
          <a:xfrm>
            <a:off x="3264992" y="3101595"/>
            <a:ext cx="6229350" cy="498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S/he offers </a:t>
            </a:r>
            <a:r>
              <a:rPr lang="en-GB" sz="1600" i="1" dirty="0">
                <a:solidFill>
                  <a:schemeClr val="tx1"/>
                </a:solidFill>
              </a:rPr>
              <a:t>them help in the house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2842FBC9-25A7-5243-B72B-808654205E97}"/>
              </a:ext>
            </a:extLst>
          </p:cNvPr>
          <p:cNvSpPr txBox="1">
            <a:spLocks/>
          </p:cNvSpPr>
          <p:nvPr/>
        </p:nvSpPr>
        <p:spPr>
          <a:xfrm>
            <a:off x="239279" y="3715272"/>
            <a:ext cx="5715000" cy="498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600" dirty="0">
                <a:solidFill>
                  <a:schemeClr val="tx1"/>
                </a:solidFill>
              </a:rPr>
              <a:t>Les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cocina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pollo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con arroz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B5AA3056-3722-7F4D-8F78-E3AF6A09D9DF}"/>
              </a:ext>
            </a:extLst>
          </p:cNvPr>
          <p:cNvSpPr txBox="1">
            <a:spLocks/>
          </p:cNvSpPr>
          <p:nvPr/>
        </p:nvSpPr>
        <p:spPr>
          <a:xfrm>
            <a:off x="3151773" y="3737994"/>
            <a:ext cx="6229350" cy="498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cooks them chicken with rice.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80C5FED-2F28-2748-9223-16EA0F3FFF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565" y="1969310"/>
            <a:ext cx="566205" cy="688327"/>
          </a:xfrm>
          <a:prstGeom prst="rect">
            <a:avLst/>
          </a:prstGeom>
        </p:spPr>
      </p:pic>
      <p:pic>
        <p:nvPicPr>
          <p:cNvPr id="45" name="Picture 4" descr="Free Grandparents Night Cliparts, Downlo - PNG Images - PNGio">
            <a:extLst>
              <a:ext uri="{FF2B5EF4-FFF2-40B4-BE49-F238E27FC236}">
                <a16:creationId xmlns:a16="http://schemas.microsoft.com/office/drawing/2014/main" id="{25A9C72D-5093-6244-AD0C-7FA5EC004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47" y="31412"/>
            <a:ext cx="853129" cy="71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472D133-A373-6F44-A17A-77F7D3EE20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613470"/>
              </p:ext>
            </p:extLst>
          </p:nvPr>
        </p:nvGraphicFramePr>
        <p:xfrm>
          <a:off x="714458" y="4223401"/>
          <a:ext cx="4634043" cy="4176484"/>
        </p:xfrm>
        <a:graphic>
          <a:graphicData uri="http://schemas.openxmlformats.org/drawingml/2006/table">
            <a:tbl>
              <a:tblPr firstRow="1" firstCol="1" bandRow="1"/>
              <a:tblGrid>
                <a:gridCol w="1512169">
                  <a:extLst>
                    <a:ext uri="{9D8B030D-6E8A-4147-A177-3AD203B41FA5}">
                      <a16:colId xmlns:a16="http://schemas.microsoft.com/office/drawing/2014/main" val="825104450"/>
                    </a:ext>
                  </a:extLst>
                </a:gridCol>
                <a:gridCol w="3121874">
                  <a:extLst>
                    <a:ext uri="{9D8B030D-6E8A-4147-A177-3AD203B41FA5}">
                      <a16:colId xmlns:a16="http://schemas.microsoft.com/office/drawing/2014/main" val="2493021343"/>
                    </a:ext>
                  </a:extLst>
                </a:gridCol>
              </a:tblGrid>
              <a:tr h="311443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them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9426080"/>
                  </a:ext>
                </a:extLst>
              </a:tr>
              <a:tr h="311443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cocinar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cook, cooking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3927930"/>
                  </a:ext>
                </a:extLst>
              </a:tr>
              <a:tr h="311443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mandar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send, sending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9213873"/>
                  </a:ext>
                </a:extLst>
              </a:tr>
              <a:tr h="359570">
                <a:tc>
                  <a:txBody>
                    <a:bodyPr/>
                    <a:lstStyle/>
                    <a:p>
                      <a:r>
                        <a:rPr lang="en-GB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contar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tell, telling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227300"/>
                  </a:ext>
                </a:extLst>
              </a:tr>
              <a:tr h="311443"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arroz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rice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603520"/>
                  </a:ext>
                </a:extLst>
              </a:tr>
              <a:tr h="311443">
                <a:tc>
                  <a:txBody>
                    <a:bodyPr/>
                    <a:lstStyle/>
                    <a:p>
                      <a:r>
                        <a:rPr lang="es-ES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dolor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pain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776372"/>
                  </a:ext>
                </a:extLst>
              </a:tr>
              <a:tr h="311443"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invierno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winter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526797"/>
                  </a:ext>
                </a:extLst>
              </a:tr>
              <a:tr h="311443"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pollo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chicken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927814"/>
                  </a:ext>
                </a:extLst>
              </a:tr>
              <a:tr h="311443">
                <a:tc>
                  <a:txBody>
                    <a:bodyPr/>
                    <a:lstStyle/>
                    <a:p>
                      <a:r>
                        <a:rPr lang="es-ES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camiseta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t-shirt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9904434"/>
                  </a:ext>
                </a:extLst>
              </a:tr>
              <a:tr h="311443"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las gafas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glasses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5915631"/>
                  </a:ext>
                </a:extLst>
              </a:tr>
              <a:tr h="311443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gris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grey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12115"/>
                  </a:ext>
                </a:extLst>
              </a:tr>
              <a:tr h="391041">
                <a:tc>
                  <a:txBody>
                    <a:bodyPr/>
                    <a:lstStyle/>
                    <a:p>
                      <a:r>
                        <a:rPr lang="en-GB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naranja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6100219"/>
                  </a:ext>
                </a:extLst>
              </a:tr>
              <a:tr h="311443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tanto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 much, so many 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97418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71290" y="4133215"/>
            <a:ext cx="1637443" cy="4369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err="1">
                <a:solidFill>
                  <a:srgbClr val="000000"/>
                </a:solidFill>
                <a:latin typeface="Century Gothic" panose="020B0502020202020204" pitchFamily="34" charset="0"/>
              </a:rPr>
              <a:t>Vocabulario</a:t>
            </a:r>
            <a:endParaRPr lang="en-GB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8AEEDD31-2FB5-9A43-9707-05C99C0C5D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482" y="5716982"/>
            <a:ext cx="1224270" cy="1224270"/>
          </a:xfrm>
          <a:prstGeom prst="rect">
            <a:avLst/>
          </a:prstGeom>
        </p:spPr>
      </p:pic>
      <p:sp>
        <p:nvSpPr>
          <p:cNvPr id="46" name="Google Shape;312;p7">
            <a:extLst>
              <a:ext uri="{FF2B5EF4-FFF2-40B4-BE49-F238E27FC236}">
                <a16:creationId xmlns:a16="http://schemas.microsoft.com/office/drawing/2014/main" id="{92B3E61F-603D-544C-AA31-02FB18C396F8}"/>
              </a:ext>
            </a:extLst>
          </p:cNvPr>
          <p:cNvSpPr/>
          <p:nvPr/>
        </p:nvSpPr>
        <p:spPr>
          <a:xfrm>
            <a:off x="797657" y="8504999"/>
            <a:ext cx="5437231" cy="525725"/>
          </a:xfrm>
          <a:prstGeom prst="wedgeRoundRectCallout">
            <a:avLst>
              <a:gd name="adj1" fmla="val -37353"/>
              <a:gd name="adj2" fmla="val -76279"/>
              <a:gd name="adj3" fmla="val 16667"/>
            </a:avLst>
          </a:prstGeom>
          <a:solidFill>
            <a:srgbClr val="FCF2CA"/>
          </a:solidFill>
          <a:ln w="28575" cap="flat" cmpd="sng">
            <a:solidFill>
              <a:srgbClr val="FF612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 dirty="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‘Tanto’, an adjective, agrees in gender and number with the noun: </a:t>
            </a:r>
            <a:r>
              <a:rPr lang="en-GB" sz="1600" b="0" i="0" u="none" strike="noStrike" cap="none" dirty="0" err="1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eg.</a:t>
            </a:r>
            <a:r>
              <a:rPr lang="en-GB" sz="1600" b="0" i="0" u="none" strike="noStrike" cap="none" dirty="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0" i="0" u="none" strike="noStrike" cap="none" dirty="0" err="1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tant</a:t>
            </a:r>
            <a:r>
              <a:rPr lang="en-GB" sz="1600" b="1" i="0" u="none" strike="noStrike" cap="none" dirty="0" err="1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</a:t>
            </a:r>
            <a:r>
              <a:rPr lang="en-GB" sz="1600" b="0" i="0" u="none" strike="noStrike" cap="none" dirty="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0" i="0" u="none" strike="noStrike" cap="none" dirty="0" err="1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camiset</a:t>
            </a:r>
            <a:r>
              <a:rPr lang="en-GB" sz="1600" b="1" i="0" u="none" strike="noStrike" cap="none" dirty="0" err="1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</a:t>
            </a:r>
            <a:r>
              <a:rPr lang="en-GB" sz="1600" b="0" i="0" u="none" strike="noStrike" cap="none" dirty="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tant</a:t>
            </a:r>
            <a:r>
              <a:rPr lang="en-GB" sz="1600" b="1" i="0" u="none" strike="noStrike" cap="none" dirty="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</a:t>
            </a:r>
            <a:r>
              <a:rPr lang="en-GB" sz="1600" b="0" i="0" u="none" strike="noStrike" cap="none" dirty="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i="0" u="none" strike="noStrike" cap="none" dirty="0" err="1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poll</a:t>
            </a:r>
            <a:r>
              <a:rPr lang="en-GB" sz="1600" b="1" i="0" u="none" strike="noStrike" cap="none" dirty="0" err="1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</a:t>
            </a:r>
            <a:r>
              <a:rPr lang="en-GB" sz="1600" b="1" i="0" u="none" strike="noStrike" cap="none" dirty="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600" b="1" dirty="0">
              <a:solidFill>
                <a:schemeClr val="accent4"/>
              </a:solidFill>
            </a:endParaRP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48C0ACBC-AB48-A841-A534-E156EE8B8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859625"/>
              </p:ext>
            </p:extLst>
          </p:nvPr>
        </p:nvGraphicFramePr>
        <p:xfrm>
          <a:off x="145813" y="4164766"/>
          <a:ext cx="651844" cy="41764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1844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309983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>
                          <a:latin typeface="Century Gothic" panose="020B0502020202020204" pitchFamily="34" charset="0"/>
                        </a:rPr>
                        <a:t>pron.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309983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309983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454245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311203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311203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6704"/>
                  </a:ext>
                </a:extLst>
              </a:tr>
              <a:tr h="309983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9542714"/>
                  </a:ext>
                </a:extLst>
              </a:tr>
              <a:tr h="309983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000763"/>
                  </a:ext>
                </a:extLst>
              </a:tr>
              <a:tr h="309983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5017151"/>
                  </a:ext>
                </a:extLst>
              </a:tr>
              <a:tr h="309983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3946600"/>
                  </a:ext>
                </a:extLst>
              </a:tr>
              <a:tr h="309983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5217874"/>
                  </a:ext>
                </a:extLst>
              </a:tr>
              <a:tr h="309983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9615076"/>
                  </a:ext>
                </a:extLst>
              </a:tr>
              <a:tr h="309983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4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2425403"/>
                  </a:ext>
                </a:extLst>
              </a:tr>
            </a:tbl>
          </a:graphicData>
        </a:graphic>
      </p:graphicFrame>
      <p:sp>
        <p:nvSpPr>
          <p:cNvPr id="48" name="Google Shape;312;p7">
            <a:extLst>
              <a:ext uri="{FF2B5EF4-FFF2-40B4-BE49-F238E27FC236}">
                <a16:creationId xmlns:a16="http://schemas.microsoft.com/office/drawing/2014/main" id="{97EC44D3-216F-B945-91B9-CB63EF85A0DB}"/>
              </a:ext>
            </a:extLst>
          </p:cNvPr>
          <p:cNvSpPr/>
          <p:nvPr/>
        </p:nvSpPr>
        <p:spPr>
          <a:xfrm>
            <a:off x="3957187" y="6945215"/>
            <a:ext cx="2728723" cy="1094114"/>
          </a:xfrm>
          <a:prstGeom prst="wedgeRoundRectCallout">
            <a:avLst>
              <a:gd name="adj1" fmla="val -80461"/>
              <a:gd name="adj2" fmla="val 31569"/>
              <a:gd name="adj3" fmla="val 16667"/>
            </a:avLst>
          </a:prstGeom>
          <a:solidFill>
            <a:srgbClr val="FCF2CA"/>
          </a:solidFill>
          <a:ln w="28575" cap="flat" cmpd="sng">
            <a:solidFill>
              <a:srgbClr val="FF612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 dirty="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n-GB" sz="1600" b="0" i="0" u="none" strike="noStrike" cap="none" dirty="0" err="1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Naranja</a:t>
            </a:r>
            <a:r>
              <a:rPr lang="en-GB" sz="1600" b="0" i="0" u="none" strike="noStrike" cap="none" dirty="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is an adjective but its ending only changes in the plural (</a:t>
            </a:r>
            <a:r>
              <a:rPr lang="en-GB" sz="1600" b="0" i="0" u="none" strike="noStrike" cap="none" dirty="0" err="1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naranjas</a:t>
            </a:r>
            <a:r>
              <a:rPr lang="en-GB" sz="1600" b="0" i="0" u="none" strike="noStrike" cap="none" dirty="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).</a:t>
            </a:r>
            <a:endParaRPr sz="1600" b="1" dirty="0">
              <a:solidFill>
                <a:schemeClr val="accent4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999501" y="5031963"/>
            <a:ext cx="1753672" cy="614788"/>
          </a:xfrm>
          <a:prstGeom prst="roundRect">
            <a:avLst>
              <a:gd name="adj" fmla="val 44736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Revisit vocab 8.3.2.6 &amp; 8.3.1.6</a:t>
            </a:r>
          </a:p>
        </p:txBody>
      </p:sp>
      <p:pic>
        <p:nvPicPr>
          <p:cNvPr id="43" name="Imagen 34">
            <a:extLst>
              <a:ext uri="{FF2B5EF4-FFF2-40B4-BE49-F238E27FC236}">
                <a16:creationId xmlns:a16="http://schemas.microsoft.com/office/drawing/2014/main" id="{C07C2722-3576-5542-BF68-2B0B6B182DC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50328" y="3902229"/>
            <a:ext cx="1224269" cy="81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66C503E8-0CA0-764C-812E-F5D4A13509E6}"/>
              </a:ext>
            </a:extLst>
          </p:cNvPr>
          <p:cNvSpPr txBox="1">
            <a:spLocks/>
          </p:cNvSpPr>
          <p:nvPr/>
        </p:nvSpPr>
        <p:spPr>
          <a:xfrm>
            <a:off x="272935" y="4649385"/>
            <a:ext cx="4027732" cy="88976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To say </a:t>
            </a:r>
            <a:r>
              <a:rPr lang="en-GB" sz="1600" b="1" i="1" dirty="0">
                <a:solidFill>
                  <a:schemeClr val="tx1"/>
                </a:solidFill>
              </a:rPr>
              <a:t>what </a:t>
            </a:r>
            <a:r>
              <a:rPr lang="en-GB" sz="1600" dirty="0">
                <a:solidFill>
                  <a:schemeClr val="tx1"/>
                </a:solidFill>
              </a:rPr>
              <a:t>people play, use ‘a’ before the sport. This is often ‘al’ because many sports are masculine.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198855-A59D-6A41-86D9-13C7DB0C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7" y="125758"/>
            <a:ext cx="2041388" cy="451608"/>
          </a:xfrm>
        </p:spPr>
        <p:txBody>
          <a:bodyPr/>
          <a:lstStyle/>
          <a:p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T1.2 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1</a:t>
            </a:r>
            <a:endParaRPr lang="en-US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Century Gothic" panose="020B0502020202020204" pitchFamily="34" charset="0"/>
              </a:rPr>
              <a:t>Gramática</a:t>
            </a: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205067" y="1034733"/>
            <a:ext cx="6409562" cy="52171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800"/>
              </a:spcAft>
              <a:buNone/>
              <a:defRPr/>
            </a:pP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To refer to ‘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</a:rPr>
              <a:t>you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’ for 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</a:rPr>
              <a:t>one person 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with a present-tense –</a:t>
            </a:r>
            <a:r>
              <a:rPr lang="en-GB" sz="1600" dirty="0" err="1">
                <a:solidFill>
                  <a:schemeClr val="tx1"/>
                </a:solidFill>
                <a:ea typeface="Calibri" panose="020F0502020204030204" pitchFamily="34" charset="0"/>
              </a:rPr>
              <a:t>ar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 verb, use the verb ending 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</a:rPr>
              <a:t>-as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85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57800" y="8826500"/>
            <a:ext cx="1600200" cy="635000"/>
          </a:xfrm>
        </p:spPr>
        <p:txBody>
          <a:bodyPr/>
          <a:lstStyle/>
          <a:p>
            <a:r>
              <a:rPr lang="en-GB" altLang="en-US" b="1" dirty="0">
                <a:latin typeface="Century Gothic" panose="020B0502020202020204" pitchFamily="34" charset="0"/>
              </a:rPr>
              <a:t>16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5B4E2C3-B0B7-8E45-82EE-BCDF6889A7E3}"/>
              </a:ext>
            </a:extLst>
          </p:cNvPr>
          <p:cNvSpPr/>
          <p:nvPr/>
        </p:nvSpPr>
        <p:spPr>
          <a:xfrm>
            <a:off x="145813" y="644090"/>
            <a:ext cx="639757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 dirty="0">
                <a:latin typeface="Century Gothic" panose="020B0502020202020204" pitchFamily="34" charset="0"/>
              </a:rPr>
              <a:t>-</a:t>
            </a:r>
            <a:r>
              <a:rPr lang="en-GB" b="1" dirty="0" err="1">
                <a:latin typeface="Century Gothic" panose="020B0502020202020204" pitchFamily="34" charset="0"/>
              </a:rPr>
              <a:t>ar</a:t>
            </a:r>
            <a:r>
              <a:rPr lang="en-GB" b="1" dirty="0">
                <a:latin typeface="Century Gothic" panose="020B0502020202020204" pitchFamily="34" charset="0"/>
              </a:rPr>
              <a:t> verbs in 2</a:t>
            </a:r>
            <a:r>
              <a:rPr lang="en-GB" b="1" baseline="30000" dirty="0">
                <a:latin typeface="Century Gothic" panose="020B0502020202020204" pitchFamily="34" charset="0"/>
              </a:rPr>
              <a:t>nd</a:t>
            </a:r>
            <a:r>
              <a:rPr lang="en-GB" b="1" dirty="0">
                <a:latin typeface="Century Gothic" panose="020B0502020202020204" pitchFamily="34" charset="0"/>
              </a:rPr>
              <a:t> person singular &amp; plural</a:t>
            </a:r>
          </a:p>
          <a:p>
            <a:pPr lvl="0"/>
            <a:endParaRPr lang="en-GB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lvl="0"/>
            <a:endParaRPr lang="en-GB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lvl="0"/>
            <a:endParaRPr lang="en-GB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lvl="0"/>
            <a:endParaRPr lang="en-GB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765888E-4F0C-EC4C-A006-7633D515DE9C}"/>
              </a:ext>
            </a:extLst>
          </p:cNvPr>
          <p:cNvSpPr/>
          <p:nvPr/>
        </p:nvSpPr>
        <p:spPr>
          <a:xfrm>
            <a:off x="217337" y="2510511"/>
            <a:ext cx="44560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If you (plural) practise, you play well 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endParaRPr lang="en-GB" sz="1600" dirty="0">
              <a:latin typeface="Century Gothic" panose="020F0302020204030204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E5D6348-B3D6-5C43-9348-B20781882441}"/>
              </a:ext>
            </a:extLst>
          </p:cNvPr>
          <p:cNvSpPr txBox="1"/>
          <p:nvPr/>
        </p:nvSpPr>
        <p:spPr>
          <a:xfrm>
            <a:off x="3578403" y="1530356"/>
            <a:ext cx="7305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dirty="0" err="1">
                <a:latin typeface="Century Gothic" panose="020B0502020202020204" pitchFamily="34" charset="0"/>
                <a:ea typeface="Calibri" panose="020F0502020204030204" pitchFamily="34" charset="0"/>
              </a:rPr>
              <a:t>Peleas</a:t>
            </a:r>
            <a:r>
              <a:rPr lang="en-GB" sz="1600" i="1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1600" i="1" dirty="0" err="1">
                <a:latin typeface="Century Gothic" panose="020B0502020202020204" pitchFamily="34" charset="0"/>
                <a:ea typeface="Calibri" panose="020F0502020204030204" pitchFamily="34" charset="0"/>
              </a:rPr>
              <a:t>mucho</a:t>
            </a:r>
            <a:r>
              <a:rPr lang="en-GB" sz="1600" i="1" dirty="0">
                <a:latin typeface="Century Gothic" panose="020B0502020202020204" pitchFamily="34" charset="0"/>
                <a:ea typeface="Calibri" panose="020F0502020204030204" pitchFamily="34" charset="0"/>
              </a:rPr>
              <a:t> con </a:t>
            </a:r>
            <a:r>
              <a:rPr lang="en-GB" sz="1600" i="1" dirty="0" err="1">
                <a:latin typeface="Century Gothic" panose="020B0502020202020204" pitchFamily="34" charset="0"/>
                <a:ea typeface="Calibri" panose="020F0502020204030204" pitchFamily="34" charset="0"/>
              </a:rPr>
              <a:t>tu</a:t>
            </a:r>
            <a:r>
              <a:rPr lang="en-GB" sz="1600" i="1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1600" i="1" dirty="0" err="1">
                <a:latin typeface="Century Gothic" panose="020B0502020202020204" pitchFamily="34" charset="0"/>
                <a:ea typeface="Calibri" panose="020F0502020204030204" pitchFamily="34" charset="0"/>
              </a:rPr>
              <a:t>hermano</a:t>
            </a:r>
            <a:r>
              <a:rPr lang="en-GB" sz="1600" i="1" dirty="0"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  <a:endParaRPr lang="en-GB" sz="1600" b="1" i="1" dirty="0"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54C724-C99D-D34A-AC8F-923F98ED275E}"/>
              </a:ext>
            </a:extLst>
          </p:cNvPr>
          <p:cNvSpPr txBox="1"/>
          <p:nvPr/>
        </p:nvSpPr>
        <p:spPr>
          <a:xfrm>
            <a:off x="4084782" y="2416645"/>
            <a:ext cx="311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dirty="0">
                <a:latin typeface="Century Gothic" panose="020B0502020202020204" pitchFamily="34" charset="0"/>
              </a:rPr>
              <a:t>Si </a:t>
            </a:r>
            <a:r>
              <a:rPr lang="en-GB" sz="1600" i="1" dirty="0" err="1">
                <a:latin typeface="Century Gothic" panose="020B0502020202020204" pitchFamily="34" charset="0"/>
              </a:rPr>
              <a:t>practicáis</a:t>
            </a:r>
            <a:r>
              <a:rPr lang="en-GB" sz="1600" i="1" dirty="0">
                <a:latin typeface="Century Gothic" panose="020B0502020202020204" pitchFamily="34" charset="0"/>
              </a:rPr>
              <a:t>, </a:t>
            </a:r>
            <a:r>
              <a:rPr lang="en-GB" sz="1600" i="1" dirty="0" err="1">
                <a:latin typeface="Century Gothic" panose="020B0502020202020204" pitchFamily="34" charset="0"/>
              </a:rPr>
              <a:t>jugáis</a:t>
            </a:r>
            <a:r>
              <a:rPr lang="en-GB" sz="1600" i="1" dirty="0">
                <a:latin typeface="Century Gothic" panose="020B0502020202020204" pitchFamily="34" charset="0"/>
              </a:rPr>
              <a:t> bien.</a:t>
            </a:r>
            <a:endParaRPr lang="en-GB" sz="1600" b="1" i="1" dirty="0">
              <a:latin typeface="Century Gothic" panose="020B0502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81D5291-CE71-7043-947E-B981A0D221A1}"/>
              </a:ext>
            </a:extLst>
          </p:cNvPr>
          <p:cNvSpPr/>
          <p:nvPr/>
        </p:nvSpPr>
        <p:spPr>
          <a:xfrm>
            <a:off x="166499" y="1608533"/>
            <a:ext cx="628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You fight a lot with your brother </a:t>
            </a:r>
            <a:endParaRPr lang="en-GB" sz="1600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C415CDE0-A52F-0B4B-8D60-F817BAD62819}"/>
              </a:ext>
            </a:extLst>
          </p:cNvPr>
          <p:cNvSpPr txBox="1">
            <a:spLocks/>
          </p:cNvSpPr>
          <p:nvPr/>
        </p:nvSpPr>
        <p:spPr>
          <a:xfrm>
            <a:off x="230721" y="1926378"/>
            <a:ext cx="6397574" cy="52171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800"/>
              </a:spcAft>
              <a:buNone/>
              <a:defRPr/>
            </a:pP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To refer to ‘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</a:rPr>
              <a:t>you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’ for 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</a:rPr>
              <a:t>two or more people 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with a present-tense –</a:t>
            </a:r>
            <a:r>
              <a:rPr lang="en-GB" sz="1600" dirty="0" err="1">
                <a:solidFill>
                  <a:schemeClr val="tx1"/>
                </a:solidFill>
                <a:ea typeface="Calibri" panose="020F0502020204030204" pitchFamily="34" charset="0"/>
              </a:rPr>
              <a:t>ar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 verb, use the verb ending 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</a:rPr>
              <a:t>-</a:t>
            </a:r>
            <a:r>
              <a:rPr lang="en-GB" sz="1600" b="1" dirty="0" err="1">
                <a:solidFill>
                  <a:schemeClr val="tx1"/>
                </a:solidFill>
                <a:ea typeface="Calibri" panose="020F0502020204030204" pitchFamily="34" charset="0"/>
              </a:rPr>
              <a:t>áis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C8EF2CC-4508-B240-B047-25CD34DC517A}"/>
              </a:ext>
            </a:extLst>
          </p:cNvPr>
          <p:cNvSpPr txBox="1"/>
          <p:nvPr/>
        </p:nvSpPr>
        <p:spPr>
          <a:xfrm>
            <a:off x="222619" y="3079420"/>
            <a:ext cx="6219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Some verbs follow the pattern (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u-&gt;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ue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  <a:r>
              <a:rPr kumimoji="0" lang="en-GB" sz="1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for ‘I’, ‘you’, ‘s/he’ and ‘they’ in the present tense.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319BF82-5416-D348-9295-CE08CE779459}"/>
              </a:ext>
            </a:extLst>
          </p:cNvPr>
          <p:cNvSpPr txBox="1"/>
          <p:nvPr/>
        </p:nvSpPr>
        <p:spPr>
          <a:xfrm>
            <a:off x="246716" y="3676856"/>
            <a:ext cx="1286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j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ue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go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67B09AF-FEB8-A44C-ADE2-C09C7AEAC18D}"/>
              </a:ext>
            </a:extLst>
          </p:cNvPr>
          <p:cNvSpPr txBox="1"/>
          <p:nvPr/>
        </p:nvSpPr>
        <p:spPr>
          <a:xfrm>
            <a:off x="1006517" y="3676856"/>
            <a:ext cx="3294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 play, I am playing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BC7A4F7-F706-7247-A96D-07B9DF860841}"/>
              </a:ext>
            </a:extLst>
          </p:cNvPr>
          <p:cNvSpPr txBox="1"/>
          <p:nvPr/>
        </p:nvSpPr>
        <p:spPr>
          <a:xfrm>
            <a:off x="246716" y="4017783"/>
            <a:ext cx="1500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j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ue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gas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BBF2912-B325-F947-B084-B68F3FCAECA3}"/>
              </a:ext>
            </a:extLst>
          </p:cNvPr>
          <p:cNvSpPr txBox="1"/>
          <p:nvPr/>
        </p:nvSpPr>
        <p:spPr>
          <a:xfrm>
            <a:off x="1032679" y="4007531"/>
            <a:ext cx="4030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you play, you are playing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3F03850-6C13-B043-A213-3F1C446324BD}"/>
              </a:ext>
            </a:extLst>
          </p:cNvPr>
          <p:cNvSpPr txBox="1"/>
          <p:nvPr/>
        </p:nvSpPr>
        <p:spPr>
          <a:xfrm>
            <a:off x="2004119" y="5573251"/>
            <a:ext cx="4030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They play </a:t>
            </a:r>
            <a:r>
              <a:rPr kumimoji="0" lang="en-GB" sz="1600" i="1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tennis</a:t>
            </a:r>
            <a:r>
              <a:rPr kumimoji="0" lang="en-GB" sz="1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6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00725C3-FC79-BB43-B4B7-2AC2863C987A}"/>
              </a:ext>
            </a:extLst>
          </p:cNvPr>
          <p:cNvSpPr txBox="1"/>
          <p:nvPr/>
        </p:nvSpPr>
        <p:spPr>
          <a:xfrm>
            <a:off x="166499" y="5574623"/>
            <a:ext cx="287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Century Gothic" panose="020B0502020202020204" pitchFamily="34" charset="0"/>
              </a:rPr>
              <a:t>J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ue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gan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al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tenis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3" name="Rounded Rectangular Callout 92">
            <a:extLst>
              <a:ext uri="{FF2B5EF4-FFF2-40B4-BE49-F238E27FC236}">
                <a16:creationId xmlns:a16="http://schemas.microsoft.com/office/drawing/2014/main" id="{C6A09CC1-8385-734F-8738-22B1899E0559}"/>
              </a:ext>
            </a:extLst>
          </p:cNvPr>
          <p:cNvSpPr/>
          <p:nvPr/>
        </p:nvSpPr>
        <p:spPr>
          <a:xfrm>
            <a:off x="3755351" y="3702448"/>
            <a:ext cx="2705545" cy="1255896"/>
          </a:xfrm>
          <a:prstGeom prst="wedgeRoundRectCallout">
            <a:avLst>
              <a:gd name="adj1" fmla="val -49153"/>
              <a:gd name="adj2" fmla="val -67037"/>
              <a:gd name="adj3" fmla="val 16667"/>
            </a:avLst>
          </a:prstGeom>
          <a:solidFill>
            <a:srgbClr val="FCF2CA"/>
          </a:solidFill>
          <a:ln w="28575">
            <a:solidFill>
              <a:srgbClr val="FF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Otros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ejemplos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:</a:t>
            </a:r>
          </a:p>
          <a:p>
            <a:pPr algn="ctr"/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7826C30-F682-AE49-9A84-24357F9CF1DB}"/>
              </a:ext>
            </a:extLst>
          </p:cNvPr>
          <p:cNvSpPr/>
          <p:nvPr/>
        </p:nvSpPr>
        <p:spPr>
          <a:xfrm>
            <a:off x="3734173" y="3927624"/>
            <a:ext cx="27590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>
                <a:latin typeface="Century Gothic" panose="020B0502020202020204" pitchFamily="34" charset="0"/>
              </a:rPr>
              <a:t>1. </a:t>
            </a:r>
            <a:r>
              <a:rPr lang="en-GB" sz="1600" dirty="0" err="1">
                <a:latin typeface="Century Gothic" panose="020B0502020202020204" pitchFamily="34" charset="0"/>
              </a:rPr>
              <a:t>acordar</a:t>
            </a:r>
            <a:r>
              <a:rPr lang="en-GB" sz="1600" dirty="0">
                <a:latin typeface="Century Gothic" panose="020B0502020202020204" pitchFamily="34" charset="0"/>
              </a:rPr>
              <a:t>(se) -&gt; </a:t>
            </a:r>
            <a:r>
              <a:rPr lang="en-GB" sz="1600" dirty="0" err="1">
                <a:latin typeface="Century Gothic" panose="020B0502020202020204" pitchFamily="34" charset="0"/>
              </a:rPr>
              <a:t>ac</a:t>
            </a:r>
            <a:r>
              <a:rPr lang="en-GB" sz="1600" b="1" dirty="0" err="1">
                <a:latin typeface="Century Gothic" panose="020B0502020202020204" pitchFamily="34" charset="0"/>
              </a:rPr>
              <a:t>ue</a:t>
            </a:r>
            <a:r>
              <a:rPr lang="en-GB" sz="1600" dirty="0" err="1">
                <a:latin typeface="Century Gothic" panose="020B0502020202020204" pitchFamily="34" charset="0"/>
              </a:rPr>
              <a:t>rdo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5B8EBA5-FA95-3A4B-92BF-056967827B08}"/>
              </a:ext>
            </a:extLst>
          </p:cNvPr>
          <p:cNvSpPr/>
          <p:nvPr/>
        </p:nvSpPr>
        <p:spPr>
          <a:xfrm>
            <a:off x="3734173" y="4222964"/>
            <a:ext cx="27382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>
                <a:latin typeface="Century Gothic" panose="020B0502020202020204" pitchFamily="34" charset="0"/>
              </a:rPr>
              <a:t>2. </a:t>
            </a:r>
            <a:r>
              <a:rPr lang="en-GB" sz="1600" dirty="0" err="1">
                <a:latin typeface="Century Gothic" panose="020B0502020202020204" pitchFamily="34" charset="0"/>
              </a:rPr>
              <a:t>encontrar</a:t>
            </a:r>
            <a:r>
              <a:rPr lang="en-GB" sz="1600" dirty="0">
                <a:latin typeface="Century Gothic" panose="020B0502020202020204" pitchFamily="34" charset="0"/>
              </a:rPr>
              <a:t> -&gt; </a:t>
            </a:r>
            <a:r>
              <a:rPr lang="en-GB" sz="1600" dirty="0" err="1">
                <a:latin typeface="Century Gothic" panose="020B0502020202020204" pitchFamily="34" charset="0"/>
              </a:rPr>
              <a:t>enc</a:t>
            </a:r>
            <a:r>
              <a:rPr lang="en-GB" sz="1600" b="1" dirty="0" err="1">
                <a:latin typeface="Century Gothic" panose="020B0502020202020204" pitchFamily="34" charset="0"/>
              </a:rPr>
              <a:t>ue</a:t>
            </a:r>
            <a:r>
              <a:rPr lang="en-GB" sz="1600" dirty="0" err="1">
                <a:latin typeface="Century Gothic" panose="020B0502020202020204" pitchFamily="34" charset="0"/>
              </a:rPr>
              <a:t>ntro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6E641D5-62DD-164A-BA60-681EF69FD9DD}"/>
              </a:ext>
            </a:extLst>
          </p:cNvPr>
          <p:cNvSpPr/>
          <p:nvPr/>
        </p:nvSpPr>
        <p:spPr>
          <a:xfrm>
            <a:off x="3734173" y="4518305"/>
            <a:ext cx="21259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>
                <a:latin typeface="Century Gothic" panose="020B0502020202020204" pitchFamily="34" charset="0"/>
              </a:rPr>
              <a:t>3. </a:t>
            </a:r>
            <a:r>
              <a:rPr lang="en-GB" sz="1600" dirty="0" err="1">
                <a:latin typeface="Century Gothic" panose="020B0502020202020204" pitchFamily="34" charset="0"/>
              </a:rPr>
              <a:t>probar</a:t>
            </a:r>
            <a:r>
              <a:rPr lang="en-GB" sz="1600" dirty="0">
                <a:latin typeface="Century Gothic" panose="020B0502020202020204" pitchFamily="34" charset="0"/>
              </a:rPr>
              <a:t> -&gt; </a:t>
            </a:r>
            <a:r>
              <a:rPr lang="en-GB" sz="1600" dirty="0" err="1">
                <a:latin typeface="Century Gothic" panose="020B0502020202020204" pitchFamily="34" charset="0"/>
              </a:rPr>
              <a:t>pr</a:t>
            </a:r>
            <a:r>
              <a:rPr lang="en-GB" sz="1600" b="1" dirty="0" err="1">
                <a:latin typeface="Century Gothic" panose="020B0502020202020204" pitchFamily="34" charset="0"/>
              </a:rPr>
              <a:t>ue</a:t>
            </a:r>
            <a:r>
              <a:rPr lang="en-GB" sz="1600" dirty="0" err="1">
                <a:latin typeface="Century Gothic" panose="020B0502020202020204" pitchFamily="34" charset="0"/>
              </a:rPr>
              <a:t>bo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pic>
        <p:nvPicPr>
          <p:cNvPr id="98" name="Picture 4" descr="clip art tenis - Clip Art Library">
            <a:extLst>
              <a:ext uri="{FF2B5EF4-FFF2-40B4-BE49-F238E27FC236}">
                <a16:creationId xmlns:a16="http://schemas.microsoft.com/office/drawing/2014/main" id="{633A98E4-531E-0347-9A6A-748794593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068">
            <a:off x="5224911" y="3204743"/>
            <a:ext cx="1220362" cy="57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00A055C7-1843-CC4E-8F33-A8DF00E9533A}"/>
              </a:ext>
            </a:extLst>
          </p:cNvPr>
          <p:cNvSpPr txBox="1"/>
          <p:nvPr/>
        </p:nvSpPr>
        <p:spPr>
          <a:xfrm>
            <a:off x="196199" y="7026693"/>
            <a:ext cx="3615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Century Gothic" panose="020B0502020202020204" pitchFamily="34" charset="0"/>
              </a:rPr>
              <a:t>Estás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emocionado</a:t>
            </a:r>
            <a:r>
              <a:rPr lang="en-US" sz="1600" dirty="0">
                <a:latin typeface="Century Gothic" panose="020B0502020202020204" pitchFamily="34" charset="0"/>
              </a:rPr>
              <a:t>/a.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3677B60-4BF6-344D-BBB9-DC2F27663B38}"/>
              </a:ext>
            </a:extLst>
          </p:cNvPr>
          <p:cNvSpPr txBox="1"/>
          <p:nvPr/>
        </p:nvSpPr>
        <p:spPr>
          <a:xfrm>
            <a:off x="196199" y="7838775"/>
            <a:ext cx="5930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Century Gothic" panose="020B0502020202020204" pitchFamily="34" charset="0"/>
              </a:rPr>
              <a:t>Estáis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jugando</a:t>
            </a:r>
            <a:r>
              <a:rPr lang="en-US" sz="1600" dirty="0">
                <a:latin typeface="Century Gothic" panose="020B0502020202020204" pitchFamily="34" charset="0"/>
              </a:rPr>
              <a:t> al </a:t>
            </a:r>
            <a:r>
              <a:rPr lang="en-US" sz="1600" dirty="0" err="1">
                <a:latin typeface="Century Gothic" panose="020B0502020202020204" pitchFamily="34" charset="0"/>
              </a:rPr>
              <a:t>tenis</a:t>
            </a:r>
            <a:r>
              <a:rPr lang="en-US" sz="16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3E6B3C2-45CB-904F-8120-396C018D948B}"/>
              </a:ext>
            </a:extLst>
          </p:cNvPr>
          <p:cNvSpPr txBox="1"/>
          <p:nvPr/>
        </p:nvSpPr>
        <p:spPr>
          <a:xfrm>
            <a:off x="2452060" y="7039081"/>
            <a:ext cx="2771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Century Gothic" panose="020B0502020202020204" pitchFamily="34" charset="0"/>
              </a:rPr>
              <a:t>You are excited. 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6F003B7-69C9-0943-B0A5-6172A63A1193}"/>
              </a:ext>
            </a:extLst>
          </p:cNvPr>
          <p:cNvSpPr txBox="1"/>
          <p:nvPr/>
        </p:nvSpPr>
        <p:spPr>
          <a:xfrm>
            <a:off x="2585795" y="7838775"/>
            <a:ext cx="3426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Century Gothic" panose="020B0502020202020204" pitchFamily="34" charset="0"/>
              </a:rPr>
              <a:t>You (plural) are playing tennis.  </a:t>
            </a:r>
          </a:p>
        </p:txBody>
      </p:sp>
      <p:sp>
        <p:nvSpPr>
          <p:cNvPr id="106" name="Content Placeholder 2">
            <a:extLst>
              <a:ext uri="{FF2B5EF4-FFF2-40B4-BE49-F238E27FC236}">
                <a16:creationId xmlns:a16="http://schemas.microsoft.com/office/drawing/2014/main" id="{47C64DED-84DD-2540-82FD-723E488864FF}"/>
              </a:ext>
            </a:extLst>
          </p:cNvPr>
          <p:cNvSpPr txBox="1">
            <a:spLocks/>
          </p:cNvSpPr>
          <p:nvPr/>
        </p:nvSpPr>
        <p:spPr>
          <a:xfrm>
            <a:off x="218144" y="6658821"/>
            <a:ext cx="4634307" cy="2901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To say ‘</a:t>
            </a:r>
            <a:r>
              <a:rPr lang="en-US" sz="1600" b="1" dirty="0">
                <a:solidFill>
                  <a:schemeClr val="tx1"/>
                </a:solidFill>
              </a:rPr>
              <a:t>you are</a:t>
            </a:r>
            <a:r>
              <a:rPr lang="en-US" sz="1600" dirty="0">
                <a:solidFill>
                  <a:schemeClr val="tx1"/>
                </a:solidFill>
              </a:rPr>
              <a:t>’ for </a:t>
            </a:r>
            <a:r>
              <a:rPr lang="en-US" sz="1600" b="1" dirty="0">
                <a:solidFill>
                  <a:schemeClr val="tx1"/>
                </a:solidFill>
              </a:rPr>
              <a:t>one</a:t>
            </a:r>
            <a:r>
              <a:rPr lang="en-US" sz="1600" dirty="0">
                <a:solidFill>
                  <a:schemeClr val="tx1"/>
                </a:solidFill>
              </a:rPr>
              <a:t> person, use ‘</a:t>
            </a:r>
            <a:r>
              <a:rPr lang="en-US" sz="1600" b="1" dirty="0" err="1">
                <a:solidFill>
                  <a:schemeClr val="tx1"/>
                </a:solidFill>
              </a:rPr>
              <a:t>estás</a:t>
            </a:r>
            <a:r>
              <a:rPr lang="en-US" sz="1600" b="1" dirty="0">
                <a:solidFill>
                  <a:schemeClr val="tx1"/>
                </a:solidFill>
              </a:rPr>
              <a:t>’</a:t>
            </a:r>
            <a:r>
              <a:rPr lang="en-US" sz="1600" dirty="0">
                <a:solidFill>
                  <a:schemeClr val="tx1"/>
                </a:solidFill>
              </a:rPr>
              <a:t> .</a:t>
            </a:r>
          </a:p>
        </p:txBody>
      </p:sp>
      <p:sp>
        <p:nvSpPr>
          <p:cNvPr id="107" name="Content Placeholder 2">
            <a:extLst>
              <a:ext uri="{FF2B5EF4-FFF2-40B4-BE49-F238E27FC236}">
                <a16:creationId xmlns:a16="http://schemas.microsoft.com/office/drawing/2014/main" id="{BA4C9B18-3F80-944D-9BC5-67320957F330}"/>
              </a:ext>
            </a:extLst>
          </p:cNvPr>
          <p:cNvSpPr txBox="1">
            <a:spLocks/>
          </p:cNvSpPr>
          <p:nvPr/>
        </p:nvSpPr>
        <p:spPr>
          <a:xfrm>
            <a:off x="218144" y="7442967"/>
            <a:ext cx="5344384" cy="33244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tx1"/>
                </a:solidFill>
              </a:rPr>
              <a:t>To say ‘</a:t>
            </a:r>
            <a:r>
              <a:rPr lang="en-US" sz="1600" b="1" dirty="0">
                <a:solidFill>
                  <a:schemeClr val="tx1"/>
                </a:solidFill>
              </a:rPr>
              <a:t>you are</a:t>
            </a:r>
            <a:r>
              <a:rPr lang="en-US" sz="1600" dirty="0">
                <a:solidFill>
                  <a:schemeClr val="tx1"/>
                </a:solidFill>
              </a:rPr>
              <a:t>’ for </a:t>
            </a:r>
            <a:r>
              <a:rPr lang="en-US" sz="1600" b="1" dirty="0">
                <a:solidFill>
                  <a:schemeClr val="tx1"/>
                </a:solidFill>
              </a:rPr>
              <a:t>two or more</a:t>
            </a:r>
            <a:r>
              <a:rPr lang="en-US" sz="1600" dirty="0">
                <a:solidFill>
                  <a:schemeClr val="tx1"/>
                </a:solidFill>
              </a:rPr>
              <a:t> people, use ‘</a:t>
            </a:r>
            <a:r>
              <a:rPr lang="en-US" sz="1600" b="1" dirty="0" err="1">
                <a:solidFill>
                  <a:schemeClr val="tx1"/>
                </a:solidFill>
              </a:rPr>
              <a:t>estáis</a:t>
            </a:r>
            <a:r>
              <a:rPr lang="en-US" sz="1600" b="1" dirty="0">
                <a:solidFill>
                  <a:schemeClr val="tx1"/>
                </a:solidFill>
              </a:rPr>
              <a:t>’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CA4750-883A-EB4C-8217-6A8AD5C2D6FD}"/>
              </a:ext>
            </a:extLst>
          </p:cNvPr>
          <p:cNvSpPr/>
          <p:nvPr/>
        </p:nvSpPr>
        <p:spPr>
          <a:xfrm>
            <a:off x="78669" y="5972103"/>
            <a:ext cx="677933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‘</a:t>
            </a:r>
            <a:r>
              <a:rPr lang="en-US" b="1" dirty="0" err="1">
                <a:latin typeface="Century Gothic" panose="020B0502020202020204" pitchFamily="34" charset="0"/>
              </a:rPr>
              <a:t>Estar</a:t>
            </a:r>
            <a:r>
              <a:rPr lang="en-US" dirty="0">
                <a:latin typeface="Century Gothic" panose="020B0502020202020204" pitchFamily="34" charset="0"/>
              </a:rPr>
              <a:t>’</a:t>
            </a:r>
          </a:p>
          <a:p>
            <a:r>
              <a:rPr lang="en-US" sz="1600" dirty="0">
                <a:latin typeface="Century Gothic" panose="020B0502020202020204" pitchFamily="34" charset="0"/>
              </a:rPr>
              <a:t>‘</a:t>
            </a:r>
            <a:r>
              <a:rPr lang="en-US" sz="1600" b="1" dirty="0" err="1">
                <a:latin typeface="Century Gothic" panose="020B0502020202020204" pitchFamily="34" charset="0"/>
              </a:rPr>
              <a:t>Estar</a:t>
            </a:r>
            <a:r>
              <a:rPr lang="en-US" sz="1600" dirty="0">
                <a:latin typeface="Century Gothic" panose="020B0502020202020204" pitchFamily="34" charset="0"/>
              </a:rPr>
              <a:t>’ means </a:t>
            </a:r>
            <a:r>
              <a:rPr lang="en-US" sz="1600" b="1" dirty="0">
                <a:latin typeface="Century Gothic" panose="020B0502020202020204" pitchFamily="34" charset="0"/>
              </a:rPr>
              <a:t>‘to be’ </a:t>
            </a:r>
            <a:r>
              <a:rPr lang="en-US" sz="1600" dirty="0">
                <a:latin typeface="Century Gothic" panose="020B0502020202020204" pitchFamily="34" charset="0"/>
              </a:rPr>
              <a:t>and is used to express a </a:t>
            </a:r>
            <a:r>
              <a:rPr lang="en-US" sz="1600" b="1" dirty="0">
                <a:latin typeface="Century Gothic" panose="020B0502020202020204" pitchFamily="34" charset="0"/>
              </a:rPr>
              <a:t>state</a:t>
            </a:r>
            <a:r>
              <a:rPr lang="en-US" sz="1600" dirty="0">
                <a:latin typeface="Century Gothic" panose="020B0502020202020204" pitchFamily="34" charset="0"/>
              </a:rPr>
              <a:t> or a </a:t>
            </a:r>
            <a:r>
              <a:rPr lang="en-US" sz="1600" b="1" dirty="0">
                <a:latin typeface="Century Gothic" panose="020B0502020202020204" pitchFamily="34" charset="0"/>
              </a:rPr>
              <a:t>location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42" name="Llamada rectangular redondeada 27">
            <a:extLst>
              <a:ext uri="{FF2B5EF4-FFF2-40B4-BE49-F238E27FC236}">
                <a16:creationId xmlns:a16="http://schemas.microsoft.com/office/drawing/2014/main" id="{B7A0633C-7112-E544-ACEB-3EC61394DB95}"/>
              </a:ext>
            </a:extLst>
          </p:cNvPr>
          <p:cNvSpPr/>
          <p:nvPr/>
        </p:nvSpPr>
        <p:spPr>
          <a:xfrm>
            <a:off x="400329" y="8424579"/>
            <a:ext cx="5421615" cy="524004"/>
          </a:xfrm>
          <a:prstGeom prst="wedgeRoundRectCallout">
            <a:avLst>
              <a:gd name="adj1" fmla="val -30226"/>
              <a:gd name="adj2" fmla="val -86443"/>
              <a:gd name="adj3" fmla="val 16667"/>
            </a:avLst>
          </a:prstGeom>
          <a:solidFill>
            <a:srgbClr val="FCF2CA"/>
          </a:solidFill>
          <a:ln w="28575">
            <a:solidFill>
              <a:srgbClr val="FF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Use the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–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ando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ending with an –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verb to refer to an ongoing event (something in progress).</a:t>
            </a:r>
            <a:endParaRPr kumimoji="0" lang="es-GB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32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46217" y="179512"/>
            <a:ext cx="4578927" cy="5025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600" b="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961865"/>
              </p:ext>
            </p:extLst>
          </p:nvPr>
        </p:nvGraphicFramePr>
        <p:xfrm>
          <a:off x="146217" y="771172"/>
          <a:ext cx="661929" cy="5370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1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8010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6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010">
                <a:tc>
                  <a:txBody>
                    <a:bodyPr/>
                    <a:lstStyle/>
                    <a:p>
                      <a:pPr algn="ctr"/>
                      <a:r>
                        <a:rPr lang="en-GB" sz="1600" i="1">
                          <a:latin typeface="Century Gothic" panose="020B0502020202020204" pitchFamily="34" charset="0"/>
                        </a:rPr>
                        <a:t>vb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010">
                <a:tc>
                  <a:txBody>
                    <a:bodyPr/>
                    <a:lstStyle/>
                    <a:p>
                      <a:pPr algn="ctr"/>
                      <a:r>
                        <a:rPr lang="en-GB" sz="1600" i="1">
                          <a:latin typeface="Century Gothic" panose="020B0502020202020204" pitchFamily="34" charset="0"/>
                        </a:rPr>
                        <a:t>vb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010">
                <a:tc>
                  <a:txBody>
                    <a:bodyPr/>
                    <a:lstStyle/>
                    <a:p>
                      <a:pPr algn="ctr"/>
                      <a:r>
                        <a:rPr lang="en-GB" sz="1600" i="1">
                          <a:latin typeface="Century Gothic" panose="020B0502020202020204" pitchFamily="34" charset="0"/>
                        </a:rPr>
                        <a:t>vb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010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6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010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6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010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8010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 err="1">
                          <a:latin typeface="Century Gothic" panose="020B0502020202020204" pitchFamily="34" charset="0"/>
                        </a:rPr>
                        <a:t>nmj</a:t>
                      </a:r>
                      <a:endParaRPr lang="en-GB" sz="16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8010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6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8010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8010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>
                          <a:latin typeface="Century Gothic" panose="020B0502020202020204" pitchFamily="34" charset="0"/>
                        </a:rPr>
                        <a:t>prep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8010">
                <a:tc>
                  <a:txBody>
                    <a:bodyPr/>
                    <a:lstStyle/>
                    <a:p>
                      <a:pPr algn="ctr"/>
                      <a:r>
                        <a:rPr lang="en-GB" sz="1600" i="1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600" i="1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8010">
                <a:tc>
                  <a:txBody>
                    <a:bodyPr/>
                    <a:lstStyle/>
                    <a:p>
                      <a:pPr algn="ctr"/>
                      <a:r>
                        <a:rPr lang="en-GB" sz="1600" i="1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600" i="1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8010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6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8010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6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9931370"/>
                  </a:ext>
                </a:extLst>
              </a:tr>
            </a:tbl>
          </a:graphicData>
        </a:graphic>
      </p:graphicFrame>
      <p:sp>
        <p:nvSpPr>
          <p:cNvPr id="18" name="Title 1">
            <a:extLst>
              <a:ext uri="{FF2B5EF4-FFF2-40B4-BE49-F238E27FC236}">
                <a16:creationId xmlns:a16="http://schemas.microsoft.com/office/drawing/2014/main" id="{B5580A79-DAE2-194A-8E13-89E3B1F53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33" y="186103"/>
            <a:ext cx="4586827" cy="502597"/>
          </a:xfrm>
        </p:spPr>
        <p:txBody>
          <a:bodyPr/>
          <a:lstStyle/>
          <a:p>
            <a:pPr algn="l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Talking about sport and exercise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400557" y="2046599"/>
            <a:ext cx="1222383" cy="1124032"/>
          </a:xfrm>
          <a:prstGeom prst="roundRect">
            <a:avLst>
              <a:gd name="adj" fmla="val 44736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Revisit vocab 9.1.1.4 &amp; 8.3.2.4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53977" y="186555"/>
            <a:ext cx="1637443" cy="4369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err="1">
                <a:solidFill>
                  <a:srgbClr val="000000"/>
                </a:solidFill>
                <a:latin typeface="Century Gothic" panose="020B0502020202020204" pitchFamily="34" charset="0"/>
              </a:rPr>
              <a:t>Vocabulario</a:t>
            </a:r>
            <a:endParaRPr lang="en-GB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1106031-6F47-463D-AF27-2FD7DB08C4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31663"/>
              </p:ext>
            </p:extLst>
          </p:nvPr>
        </p:nvGraphicFramePr>
        <p:xfrm>
          <a:off x="166580" y="6728216"/>
          <a:ext cx="4947045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6122">
                  <a:extLst>
                    <a:ext uri="{9D8B030D-6E8A-4147-A177-3AD203B41FA5}">
                      <a16:colId xmlns:a16="http://schemas.microsoft.com/office/drawing/2014/main" val="3268113130"/>
                    </a:ext>
                  </a:extLst>
                </a:gridCol>
                <a:gridCol w="2330923">
                  <a:extLst>
                    <a:ext uri="{9D8B030D-6E8A-4147-A177-3AD203B41FA5}">
                      <a16:colId xmlns:a16="http://schemas.microsoft.com/office/drawing/2014/main" val="3636394880"/>
                    </a:ext>
                  </a:extLst>
                </a:gridCol>
              </a:tblGrid>
              <a:tr h="279154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inglés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err="1">
                          <a:latin typeface="Century Gothic" panose="020B0502020202020204" pitchFamily="34" charset="0"/>
                        </a:rPr>
                        <a:t>español</a:t>
                      </a:r>
                      <a:endParaRPr lang="en-GB" sz="1600" b="1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0390083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1. You are playing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644885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2. You are crossing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792394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3. You are inviting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500148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4. You lot are fighting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184105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5. You lot are practising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286692"/>
                  </a:ext>
                </a:extLst>
              </a:tr>
            </a:tbl>
          </a:graphicData>
        </a:graphic>
      </p:graphicFrame>
      <p:sp>
        <p:nvSpPr>
          <p:cNvPr id="17" name="Rectangle: Folded Corner 4">
            <a:extLst>
              <a:ext uri="{FF2B5EF4-FFF2-40B4-BE49-F238E27FC236}">
                <a16:creationId xmlns:a16="http://schemas.microsoft.com/office/drawing/2014/main" id="{2B512B01-2068-494A-B108-CCFEB65E5384}"/>
              </a:ext>
            </a:extLst>
          </p:cNvPr>
          <p:cNvSpPr/>
          <p:nvPr/>
        </p:nvSpPr>
        <p:spPr>
          <a:xfrm>
            <a:off x="5201433" y="6588396"/>
            <a:ext cx="1489987" cy="1051996"/>
          </a:xfrm>
          <a:prstGeom prst="foldedCorner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Escribe las </a:t>
            </a:r>
            <a:r>
              <a:rPr lang="en-GB" b="1" dirty="0" err="1">
                <a:latin typeface="Century Gothic" panose="020B0502020202020204" pitchFamily="34" charset="0"/>
              </a:rPr>
              <a:t>frases</a:t>
            </a:r>
            <a:r>
              <a:rPr lang="en-GB" b="1" dirty="0">
                <a:latin typeface="Century Gothic" panose="020B0502020202020204" pitchFamily="34" charset="0"/>
              </a:rPr>
              <a:t> </a:t>
            </a:r>
            <a:r>
              <a:rPr lang="en-GB" b="1" dirty="0" err="1">
                <a:latin typeface="Century Gothic" panose="020B0502020202020204" pitchFamily="34" charset="0"/>
              </a:rPr>
              <a:t>en</a:t>
            </a:r>
            <a:r>
              <a:rPr lang="en-GB" b="1" dirty="0">
                <a:latin typeface="Century Gothic" panose="020B0502020202020204" pitchFamily="34" charset="0"/>
              </a:rPr>
              <a:t> </a:t>
            </a:r>
            <a:r>
              <a:rPr lang="en-GB" b="1" dirty="0" err="1">
                <a:latin typeface="Century Gothic" panose="020B0502020202020204" pitchFamily="34" charset="0"/>
              </a:rPr>
              <a:t>español</a:t>
            </a:r>
            <a:r>
              <a:rPr lang="en-GB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57800" y="8826500"/>
            <a:ext cx="1600200" cy="635000"/>
          </a:xfrm>
        </p:spPr>
        <p:txBody>
          <a:bodyPr/>
          <a:lstStyle/>
          <a:p>
            <a:r>
              <a:rPr lang="en-GB" altLang="en-US" b="1" dirty="0">
                <a:latin typeface="Century Gothic" panose="020B0502020202020204" pitchFamily="34" charset="0"/>
              </a:rPr>
              <a:t>17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5EAE2CA2-F704-3B40-9077-321F217B7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76" y="825319"/>
            <a:ext cx="1201300" cy="120130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6F0F5CF-8C93-D748-9043-76E3C31286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834106"/>
              </p:ext>
            </p:extLst>
          </p:nvPr>
        </p:nvGraphicFramePr>
        <p:xfrm>
          <a:off x="752821" y="825319"/>
          <a:ext cx="4452498" cy="5335353"/>
        </p:xfrm>
        <a:graphic>
          <a:graphicData uri="http://schemas.openxmlformats.org/drawingml/2006/table">
            <a:tbl>
              <a:tblPr firstRow="1" firstCol="1" bandRow="1"/>
              <a:tblGrid>
                <a:gridCol w="1886919">
                  <a:extLst>
                    <a:ext uri="{9D8B030D-6E8A-4147-A177-3AD203B41FA5}">
                      <a16:colId xmlns:a16="http://schemas.microsoft.com/office/drawing/2014/main" val="1146226838"/>
                    </a:ext>
                  </a:extLst>
                </a:gridCol>
                <a:gridCol w="2565579">
                  <a:extLst>
                    <a:ext uri="{9D8B030D-6E8A-4147-A177-3AD203B41FA5}">
                      <a16:colId xmlns:a16="http://schemas.microsoft.com/office/drawing/2014/main" val="818302144"/>
                    </a:ext>
                  </a:extLst>
                </a:gridCol>
              </a:tblGrid>
              <a:tr h="353866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cruzar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cross, crossing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1982612"/>
                  </a:ext>
                </a:extLst>
              </a:tr>
              <a:tr h="362987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invitar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invite, inviting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2218286"/>
                  </a:ext>
                </a:extLst>
              </a:tr>
              <a:tr h="353866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mejorar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improve, improving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482799"/>
                  </a:ext>
                </a:extLst>
              </a:tr>
              <a:tr h="353866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pelear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fight, fighting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622731"/>
                  </a:ext>
                </a:extLst>
              </a:tr>
              <a:tr h="353866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practicar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practise, practising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5133053"/>
                  </a:ext>
                </a:extLst>
              </a:tr>
              <a:tr h="353866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sé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know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177409"/>
                  </a:ext>
                </a:extLst>
              </a:tr>
              <a:tr h="362987"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consejo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advice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1805553"/>
                  </a:ext>
                </a:extLst>
              </a:tr>
              <a:tr h="353866"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riesgo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risk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5206283"/>
                  </a:ext>
                </a:extLst>
              </a:tr>
              <a:tr h="353866"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pelota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ball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2465010"/>
                  </a:ext>
                </a:extLst>
              </a:tr>
              <a:tr h="353866"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tenis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tennis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152995"/>
                  </a:ext>
                </a:extLst>
              </a:tr>
              <a:tr h="353866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against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1231594"/>
                  </a:ext>
                </a:extLst>
              </a:tr>
              <a:tr h="353866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duro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hard, difficult (m)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2122508"/>
                  </a:ext>
                </a:extLst>
              </a:tr>
              <a:tr h="362987"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dura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hard</a:t>
                      </a:r>
                      <a:r>
                        <a:rPr lang="es-ES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s-ES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difficult</a:t>
                      </a:r>
                      <a:r>
                        <a:rPr lang="es-ES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(f)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7007178"/>
                  </a:ext>
                </a:extLst>
              </a:tr>
              <a:tr h="353866">
                <a:tc>
                  <a:txBody>
                    <a:bodyPr/>
                    <a:lstStyle/>
                    <a:p>
                      <a:r>
                        <a:rPr lang="es-ES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varios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several</a:t>
                      </a:r>
                      <a:r>
                        <a:rPr lang="es-ES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s-ES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various</a:t>
                      </a:r>
                      <a:r>
                        <a:rPr lang="es-ES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(m)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8171784"/>
                  </a:ext>
                </a:extLst>
              </a:tr>
              <a:tr h="353866"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varias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several</a:t>
                      </a:r>
                      <a:r>
                        <a:rPr lang="es-ES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s-ES" sz="16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various</a:t>
                      </a:r>
                      <a:r>
                        <a:rPr lang="es-ES" sz="16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(f)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5351934"/>
                  </a:ext>
                </a:extLst>
              </a:tr>
            </a:tbl>
          </a:graphicData>
        </a:graphic>
      </p:graphicFrame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200DCA12-CFC7-4D42-A1B3-6AB75E7E8BE2}"/>
              </a:ext>
            </a:extLst>
          </p:cNvPr>
          <p:cNvSpPr/>
          <p:nvPr/>
        </p:nvSpPr>
        <p:spPr>
          <a:xfrm>
            <a:off x="4835297" y="3372357"/>
            <a:ext cx="1846828" cy="768489"/>
          </a:xfrm>
          <a:prstGeom prst="wedgeRoundRectCallout">
            <a:avLst>
              <a:gd name="adj1" fmla="val -101633"/>
              <a:gd name="adj2" fmla="val -109258"/>
              <a:gd name="adj3" fmla="val 16667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 algn="ctr">
            <a:solidFill>
              <a:srgbClr val="FF612F"/>
            </a:solidFill>
            <a:prstDash val="solid"/>
            <a:miter lim="800000"/>
          </a:ln>
          <a:effectLst/>
        </p:spPr>
        <p:txBody>
          <a:bodyPr lIns="0" tIns="36000" rIns="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From the verb ’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saber</a:t>
            </a:r>
            <a:r>
              <a:rPr lang="en-GB" sz="1600" b="1" kern="0" dirty="0">
                <a:latin typeface="Century Gothic" panose="020F0302020204030204"/>
              </a:rPr>
              <a:t>’ </a:t>
            </a:r>
            <a:r>
              <a:rPr lang="en-GB" sz="1600" kern="0" dirty="0">
                <a:latin typeface="Century Gothic" panose="020F0302020204030204"/>
              </a:rPr>
              <a:t> - to know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3" name="Picture 22" descr="exercise.jpeg">
            <a:extLst>
              <a:ext uri="{FF2B5EF4-FFF2-40B4-BE49-F238E27FC236}">
                <a16:creationId xmlns:a16="http://schemas.microsoft.com/office/drawing/2014/main" id="{21B19936-0524-134F-B53D-CDC67B9B252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40" y="4553202"/>
            <a:ext cx="1130082" cy="149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3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1BF721CA-10BD-8146-816F-A74401D2158E}"/>
              </a:ext>
            </a:extLst>
          </p:cNvPr>
          <p:cNvSpPr txBox="1">
            <a:spLocks/>
          </p:cNvSpPr>
          <p:nvPr/>
        </p:nvSpPr>
        <p:spPr>
          <a:xfrm>
            <a:off x="159584" y="5335423"/>
            <a:ext cx="4251239" cy="3449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Use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  <a:r>
              <a:rPr lang="en-GB" sz="1600" dirty="0">
                <a:solidFill>
                  <a:schemeClr val="tx1"/>
                </a:solidFill>
              </a:rPr>
              <a:t>’</a:t>
            </a:r>
            <a:r>
              <a:rPr lang="en-GB" sz="1600" b="1" dirty="0" err="1">
                <a:solidFill>
                  <a:schemeClr val="tx1"/>
                </a:solidFill>
              </a:rPr>
              <a:t>sois</a:t>
            </a:r>
            <a:r>
              <a:rPr lang="en-GB" sz="1600" dirty="0">
                <a:solidFill>
                  <a:schemeClr val="tx1"/>
                </a:solidFill>
              </a:rPr>
              <a:t>’ for traits.</a:t>
            </a:r>
          </a:p>
        </p:txBody>
      </p:sp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66C503E8-0CA0-764C-812E-F5D4A13509E6}"/>
              </a:ext>
            </a:extLst>
          </p:cNvPr>
          <p:cNvSpPr txBox="1">
            <a:spLocks/>
          </p:cNvSpPr>
          <p:nvPr/>
        </p:nvSpPr>
        <p:spPr>
          <a:xfrm>
            <a:off x="137979" y="3530889"/>
            <a:ext cx="6531381" cy="50385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Use ‘</a:t>
            </a:r>
            <a:r>
              <a:rPr lang="en-GB" sz="1600" b="1" dirty="0" err="1">
                <a:solidFill>
                  <a:schemeClr val="tx1"/>
                </a:solidFill>
              </a:rPr>
              <a:t>estáis</a:t>
            </a:r>
            <a:r>
              <a:rPr lang="en-GB" sz="1600" dirty="0">
                <a:solidFill>
                  <a:schemeClr val="tx1"/>
                </a:solidFill>
              </a:rPr>
              <a:t>’ for location and for state or mood.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198855-A59D-6A41-86D9-13C7DB0C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7" y="125758"/>
            <a:ext cx="2041388" cy="451608"/>
          </a:xfrm>
        </p:spPr>
        <p:txBody>
          <a:bodyPr/>
          <a:lstStyle/>
          <a:p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T1.2 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2</a:t>
            </a:r>
            <a:endParaRPr lang="en-US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Century Gothic" panose="020B0502020202020204" pitchFamily="34" charset="0"/>
              </a:rPr>
              <a:t>Gramática</a:t>
            </a: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188259" y="920555"/>
            <a:ext cx="6481101" cy="32668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For </a:t>
            </a:r>
            <a:r>
              <a:rPr lang="en-GB" sz="1600" b="1" dirty="0">
                <a:solidFill>
                  <a:schemeClr val="tx1"/>
                </a:solidFill>
              </a:rPr>
              <a:t>one person</a:t>
            </a:r>
            <a:r>
              <a:rPr lang="en-GB" sz="1600" dirty="0">
                <a:solidFill>
                  <a:schemeClr val="tx1"/>
                </a:solidFill>
              </a:rPr>
              <a:t> before a singular or uncountable noun, use ‘</a:t>
            </a:r>
            <a:r>
              <a:rPr lang="en-GB" sz="1600" b="1" dirty="0" err="1">
                <a:solidFill>
                  <a:schemeClr val="tx1"/>
                </a:solidFill>
              </a:rPr>
              <a:t>tu</a:t>
            </a:r>
            <a:r>
              <a:rPr lang="en-GB" sz="1600" b="1" dirty="0">
                <a:solidFill>
                  <a:schemeClr val="tx1"/>
                </a:solidFill>
              </a:rPr>
              <a:t>’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5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57800" y="8826500"/>
            <a:ext cx="1600200" cy="635000"/>
          </a:xfrm>
        </p:spPr>
        <p:txBody>
          <a:bodyPr/>
          <a:lstStyle/>
          <a:p>
            <a:r>
              <a:rPr lang="en-GB" altLang="en-US" b="1" dirty="0">
                <a:latin typeface="Century Gothic" panose="020B0502020202020204" pitchFamily="34" charset="0"/>
              </a:rPr>
              <a:t>18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5B4E2C3-B0B7-8E45-82EE-BCDF6889A7E3}"/>
              </a:ext>
            </a:extLst>
          </p:cNvPr>
          <p:cNvSpPr/>
          <p:nvPr/>
        </p:nvSpPr>
        <p:spPr>
          <a:xfrm>
            <a:off x="145813" y="594128"/>
            <a:ext cx="6397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 dirty="0">
                <a:latin typeface="Century Gothic" panose="020B0502020202020204" pitchFamily="34" charset="0"/>
              </a:rPr>
              <a:t>How to say ‘your’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765888E-4F0C-EC4C-A006-7633D515DE9C}"/>
              </a:ext>
            </a:extLst>
          </p:cNvPr>
          <p:cNvSpPr/>
          <p:nvPr/>
        </p:nvSpPr>
        <p:spPr>
          <a:xfrm>
            <a:off x="159584" y="2150081"/>
            <a:ext cx="63605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</a:rPr>
              <a:t>Your 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weight is </a:t>
            </a: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</a:rPr>
              <a:t>healthy.  </a:t>
            </a:r>
            <a:r>
              <a:rPr lang="en-GB" sz="1600" kern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 </a:t>
            </a:r>
            <a:endParaRPr lang="en-GB" sz="1600" dirty="0">
              <a:latin typeface="Century Gothic" panose="020F0302020204030204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E5D6348-B3D6-5C43-9348-B20781882441}"/>
              </a:ext>
            </a:extLst>
          </p:cNvPr>
          <p:cNvSpPr txBox="1"/>
          <p:nvPr/>
        </p:nvSpPr>
        <p:spPr>
          <a:xfrm>
            <a:off x="2488210" y="1204036"/>
            <a:ext cx="2524966" cy="414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dirty="0">
                <a:latin typeface="Century Gothic" panose="020B0502020202020204" pitchFamily="34" charset="0"/>
                <a:ea typeface="Calibri" panose="020F0502020204030204" pitchFamily="34" charset="0"/>
              </a:rPr>
              <a:t>Tu </a:t>
            </a:r>
            <a:r>
              <a:rPr lang="en-GB" sz="1600" i="1" dirty="0" err="1">
                <a:latin typeface="Century Gothic" panose="020B0502020202020204" pitchFamily="34" charset="0"/>
                <a:ea typeface="Calibri" panose="020F0502020204030204" pitchFamily="34" charset="0"/>
              </a:rPr>
              <a:t>cuerpo</a:t>
            </a:r>
            <a:r>
              <a:rPr lang="en-GB" sz="1600" i="1" dirty="0">
                <a:latin typeface="Century Gothic" panose="020B0502020202020204" pitchFamily="34" charset="0"/>
                <a:ea typeface="Calibri" panose="020F0502020204030204" pitchFamily="34" charset="0"/>
              </a:rPr>
              <a:t> es </a:t>
            </a:r>
            <a:r>
              <a:rPr lang="en-GB" sz="1600" i="1" dirty="0" err="1">
                <a:latin typeface="Century Gothic" panose="020B0502020202020204" pitchFamily="34" charset="0"/>
                <a:ea typeface="Calibri" panose="020F0502020204030204" pitchFamily="34" charset="0"/>
              </a:rPr>
              <a:t>fuerte</a:t>
            </a:r>
            <a:r>
              <a:rPr lang="en-GB" sz="1600" i="1" dirty="0"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  <a:endParaRPr lang="en-GB" sz="1600" b="1" i="1" dirty="0"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54C724-C99D-D34A-AC8F-923F98ED275E}"/>
              </a:ext>
            </a:extLst>
          </p:cNvPr>
          <p:cNvSpPr txBox="1"/>
          <p:nvPr/>
        </p:nvSpPr>
        <p:spPr>
          <a:xfrm>
            <a:off x="2814870" y="2078486"/>
            <a:ext cx="2442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dirty="0" err="1">
                <a:latin typeface="Century Gothic" panose="020B0502020202020204" pitchFamily="34" charset="0"/>
              </a:rPr>
              <a:t>Vuestr</a:t>
            </a:r>
            <a:r>
              <a:rPr lang="en-GB" sz="1600" b="1" i="1" dirty="0" err="1">
                <a:latin typeface="Century Gothic" panose="020B0502020202020204" pitchFamily="34" charset="0"/>
              </a:rPr>
              <a:t>o</a:t>
            </a:r>
            <a:r>
              <a:rPr lang="en-GB" sz="1600" i="1" dirty="0">
                <a:latin typeface="Century Gothic" panose="020B0502020202020204" pitchFamily="34" charset="0"/>
              </a:rPr>
              <a:t> pes</a:t>
            </a:r>
            <a:r>
              <a:rPr lang="en-GB" sz="1600" b="1" i="1" dirty="0">
                <a:latin typeface="Century Gothic" panose="020B0502020202020204" pitchFamily="34" charset="0"/>
              </a:rPr>
              <a:t>o</a:t>
            </a:r>
            <a:r>
              <a:rPr lang="en-GB" sz="1600" i="1" dirty="0">
                <a:latin typeface="Century Gothic" panose="020B0502020202020204" pitchFamily="34" charset="0"/>
              </a:rPr>
              <a:t> es </a:t>
            </a:r>
            <a:r>
              <a:rPr lang="en-GB" sz="1600" i="1" dirty="0" err="1">
                <a:latin typeface="Century Gothic" panose="020B0502020202020204" pitchFamily="34" charset="0"/>
              </a:rPr>
              <a:t>san</a:t>
            </a:r>
            <a:r>
              <a:rPr lang="en-GB" sz="1600" b="1" i="1" dirty="0" err="1">
                <a:latin typeface="Century Gothic" panose="020B0502020202020204" pitchFamily="34" charset="0"/>
              </a:rPr>
              <a:t>o</a:t>
            </a:r>
            <a:r>
              <a:rPr lang="en-GB" sz="1600" i="1" dirty="0">
                <a:latin typeface="Century Gothic" panose="020B0502020202020204" pitchFamily="34" charset="0"/>
              </a:rPr>
              <a:t>.</a:t>
            </a:r>
            <a:endParaRPr lang="en-GB" sz="1600" b="1" i="1" dirty="0">
              <a:latin typeface="Century Gothic" panose="020B0502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81D5291-CE71-7043-947E-B981A0D221A1}"/>
              </a:ext>
            </a:extLst>
          </p:cNvPr>
          <p:cNvSpPr/>
          <p:nvPr/>
        </p:nvSpPr>
        <p:spPr>
          <a:xfrm>
            <a:off x="171948" y="1269324"/>
            <a:ext cx="628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Your body is strong. 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endParaRPr lang="en-GB" sz="1600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C415CDE0-A52F-0B4B-8D60-F817BAD62819}"/>
              </a:ext>
            </a:extLst>
          </p:cNvPr>
          <p:cNvSpPr txBox="1">
            <a:spLocks/>
          </p:cNvSpPr>
          <p:nvPr/>
        </p:nvSpPr>
        <p:spPr>
          <a:xfrm>
            <a:off x="192380" y="1631362"/>
            <a:ext cx="6485665" cy="48067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800"/>
              </a:spcAft>
              <a:buNone/>
              <a:defRPr/>
            </a:pP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For 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</a:rPr>
              <a:t>two or more people before </a:t>
            </a:r>
            <a:r>
              <a:rPr lang="en-GB" sz="1600" kern="0" dirty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a singular or uncountable noun 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use ‘</a:t>
            </a:r>
            <a:r>
              <a:rPr lang="en-GB" sz="1600" b="1" dirty="0" err="1">
                <a:solidFill>
                  <a:schemeClr val="tx1"/>
                </a:solidFill>
                <a:ea typeface="Calibri" panose="020F0502020204030204" pitchFamily="34" charset="0"/>
              </a:rPr>
              <a:t>vuestro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</a:rPr>
              <a:t>’ or ‘</a:t>
            </a:r>
            <a:r>
              <a:rPr lang="en-GB" sz="1600" b="1" dirty="0" err="1">
                <a:solidFill>
                  <a:schemeClr val="tx1"/>
                </a:solidFill>
                <a:ea typeface="Calibri" panose="020F0502020204030204" pitchFamily="34" charset="0"/>
              </a:rPr>
              <a:t>vuestra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</a:rPr>
              <a:t>’.</a:t>
            </a:r>
          </a:p>
        </p:txBody>
      </p:sp>
      <p:sp>
        <p:nvSpPr>
          <p:cNvPr id="93" name="Rounded Rectangular Callout 92">
            <a:extLst>
              <a:ext uri="{FF2B5EF4-FFF2-40B4-BE49-F238E27FC236}">
                <a16:creationId xmlns:a16="http://schemas.microsoft.com/office/drawing/2014/main" id="{C6A09CC1-8385-734F-8738-22B1899E0559}"/>
              </a:ext>
            </a:extLst>
          </p:cNvPr>
          <p:cNvSpPr/>
          <p:nvPr/>
        </p:nvSpPr>
        <p:spPr>
          <a:xfrm>
            <a:off x="4289949" y="5667871"/>
            <a:ext cx="2413222" cy="1328519"/>
          </a:xfrm>
          <a:prstGeom prst="wedgeRoundRectCallout">
            <a:avLst>
              <a:gd name="adj1" fmla="val -54867"/>
              <a:gd name="adj2" fmla="val -24471"/>
              <a:gd name="adj3" fmla="val 16667"/>
            </a:avLst>
          </a:prstGeom>
          <a:solidFill>
            <a:srgbClr val="FCF2CA"/>
          </a:solidFill>
          <a:ln w="28575">
            <a:solidFill>
              <a:srgbClr val="FF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Some adjectives don’t end in –o or –a. The ending is the same for masculine </a:t>
            </a:r>
            <a:r>
              <a:rPr lang="en-GB" sz="1600" i="1" dirty="0">
                <a:solidFill>
                  <a:schemeClr val="tx1"/>
                </a:solidFill>
                <a:latin typeface="Century Gothic" panose="020B0502020202020204" pitchFamily="34" charset="0"/>
              </a:rPr>
              <a:t>and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feminine nouns.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9" name="Content Placeholder 2">
            <a:extLst>
              <a:ext uri="{FF2B5EF4-FFF2-40B4-BE49-F238E27FC236}">
                <a16:creationId xmlns:a16="http://schemas.microsoft.com/office/drawing/2014/main" id="{1EAFF80A-D8D7-6B4C-8531-C31320535C02}"/>
              </a:ext>
            </a:extLst>
          </p:cNvPr>
          <p:cNvSpPr txBox="1">
            <a:spLocks/>
          </p:cNvSpPr>
          <p:nvPr/>
        </p:nvSpPr>
        <p:spPr>
          <a:xfrm>
            <a:off x="222399" y="7147042"/>
            <a:ext cx="6249990" cy="77913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tx1"/>
                </a:solidFill>
              </a:rPr>
              <a:t>To say ‘</a:t>
            </a:r>
            <a:r>
              <a:rPr lang="en-US" sz="1600" b="1" dirty="0">
                <a:solidFill>
                  <a:schemeClr val="tx1"/>
                </a:solidFill>
              </a:rPr>
              <a:t>we</a:t>
            </a:r>
            <a:r>
              <a:rPr lang="en-US" sz="1600" dirty="0">
                <a:solidFill>
                  <a:schemeClr val="tx1"/>
                </a:solidFill>
              </a:rPr>
              <a:t>’ in Spanish we say ‘</a:t>
            </a:r>
            <a:r>
              <a:rPr lang="en-US" sz="1600" b="1" dirty="0" err="1">
                <a:solidFill>
                  <a:schemeClr val="tx1"/>
                </a:solidFill>
              </a:rPr>
              <a:t>nosotros</a:t>
            </a:r>
            <a:r>
              <a:rPr lang="en-US" sz="1600" b="1" dirty="0">
                <a:solidFill>
                  <a:schemeClr val="tx1"/>
                </a:solidFill>
              </a:rPr>
              <a:t>’ </a:t>
            </a:r>
            <a:r>
              <a:rPr lang="en-US" sz="1600" dirty="0">
                <a:solidFill>
                  <a:schemeClr val="tx1"/>
                </a:solidFill>
              </a:rPr>
              <a:t>for male and mixed groups and ‘</a:t>
            </a:r>
            <a:r>
              <a:rPr lang="en-US" sz="1600" b="1" dirty="0" err="1">
                <a:solidFill>
                  <a:schemeClr val="tx1"/>
                </a:solidFill>
              </a:rPr>
              <a:t>nosotras</a:t>
            </a:r>
            <a:r>
              <a:rPr lang="en-US" sz="1600" dirty="0">
                <a:solidFill>
                  <a:schemeClr val="tx1"/>
                </a:solidFill>
              </a:rPr>
              <a:t>’ for  all female groups.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tx1"/>
                </a:solidFill>
              </a:rPr>
              <a:t>To say ‘</a:t>
            </a:r>
            <a:r>
              <a:rPr lang="en-US" sz="1600" b="1" dirty="0">
                <a:solidFill>
                  <a:schemeClr val="tx1"/>
                </a:solidFill>
              </a:rPr>
              <a:t>you (all)</a:t>
            </a:r>
            <a:r>
              <a:rPr lang="en-US" sz="1600" dirty="0">
                <a:solidFill>
                  <a:schemeClr val="tx1"/>
                </a:solidFill>
              </a:rPr>
              <a:t>’ in Spanish we say, ‘</a:t>
            </a:r>
            <a:r>
              <a:rPr lang="en-US" sz="1600" b="1" dirty="0" err="1">
                <a:solidFill>
                  <a:schemeClr val="tx1"/>
                </a:solidFill>
              </a:rPr>
              <a:t>vosotros</a:t>
            </a:r>
            <a:r>
              <a:rPr lang="en-US" sz="1600" b="1" dirty="0">
                <a:solidFill>
                  <a:schemeClr val="tx1"/>
                </a:solidFill>
              </a:rPr>
              <a:t>’ </a:t>
            </a:r>
            <a:r>
              <a:rPr lang="en-US" sz="1600" dirty="0">
                <a:solidFill>
                  <a:schemeClr val="tx1"/>
                </a:solidFill>
              </a:rPr>
              <a:t>or ‘</a:t>
            </a:r>
            <a:r>
              <a:rPr lang="en-US" sz="1600" b="1" dirty="0" err="1">
                <a:solidFill>
                  <a:schemeClr val="tx1"/>
                </a:solidFill>
              </a:rPr>
              <a:t>vosotras</a:t>
            </a:r>
            <a:r>
              <a:rPr lang="en-US" sz="1600" b="1" dirty="0">
                <a:solidFill>
                  <a:schemeClr val="tx1"/>
                </a:solidFill>
              </a:rPr>
              <a:t>’.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FDA1A3-0038-C345-AE9B-D7EBBFB7A1A0}"/>
              </a:ext>
            </a:extLst>
          </p:cNvPr>
          <p:cNvSpPr/>
          <p:nvPr/>
        </p:nvSpPr>
        <p:spPr>
          <a:xfrm>
            <a:off x="196736" y="2489084"/>
            <a:ext cx="7305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Your skin is beautiful.   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1600" i="1" dirty="0" err="1">
                <a:latin typeface="Century Gothic" panose="020B0502020202020204" pitchFamily="34" charset="0"/>
                <a:ea typeface="Calibri" panose="020F0502020204030204" pitchFamily="34" charset="0"/>
              </a:rPr>
              <a:t>Vuestr</a:t>
            </a:r>
            <a:r>
              <a:rPr lang="en-GB" sz="1600" b="1" i="1" dirty="0" err="1">
                <a:latin typeface="Century Gothic" panose="020B0502020202020204" pitchFamily="34" charset="0"/>
                <a:ea typeface="Calibri" panose="020F0502020204030204" pitchFamily="34" charset="0"/>
              </a:rPr>
              <a:t>a</a:t>
            </a:r>
            <a:r>
              <a:rPr lang="en-GB" sz="1600" i="1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1600" i="1" dirty="0" err="1">
                <a:latin typeface="Century Gothic" panose="020B0502020202020204" pitchFamily="34" charset="0"/>
                <a:ea typeface="Calibri" panose="020F0502020204030204" pitchFamily="34" charset="0"/>
              </a:rPr>
              <a:t>piel</a:t>
            </a:r>
            <a:r>
              <a:rPr lang="en-GB" sz="1600" i="1" dirty="0">
                <a:latin typeface="Century Gothic" panose="020B0502020202020204" pitchFamily="34" charset="0"/>
                <a:ea typeface="Calibri" panose="020F0502020204030204" pitchFamily="34" charset="0"/>
              </a:rPr>
              <a:t> es </a:t>
            </a:r>
            <a:r>
              <a:rPr lang="en-GB" sz="1600" i="1" dirty="0" err="1">
                <a:latin typeface="Century Gothic" panose="020B0502020202020204" pitchFamily="34" charset="0"/>
                <a:ea typeface="Calibri" panose="020F0502020204030204" pitchFamily="34" charset="0"/>
              </a:rPr>
              <a:t>bonit</a:t>
            </a:r>
            <a:r>
              <a:rPr lang="en-GB" sz="1600" b="1" i="1" dirty="0" err="1">
                <a:latin typeface="Century Gothic" panose="020B0502020202020204" pitchFamily="34" charset="0"/>
                <a:ea typeface="Calibri" panose="020F0502020204030204" pitchFamily="34" charset="0"/>
              </a:rPr>
              <a:t>a</a:t>
            </a:r>
            <a:r>
              <a:rPr lang="en-GB" sz="1600" i="1" dirty="0"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  <a:endParaRPr lang="en-GB" sz="1600" i="1" dirty="0">
              <a:latin typeface="Century Gothic" panose="020F03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A12C990-8A88-444C-A433-C07E4B2CE5BB}"/>
              </a:ext>
            </a:extLst>
          </p:cNvPr>
          <p:cNvSpPr/>
          <p:nvPr/>
        </p:nvSpPr>
        <p:spPr>
          <a:xfrm>
            <a:off x="100779" y="3079872"/>
            <a:ext cx="6397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>
                <a:latin typeface="Century Gothic" panose="020B0502020202020204" pitchFamily="34" charset="0"/>
              </a:rPr>
              <a:t>SER </a:t>
            </a:r>
            <a:r>
              <a:rPr lang="en-GB" b="1" dirty="0">
                <a:latin typeface="Century Gothic" panose="020B0502020202020204" pitchFamily="34" charset="0"/>
              </a:rPr>
              <a:t>vs ESTAR second person plural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EE843F2-503A-B241-A281-719DF6B5C5A9}"/>
              </a:ext>
            </a:extLst>
          </p:cNvPr>
          <p:cNvSpPr/>
          <p:nvPr/>
        </p:nvSpPr>
        <p:spPr>
          <a:xfrm>
            <a:off x="67993" y="4058807"/>
            <a:ext cx="628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You (all) are tired [state] 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 </a:t>
            </a:r>
            <a:r>
              <a:rPr lang="en-GB" sz="1600" i="1" kern="0" dirty="0" err="1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Estáis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 </a:t>
            </a:r>
            <a:r>
              <a:rPr lang="en-GB" sz="1600" i="1" kern="0" dirty="0" err="1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cansado</a:t>
            </a:r>
            <a:r>
              <a:rPr lang="en-GB" sz="1600" b="1" i="1" kern="0" dirty="0" err="1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s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.</a:t>
            </a:r>
            <a:endParaRPr lang="en-GB" sz="1600" i="1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543D819-DE08-A14C-96D7-4394281E83C8}"/>
              </a:ext>
            </a:extLst>
          </p:cNvPr>
          <p:cNvSpPr/>
          <p:nvPr/>
        </p:nvSpPr>
        <p:spPr>
          <a:xfrm>
            <a:off x="104182" y="5780847"/>
            <a:ext cx="628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You (all) are kind [trait] 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 </a:t>
            </a:r>
            <a:r>
              <a:rPr lang="en-GB" sz="1600" i="1" kern="0" dirty="0" err="1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Sois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 </a:t>
            </a:r>
            <a:r>
              <a:rPr lang="en-GB" sz="1600" i="1" kern="0" dirty="0" err="1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amabl</a:t>
            </a:r>
            <a:r>
              <a:rPr lang="en-GB" sz="1600" b="1" i="1" kern="0" dirty="0" err="1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es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.</a:t>
            </a:r>
            <a:endParaRPr lang="en-GB" sz="1600" i="1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ED990C4-28A4-EC40-A170-F0C7BC125FF7}"/>
              </a:ext>
            </a:extLst>
          </p:cNvPr>
          <p:cNvSpPr/>
          <p:nvPr/>
        </p:nvSpPr>
        <p:spPr>
          <a:xfrm>
            <a:off x="67993" y="4419445"/>
            <a:ext cx="628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You (all) are healthy [state] 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 </a:t>
            </a:r>
            <a:r>
              <a:rPr lang="en-GB" sz="1600" i="1" kern="0" dirty="0" err="1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Estáis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 </a:t>
            </a:r>
            <a:r>
              <a:rPr lang="en-GB" sz="1600" i="1" kern="0" dirty="0" err="1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sana</a:t>
            </a:r>
            <a:r>
              <a:rPr lang="en-GB" sz="1600" b="1" i="1" kern="0" dirty="0" err="1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s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.</a:t>
            </a:r>
            <a:endParaRPr lang="en-GB" sz="1600" i="1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137253C-BFB5-DD4E-90E3-A3A77D5638D8}"/>
              </a:ext>
            </a:extLst>
          </p:cNvPr>
          <p:cNvSpPr/>
          <p:nvPr/>
        </p:nvSpPr>
        <p:spPr>
          <a:xfrm>
            <a:off x="83172" y="4757915"/>
            <a:ext cx="628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You (all look young [state] 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 </a:t>
            </a:r>
            <a:r>
              <a:rPr lang="en-GB" sz="1600" i="1" kern="0" dirty="0" err="1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Estáis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 </a:t>
            </a:r>
            <a:r>
              <a:rPr lang="en-GB" sz="1600" i="1" kern="0" dirty="0" err="1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jóvene</a:t>
            </a:r>
            <a:r>
              <a:rPr lang="en-GB" sz="1600" b="1" i="1" kern="0" dirty="0" err="1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s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.</a:t>
            </a:r>
            <a:endParaRPr lang="en-GB" sz="1600" i="1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333DBB5-C582-4A47-9E9E-CA65881655F2}"/>
              </a:ext>
            </a:extLst>
          </p:cNvPr>
          <p:cNvSpPr/>
          <p:nvPr/>
        </p:nvSpPr>
        <p:spPr>
          <a:xfrm>
            <a:off x="109640" y="6175351"/>
            <a:ext cx="628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You (all) are healthy [trait] 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 </a:t>
            </a:r>
            <a:r>
              <a:rPr lang="en-GB" sz="1600" i="1" kern="0" dirty="0" err="1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Sois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 </a:t>
            </a:r>
            <a:r>
              <a:rPr lang="en-GB" sz="1600" i="1" kern="0" dirty="0" err="1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sanas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.</a:t>
            </a:r>
            <a:endParaRPr lang="en-GB" sz="1600" i="1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99D7714-B0BE-2147-A529-34E37EC4429C}"/>
              </a:ext>
            </a:extLst>
          </p:cNvPr>
          <p:cNvSpPr/>
          <p:nvPr/>
        </p:nvSpPr>
        <p:spPr>
          <a:xfrm>
            <a:off x="99341" y="6566042"/>
            <a:ext cx="628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You (all) are young [trait] 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 </a:t>
            </a:r>
            <a:r>
              <a:rPr lang="en-GB" sz="1600" i="1" kern="0" dirty="0" err="1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Sois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 </a:t>
            </a:r>
            <a:r>
              <a:rPr lang="en-GB" sz="1600" i="1" kern="0" dirty="0" err="1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jóvenes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.</a:t>
            </a:r>
            <a:endParaRPr lang="en-GB" sz="1600" i="1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53" name="TextBox 5">
            <a:extLst>
              <a:ext uri="{FF2B5EF4-FFF2-40B4-BE49-F238E27FC236}">
                <a16:creationId xmlns:a16="http://schemas.microsoft.com/office/drawing/2014/main" id="{D22DA6F9-EDB3-AD4C-A620-7BDE0FB25491}"/>
              </a:ext>
            </a:extLst>
          </p:cNvPr>
          <p:cNvSpPr txBox="1"/>
          <p:nvPr/>
        </p:nvSpPr>
        <p:spPr>
          <a:xfrm>
            <a:off x="159584" y="8025198"/>
            <a:ext cx="6228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Century Gothic" panose="020B0502020202020204" pitchFamily="34" charset="0"/>
              </a:rPr>
              <a:t>We look/are looking fat but you (all) look/are looking slim. 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endParaRPr kumimoji="0" lang="en-GB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TextBox 5">
            <a:extLst>
              <a:ext uri="{FF2B5EF4-FFF2-40B4-BE49-F238E27FC236}">
                <a16:creationId xmlns:a16="http://schemas.microsoft.com/office/drawing/2014/main" id="{6EB9E49E-35B1-DC42-B7C8-3F369381B53A}"/>
              </a:ext>
            </a:extLst>
          </p:cNvPr>
          <p:cNvSpPr txBox="1"/>
          <p:nvPr/>
        </p:nvSpPr>
        <p:spPr>
          <a:xfrm>
            <a:off x="183695" y="8378790"/>
            <a:ext cx="4106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i="1" dirty="0" err="1">
                <a:latin typeface="Century Gothic" panose="020B0502020202020204" pitchFamily="34" charset="0"/>
              </a:rPr>
              <a:t>Nosotros</a:t>
            </a:r>
            <a:r>
              <a:rPr lang="en-GB" sz="1600" i="1" dirty="0">
                <a:latin typeface="Century Gothic" panose="020B0502020202020204" pitchFamily="34" charset="0"/>
              </a:rPr>
              <a:t> </a:t>
            </a:r>
            <a:r>
              <a:rPr lang="en-GB" sz="1600" i="1" dirty="0" err="1">
                <a:latin typeface="Century Gothic" panose="020B0502020202020204" pitchFamily="34" charset="0"/>
              </a:rPr>
              <a:t>estamos</a:t>
            </a:r>
            <a:r>
              <a:rPr lang="en-GB" sz="1600" i="1" dirty="0">
                <a:latin typeface="Century Gothic" panose="020B0502020202020204" pitchFamily="34" charset="0"/>
              </a:rPr>
              <a:t> </a:t>
            </a:r>
            <a:r>
              <a:rPr lang="en-GB" sz="1600" i="1" dirty="0" err="1">
                <a:latin typeface="Century Gothic" panose="020B0502020202020204" pitchFamily="34" charset="0"/>
              </a:rPr>
              <a:t>gordos</a:t>
            </a:r>
            <a:r>
              <a:rPr lang="en-GB" sz="1600" i="1" dirty="0">
                <a:latin typeface="Century Gothic" panose="020B0502020202020204" pitchFamily="34" charset="0"/>
              </a:rPr>
              <a:t> </a:t>
            </a:r>
            <a:r>
              <a:rPr lang="en-GB" sz="1600" i="1" dirty="0" err="1">
                <a:latin typeface="Century Gothic" panose="020B0502020202020204" pitchFamily="34" charset="0"/>
              </a:rPr>
              <a:t>pero</a:t>
            </a:r>
            <a:r>
              <a:rPr lang="en-GB" sz="1600" i="1" dirty="0">
                <a:latin typeface="Century Gothic" panose="020B0502020202020204" pitchFamily="34" charset="0"/>
              </a:rPr>
              <a:t> </a:t>
            </a:r>
            <a:r>
              <a:rPr lang="en-GB" sz="1600" b="1" i="1" dirty="0" err="1">
                <a:latin typeface="Century Gothic" panose="020B0502020202020204" pitchFamily="34" charset="0"/>
              </a:rPr>
              <a:t>vosotras</a:t>
            </a:r>
            <a:r>
              <a:rPr lang="en-GB" sz="1600" i="1" dirty="0">
                <a:latin typeface="Century Gothic" panose="020B0502020202020204" pitchFamily="34" charset="0"/>
              </a:rPr>
              <a:t> </a:t>
            </a:r>
            <a:r>
              <a:rPr lang="en-GB" sz="1600" i="1" dirty="0" err="1">
                <a:latin typeface="Century Gothic" panose="020B0502020202020204" pitchFamily="34" charset="0"/>
              </a:rPr>
              <a:t>estáis</a:t>
            </a:r>
            <a:r>
              <a:rPr lang="en-GB" sz="1600" i="1" dirty="0">
                <a:latin typeface="Century Gothic" panose="020B0502020202020204" pitchFamily="34" charset="0"/>
              </a:rPr>
              <a:t> </a:t>
            </a:r>
            <a:r>
              <a:rPr lang="en-GB" sz="1600" i="1" dirty="0" err="1">
                <a:latin typeface="Century Gothic" panose="020B0502020202020204" pitchFamily="34" charset="0"/>
              </a:rPr>
              <a:t>delgadas</a:t>
            </a:r>
            <a:r>
              <a:rPr lang="en-GB" sz="1600" i="1" dirty="0">
                <a:latin typeface="Century Gothic" panose="020B0502020202020204" pitchFamily="34" charset="0"/>
              </a:rPr>
              <a:t>.</a:t>
            </a:r>
            <a:endParaRPr kumimoji="0" lang="en-GB" sz="16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Silhouette, Body Building, Muscular Build, Crouching">
            <a:extLst>
              <a:ext uri="{FF2B5EF4-FFF2-40B4-BE49-F238E27FC236}">
                <a16:creationId xmlns:a16="http://schemas.microsoft.com/office/drawing/2014/main" id="{5BA71C6B-CEDD-9347-A5AA-66DE48E27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335" y="94741"/>
            <a:ext cx="729798" cy="75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ilhouette, Pilates, Fitness, Dancing, Exercise, Ballet">
            <a:extLst>
              <a:ext uri="{FF2B5EF4-FFF2-40B4-BE49-F238E27FC236}">
                <a16:creationId xmlns:a16="http://schemas.microsoft.com/office/drawing/2014/main" id="{F15E275B-80CA-A146-B263-C809A842D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804" y="8462778"/>
            <a:ext cx="649096" cy="55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ounded Rectangular Callout 28">
            <a:extLst>
              <a:ext uri="{FF2B5EF4-FFF2-40B4-BE49-F238E27FC236}">
                <a16:creationId xmlns:a16="http://schemas.microsoft.com/office/drawing/2014/main" id="{C6A09CC1-8385-734F-8738-22B1899E0559}"/>
              </a:ext>
            </a:extLst>
          </p:cNvPr>
          <p:cNvSpPr/>
          <p:nvPr/>
        </p:nvSpPr>
        <p:spPr>
          <a:xfrm>
            <a:off x="4074603" y="2882716"/>
            <a:ext cx="2603441" cy="347174"/>
          </a:xfrm>
          <a:prstGeom prst="wedgeRoundRectCallout">
            <a:avLst>
              <a:gd name="adj1" fmla="val -56868"/>
              <a:gd name="adj2" fmla="val -42865"/>
              <a:gd name="adj3" fmla="val 16667"/>
            </a:avLst>
          </a:prstGeom>
          <a:solidFill>
            <a:srgbClr val="FCF2CA"/>
          </a:solidFill>
          <a:ln w="28575">
            <a:solidFill>
              <a:srgbClr val="FF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‘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Piel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’ is a feminine noun.</a:t>
            </a:r>
          </a:p>
        </p:txBody>
      </p:sp>
      <p:sp>
        <p:nvSpPr>
          <p:cNvPr id="30" name="Rounded Rectangular Callout 29">
            <a:extLst>
              <a:ext uri="{FF2B5EF4-FFF2-40B4-BE49-F238E27FC236}">
                <a16:creationId xmlns:a16="http://schemas.microsoft.com/office/drawing/2014/main" id="{C6A09CC1-8385-734F-8738-22B1899E0559}"/>
              </a:ext>
            </a:extLst>
          </p:cNvPr>
          <p:cNvSpPr/>
          <p:nvPr/>
        </p:nvSpPr>
        <p:spPr>
          <a:xfrm>
            <a:off x="4653136" y="4113859"/>
            <a:ext cx="2050034" cy="1040784"/>
          </a:xfrm>
          <a:prstGeom prst="wedgeRoundRectCallout">
            <a:avLst>
              <a:gd name="adj1" fmla="val -57386"/>
              <a:gd name="adj2" fmla="val 21653"/>
              <a:gd name="adj3" fmla="val 16667"/>
            </a:avLst>
          </a:prstGeom>
          <a:solidFill>
            <a:srgbClr val="FCF2CA"/>
          </a:solidFill>
          <a:ln w="28575">
            <a:solidFill>
              <a:srgbClr val="FF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Adjectives usually need a plural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–s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to refer to more than one ‘you’.</a:t>
            </a:r>
          </a:p>
        </p:txBody>
      </p:sp>
    </p:spTree>
    <p:extLst>
      <p:ext uri="{BB962C8B-B14F-4D97-AF65-F5344CB8AC3E}">
        <p14:creationId xmlns:p14="http://schemas.microsoft.com/office/powerpoint/2010/main" val="198904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570" name="Group 6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905920"/>
              </p:ext>
            </p:extLst>
          </p:nvPr>
        </p:nvGraphicFramePr>
        <p:xfrm>
          <a:off x="188640" y="107504"/>
          <a:ext cx="6480720" cy="8854025"/>
        </p:xfrm>
        <a:graphic>
          <a:graphicData uri="http://schemas.openxmlformats.org/drawingml/2006/table">
            <a:tbl>
              <a:tblPr/>
              <a:tblGrid>
                <a:gridCol w="2798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6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707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Past tense (</a:t>
                      </a:r>
                      <a:r>
                        <a:rPr lang="en-GB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preterite</a:t>
                      </a:r>
                      <a:r>
                        <a:rPr lang="en-GB" sz="1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  <a:r>
                        <a:rPr lang="en-GB" sz="12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–</a:t>
                      </a:r>
                      <a:r>
                        <a:rPr lang="en-GB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ar</a:t>
                      </a:r>
                      <a:r>
                        <a:rPr lang="en-GB" sz="1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verbs</a:t>
                      </a:r>
                      <a:br>
                        <a:rPr lang="en-GB" sz="1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12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Describing past</a:t>
                      </a:r>
                      <a:r>
                        <a:rPr lang="en-GB" sz="120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events (holidays)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sz="1200" b="1" baseline="0" dirty="0">
                          <a:latin typeface="Century Gothic" panose="020B0502020202020204" pitchFamily="34" charset="0"/>
                        </a:rPr>
                        <a:t>–</a:t>
                      </a:r>
                      <a:r>
                        <a:rPr kumimoji="0" lang="en-GB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ar</a:t>
                      </a: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GB" sz="1200" b="1" baseline="0" dirty="0">
                          <a:latin typeface="Century Gothic" panose="020B0502020202020204" pitchFamily="34" charset="0"/>
                        </a:rPr>
                        <a:t>–</a:t>
                      </a: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er/</a:t>
                      </a:r>
                      <a:r>
                        <a:rPr lang="en-GB" sz="1200" b="1" baseline="0" dirty="0">
                          <a:latin typeface="Century Gothic" panose="020B0502020202020204" pitchFamily="34" charset="0"/>
                        </a:rPr>
                        <a:t>–</a:t>
                      </a:r>
                      <a:r>
                        <a:rPr kumimoji="0" lang="en-GB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ir</a:t>
                      </a: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verbs in </a:t>
                      </a:r>
                      <a:r>
                        <a:rPr kumimoji="0" lang="en-GB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preterite</a:t>
                      </a:r>
                      <a:endParaRPr kumimoji="0" lang="en-GB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 school event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63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Past tense (</a:t>
                      </a:r>
                      <a:r>
                        <a:rPr lang="en-GB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preterite</a:t>
                      </a:r>
                      <a:r>
                        <a:rPr lang="en-GB" sz="1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  <a:r>
                        <a:rPr lang="en-GB" sz="12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–er/–</a:t>
                      </a:r>
                      <a:r>
                        <a:rPr lang="en-GB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ir</a:t>
                      </a:r>
                      <a:r>
                        <a:rPr lang="en-GB" sz="1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verbs</a:t>
                      </a:r>
                      <a:r>
                        <a:rPr lang="en-GB" sz="120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20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120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Asking questions about past events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‘Tener que’ &amp; </a:t>
                      </a:r>
                      <a:r>
                        <a:rPr kumimoji="0" lang="en-GB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tuve</a:t>
                      </a: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en-GB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tuviste</a:t>
                      </a: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en-GB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tuvo</a:t>
                      </a:r>
                      <a:endParaRPr kumimoji="0" lang="en-GB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Making a film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32-33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6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Possessives</a:t>
                      </a:r>
                      <a:r>
                        <a:rPr lang="en-GB" sz="12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‘mi’ and ‘</a:t>
                      </a:r>
                      <a:r>
                        <a:rPr lang="en-GB" sz="1200" b="1" u="none" strike="noStrike" baseline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12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’; ESTAR</a:t>
                      </a:r>
                      <a:endParaRPr lang="en-GB" sz="1200" b="1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Describing the location of things</a:t>
                      </a:r>
                      <a:endParaRPr lang="en-GB" sz="120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ESTAR in the imperfect tense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Comparing how you feel vs felt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34-5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Reflexive pronoun ‘se’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 Mexican tradition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10-11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Imperfect continuous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Describing events in the past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36-7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Direct object pronouns ‘los’ &amp; ‘las’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Talking about food and culture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12-13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Century Gothic" panose="020B0502020202020204" pitchFamily="34" charset="0"/>
                        </a:rPr>
                        <a:t>Imperfect continuous (cont.)</a:t>
                      </a:r>
                    </a:p>
                    <a:p>
                      <a:r>
                        <a:rPr lang="en-GB" sz="1200" b="0">
                          <a:latin typeface="Century Gothic" panose="020B0502020202020204" pitchFamily="34" charset="0"/>
                        </a:rPr>
                        <a:t>Reporting the news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7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Spanish OVS word order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 trip to a Spanish-speaking city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AR verbs in the imperfect tense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What people used to do</a:t>
                      </a:r>
                      <a:endParaRPr kumimoji="0" lang="en-GB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smtClean="0">
                          <a:latin typeface="Century Gothic" panose="020B0502020202020204" pitchFamily="34" charset="0"/>
                        </a:rPr>
                        <a:t>39-40</a:t>
                      </a:r>
                      <a:endParaRPr lang="en-GB" sz="1200"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9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Using the pronoun ‘les’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Looking after people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ER/IR verbs in the imperfect tense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Family celebrations in the past</a:t>
                      </a:r>
                      <a:endParaRPr kumimoji="0" lang="en-GB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smtClean="0">
                          <a:latin typeface="Century Gothic" panose="020B0502020202020204" pitchFamily="34" charset="0"/>
                        </a:rPr>
                        <a:t>41-2</a:t>
                      </a:r>
                      <a:endParaRPr lang="en-GB" sz="1200"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7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en-GB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ar</a:t>
                      </a: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verbs in 2</a:t>
                      </a:r>
                      <a:r>
                        <a:rPr kumimoji="0" lang="en-GB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person plural (–</a:t>
                      </a:r>
                      <a:r>
                        <a:rPr kumimoji="0" lang="en-GB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áis</a:t>
                      </a: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Sport and exercise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16-17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SER in the present vs imperfect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Comparing jobs in past vs present</a:t>
                      </a:r>
                      <a:endParaRPr kumimoji="0" lang="en-GB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43-4</a:t>
                      </a: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7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kumimoji="0" lang="en-GB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Estáis</a:t>
                      </a: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’ and ‘</a:t>
                      </a:r>
                      <a:r>
                        <a:rPr kumimoji="0" lang="en-GB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sois</a:t>
                      </a: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Health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18-19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Tenía vs había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Text exploitation: Don Quijote</a:t>
                      </a:r>
                      <a:endParaRPr kumimoji="0" lang="en-GB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7075"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Century Gothic" panose="020B0502020202020204" pitchFamily="34" charset="0"/>
                        </a:rPr>
                        <a:t>SER vs ESTAR [revisited]</a:t>
                      </a:r>
                    </a:p>
                    <a:p>
                      <a:r>
                        <a:rPr lang="en-GB" sz="1200">
                          <a:latin typeface="Century Gothic" panose="020B0502020202020204" pitchFamily="34" charset="0"/>
                        </a:rPr>
                        <a:t>How people feel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smtClean="0">
                          <a:latin typeface="Century Gothic" panose="020B0502020202020204" pitchFamily="34" charset="0"/>
                        </a:rPr>
                        <a:t>-AR verbs in 2</a:t>
                      </a:r>
                      <a:r>
                        <a:rPr lang="en-GB" sz="1200" b="1" baseline="30000" smtClean="0">
                          <a:latin typeface="Century Gothic" panose="020B0502020202020204" pitchFamily="34" charset="0"/>
                        </a:rPr>
                        <a:t>nd</a:t>
                      </a:r>
                      <a:r>
                        <a:rPr lang="en-GB" sz="1200" b="1" smtClean="0">
                          <a:latin typeface="Century Gothic" panose="020B0502020202020204" pitchFamily="34" charset="0"/>
                        </a:rPr>
                        <a:t> person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smtClean="0">
                          <a:latin typeface="Century Gothic" panose="020B0502020202020204" pitchFamily="34" charset="0"/>
                        </a:rPr>
                        <a:t>Talking about jobs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7075"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Century Gothic" panose="020B0502020202020204" pitchFamily="34" charset="0"/>
                        </a:rPr>
                        <a:t>Revision and test practice week</a:t>
                      </a:r>
                      <a:endParaRPr lang="en-GB" sz="1200" b="1" baseline="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Weekend activities</a:t>
                      </a:r>
                      <a:endParaRPr lang="en-GB" dirty="0"/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smtClean="0">
                          <a:latin typeface="Century Gothic" panose="020B0502020202020204" pitchFamily="34" charset="0"/>
                        </a:rPr>
                        <a:t>-ER/-IR</a:t>
                      </a:r>
                      <a:r>
                        <a:rPr lang="en-GB" sz="1200" b="1" baseline="0" smtClean="0">
                          <a:latin typeface="Century Gothic" panose="020B0502020202020204" pitchFamily="34" charset="0"/>
                        </a:rPr>
                        <a:t> verbs in 2</a:t>
                      </a:r>
                      <a:r>
                        <a:rPr lang="en-GB" sz="1200" b="1" baseline="30000" smtClean="0">
                          <a:latin typeface="Century Gothic" panose="020B0502020202020204" pitchFamily="34" charset="0"/>
                        </a:rPr>
                        <a:t>nd</a:t>
                      </a:r>
                      <a:r>
                        <a:rPr lang="en-GB" sz="1200" b="1" baseline="0" smtClean="0">
                          <a:latin typeface="Century Gothic" panose="020B0502020202020204" pitchFamily="34" charset="0"/>
                        </a:rPr>
                        <a:t> person</a:t>
                      </a:r>
                      <a:endParaRPr lang="en-GB" sz="1200" b="1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1200" b="0" smtClean="0">
                          <a:latin typeface="Century Gothic" panose="020B0502020202020204" pitchFamily="34" charset="0"/>
                        </a:rPr>
                        <a:t>Advice and instructions at school</a:t>
                      </a:r>
                      <a:endParaRPr lang="en-GB" sz="1200" b="0"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smtClean="0">
                          <a:latin typeface="Century Gothic" panose="020B0502020202020204" pitchFamily="34" charset="0"/>
                        </a:rPr>
                        <a:t>47-8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0996"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Century Gothic" panose="020B0502020202020204" pitchFamily="34" charset="0"/>
                        </a:rPr>
                        <a:t>IR in present and </a:t>
                      </a:r>
                      <a:r>
                        <a:rPr lang="en-GB" sz="1200" b="1" baseline="0" dirty="0">
                          <a:latin typeface="Century Gothic" panose="020B0502020202020204" pitchFamily="34" charset="0"/>
                        </a:rPr>
                        <a:t>past</a:t>
                      </a:r>
                    </a:p>
                    <a:p>
                      <a:r>
                        <a:rPr lang="en-GB" sz="1200" baseline="0" dirty="0">
                          <a:latin typeface="Century Gothic" panose="020B0502020202020204" pitchFamily="34" charset="0"/>
                        </a:rPr>
                        <a:t>Where people go (and went)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smtClean="0">
                          <a:latin typeface="Century Gothic" panose="020B0502020202020204" pitchFamily="34" charset="0"/>
                        </a:rPr>
                        <a:t>Gustar-type verbs</a:t>
                      </a:r>
                    </a:p>
                    <a:p>
                      <a:r>
                        <a:rPr lang="en-GB" sz="1200" b="0" smtClean="0">
                          <a:latin typeface="Century Gothic" panose="020B0502020202020204" pitchFamily="34" charset="0"/>
                        </a:rPr>
                        <a:t>Spending </a:t>
                      </a:r>
                      <a:r>
                        <a:rPr lang="en-GB" sz="1200" b="0" smtClean="0">
                          <a:latin typeface="Century Gothic" panose="020B0502020202020204" pitchFamily="34" charset="0"/>
                        </a:rPr>
                        <a:t>time</a:t>
                      </a:r>
                      <a:r>
                        <a:rPr lang="en-GB" sz="1200" b="0" baseline="0" smtClean="0">
                          <a:latin typeface="Century Gothic" panose="020B0502020202020204" pitchFamily="34" charset="0"/>
                        </a:rPr>
                        <a:t> with friends</a:t>
                      </a:r>
                      <a:endParaRPr lang="en-GB" sz="1200" b="0" dirty="0"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smtClean="0">
                          <a:latin typeface="Century Gothic" panose="020B0502020202020204" pitchFamily="34" charset="0"/>
                        </a:rPr>
                        <a:t>49-50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0996"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Century Gothic" panose="020B0502020202020204" pitchFamily="34" charset="0"/>
                        </a:rPr>
                        <a:t>IR in future</a:t>
                      </a:r>
                      <a:endParaRPr lang="en-GB" sz="1200" b="1" baseline="0" dirty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1200" baseline="0" dirty="0">
                          <a:latin typeface="Century Gothic" panose="020B0502020202020204" pitchFamily="34" charset="0"/>
                        </a:rPr>
                        <a:t>Future plans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GB" sz="140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sz="1200" b="1" smtClean="0">
                          <a:latin typeface="Century Gothic" panose="020B0502020202020204" pitchFamily="34" charset="0"/>
                        </a:rPr>
                        <a:t>Use of SER [revisited]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sz="1200" b="0" smtClean="0">
                          <a:latin typeface="Century Gothic" panose="020B0502020202020204" pitchFamily="34" charset="0"/>
                        </a:rPr>
                        <a:t>Saying </a:t>
                      </a:r>
                      <a:r>
                        <a:rPr lang="en-GB" sz="1200" b="0" smtClean="0">
                          <a:latin typeface="Century Gothic" panose="020B0502020202020204" pitchFamily="34" charset="0"/>
                        </a:rPr>
                        <a:t>where</a:t>
                      </a:r>
                      <a:r>
                        <a:rPr lang="en-GB" sz="1200" b="0" baseline="0" smtClean="0">
                          <a:latin typeface="Century Gothic" panose="020B0502020202020204" pitchFamily="34" charset="0"/>
                        </a:rPr>
                        <a:t> people are from</a:t>
                      </a:r>
                      <a:endParaRPr lang="en-GB" sz="1200" b="0" dirty="0"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smtClean="0">
                          <a:latin typeface="Century Gothic" panose="020B0502020202020204" pitchFamily="34" charset="0"/>
                        </a:rPr>
                        <a:t>51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509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HACER in preterite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Talking about the weather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24-25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Demonstrative adjectives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trip to a theme park</a:t>
                      </a: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509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en-GB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ar</a:t>
                      </a: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verbs in the </a:t>
                      </a:r>
                      <a:r>
                        <a:rPr kumimoji="0" lang="en-GB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preterite</a:t>
                      </a:r>
                      <a:endParaRPr kumimoji="0" lang="en-GB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 charity event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Possessive adjectives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Describing 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 crime scene</a:t>
                      </a:r>
                      <a:endParaRPr kumimoji="0" lang="en-GB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870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en-GB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ar</a:t>
                      </a: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verbs in the </a:t>
                      </a:r>
                      <a:r>
                        <a:rPr kumimoji="0" lang="en-GB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preterite</a:t>
                      </a:r>
                      <a:endParaRPr kumimoji="0" lang="en-GB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200" b="0" dirty="0">
                          <a:latin typeface="Century Gothic" panose="020B0502020202020204" pitchFamily="34" charset="0"/>
                        </a:rPr>
                        <a:t>Talking about history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Verbs in preterite (1</a:t>
                      </a:r>
                      <a:r>
                        <a:rPr kumimoji="0" lang="en-GB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&amp; 2</a:t>
                      </a:r>
                      <a:r>
                        <a:rPr kumimoji="0" lang="en-GB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nd </a:t>
                      </a: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person)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Talking 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about life experiences</a:t>
                      </a:r>
                      <a:endParaRPr kumimoji="0" lang="en-GB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54-5</a:t>
                      </a: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509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Century Gothic" panose="020B0502020202020204" pitchFamily="34" charset="0"/>
                        </a:rPr>
                        <a:t>–er and –</a:t>
                      </a:r>
                      <a:r>
                        <a:rPr lang="en-GB" sz="1200" b="1" baseline="0" dirty="0" err="1">
                          <a:latin typeface="Century Gothic" panose="020B0502020202020204" pitchFamily="34" charset="0"/>
                        </a:rPr>
                        <a:t>ir</a:t>
                      </a:r>
                      <a:r>
                        <a:rPr lang="en-GB" sz="1200" b="1" baseline="0" dirty="0">
                          <a:latin typeface="Century Gothic" panose="020B0502020202020204" pitchFamily="34" charset="0"/>
                        </a:rPr>
                        <a:t> verbs in </a:t>
                      </a:r>
                      <a:r>
                        <a:rPr lang="en-GB" sz="1200" b="1" baseline="0" dirty="0" err="1">
                          <a:latin typeface="Century Gothic" panose="020B0502020202020204" pitchFamily="34" charset="0"/>
                        </a:rPr>
                        <a:t>preterite</a:t>
                      </a:r>
                      <a:endParaRPr lang="en-GB" sz="1200" b="1" baseline="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entury Gothic" panose="020B0502020202020204" pitchFamily="34" charset="0"/>
                        </a:rPr>
                        <a:t>Lives of Spanish speakers in the US</a:t>
                      </a:r>
                      <a:endParaRPr lang="en-GB" sz="1200" b="0" dirty="0"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Verbs in the preterite (3</a:t>
                      </a:r>
                      <a:r>
                        <a:rPr kumimoji="0" lang="en-GB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rd</a:t>
                      </a: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person)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Text 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exploitation: Diana Trujillo</a:t>
                      </a:r>
                      <a:endParaRPr kumimoji="0" lang="en-GB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87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Century Gothic" panose="020B0502020202020204" pitchFamily="34" charset="0"/>
                        </a:rPr>
                        <a:t>–er and –</a:t>
                      </a:r>
                      <a:r>
                        <a:rPr lang="en-GB" sz="1200" b="1" baseline="0" dirty="0" err="1">
                          <a:latin typeface="Century Gothic" panose="020B0502020202020204" pitchFamily="34" charset="0"/>
                        </a:rPr>
                        <a:t>ir</a:t>
                      </a:r>
                      <a:r>
                        <a:rPr lang="en-GB" sz="1200" b="1" baseline="0" dirty="0">
                          <a:latin typeface="Century Gothic" panose="020B0502020202020204" pitchFamily="34" charset="0"/>
                        </a:rPr>
                        <a:t> verbs in </a:t>
                      </a:r>
                      <a:r>
                        <a:rPr lang="en-GB" sz="1200" b="1" baseline="0" dirty="0" err="1">
                          <a:latin typeface="Century Gothic" panose="020B0502020202020204" pitchFamily="34" charset="0"/>
                        </a:rPr>
                        <a:t>preterite</a:t>
                      </a:r>
                      <a:endParaRPr lang="en-GB" sz="1200" b="1" baseline="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entury Gothic" panose="020B0502020202020204" pitchFamily="34" charset="0"/>
                        </a:rPr>
                        <a:t>Climate change</a:t>
                      </a:r>
                      <a:endParaRPr lang="en-GB" sz="1200" b="0" dirty="0"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29-30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smtClean="0">
                          <a:latin typeface="Century Gothic" panose="020B0502020202020204" pitchFamily="34" charset="0"/>
                        </a:rPr>
                        <a:t>Use of ‘ir + a +</a:t>
                      </a:r>
                      <a:r>
                        <a:rPr lang="en-GB" sz="1200" b="1" baseline="0" smtClean="0">
                          <a:latin typeface="Century Gothic" panose="020B0502020202020204" pitchFamily="34" charset="0"/>
                        </a:rPr>
                        <a:t> infinitive’</a:t>
                      </a:r>
                      <a:endParaRPr lang="en-GB" sz="1200" b="1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1200" b="0" smtClean="0">
                          <a:latin typeface="Century Gothic" panose="020B0502020202020204" pitchFamily="34" charset="0"/>
                        </a:rPr>
                        <a:t>Talking about plans for</a:t>
                      </a:r>
                      <a:r>
                        <a:rPr lang="en-GB" sz="1200" b="0" baseline="0" smtClean="0">
                          <a:latin typeface="Century Gothic" panose="020B0502020202020204" pitchFamily="34" charset="0"/>
                        </a:rPr>
                        <a:t> holidays</a:t>
                      </a:r>
                      <a:endParaRPr lang="en-GB" sz="1200" b="0"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smtClean="0">
                          <a:latin typeface="Century Gothic" panose="020B0502020202020204" pitchFamily="34" charset="0"/>
                        </a:rPr>
                        <a:t>57</a:t>
                      </a:r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773791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B8F39A0-C8C4-E14E-96FD-8A05D16F7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936" y="29162"/>
            <a:ext cx="864096" cy="156683"/>
          </a:xfrm>
          <a:solidFill>
            <a:srgbClr val="FFFEC6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GB" sz="1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Contents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8007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46217" y="179512"/>
            <a:ext cx="4578927" cy="5025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600" b="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514075"/>
              </p:ext>
            </p:extLst>
          </p:nvPr>
        </p:nvGraphicFramePr>
        <p:xfrm>
          <a:off x="248050" y="824633"/>
          <a:ext cx="661929" cy="64677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1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2991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 err="1">
                          <a:latin typeface="Century Gothic" panose="020B0502020202020204" pitchFamily="34" charset="0"/>
                        </a:rPr>
                        <a:t>pron</a:t>
                      </a:r>
                      <a:endParaRPr lang="en-GB" sz="16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pPr algn="ctr"/>
                      <a:r>
                        <a:rPr lang="en-GB" sz="1600" i="1">
                          <a:latin typeface="Century Gothic" panose="020B0502020202020204" pitchFamily="34" charset="0"/>
                        </a:rPr>
                        <a:t>vb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6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6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6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6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pPr algn="ctr"/>
                      <a:r>
                        <a:rPr lang="en-GB" sz="1600" i="1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600" i="1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pPr algn="ctr"/>
                      <a:r>
                        <a:rPr lang="en-GB" sz="1600" i="1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600" i="1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6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6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9931370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 err="1">
                          <a:latin typeface="Century Gothic" panose="020B0502020202020204" pitchFamily="34" charset="0"/>
                        </a:rPr>
                        <a:t>num</a:t>
                      </a:r>
                      <a:endParaRPr lang="en-GB" sz="16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0022841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 err="1">
                          <a:latin typeface="Century Gothic" panose="020B0502020202020204" pitchFamily="34" charset="0"/>
                        </a:rPr>
                        <a:t>num</a:t>
                      </a:r>
                      <a:endParaRPr lang="en-GB" sz="16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6500013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 err="1">
                          <a:latin typeface="Century Gothic" panose="020B0502020202020204" pitchFamily="34" charset="0"/>
                        </a:rPr>
                        <a:t>num</a:t>
                      </a:r>
                      <a:endParaRPr lang="en-GB" sz="16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6705636"/>
                  </a:ext>
                </a:extLst>
              </a:tr>
              <a:tr h="339151">
                <a:tc>
                  <a:txBody>
                    <a:bodyPr/>
                    <a:lstStyle/>
                    <a:p>
                      <a:pPr algn="ctr"/>
                      <a:r>
                        <a:rPr lang="en-GB" sz="1600" i="1" dirty="0" err="1">
                          <a:latin typeface="Century Gothic" panose="020B0502020202020204" pitchFamily="34" charset="0"/>
                        </a:rPr>
                        <a:t>num</a:t>
                      </a:r>
                      <a:endParaRPr lang="en-GB" sz="16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425833"/>
                  </a:ext>
                </a:extLst>
              </a:tr>
            </a:tbl>
          </a:graphicData>
        </a:graphic>
      </p:graphicFrame>
      <p:sp>
        <p:nvSpPr>
          <p:cNvPr id="18" name="Title 1">
            <a:extLst>
              <a:ext uri="{FF2B5EF4-FFF2-40B4-BE49-F238E27FC236}">
                <a16:creationId xmlns:a16="http://schemas.microsoft.com/office/drawing/2014/main" id="{B5580A79-DAE2-194A-8E13-89E3B1F53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33" y="186103"/>
            <a:ext cx="4586827" cy="502597"/>
          </a:xfrm>
        </p:spPr>
        <p:txBody>
          <a:bodyPr/>
          <a:lstStyle/>
          <a:p>
            <a:pPr algn="l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Talking about health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097177" y="2051720"/>
            <a:ext cx="1222383" cy="1124032"/>
          </a:xfrm>
          <a:prstGeom prst="roundRect">
            <a:avLst>
              <a:gd name="adj" fmla="val 44736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Revisit vocab 9.1.1.5 &amp; 8.3.2.5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53977" y="186555"/>
            <a:ext cx="1637443" cy="43691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err="1">
                <a:solidFill>
                  <a:srgbClr val="000000"/>
                </a:solidFill>
                <a:latin typeface="Century Gothic" panose="020B0502020202020204" pitchFamily="34" charset="0"/>
              </a:rPr>
              <a:t>Vocabulario</a:t>
            </a:r>
            <a:endParaRPr lang="en-GB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57800" y="8826500"/>
            <a:ext cx="1600200" cy="635000"/>
          </a:xfrm>
        </p:spPr>
        <p:txBody>
          <a:bodyPr/>
          <a:lstStyle/>
          <a:p>
            <a:r>
              <a:rPr lang="en-GB" altLang="en-US" b="1" dirty="0">
                <a:latin typeface="Century Gothic" panose="020B0502020202020204" pitchFamily="34" charset="0"/>
              </a:rPr>
              <a:t>19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ED57ABC-BAB4-7742-A39F-9EA6CC7F2A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801051"/>
              </p:ext>
            </p:extLst>
          </p:nvPr>
        </p:nvGraphicFramePr>
        <p:xfrm>
          <a:off x="909979" y="824633"/>
          <a:ext cx="4001241" cy="64438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1312018713"/>
                    </a:ext>
                  </a:extLst>
                </a:gridCol>
                <a:gridCol w="2057025">
                  <a:extLst>
                    <a:ext uri="{9D8B030D-6E8A-4147-A177-3AD203B41FA5}">
                      <a16:colId xmlns:a16="http://schemas.microsoft.com/office/drawing/2014/main" val="1083326584"/>
                    </a:ext>
                  </a:extLst>
                </a:gridCol>
              </a:tblGrid>
              <a:tr h="360664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vosotros</a:t>
                      </a:r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vosotras</a:t>
                      </a:r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n-GB" sz="1600" b="0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you (all) (m, f)</a:t>
                      </a:r>
                      <a:endParaRPr lang="en-GB" sz="1600" b="0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558120"/>
                  </a:ext>
                </a:extLst>
              </a:tr>
              <a:tr h="33662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aumentar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to increase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546139"/>
                  </a:ext>
                </a:extLst>
              </a:tr>
              <a:tr h="33662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el </a:t>
                      </a:r>
                      <a:r>
                        <a:rPr lang="en-GB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beneficio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benefit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562886"/>
                  </a:ext>
                </a:extLst>
              </a:tr>
              <a:tr h="360664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el</a:t>
                      </a:r>
                      <a:r>
                        <a:rPr lang="en-GB" sz="1600" u="none" strike="noStrike" baseline="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corazón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heart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458930"/>
                  </a:ext>
                </a:extLst>
              </a:tr>
              <a:tr h="33662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el </a:t>
                      </a:r>
                      <a:r>
                        <a:rPr lang="en-GB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cuerpo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body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30780"/>
                  </a:ext>
                </a:extLst>
              </a:tr>
              <a:tr h="33662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la </a:t>
                      </a:r>
                      <a:r>
                        <a:rPr lang="en-GB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edad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age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98944"/>
                  </a:ext>
                </a:extLst>
              </a:tr>
              <a:tr h="33662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el </a:t>
                      </a:r>
                      <a:r>
                        <a:rPr lang="en-GB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ojo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eye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8012"/>
                  </a:ext>
                </a:extLst>
              </a:tr>
              <a:tr h="33662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el peso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weight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834666"/>
                  </a:ext>
                </a:extLst>
              </a:tr>
              <a:tr h="33662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la </a:t>
                      </a:r>
                      <a:r>
                        <a:rPr lang="en-GB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piel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skin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92271"/>
                  </a:ext>
                </a:extLst>
              </a:tr>
              <a:tr h="33662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delgado</a:t>
                      </a:r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/a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thin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295785"/>
                  </a:ext>
                </a:extLst>
              </a:tr>
              <a:tr h="33662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gordo</a:t>
                      </a:r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/a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fat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235438"/>
                  </a:ext>
                </a:extLst>
              </a:tr>
              <a:tr h="33662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joven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young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603291"/>
                  </a:ext>
                </a:extLst>
              </a:tr>
              <a:tr h="33662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pálido</a:t>
                      </a:r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/a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pale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124211"/>
                  </a:ext>
                </a:extLst>
              </a:tr>
              <a:tr h="33662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sano</a:t>
                      </a:r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/a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healthy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422237"/>
                  </a:ext>
                </a:extLst>
              </a:tr>
              <a:tr h="33662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vuestro</a:t>
                      </a:r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vuestra</a:t>
                      </a:r>
                      <a:endParaRPr lang="en-GB" sz="1600" b="0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your (m, f)</a:t>
                      </a:r>
                      <a:endParaRPr lang="en-GB" sz="1600" b="0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671707"/>
                  </a:ext>
                </a:extLst>
              </a:tr>
              <a:tr h="33662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cuarenta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forty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512709"/>
                  </a:ext>
                </a:extLst>
              </a:tr>
              <a:tr h="33662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cincuenta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fifty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298154"/>
                  </a:ext>
                </a:extLst>
              </a:tr>
              <a:tr h="33662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sesenta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sixty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285303"/>
                  </a:ext>
                </a:extLst>
              </a:tr>
              <a:tr h="33662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setenta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u="none" strike="noStrike" dirty="0">
                          <a:effectLst/>
                          <a:latin typeface="Century Gothic" panose="020B0502020202020204" pitchFamily="34" charset="0"/>
                        </a:rPr>
                        <a:t> seventy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734492"/>
                  </a:ext>
                </a:extLst>
              </a:tr>
            </a:tbl>
          </a:graphicData>
        </a:graphic>
      </p:graphicFrame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71D2998D-E1F2-B045-8BBB-EED7435F9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768" y="3978604"/>
            <a:ext cx="1473200" cy="14732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1276945-16E4-EE4A-BF5A-6B21E5AB42E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7773" y="5821909"/>
            <a:ext cx="951787" cy="14732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2C28A0B-8828-E848-B649-1FA4EE69A21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050" y="7383016"/>
            <a:ext cx="1760984" cy="17609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93325F6-BE93-D749-87C3-3ED3C6939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4085" y="937384"/>
            <a:ext cx="1205475" cy="7026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663B1C5-9153-294E-A5B5-47BEEC3C61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8170" y="7452320"/>
            <a:ext cx="1241004" cy="148368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5A4D823-3F9F-4E44-B356-E531BF4B07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9560" y="7449004"/>
            <a:ext cx="1430000" cy="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6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198855-A59D-6A41-86D9-13C7DB0C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7" y="125758"/>
            <a:ext cx="2041388" cy="451608"/>
          </a:xfrm>
        </p:spPr>
        <p:txBody>
          <a:bodyPr/>
          <a:lstStyle/>
          <a:p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T1.2 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3</a:t>
            </a:r>
            <a:endParaRPr lang="en-US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Century Gothic" panose="020B0502020202020204" pitchFamily="34" charset="0"/>
              </a:rPr>
              <a:t>Gramática</a:t>
            </a: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188260" y="920555"/>
            <a:ext cx="3935333" cy="55132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In Spanish, there are two ways to say ‘I am’: ’</a:t>
            </a:r>
            <a:r>
              <a:rPr lang="en-GB" sz="1600" b="1" dirty="0" err="1">
                <a:solidFill>
                  <a:schemeClr val="tx1"/>
                </a:solidFill>
              </a:rPr>
              <a:t>estoy</a:t>
            </a:r>
            <a:r>
              <a:rPr lang="en-GB" sz="1600" b="1" dirty="0">
                <a:solidFill>
                  <a:schemeClr val="tx1"/>
                </a:solidFill>
              </a:rPr>
              <a:t>’</a:t>
            </a:r>
            <a:r>
              <a:rPr lang="en-GB" sz="1600" dirty="0">
                <a:solidFill>
                  <a:schemeClr val="tx1"/>
                </a:solidFill>
              </a:rPr>
              <a:t> and ‘</a:t>
            </a:r>
            <a:r>
              <a:rPr lang="en-GB" sz="1600" b="1" dirty="0">
                <a:solidFill>
                  <a:schemeClr val="tx1"/>
                </a:solidFill>
              </a:rPr>
              <a:t>soy’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5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57800" y="8826500"/>
            <a:ext cx="1600200" cy="635000"/>
          </a:xfrm>
        </p:spPr>
        <p:txBody>
          <a:bodyPr/>
          <a:lstStyle/>
          <a:p>
            <a:r>
              <a:rPr lang="en-GB" altLang="en-US" b="1" dirty="0">
                <a:latin typeface="Century Gothic" panose="020B0502020202020204" pitchFamily="34" charset="0"/>
              </a:rPr>
              <a:t>20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5B4E2C3-B0B7-8E45-82EE-BCDF6889A7E3}"/>
              </a:ext>
            </a:extLst>
          </p:cNvPr>
          <p:cNvSpPr/>
          <p:nvPr/>
        </p:nvSpPr>
        <p:spPr>
          <a:xfrm>
            <a:off x="145813" y="594128"/>
            <a:ext cx="6397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 dirty="0">
                <a:latin typeface="Century Gothic" panose="020B0502020202020204" pitchFamily="34" charset="0"/>
              </a:rPr>
              <a:t>Ser vs </a:t>
            </a:r>
            <a:r>
              <a:rPr lang="en-GB" b="1" dirty="0" err="1">
                <a:latin typeface="Century Gothic" panose="020B0502020202020204" pitchFamily="34" charset="0"/>
              </a:rPr>
              <a:t>Estar</a:t>
            </a:r>
            <a:r>
              <a:rPr lang="en-GB" b="1" dirty="0">
                <a:latin typeface="Century Gothic" panose="020B0502020202020204" pitchFamily="34" charset="0"/>
              </a:rPr>
              <a:t> in 1</a:t>
            </a:r>
            <a:r>
              <a:rPr lang="en-GB" b="1" baseline="30000" dirty="0">
                <a:latin typeface="Century Gothic" panose="020B0502020202020204" pitchFamily="34" charset="0"/>
              </a:rPr>
              <a:t>st</a:t>
            </a:r>
            <a:r>
              <a:rPr lang="en-GB" b="1" dirty="0">
                <a:latin typeface="Century Gothic" panose="020B0502020202020204" pitchFamily="34" charset="0"/>
              </a:rPr>
              <a:t> person singular and plural [revisited]</a:t>
            </a:r>
          </a:p>
        </p:txBody>
      </p:sp>
      <p:sp>
        <p:nvSpPr>
          <p:cNvPr id="119" name="Content Placeholder 2">
            <a:extLst>
              <a:ext uri="{FF2B5EF4-FFF2-40B4-BE49-F238E27FC236}">
                <a16:creationId xmlns:a16="http://schemas.microsoft.com/office/drawing/2014/main" id="{1EAFF80A-D8D7-6B4C-8531-C31320535C02}"/>
              </a:ext>
            </a:extLst>
          </p:cNvPr>
          <p:cNvSpPr txBox="1">
            <a:spLocks/>
          </p:cNvSpPr>
          <p:nvPr/>
        </p:nvSpPr>
        <p:spPr>
          <a:xfrm>
            <a:off x="303328" y="5277368"/>
            <a:ext cx="6438318" cy="35014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tx1"/>
                </a:solidFill>
                <a:latin typeface="Century Gothic"/>
              </a:rPr>
              <a:t>To say ‘</a:t>
            </a:r>
            <a:r>
              <a:rPr lang="en-US" sz="1600" b="1" dirty="0">
                <a:solidFill>
                  <a:schemeClr val="tx1"/>
                </a:solidFill>
                <a:latin typeface="Century Gothic"/>
              </a:rPr>
              <a:t>more … than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’ in Spanish, use ‘</a:t>
            </a:r>
            <a:r>
              <a:rPr lang="en-US" sz="1600" b="1" dirty="0" err="1">
                <a:solidFill>
                  <a:schemeClr val="tx1"/>
                </a:solidFill>
                <a:latin typeface="Century Gothic"/>
              </a:rPr>
              <a:t>más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’ </a:t>
            </a:r>
            <a:r>
              <a:rPr lang="is-IS" sz="1600" b="1" dirty="0">
                <a:solidFill>
                  <a:schemeClr val="tx1"/>
                </a:solidFill>
                <a:latin typeface="Century Gothic"/>
              </a:rPr>
              <a:t>+ adjective + que</a:t>
            </a:r>
            <a:r>
              <a:rPr lang="is-IS" sz="1600" dirty="0">
                <a:solidFill>
                  <a:schemeClr val="tx1"/>
                </a:solidFill>
                <a:latin typeface="Century Gothic"/>
              </a:rPr>
              <a:t>’. </a:t>
            </a:r>
            <a:endParaRPr lang="en-US" sz="1600" dirty="0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53" name="TextBox 5">
            <a:extLst>
              <a:ext uri="{FF2B5EF4-FFF2-40B4-BE49-F238E27FC236}">
                <a16:creationId xmlns:a16="http://schemas.microsoft.com/office/drawing/2014/main" id="{D22DA6F9-EDB3-AD4C-A620-7BDE0FB25491}"/>
              </a:ext>
            </a:extLst>
          </p:cNvPr>
          <p:cNvSpPr txBox="1"/>
          <p:nvPr/>
        </p:nvSpPr>
        <p:spPr>
          <a:xfrm>
            <a:off x="245420" y="5674419"/>
            <a:ext cx="5928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dirty="0">
                <a:latin typeface="Century Gothic" panose="020B0502020202020204" pitchFamily="34" charset="0"/>
              </a:rPr>
              <a:t>I am more nervous than </a:t>
            </a:r>
            <a:r>
              <a:rPr lang="en-GB" sz="1600" i="1" dirty="0" err="1">
                <a:latin typeface="Century Gothic" panose="020B0502020202020204" pitchFamily="34" charset="0"/>
              </a:rPr>
              <a:t>Quique</a:t>
            </a:r>
            <a:r>
              <a:rPr lang="en-GB" sz="1600" i="1" dirty="0">
                <a:latin typeface="Century Gothic" panose="020B0502020202020204" pitchFamily="34" charset="0"/>
              </a:rPr>
              <a:t>. 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1600" i="1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endParaRPr lang="en-US" sz="1600" i="1" dirty="0">
              <a:latin typeface="Century Gothic"/>
            </a:endParaRPr>
          </a:p>
        </p:txBody>
      </p:sp>
      <p:sp>
        <p:nvSpPr>
          <p:cNvPr id="54" name="TextBox 5">
            <a:extLst>
              <a:ext uri="{FF2B5EF4-FFF2-40B4-BE49-F238E27FC236}">
                <a16:creationId xmlns:a16="http://schemas.microsoft.com/office/drawing/2014/main" id="{6EB9E49E-35B1-DC42-B7C8-3F369381B53A}"/>
              </a:ext>
            </a:extLst>
          </p:cNvPr>
          <p:cNvSpPr txBox="1"/>
          <p:nvPr/>
        </p:nvSpPr>
        <p:spPr>
          <a:xfrm>
            <a:off x="272602" y="6649145"/>
            <a:ext cx="358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dirty="0">
                <a:latin typeface="Century Gothic" panose="020B0502020202020204" pitchFamily="34" charset="0"/>
              </a:rPr>
              <a:t>We are less tired than the girls.</a:t>
            </a:r>
            <a:r>
              <a:rPr lang="en-US" sz="1600" i="1" dirty="0">
                <a:latin typeface="Century Gothic"/>
              </a:rPr>
              <a:t> 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US" sz="1600" i="1" dirty="0">
                <a:solidFill>
                  <a:srgbClr val="002060"/>
                </a:solidFill>
                <a:latin typeface="Century Gothic"/>
              </a:rPr>
              <a:t> </a:t>
            </a:r>
            <a:endParaRPr lang="en-US" sz="1600" i="1" dirty="0">
              <a:latin typeface="Century Gothic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C07620-169D-764F-AE31-9724BC9C70F0}"/>
              </a:ext>
            </a:extLst>
          </p:cNvPr>
          <p:cNvSpPr txBox="1">
            <a:spLocks/>
          </p:cNvSpPr>
          <p:nvPr/>
        </p:nvSpPr>
        <p:spPr>
          <a:xfrm>
            <a:off x="147516" y="1552443"/>
            <a:ext cx="3587274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 am </a:t>
            </a: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happy </a:t>
            </a:r>
            <a:r>
              <a:rPr lang="en-GB" sz="1600" i="1">
                <a:latin typeface="Century Gothic" panose="020B0502020202020204" pitchFamily="34" charset="0"/>
              </a:rPr>
              <a:t>(state). </a:t>
            </a:r>
            <a:r>
              <a:rPr lang="en-GB" sz="1600" kern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12">
            <a:extLst>
              <a:ext uri="{FF2B5EF4-FFF2-40B4-BE49-F238E27FC236}">
                <a16:creationId xmlns:a16="http://schemas.microsoft.com/office/drawing/2014/main" id="{E9E47360-3490-9F42-A0D0-35246A055FEE}"/>
              </a:ext>
            </a:extLst>
          </p:cNvPr>
          <p:cNvSpPr txBox="1">
            <a:spLocks/>
          </p:cNvSpPr>
          <p:nvPr/>
        </p:nvSpPr>
        <p:spPr>
          <a:xfrm>
            <a:off x="145082" y="1877041"/>
            <a:ext cx="4160848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 am </a:t>
            </a: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happy </a:t>
            </a:r>
            <a:r>
              <a:rPr lang="en-GB" sz="1600" i="1">
                <a:latin typeface="Century Gothic" panose="020B0502020202020204" pitchFamily="34" charset="0"/>
              </a:rPr>
              <a:t>(trait). </a:t>
            </a:r>
            <a:r>
              <a:rPr lang="en-GB" sz="1600" kern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12">
            <a:extLst>
              <a:ext uri="{FF2B5EF4-FFF2-40B4-BE49-F238E27FC236}">
                <a16:creationId xmlns:a16="http://schemas.microsoft.com/office/drawing/2014/main" id="{5AE004AD-389D-B441-BD5A-029C9273C860}"/>
              </a:ext>
            </a:extLst>
          </p:cNvPr>
          <p:cNvSpPr txBox="1"/>
          <p:nvPr/>
        </p:nvSpPr>
        <p:spPr>
          <a:xfrm>
            <a:off x="258468" y="4122690"/>
            <a:ext cx="309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We are </a:t>
            </a: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weak </a:t>
            </a:r>
            <a:r>
              <a:rPr lang="en-GB" sz="1600" i="1">
                <a:latin typeface="Century Gothic" panose="020B0502020202020204" pitchFamily="34" charset="0"/>
              </a:rPr>
              <a:t>(state). </a:t>
            </a:r>
            <a:r>
              <a:rPr lang="en-GB" sz="1600" kern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12">
            <a:extLst>
              <a:ext uri="{FF2B5EF4-FFF2-40B4-BE49-F238E27FC236}">
                <a16:creationId xmlns:a16="http://schemas.microsoft.com/office/drawing/2014/main" id="{31494B4D-E6C0-014E-B032-C1C133372CA8}"/>
              </a:ext>
            </a:extLst>
          </p:cNvPr>
          <p:cNvSpPr txBox="1"/>
          <p:nvPr/>
        </p:nvSpPr>
        <p:spPr>
          <a:xfrm>
            <a:off x="252075" y="4448227"/>
            <a:ext cx="3349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We are </a:t>
            </a: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weak </a:t>
            </a:r>
            <a:r>
              <a:rPr lang="en-GB" sz="1600" i="1">
                <a:latin typeface="Century Gothic" panose="020B0502020202020204" pitchFamily="34" charset="0"/>
              </a:rPr>
              <a:t>(trait). </a:t>
            </a:r>
            <a:r>
              <a:rPr lang="en-GB" sz="1600" kern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12">
            <a:extLst>
              <a:ext uri="{FF2B5EF4-FFF2-40B4-BE49-F238E27FC236}">
                <a16:creationId xmlns:a16="http://schemas.microsoft.com/office/drawing/2014/main" id="{0623038B-B27D-134D-ABB1-6389EDB97991}"/>
              </a:ext>
            </a:extLst>
          </p:cNvPr>
          <p:cNvSpPr txBox="1"/>
          <p:nvPr/>
        </p:nvSpPr>
        <p:spPr>
          <a:xfrm>
            <a:off x="2680231" y="4091049"/>
            <a:ext cx="2495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Estamos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débiles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9" name="TextBox 12">
            <a:extLst>
              <a:ext uri="{FF2B5EF4-FFF2-40B4-BE49-F238E27FC236}">
                <a16:creationId xmlns:a16="http://schemas.microsoft.com/office/drawing/2014/main" id="{93E31DF7-E0A6-864E-9FE3-CC4FA293031C}"/>
              </a:ext>
            </a:extLst>
          </p:cNvPr>
          <p:cNvSpPr txBox="1"/>
          <p:nvPr/>
        </p:nvSpPr>
        <p:spPr>
          <a:xfrm>
            <a:off x="2680231" y="4425761"/>
            <a:ext cx="2321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débiles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0" name="TextBox 12">
            <a:extLst>
              <a:ext uri="{FF2B5EF4-FFF2-40B4-BE49-F238E27FC236}">
                <a16:creationId xmlns:a16="http://schemas.microsoft.com/office/drawing/2014/main" id="{38C71ECC-1CEE-5247-90EB-334F9A9CF60A}"/>
              </a:ext>
            </a:extLst>
          </p:cNvPr>
          <p:cNvSpPr txBox="1">
            <a:spLocks/>
          </p:cNvSpPr>
          <p:nvPr/>
        </p:nvSpPr>
        <p:spPr>
          <a:xfrm>
            <a:off x="2404423" y="1547805"/>
            <a:ext cx="1842808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Estoy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feliz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1" name="TextBox 12">
            <a:extLst>
              <a:ext uri="{FF2B5EF4-FFF2-40B4-BE49-F238E27FC236}">
                <a16:creationId xmlns:a16="http://schemas.microsoft.com/office/drawing/2014/main" id="{54C65711-2528-944C-ADC1-790333645C1F}"/>
              </a:ext>
            </a:extLst>
          </p:cNvPr>
          <p:cNvSpPr txBox="1">
            <a:spLocks/>
          </p:cNvSpPr>
          <p:nvPr/>
        </p:nvSpPr>
        <p:spPr>
          <a:xfrm>
            <a:off x="2408508" y="1878246"/>
            <a:ext cx="1842808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Soy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feliz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6DB1E9E4-6BF3-C84F-BB97-6B9398EF5184}"/>
              </a:ext>
            </a:extLst>
          </p:cNvPr>
          <p:cNvSpPr txBox="1">
            <a:spLocks/>
          </p:cNvSpPr>
          <p:nvPr/>
        </p:nvSpPr>
        <p:spPr>
          <a:xfrm>
            <a:off x="188260" y="2307650"/>
            <a:ext cx="3935333" cy="59819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There are two ways to say ‘you are’: ’</a:t>
            </a:r>
            <a:r>
              <a:rPr lang="en-GB" sz="1600" b="1" dirty="0" err="1">
                <a:solidFill>
                  <a:schemeClr val="tx1"/>
                </a:solidFill>
              </a:rPr>
              <a:t>estás</a:t>
            </a:r>
            <a:r>
              <a:rPr lang="en-GB" sz="1600" dirty="0">
                <a:solidFill>
                  <a:schemeClr val="tx1"/>
                </a:solidFill>
              </a:rPr>
              <a:t>’ and </a:t>
            </a:r>
            <a:r>
              <a:rPr lang="en-GB" sz="1600" b="1" dirty="0">
                <a:solidFill>
                  <a:schemeClr val="tx1"/>
                </a:solidFill>
              </a:rPr>
              <a:t>‘</a:t>
            </a:r>
            <a:r>
              <a:rPr lang="en-GB" sz="1600" b="1" dirty="0" err="1">
                <a:solidFill>
                  <a:schemeClr val="tx1"/>
                </a:solidFill>
              </a:rPr>
              <a:t>eres</a:t>
            </a:r>
            <a:r>
              <a:rPr lang="en-GB" sz="1600" dirty="0">
                <a:solidFill>
                  <a:schemeClr val="tx1"/>
                </a:solidFill>
              </a:rPr>
              <a:t>’</a:t>
            </a:r>
            <a:r>
              <a:rPr lang="en-GB" sz="16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B68C7C52-A43F-3B4C-9677-B39A4BFE6EA6}"/>
              </a:ext>
            </a:extLst>
          </p:cNvPr>
          <p:cNvSpPr txBox="1">
            <a:spLocks/>
          </p:cNvSpPr>
          <p:nvPr/>
        </p:nvSpPr>
        <p:spPr>
          <a:xfrm>
            <a:off x="233451" y="3752751"/>
            <a:ext cx="6309935" cy="30592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There are two ways to say ‘we are’: ’</a:t>
            </a:r>
            <a:r>
              <a:rPr lang="en-GB" sz="1600" b="1" dirty="0" err="1">
                <a:solidFill>
                  <a:schemeClr val="tx1"/>
                </a:solidFill>
              </a:rPr>
              <a:t>estamos</a:t>
            </a:r>
            <a:r>
              <a:rPr lang="en-GB" sz="1600" dirty="0">
                <a:solidFill>
                  <a:schemeClr val="tx1"/>
                </a:solidFill>
              </a:rPr>
              <a:t>’ and </a:t>
            </a:r>
            <a:r>
              <a:rPr lang="en-GB" sz="1600" b="1" dirty="0">
                <a:solidFill>
                  <a:schemeClr val="tx1"/>
                </a:solidFill>
              </a:rPr>
              <a:t>‘</a:t>
            </a:r>
            <a:r>
              <a:rPr lang="en-GB" sz="1600" b="1" dirty="0" err="1">
                <a:solidFill>
                  <a:schemeClr val="tx1"/>
                </a:solidFill>
              </a:rPr>
              <a:t>somos</a:t>
            </a:r>
            <a:r>
              <a:rPr lang="en-GB" sz="1600" dirty="0">
                <a:solidFill>
                  <a:schemeClr val="tx1"/>
                </a:solidFill>
              </a:rPr>
              <a:t>’</a:t>
            </a:r>
            <a:r>
              <a:rPr lang="en-GB" sz="16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3" name="Rounded Rectangular Callout 92">
            <a:extLst>
              <a:ext uri="{FF2B5EF4-FFF2-40B4-BE49-F238E27FC236}">
                <a16:creationId xmlns:a16="http://schemas.microsoft.com/office/drawing/2014/main" id="{C6A09CC1-8385-734F-8738-22B1899E0559}"/>
              </a:ext>
            </a:extLst>
          </p:cNvPr>
          <p:cNvSpPr/>
          <p:nvPr/>
        </p:nvSpPr>
        <p:spPr>
          <a:xfrm>
            <a:off x="4343473" y="1012970"/>
            <a:ext cx="2321593" cy="1881641"/>
          </a:xfrm>
          <a:prstGeom prst="wedgeRoundRectCallout">
            <a:avLst>
              <a:gd name="adj1" fmla="val -61121"/>
              <a:gd name="adj2" fmla="val 22197"/>
              <a:gd name="adj3" fmla="val 16667"/>
            </a:avLst>
          </a:prstGeom>
          <a:solidFill>
            <a:srgbClr val="FCF2CA"/>
          </a:solidFill>
          <a:ln w="28575">
            <a:solidFill>
              <a:srgbClr val="FF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Use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‘</a:t>
            </a:r>
            <a:r>
              <a:rPr lang="en-GB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estoy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’,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‘</a:t>
            </a:r>
            <a:r>
              <a:rPr lang="en-GB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estás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’ and ‘</a:t>
            </a:r>
            <a:r>
              <a:rPr lang="en-GB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estamos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’ for location, state or mood.</a:t>
            </a:r>
          </a:p>
          <a:p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Use ‘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soy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’, ‘</a:t>
            </a:r>
            <a:r>
              <a:rPr lang="en-GB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eres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’ and ‘</a:t>
            </a:r>
            <a:r>
              <a:rPr lang="en-GB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somos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’ for traits.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4F443F6-B32F-D74B-98BF-C241F1B5C407}"/>
              </a:ext>
            </a:extLst>
          </p:cNvPr>
          <p:cNvSpPr txBox="1">
            <a:spLocks/>
          </p:cNvSpPr>
          <p:nvPr/>
        </p:nvSpPr>
        <p:spPr>
          <a:xfrm>
            <a:off x="217408" y="2963854"/>
            <a:ext cx="3587274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dirty="0">
                <a:latin typeface="Century Gothic" panose="020B0502020202020204" pitchFamily="34" charset="0"/>
              </a:rPr>
              <a:t>You are tanned (state)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6" name="TextBox 12">
            <a:extLst>
              <a:ext uri="{FF2B5EF4-FFF2-40B4-BE49-F238E27FC236}">
                <a16:creationId xmlns:a16="http://schemas.microsoft.com/office/drawing/2014/main" id="{E3F3EB44-D0A1-144F-8BBA-845E42C4E466}"/>
              </a:ext>
            </a:extLst>
          </p:cNvPr>
          <p:cNvSpPr txBox="1">
            <a:spLocks/>
          </p:cNvSpPr>
          <p:nvPr/>
        </p:nvSpPr>
        <p:spPr>
          <a:xfrm>
            <a:off x="214974" y="3288452"/>
            <a:ext cx="4160848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dirty="0">
                <a:latin typeface="Century Gothic" panose="020B0502020202020204" pitchFamily="34" charset="0"/>
              </a:rPr>
              <a:t>You are dark-skinned (trait). 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TextBox 12">
            <a:extLst>
              <a:ext uri="{FF2B5EF4-FFF2-40B4-BE49-F238E27FC236}">
                <a16:creationId xmlns:a16="http://schemas.microsoft.com/office/drawing/2014/main" id="{14B19E92-A667-D947-82DF-78671EC2C568}"/>
              </a:ext>
            </a:extLst>
          </p:cNvPr>
          <p:cNvSpPr txBox="1">
            <a:spLocks/>
          </p:cNvSpPr>
          <p:nvPr/>
        </p:nvSpPr>
        <p:spPr>
          <a:xfrm>
            <a:off x="2868104" y="2964147"/>
            <a:ext cx="1842808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noProof="0" dirty="0" err="1">
                <a:latin typeface="Century Gothic" panose="020B0502020202020204" pitchFamily="34" charset="0"/>
              </a:rPr>
              <a:t>E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stás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moreno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/a.</a:t>
            </a:r>
          </a:p>
        </p:txBody>
      </p:sp>
      <p:sp>
        <p:nvSpPr>
          <p:cNvPr id="78" name="TextBox 12">
            <a:extLst>
              <a:ext uri="{FF2B5EF4-FFF2-40B4-BE49-F238E27FC236}">
                <a16:creationId xmlns:a16="http://schemas.microsoft.com/office/drawing/2014/main" id="{85A32B64-5B5E-0840-8203-2B08D12B4EEA}"/>
              </a:ext>
            </a:extLst>
          </p:cNvPr>
          <p:cNvSpPr txBox="1">
            <a:spLocks/>
          </p:cNvSpPr>
          <p:nvPr/>
        </p:nvSpPr>
        <p:spPr>
          <a:xfrm>
            <a:off x="3328363" y="3295430"/>
            <a:ext cx="1842808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Eres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moreno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/a.</a:t>
            </a: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E2F6ECBF-A313-D94C-8E86-5875B0143122}"/>
              </a:ext>
            </a:extLst>
          </p:cNvPr>
          <p:cNvSpPr txBox="1">
            <a:spLocks/>
          </p:cNvSpPr>
          <p:nvPr/>
        </p:nvSpPr>
        <p:spPr>
          <a:xfrm>
            <a:off x="303328" y="6286904"/>
            <a:ext cx="6438318" cy="33770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tx1"/>
                </a:solidFill>
                <a:latin typeface="Century Gothic"/>
              </a:rPr>
              <a:t>To say ‘</a:t>
            </a:r>
            <a:r>
              <a:rPr lang="en-US" sz="1600" b="1" dirty="0">
                <a:solidFill>
                  <a:schemeClr val="tx1"/>
                </a:solidFill>
                <a:latin typeface="Century Gothic"/>
              </a:rPr>
              <a:t>less … than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’ in Spanish, use ‘</a:t>
            </a:r>
            <a:r>
              <a:rPr lang="en-US" sz="1600" b="1" dirty="0" err="1">
                <a:solidFill>
                  <a:schemeClr val="tx1"/>
                </a:solidFill>
                <a:latin typeface="Century Gothic"/>
              </a:rPr>
              <a:t>menos</a:t>
            </a:r>
            <a:r>
              <a:rPr lang="en-US" sz="1600" dirty="0">
                <a:solidFill>
                  <a:schemeClr val="tx1"/>
                </a:solidFill>
                <a:latin typeface="Century Gothic"/>
              </a:rPr>
              <a:t>’ </a:t>
            </a:r>
            <a:r>
              <a:rPr lang="is-IS" sz="1600" b="1" dirty="0">
                <a:solidFill>
                  <a:schemeClr val="tx1"/>
                </a:solidFill>
                <a:latin typeface="Century Gothic"/>
              </a:rPr>
              <a:t>+ adjective + que</a:t>
            </a:r>
            <a:r>
              <a:rPr lang="is-IS" sz="1600" dirty="0">
                <a:solidFill>
                  <a:schemeClr val="tx1"/>
                </a:solidFill>
                <a:latin typeface="Century Gothic"/>
              </a:rPr>
              <a:t>’. </a:t>
            </a:r>
            <a:endParaRPr lang="en-US" sz="1600" dirty="0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80" name="TextBox 12">
            <a:extLst>
              <a:ext uri="{FF2B5EF4-FFF2-40B4-BE49-F238E27FC236}">
                <a16:creationId xmlns:a16="http://schemas.microsoft.com/office/drawing/2014/main" id="{1C9325E2-B6B3-9148-9BC9-CB42465767B0}"/>
              </a:ext>
            </a:extLst>
          </p:cNvPr>
          <p:cNvSpPr txBox="1"/>
          <p:nvPr/>
        </p:nvSpPr>
        <p:spPr>
          <a:xfrm>
            <a:off x="3806504" y="5657104"/>
            <a:ext cx="3090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err="1">
                <a:latin typeface="Century Gothic"/>
              </a:rPr>
              <a:t>Yo</a:t>
            </a:r>
            <a:r>
              <a:rPr lang="en-US" sz="1600" dirty="0">
                <a:latin typeface="Century Gothic"/>
              </a:rPr>
              <a:t> </a:t>
            </a:r>
            <a:r>
              <a:rPr lang="en-US" sz="1600" dirty="0" err="1">
                <a:latin typeface="Century Gothic"/>
              </a:rPr>
              <a:t>estoy</a:t>
            </a:r>
            <a:r>
              <a:rPr lang="en-US" sz="1600" dirty="0">
                <a:latin typeface="Century Gothic"/>
              </a:rPr>
              <a:t> </a:t>
            </a:r>
            <a:r>
              <a:rPr lang="en-US" sz="1600" b="1" err="1">
                <a:latin typeface="Century Gothic"/>
              </a:rPr>
              <a:t>más</a:t>
            </a:r>
            <a:r>
              <a:rPr lang="en-US" sz="1600" b="1">
                <a:latin typeface="Century Gothic"/>
              </a:rPr>
              <a:t> nervioso </a:t>
            </a:r>
            <a:r>
              <a:rPr lang="en-US" sz="1600" b="1" dirty="0">
                <a:latin typeface="Century Gothic"/>
              </a:rPr>
              <a:t>que </a:t>
            </a:r>
            <a:r>
              <a:rPr lang="en-US" sz="1600" dirty="0" err="1">
                <a:latin typeface="Century Gothic"/>
              </a:rPr>
              <a:t>Quique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.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1" name="TextBox 12">
            <a:extLst>
              <a:ext uri="{FF2B5EF4-FFF2-40B4-BE49-F238E27FC236}">
                <a16:creationId xmlns:a16="http://schemas.microsoft.com/office/drawing/2014/main" id="{2FA0E1E3-BD3B-7040-8CED-E99932DAE762}"/>
              </a:ext>
            </a:extLst>
          </p:cNvPr>
          <p:cNvSpPr txBox="1"/>
          <p:nvPr/>
        </p:nvSpPr>
        <p:spPr>
          <a:xfrm>
            <a:off x="3658804" y="6659972"/>
            <a:ext cx="3281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Century Gothic"/>
              </a:rPr>
              <a:t>Estamos </a:t>
            </a:r>
            <a:r>
              <a:rPr lang="en-US" sz="1600" b="1" dirty="0" err="1">
                <a:latin typeface="Century Gothic"/>
              </a:rPr>
              <a:t>menos</a:t>
            </a:r>
            <a:r>
              <a:rPr lang="en-US" sz="1600" b="1" dirty="0">
                <a:latin typeface="Century Gothic"/>
              </a:rPr>
              <a:t> </a:t>
            </a:r>
            <a:r>
              <a:rPr lang="en-US" sz="1600" b="1" dirty="0" err="1">
                <a:latin typeface="Century Gothic"/>
              </a:rPr>
              <a:t>cansados</a:t>
            </a:r>
            <a:r>
              <a:rPr lang="en-US" sz="1600" b="1" dirty="0">
                <a:latin typeface="Century Gothic"/>
              </a:rPr>
              <a:t> que </a:t>
            </a:r>
            <a:r>
              <a:rPr lang="en-US" sz="1600" dirty="0">
                <a:latin typeface="Century Gothic"/>
              </a:rPr>
              <a:t>las </a:t>
            </a:r>
            <a:r>
              <a:rPr lang="en-US" sz="1600" dirty="0" err="1">
                <a:latin typeface="Century Gothic"/>
              </a:rPr>
              <a:t>chicas</a:t>
            </a:r>
            <a:r>
              <a:rPr lang="en-US" sz="1600" dirty="0">
                <a:latin typeface="Century Gothic"/>
              </a:rPr>
              <a:t>.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4F158AB-E82A-7A4A-9DAD-6F471B5D325D}"/>
              </a:ext>
            </a:extLst>
          </p:cNvPr>
          <p:cNvSpPr/>
          <p:nvPr/>
        </p:nvSpPr>
        <p:spPr>
          <a:xfrm>
            <a:off x="363218" y="7449373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Vocabulario</a:t>
            </a:r>
            <a:endParaRPr lang="en-GB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4F190E6-4AD3-AF4C-887F-7971AF8F4B17}"/>
              </a:ext>
            </a:extLst>
          </p:cNvPr>
          <p:cNvSpPr txBox="1"/>
          <p:nvPr/>
        </p:nvSpPr>
        <p:spPr>
          <a:xfrm>
            <a:off x="294241" y="8228586"/>
            <a:ext cx="5278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This week we revisit vocabulary from Year 7 and  Year 8. Follow the QR code to the Quizlet Mashup.</a:t>
            </a:r>
          </a:p>
        </p:txBody>
      </p:sp>
      <p:pic>
        <p:nvPicPr>
          <p:cNvPr id="84" name="Picture 2">
            <a:extLst>
              <a:ext uri="{FF2B5EF4-FFF2-40B4-BE49-F238E27FC236}">
                <a16:creationId xmlns:a16="http://schemas.microsoft.com/office/drawing/2014/main" id="{0ED9DC1D-178A-D04E-9FA4-5A8324A94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51469" y="4098264"/>
            <a:ext cx="979598" cy="99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6">
            <a:extLst>
              <a:ext uri="{FF2B5EF4-FFF2-40B4-BE49-F238E27FC236}">
                <a16:creationId xmlns:a16="http://schemas.microsoft.com/office/drawing/2014/main" id="{CEF3A494-1745-D841-A385-4809AE0B4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2276375" y="7022051"/>
            <a:ext cx="1183458" cy="110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D2D87625-A3F5-9B40-98A7-102941D396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328" y="7405792"/>
            <a:ext cx="1144079" cy="114407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5B4E2C3-B0B7-8E45-82EE-BCDF6889A7E3}"/>
              </a:ext>
            </a:extLst>
          </p:cNvPr>
          <p:cNvSpPr/>
          <p:nvPr/>
        </p:nvSpPr>
        <p:spPr>
          <a:xfrm>
            <a:off x="204723" y="4900011"/>
            <a:ext cx="6397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 dirty="0">
                <a:latin typeface="Century Gothic" panose="020B0502020202020204" pitchFamily="34" charset="0"/>
              </a:rPr>
              <a:t>Comparative adjectives</a:t>
            </a:r>
          </a:p>
        </p:txBody>
      </p:sp>
    </p:spTree>
    <p:extLst>
      <p:ext uri="{BB962C8B-B14F-4D97-AF65-F5344CB8AC3E}">
        <p14:creationId xmlns:p14="http://schemas.microsoft.com/office/powerpoint/2010/main" val="238853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198855-A59D-6A41-86D9-13C7DB0C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7" y="125758"/>
            <a:ext cx="2041388" cy="451608"/>
          </a:xfrm>
        </p:spPr>
        <p:txBody>
          <a:bodyPr/>
          <a:lstStyle/>
          <a:p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T1.2 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4</a:t>
            </a:r>
            <a:endParaRPr lang="en-US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Century Gothic" panose="020B0502020202020204" pitchFamily="34" charset="0"/>
              </a:rPr>
              <a:t>Gramática</a:t>
            </a:r>
          </a:p>
        </p:txBody>
      </p:sp>
      <p:sp>
        <p:nvSpPr>
          <p:cNvPr id="85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57800" y="8826500"/>
            <a:ext cx="1600200" cy="635000"/>
          </a:xfrm>
        </p:spPr>
        <p:txBody>
          <a:bodyPr/>
          <a:lstStyle/>
          <a:p>
            <a:r>
              <a:rPr lang="en-GB" altLang="en-US" b="1" dirty="0">
                <a:latin typeface="Century Gothic" panose="020B0502020202020204" pitchFamily="34" charset="0"/>
              </a:rPr>
              <a:t>21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60B599E-79A8-634C-B662-F2710AD1FA90}"/>
              </a:ext>
            </a:extLst>
          </p:cNvPr>
          <p:cNvSpPr txBox="1">
            <a:spLocks/>
          </p:cNvSpPr>
          <p:nvPr/>
        </p:nvSpPr>
        <p:spPr>
          <a:xfrm>
            <a:off x="188260" y="920555"/>
            <a:ext cx="6397573" cy="55132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For an </a:t>
            </a:r>
            <a:r>
              <a:rPr lang="en-GB" sz="1600" b="1" i="1" dirty="0">
                <a:solidFill>
                  <a:schemeClr val="tx1"/>
                </a:solidFill>
              </a:rPr>
              <a:t>ongoing </a:t>
            </a:r>
            <a:r>
              <a:rPr lang="en-GB" sz="1600" dirty="0">
                <a:solidFill>
                  <a:schemeClr val="tx1"/>
                </a:solidFill>
              </a:rPr>
              <a:t>event in the present, you can use ’</a:t>
            </a:r>
            <a:r>
              <a:rPr lang="en-GB" sz="1600" b="1" dirty="0" err="1">
                <a:solidFill>
                  <a:schemeClr val="tx1"/>
                </a:solidFill>
              </a:rPr>
              <a:t>estar</a:t>
            </a:r>
            <a:r>
              <a:rPr lang="en-GB" sz="1600" b="1" dirty="0">
                <a:solidFill>
                  <a:schemeClr val="tx1"/>
                </a:solidFill>
              </a:rPr>
              <a:t>’ </a:t>
            </a:r>
            <a:r>
              <a:rPr lang="en-GB" sz="1600" dirty="0">
                <a:solidFill>
                  <a:schemeClr val="tx1"/>
                </a:solidFill>
              </a:rPr>
              <a:t>with an</a:t>
            </a:r>
            <a:r>
              <a:rPr lang="en-GB" sz="1600" b="1" dirty="0">
                <a:solidFill>
                  <a:schemeClr val="tx1"/>
                </a:solidFill>
              </a:rPr>
              <a:t> –</a:t>
            </a:r>
            <a:r>
              <a:rPr lang="en-GB" sz="1600" b="1" dirty="0" err="1">
                <a:solidFill>
                  <a:schemeClr val="tx1"/>
                </a:solidFill>
              </a:rPr>
              <a:t>ar</a:t>
            </a:r>
            <a:r>
              <a:rPr lang="en-GB" sz="1600" b="1" dirty="0">
                <a:solidFill>
                  <a:schemeClr val="tx1"/>
                </a:solidFill>
              </a:rPr>
              <a:t> verb </a:t>
            </a:r>
            <a:r>
              <a:rPr lang="en-GB" sz="1600" dirty="0">
                <a:solidFill>
                  <a:schemeClr val="tx1"/>
                </a:solidFill>
              </a:rPr>
              <a:t>ending in ‘–</a:t>
            </a:r>
            <a:r>
              <a:rPr lang="en-GB" sz="1600" b="1" dirty="0" err="1">
                <a:solidFill>
                  <a:schemeClr val="tx1"/>
                </a:solidFill>
              </a:rPr>
              <a:t>ando</a:t>
            </a:r>
            <a:r>
              <a:rPr lang="en-GB" sz="1600" b="1" dirty="0">
                <a:solidFill>
                  <a:schemeClr val="tx1"/>
                </a:solidFill>
              </a:rPr>
              <a:t>’.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76D3C96-5528-0145-996A-1D0B3028FB9D}"/>
              </a:ext>
            </a:extLst>
          </p:cNvPr>
          <p:cNvSpPr/>
          <p:nvPr/>
        </p:nvSpPr>
        <p:spPr>
          <a:xfrm>
            <a:off x="147217" y="568373"/>
            <a:ext cx="6397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>
                <a:latin typeface="Century Gothic" panose="020B0502020202020204" pitchFamily="34" charset="0"/>
              </a:rPr>
              <a:t>What’s </a:t>
            </a:r>
            <a:r>
              <a:rPr lang="en-GB" b="1" dirty="0">
                <a:latin typeface="Century Gothic" panose="020B0502020202020204" pitchFamily="34" charset="0"/>
              </a:rPr>
              <a:t>happening now – </a:t>
            </a:r>
            <a:r>
              <a:rPr lang="en-GB" b="1">
                <a:latin typeface="Century Gothic" panose="020B0502020202020204" pitchFamily="34" charset="0"/>
              </a:rPr>
              <a:t>present continuous [revisited]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26F691-97DD-2B4E-8ED3-79DDEAD541F4}"/>
              </a:ext>
            </a:extLst>
          </p:cNvPr>
          <p:cNvSpPr/>
          <p:nvPr/>
        </p:nvSpPr>
        <p:spPr>
          <a:xfrm>
            <a:off x="158659" y="1535886"/>
            <a:ext cx="6397572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600" i="1" dirty="0">
                <a:latin typeface="Century Gothic" panose="020B0502020202020204" pitchFamily="34" charset="0"/>
              </a:rPr>
              <a:t>You are spea</a:t>
            </a:r>
            <a:r>
              <a:rPr lang="en-GB" sz="1600" b="1" i="1" dirty="0">
                <a:latin typeface="Century Gothic" panose="020B0502020202020204" pitchFamily="34" charset="0"/>
              </a:rPr>
              <a:t>king </a:t>
            </a:r>
            <a:r>
              <a:rPr lang="en-GB" sz="1600" i="1" dirty="0">
                <a:latin typeface="Century Gothic" panose="020B0502020202020204" pitchFamily="34" charset="0"/>
              </a:rPr>
              <a:t>Chinese. 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1600" i="1" dirty="0">
                <a:latin typeface="Century Gothic" panose="020B0502020202020204" pitchFamily="34" charset="0"/>
              </a:rPr>
              <a:t>    </a:t>
            </a:r>
            <a:r>
              <a:rPr lang="en-GB" sz="1600" dirty="0" err="1">
                <a:latin typeface="Century Gothic" panose="020B0502020202020204" pitchFamily="34" charset="0"/>
              </a:rPr>
              <a:t>Estás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habl</a:t>
            </a:r>
            <a:r>
              <a:rPr lang="en-GB" sz="1600" b="1" dirty="0" err="1">
                <a:latin typeface="Century Gothic" panose="020B0502020202020204" pitchFamily="34" charset="0"/>
              </a:rPr>
              <a:t>ando</a:t>
            </a:r>
            <a:r>
              <a:rPr lang="en-GB" sz="1600" b="1" dirty="0">
                <a:latin typeface="Century Gothic" panose="020B0502020202020204" pitchFamily="34" charset="0"/>
              </a:rPr>
              <a:t> </a:t>
            </a:r>
            <a:r>
              <a:rPr lang="en-GB" sz="1600" dirty="0">
                <a:latin typeface="Century Gothic" panose="020B0502020202020204" pitchFamily="34" charset="0"/>
              </a:rPr>
              <a:t>chino.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1600" i="1" dirty="0">
                <a:latin typeface="Century Gothic" panose="020B0502020202020204" pitchFamily="34" charset="0"/>
              </a:rPr>
              <a:t>You (plural) are study</a:t>
            </a:r>
            <a:r>
              <a:rPr lang="en-GB" sz="1600" b="1" i="1" dirty="0">
                <a:latin typeface="Century Gothic" panose="020B0502020202020204" pitchFamily="34" charset="0"/>
              </a:rPr>
              <a:t>ing </a:t>
            </a:r>
            <a:r>
              <a:rPr lang="en-GB" sz="1600" i="1" dirty="0">
                <a:latin typeface="Century Gothic" panose="020B0502020202020204" pitchFamily="34" charset="0"/>
              </a:rPr>
              <a:t>history. 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1600" i="1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Estáis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estudi</a:t>
            </a:r>
            <a:r>
              <a:rPr lang="en-GB" sz="1600" b="1" dirty="0" err="1">
                <a:latin typeface="Century Gothic" panose="020B0502020202020204" pitchFamily="34" charset="0"/>
              </a:rPr>
              <a:t>ando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historia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0" name="Rounded Rectangular Callout 39">
            <a:extLst>
              <a:ext uri="{FF2B5EF4-FFF2-40B4-BE49-F238E27FC236}">
                <a16:creationId xmlns:a16="http://schemas.microsoft.com/office/drawing/2014/main" id="{043AE4C9-C566-C04F-B3BF-8A571F26E49F}"/>
              </a:ext>
            </a:extLst>
          </p:cNvPr>
          <p:cNvSpPr/>
          <p:nvPr/>
        </p:nvSpPr>
        <p:spPr>
          <a:xfrm>
            <a:off x="1700808" y="2306671"/>
            <a:ext cx="4486426" cy="593937"/>
          </a:xfrm>
          <a:prstGeom prst="wedgeRoundRectCallout">
            <a:avLst>
              <a:gd name="adj1" fmla="val 16956"/>
              <a:gd name="adj2" fmla="val -66351"/>
              <a:gd name="adj3" fmla="val 16667"/>
            </a:avLst>
          </a:prstGeom>
          <a:solidFill>
            <a:srgbClr val="FCF2CA"/>
          </a:solidFill>
          <a:ln w="28575">
            <a:solidFill>
              <a:srgbClr val="FF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‘-</a:t>
            </a:r>
            <a:r>
              <a:rPr lang="en-GB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ando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ending (and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–</a:t>
            </a:r>
            <a:r>
              <a:rPr lang="en-GB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ing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in English) is called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present participle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E54F969F-0C28-8B49-9409-2EEBD830AB29}"/>
              </a:ext>
            </a:extLst>
          </p:cNvPr>
          <p:cNvSpPr txBox="1">
            <a:spLocks/>
          </p:cNvSpPr>
          <p:nvPr/>
        </p:nvSpPr>
        <p:spPr>
          <a:xfrm>
            <a:off x="188260" y="3032624"/>
            <a:ext cx="6397573" cy="37922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For </a:t>
            </a:r>
            <a:r>
              <a:rPr lang="en-GB" sz="1600" b="1" dirty="0">
                <a:solidFill>
                  <a:schemeClr val="tx1"/>
                </a:solidFill>
              </a:rPr>
              <a:t>–er </a:t>
            </a:r>
            <a:r>
              <a:rPr lang="en-GB" sz="1600" dirty="0">
                <a:solidFill>
                  <a:schemeClr val="tx1"/>
                </a:solidFill>
              </a:rPr>
              <a:t>or </a:t>
            </a:r>
            <a:r>
              <a:rPr lang="en-GB" sz="1600" b="1" dirty="0">
                <a:solidFill>
                  <a:schemeClr val="tx1"/>
                </a:solidFill>
              </a:rPr>
              <a:t>–</a:t>
            </a:r>
            <a:r>
              <a:rPr lang="en-GB" sz="1600" b="1" dirty="0" err="1">
                <a:solidFill>
                  <a:schemeClr val="tx1"/>
                </a:solidFill>
              </a:rPr>
              <a:t>ir</a:t>
            </a:r>
            <a:r>
              <a:rPr lang="en-GB" sz="1600" b="1" dirty="0">
                <a:solidFill>
                  <a:schemeClr val="tx1"/>
                </a:solidFill>
              </a:rPr>
              <a:t> verbs, </a:t>
            </a:r>
            <a:r>
              <a:rPr lang="en-GB" sz="1600" dirty="0">
                <a:solidFill>
                  <a:schemeClr val="tx1"/>
                </a:solidFill>
              </a:rPr>
              <a:t>add ‘–</a:t>
            </a:r>
            <a:r>
              <a:rPr lang="en-GB" sz="1600" b="1" dirty="0" err="1">
                <a:solidFill>
                  <a:schemeClr val="tx1"/>
                </a:solidFill>
              </a:rPr>
              <a:t>iendo</a:t>
            </a:r>
            <a:r>
              <a:rPr lang="en-GB" sz="1600" b="1" dirty="0">
                <a:solidFill>
                  <a:schemeClr val="tx1"/>
                </a:solidFill>
              </a:rPr>
              <a:t>’ </a:t>
            </a:r>
            <a:r>
              <a:rPr lang="en-GB" sz="1600" dirty="0">
                <a:solidFill>
                  <a:schemeClr val="tx1"/>
                </a:solidFill>
              </a:rPr>
              <a:t>to the stem.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0FF670-EA06-AD43-9837-209224D4E21D}"/>
              </a:ext>
            </a:extLst>
          </p:cNvPr>
          <p:cNvSpPr/>
          <p:nvPr/>
        </p:nvSpPr>
        <p:spPr>
          <a:xfrm>
            <a:off x="172381" y="3457558"/>
            <a:ext cx="6397571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600" i="1" dirty="0">
                <a:latin typeface="Century Gothic" panose="020B0502020202020204" pitchFamily="34" charset="0"/>
              </a:rPr>
              <a:t>You are driv</a:t>
            </a:r>
            <a:r>
              <a:rPr lang="en-GB" sz="1600" b="1" i="1" dirty="0">
                <a:latin typeface="Century Gothic" panose="020B0502020202020204" pitchFamily="34" charset="0"/>
              </a:rPr>
              <a:t>ing</a:t>
            </a:r>
            <a:r>
              <a:rPr lang="en-GB" sz="1600" i="1" dirty="0">
                <a:latin typeface="Century Gothic" panose="020B0502020202020204" pitchFamily="34" charset="0"/>
              </a:rPr>
              <a:t>. 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 </a:t>
            </a:r>
            <a:r>
              <a:rPr lang="en-GB" sz="1600" dirty="0" err="1">
                <a:latin typeface="Century Gothic" panose="020B0502020202020204" pitchFamily="34" charset="0"/>
              </a:rPr>
              <a:t>Estás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conduc</a:t>
            </a:r>
            <a:r>
              <a:rPr lang="en-GB" sz="1600" b="1" dirty="0" err="1">
                <a:latin typeface="Century Gothic" panose="020B0502020202020204" pitchFamily="34" charset="0"/>
              </a:rPr>
              <a:t>iendo</a:t>
            </a:r>
            <a:r>
              <a:rPr lang="en-GB" sz="1600" dirty="0">
                <a:latin typeface="Century Gothic" panose="020B0502020202020204" pitchFamily="34" charset="0"/>
              </a:rPr>
              <a:t>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i="1" dirty="0">
                <a:latin typeface="Century Gothic" panose="020B0502020202020204" pitchFamily="34" charset="0"/>
              </a:rPr>
              <a:t>You (plural) are return</a:t>
            </a:r>
            <a:r>
              <a:rPr lang="en-GB" sz="1600" b="1" i="1" dirty="0">
                <a:latin typeface="Century Gothic" panose="020B0502020202020204" pitchFamily="34" charset="0"/>
              </a:rPr>
              <a:t>ing</a:t>
            </a:r>
            <a:r>
              <a:rPr lang="en-GB" sz="1600" i="1" dirty="0">
                <a:latin typeface="Century Gothic" panose="020B0502020202020204" pitchFamily="34" charset="0"/>
              </a:rPr>
              <a:t> by car. 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 </a:t>
            </a:r>
            <a:r>
              <a:rPr lang="en-GB" sz="1600" dirty="0" err="1">
                <a:latin typeface="Century Gothic" panose="020B0502020202020204" pitchFamily="34" charset="0"/>
              </a:rPr>
              <a:t>Estáis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volv</a:t>
            </a:r>
            <a:r>
              <a:rPr lang="en-GB" sz="1600" b="1" dirty="0" err="1">
                <a:latin typeface="Century Gothic" panose="020B0502020202020204" pitchFamily="34" charset="0"/>
              </a:rPr>
              <a:t>iendo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en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coche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ED375984-DEC4-584E-B192-021CA876B453}"/>
              </a:ext>
            </a:extLst>
          </p:cNvPr>
          <p:cNvSpPr txBox="1">
            <a:spLocks/>
          </p:cNvSpPr>
          <p:nvPr/>
        </p:nvSpPr>
        <p:spPr>
          <a:xfrm>
            <a:off x="195656" y="4694002"/>
            <a:ext cx="6390177" cy="33836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For a </a:t>
            </a:r>
            <a:r>
              <a:rPr lang="en-GB" sz="1600" b="1" i="1" dirty="0">
                <a:solidFill>
                  <a:schemeClr val="tx1"/>
                </a:solidFill>
              </a:rPr>
              <a:t>plural feminine </a:t>
            </a:r>
            <a:r>
              <a:rPr lang="en-GB" sz="1600" dirty="0">
                <a:solidFill>
                  <a:schemeClr val="tx1"/>
                </a:solidFill>
              </a:rPr>
              <a:t>object, use ‘</a:t>
            </a:r>
            <a:r>
              <a:rPr lang="en-GB" sz="1600" b="1" dirty="0">
                <a:solidFill>
                  <a:schemeClr val="tx1"/>
                </a:solidFill>
              </a:rPr>
              <a:t>las</a:t>
            </a:r>
            <a:r>
              <a:rPr lang="en-GB" sz="1600" dirty="0">
                <a:solidFill>
                  <a:schemeClr val="tx1"/>
                </a:solidFill>
              </a:rPr>
              <a:t>’ to mean </a:t>
            </a:r>
            <a:r>
              <a:rPr lang="en-GB" sz="1600" b="1" dirty="0">
                <a:solidFill>
                  <a:schemeClr val="tx1"/>
                </a:solidFill>
              </a:rPr>
              <a:t>‘them’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F983DC7-2BE3-C044-BF08-562889EF4B4E}"/>
              </a:ext>
            </a:extLst>
          </p:cNvPr>
          <p:cNvSpPr/>
          <p:nvPr/>
        </p:nvSpPr>
        <p:spPr>
          <a:xfrm>
            <a:off x="158782" y="4253604"/>
            <a:ext cx="6397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 dirty="0">
                <a:latin typeface="Century Gothic" panose="020B0502020202020204" pitchFamily="34" charset="0"/>
              </a:rPr>
              <a:t>How to say ‘them’ [revisited]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F4BB0-2947-514E-9A9F-7DA621A0BE64}"/>
              </a:ext>
            </a:extLst>
          </p:cNvPr>
          <p:cNvSpPr/>
          <p:nvPr/>
        </p:nvSpPr>
        <p:spPr>
          <a:xfrm>
            <a:off x="176343" y="5166195"/>
            <a:ext cx="65683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i="1" dirty="0">
                <a:latin typeface="Century Gothic" panose="020B0502020202020204" pitchFamily="34" charset="0"/>
              </a:rPr>
              <a:t>I want these skirts.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 </a:t>
            </a:r>
            <a:r>
              <a:rPr lang="en-GB" sz="1600" i="1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Quiero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estas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faldas</a:t>
            </a:r>
            <a:r>
              <a:rPr lang="en-GB" sz="1600" b="1" dirty="0">
                <a:latin typeface="Century Gothic" panose="020B0502020202020204" pitchFamily="34" charset="0"/>
              </a:rPr>
              <a:t>.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 </a:t>
            </a:r>
            <a:r>
              <a:rPr lang="en-GB" sz="1600" b="1" dirty="0">
                <a:latin typeface="Century Gothic" panose="020B0502020202020204" pitchFamily="34" charset="0"/>
              </a:rPr>
              <a:t> 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i="1" dirty="0">
                <a:latin typeface="Century Gothic" panose="020B0502020202020204" pitchFamily="34" charset="0"/>
              </a:rPr>
              <a:t>I want </a:t>
            </a:r>
            <a:r>
              <a:rPr lang="en-GB" sz="1600" i="1" u="sng" dirty="0">
                <a:latin typeface="Century Gothic" panose="020B0502020202020204" pitchFamily="34" charset="0"/>
              </a:rPr>
              <a:t>them (f)</a:t>
            </a:r>
            <a:r>
              <a:rPr lang="en-GB" sz="1600" i="1" dirty="0">
                <a:latin typeface="Century Gothic" panose="020B0502020202020204" pitchFamily="34" charset="0"/>
              </a:rPr>
              <a:t>.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 </a:t>
            </a:r>
            <a:r>
              <a:rPr lang="en-GB" sz="1600" i="1" dirty="0"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latin typeface="Century Gothic" panose="020B0502020202020204" pitchFamily="34" charset="0"/>
              </a:rPr>
              <a:t>Las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quiero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  <a:p>
            <a:r>
              <a:rPr lang="en-GB" sz="1600" dirty="0">
                <a:latin typeface="Century Gothic" panose="020B0502020202020204" pitchFamily="34" charset="0"/>
              </a:rPr>
              <a:t/>
            </a:r>
            <a:br>
              <a:rPr lang="en-GB" sz="1600" dirty="0">
                <a:latin typeface="Century Gothic" panose="020B0502020202020204" pitchFamily="34" charset="0"/>
              </a:rPr>
            </a:br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55" y="6468342"/>
            <a:ext cx="859689" cy="8596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217" y="6377239"/>
            <a:ext cx="59915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i="1" dirty="0">
                <a:latin typeface="Century Gothic" panose="020B0502020202020204" pitchFamily="34" charset="0"/>
              </a:rPr>
              <a:t>S/he cleans the cars. 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 </a:t>
            </a:r>
            <a:r>
              <a:rPr lang="en-GB" sz="1600" dirty="0" err="1">
                <a:latin typeface="Century Gothic" panose="020B0502020202020204" pitchFamily="34" charset="0"/>
              </a:rPr>
              <a:t>Limpia</a:t>
            </a:r>
            <a:r>
              <a:rPr lang="en-GB" sz="1600" dirty="0">
                <a:latin typeface="Century Gothic" panose="020B0502020202020204" pitchFamily="34" charset="0"/>
              </a:rPr>
              <a:t> los</a:t>
            </a:r>
            <a:r>
              <a:rPr lang="en-GB" sz="1600" b="1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coches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 </a:t>
            </a:r>
            <a:endParaRPr lang="en-GB" sz="1600" dirty="0"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i="1" dirty="0">
                <a:latin typeface="Century Gothic" panose="020B0502020202020204" pitchFamily="34" charset="0"/>
              </a:rPr>
              <a:t>S/he cleans </a:t>
            </a:r>
            <a:r>
              <a:rPr lang="en-GB" sz="1600" i="1" u="sng" dirty="0">
                <a:latin typeface="Century Gothic" panose="020B0502020202020204" pitchFamily="34" charset="0"/>
              </a:rPr>
              <a:t>them (m)</a:t>
            </a:r>
            <a:r>
              <a:rPr lang="en-GB" sz="1600" i="1" dirty="0">
                <a:latin typeface="Century Gothic" panose="020B0502020202020204" pitchFamily="34" charset="0"/>
              </a:rPr>
              <a:t>.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 </a:t>
            </a:r>
            <a:r>
              <a:rPr lang="en-GB" sz="1600" i="1" dirty="0"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latin typeface="Century Gothic" panose="020B0502020202020204" pitchFamily="34" charset="0"/>
              </a:rPr>
              <a:t>Los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limpia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D375984-DEC4-584E-B192-021CA876B453}"/>
              </a:ext>
            </a:extLst>
          </p:cNvPr>
          <p:cNvSpPr txBox="1">
            <a:spLocks/>
          </p:cNvSpPr>
          <p:nvPr/>
        </p:nvSpPr>
        <p:spPr>
          <a:xfrm>
            <a:off x="179775" y="5905046"/>
            <a:ext cx="6390177" cy="33836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For a </a:t>
            </a:r>
            <a:r>
              <a:rPr lang="en-GB" sz="1600" b="1" i="1" dirty="0">
                <a:solidFill>
                  <a:schemeClr val="tx1"/>
                </a:solidFill>
              </a:rPr>
              <a:t>plural masculine </a:t>
            </a:r>
            <a:r>
              <a:rPr lang="en-GB" sz="1600" dirty="0">
                <a:solidFill>
                  <a:schemeClr val="tx1"/>
                </a:solidFill>
              </a:rPr>
              <a:t>object, use ‘</a:t>
            </a:r>
            <a:r>
              <a:rPr lang="en-GB" sz="1600" b="1" dirty="0">
                <a:solidFill>
                  <a:schemeClr val="tx1"/>
                </a:solidFill>
              </a:rPr>
              <a:t>los</a:t>
            </a:r>
            <a:r>
              <a:rPr lang="en-GB" sz="1600" dirty="0">
                <a:solidFill>
                  <a:schemeClr val="tx1"/>
                </a:solidFill>
              </a:rPr>
              <a:t>’ to mean </a:t>
            </a:r>
            <a:r>
              <a:rPr lang="en-GB" sz="1600" b="1" dirty="0">
                <a:solidFill>
                  <a:schemeClr val="tx1"/>
                </a:solidFill>
              </a:rPr>
              <a:t>‘them’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F983DC7-2BE3-C044-BF08-562889EF4B4E}"/>
              </a:ext>
            </a:extLst>
          </p:cNvPr>
          <p:cNvSpPr/>
          <p:nvPr/>
        </p:nvSpPr>
        <p:spPr>
          <a:xfrm>
            <a:off x="125803" y="7165624"/>
            <a:ext cx="6397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>
                <a:latin typeface="Century Gothic" panose="020B0502020202020204" pitchFamily="34" charset="0"/>
              </a:rPr>
              <a:t>Using ‘gustar’ + verb [revisited]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5803" y="7502195"/>
            <a:ext cx="66188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Century Gothic" panose="020F0302020204030204"/>
              </a:rPr>
              <a:t>When an infinitive (e.g. </a:t>
            </a:r>
            <a:r>
              <a:rPr lang="en-GB" sz="1600" dirty="0" err="1">
                <a:latin typeface="Century Gothic" panose="020F0302020204030204"/>
              </a:rPr>
              <a:t>bailar</a:t>
            </a:r>
            <a:r>
              <a:rPr lang="en-GB" sz="1600" dirty="0">
                <a:latin typeface="Century Gothic" panose="020F0302020204030204"/>
              </a:rPr>
              <a:t>) is used as a subject, we refer to it as ‘it’, so must use the (</a:t>
            </a:r>
            <a:r>
              <a:rPr lang="en-GB" sz="1600" b="1" dirty="0">
                <a:latin typeface="Century Gothic" panose="020F0302020204030204"/>
              </a:rPr>
              <a:t>-a</a:t>
            </a:r>
            <a:r>
              <a:rPr lang="en-GB" sz="1600" dirty="0">
                <a:latin typeface="Century Gothic" panose="020F0302020204030204"/>
              </a:rPr>
              <a:t>) ending for –</a:t>
            </a:r>
            <a:r>
              <a:rPr lang="en-GB" sz="1600" dirty="0" err="1">
                <a:latin typeface="Century Gothic" panose="020F0302020204030204"/>
              </a:rPr>
              <a:t>ar</a:t>
            </a:r>
            <a:r>
              <a:rPr lang="en-GB" sz="1600" dirty="0">
                <a:latin typeface="Century Gothic" panose="020F0302020204030204"/>
              </a:rPr>
              <a:t> verbs in the present. </a:t>
            </a:r>
          </a:p>
        </p:txBody>
      </p:sp>
      <p:sp>
        <p:nvSpPr>
          <p:cNvPr id="28" name="CuadroTexto 37">
            <a:extLst>
              <a:ext uri="{FF2B5EF4-FFF2-40B4-BE49-F238E27FC236}">
                <a16:creationId xmlns:a16="http://schemas.microsoft.com/office/drawing/2014/main" id="{C6D8C309-0654-0A4E-A169-7629F10AC5DB}"/>
              </a:ext>
            </a:extLst>
          </p:cNvPr>
          <p:cNvSpPr txBox="1"/>
          <p:nvPr/>
        </p:nvSpPr>
        <p:spPr>
          <a:xfrm>
            <a:off x="471571" y="8487946"/>
            <a:ext cx="2060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Bailar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 gust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CuadroTexto 37">
            <a:extLst>
              <a:ext uri="{FF2B5EF4-FFF2-40B4-BE49-F238E27FC236}">
                <a16:creationId xmlns:a16="http://schemas.microsoft.com/office/drawing/2014/main" id="{C6D8C309-0654-0A4E-A169-7629F10AC5DB}"/>
              </a:ext>
            </a:extLst>
          </p:cNvPr>
          <p:cNvSpPr txBox="1"/>
          <p:nvPr/>
        </p:nvSpPr>
        <p:spPr>
          <a:xfrm>
            <a:off x="466688" y="8167455"/>
            <a:ext cx="2055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 gust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bailar.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CuadroTexto 37">
            <a:extLst>
              <a:ext uri="{FF2B5EF4-FFF2-40B4-BE49-F238E27FC236}">
                <a16:creationId xmlns:a16="http://schemas.microsoft.com/office/drawing/2014/main" id="{C6D8C309-0654-0A4E-A169-7629F10AC5DB}"/>
              </a:ext>
            </a:extLst>
          </p:cNvPr>
          <p:cNvSpPr txBox="1"/>
          <p:nvPr/>
        </p:nvSpPr>
        <p:spPr>
          <a:xfrm>
            <a:off x="2288573" y="8336732"/>
            <a:ext cx="3898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Dancing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pleases me (I like dancing).</a:t>
            </a:r>
          </a:p>
        </p:txBody>
      </p:sp>
      <p:sp>
        <p:nvSpPr>
          <p:cNvPr id="31" name="Left Brace 30"/>
          <p:cNvSpPr/>
          <p:nvPr/>
        </p:nvSpPr>
        <p:spPr>
          <a:xfrm>
            <a:off x="147217" y="8086970"/>
            <a:ext cx="389106" cy="877558"/>
          </a:xfrm>
          <a:prstGeom prst="leftBrace">
            <a:avLst/>
          </a:prstGeom>
          <a:ln w="3810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61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198855-A59D-6A41-86D9-13C7DB0C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7" y="125758"/>
            <a:ext cx="2041388" cy="451608"/>
          </a:xfrm>
        </p:spPr>
        <p:txBody>
          <a:bodyPr/>
          <a:lstStyle/>
          <a:p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T1.2 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6</a:t>
            </a:r>
            <a:endParaRPr lang="en-US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Century Gothic" panose="020B0502020202020204" pitchFamily="34" charset="0"/>
              </a:rPr>
              <a:t>Gramática</a:t>
            </a: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188260" y="920554"/>
            <a:ext cx="3240740" cy="95701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F0302020204030204"/>
              </a:rPr>
              <a:t>I go, am going =  </a:t>
            </a:r>
            <a:r>
              <a:rPr lang="en-GB" sz="1600" b="1" dirty="0" err="1">
                <a:solidFill>
                  <a:schemeClr val="tx1"/>
                </a:solidFill>
                <a:latin typeface="Century Gothic" panose="020F0302020204030204"/>
              </a:rPr>
              <a:t>voy</a:t>
            </a:r>
            <a:endParaRPr lang="en-GB" sz="1600" dirty="0">
              <a:solidFill>
                <a:schemeClr val="tx1"/>
              </a:solidFill>
              <a:latin typeface="Century Gothic" panose="020F0302020204030204"/>
            </a:endParaRP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F0302020204030204"/>
              </a:rPr>
              <a:t>you go, are going	=  </a:t>
            </a:r>
            <a:r>
              <a:rPr lang="en-GB" sz="1600" b="1" dirty="0">
                <a:solidFill>
                  <a:schemeClr val="tx1"/>
                </a:solidFill>
                <a:latin typeface="Century Gothic" panose="020F0302020204030204"/>
              </a:rPr>
              <a:t>vas</a:t>
            </a: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F0302020204030204"/>
              </a:rPr>
              <a:t>s/he or it goes, is going = </a:t>
            </a:r>
            <a:r>
              <a:rPr lang="en-GB" sz="1600" b="1" dirty="0" err="1">
                <a:solidFill>
                  <a:schemeClr val="tx1"/>
                </a:solidFill>
                <a:latin typeface="Century Gothic" panose="020F0302020204030204"/>
              </a:rPr>
              <a:t>va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5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57800" y="8826500"/>
            <a:ext cx="1600200" cy="635000"/>
          </a:xfrm>
        </p:spPr>
        <p:txBody>
          <a:bodyPr/>
          <a:lstStyle/>
          <a:p>
            <a:r>
              <a:rPr lang="en-GB" altLang="en-US" b="1">
                <a:latin typeface="Century Gothic" panose="020B0502020202020204" pitchFamily="34" charset="0"/>
              </a:rPr>
              <a:t>22</a:t>
            </a:r>
            <a:endParaRPr lang="en-GB" altLang="en-US" b="1" dirty="0">
              <a:latin typeface="Century Gothic" panose="020B0502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5B4E2C3-B0B7-8E45-82EE-BCDF6889A7E3}"/>
              </a:ext>
            </a:extLst>
          </p:cNvPr>
          <p:cNvSpPr/>
          <p:nvPr/>
        </p:nvSpPr>
        <p:spPr>
          <a:xfrm>
            <a:off x="145813" y="594128"/>
            <a:ext cx="6397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>
                <a:latin typeface="Century Gothic" panose="020B0502020202020204" pitchFamily="34" charset="0"/>
              </a:rPr>
              <a:t>IR in present tense [revisited</a:t>
            </a:r>
            <a:r>
              <a:rPr lang="en-GB" b="1" dirty="0"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69" name="TextBox 12">
            <a:extLst>
              <a:ext uri="{FF2B5EF4-FFF2-40B4-BE49-F238E27FC236}">
                <a16:creationId xmlns:a16="http://schemas.microsoft.com/office/drawing/2014/main" id="{93E31DF7-E0A6-864E-9FE3-CC4FA293031C}"/>
              </a:ext>
            </a:extLst>
          </p:cNvPr>
          <p:cNvSpPr txBox="1"/>
          <p:nvPr/>
        </p:nvSpPr>
        <p:spPr>
          <a:xfrm>
            <a:off x="2991017" y="4055723"/>
            <a:ext cx="2321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débiles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6DB1E9E4-6BF3-C84F-BB97-6B9398EF5184}"/>
              </a:ext>
            </a:extLst>
          </p:cNvPr>
          <p:cNvSpPr txBox="1">
            <a:spLocks/>
          </p:cNvSpPr>
          <p:nvPr/>
        </p:nvSpPr>
        <p:spPr>
          <a:xfrm>
            <a:off x="166704" y="1987895"/>
            <a:ext cx="5519467" cy="59819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F0302020204030204"/>
              </a:rPr>
              <a:t>To talk about </a:t>
            </a:r>
            <a:r>
              <a:rPr lang="en-GB" sz="1600" b="1" dirty="0">
                <a:solidFill>
                  <a:schemeClr val="tx1"/>
                </a:solidFill>
                <a:latin typeface="Century Gothic" panose="020F0302020204030204"/>
              </a:rPr>
              <a:t>what someone is going to do </a:t>
            </a:r>
            <a:r>
              <a:rPr lang="en-GB" sz="1600" dirty="0">
                <a:solidFill>
                  <a:schemeClr val="tx1"/>
                </a:solidFill>
                <a:latin typeface="Century Gothic" panose="020F0302020204030204"/>
              </a:rPr>
              <a:t>(future plans), use part of the verb ‘</a:t>
            </a:r>
            <a:r>
              <a:rPr lang="en-GB" sz="1600" dirty="0" err="1">
                <a:solidFill>
                  <a:schemeClr val="tx1"/>
                </a:solidFill>
                <a:latin typeface="Century Gothic" panose="020F0302020204030204"/>
              </a:rPr>
              <a:t>ir</a:t>
            </a:r>
            <a:r>
              <a:rPr lang="en-GB" sz="1600" dirty="0">
                <a:solidFill>
                  <a:schemeClr val="tx1"/>
                </a:solidFill>
                <a:latin typeface="Century Gothic" panose="020F0302020204030204"/>
              </a:rPr>
              <a:t>’ + a + infinitive: </a:t>
            </a: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B68C7C52-A43F-3B4C-9677-B39A4BFE6EA6}"/>
              </a:ext>
            </a:extLst>
          </p:cNvPr>
          <p:cNvSpPr txBox="1">
            <a:spLocks/>
          </p:cNvSpPr>
          <p:nvPr/>
        </p:nvSpPr>
        <p:spPr>
          <a:xfrm>
            <a:off x="183123" y="3748870"/>
            <a:ext cx="6455482" cy="103816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For </a:t>
            </a:r>
            <a:r>
              <a:rPr lang="en-GB" sz="1600" b="1" i="1" dirty="0">
                <a:solidFill>
                  <a:schemeClr val="tx1"/>
                </a:solidFill>
              </a:rPr>
              <a:t>completed</a:t>
            </a:r>
            <a:r>
              <a:rPr lang="en-GB" sz="1600" dirty="0">
                <a:solidFill>
                  <a:schemeClr val="tx1"/>
                </a:solidFill>
              </a:rPr>
              <a:t> actions in the past:</a:t>
            </a: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I went = </a:t>
            </a:r>
            <a:r>
              <a:rPr lang="en-GB" sz="1600" b="1" dirty="0" err="1">
                <a:solidFill>
                  <a:schemeClr val="tx1"/>
                </a:solidFill>
              </a:rPr>
              <a:t>fui</a:t>
            </a:r>
            <a:r>
              <a:rPr lang="en-GB" sz="1600" dirty="0">
                <a:solidFill>
                  <a:schemeClr val="tx1"/>
                </a:solidFill>
              </a:rPr>
              <a:t> (</a:t>
            </a:r>
            <a:r>
              <a:rPr lang="en-GB" sz="1600" i="1" dirty="0">
                <a:solidFill>
                  <a:schemeClr val="tx1"/>
                </a:solidFill>
              </a:rPr>
              <a:t>I went to the centre </a:t>
            </a:r>
            <a:r>
              <a:rPr lang="en-GB" sz="1600" kern="0" dirty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 </a:t>
            </a:r>
            <a:r>
              <a:rPr lang="en-GB" sz="1600" b="1" kern="0" dirty="0" err="1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fui</a:t>
            </a:r>
            <a:r>
              <a:rPr lang="en-GB" sz="1600" kern="0" dirty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 a la tienda)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You went = </a:t>
            </a:r>
            <a:r>
              <a:rPr lang="en-GB" sz="1600" b="1" dirty="0" err="1">
                <a:solidFill>
                  <a:schemeClr val="tx1"/>
                </a:solidFill>
              </a:rPr>
              <a:t>fuiste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  <a:r>
              <a:rPr lang="en-GB" sz="1600" dirty="0">
                <a:solidFill>
                  <a:schemeClr val="tx1"/>
                </a:solidFill>
              </a:rPr>
              <a:t>(</a:t>
            </a:r>
            <a:r>
              <a:rPr lang="en-GB" sz="1600" i="1" dirty="0">
                <a:solidFill>
                  <a:schemeClr val="tx1"/>
                </a:solidFill>
              </a:rPr>
              <a:t>you went by train</a:t>
            </a:r>
            <a:r>
              <a:rPr lang="en-GB" sz="1600" kern="0" dirty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 </a:t>
            </a:r>
            <a:r>
              <a:rPr lang="en-GB" sz="1600" b="1" kern="0" dirty="0" err="1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fuiste</a:t>
            </a:r>
            <a:r>
              <a:rPr lang="en-GB" sz="1600" kern="0" dirty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 </a:t>
            </a:r>
            <a:r>
              <a:rPr lang="en-GB" sz="1600" kern="0" dirty="0" err="1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en</a:t>
            </a:r>
            <a:r>
              <a:rPr lang="en-GB" sz="1600" kern="0" dirty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 </a:t>
            </a:r>
            <a:r>
              <a:rPr lang="en-GB" sz="1600" kern="0" dirty="0" err="1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tren</a:t>
            </a:r>
            <a:r>
              <a:rPr lang="en-GB" sz="1600" kern="0" dirty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.)</a:t>
            </a:r>
            <a:endParaRPr lang="en-GB" sz="1600" dirty="0">
              <a:solidFill>
                <a:schemeClr val="tx1"/>
              </a:solidFill>
            </a:endParaRP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S/he went or it went = </a:t>
            </a:r>
            <a:r>
              <a:rPr lang="en-GB" sz="1600" b="1" dirty="0" err="1">
                <a:solidFill>
                  <a:schemeClr val="tx1"/>
                </a:solidFill>
              </a:rPr>
              <a:t>fue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  <a:r>
              <a:rPr lang="en-GB" sz="1600" dirty="0">
                <a:solidFill>
                  <a:schemeClr val="tx1"/>
                </a:solidFill>
              </a:rPr>
              <a:t>(</a:t>
            </a:r>
            <a:r>
              <a:rPr lang="en-GB" sz="1600" i="1" dirty="0">
                <a:solidFill>
                  <a:schemeClr val="tx1"/>
                </a:solidFill>
              </a:rPr>
              <a:t>he went in April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kern="0" dirty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 </a:t>
            </a:r>
            <a:r>
              <a:rPr lang="en-GB" sz="1600" b="1" dirty="0" err="1">
                <a:solidFill>
                  <a:schemeClr val="tx1"/>
                </a:solidFill>
              </a:rPr>
              <a:t>fue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en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abril</a:t>
            </a:r>
            <a:r>
              <a:rPr lang="en-GB" sz="16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93" name="Rounded Rectangular Callout 92">
            <a:extLst>
              <a:ext uri="{FF2B5EF4-FFF2-40B4-BE49-F238E27FC236}">
                <a16:creationId xmlns:a16="http://schemas.microsoft.com/office/drawing/2014/main" id="{C6A09CC1-8385-734F-8738-22B1899E0559}"/>
              </a:ext>
            </a:extLst>
          </p:cNvPr>
          <p:cNvSpPr/>
          <p:nvPr/>
        </p:nvSpPr>
        <p:spPr>
          <a:xfrm>
            <a:off x="3555623" y="671278"/>
            <a:ext cx="3240739" cy="1199563"/>
          </a:xfrm>
          <a:prstGeom prst="wedgeRoundRectCallout">
            <a:avLst>
              <a:gd name="adj1" fmla="val 7693"/>
              <a:gd name="adj2" fmla="val 147975"/>
              <a:gd name="adj3" fmla="val 16667"/>
            </a:avLst>
          </a:prstGeom>
          <a:solidFill>
            <a:srgbClr val="FCF2CA"/>
          </a:solidFill>
          <a:ln w="28575">
            <a:solidFill>
              <a:srgbClr val="FF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Remember, to mean ‘to the’, use ‘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 la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’ for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singular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feminine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nouns and ‘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al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’ for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singular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masculine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nouns.</a:t>
            </a:r>
          </a:p>
        </p:txBody>
      </p:sp>
      <p:sp>
        <p:nvSpPr>
          <p:cNvPr id="76" name="TextBox 12">
            <a:extLst>
              <a:ext uri="{FF2B5EF4-FFF2-40B4-BE49-F238E27FC236}">
                <a16:creationId xmlns:a16="http://schemas.microsoft.com/office/drawing/2014/main" id="{E3F3EB44-D0A1-144F-8BBA-845E42C4E466}"/>
              </a:ext>
            </a:extLst>
          </p:cNvPr>
          <p:cNvSpPr txBox="1">
            <a:spLocks/>
          </p:cNvSpPr>
          <p:nvPr/>
        </p:nvSpPr>
        <p:spPr>
          <a:xfrm>
            <a:off x="4412422" y="2988457"/>
            <a:ext cx="4160848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latin typeface="Century Gothic" panose="020B0502020202020204" pitchFamily="34" charset="0"/>
              </a:rPr>
              <a:t>Vas a </a:t>
            </a:r>
            <a:r>
              <a:rPr lang="en-GB" sz="1600">
                <a:latin typeface="Century Gothic" panose="020B0502020202020204" pitchFamily="34" charset="0"/>
              </a:rPr>
              <a:t>ir al </a:t>
            </a:r>
            <a:r>
              <a:rPr lang="en-GB" sz="1600" dirty="0">
                <a:latin typeface="Century Gothic" panose="020B0502020202020204" pitchFamily="34" charset="0"/>
              </a:rPr>
              <a:t>campo.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4F158AB-E82A-7A4A-9DAD-6F471B5D325D}"/>
              </a:ext>
            </a:extLst>
          </p:cNvPr>
          <p:cNvSpPr/>
          <p:nvPr/>
        </p:nvSpPr>
        <p:spPr>
          <a:xfrm>
            <a:off x="221649" y="5107397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Vocabulario</a:t>
            </a:r>
            <a:endParaRPr lang="en-GB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4F190E6-4AD3-AF4C-887F-7971AF8F4B17}"/>
              </a:ext>
            </a:extLst>
          </p:cNvPr>
          <p:cNvSpPr txBox="1"/>
          <p:nvPr/>
        </p:nvSpPr>
        <p:spPr>
          <a:xfrm>
            <a:off x="269071" y="8348120"/>
            <a:ext cx="5315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This week we revisit vocabulary from Year 7 and  Year 8. Follow the QR code to the Quizlet Mashup.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44680F5-182E-084A-A698-DACFAACEEE82}"/>
              </a:ext>
            </a:extLst>
          </p:cNvPr>
          <p:cNvSpPr txBox="1"/>
          <p:nvPr/>
        </p:nvSpPr>
        <p:spPr>
          <a:xfrm>
            <a:off x="75765" y="2714926"/>
            <a:ext cx="39225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</a:rPr>
              <a:t>I am going to</a:t>
            </a:r>
            <a:r>
              <a:rPr kumimoji="0" lang="en-GB" sz="16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lang="en-GB" sz="1600" i="1" dirty="0">
                <a:latin typeface="Century Gothic" panose="020F0302020204030204"/>
              </a:rPr>
              <a:t>eat tapas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.  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 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FCE93F5-DAC7-824B-A4BF-9E6C1D3DA445}"/>
              </a:ext>
            </a:extLst>
          </p:cNvPr>
          <p:cNvSpPr txBox="1"/>
          <p:nvPr/>
        </p:nvSpPr>
        <p:spPr>
          <a:xfrm>
            <a:off x="66602" y="3007268"/>
            <a:ext cx="43705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i="1" dirty="0">
                <a:latin typeface="Century Gothic" panose="020F0302020204030204"/>
              </a:rPr>
              <a:t>You are going to </a:t>
            </a:r>
            <a:r>
              <a:rPr lang="en-GB" sz="1600" i="1" dirty="0">
                <a:latin typeface="Century Gothic" panose="020F0302020204030204"/>
              </a:rPr>
              <a:t>go to </a:t>
            </a:r>
            <a:r>
              <a:rPr lang="en-GB" sz="1600" i="1">
                <a:latin typeface="Century Gothic" panose="020F0302020204030204"/>
              </a:rPr>
              <a:t>the countryside.</a:t>
            </a:r>
            <a:r>
              <a:rPr lang="en-GB" sz="1600" i="1" kern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 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917F7F6-0710-1546-B3FC-757878765E63}"/>
              </a:ext>
            </a:extLst>
          </p:cNvPr>
          <p:cNvSpPr txBox="1"/>
          <p:nvPr/>
        </p:nvSpPr>
        <p:spPr>
          <a:xfrm>
            <a:off x="87944" y="3285269"/>
            <a:ext cx="40611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i="1" dirty="0">
                <a:latin typeface="Century Gothic" panose="020F0302020204030204"/>
              </a:rPr>
              <a:t>S/he is going to </a:t>
            </a:r>
            <a:r>
              <a:rPr lang="en-GB" sz="1600" i="1" dirty="0">
                <a:latin typeface="Century Gothic" panose="020F0302020204030204"/>
              </a:rPr>
              <a:t>go to the church.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    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2" name="TextBox 12">
            <a:extLst>
              <a:ext uri="{FF2B5EF4-FFF2-40B4-BE49-F238E27FC236}">
                <a16:creationId xmlns:a16="http://schemas.microsoft.com/office/drawing/2014/main" id="{C993C611-6388-FA48-848A-A607CCB52A59}"/>
              </a:ext>
            </a:extLst>
          </p:cNvPr>
          <p:cNvSpPr txBox="1">
            <a:spLocks/>
          </p:cNvSpPr>
          <p:nvPr/>
        </p:nvSpPr>
        <p:spPr>
          <a:xfrm>
            <a:off x="3923849" y="3300698"/>
            <a:ext cx="4160848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err="1">
                <a:latin typeface="Century Gothic" panose="020B0502020202020204" pitchFamily="34" charset="0"/>
              </a:rPr>
              <a:t>Va</a:t>
            </a:r>
            <a:r>
              <a:rPr lang="en-GB" sz="1600" b="1" dirty="0">
                <a:latin typeface="Century Gothic" panose="020B0502020202020204" pitchFamily="34" charset="0"/>
              </a:rPr>
              <a:t> a </a:t>
            </a:r>
            <a:r>
              <a:rPr lang="en-GB" sz="1600" dirty="0" err="1">
                <a:latin typeface="Century Gothic" panose="020B0502020202020204" pitchFamily="34" charset="0"/>
              </a:rPr>
              <a:t>ir</a:t>
            </a:r>
            <a:r>
              <a:rPr lang="en-GB" sz="1600" dirty="0">
                <a:latin typeface="Century Gothic" panose="020B0502020202020204" pitchFamily="34" charset="0"/>
              </a:rPr>
              <a:t> a la </a:t>
            </a:r>
            <a:r>
              <a:rPr lang="en-GB" sz="1600" dirty="0" err="1">
                <a:latin typeface="Century Gothic" panose="020B0502020202020204" pitchFamily="34" charset="0"/>
              </a:rPr>
              <a:t>iglesia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F6969FEA-97C8-984F-81E4-C470B9CC4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334" y="7909221"/>
            <a:ext cx="979512" cy="979512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ED3B9703-5DDA-2947-9DFD-FBD96E07B8A2}"/>
              </a:ext>
            </a:extLst>
          </p:cNvPr>
          <p:cNvSpPr/>
          <p:nvPr/>
        </p:nvSpPr>
        <p:spPr>
          <a:xfrm>
            <a:off x="241578" y="5540762"/>
            <a:ext cx="6397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>
                <a:latin typeface="Century Gothic" panose="020B0502020202020204" pitchFamily="34" charset="0"/>
              </a:rPr>
              <a:t>Suffixes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31C625AB-A0C5-BA46-AAE8-A532F205BF3E}"/>
              </a:ext>
            </a:extLst>
          </p:cNvPr>
          <p:cNvSpPr txBox="1">
            <a:spLocks/>
          </p:cNvSpPr>
          <p:nvPr/>
        </p:nvSpPr>
        <p:spPr>
          <a:xfrm>
            <a:off x="269071" y="6172928"/>
            <a:ext cx="6223775" cy="27692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-</a:t>
            </a:r>
            <a:r>
              <a:rPr lang="en-GB" sz="1600" b="1" dirty="0" err="1">
                <a:solidFill>
                  <a:schemeClr val="tx1"/>
                </a:solidFill>
              </a:rPr>
              <a:t>tion</a:t>
            </a:r>
            <a:r>
              <a:rPr lang="en-GB" sz="1600" dirty="0">
                <a:solidFill>
                  <a:schemeClr val="tx1"/>
                </a:solidFill>
              </a:rPr>
              <a:t> at the end of an English word often changes to –</a:t>
            </a:r>
            <a:r>
              <a:rPr lang="en-GB" sz="1600" b="1" dirty="0" err="1">
                <a:solidFill>
                  <a:schemeClr val="tx1"/>
                </a:solidFill>
              </a:rPr>
              <a:t>ción</a:t>
            </a:r>
            <a:r>
              <a:rPr lang="en-GB" sz="1600" b="1" dirty="0">
                <a:solidFill>
                  <a:schemeClr val="tx1"/>
                </a:solidFill>
              </a:rPr>
              <a:t> .</a:t>
            </a:r>
            <a:endParaRPr lang="en-GB" sz="1600" dirty="0">
              <a:solidFill>
                <a:schemeClr val="tx1"/>
              </a:solidFill>
            </a:endParaRPr>
          </a:p>
        </p:txBody>
      </p:sp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9097C0C5-7684-E64D-9022-B8C4693D7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518349"/>
              </p:ext>
            </p:extLst>
          </p:nvPr>
        </p:nvGraphicFramePr>
        <p:xfrm>
          <a:off x="409490" y="6601905"/>
          <a:ext cx="4848934" cy="167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0959">
                  <a:extLst>
                    <a:ext uri="{9D8B030D-6E8A-4147-A177-3AD203B41FA5}">
                      <a16:colId xmlns:a16="http://schemas.microsoft.com/office/drawing/2014/main" val="3268113130"/>
                    </a:ext>
                  </a:extLst>
                </a:gridCol>
                <a:gridCol w="3017975">
                  <a:extLst>
                    <a:ext uri="{9D8B030D-6E8A-4147-A177-3AD203B41FA5}">
                      <a16:colId xmlns:a16="http://schemas.microsoft.com/office/drawing/2014/main" val="3636394880"/>
                    </a:ext>
                  </a:extLst>
                </a:gridCol>
              </a:tblGrid>
              <a:tr h="279154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inglés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err="1">
                          <a:latin typeface="Century Gothic" panose="020B0502020202020204" pitchFamily="34" charset="0"/>
                        </a:rPr>
                        <a:t>español</a:t>
                      </a:r>
                      <a:endParaRPr lang="en-GB" sz="1600" b="1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0390083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1. totally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644885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2. personally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792394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3.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500148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4. imagination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184105"/>
                  </a:ext>
                </a:extLst>
              </a:tr>
            </a:tbl>
          </a:graphicData>
        </a:graphic>
      </p:graphicFrame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64F43E14-0A82-AE45-9C29-0E5E6D22E05D}"/>
              </a:ext>
            </a:extLst>
          </p:cNvPr>
          <p:cNvSpPr txBox="1">
            <a:spLocks/>
          </p:cNvSpPr>
          <p:nvPr/>
        </p:nvSpPr>
        <p:spPr>
          <a:xfrm>
            <a:off x="269071" y="5853597"/>
            <a:ext cx="6223775" cy="27692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-</a:t>
            </a:r>
            <a:r>
              <a:rPr lang="en-GB" sz="1600" b="1" dirty="0" err="1">
                <a:solidFill>
                  <a:schemeClr val="tx1"/>
                </a:solidFill>
              </a:rPr>
              <a:t>ly</a:t>
            </a:r>
            <a:r>
              <a:rPr lang="en-GB" sz="1600" dirty="0">
                <a:solidFill>
                  <a:schemeClr val="tx1"/>
                </a:solidFill>
              </a:rPr>
              <a:t> at the end of an English word often changes to –</a:t>
            </a:r>
            <a:r>
              <a:rPr lang="en-GB" sz="1600" b="1" dirty="0" err="1">
                <a:solidFill>
                  <a:schemeClr val="tx1"/>
                </a:solidFill>
              </a:rPr>
              <a:t>mente</a:t>
            </a:r>
            <a:r>
              <a:rPr lang="en-GB" sz="1600" b="1" dirty="0">
                <a:solidFill>
                  <a:schemeClr val="tx1"/>
                </a:solidFill>
              </a:rPr>
              <a:t> .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99" name="Rectangle: Folded Corner 4">
            <a:extLst>
              <a:ext uri="{FF2B5EF4-FFF2-40B4-BE49-F238E27FC236}">
                <a16:creationId xmlns:a16="http://schemas.microsoft.com/office/drawing/2014/main" id="{D87B9457-94BF-F743-8142-8C731F896982}"/>
              </a:ext>
            </a:extLst>
          </p:cNvPr>
          <p:cNvSpPr/>
          <p:nvPr/>
        </p:nvSpPr>
        <p:spPr>
          <a:xfrm>
            <a:off x="5258424" y="6716721"/>
            <a:ext cx="1440492" cy="1051996"/>
          </a:xfrm>
          <a:prstGeom prst="foldedCorner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Escribe las </a:t>
            </a:r>
            <a:r>
              <a:rPr lang="en-GB" b="1" dirty="0" err="1">
                <a:latin typeface="Century Gothic" panose="020B0502020202020204" pitchFamily="34" charset="0"/>
              </a:rPr>
              <a:t>frases</a:t>
            </a:r>
            <a:r>
              <a:rPr lang="en-GB" b="1" dirty="0">
                <a:latin typeface="Century Gothic" panose="020B0502020202020204" pitchFamily="34" charset="0"/>
              </a:rPr>
              <a:t> </a:t>
            </a:r>
            <a:r>
              <a:rPr lang="en-GB" b="1" dirty="0" err="1">
                <a:latin typeface="Century Gothic" panose="020B0502020202020204" pitchFamily="34" charset="0"/>
              </a:rPr>
              <a:t>en</a:t>
            </a:r>
            <a:r>
              <a:rPr lang="en-GB" b="1" dirty="0">
                <a:latin typeface="Century Gothic" panose="020B0502020202020204" pitchFamily="34" charset="0"/>
              </a:rPr>
              <a:t> </a:t>
            </a:r>
            <a:r>
              <a:rPr lang="en-GB" b="1" dirty="0" err="1">
                <a:latin typeface="Century Gothic" panose="020B0502020202020204" pitchFamily="34" charset="0"/>
              </a:rPr>
              <a:t>español</a:t>
            </a:r>
            <a:r>
              <a:rPr lang="en-GB" b="1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146" name="Picture 2" descr="Church, Chapel, Religion, Cemetery">
            <a:extLst>
              <a:ext uri="{FF2B5EF4-FFF2-40B4-BE49-F238E27FC236}">
                <a16:creationId xmlns:a16="http://schemas.microsoft.com/office/drawing/2014/main" id="{A5848BE3-B6B9-BB42-9635-F5E0B9A5A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796" y="3316623"/>
            <a:ext cx="761120" cy="115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igh Speed Train, Railway, Ice, Train">
            <a:extLst>
              <a:ext uri="{FF2B5EF4-FFF2-40B4-BE49-F238E27FC236}">
                <a16:creationId xmlns:a16="http://schemas.microsoft.com/office/drawing/2014/main" id="{E55575E3-7AC2-974F-B08B-96E066B61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921" y="4919401"/>
            <a:ext cx="1841164" cy="92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74F443F6-B32F-D74B-98BF-C241F1B5C407}"/>
              </a:ext>
            </a:extLst>
          </p:cNvPr>
          <p:cNvSpPr txBox="1">
            <a:spLocks/>
          </p:cNvSpPr>
          <p:nvPr/>
        </p:nvSpPr>
        <p:spPr>
          <a:xfrm>
            <a:off x="2926437" y="2709394"/>
            <a:ext cx="3587274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err="1">
                <a:latin typeface="Century Gothic" panose="020B0502020202020204" pitchFamily="34" charset="0"/>
              </a:rPr>
              <a:t>Voy</a:t>
            </a:r>
            <a:r>
              <a:rPr lang="en-GB" sz="1600" b="1" dirty="0">
                <a:latin typeface="Century Gothic" panose="020B0502020202020204" pitchFamily="34" charset="0"/>
              </a:rPr>
              <a:t> a </a:t>
            </a:r>
            <a:r>
              <a:rPr lang="en-GB" sz="1600" dirty="0">
                <a:latin typeface="Century Gothic" panose="020B0502020202020204" pitchFamily="34" charset="0"/>
              </a:rPr>
              <a:t>comer tapas.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12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3B774B4B-FDBE-134A-BBCE-217E996ABF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912747"/>
              </p:ext>
            </p:extLst>
          </p:nvPr>
        </p:nvGraphicFramePr>
        <p:xfrm>
          <a:off x="3583480" y="5687569"/>
          <a:ext cx="3135428" cy="3355022"/>
        </p:xfrm>
        <a:graphic>
          <a:graphicData uri="http://schemas.openxmlformats.org/drawingml/2006/table">
            <a:tbl>
              <a:tblPr firstRow="1" firstCol="1" bandRow="1"/>
              <a:tblGrid>
                <a:gridCol w="1296144">
                  <a:extLst>
                    <a:ext uri="{9D8B030D-6E8A-4147-A177-3AD203B41FA5}">
                      <a16:colId xmlns:a16="http://schemas.microsoft.com/office/drawing/2014/main" val="2942398105"/>
                    </a:ext>
                  </a:extLst>
                </a:gridCol>
                <a:gridCol w="1839284">
                  <a:extLst>
                    <a:ext uri="{9D8B030D-6E8A-4147-A177-3AD203B41FA5}">
                      <a16:colId xmlns:a16="http://schemas.microsoft.com/office/drawing/2014/main" val="2256479569"/>
                    </a:ext>
                  </a:extLst>
                </a:gridCol>
              </a:tblGrid>
              <a:tr h="314764">
                <a:tc>
                  <a:txBody>
                    <a:bodyPr/>
                    <a:lstStyle/>
                    <a:p>
                      <a:r>
                        <a:rPr lang="en-GB" sz="13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television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television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519807"/>
                  </a:ext>
                </a:extLst>
              </a:tr>
              <a:tr h="314764">
                <a:tc>
                  <a:txBody>
                    <a:bodyPr/>
                    <a:lstStyle/>
                    <a:p>
                      <a:r>
                        <a:rPr lang="en-GB" sz="13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medianoche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midnight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594346"/>
                  </a:ext>
                </a:extLst>
              </a:tr>
              <a:tr h="314764">
                <a:tc>
                  <a:txBody>
                    <a:bodyPr/>
                    <a:lstStyle/>
                    <a:p>
                      <a:r>
                        <a:rPr lang="en-GB" sz="13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</a:t>
                      </a:r>
                      <a:r>
                        <a:rPr lang="en-GB" sz="13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tradición</a:t>
                      </a:r>
                      <a:endParaRPr lang="en-GB" sz="13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tradition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84824"/>
                  </a:ext>
                </a:extLst>
              </a:tr>
              <a:tr h="314764"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siguiente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next, following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103367"/>
                  </a:ext>
                </a:extLst>
              </a:tr>
              <a:tr h="314764"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desde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from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11493"/>
                  </a:ext>
                </a:extLst>
              </a:tr>
              <a:tr h="314764"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hasta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 far</a:t>
                      </a:r>
                      <a:r>
                        <a:rPr lang="en-GB" sz="1300" baseline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as, up to, until</a:t>
                      </a:r>
                      <a:endParaRPr lang="en-GB" sz="13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81290"/>
                  </a:ext>
                </a:extLst>
              </a:tr>
              <a:tr h="314764"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ochenta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eighty</a:t>
                      </a:r>
                      <a:endParaRPr lang="en-GB" sz="13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137487"/>
                  </a:ext>
                </a:extLst>
              </a:tr>
              <a:tr h="314764"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noventa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ninety</a:t>
                      </a:r>
                      <a:endParaRPr lang="en-GB" sz="13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283690"/>
                  </a:ext>
                </a:extLst>
              </a:tr>
              <a:tr h="314764"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cien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one hundred</a:t>
                      </a:r>
                      <a:endParaRPr lang="en-GB" sz="13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0813555"/>
                  </a:ext>
                </a:extLst>
              </a:tr>
              <a:tr h="440670"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ciento uno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one</a:t>
                      </a:r>
                      <a:r>
                        <a:rPr lang="en-GB" sz="1300" baseline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hundred and one</a:t>
                      </a:r>
                      <a:endParaRPr lang="en-GB" sz="13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60967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198855-A59D-6A41-86D9-13C7DB0C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7" y="125758"/>
            <a:ext cx="2041388" cy="451608"/>
          </a:xfrm>
        </p:spPr>
        <p:txBody>
          <a:bodyPr/>
          <a:lstStyle/>
          <a:p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T1.2 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7</a:t>
            </a:r>
            <a:endParaRPr lang="en-US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Gramática</a:t>
            </a: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221649" y="977074"/>
            <a:ext cx="6271197" cy="81086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There are two ways to say</a:t>
            </a:r>
            <a:r>
              <a:rPr kumimoji="0" lang="en-GB" sz="16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‘you go’: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you go</a:t>
            </a:r>
            <a:r>
              <a:rPr lang="en-GB" sz="1600">
                <a:solidFill>
                  <a:srgbClr val="000000"/>
                </a:solidFill>
                <a:latin typeface="Century Gothic" panose="020F0302020204030204"/>
              </a:rPr>
              <a:t>, you are going </a:t>
            </a:r>
            <a:r>
              <a:rPr kumimoji="0" lang="en-GB" sz="16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(one ‘you’)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= 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vas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you go, </a:t>
            </a:r>
            <a:r>
              <a:rPr lang="en-GB" sz="1600">
                <a:solidFill>
                  <a:srgbClr val="000000"/>
                </a:solidFill>
                <a:latin typeface="Century Gothic" panose="020F0302020204030204"/>
              </a:rPr>
              <a:t>you are going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(more</a:t>
            </a:r>
            <a:r>
              <a:rPr kumimoji="0" lang="en-GB" sz="16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than one ‘you’) = </a:t>
            </a:r>
            <a:r>
              <a:rPr kumimoji="0" lang="en-GB" sz="16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vais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5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3625" y="8713486"/>
            <a:ext cx="1600200" cy="6350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5B4E2C3-B0B7-8E45-82EE-BCDF6889A7E3}"/>
              </a:ext>
            </a:extLst>
          </p:cNvPr>
          <p:cNvSpPr/>
          <p:nvPr/>
        </p:nvSpPr>
        <p:spPr>
          <a:xfrm>
            <a:off x="145813" y="594128"/>
            <a:ext cx="6397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000000"/>
                </a:solidFill>
                <a:latin typeface="Century Gothic" panose="020B0502020202020204" pitchFamily="34" charset="0"/>
              </a:rPr>
              <a:t>IR in the 2</a:t>
            </a:r>
            <a:r>
              <a:rPr lang="en-GB" b="1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  <a:t>nd</a:t>
            </a:r>
            <a:r>
              <a:rPr lang="en-GB" b="1" dirty="0">
                <a:solidFill>
                  <a:srgbClr val="000000"/>
                </a:solidFill>
                <a:latin typeface="Century Gothic" panose="020B0502020202020204" pitchFamily="34" charset="0"/>
              </a:rPr>
              <a:t> person plural, present tense (‘</a:t>
            </a:r>
            <a:r>
              <a:rPr lang="en-GB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vais</a:t>
            </a:r>
            <a:r>
              <a:rPr lang="en-GB" b="1" dirty="0">
                <a:solidFill>
                  <a:srgbClr val="000000"/>
                </a:solidFill>
                <a:latin typeface="Century Gothic" panose="020B0502020202020204" pitchFamily="34" charset="0"/>
              </a:rPr>
              <a:t>’)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6DB1E9E4-6BF3-C84F-BB97-6B9398EF5184}"/>
              </a:ext>
            </a:extLst>
          </p:cNvPr>
          <p:cNvSpPr txBox="1">
            <a:spLocks/>
          </p:cNvSpPr>
          <p:nvPr/>
        </p:nvSpPr>
        <p:spPr>
          <a:xfrm>
            <a:off x="244301" y="2846147"/>
            <a:ext cx="5519467" cy="59819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talk about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what someone is going to do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(future plans), use the verb ‘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+ a + infinitive: </a:t>
            </a: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B68C7C52-A43F-3B4C-9677-B39A4BFE6EA6}"/>
              </a:ext>
            </a:extLst>
          </p:cNvPr>
          <p:cNvSpPr txBox="1">
            <a:spLocks/>
          </p:cNvSpPr>
          <p:nvPr/>
        </p:nvSpPr>
        <p:spPr>
          <a:xfrm>
            <a:off x="199704" y="3908934"/>
            <a:ext cx="6455482" cy="55410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the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word ‘</a:t>
            </a:r>
            <a:r>
              <a:rPr kumimoji="0" lang="en-GB" sz="1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can be used before an infinitive to express a purpose.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4F443F6-B32F-D74B-98BF-C241F1B5C407}"/>
              </a:ext>
            </a:extLst>
          </p:cNvPr>
          <p:cNvSpPr txBox="1">
            <a:spLocks/>
          </p:cNvSpPr>
          <p:nvPr/>
        </p:nvSpPr>
        <p:spPr>
          <a:xfrm>
            <a:off x="3295424" y="3456431"/>
            <a:ext cx="3587274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i="1" dirty="0">
                <a:solidFill>
                  <a:srgbClr val="000000"/>
                </a:solidFill>
                <a:latin typeface="Century Gothic" panose="020F0302020204030204"/>
              </a:rPr>
              <a:t>We are going to </a:t>
            </a:r>
            <a:r>
              <a:rPr lang="en-GB" sz="1600" i="1" dirty="0">
                <a:solidFill>
                  <a:srgbClr val="000000"/>
                </a:solidFill>
                <a:latin typeface="Century Gothic" panose="020F0302020204030204"/>
              </a:rPr>
              <a:t>play the guitar.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4F158AB-E82A-7A4A-9DAD-6F471B5D325D}"/>
              </a:ext>
            </a:extLst>
          </p:cNvPr>
          <p:cNvSpPr/>
          <p:nvPr/>
        </p:nvSpPr>
        <p:spPr>
          <a:xfrm>
            <a:off x="5120840" y="5202913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44680F5-182E-084A-A698-DACFAACEEE82}"/>
              </a:ext>
            </a:extLst>
          </p:cNvPr>
          <p:cNvSpPr txBox="1"/>
          <p:nvPr/>
        </p:nvSpPr>
        <p:spPr>
          <a:xfrm>
            <a:off x="218149" y="3482768"/>
            <a:ext cx="30772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Vamos</a:t>
            </a:r>
            <a:r>
              <a:rPr lang="en-GB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a </a:t>
            </a:r>
            <a:r>
              <a:rPr lang="en-GB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tocar</a:t>
            </a:r>
            <a:r>
              <a:rPr lang="en-GB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la </a:t>
            </a:r>
            <a:r>
              <a:rPr lang="en-GB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guitarra</a:t>
            </a:r>
            <a:r>
              <a:rPr lang="en-GB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.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Wingdings" panose="05000000000000000000" pitchFamily="2" charset="2"/>
              </a:rPr>
              <a:t>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B4E2C3-B0B7-8E45-82EE-BCDF6889A7E3}"/>
              </a:ext>
            </a:extLst>
          </p:cNvPr>
          <p:cNvSpPr/>
          <p:nvPr/>
        </p:nvSpPr>
        <p:spPr>
          <a:xfrm>
            <a:off x="158830" y="2440330"/>
            <a:ext cx="6397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>
                <a:solidFill>
                  <a:srgbClr val="000000"/>
                </a:solidFill>
                <a:latin typeface="Century Gothic" panose="020B0502020202020204" pitchFamily="34" charset="0"/>
              </a:rPr>
              <a:t>IR for future plans [revisited]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CE93F5-DAC7-824B-A4BF-9E6C1D3DA445}"/>
              </a:ext>
            </a:extLst>
          </p:cNvPr>
          <p:cNvSpPr txBox="1"/>
          <p:nvPr/>
        </p:nvSpPr>
        <p:spPr>
          <a:xfrm>
            <a:off x="152880" y="4516423"/>
            <a:ext cx="58106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Van a </a:t>
            </a:r>
            <a:r>
              <a:rPr lang="en-GB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ir</a:t>
            </a:r>
            <a:r>
              <a:rPr lang="en-GB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a </a:t>
            </a:r>
            <a:r>
              <a:rPr lang="en-GB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España</a:t>
            </a:r>
            <a:r>
              <a:rPr lang="en-GB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para</a:t>
            </a:r>
            <a:r>
              <a:rPr lang="en-GB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pasar</a:t>
            </a:r>
            <a:r>
              <a:rPr lang="en-GB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tiempo</a:t>
            </a:r>
            <a:r>
              <a:rPr lang="en-GB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con la </a:t>
            </a:r>
            <a:r>
              <a:rPr lang="en-GB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familia</a:t>
            </a:r>
            <a:r>
              <a:rPr lang="en-GB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.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Wingdings" panose="05000000000000000000" pitchFamily="2" charset="2"/>
              </a:rPr>
              <a:t>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E3F3EB44-D0A1-144F-8BBA-845E42C4E466}"/>
              </a:ext>
            </a:extLst>
          </p:cNvPr>
          <p:cNvSpPr txBox="1">
            <a:spLocks/>
          </p:cNvSpPr>
          <p:nvPr/>
        </p:nvSpPr>
        <p:spPr>
          <a:xfrm>
            <a:off x="196239" y="4892823"/>
            <a:ext cx="5129312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dirty="0">
                <a:solidFill>
                  <a:srgbClr val="000000"/>
                </a:solidFill>
                <a:latin typeface="Century Gothic" panose="020F0302020204030204"/>
              </a:rPr>
              <a:t>They are going to go to Spain </a:t>
            </a:r>
            <a:r>
              <a:rPr lang="en-GB" sz="1600" b="1" i="1" dirty="0">
                <a:solidFill>
                  <a:srgbClr val="000000"/>
                </a:solidFill>
                <a:latin typeface="Century Gothic" panose="020F0302020204030204"/>
              </a:rPr>
              <a:t>(in order) to spend</a:t>
            </a:r>
            <a:r>
              <a:rPr lang="en-GB" sz="1600" i="1" dirty="0">
                <a:solidFill>
                  <a:srgbClr val="000000"/>
                </a:solidFill>
                <a:latin typeface="Century Gothic" panose="020F0302020204030204"/>
              </a:rPr>
              <a:t> time with the family.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F443F6-B32F-D74B-98BF-C241F1B5C407}"/>
              </a:ext>
            </a:extLst>
          </p:cNvPr>
          <p:cNvSpPr txBox="1">
            <a:spLocks/>
          </p:cNvSpPr>
          <p:nvPr/>
        </p:nvSpPr>
        <p:spPr>
          <a:xfrm>
            <a:off x="147440" y="1843846"/>
            <a:ext cx="3587274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playa? </a:t>
            </a:r>
            <a:r>
              <a:rPr lang="en-GB" sz="16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 </a:t>
            </a:r>
            <a:endParaRPr lang="en-GB" sz="1600" dirty="0">
              <a:solidFill>
                <a:srgbClr val="000000"/>
              </a:solidFill>
              <a:latin typeface="Century Gothic" panose="020F03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F443F6-B32F-D74B-98BF-C241F1B5C407}"/>
              </a:ext>
            </a:extLst>
          </p:cNvPr>
          <p:cNvSpPr txBox="1">
            <a:spLocks/>
          </p:cNvSpPr>
          <p:nvPr/>
        </p:nvSpPr>
        <p:spPr>
          <a:xfrm>
            <a:off x="2188605" y="2126542"/>
            <a:ext cx="4162688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(plural)</a:t>
            </a:r>
            <a:r>
              <a:rPr kumimoji="0" lang="en-GB" sz="1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going to the beach?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F443F6-B32F-D74B-98BF-C241F1B5C407}"/>
              </a:ext>
            </a:extLst>
          </p:cNvPr>
          <p:cNvSpPr txBox="1">
            <a:spLocks/>
          </p:cNvSpPr>
          <p:nvPr/>
        </p:nvSpPr>
        <p:spPr>
          <a:xfrm>
            <a:off x="2188605" y="1846016"/>
            <a:ext cx="3587274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you (plural) go to the beach?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72" y="2801649"/>
            <a:ext cx="673706" cy="673706"/>
          </a:xfrm>
          <a:prstGeom prst="rect">
            <a:avLst/>
          </a:prstGeom>
        </p:spPr>
      </p:pic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3B774B4B-FDBE-134A-BBCE-217E996ABF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783005"/>
              </p:ext>
            </p:extLst>
          </p:nvPr>
        </p:nvGraphicFramePr>
        <p:xfrm>
          <a:off x="302937" y="5687573"/>
          <a:ext cx="2694015" cy="3313967"/>
        </p:xfrm>
        <a:graphic>
          <a:graphicData uri="http://schemas.openxmlformats.org/drawingml/2006/table">
            <a:tbl>
              <a:tblPr firstRow="1" firstCol="1" bandRow="1"/>
              <a:tblGrid>
                <a:gridCol w="983307">
                  <a:extLst>
                    <a:ext uri="{9D8B030D-6E8A-4147-A177-3AD203B41FA5}">
                      <a16:colId xmlns:a16="http://schemas.microsoft.com/office/drawing/2014/main" val="2942398105"/>
                    </a:ext>
                  </a:extLst>
                </a:gridCol>
                <a:gridCol w="1710708">
                  <a:extLst>
                    <a:ext uri="{9D8B030D-6E8A-4147-A177-3AD203B41FA5}">
                      <a16:colId xmlns:a16="http://schemas.microsoft.com/office/drawing/2014/main" val="2256479569"/>
                    </a:ext>
                  </a:extLst>
                </a:gridCol>
              </a:tblGrid>
              <a:tr h="355820">
                <a:tc>
                  <a:txBody>
                    <a:bodyPr/>
                    <a:lstStyle/>
                    <a:p>
                      <a:r>
                        <a:rPr lang="en-GB" sz="13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gastar</a:t>
                      </a:r>
                      <a:endParaRPr lang="en-GB" sz="13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spend, spending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519807"/>
                  </a:ext>
                </a:extLst>
              </a:tr>
              <a:tr h="355820"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tener que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have to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594346"/>
                  </a:ext>
                </a:extLst>
              </a:tr>
              <a:tr h="498149"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tocar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touch, to play (instrument)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84824"/>
                  </a:ext>
                </a:extLst>
              </a:tr>
              <a:tr h="498149"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vais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 (plural)</a:t>
                      </a:r>
                      <a:r>
                        <a:rPr lang="en-GB" sz="1300" baseline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go, are going</a:t>
                      </a:r>
                      <a:endParaRPr lang="en-GB" sz="13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103367"/>
                  </a:ext>
                </a:extLst>
              </a:tr>
              <a:tr h="355820"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estrella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11493"/>
                  </a:ext>
                </a:extLst>
              </a:tr>
              <a:tr h="355820"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guitarra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guitar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81290"/>
                  </a:ext>
                </a:extLst>
              </a:tr>
              <a:tr h="355820">
                <a:tc>
                  <a:txBody>
                    <a:bodyPr/>
                    <a:lstStyle/>
                    <a:p>
                      <a:r>
                        <a:rPr lang="en-GB" sz="13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</a:t>
                      </a:r>
                      <a:r>
                        <a:rPr lang="en-GB" sz="1300" baseline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Navidad</a:t>
                      </a:r>
                      <a:endParaRPr lang="en-GB" sz="13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Christmas</a:t>
                      </a:r>
                      <a:endParaRPr lang="en-GB" sz="13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137487"/>
                  </a:ext>
                </a:extLst>
              </a:tr>
              <a:tr h="498149"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 programa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programme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283690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AF287D13-DD2F-6E47-AE5E-ACDE8D3D46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409748"/>
              </p:ext>
            </p:extLst>
          </p:nvPr>
        </p:nvGraphicFramePr>
        <p:xfrm>
          <a:off x="-175290" y="5687572"/>
          <a:ext cx="642205" cy="33804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422556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422556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422556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422556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422556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9287911"/>
                  </a:ext>
                </a:extLst>
              </a:tr>
              <a:tr h="422556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422556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422556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nm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6704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AF287D13-DD2F-6E47-AE5E-ACDE8D3D46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212288"/>
              </p:ext>
            </p:extLst>
          </p:nvPr>
        </p:nvGraphicFramePr>
        <p:xfrm>
          <a:off x="3004034" y="5621091"/>
          <a:ext cx="642205" cy="33400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394556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379232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282603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310855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394556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prep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9287911"/>
                  </a:ext>
                </a:extLst>
              </a:tr>
              <a:tr h="394556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num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394556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num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394556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num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6704"/>
                  </a:ext>
                </a:extLst>
              </a:tr>
              <a:tr h="39455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num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9460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215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198855-A59D-6A41-86D9-13C7DB0C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7" y="125758"/>
            <a:ext cx="2041388" cy="451608"/>
          </a:xfrm>
        </p:spPr>
        <p:txBody>
          <a:bodyPr/>
          <a:lstStyle/>
          <a:p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T2.1 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1</a:t>
            </a:r>
            <a:endParaRPr lang="en-US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Gramática</a:t>
            </a: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764973" y="977834"/>
            <a:ext cx="5689738" cy="34157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</a:t>
            </a:r>
            <a:r>
              <a:rPr lang="en-GB" sz="160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do</a:t>
            </a: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or ‘</a:t>
            </a:r>
            <a:r>
              <a:rPr lang="en-GB" sz="160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make</a:t>
            </a: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in Spanish, use </a:t>
            </a:r>
            <a:r>
              <a:rPr lang="en-GB" sz="1600" b="1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hago</a:t>
            </a: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600" dirty="0">
              <a:solidFill>
                <a:srgbClr val="000000"/>
              </a:solidFill>
              <a:latin typeface="Century Gothic" panose="020F0302020204030204"/>
            </a:endParaRPr>
          </a:p>
        </p:txBody>
      </p:sp>
      <p:sp>
        <p:nvSpPr>
          <p:cNvPr id="85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3625" y="8713486"/>
            <a:ext cx="1600200" cy="6350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5B4E2C3-B0B7-8E45-82EE-BCDF6889A7E3}"/>
              </a:ext>
            </a:extLst>
          </p:cNvPr>
          <p:cNvSpPr/>
          <p:nvPr/>
        </p:nvSpPr>
        <p:spPr>
          <a:xfrm>
            <a:off x="145813" y="594128"/>
            <a:ext cx="6397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Hacer</a:t>
            </a:r>
            <a:r>
              <a:rPr lang="en-GB" b="1" dirty="0">
                <a:solidFill>
                  <a:srgbClr val="000000"/>
                </a:solidFill>
                <a:latin typeface="Century Gothic" panose="020B0502020202020204" pitchFamily="34" charset="0"/>
              </a:rPr>
              <a:t> in </a:t>
            </a:r>
            <a:r>
              <a:rPr lang="en-GB" b="1">
                <a:solidFill>
                  <a:srgbClr val="000000"/>
                </a:solidFill>
                <a:latin typeface="Century Gothic" panose="020B0502020202020204" pitchFamily="34" charset="0"/>
              </a:rPr>
              <a:t>singular forms </a:t>
            </a:r>
            <a:r>
              <a:rPr lang="en-GB" b="1" dirty="0">
                <a:solidFill>
                  <a:srgbClr val="000000"/>
                </a:solidFill>
                <a:latin typeface="Century Gothic" panose="020B0502020202020204" pitchFamily="34" charset="0"/>
              </a:rPr>
              <a:t>[revisited]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336;p8">
            <a:extLst>
              <a:ext uri="{FF2B5EF4-FFF2-40B4-BE49-F238E27FC236}">
                <a16:creationId xmlns:a16="http://schemas.microsoft.com/office/drawing/2014/main" id="{67F3239F-6331-1F4B-8448-DD52688F823A}"/>
              </a:ext>
            </a:extLst>
          </p:cNvPr>
          <p:cNvSpPr txBox="1"/>
          <p:nvPr/>
        </p:nvSpPr>
        <p:spPr>
          <a:xfrm>
            <a:off x="335789" y="1353166"/>
            <a:ext cx="249705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 err="1">
                <a:latin typeface="Century Gothic"/>
                <a:ea typeface="Century Gothic"/>
                <a:cs typeface="Century Gothic"/>
                <a:sym typeface="Century Gothic"/>
              </a:rPr>
              <a:t>Hago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ejercicio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Google Shape;337;p8">
            <a:extLst>
              <a:ext uri="{FF2B5EF4-FFF2-40B4-BE49-F238E27FC236}">
                <a16:creationId xmlns:a16="http://schemas.microsoft.com/office/drawing/2014/main" id="{59DC8935-A483-A94B-991D-6E8BB0377E77}"/>
              </a:ext>
            </a:extLst>
          </p:cNvPr>
          <p:cNvSpPr txBox="1"/>
          <p:nvPr/>
        </p:nvSpPr>
        <p:spPr>
          <a:xfrm>
            <a:off x="153639" y="2125361"/>
            <a:ext cx="278048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err="1">
                <a:latin typeface="Century Gothic"/>
                <a:ea typeface="Century Gothic"/>
                <a:cs typeface="Century Gothic"/>
                <a:sym typeface="Century Gothic"/>
              </a:rPr>
              <a:t>Haces</a:t>
            </a:r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 un plan.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Google Shape;338;p8">
            <a:extLst>
              <a:ext uri="{FF2B5EF4-FFF2-40B4-BE49-F238E27FC236}">
                <a16:creationId xmlns:a16="http://schemas.microsoft.com/office/drawing/2014/main" id="{EEFBCD97-3758-4E40-9D25-64F93431F20C}"/>
              </a:ext>
            </a:extLst>
          </p:cNvPr>
          <p:cNvSpPr txBox="1"/>
          <p:nvPr/>
        </p:nvSpPr>
        <p:spPr>
          <a:xfrm>
            <a:off x="2479090" y="2924901"/>
            <a:ext cx="496637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latin typeface="Century Gothic" panose="020F0302020204030204"/>
                <a:ea typeface="Century Gothic"/>
                <a:cs typeface="Century Gothic"/>
                <a:sym typeface="Century Gothic"/>
              </a:rPr>
              <a:t>S/he does </a:t>
            </a:r>
            <a:r>
              <a:rPr lang="en-GB" sz="1600" dirty="0">
                <a:latin typeface="Century Gothic" panose="020F0302020204030204"/>
                <a:ea typeface="Century Gothic"/>
                <a:cs typeface="Century Gothic"/>
                <a:sym typeface="Century Gothic"/>
              </a:rPr>
              <a:t>a lot of interviews.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342;p8">
            <a:extLst>
              <a:ext uri="{FF2B5EF4-FFF2-40B4-BE49-F238E27FC236}">
                <a16:creationId xmlns:a16="http://schemas.microsoft.com/office/drawing/2014/main" id="{170E6CAB-CF28-8D4A-A601-748BC6975D63}"/>
              </a:ext>
            </a:extLst>
          </p:cNvPr>
          <p:cNvSpPr txBox="1"/>
          <p:nvPr/>
        </p:nvSpPr>
        <p:spPr>
          <a:xfrm>
            <a:off x="2400796" y="1350191"/>
            <a:ext cx="249705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latin typeface="Century Gothic"/>
                <a:ea typeface="Century Gothic"/>
                <a:cs typeface="Century Gothic"/>
                <a:sym typeface="Century Gothic"/>
              </a:rPr>
              <a:t>I do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exercise.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Google Shape;343;p8">
            <a:extLst>
              <a:ext uri="{FF2B5EF4-FFF2-40B4-BE49-F238E27FC236}">
                <a16:creationId xmlns:a16="http://schemas.microsoft.com/office/drawing/2014/main" id="{0E79250F-BCB1-7244-8718-0E787355FE9E}"/>
              </a:ext>
            </a:extLst>
          </p:cNvPr>
          <p:cNvSpPr txBox="1"/>
          <p:nvPr/>
        </p:nvSpPr>
        <p:spPr>
          <a:xfrm>
            <a:off x="2449035" y="2126625"/>
            <a:ext cx="25641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latin typeface="Century Gothic"/>
                <a:ea typeface="Century Gothic"/>
                <a:cs typeface="Century Gothic"/>
                <a:sym typeface="Century Gothic"/>
              </a:rPr>
              <a:t>You </a:t>
            </a: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make </a:t>
            </a:r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a plan.</a:t>
            </a:r>
            <a:endParaRPr sz="1600" dirty="0">
              <a:latin typeface="Century Gothic" panose="020F0302020204030204"/>
            </a:endParaRPr>
          </a:p>
        </p:txBody>
      </p:sp>
      <p:sp>
        <p:nvSpPr>
          <p:cNvPr id="58" name="Google Shape;347;p8">
            <a:extLst>
              <a:ext uri="{FF2B5EF4-FFF2-40B4-BE49-F238E27FC236}">
                <a16:creationId xmlns:a16="http://schemas.microsoft.com/office/drawing/2014/main" id="{BAC2F740-18B3-5243-B66C-C24BDD38C3D1}"/>
              </a:ext>
            </a:extLst>
          </p:cNvPr>
          <p:cNvSpPr txBox="1"/>
          <p:nvPr/>
        </p:nvSpPr>
        <p:spPr>
          <a:xfrm>
            <a:off x="-90229" y="2937342"/>
            <a:ext cx="427742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 err="1">
                <a:latin typeface="Century Gothic" panose="020F0302020204030204"/>
                <a:ea typeface="Century Gothic"/>
                <a:cs typeface="Century Gothic"/>
                <a:sym typeface="Century Gothic"/>
              </a:rPr>
              <a:t>Hace</a:t>
            </a:r>
            <a:r>
              <a:rPr lang="en-GB" sz="1600" dirty="0">
                <a:latin typeface="Century Gothic" panose="020F0302020204030204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latin typeface="Century Gothic" panose="020F0302020204030204"/>
                <a:ea typeface="Century Gothic"/>
                <a:cs typeface="Century Gothic"/>
                <a:sym typeface="Century Gothic"/>
              </a:rPr>
              <a:t>muchas</a:t>
            </a:r>
            <a:r>
              <a:rPr lang="en-GB" sz="1600" dirty="0">
                <a:latin typeface="Century Gothic" panose="020F0302020204030204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latin typeface="Century Gothic" panose="020F0302020204030204"/>
                <a:ea typeface="Century Gothic"/>
                <a:cs typeface="Century Gothic"/>
                <a:sym typeface="Century Gothic"/>
              </a:rPr>
              <a:t>entrevistas</a:t>
            </a:r>
            <a:r>
              <a:rPr lang="en-GB" sz="1600" dirty="0">
                <a:latin typeface="Century Gothic" panose="020F0302020204030204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9A966744-5168-3548-9F65-E00BD0FFA780}"/>
              </a:ext>
            </a:extLst>
          </p:cNvPr>
          <p:cNvSpPr txBox="1">
            <a:spLocks/>
          </p:cNvSpPr>
          <p:nvPr/>
        </p:nvSpPr>
        <p:spPr>
          <a:xfrm>
            <a:off x="729661" y="1739942"/>
            <a:ext cx="5705490" cy="3837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</a:t>
            </a:r>
            <a:r>
              <a:rPr lang="en-GB" sz="160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do</a:t>
            </a: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or ‘</a:t>
            </a:r>
            <a:r>
              <a:rPr lang="en-GB" sz="160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make</a:t>
            </a: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in Spanish, use </a:t>
            </a:r>
            <a:r>
              <a:rPr lang="en-GB" sz="1600" b="1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haces</a:t>
            </a: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ACFDB12-AE5A-CF42-A644-AD8BB567219D}"/>
              </a:ext>
            </a:extLst>
          </p:cNvPr>
          <p:cNvSpPr txBox="1">
            <a:spLocks/>
          </p:cNvSpPr>
          <p:nvPr/>
        </p:nvSpPr>
        <p:spPr>
          <a:xfrm>
            <a:off x="729660" y="2505747"/>
            <a:ext cx="5706673" cy="39689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</a:t>
            </a:r>
            <a:r>
              <a:rPr lang="en-GB" sz="160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 does/makes’</a:t>
            </a: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or ‘</a:t>
            </a:r>
            <a:r>
              <a:rPr lang="en-GB" sz="160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does/make</a:t>
            </a: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’, use </a:t>
            </a:r>
            <a:r>
              <a:rPr lang="en-GB" sz="1600" b="1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</a:t>
            </a: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7B252C06-D8E9-2148-800A-FD050E5861DD}"/>
              </a:ext>
            </a:extLst>
          </p:cNvPr>
          <p:cNvSpPr txBox="1">
            <a:spLocks/>
          </p:cNvSpPr>
          <p:nvPr/>
        </p:nvSpPr>
        <p:spPr>
          <a:xfrm>
            <a:off x="783351" y="3457173"/>
            <a:ext cx="5651800" cy="32540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</a:t>
            </a:r>
            <a:r>
              <a:rPr lang="en-GB" sz="160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did</a:t>
            </a: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or ‘</a:t>
            </a:r>
            <a:r>
              <a:rPr lang="en-GB" sz="160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made</a:t>
            </a: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in Spanish, use </a:t>
            </a:r>
            <a:r>
              <a:rPr lang="en-GB" sz="1600" b="1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hice</a:t>
            </a: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600" dirty="0">
              <a:solidFill>
                <a:srgbClr val="000000"/>
              </a:solidFill>
              <a:latin typeface="Century Gothic" panose="020F0302020204030204"/>
            </a:endParaRPr>
          </a:p>
        </p:txBody>
      </p:sp>
      <p:sp>
        <p:nvSpPr>
          <p:cNvPr id="64" name="Google Shape;336;p8">
            <a:extLst>
              <a:ext uri="{FF2B5EF4-FFF2-40B4-BE49-F238E27FC236}">
                <a16:creationId xmlns:a16="http://schemas.microsoft.com/office/drawing/2014/main" id="{6629B9CE-CB0B-4645-B316-66B89E9B4059}"/>
              </a:ext>
            </a:extLst>
          </p:cNvPr>
          <p:cNvSpPr txBox="1"/>
          <p:nvPr/>
        </p:nvSpPr>
        <p:spPr>
          <a:xfrm>
            <a:off x="569942" y="3801438"/>
            <a:ext cx="249705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err="1">
                <a:latin typeface="Century Gothic"/>
                <a:ea typeface="Century Gothic"/>
                <a:cs typeface="Century Gothic"/>
                <a:sym typeface="Century Gothic"/>
              </a:rPr>
              <a:t>Hice</a:t>
            </a:r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 la traducción.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" name="Google Shape;337;p8">
            <a:extLst>
              <a:ext uri="{FF2B5EF4-FFF2-40B4-BE49-F238E27FC236}">
                <a16:creationId xmlns:a16="http://schemas.microsoft.com/office/drawing/2014/main" id="{78C1D1C8-0538-6A43-8C3F-B061E6661377}"/>
              </a:ext>
            </a:extLst>
          </p:cNvPr>
          <p:cNvSpPr txBox="1"/>
          <p:nvPr/>
        </p:nvSpPr>
        <p:spPr>
          <a:xfrm>
            <a:off x="547067" y="4590359"/>
            <a:ext cx="278048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 err="1">
                <a:latin typeface="Century Gothic"/>
                <a:ea typeface="Century Gothic"/>
                <a:cs typeface="Century Gothic"/>
                <a:sym typeface="Century Gothic"/>
              </a:rPr>
              <a:t>Hiciste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comentario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342;p8">
            <a:extLst>
              <a:ext uri="{FF2B5EF4-FFF2-40B4-BE49-F238E27FC236}">
                <a16:creationId xmlns:a16="http://schemas.microsoft.com/office/drawing/2014/main" id="{B05A4F60-5084-E141-8638-8C66C02CDFFB}"/>
              </a:ext>
            </a:extLst>
          </p:cNvPr>
          <p:cNvSpPr txBox="1"/>
          <p:nvPr/>
        </p:nvSpPr>
        <p:spPr>
          <a:xfrm>
            <a:off x="2938669" y="3797884"/>
            <a:ext cx="249705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latin typeface="Century Gothic"/>
                <a:ea typeface="Century Gothic"/>
                <a:cs typeface="Century Gothic"/>
                <a:sym typeface="Century Gothic"/>
              </a:rPr>
              <a:t>I did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the translation.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Google Shape;343;p8">
            <a:extLst>
              <a:ext uri="{FF2B5EF4-FFF2-40B4-BE49-F238E27FC236}">
                <a16:creationId xmlns:a16="http://schemas.microsoft.com/office/drawing/2014/main" id="{BD0F716B-E647-EF4B-BC1E-B42B841D8611}"/>
              </a:ext>
            </a:extLst>
          </p:cNvPr>
          <p:cNvSpPr txBox="1"/>
          <p:nvPr/>
        </p:nvSpPr>
        <p:spPr>
          <a:xfrm>
            <a:off x="3229099" y="4573981"/>
            <a:ext cx="346635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latin typeface="Century Gothic"/>
                <a:ea typeface="Century Gothic"/>
                <a:cs typeface="Century Gothic"/>
                <a:sym typeface="Century Gothic"/>
              </a:rPr>
              <a:t>You made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a comment.</a:t>
            </a:r>
            <a:endParaRPr sz="1600" dirty="0">
              <a:latin typeface="Century Gothic" panose="020F0302020204030204"/>
            </a:endParaRP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A6C0A0C2-7FFE-6640-9ACF-156D4C33AD41}"/>
              </a:ext>
            </a:extLst>
          </p:cNvPr>
          <p:cNvSpPr txBox="1">
            <a:spLocks/>
          </p:cNvSpPr>
          <p:nvPr/>
        </p:nvSpPr>
        <p:spPr>
          <a:xfrm>
            <a:off x="748039" y="4183156"/>
            <a:ext cx="5687112" cy="36197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</a:t>
            </a:r>
            <a:r>
              <a:rPr lang="en-GB" sz="160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did</a:t>
            </a: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or ‘</a:t>
            </a:r>
            <a:r>
              <a:rPr lang="en-GB" sz="160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made</a:t>
            </a: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in Spanish, use </a:t>
            </a:r>
            <a:r>
              <a:rPr lang="en-GB" sz="1600" b="1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hiciste</a:t>
            </a: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5A0461FF-6EEF-EE43-B277-CD9D524C681A}"/>
              </a:ext>
            </a:extLst>
          </p:cNvPr>
          <p:cNvSpPr txBox="1">
            <a:spLocks/>
          </p:cNvSpPr>
          <p:nvPr/>
        </p:nvSpPr>
        <p:spPr>
          <a:xfrm>
            <a:off x="748038" y="5001905"/>
            <a:ext cx="5706673" cy="2926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</a:t>
            </a:r>
            <a:r>
              <a:rPr lang="en-GB" sz="160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 did/made’</a:t>
            </a: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or ‘</a:t>
            </a:r>
            <a:r>
              <a:rPr lang="en-GB" sz="160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did/made</a:t>
            </a: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’, use </a:t>
            </a:r>
            <a:r>
              <a:rPr lang="en-GB" sz="1600" b="1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hizo</a:t>
            </a: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93A6CF15-A2D5-1645-901C-16DF45502889}"/>
              </a:ext>
            </a:extLst>
          </p:cNvPr>
          <p:cNvSpPr/>
          <p:nvPr/>
        </p:nvSpPr>
        <p:spPr>
          <a:xfrm>
            <a:off x="260648" y="6075457"/>
            <a:ext cx="622557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latin typeface="Century Gothic" panose="020B0502020202020204" pitchFamily="34" charset="0"/>
              </a:rPr>
              <a:t>In English, we use the verb ‘to be’ to talk about the weather (e.g., it is cold). In Spanish the verb ‘</a:t>
            </a:r>
            <a:r>
              <a:rPr lang="en-GB" sz="1600" dirty="0" err="1">
                <a:latin typeface="Century Gothic" panose="020B0502020202020204" pitchFamily="34" charset="0"/>
              </a:rPr>
              <a:t>hacer</a:t>
            </a:r>
            <a:r>
              <a:rPr lang="en-GB" sz="1600" dirty="0">
                <a:latin typeface="Century Gothic" panose="020B0502020202020204" pitchFamily="34" charset="0"/>
              </a:rPr>
              <a:t>’ is used. 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55C816B5-6457-924E-AA23-2FEFF7D5B12C}"/>
              </a:ext>
            </a:extLst>
          </p:cNvPr>
          <p:cNvSpPr/>
          <p:nvPr/>
        </p:nvSpPr>
        <p:spPr>
          <a:xfrm>
            <a:off x="206367" y="6681718"/>
            <a:ext cx="111435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latin typeface="Century Gothic" panose="020B0502020202020204" pitchFamily="34" charset="0"/>
              </a:rPr>
              <a:t>To say ‘</a:t>
            </a:r>
            <a:r>
              <a:rPr lang="en-GB" sz="1600" b="1" dirty="0">
                <a:latin typeface="Century Gothic" panose="020B0502020202020204" pitchFamily="34" charset="0"/>
              </a:rPr>
              <a:t>it is</a:t>
            </a:r>
            <a:r>
              <a:rPr lang="en-GB" sz="1600" dirty="0">
                <a:latin typeface="Century Gothic" panose="020B0502020202020204" pitchFamily="34" charset="0"/>
              </a:rPr>
              <a:t>’ </a:t>
            </a:r>
            <a:r>
              <a:rPr lang="en-GB" sz="1600" b="1" dirty="0">
                <a:latin typeface="Century Gothic" panose="020B0502020202020204" pitchFamily="34" charset="0"/>
              </a:rPr>
              <a:t>+ weather </a:t>
            </a:r>
            <a:r>
              <a:rPr lang="en-GB" sz="1600" dirty="0">
                <a:latin typeface="Century Gothic" panose="020B0502020202020204" pitchFamily="34" charset="0"/>
              </a:rPr>
              <a:t>(present tense), we say: ________</a:t>
            </a:r>
          </a:p>
        </p:txBody>
      </p:sp>
      <p:sp>
        <p:nvSpPr>
          <p:cNvPr id="108" name="Google Shape;802;p28">
            <a:extLst>
              <a:ext uri="{FF2B5EF4-FFF2-40B4-BE49-F238E27FC236}">
                <a16:creationId xmlns:a16="http://schemas.microsoft.com/office/drawing/2014/main" id="{FD43A197-2C22-5845-BB2D-741835B54FD7}"/>
              </a:ext>
            </a:extLst>
          </p:cNvPr>
          <p:cNvSpPr txBox="1"/>
          <p:nvPr/>
        </p:nvSpPr>
        <p:spPr>
          <a:xfrm>
            <a:off x="2689265" y="7508991"/>
            <a:ext cx="507563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 err="1">
                <a:latin typeface="Century Gothic"/>
                <a:ea typeface="Century Gothic"/>
                <a:cs typeface="Century Gothic"/>
                <a:sym typeface="Century Gothic"/>
              </a:rPr>
              <a:t>Hace</a:t>
            </a:r>
            <a:r>
              <a:rPr lang="en-GB" sz="1600" b="1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sol.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813;p28">
            <a:extLst>
              <a:ext uri="{FF2B5EF4-FFF2-40B4-BE49-F238E27FC236}">
                <a16:creationId xmlns:a16="http://schemas.microsoft.com/office/drawing/2014/main" id="{916EDAF1-55E9-7940-9F96-BADC1770DB0F}"/>
              </a:ext>
            </a:extLst>
          </p:cNvPr>
          <p:cNvSpPr txBox="1"/>
          <p:nvPr/>
        </p:nvSpPr>
        <p:spPr>
          <a:xfrm>
            <a:off x="220672" y="7505880"/>
            <a:ext cx="20494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latin typeface="Century Gothic"/>
                <a:ea typeface="Century Gothic"/>
                <a:cs typeface="Century Gothic"/>
                <a:sym typeface="Century Gothic"/>
              </a:rPr>
              <a:t>It is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sunny.</a:t>
            </a:r>
            <a:endParaRPr sz="1600" dirty="0">
              <a:latin typeface="Century Gothic" panose="020F0302020204030204"/>
            </a:endParaRP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BD21BA52-7907-FD4C-9083-34F8D2C6CED8}"/>
              </a:ext>
            </a:extLst>
          </p:cNvPr>
          <p:cNvCxnSpPr>
            <a:cxnSpLocks/>
          </p:cNvCxnSpPr>
          <p:nvPr/>
        </p:nvCxnSpPr>
        <p:spPr>
          <a:xfrm>
            <a:off x="1965654" y="7711056"/>
            <a:ext cx="684497" cy="0"/>
          </a:xfrm>
          <a:prstGeom prst="straightConnector1">
            <a:avLst/>
          </a:prstGeom>
          <a:noFill/>
          <a:ln w="57150" cap="flat" cmpd="sng" algn="ctr">
            <a:solidFill>
              <a:srgbClr val="EE6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5" name="Google Shape;800;p28">
            <a:extLst>
              <a:ext uri="{FF2B5EF4-FFF2-40B4-BE49-F238E27FC236}">
                <a16:creationId xmlns:a16="http://schemas.microsoft.com/office/drawing/2014/main" id="{3F77D60D-7AE2-B743-B035-3E2641CC4C2A}"/>
              </a:ext>
            </a:extLst>
          </p:cNvPr>
          <p:cNvSpPr txBox="1"/>
          <p:nvPr/>
        </p:nvSpPr>
        <p:spPr>
          <a:xfrm>
            <a:off x="4574817" y="6681758"/>
            <a:ext cx="128954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 err="1">
                <a:latin typeface="Century Gothic"/>
                <a:ea typeface="Century Gothic"/>
                <a:cs typeface="Century Gothic"/>
                <a:sym typeface="Century Gothic"/>
              </a:rPr>
              <a:t>hace</a:t>
            </a:r>
            <a:endParaRPr sz="16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" name="Rounded Rectangular Callout 4">
            <a:extLst>
              <a:ext uri="{FF2B5EF4-FFF2-40B4-BE49-F238E27FC236}">
                <a16:creationId xmlns:a16="http://schemas.microsoft.com/office/drawing/2014/main" id="{039B4056-99A3-DF47-9575-87927D0F16E7}"/>
              </a:ext>
            </a:extLst>
          </p:cNvPr>
          <p:cNvSpPr/>
          <p:nvPr/>
        </p:nvSpPr>
        <p:spPr>
          <a:xfrm>
            <a:off x="260648" y="8122456"/>
            <a:ext cx="5256584" cy="759852"/>
          </a:xfrm>
          <a:prstGeom prst="wedgeRoundRectCallout">
            <a:avLst>
              <a:gd name="adj1" fmla="val -20449"/>
              <a:gd name="adj2" fmla="val -64134"/>
              <a:gd name="adj3" fmla="val 16667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English, we often use an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adjective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(sunny). Spanish may use a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instead (e.g., sol – sun).</a:t>
            </a:r>
          </a:p>
        </p:txBody>
      </p:sp>
      <p:sp>
        <p:nvSpPr>
          <p:cNvPr id="119" name="Google Shape;342;p8">
            <a:extLst>
              <a:ext uri="{FF2B5EF4-FFF2-40B4-BE49-F238E27FC236}">
                <a16:creationId xmlns:a16="http://schemas.microsoft.com/office/drawing/2014/main" id="{3324A214-493E-AD49-B425-0E340D124DCD}"/>
              </a:ext>
            </a:extLst>
          </p:cNvPr>
          <p:cNvSpPr txBox="1"/>
          <p:nvPr/>
        </p:nvSpPr>
        <p:spPr>
          <a:xfrm>
            <a:off x="186287" y="950991"/>
            <a:ext cx="474780" cy="2183046"/>
          </a:xfrm>
          <a:prstGeom prst="rect">
            <a:avLst/>
          </a:prstGeom>
          <a:solidFill>
            <a:srgbClr val="FFFEC6"/>
          </a:solidFill>
          <a:ln>
            <a:solidFill>
              <a:srgbClr val="FCF2CA"/>
            </a:solidFill>
          </a:ln>
        </p:spPr>
        <p:txBody>
          <a:bodyPr spcFirstLastPara="1" vert="wordArtVert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latin typeface="Century Gothic"/>
                <a:ea typeface="Century Gothic"/>
                <a:cs typeface="Century Gothic"/>
                <a:sym typeface="Century Gothic"/>
              </a:rPr>
              <a:t>PRESENT</a:t>
            </a:r>
            <a:endParaRPr sz="16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0" name="Google Shape;342;p8">
            <a:extLst>
              <a:ext uri="{FF2B5EF4-FFF2-40B4-BE49-F238E27FC236}">
                <a16:creationId xmlns:a16="http://schemas.microsoft.com/office/drawing/2014/main" id="{3F2E161D-825D-154E-A96B-0C4A064D9DBB}"/>
              </a:ext>
            </a:extLst>
          </p:cNvPr>
          <p:cNvSpPr txBox="1"/>
          <p:nvPr/>
        </p:nvSpPr>
        <p:spPr>
          <a:xfrm>
            <a:off x="199909" y="3589386"/>
            <a:ext cx="474780" cy="1592941"/>
          </a:xfrm>
          <a:prstGeom prst="rect">
            <a:avLst/>
          </a:prstGeom>
          <a:solidFill>
            <a:srgbClr val="FFC00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vert="wordArtVert" wrap="square" lIns="91425" tIns="45700" rIns="91425" bIns="45700" anchor="t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spc="600" dirty="0">
                <a:latin typeface="Century Gothic"/>
                <a:ea typeface="Century Gothic"/>
                <a:cs typeface="Century Gothic"/>
                <a:sym typeface="Century Gothic"/>
              </a:rPr>
              <a:t>PAST</a:t>
            </a:r>
            <a:endParaRPr sz="1600" b="1" spc="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" name="Google Shape;337;p8">
            <a:extLst>
              <a:ext uri="{FF2B5EF4-FFF2-40B4-BE49-F238E27FC236}">
                <a16:creationId xmlns:a16="http://schemas.microsoft.com/office/drawing/2014/main" id="{CF72A7BF-7D52-974B-B932-0A1FCDEF9EFA}"/>
              </a:ext>
            </a:extLst>
          </p:cNvPr>
          <p:cNvSpPr txBox="1"/>
          <p:nvPr/>
        </p:nvSpPr>
        <p:spPr>
          <a:xfrm>
            <a:off x="389309" y="5347517"/>
            <a:ext cx="278048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 err="1">
                <a:latin typeface="Century Gothic"/>
                <a:ea typeface="Century Gothic"/>
                <a:cs typeface="Century Gothic"/>
                <a:sym typeface="Century Gothic"/>
              </a:rPr>
              <a:t>Hizo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una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entrevista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2" name="Google Shape;343;p8">
            <a:extLst>
              <a:ext uri="{FF2B5EF4-FFF2-40B4-BE49-F238E27FC236}">
                <a16:creationId xmlns:a16="http://schemas.microsoft.com/office/drawing/2014/main" id="{89D0E8A1-1684-D441-A2C4-342EF78B3AA0}"/>
              </a:ext>
            </a:extLst>
          </p:cNvPr>
          <p:cNvSpPr txBox="1"/>
          <p:nvPr/>
        </p:nvSpPr>
        <p:spPr>
          <a:xfrm>
            <a:off x="3077033" y="5343149"/>
            <a:ext cx="346635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latin typeface="Century Gothic"/>
                <a:ea typeface="Century Gothic"/>
                <a:cs typeface="Century Gothic"/>
                <a:sym typeface="Century Gothic"/>
              </a:rPr>
              <a:t>She did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an interview.</a:t>
            </a:r>
            <a:endParaRPr sz="1600" dirty="0">
              <a:latin typeface="Century Gothic" panose="020F0302020204030204"/>
            </a:endParaRPr>
          </a:p>
        </p:txBody>
      </p:sp>
      <p:sp>
        <p:nvSpPr>
          <p:cNvPr id="123" name="Google Shape;802;p28">
            <a:extLst>
              <a:ext uri="{FF2B5EF4-FFF2-40B4-BE49-F238E27FC236}">
                <a16:creationId xmlns:a16="http://schemas.microsoft.com/office/drawing/2014/main" id="{D92DC684-160F-CC4E-96CA-F289A8DF005E}"/>
              </a:ext>
            </a:extLst>
          </p:cNvPr>
          <p:cNvSpPr txBox="1"/>
          <p:nvPr/>
        </p:nvSpPr>
        <p:spPr>
          <a:xfrm>
            <a:off x="2689265" y="7107633"/>
            <a:ext cx="227301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Hace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veinte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grados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4" name="Google Shape;813;p28">
            <a:extLst>
              <a:ext uri="{FF2B5EF4-FFF2-40B4-BE49-F238E27FC236}">
                <a16:creationId xmlns:a16="http://schemas.microsoft.com/office/drawing/2014/main" id="{0E690CD0-1A48-4345-B0F4-70B143B5FCF9}"/>
              </a:ext>
            </a:extLst>
          </p:cNvPr>
          <p:cNvSpPr txBox="1"/>
          <p:nvPr/>
        </p:nvSpPr>
        <p:spPr>
          <a:xfrm>
            <a:off x="220672" y="7093664"/>
            <a:ext cx="20494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It is 20 </a:t>
            </a:r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degrees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600" dirty="0">
              <a:latin typeface="Century Gothic" panose="020F0302020204030204"/>
            </a:endParaRPr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8AADF772-21EE-1345-9050-22CB780E96FD}"/>
              </a:ext>
            </a:extLst>
          </p:cNvPr>
          <p:cNvCxnSpPr>
            <a:cxnSpLocks/>
          </p:cNvCxnSpPr>
          <p:nvPr/>
        </p:nvCxnSpPr>
        <p:spPr>
          <a:xfrm flipV="1">
            <a:off x="1990654" y="7263231"/>
            <a:ext cx="698611" cy="13659"/>
          </a:xfrm>
          <a:prstGeom prst="straightConnector1">
            <a:avLst/>
          </a:prstGeom>
          <a:noFill/>
          <a:ln w="57150" cap="flat" cmpd="sng" algn="ctr">
            <a:solidFill>
              <a:srgbClr val="EE6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26" name="Picture 10" descr="Clip art - Sun png vector element png download - 2147*2110 - Free ...">
            <a:extLst>
              <a:ext uri="{FF2B5EF4-FFF2-40B4-BE49-F238E27FC236}">
                <a16:creationId xmlns:a16="http://schemas.microsoft.com/office/drawing/2014/main" id="{7F06572A-FAD0-DC4D-82E1-AB7586ECC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767" y="7497431"/>
            <a:ext cx="426702" cy="4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DD62E3D-6737-6641-A5E9-A9E4780646F5}"/>
              </a:ext>
            </a:extLst>
          </p:cNvPr>
          <p:cNvGrpSpPr/>
          <p:nvPr/>
        </p:nvGrpSpPr>
        <p:grpSpPr>
          <a:xfrm>
            <a:off x="5987254" y="7081500"/>
            <a:ext cx="426702" cy="551474"/>
            <a:chOff x="7436188" y="3389116"/>
            <a:chExt cx="454498" cy="579498"/>
          </a:xfrm>
        </p:grpSpPr>
        <p:pic>
          <p:nvPicPr>
            <p:cNvPr id="128" name="Imagen 41">
              <a:extLst>
                <a:ext uri="{FF2B5EF4-FFF2-40B4-BE49-F238E27FC236}">
                  <a16:creationId xmlns:a16="http://schemas.microsoft.com/office/drawing/2014/main" id="{9B795715-CDDB-C94E-B441-D73F01643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36188" y="3396816"/>
              <a:ext cx="148161" cy="571798"/>
            </a:xfrm>
            <a:prstGeom prst="rect">
              <a:avLst/>
            </a:prstGeom>
          </p:spPr>
        </p:pic>
        <p:sp>
          <p:nvSpPr>
            <p:cNvPr id="129" name="CuadroTexto 20">
              <a:extLst>
                <a:ext uri="{FF2B5EF4-FFF2-40B4-BE49-F238E27FC236}">
                  <a16:creationId xmlns:a16="http://schemas.microsoft.com/office/drawing/2014/main" id="{45BEE1F6-4F66-7C48-B2A5-A7C2B23EF047}"/>
                </a:ext>
              </a:extLst>
            </p:cNvPr>
            <p:cNvSpPr txBox="1"/>
            <p:nvPr/>
          </p:nvSpPr>
          <p:spPr>
            <a:xfrm>
              <a:off x="7508119" y="3389116"/>
              <a:ext cx="382567" cy="265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s-ES" dirty="0"/>
                <a:t>20</a:t>
              </a:r>
              <a:r>
                <a:rPr lang="es-ES" baseline="30000" dirty="0"/>
                <a:t>o</a:t>
              </a:r>
              <a:r>
                <a:rPr lang="es-ES" dirty="0"/>
                <a:t>C</a:t>
              </a:r>
              <a:endParaRPr lang="es-GB" dirty="0"/>
            </a:p>
          </p:txBody>
        </p:sp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9EC4FCDD-AD8B-E64E-9E29-E022C7087B14}"/>
              </a:ext>
            </a:extLst>
          </p:cNvPr>
          <p:cNvSpPr/>
          <p:nvPr/>
        </p:nvSpPr>
        <p:spPr>
          <a:xfrm>
            <a:off x="206367" y="5739032"/>
            <a:ext cx="6397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000000"/>
                </a:solidFill>
                <a:latin typeface="Century Gothic" panose="020B0502020202020204" pitchFamily="34" charset="0"/>
              </a:rPr>
              <a:t>Talking about the weather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95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198855-A59D-6A41-86D9-13C7DB0C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7" y="125758"/>
            <a:ext cx="2041388" cy="451608"/>
          </a:xfrm>
        </p:spPr>
        <p:txBody>
          <a:bodyPr/>
          <a:lstStyle/>
          <a:p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T2.1 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1</a:t>
            </a:r>
            <a:endParaRPr lang="en-US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Gramática</a:t>
            </a:r>
          </a:p>
        </p:txBody>
      </p:sp>
      <p:sp>
        <p:nvSpPr>
          <p:cNvPr id="85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3625" y="8713486"/>
            <a:ext cx="1600200" cy="6350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4F158AB-E82A-7A4A-9DAD-6F471B5D325D}"/>
              </a:ext>
            </a:extLst>
          </p:cNvPr>
          <p:cNvSpPr/>
          <p:nvPr/>
        </p:nvSpPr>
        <p:spPr>
          <a:xfrm>
            <a:off x="5153625" y="5158069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FF9CD9-65D8-EE41-B589-E753DC2CCD5C}"/>
              </a:ext>
            </a:extLst>
          </p:cNvPr>
          <p:cNvSpPr txBox="1"/>
          <p:nvPr/>
        </p:nvSpPr>
        <p:spPr>
          <a:xfrm>
            <a:off x="311955" y="5588696"/>
            <a:ext cx="5966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This week we revisit vocabulary from Year 7 and  Year 8. Follow the QR code to the Quizlet Mashup. </a:t>
            </a:r>
          </a:p>
          <a:p>
            <a:r>
              <a:rPr lang="en-GB" sz="1600" dirty="0">
                <a:latin typeface="Century Gothic" panose="020B0502020202020204" pitchFamily="34" charset="0"/>
              </a:rPr>
              <a:t>Write the meanings of the question words.</a:t>
            </a:r>
          </a:p>
        </p:txBody>
      </p:sp>
      <p:sp>
        <p:nvSpPr>
          <p:cNvPr id="27" name="Google Shape;802;p28">
            <a:extLst>
              <a:ext uri="{FF2B5EF4-FFF2-40B4-BE49-F238E27FC236}">
                <a16:creationId xmlns:a16="http://schemas.microsoft.com/office/drawing/2014/main" id="{3D69720A-2A2D-754A-BD15-3D8CCAED2395}"/>
              </a:ext>
            </a:extLst>
          </p:cNvPr>
          <p:cNvSpPr txBox="1"/>
          <p:nvPr/>
        </p:nvSpPr>
        <p:spPr>
          <a:xfrm>
            <a:off x="2722059" y="1526831"/>
            <a:ext cx="507563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 err="1">
                <a:latin typeface="Century Gothic"/>
                <a:ea typeface="Century Gothic"/>
                <a:cs typeface="Century Gothic"/>
                <a:sym typeface="Century Gothic"/>
              </a:rPr>
              <a:t>Hizo</a:t>
            </a:r>
            <a:r>
              <a:rPr lang="en-GB" sz="1600" b="1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calor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813;p28">
            <a:extLst>
              <a:ext uri="{FF2B5EF4-FFF2-40B4-BE49-F238E27FC236}">
                <a16:creationId xmlns:a16="http://schemas.microsoft.com/office/drawing/2014/main" id="{17086AEE-CF54-584B-BA60-1D9A5A4A8C78}"/>
              </a:ext>
            </a:extLst>
          </p:cNvPr>
          <p:cNvSpPr txBox="1"/>
          <p:nvPr/>
        </p:nvSpPr>
        <p:spPr>
          <a:xfrm>
            <a:off x="383329" y="1491554"/>
            <a:ext cx="22526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latin typeface="Century Gothic"/>
                <a:ea typeface="Century Gothic"/>
                <a:cs typeface="Century Gothic"/>
                <a:sym typeface="Century Gothic"/>
              </a:rPr>
              <a:t>It was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hot.</a:t>
            </a:r>
            <a:endParaRPr sz="1600" dirty="0">
              <a:latin typeface="Century Gothic" panose="020F0302020204030204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9B33262-7DA7-8C48-A2CD-29E4CA93C3DF}"/>
              </a:ext>
            </a:extLst>
          </p:cNvPr>
          <p:cNvCxnSpPr>
            <a:cxnSpLocks/>
          </p:cNvCxnSpPr>
          <p:nvPr/>
        </p:nvCxnSpPr>
        <p:spPr>
          <a:xfrm>
            <a:off x="1628800" y="1691680"/>
            <a:ext cx="908405" cy="0"/>
          </a:xfrm>
          <a:prstGeom prst="straightConnector1">
            <a:avLst/>
          </a:prstGeom>
          <a:noFill/>
          <a:ln w="57150" cap="flat" cmpd="sng" algn="ctr">
            <a:solidFill>
              <a:srgbClr val="EE6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0" name="Rounded Rectangular Callout 4">
            <a:extLst>
              <a:ext uri="{FF2B5EF4-FFF2-40B4-BE49-F238E27FC236}">
                <a16:creationId xmlns:a16="http://schemas.microsoft.com/office/drawing/2014/main" id="{7FA4BBB9-952F-4E43-9996-C5553A8ED5D2}"/>
              </a:ext>
            </a:extLst>
          </p:cNvPr>
          <p:cNvSpPr/>
          <p:nvPr/>
        </p:nvSpPr>
        <p:spPr>
          <a:xfrm>
            <a:off x="3024312" y="2526965"/>
            <a:ext cx="3619261" cy="633754"/>
          </a:xfrm>
          <a:prstGeom prst="wedgeRoundRectCallout">
            <a:avLst>
              <a:gd name="adj1" fmla="val -38763"/>
              <a:gd name="adj2" fmla="val -63185"/>
              <a:gd name="adj3" fmla="val 16667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the 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preterite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used for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completed events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the past.</a:t>
            </a:r>
          </a:p>
        </p:txBody>
      </p:sp>
      <p:sp>
        <p:nvSpPr>
          <p:cNvPr id="43" name="Google Shape;802;p28">
            <a:extLst>
              <a:ext uri="{FF2B5EF4-FFF2-40B4-BE49-F238E27FC236}">
                <a16:creationId xmlns:a16="http://schemas.microsoft.com/office/drawing/2014/main" id="{94BFD3D7-34D8-B142-8D43-9F9E1D65967A}"/>
              </a:ext>
            </a:extLst>
          </p:cNvPr>
          <p:cNvSpPr txBox="1"/>
          <p:nvPr/>
        </p:nvSpPr>
        <p:spPr>
          <a:xfrm>
            <a:off x="2722059" y="2044964"/>
            <a:ext cx="22526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 err="1">
                <a:latin typeface="Century Gothic"/>
                <a:ea typeface="Century Gothic"/>
                <a:cs typeface="Century Gothic"/>
                <a:sym typeface="Century Gothic"/>
              </a:rPr>
              <a:t>Hizo</a:t>
            </a:r>
            <a:r>
              <a:rPr lang="en-GB" sz="1600" b="1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mal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tiempo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813;p28">
            <a:extLst>
              <a:ext uri="{FF2B5EF4-FFF2-40B4-BE49-F238E27FC236}">
                <a16:creationId xmlns:a16="http://schemas.microsoft.com/office/drawing/2014/main" id="{5C736B5E-1B54-EF49-9063-E9C9F5CE4A0E}"/>
              </a:ext>
            </a:extLst>
          </p:cNvPr>
          <p:cNvSpPr txBox="1"/>
          <p:nvPr/>
        </p:nvSpPr>
        <p:spPr>
          <a:xfrm>
            <a:off x="407624" y="1991729"/>
            <a:ext cx="132811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latin typeface="Century Gothic"/>
                <a:ea typeface="Century Gothic"/>
                <a:cs typeface="Century Gothic"/>
                <a:sym typeface="Century Gothic"/>
              </a:rPr>
              <a:t>It was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bad weather.</a:t>
            </a:r>
            <a:endParaRPr sz="1600" dirty="0">
              <a:latin typeface="Century Gothic" panose="020F0302020204030204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8BC1586-84DC-3745-B7AF-0E45F0810BF7}"/>
              </a:ext>
            </a:extLst>
          </p:cNvPr>
          <p:cNvCxnSpPr>
            <a:cxnSpLocks/>
          </p:cNvCxnSpPr>
          <p:nvPr/>
        </p:nvCxnSpPr>
        <p:spPr>
          <a:xfrm>
            <a:off x="1628800" y="2267744"/>
            <a:ext cx="908405" cy="0"/>
          </a:xfrm>
          <a:prstGeom prst="straightConnector1">
            <a:avLst/>
          </a:prstGeom>
          <a:noFill/>
          <a:ln w="57150" cap="flat" cmpd="sng" algn="ctr">
            <a:solidFill>
              <a:srgbClr val="EE6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46" name="Picture 10" descr="Storm, Windstorm, Severe Storm">
            <a:extLst>
              <a:ext uri="{FF2B5EF4-FFF2-40B4-BE49-F238E27FC236}">
                <a16:creationId xmlns:a16="http://schemas.microsoft.com/office/drawing/2014/main" id="{4A7CA81F-857E-6241-84D0-A6E6796EA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496" y="1613897"/>
            <a:ext cx="851233" cy="75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0AFC2CB6-A1A0-0F40-AE34-50605A963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157615"/>
              </p:ext>
            </p:extLst>
          </p:nvPr>
        </p:nvGraphicFramePr>
        <p:xfrm>
          <a:off x="433927" y="6456091"/>
          <a:ext cx="4372269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0970">
                  <a:extLst>
                    <a:ext uri="{9D8B030D-6E8A-4147-A177-3AD203B41FA5}">
                      <a16:colId xmlns:a16="http://schemas.microsoft.com/office/drawing/2014/main" val="3268113130"/>
                    </a:ext>
                  </a:extLst>
                </a:gridCol>
                <a:gridCol w="2721299">
                  <a:extLst>
                    <a:ext uri="{9D8B030D-6E8A-4147-A177-3AD203B41FA5}">
                      <a16:colId xmlns:a16="http://schemas.microsoft.com/office/drawing/2014/main" val="3636394880"/>
                    </a:ext>
                  </a:extLst>
                </a:gridCol>
              </a:tblGrid>
              <a:tr h="279154">
                <a:tc>
                  <a:txBody>
                    <a:bodyPr/>
                    <a:lstStyle/>
                    <a:p>
                      <a:r>
                        <a:rPr lang="en-GB" sz="1600" b="1">
                          <a:latin typeface="Century Gothic" panose="020B0502020202020204" pitchFamily="34" charset="0"/>
                        </a:rPr>
                        <a:t>español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>
                          <a:latin typeface="Century Gothic" panose="020B0502020202020204" pitchFamily="34" charset="0"/>
                        </a:rPr>
                        <a:t>inglés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0390083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GB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¿Cuántos?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644885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GB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¿Cuándo?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792394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GB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¿Qué?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500148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GB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¿Cuál?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184105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GB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¿Cuánto?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505209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GB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 </a:t>
                      </a:r>
                      <a:r>
                        <a:rPr kumimoji="0" lang="en-GB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qué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kumimoji="0" lang="es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215530"/>
                  </a:ext>
                </a:extLst>
              </a:tr>
            </a:tbl>
          </a:graphicData>
        </a:graphic>
      </p:graphicFrame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DAC2B170-280A-0A44-9D1E-C235ACD76D99}"/>
              </a:ext>
            </a:extLst>
          </p:cNvPr>
          <p:cNvSpPr txBox="1">
            <a:spLocks/>
          </p:cNvSpPr>
          <p:nvPr/>
        </p:nvSpPr>
        <p:spPr>
          <a:xfrm>
            <a:off x="407624" y="953577"/>
            <a:ext cx="5706673" cy="2926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0000"/>
                </a:solidFill>
              </a:rPr>
              <a:t>To say </a:t>
            </a:r>
            <a:r>
              <a:rPr lang="en-GB" sz="1600" b="1" dirty="0">
                <a:solidFill>
                  <a:srgbClr val="000000"/>
                </a:solidFill>
              </a:rPr>
              <a:t>‘it was’ + weather </a:t>
            </a:r>
            <a:r>
              <a:rPr lang="en-GB" sz="1600" dirty="0">
                <a:solidFill>
                  <a:srgbClr val="000000"/>
                </a:solidFill>
              </a:rPr>
              <a:t>(</a:t>
            </a:r>
            <a:r>
              <a:rPr lang="en-GB" sz="1600" dirty="0" err="1">
                <a:solidFill>
                  <a:srgbClr val="000000"/>
                </a:solidFill>
              </a:rPr>
              <a:t>preterite</a:t>
            </a:r>
            <a:r>
              <a:rPr lang="en-GB" sz="1600" dirty="0">
                <a:solidFill>
                  <a:srgbClr val="000000"/>
                </a:solidFill>
              </a:rPr>
              <a:t> tense), we say: </a:t>
            </a:r>
            <a:r>
              <a:rPr lang="en-GB" sz="1600" b="1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hizo</a:t>
            </a:r>
            <a:r>
              <a:rPr lang="en-GB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038B43D1-BF9D-2545-B467-3B4CBA39BF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26" y="6094909"/>
            <a:ext cx="1149672" cy="1149672"/>
          </a:xfrm>
          <a:prstGeom prst="rect">
            <a:avLst/>
          </a:prstGeom>
        </p:spPr>
      </p:pic>
      <p:pic>
        <p:nvPicPr>
          <p:cNvPr id="1026" name="Picture 2" descr="Question Mark, Note, Request, Matter, Requests">
            <a:extLst>
              <a:ext uri="{FF2B5EF4-FFF2-40B4-BE49-F238E27FC236}">
                <a16:creationId xmlns:a16="http://schemas.microsoft.com/office/drawing/2014/main" id="{CBB02528-0A35-7742-BC85-EFCCEFD12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980" y="7124472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Question Mark, Note, Request, Matter, Requests">
            <a:extLst>
              <a:ext uri="{FF2B5EF4-FFF2-40B4-BE49-F238E27FC236}">
                <a16:creationId xmlns:a16="http://schemas.microsoft.com/office/drawing/2014/main" id="{43420943-20F7-7542-A0C6-5806FAFD7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806" y="7462948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Question Mark, Note, Request, Matter, Requests">
            <a:extLst>
              <a:ext uri="{FF2B5EF4-FFF2-40B4-BE49-F238E27FC236}">
                <a16:creationId xmlns:a16="http://schemas.microsoft.com/office/drawing/2014/main" id="{2642C950-607C-3C43-9F81-B40A313B7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42" y="8117440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AC2B170-280A-0A44-9D1E-C235ACD76D99}"/>
              </a:ext>
            </a:extLst>
          </p:cNvPr>
          <p:cNvSpPr txBox="1">
            <a:spLocks/>
          </p:cNvSpPr>
          <p:nvPr/>
        </p:nvSpPr>
        <p:spPr>
          <a:xfrm>
            <a:off x="433927" y="3362347"/>
            <a:ext cx="6019409" cy="78893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0000"/>
                </a:solidFill>
                <a:sym typeface="Century Gothic"/>
              </a:rPr>
              <a:t>‘Hacer’ normally means ‘to do’ or ‘to make’. </a:t>
            </a:r>
            <a:r>
              <a:rPr lang="en-GB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many words can you think of that can be used with ‘hacer’? In which cases would hacer mean ‘to do’ or ‘to make’?</a:t>
            </a:r>
            <a:endParaRPr lang="en-GB" sz="160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813;p28">
            <a:extLst>
              <a:ext uri="{FF2B5EF4-FFF2-40B4-BE49-F238E27FC236}">
                <a16:creationId xmlns:a16="http://schemas.microsoft.com/office/drawing/2014/main" id="{5C736B5E-1B54-EF49-9063-E9C9F5CE4A0E}"/>
              </a:ext>
            </a:extLst>
          </p:cNvPr>
          <p:cNvSpPr txBox="1"/>
          <p:nvPr/>
        </p:nvSpPr>
        <p:spPr>
          <a:xfrm>
            <a:off x="433927" y="4258162"/>
            <a:ext cx="290139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TO DO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e.g., ‘hacer los deberes’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i="1">
                <a:latin typeface="Century Gothic"/>
                <a:sym typeface="Century Gothic"/>
              </a:rPr>
              <a:t>       (to do the homework)</a:t>
            </a:r>
            <a:endParaRPr sz="1600" i="1" dirty="0">
              <a:latin typeface="Century Gothic" panose="020F0302020204030204"/>
            </a:endParaRPr>
          </a:p>
        </p:txBody>
      </p:sp>
      <p:sp>
        <p:nvSpPr>
          <p:cNvPr id="24" name="Google Shape;813;p28">
            <a:extLst>
              <a:ext uri="{FF2B5EF4-FFF2-40B4-BE49-F238E27FC236}">
                <a16:creationId xmlns:a16="http://schemas.microsoft.com/office/drawing/2014/main" id="{5C736B5E-1B54-EF49-9063-E9C9F5CE4A0E}"/>
              </a:ext>
            </a:extLst>
          </p:cNvPr>
          <p:cNvSpPr txBox="1"/>
          <p:nvPr/>
        </p:nvSpPr>
        <p:spPr>
          <a:xfrm>
            <a:off x="3335318" y="4256880"/>
            <a:ext cx="262453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TO MAKE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e.g., ‘hacer un esfuerzo’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>
                <a:latin typeface="Century Gothic"/>
                <a:sym typeface="Century Gothic"/>
              </a:rPr>
              <a:t>          </a:t>
            </a:r>
            <a:r>
              <a:rPr lang="en-GB" sz="1600" i="1">
                <a:latin typeface="Century Gothic"/>
                <a:sym typeface="Century Gothic"/>
              </a:rPr>
              <a:t>(to make an effort)</a:t>
            </a:r>
            <a:endParaRPr sz="1600" i="1" dirty="0"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1712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198855-A59D-6A41-86D9-13C7DB0C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7" y="125758"/>
            <a:ext cx="2041388" cy="451608"/>
          </a:xfrm>
        </p:spPr>
        <p:txBody>
          <a:bodyPr/>
          <a:lstStyle/>
          <a:p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T2.1 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2 </a:t>
            </a:r>
            <a:endParaRPr lang="en-US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Gramática</a:t>
            </a:r>
          </a:p>
        </p:txBody>
      </p:sp>
      <p:sp>
        <p:nvSpPr>
          <p:cNvPr id="85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3625" y="8713486"/>
            <a:ext cx="1600200" cy="6350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4F158AB-E82A-7A4A-9DAD-6F471B5D325D}"/>
              </a:ext>
            </a:extLst>
          </p:cNvPr>
          <p:cNvSpPr/>
          <p:nvPr/>
        </p:nvSpPr>
        <p:spPr>
          <a:xfrm>
            <a:off x="424864" y="5148064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19EA681-7B63-A643-A2BA-A395D2FD15F7}"/>
              </a:ext>
            </a:extLst>
          </p:cNvPr>
          <p:cNvCxnSpPr/>
          <p:nvPr/>
        </p:nvCxnSpPr>
        <p:spPr>
          <a:xfrm>
            <a:off x="2188605" y="2411760"/>
            <a:ext cx="691742" cy="0"/>
          </a:xfrm>
          <a:prstGeom prst="straightConnector1">
            <a:avLst/>
          </a:prstGeom>
          <a:noFill/>
          <a:ln w="57150" cap="flat" cmpd="sng" algn="ctr">
            <a:solidFill>
              <a:srgbClr val="EE6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A44151E-F85A-2C4E-BA74-C531380404CD}"/>
              </a:ext>
            </a:extLst>
          </p:cNvPr>
          <p:cNvSpPr/>
          <p:nvPr/>
        </p:nvSpPr>
        <p:spPr>
          <a:xfrm>
            <a:off x="241590" y="2217222"/>
            <a:ext cx="10761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latin typeface="Century Gothic" panose="020F0302020204030204"/>
              </a:rPr>
              <a:t>llegar</a:t>
            </a:r>
            <a:endParaRPr lang="en-GB" sz="1600" b="1" i="1" dirty="0">
              <a:latin typeface="Century Gothic" panose="020F03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286DEA-1223-A34C-B32D-FD6EC676D1DC}"/>
              </a:ext>
            </a:extLst>
          </p:cNvPr>
          <p:cNvSpPr/>
          <p:nvPr/>
        </p:nvSpPr>
        <p:spPr>
          <a:xfrm>
            <a:off x="2996952" y="2199558"/>
            <a:ext cx="8066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latin typeface="Century Gothic" panose="020F0302020204030204"/>
              </a:rPr>
              <a:t>llegué</a:t>
            </a:r>
            <a:endParaRPr lang="en-GB" sz="1600" b="1">
              <a:latin typeface="Century Gothic" panose="020F03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87CD1B-04CC-E840-83A2-DA65E5960FFE}"/>
              </a:ext>
            </a:extLst>
          </p:cNvPr>
          <p:cNvSpPr/>
          <p:nvPr/>
        </p:nvSpPr>
        <p:spPr>
          <a:xfrm>
            <a:off x="3736327" y="2199558"/>
            <a:ext cx="1132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>
                <a:latin typeface="Century Gothic" panose="020F0302020204030204"/>
              </a:rPr>
              <a:t>(I arrived)</a:t>
            </a:r>
            <a:endParaRPr lang="en-GB" sz="1600" i="1">
              <a:latin typeface="Century Gothic" panose="020F03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3CB76A-1ADB-D54C-9F51-934B4605EDD2}"/>
              </a:ext>
            </a:extLst>
          </p:cNvPr>
          <p:cNvSpPr/>
          <p:nvPr/>
        </p:nvSpPr>
        <p:spPr>
          <a:xfrm>
            <a:off x="3385109" y="1555683"/>
            <a:ext cx="9172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Century Gothic" panose="020F0302020204030204"/>
              </a:rPr>
              <a:t> </a:t>
            </a:r>
            <a:r>
              <a:rPr lang="en-US" sz="1600" b="1" dirty="0" err="1">
                <a:latin typeface="Century Gothic" panose="020F0302020204030204"/>
              </a:rPr>
              <a:t>saqué</a:t>
            </a:r>
            <a:r>
              <a:rPr lang="en-US" sz="1600" b="1" dirty="0">
                <a:latin typeface="Century Gothic" panose="020F0302020204030204"/>
              </a:rPr>
              <a:t> </a:t>
            </a:r>
            <a:endParaRPr lang="en-GB" sz="1600" b="1" dirty="0">
              <a:latin typeface="Century Gothic" panose="020F03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3CE18D0-8373-8641-992E-F3C1C7811C2F}"/>
              </a:ext>
            </a:extLst>
          </p:cNvPr>
          <p:cNvSpPr/>
          <p:nvPr/>
        </p:nvSpPr>
        <p:spPr>
          <a:xfrm>
            <a:off x="4273952" y="1551663"/>
            <a:ext cx="12634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>
                <a:latin typeface="Century Gothic" panose="020F0302020204030204"/>
              </a:rPr>
              <a:t>(I took out)</a:t>
            </a:r>
            <a:endParaRPr lang="en-GB" sz="1600" i="1">
              <a:latin typeface="Century Gothic" panose="020F03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C48D15A-ED1D-0C42-B8AC-11ADED1B7BDE}"/>
              </a:ext>
            </a:extLst>
          </p:cNvPr>
          <p:cNvSpPr/>
          <p:nvPr/>
        </p:nvSpPr>
        <p:spPr>
          <a:xfrm>
            <a:off x="960553" y="1569150"/>
            <a:ext cx="14798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>
                <a:latin typeface="Century Gothic" panose="020F0302020204030204"/>
              </a:rPr>
              <a:t>(to take out) </a:t>
            </a:r>
            <a:endParaRPr lang="en-GB" sz="1600">
              <a:latin typeface="Century Gothic" panose="020F03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659929-CCB3-AB4C-8573-C6B738D0C4BB}"/>
              </a:ext>
            </a:extLst>
          </p:cNvPr>
          <p:cNvSpPr/>
          <p:nvPr/>
        </p:nvSpPr>
        <p:spPr>
          <a:xfrm>
            <a:off x="209734" y="1551663"/>
            <a:ext cx="11079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latin typeface="Century Gothic" panose="020F0302020204030204"/>
              </a:rPr>
              <a:t>sacar</a:t>
            </a:r>
            <a:r>
              <a:rPr lang="en-US" sz="1600" b="1" dirty="0">
                <a:latin typeface="Century Gothic" panose="020F0302020204030204"/>
              </a:rPr>
              <a:t> 	</a:t>
            </a:r>
            <a:endParaRPr lang="en-GB" sz="1600" b="1" dirty="0">
              <a:latin typeface="Century Gothic" panose="020F030202020403020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8F91FF4-A00D-8045-9B93-AFCCFEE6D78E}"/>
              </a:ext>
            </a:extLst>
          </p:cNvPr>
          <p:cNvSpPr/>
          <p:nvPr/>
        </p:nvSpPr>
        <p:spPr>
          <a:xfrm>
            <a:off x="1005386" y="2209920"/>
            <a:ext cx="11480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>
                <a:latin typeface="Century Gothic" panose="020F0302020204030204"/>
              </a:rPr>
              <a:t>(to arrive)</a:t>
            </a:r>
            <a:endParaRPr lang="en-GB" sz="1600" i="1">
              <a:latin typeface="Century Gothic" panose="020F0302020204030204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AE90F2C-7E91-6545-B777-D145CD2A85BA}"/>
              </a:ext>
            </a:extLst>
          </p:cNvPr>
          <p:cNvCxnSpPr/>
          <p:nvPr/>
        </p:nvCxnSpPr>
        <p:spPr>
          <a:xfrm>
            <a:off x="2430768" y="1738427"/>
            <a:ext cx="691742" cy="0"/>
          </a:xfrm>
          <a:prstGeom prst="straightConnector1">
            <a:avLst/>
          </a:prstGeom>
          <a:noFill/>
          <a:ln w="57150" cap="flat" cmpd="sng" algn="ctr">
            <a:solidFill>
              <a:srgbClr val="EE6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59ED0D4A-7979-0F44-A3FA-7965EDF8E412}"/>
              </a:ext>
            </a:extLst>
          </p:cNvPr>
          <p:cNvSpPr/>
          <p:nvPr/>
        </p:nvSpPr>
        <p:spPr>
          <a:xfrm>
            <a:off x="147217" y="906474"/>
            <a:ext cx="11051822" cy="35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F0302020204030204"/>
              </a:rPr>
              <a:t>Normally, we just add‘</a:t>
            </a:r>
            <a:r>
              <a:rPr lang="en-US" sz="1600" b="1" dirty="0">
                <a:latin typeface="Century Gothic" panose="020F0302020204030204"/>
              </a:rPr>
              <a:t>-</a:t>
            </a:r>
            <a:r>
              <a:rPr lang="en-US" sz="1600" b="1" dirty="0" err="1">
                <a:latin typeface="Century Gothic" panose="020F0302020204030204"/>
              </a:rPr>
              <a:t>é</a:t>
            </a:r>
            <a:r>
              <a:rPr lang="en-US" sz="1600" dirty="0">
                <a:latin typeface="Century Gothic" panose="020F0302020204030204"/>
              </a:rPr>
              <a:t>’ to a stem to refer to ‘I’ in the (</a:t>
            </a:r>
            <a:r>
              <a:rPr lang="en-US" sz="1600" dirty="0" err="1">
                <a:latin typeface="Century Gothic" panose="020F0302020204030204"/>
              </a:rPr>
              <a:t>preterite</a:t>
            </a:r>
            <a:r>
              <a:rPr lang="en-US" sz="1600" dirty="0">
                <a:latin typeface="Century Gothic" panose="020F0302020204030204"/>
              </a:rPr>
              <a:t>).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E0FF30A-F063-2342-A7D9-149BA77DBA65}"/>
              </a:ext>
            </a:extLst>
          </p:cNvPr>
          <p:cNvSpPr/>
          <p:nvPr/>
        </p:nvSpPr>
        <p:spPr>
          <a:xfrm>
            <a:off x="220408" y="-601065"/>
            <a:ext cx="98664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F0302020204030204"/>
              </a:rPr>
              <a:t>.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AA1F0AA-9586-854A-9A6E-614BE94CFDA7}"/>
              </a:ext>
            </a:extLst>
          </p:cNvPr>
          <p:cNvSpPr/>
          <p:nvPr/>
        </p:nvSpPr>
        <p:spPr>
          <a:xfrm>
            <a:off x="127771" y="602268"/>
            <a:ext cx="6397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Past tense –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verbs ending in ‘–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‘–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gué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DED3256-CF7F-C744-9E23-1FECF9607545}"/>
              </a:ext>
            </a:extLst>
          </p:cNvPr>
          <p:cNvSpPr txBox="1"/>
          <p:nvPr/>
        </p:nvSpPr>
        <p:spPr>
          <a:xfrm>
            <a:off x="3116771" y="3971157"/>
            <a:ext cx="5926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 err="1">
                <a:latin typeface="Century Gothic" panose="020F0302020204030204"/>
              </a:rPr>
              <a:t>Normalmente</a:t>
            </a:r>
            <a:r>
              <a:rPr lang="en-GB" sz="1600" b="1" dirty="0">
                <a:latin typeface="Century Gothic" panose="020F0302020204030204"/>
              </a:rPr>
              <a:t>  </a:t>
            </a:r>
            <a:r>
              <a:rPr lang="en-GB" sz="1600" b="1" dirty="0" err="1">
                <a:latin typeface="Century Gothic" panose="020F0302020204030204"/>
              </a:rPr>
              <a:t>soportamos</a:t>
            </a:r>
            <a:r>
              <a:rPr lang="en-GB" sz="1600" b="1" dirty="0">
                <a:latin typeface="Century Gothic" panose="020F0302020204030204"/>
              </a:rPr>
              <a:t> el </a:t>
            </a:r>
            <a:r>
              <a:rPr lang="en-GB" sz="1600" b="1" dirty="0" err="1">
                <a:latin typeface="Century Gothic" panose="020F0302020204030204"/>
              </a:rPr>
              <a:t>calor</a:t>
            </a:r>
            <a:r>
              <a:rPr lang="en-GB" sz="1600" dirty="0">
                <a:latin typeface="Century Gothic" panose="020F0302020204030204"/>
              </a:rPr>
              <a:t>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07661C0-111B-2348-AF98-B9476ABEFE6C}"/>
              </a:ext>
            </a:extLst>
          </p:cNvPr>
          <p:cNvSpPr txBox="1"/>
          <p:nvPr/>
        </p:nvSpPr>
        <p:spPr>
          <a:xfrm>
            <a:off x="3122211" y="4208667"/>
            <a:ext cx="3689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i="1" dirty="0">
                <a:latin typeface="Century Gothic" panose="020F0302020204030204"/>
              </a:rPr>
              <a:t>Normally we put up with the heat.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9BBA098-E07B-7741-A6BD-3E834FFEF855}"/>
              </a:ext>
            </a:extLst>
          </p:cNvPr>
          <p:cNvSpPr/>
          <p:nvPr/>
        </p:nvSpPr>
        <p:spPr>
          <a:xfrm>
            <a:off x="230362" y="2913779"/>
            <a:ext cx="642777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latin typeface="Century Gothic" panose="020F0302020204030204"/>
              </a:rPr>
              <a:t>For ‘</a:t>
            </a:r>
            <a:r>
              <a:rPr lang="en-GB" sz="1600" b="1" dirty="0">
                <a:latin typeface="Century Gothic" panose="020F0302020204030204"/>
              </a:rPr>
              <a:t>we</a:t>
            </a:r>
            <a:r>
              <a:rPr lang="en-GB" sz="1600" dirty="0">
                <a:latin typeface="Century Gothic" panose="020F0302020204030204"/>
              </a:rPr>
              <a:t>’ for events completed in </a:t>
            </a:r>
            <a:r>
              <a:rPr lang="en-GB" sz="1600">
                <a:latin typeface="Century Gothic" panose="020F0302020204030204"/>
              </a:rPr>
              <a:t>the </a:t>
            </a:r>
            <a:r>
              <a:rPr lang="en-GB" sz="1600" b="1" i="1">
                <a:latin typeface="Century Gothic" panose="020F0302020204030204"/>
              </a:rPr>
              <a:t>past </a:t>
            </a:r>
            <a:r>
              <a:rPr lang="en-GB" sz="1600" dirty="0">
                <a:latin typeface="Century Gothic" panose="020F0302020204030204"/>
              </a:rPr>
              <a:t>remove the ‘-</a:t>
            </a:r>
            <a:r>
              <a:rPr lang="en-GB" sz="1600" dirty="0" err="1">
                <a:latin typeface="Century Gothic" panose="020F0302020204030204"/>
              </a:rPr>
              <a:t>ar</a:t>
            </a:r>
            <a:r>
              <a:rPr lang="en-GB" sz="1600" dirty="0">
                <a:latin typeface="Century Gothic" panose="020F0302020204030204"/>
              </a:rPr>
              <a:t>’ and add </a:t>
            </a:r>
            <a:r>
              <a:rPr lang="en-GB" sz="1600" b="1" dirty="0">
                <a:latin typeface="Century Gothic" panose="020F0302020204030204"/>
              </a:rPr>
              <a:t>-</a:t>
            </a:r>
            <a:r>
              <a:rPr lang="en-GB" sz="1600" b="1" dirty="0" err="1">
                <a:latin typeface="Century Gothic" panose="020F0302020204030204"/>
              </a:rPr>
              <a:t>amos</a:t>
            </a:r>
            <a:r>
              <a:rPr lang="en-GB" sz="1600" dirty="0">
                <a:latin typeface="Century Gothic" panose="020F0302020204030204"/>
              </a:rPr>
              <a:t>. The same verb ending is used for ‘we’ for events that happen (or are happening) in the </a:t>
            </a:r>
            <a:r>
              <a:rPr lang="en-GB" sz="1600" b="1" i="1" dirty="0">
                <a:latin typeface="Century Gothic" panose="020F0302020204030204"/>
              </a:rPr>
              <a:t>present</a:t>
            </a:r>
            <a:r>
              <a:rPr lang="en-GB" sz="1600" dirty="0">
                <a:latin typeface="Century Gothic" panose="020F0302020204030204"/>
              </a:rPr>
              <a:t>!</a:t>
            </a:r>
            <a:endParaRPr lang="en-GB" sz="1600" b="1" dirty="0">
              <a:latin typeface="Century Gothic" panose="020F0302020204030204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Century Gothic" panose="020F030202020403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48571BE-A898-8E4F-B1BC-0CEF73745F86}"/>
              </a:ext>
            </a:extLst>
          </p:cNvPr>
          <p:cNvSpPr txBox="1"/>
          <p:nvPr/>
        </p:nvSpPr>
        <p:spPr>
          <a:xfrm>
            <a:off x="3250220" y="4560573"/>
            <a:ext cx="5926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latin typeface="Century Gothic" panose="020F0302020204030204"/>
              </a:rPr>
              <a:t>Ayer   soportamos </a:t>
            </a:r>
            <a:r>
              <a:rPr lang="en-GB" sz="1600" b="1" dirty="0">
                <a:latin typeface="Century Gothic" panose="020F0302020204030204"/>
              </a:rPr>
              <a:t>el </a:t>
            </a:r>
            <a:r>
              <a:rPr lang="en-GB" sz="1600" b="1" dirty="0" err="1">
                <a:latin typeface="Century Gothic" panose="020F0302020204030204"/>
              </a:rPr>
              <a:t>calor</a:t>
            </a:r>
            <a:r>
              <a:rPr lang="en-GB" sz="1600" dirty="0">
                <a:latin typeface="Century Gothic" panose="020F0302020204030204"/>
              </a:rPr>
              <a:t>.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1D7FFBDD-AE1C-D340-A2AC-E9DB6BDA94C6}"/>
              </a:ext>
            </a:extLst>
          </p:cNvPr>
          <p:cNvSpPr/>
          <p:nvPr/>
        </p:nvSpPr>
        <p:spPr>
          <a:xfrm>
            <a:off x="3116770" y="3992432"/>
            <a:ext cx="1485631" cy="293811"/>
          </a:xfrm>
          <a:prstGeom prst="roundRect">
            <a:avLst/>
          </a:prstGeom>
          <a:noFill/>
          <a:ln w="571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E8B9CD5B-41C6-BD47-A312-44796D341C9D}"/>
              </a:ext>
            </a:extLst>
          </p:cNvPr>
          <p:cNvSpPr/>
          <p:nvPr/>
        </p:nvSpPr>
        <p:spPr>
          <a:xfrm>
            <a:off x="3285464" y="4560573"/>
            <a:ext cx="574121" cy="338554"/>
          </a:xfrm>
          <a:prstGeom prst="roundRect">
            <a:avLst/>
          </a:prstGeom>
          <a:noFill/>
          <a:ln w="571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4D6084A-A344-3C4D-ABE1-07C2BD143A11}"/>
              </a:ext>
            </a:extLst>
          </p:cNvPr>
          <p:cNvSpPr txBox="1"/>
          <p:nvPr/>
        </p:nvSpPr>
        <p:spPr>
          <a:xfrm>
            <a:off x="3116770" y="4826890"/>
            <a:ext cx="3637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i="1" dirty="0">
                <a:latin typeface="Century Gothic" panose="020F0302020204030204"/>
              </a:rPr>
              <a:t>Yesterday we put up with the heat.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27172A0-4478-8A4B-8268-7B6DEB1331C8}"/>
              </a:ext>
            </a:extLst>
          </p:cNvPr>
          <p:cNvSpPr/>
          <p:nvPr/>
        </p:nvSpPr>
        <p:spPr>
          <a:xfrm>
            <a:off x="230362" y="2639614"/>
            <a:ext cx="6397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person </a:t>
            </a:r>
            <a:r>
              <a:rPr lang="en-GB" b="1" dirty="0">
                <a:solidFill>
                  <a:srgbClr val="000000"/>
                </a:solidFill>
                <a:latin typeface="Century Gothic" panose="020B0502020202020204" pitchFamily="34" charset="0"/>
              </a:rPr>
              <a:t>plural verbs in the past and present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Rounded Rectangular Callout 4">
            <a:extLst>
              <a:ext uri="{FF2B5EF4-FFF2-40B4-BE49-F238E27FC236}">
                <a16:creationId xmlns:a16="http://schemas.microsoft.com/office/drawing/2014/main" id="{04F40471-1D28-FA4C-A363-7FC8B8ED2E3A}"/>
              </a:ext>
            </a:extLst>
          </p:cNvPr>
          <p:cNvSpPr/>
          <p:nvPr/>
        </p:nvSpPr>
        <p:spPr>
          <a:xfrm>
            <a:off x="244241" y="3970748"/>
            <a:ext cx="2611347" cy="1000534"/>
          </a:xfrm>
          <a:prstGeom prst="wedgeRoundRectCallout">
            <a:avLst>
              <a:gd name="adj1" fmla="val 54998"/>
              <a:gd name="adj2" fmla="val -30860"/>
              <a:gd name="adj3" fmla="val 16667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latin typeface="Century Gothic" panose="020F0302020204030204"/>
              </a:rPr>
              <a:t>Time markers (e.g. </a:t>
            </a:r>
            <a:r>
              <a:rPr lang="en-GB" sz="1600" dirty="0" err="1">
                <a:latin typeface="Century Gothic" panose="020F0302020204030204"/>
              </a:rPr>
              <a:t>normalmente</a:t>
            </a:r>
            <a:r>
              <a:rPr lang="en-GB" sz="1600" dirty="0">
                <a:latin typeface="Century Gothic" panose="020F0302020204030204"/>
              </a:rPr>
              <a:t>, </a:t>
            </a:r>
            <a:r>
              <a:rPr lang="en-GB" sz="1600" dirty="0" err="1">
                <a:latin typeface="Century Gothic" panose="020F0302020204030204"/>
              </a:rPr>
              <a:t>ayer</a:t>
            </a:r>
            <a:r>
              <a:rPr lang="en-GB" sz="1600" dirty="0">
                <a:latin typeface="Century Gothic" panose="020F0302020204030204"/>
              </a:rPr>
              <a:t>) will help you to know </a:t>
            </a:r>
            <a:r>
              <a:rPr lang="en-GB" sz="1600" b="1" i="1" dirty="0">
                <a:latin typeface="Century Gothic" panose="020F0302020204030204"/>
              </a:rPr>
              <a:t>when</a:t>
            </a:r>
            <a:r>
              <a:rPr lang="en-GB" sz="1600" dirty="0">
                <a:latin typeface="Century Gothic" panose="020F0302020204030204"/>
              </a:rPr>
              <a:t> the event takes place.</a:t>
            </a:r>
          </a:p>
        </p:txBody>
      </p:sp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F6EAB375-1A52-A940-90C6-7EFF23F98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460670"/>
              </p:ext>
            </p:extLst>
          </p:nvPr>
        </p:nvGraphicFramePr>
        <p:xfrm>
          <a:off x="3736327" y="5542174"/>
          <a:ext cx="2947293" cy="3171314"/>
        </p:xfrm>
        <a:graphic>
          <a:graphicData uri="http://schemas.openxmlformats.org/drawingml/2006/table">
            <a:tbl>
              <a:tblPr firstRow="1" firstCol="1" bandRow="1"/>
              <a:tblGrid>
                <a:gridCol w="1348857">
                  <a:extLst>
                    <a:ext uri="{9D8B030D-6E8A-4147-A177-3AD203B41FA5}">
                      <a16:colId xmlns:a16="http://schemas.microsoft.com/office/drawing/2014/main" val="2942398105"/>
                    </a:ext>
                  </a:extLst>
                </a:gridCol>
                <a:gridCol w="1598436">
                  <a:extLst>
                    <a:ext uri="{9D8B030D-6E8A-4147-A177-3AD203B41FA5}">
                      <a16:colId xmlns:a16="http://schemas.microsoft.com/office/drawing/2014/main" val="2256479569"/>
                    </a:ext>
                  </a:extLst>
                </a:gridCol>
              </a:tblGrid>
              <a:tr h="318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sol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sun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519807"/>
                  </a:ext>
                </a:extLst>
              </a:tr>
              <a:tr h="318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humano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human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594346"/>
                  </a:ext>
                </a:extLst>
              </a:tr>
              <a:tr h="318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organización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organization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84824"/>
                  </a:ext>
                </a:extLst>
              </a:tr>
              <a:tr h="318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tiempo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time, weather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103367"/>
                  </a:ext>
                </a:extLst>
              </a:tr>
              <a:tr h="318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diferente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different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11493"/>
                  </a:ext>
                </a:extLst>
              </a:tr>
              <a:tr h="318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peligrosa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dangerous (f)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81290"/>
                  </a:ext>
                </a:extLst>
              </a:tr>
              <a:tr h="318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peligroso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dangerous (m)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137487"/>
                  </a:ext>
                </a:extLst>
              </a:tr>
              <a:tr h="318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pobre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poor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283690"/>
                  </a:ext>
                </a:extLst>
              </a:tr>
              <a:tr h="318483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todavía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still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0813555"/>
                  </a:ext>
                </a:extLst>
              </a:tr>
              <a:tr h="304967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 través de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through, across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609678"/>
                  </a:ext>
                </a:extLst>
              </a:tr>
            </a:tbl>
          </a:graphicData>
        </a:graphic>
      </p:graphicFrame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240FC210-CE9A-E24D-81A2-C8DCA6C0C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202423"/>
              </p:ext>
            </p:extLst>
          </p:nvPr>
        </p:nvGraphicFramePr>
        <p:xfrm>
          <a:off x="470016" y="5633608"/>
          <a:ext cx="2742960" cy="3115239"/>
        </p:xfrm>
        <a:graphic>
          <a:graphicData uri="http://schemas.openxmlformats.org/drawingml/2006/table">
            <a:tbl>
              <a:tblPr firstRow="1" firstCol="1" bandRow="1"/>
              <a:tblGrid>
                <a:gridCol w="1086234">
                  <a:extLst>
                    <a:ext uri="{9D8B030D-6E8A-4147-A177-3AD203B41FA5}">
                      <a16:colId xmlns:a16="http://schemas.microsoft.com/office/drawing/2014/main" val="2942398105"/>
                    </a:ext>
                  </a:extLst>
                </a:gridCol>
                <a:gridCol w="1656726">
                  <a:extLst>
                    <a:ext uri="{9D8B030D-6E8A-4147-A177-3AD203B41FA5}">
                      <a16:colId xmlns:a16="http://schemas.microsoft.com/office/drawing/2014/main" val="2256479569"/>
                    </a:ext>
                  </a:extLst>
                </a:gridCol>
              </a:tblGrid>
              <a:tr h="313158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aceptar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accept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519807"/>
                  </a:ext>
                </a:extLst>
              </a:tr>
              <a:tr h="313158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dedicar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dedicate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594346"/>
                  </a:ext>
                </a:extLst>
              </a:tr>
              <a:tr h="412739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echar de menos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miss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84824"/>
                  </a:ext>
                </a:extLst>
              </a:tr>
              <a:tr h="33034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lograr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manage to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103367"/>
                  </a:ext>
                </a:extLst>
              </a:tr>
              <a:tr h="342031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nadar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swim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11493"/>
                  </a:ext>
                </a:extLst>
              </a:tr>
              <a:tr h="412739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soportar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put up with, to stand (something) 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81290"/>
                  </a:ext>
                </a:extLst>
              </a:tr>
              <a:tr h="313158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Alemania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Germany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137487"/>
                  </a:ext>
                </a:extLst>
              </a:tr>
              <a:tr h="338958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aventura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adventure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283690"/>
                  </a:ext>
                </a:extLst>
              </a:tr>
              <a:tr h="338958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desafío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challenge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3517840"/>
                  </a:ext>
                </a:extLst>
              </a:tr>
            </a:tbl>
          </a:graphicData>
        </a:graphic>
      </p:graphicFrame>
      <p:graphicFrame>
        <p:nvGraphicFramePr>
          <p:cNvPr id="77" name="Table 76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928844"/>
              </p:ext>
            </p:extLst>
          </p:nvPr>
        </p:nvGraphicFramePr>
        <p:xfrm>
          <a:off x="-61526" y="5680098"/>
          <a:ext cx="642205" cy="318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363120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363120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363120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363120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36312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9287911"/>
                  </a:ext>
                </a:extLst>
              </a:tr>
              <a:tr h="36312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36312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637141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6704"/>
                  </a:ext>
                </a:extLst>
              </a:tr>
            </a:tbl>
          </a:graphicData>
        </a:graphic>
      </p:graphicFrame>
      <p:graphicFrame>
        <p:nvGraphicFramePr>
          <p:cNvPr id="78" name="Table 77">
            <a:extLst>
              <a:ext uri="{FF2B5EF4-FFF2-40B4-BE49-F238E27FC236}">
                <a16:creationId xmlns:a16="http://schemas.microsoft.com/office/drawing/2014/main" id="{3C316B1A-12C8-D141-809D-AA0DEE83B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733644"/>
              </p:ext>
            </p:extLst>
          </p:nvPr>
        </p:nvGraphicFramePr>
        <p:xfrm>
          <a:off x="3251720" y="5542174"/>
          <a:ext cx="642205" cy="16941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415839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30138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29784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327622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351435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9287911"/>
                  </a:ext>
                </a:extLst>
              </a:tr>
            </a:tbl>
          </a:graphicData>
        </a:graphic>
      </p:graphicFrame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3235D508-D7F3-6D41-8951-22531AA3C94F}"/>
              </a:ext>
            </a:extLst>
          </p:cNvPr>
          <p:cNvSpPr txBox="1">
            <a:spLocks/>
          </p:cNvSpPr>
          <p:nvPr/>
        </p:nvSpPr>
        <p:spPr>
          <a:xfrm>
            <a:off x="263864" y="1255052"/>
            <a:ext cx="6394119" cy="2926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For –</a:t>
            </a: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ar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 verbs ending in ‘-</a:t>
            </a:r>
            <a:r>
              <a:rPr lang="en-US" sz="1600" b="1" dirty="0">
                <a:solidFill>
                  <a:srgbClr val="000000"/>
                </a:solidFill>
                <a:latin typeface="Century Gothic" panose="020F0302020204030204"/>
              </a:rPr>
              <a:t>car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’, we remove –car and add </a:t>
            </a:r>
            <a:r>
              <a:rPr lang="en-US" sz="1600" b="1" dirty="0">
                <a:solidFill>
                  <a:srgbClr val="000000"/>
                </a:solidFill>
                <a:latin typeface="Century Gothic" panose="020F0302020204030204"/>
              </a:rPr>
              <a:t>–</a:t>
            </a:r>
            <a:r>
              <a:rPr lang="en-US" sz="1600" b="1" dirty="0" err="1">
                <a:solidFill>
                  <a:srgbClr val="000000"/>
                </a:solidFill>
                <a:latin typeface="Century Gothic" panose="020F0302020204030204"/>
              </a:rPr>
              <a:t>qué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.</a:t>
            </a: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46276F20-8AF0-6646-AC7E-5D3516660F9D}"/>
              </a:ext>
            </a:extLst>
          </p:cNvPr>
          <p:cNvSpPr txBox="1">
            <a:spLocks/>
          </p:cNvSpPr>
          <p:nvPr/>
        </p:nvSpPr>
        <p:spPr>
          <a:xfrm>
            <a:off x="254147" y="1907704"/>
            <a:ext cx="6394119" cy="2926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For –</a:t>
            </a: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ar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 verbs ending in ‘-</a:t>
            </a:r>
            <a:r>
              <a:rPr lang="en-US" sz="1600" b="1" dirty="0">
                <a:solidFill>
                  <a:srgbClr val="000000"/>
                </a:solidFill>
                <a:latin typeface="Century Gothic" panose="020F0302020204030204"/>
              </a:rPr>
              <a:t>gar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’, we remove –gar and add </a:t>
            </a:r>
            <a:r>
              <a:rPr lang="en-US" sz="1600" b="1" dirty="0">
                <a:solidFill>
                  <a:srgbClr val="000000"/>
                </a:solidFill>
                <a:latin typeface="Century Gothic" panose="020F0302020204030204"/>
              </a:rPr>
              <a:t>–</a:t>
            </a:r>
            <a:r>
              <a:rPr lang="en-US" sz="1600" b="1" dirty="0" err="1">
                <a:solidFill>
                  <a:srgbClr val="000000"/>
                </a:solidFill>
                <a:latin typeface="Century Gothic" panose="020F0302020204030204"/>
              </a:rPr>
              <a:t>gué</a:t>
            </a:r>
            <a:endParaRPr lang="en-US" sz="1600" dirty="0">
              <a:solidFill>
                <a:srgbClr val="000000"/>
              </a:solidFill>
              <a:latin typeface="Century Gothic" panose="020F0302020204030204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418240"/>
              </p:ext>
            </p:extLst>
          </p:nvPr>
        </p:nvGraphicFramePr>
        <p:xfrm>
          <a:off x="3235598" y="7191227"/>
          <a:ext cx="642205" cy="7280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1897376704"/>
                    </a:ext>
                  </a:extLst>
                </a:gridCol>
              </a:tblGrid>
              <a:tr h="363409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6769436"/>
                  </a:ext>
                </a:extLst>
              </a:tr>
              <a:tr h="364621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707689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07733"/>
              </p:ext>
            </p:extLst>
          </p:nvPr>
        </p:nvGraphicFramePr>
        <p:xfrm>
          <a:off x="3251720" y="8141498"/>
          <a:ext cx="642205" cy="6788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524513879"/>
                    </a:ext>
                  </a:extLst>
                </a:gridCol>
              </a:tblGrid>
              <a:tr h="321025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adv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2448135"/>
                  </a:ext>
                </a:extLst>
              </a:tr>
              <a:tr h="357829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adv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3509476"/>
                  </a:ext>
                </a:extLst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308705"/>
              </p:ext>
            </p:extLst>
          </p:nvPr>
        </p:nvGraphicFramePr>
        <p:xfrm>
          <a:off x="3234392" y="7824085"/>
          <a:ext cx="642205" cy="3634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1897376704"/>
                    </a:ext>
                  </a:extLst>
                </a:gridCol>
              </a:tblGrid>
              <a:tr h="363409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6769436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9378" r="8457" b="9192"/>
          <a:stretch/>
        </p:blipFill>
        <p:spPr>
          <a:xfrm>
            <a:off x="2422272" y="5002539"/>
            <a:ext cx="694498" cy="67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3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41A58444-2676-B84E-9C4C-D9EC610D2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75" y="5187038"/>
            <a:ext cx="914659" cy="8519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198855-A59D-6A41-86D9-13C7DB0C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7" y="125758"/>
            <a:ext cx="2041388" cy="451608"/>
          </a:xfrm>
        </p:spPr>
        <p:txBody>
          <a:bodyPr/>
          <a:lstStyle/>
          <a:p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T2.1 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3 </a:t>
            </a:r>
            <a:endParaRPr lang="en-US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Gramática</a:t>
            </a:r>
          </a:p>
        </p:txBody>
      </p:sp>
      <p:sp>
        <p:nvSpPr>
          <p:cNvPr id="85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45994" y="8741122"/>
            <a:ext cx="812005" cy="484268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27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4F158AB-E82A-7A4A-9DAD-6F471B5D325D}"/>
              </a:ext>
            </a:extLst>
          </p:cNvPr>
          <p:cNvSpPr/>
          <p:nvPr/>
        </p:nvSpPr>
        <p:spPr>
          <a:xfrm>
            <a:off x="421972" y="5364846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240FC210-CE9A-E24D-81A2-C8DCA6C0C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834296"/>
              </p:ext>
            </p:extLst>
          </p:nvPr>
        </p:nvGraphicFramePr>
        <p:xfrm>
          <a:off x="421972" y="5994994"/>
          <a:ext cx="2742960" cy="2880960"/>
        </p:xfrm>
        <a:graphic>
          <a:graphicData uri="http://schemas.openxmlformats.org/drawingml/2006/table">
            <a:tbl>
              <a:tblPr firstRow="1" firstCol="1" bandRow="1"/>
              <a:tblGrid>
                <a:gridCol w="1086234">
                  <a:extLst>
                    <a:ext uri="{9D8B030D-6E8A-4147-A177-3AD203B41FA5}">
                      <a16:colId xmlns:a16="http://schemas.microsoft.com/office/drawing/2014/main" val="2942398105"/>
                    </a:ext>
                  </a:extLst>
                </a:gridCol>
                <a:gridCol w="1656726">
                  <a:extLst>
                    <a:ext uri="{9D8B030D-6E8A-4147-A177-3AD203B41FA5}">
                      <a16:colId xmlns:a16="http://schemas.microsoft.com/office/drawing/2014/main" val="2256479569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amenazar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threaten, threatening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51980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atacar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attack, attacking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59434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considerar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consider, considering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8482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escapar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escape, escaping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10336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matar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kill, killing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1149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camino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path, way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812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dios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God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13748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batalla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battle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283690"/>
                  </a:ext>
                </a:extLst>
              </a:tr>
            </a:tbl>
          </a:graphicData>
        </a:graphic>
      </p:graphicFrame>
      <p:graphicFrame>
        <p:nvGraphicFramePr>
          <p:cNvPr id="77" name="Table 76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661980"/>
              </p:ext>
            </p:extLst>
          </p:nvPr>
        </p:nvGraphicFramePr>
        <p:xfrm>
          <a:off x="-61526" y="6065434"/>
          <a:ext cx="642205" cy="28460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366626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366626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36662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36662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36662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36662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646258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  <a:p>
                      <a:pPr algn="ctr"/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6704"/>
                  </a:ext>
                </a:extLst>
              </a:tr>
            </a:tbl>
          </a:graphicData>
        </a:graphic>
      </p:graphicFrame>
      <p:graphicFrame>
        <p:nvGraphicFramePr>
          <p:cNvPr id="78" name="Table 77">
            <a:extLst>
              <a:ext uri="{FF2B5EF4-FFF2-40B4-BE49-F238E27FC236}">
                <a16:creationId xmlns:a16="http://schemas.microsoft.com/office/drawing/2014/main" id="{3C316B1A-12C8-D141-809D-AA0DEE83B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87962"/>
              </p:ext>
            </p:extLst>
          </p:nvPr>
        </p:nvGraphicFramePr>
        <p:xfrm>
          <a:off x="3212976" y="5651719"/>
          <a:ext cx="642205" cy="32451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338705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32555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1200" i="1">
                          <a:latin typeface="Century Gothic" panose="020B0502020202020204" pitchFamily="34" charset="0"/>
                        </a:rPr>
                        <a:t>m/f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27175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27175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338705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9287911"/>
                  </a:ext>
                </a:extLst>
              </a:tr>
              <a:tr h="338705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338705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338705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6704"/>
                  </a:ext>
                </a:extLst>
              </a:tr>
              <a:tr h="338705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6734273"/>
                  </a:ext>
                </a:extLst>
              </a:tr>
              <a:tr h="338705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adv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9460828"/>
                  </a:ext>
                </a:extLst>
              </a:tr>
            </a:tbl>
          </a:graphicData>
        </a:graphic>
      </p:graphicFrame>
      <p:sp>
        <p:nvSpPr>
          <p:cNvPr id="37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172381" y="197607"/>
            <a:ext cx="64845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-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ar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verbs: 1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st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person singular (present),</a:t>
            </a:r>
            <a:r>
              <a:rPr kumimoji="0" lang="en-GB" sz="1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3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rd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person singular (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preterite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) and 3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rd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person plural (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preterite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6B9EC0-B847-714D-B1FD-53408ECED958}"/>
              </a:ext>
            </a:extLst>
          </p:cNvPr>
          <p:cNvSpPr txBox="1"/>
          <p:nvPr/>
        </p:nvSpPr>
        <p:spPr>
          <a:xfrm>
            <a:off x="228447" y="1429784"/>
            <a:ext cx="5020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latin typeface="Century Gothic" panose="020B0502020202020204" pitchFamily="34" charset="0"/>
              </a:rPr>
              <a:t>Escap</a:t>
            </a:r>
            <a:r>
              <a:rPr lang="en-GB" sz="1600" b="1" dirty="0" err="1">
                <a:latin typeface="Century Gothic" panose="020B0502020202020204" pitchFamily="34" charset="0"/>
              </a:rPr>
              <a:t>o</a:t>
            </a:r>
            <a:r>
              <a:rPr lang="en-GB" sz="1600" dirty="0">
                <a:latin typeface="Century Gothic" panose="020B0502020202020204" pitchFamily="34" charset="0"/>
              </a:rPr>
              <a:t> = _______________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241606F-C710-344C-892C-742ED6C70C29}"/>
              </a:ext>
            </a:extLst>
          </p:cNvPr>
          <p:cNvSpPr/>
          <p:nvPr/>
        </p:nvSpPr>
        <p:spPr>
          <a:xfrm>
            <a:off x="1529538" y="1418187"/>
            <a:ext cx="1045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latin typeface="Century Gothic" panose="020B0502020202020204" pitchFamily="34" charset="0"/>
              </a:rPr>
              <a:t>I escape</a:t>
            </a:r>
            <a:endParaRPr lang="en-GB" sz="1600" dirty="0">
              <a:latin typeface="Century Gothic" panose="020F03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B4D300-5B62-BC42-8B61-2BB4DC495FDE}"/>
              </a:ext>
            </a:extLst>
          </p:cNvPr>
          <p:cNvSpPr txBox="1"/>
          <p:nvPr/>
        </p:nvSpPr>
        <p:spPr>
          <a:xfrm>
            <a:off x="3055034" y="1426985"/>
            <a:ext cx="5020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latin typeface="Century Gothic" panose="020B0502020202020204" pitchFamily="34" charset="0"/>
              </a:rPr>
              <a:t>Consider</a:t>
            </a:r>
            <a:r>
              <a:rPr lang="en-GB" sz="1600" b="1" dirty="0" err="1">
                <a:latin typeface="Century Gothic" panose="020B0502020202020204" pitchFamily="34" charset="0"/>
              </a:rPr>
              <a:t>o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>
                <a:latin typeface="Century Gothic" panose="020B0502020202020204" pitchFamily="34" charset="0"/>
              </a:rPr>
              <a:t>= __________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03A3EB0-AF69-A54C-9BAD-81512E6D01F6}"/>
              </a:ext>
            </a:extLst>
          </p:cNvPr>
          <p:cNvSpPr/>
          <p:nvPr/>
        </p:nvSpPr>
        <p:spPr>
          <a:xfrm>
            <a:off x="4329193" y="1403056"/>
            <a:ext cx="11384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latin typeface="Century Gothic" panose="020B0502020202020204" pitchFamily="34" charset="0"/>
              </a:rPr>
              <a:t>I consider</a:t>
            </a:r>
            <a:endParaRPr lang="en-GB" sz="1600" dirty="0">
              <a:latin typeface="Century Gothic" panose="020F030202020403020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94A154-317B-414F-AD24-2D694F44B139}"/>
              </a:ext>
            </a:extLst>
          </p:cNvPr>
          <p:cNvSpPr txBox="1"/>
          <p:nvPr/>
        </p:nvSpPr>
        <p:spPr>
          <a:xfrm>
            <a:off x="219237" y="1844067"/>
            <a:ext cx="6450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Century Gothic" panose="020B0502020202020204" pitchFamily="34" charset="0"/>
              </a:rPr>
              <a:t>_____.</a:t>
            </a: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F27560A0-515E-1F44-AB52-79FC830EC606}"/>
              </a:ext>
            </a:extLst>
          </p:cNvPr>
          <p:cNvSpPr txBox="1"/>
          <p:nvPr/>
        </p:nvSpPr>
        <p:spPr>
          <a:xfrm>
            <a:off x="245150" y="2421902"/>
            <a:ext cx="5020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latin typeface="Century Gothic" panose="020B0502020202020204" pitchFamily="34" charset="0"/>
              </a:rPr>
              <a:t>Mat</a:t>
            </a:r>
            <a:r>
              <a:rPr lang="en-GB" sz="1600" b="1" dirty="0" err="1">
                <a:latin typeface="Century Gothic" panose="020B0502020202020204" pitchFamily="34" charset="0"/>
              </a:rPr>
              <a:t>ó</a:t>
            </a:r>
            <a:r>
              <a:rPr lang="en-GB" sz="1600" dirty="0">
                <a:latin typeface="Century Gothic" panose="020B0502020202020204" pitchFamily="34" charset="0"/>
              </a:rPr>
              <a:t> = _______________</a:t>
            </a:r>
          </a:p>
        </p:txBody>
      </p:sp>
      <p:sp>
        <p:nvSpPr>
          <p:cNvPr id="48" name="Rectangle 10">
            <a:extLst>
              <a:ext uri="{FF2B5EF4-FFF2-40B4-BE49-F238E27FC236}">
                <a16:creationId xmlns:a16="http://schemas.microsoft.com/office/drawing/2014/main" id="{7D4AF1F3-0F93-4F4E-B74B-DD194B235DD1}"/>
              </a:ext>
            </a:extLst>
          </p:cNvPr>
          <p:cNvSpPr/>
          <p:nvPr/>
        </p:nvSpPr>
        <p:spPr>
          <a:xfrm>
            <a:off x="1218836" y="2375972"/>
            <a:ext cx="13933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latin typeface="Century Gothic" panose="020B0502020202020204" pitchFamily="34" charset="0"/>
              </a:rPr>
              <a:t>s/he, it killed</a:t>
            </a:r>
            <a:endParaRPr lang="en-GB" sz="1600" dirty="0">
              <a:latin typeface="Century Gothic" panose="020F0302020204030204"/>
            </a:endParaRPr>
          </a:p>
        </p:txBody>
      </p:sp>
      <p:sp>
        <p:nvSpPr>
          <p:cNvPr id="52" name="TextBox 9">
            <a:extLst>
              <a:ext uri="{FF2B5EF4-FFF2-40B4-BE49-F238E27FC236}">
                <a16:creationId xmlns:a16="http://schemas.microsoft.com/office/drawing/2014/main" id="{B100B51F-04F0-284C-A435-E0DEFDB47DF9}"/>
              </a:ext>
            </a:extLst>
          </p:cNvPr>
          <p:cNvSpPr txBox="1"/>
          <p:nvPr/>
        </p:nvSpPr>
        <p:spPr>
          <a:xfrm>
            <a:off x="3582210" y="3153326"/>
            <a:ext cx="2946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latin typeface="Century Gothic" panose="020B0502020202020204" pitchFamily="34" charset="0"/>
              </a:rPr>
              <a:t>Atac</a:t>
            </a:r>
            <a:r>
              <a:rPr lang="en-GB" sz="1600" b="1" dirty="0" err="1">
                <a:latin typeface="Century Gothic" panose="020B0502020202020204" pitchFamily="34" charset="0"/>
              </a:rPr>
              <a:t>aron</a:t>
            </a:r>
            <a:r>
              <a:rPr lang="en-GB" sz="1600" dirty="0">
                <a:latin typeface="Century Gothic" panose="020B0502020202020204" pitchFamily="34" charset="0"/>
              </a:rPr>
              <a:t> = _______________</a:t>
            </a:r>
          </a:p>
        </p:txBody>
      </p:sp>
      <p:sp>
        <p:nvSpPr>
          <p:cNvPr id="54" name="Rectangle 10">
            <a:extLst>
              <a:ext uri="{FF2B5EF4-FFF2-40B4-BE49-F238E27FC236}">
                <a16:creationId xmlns:a16="http://schemas.microsoft.com/office/drawing/2014/main" id="{37A2908C-4EDC-DF40-AC77-50A2F648D468}"/>
              </a:ext>
            </a:extLst>
          </p:cNvPr>
          <p:cNvSpPr/>
          <p:nvPr/>
        </p:nvSpPr>
        <p:spPr>
          <a:xfrm>
            <a:off x="4795257" y="3153326"/>
            <a:ext cx="16049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latin typeface="Century Gothic" panose="020B0502020202020204" pitchFamily="34" charset="0"/>
              </a:rPr>
              <a:t>they attacked</a:t>
            </a:r>
            <a:endParaRPr lang="en-GB" sz="1600" dirty="0">
              <a:latin typeface="Century Gothic" panose="020F0302020204030204"/>
            </a:endParaRPr>
          </a:p>
        </p:txBody>
      </p:sp>
      <p:sp>
        <p:nvSpPr>
          <p:cNvPr id="58" name="TextBox 11">
            <a:extLst>
              <a:ext uri="{FF2B5EF4-FFF2-40B4-BE49-F238E27FC236}">
                <a16:creationId xmlns:a16="http://schemas.microsoft.com/office/drawing/2014/main" id="{EF15340E-D274-864B-B7D3-089D4DFA4BD3}"/>
              </a:ext>
            </a:extLst>
          </p:cNvPr>
          <p:cNvSpPr txBox="1"/>
          <p:nvPr/>
        </p:nvSpPr>
        <p:spPr>
          <a:xfrm>
            <a:off x="258359" y="3153326"/>
            <a:ext cx="3323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latin typeface="Century Gothic" panose="020B0502020202020204" pitchFamily="34" charset="0"/>
              </a:rPr>
              <a:t>Aument</a:t>
            </a:r>
            <a:r>
              <a:rPr lang="en-GB" sz="1600" b="1" dirty="0" err="1">
                <a:latin typeface="Century Gothic" panose="020B0502020202020204" pitchFamily="34" charset="0"/>
              </a:rPr>
              <a:t>aron</a:t>
            </a:r>
            <a:r>
              <a:rPr lang="en-GB" sz="1600" dirty="0">
                <a:latin typeface="Century Gothic" panose="020B0502020202020204" pitchFamily="34" charset="0"/>
              </a:rPr>
              <a:t> = _______________.</a:t>
            </a:r>
          </a:p>
        </p:txBody>
      </p:sp>
      <p:sp>
        <p:nvSpPr>
          <p:cNvPr id="59" name="Rectangle 12">
            <a:extLst>
              <a:ext uri="{FF2B5EF4-FFF2-40B4-BE49-F238E27FC236}">
                <a16:creationId xmlns:a16="http://schemas.microsoft.com/office/drawing/2014/main" id="{E76E9A79-C05B-8746-8295-5A28E03A5576}"/>
              </a:ext>
            </a:extLst>
          </p:cNvPr>
          <p:cNvSpPr/>
          <p:nvPr/>
        </p:nvSpPr>
        <p:spPr>
          <a:xfrm>
            <a:off x="1775328" y="3135121"/>
            <a:ext cx="1667444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latin typeface="Century Gothic" panose="020B0502020202020204" pitchFamily="34" charset="0"/>
              </a:rPr>
              <a:t>they increased</a:t>
            </a:r>
            <a:endParaRPr lang="en-GB" sz="1600" dirty="0">
              <a:latin typeface="Century Gothic" panose="020F0302020204030204"/>
            </a:endParaRP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E3D59A7B-312B-5A42-B2C3-A602F38A1AA2}"/>
              </a:ext>
            </a:extLst>
          </p:cNvPr>
          <p:cNvSpPr/>
          <p:nvPr/>
        </p:nvSpPr>
        <p:spPr>
          <a:xfrm>
            <a:off x="2487338" y="2047347"/>
            <a:ext cx="5357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latin typeface="Century Gothic" panose="020B0502020202020204" pitchFamily="34" charset="0"/>
              </a:rPr>
              <a:t>–</a:t>
            </a:r>
            <a:r>
              <a:rPr lang="en-GB" sz="1600" b="1" dirty="0" err="1">
                <a:latin typeface="Century Gothic" panose="020B0502020202020204" pitchFamily="34" charset="0"/>
              </a:rPr>
              <a:t>ó</a:t>
            </a:r>
            <a:endParaRPr lang="en-GB" sz="1600" dirty="0">
              <a:latin typeface="Century Gothic" panose="020F0302020204030204"/>
            </a:endParaRPr>
          </a:p>
        </p:txBody>
      </p:sp>
      <p:pic>
        <p:nvPicPr>
          <p:cNvPr id="73" name="Picture 4" descr="inca words - Clip Art Library">
            <a:extLst>
              <a:ext uri="{FF2B5EF4-FFF2-40B4-BE49-F238E27FC236}">
                <a16:creationId xmlns:a16="http://schemas.microsoft.com/office/drawing/2014/main" id="{1B8F2FDA-2C51-4E43-A8FE-9E26B6BB3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350" y="3807590"/>
            <a:ext cx="942039" cy="1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854E5C-F55B-B442-A210-B5DC3CD6372D}"/>
              </a:ext>
            </a:extLst>
          </p:cNvPr>
          <p:cNvSpPr/>
          <p:nvPr/>
        </p:nvSpPr>
        <p:spPr>
          <a:xfrm>
            <a:off x="327813" y="3635896"/>
            <a:ext cx="5072356" cy="1569660"/>
          </a:xfrm>
          <a:prstGeom prst="rect">
            <a:avLst/>
          </a:prstGeom>
          <a:solidFill>
            <a:srgbClr val="E1F0D8"/>
          </a:solidFill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entury Gothic" panose="020B0502020202020204" pitchFamily="34" charset="0"/>
              </a:rPr>
              <a:t>En</a:t>
            </a:r>
            <a:r>
              <a:rPr lang="en-US" sz="1600" dirty="0">
                <a:latin typeface="Century Gothic" panose="020B0502020202020204" pitchFamily="34" charset="0"/>
              </a:rPr>
              <a:t> 1526 Francisco Pizarro </a:t>
            </a:r>
            <a:r>
              <a:rPr lang="en-US" sz="1600" b="1" dirty="0" err="1">
                <a:latin typeface="Century Gothic" panose="020B0502020202020204" pitchFamily="34" charset="0"/>
              </a:rPr>
              <a:t>organizó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</a:rPr>
              <a:t>un </a:t>
            </a:r>
            <a:r>
              <a:rPr lang="en-US" sz="1600" dirty="0" err="1">
                <a:latin typeface="Century Gothic" panose="020B0502020202020204" pitchFamily="34" charset="0"/>
              </a:rPr>
              <a:t>viaje</a:t>
            </a:r>
            <a:r>
              <a:rPr lang="en-US" sz="1600" dirty="0">
                <a:latin typeface="Century Gothic" panose="020B0502020202020204" pitchFamily="34" charset="0"/>
              </a:rPr>
              <a:t> a Perú y </a:t>
            </a:r>
            <a:r>
              <a:rPr lang="en-US" sz="1600" b="1" dirty="0" err="1">
                <a:latin typeface="Century Gothic" panose="020B0502020202020204" pitchFamily="34" charset="0"/>
              </a:rPr>
              <a:t>encontró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</a:rPr>
              <a:t>el </a:t>
            </a:r>
            <a:r>
              <a:rPr lang="en-US" sz="1600" dirty="0" err="1">
                <a:latin typeface="Century Gothic" panose="020B0502020202020204" pitchFamily="34" charset="0"/>
              </a:rPr>
              <a:t>imperio</a:t>
            </a:r>
            <a:r>
              <a:rPr lang="en-US" sz="1600" dirty="0">
                <a:latin typeface="Century Gothic" panose="020B0502020202020204" pitchFamily="34" charset="0"/>
              </a:rPr>
              <a:t> de los </a:t>
            </a:r>
            <a:r>
              <a:rPr lang="en-US" sz="1600" dirty="0" err="1">
                <a:latin typeface="Century Gothic" panose="020B0502020202020204" pitchFamily="34" charset="0"/>
              </a:rPr>
              <a:t>incas</a:t>
            </a:r>
            <a:r>
              <a:rPr lang="en-US" sz="1600" dirty="0">
                <a:latin typeface="Century Gothic" panose="020B0502020202020204" pitchFamily="34" charset="0"/>
              </a:rPr>
              <a:t>. Pizarro </a:t>
            </a:r>
            <a:r>
              <a:rPr lang="en-US" sz="1600" b="1" dirty="0" err="1">
                <a:latin typeface="Century Gothic" panose="020B0502020202020204" pitchFamily="34" charset="0"/>
              </a:rPr>
              <a:t>llamó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</a:rPr>
              <a:t>al </a:t>
            </a:r>
            <a:r>
              <a:rPr lang="en-US" sz="1600" dirty="0" err="1">
                <a:latin typeface="Century Gothic" panose="020B0502020202020204" pitchFamily="34" charset="0"/>
              </a:rPr>
              <a:t>rey</a:t>
            </a:r>
            <a:r>
              <a:rPr lang="en-US" sz="1600" dirty="0">
                <a:latin typeface="Century Gothic" panose="020B0502020202020204" pitchFamily="34" charset="0"/>
              </a:rPr>
              <a:t> de los </a:t>
            </a:r>
            <a:r>
              <a:rPr lang="en-US" sz="1600" dirty="0" err="1">
                <a:latin typeface="Century Gothic" panose="020B0502020202020204" pitchFamily="34" charset="0"/>
              </a:rPr>
              <a:t>incas</a:t>
            </a:r>
            <a:r>
              <a:rPr lang="en-US" sz="1600" dirty="0">
                <a:latin typeface="Century Gothic" panose="020B0502020202020204" pitchFamily="34" charset="0"/>
              </a:rPr>
              <a:t> para </a:t>
            </a:r>
            <a:r>
              <a:rPr lang="en-US" sz="1600" dirty="0" err="1">
                <a:latin typeface="Century Gothic" panose="020B0502020202020204" pitchFamily="34" charset="0"/>
              </a:rPr>
              <a:t>quedar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en</a:t>
            </a:r>
            <a:r>
              <a:rPr lang="en-US" sz="1600" dirty="0">
                <a:latin typeface="Century Gothic" panose="020B0502020202020204" pitchFamily="34" charset="0"/>
              </a:rPr>
              <a:t> un </a:t>
            </a:r>
            <a:r>
              <a:rPr lang="en-US" sz="1600" dirty="0" err="1">
                <a:latin typeface="Century Gothic" panose="020B0502020202020204" pitchFamily="34" charset="0"/>
              </a:rPr>
              <a:t>lugar</a:t>
            </a:r>
            <a:r>
              <a:rPr lang="en-US" sz="1600" dirty="0">
                <a:latin typeface="Century Gothic" panose="020B0502020202020204" pitchFamily="34" charset="0"/>
              </a:rPr>
              <a:t> y </a:t>
            </a:r>
            <a:r>
              <a:rPr lang="en-US" sz="1600" dirty="0" err="1">
                <a:latin typeface="Century Gothic" panose="020B0502020202020204" pitchFamily="34" charset="0"/>
              </a:rPr>
              <a:t>hablar</a:t>
            </a:r>
            <a:r>
              <a:rPr lang="en-US" sz="1600" dirty="0">
                <a:latin typeface="Century Gothic" panose="020B0502020202020204" pitchFamily="34" charset="0"/>
              </a:rPr>
              <a:t>. Atahualpa </a:t>
            </a:r>
            <a:r>
              <a:rPr lang="en-US" sz="1600" b="1" dirty="0" err="1">
                <a:latin typeface="Century Gothic" panose="020B0502020202020204" pitchFamily="34" charset="0"/>
              </a:rPr>
              <a:t>aceptó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</a:rPr>
              <a:t>y </a:t>
            </a:r>
            <a:r>
              <a:rPr lang="en-US" sz="1600" b="1" dirty="0" err="1">
                <a:latin typeface="Century Gothic" panose="020B0502020202020204" pitchFamily="34" charset="0"/>
              </a:rPr>
              <a:t>llegó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</a:rPr>
              <a:t>con miles de hombres. Los </a:t>
            </a:r>
            <a:r>
              <a:rPr lang="en-US" sz="1600" dirty="0" err="1">
                <a:latin typeface="Century Gothic" panose="020B0502020202020204" pitchFamily="34" charset="0"/>
              </a:rPr>
              <a:t>españoles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atacaron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</a:rPr>
              <a:t>a los </a:t>
            </a:r>
            <a:r>
              <a:rPr lang="en-US" sz="1600" dirty="0" err="1">
                <a:latin typeface="Century Gothic" panose="020B0502020202020204" pitchFamily="34" charset="0"/>
              </a:rPr>
              <a:t>incas</a:t>
            </a:r>
            <a:r>
              <a:rPr lang="en-US" sz="1600" dirty="0">
                <a:latin typeface="Century Gothic" panose="020B0502020202020204" pitchFamily="34" charset="0"/>
              </a:rPr>
              <a:t> por un </a:t>
            </a:r>
            <a:r>
              <a:rPr lang="en-US" sz="1600" dirty="0" err="1">
                <a:latin typeface="Century Gothic" panose="020B0502020202020204" pitchFamily="34" charset="0"/>
              </a:rPr>
              <a:t>problema</a:t>
            </a:r>
            <a:r>
              <a:rPr lang="en-US" sz="1600" dirty="0">
                <a:latin typeface="Century Gothic" panose="020B0502020202020204" pitchFamily="34" charset="0"/>
              </a:rPr>
              <a:t> de </a:t>
            </a:r>
            <a:r>
              <a:rPr lang="en-US" sz="1600" dirty="0" err="1">
                <a:latin typeface="Century Gothic" panose="020B0502020202020204" pitchFamily="34" charset="0"/>
              </a:rPr>
              <a:t>comunicación</a:t>
            </a:r>
            <a:r>
              <a:rPr lang="en-US" sz="1600" dirty="0">
                <a:latin typeface="Century Gothic" panose="020B0502020202020204" pitchFamily="34" charset="0"/>
              </a:rPr>
              <a:t> y </a:t>
            </a:r>
            <a:r>
              <a:rPr lang="en-US" sz="1600" dirty="0" err="1">
                <a:latin typeface="Century Gothic" panose="020B0502020202020204" pitchFamily="34" charset="0"/>
              </a:rPr>
              <a:t>gan</a:t>
            </a:r>
            <a:r>
              <a:rPr lang="en-US" sz="1600" b="1" dirty="0" err="1">
                <a:latin typeface="Century Gothic" panose="020B0502020202020204" pitchFamily="34" charset="0"/>
              </a:rPr>
              <a:t>aron</a:t>
            </a:r>
            <a:r>
              <a:rPr lang="en-US" sz="1600" b="1" dirty="0">
                <a:latin typeface="Century Gothic" panose="020B0502020202020204" pitchFamily="34" charset="0"/>
              </a:rPr>
              <a:t>. 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F6EAB375-1A52-A940-90C6-7EFF23F98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086687"/>
              </p:ext>
            </p:extLst>
          </p:nvPr>
        </p:nvGraphicFramePr>
        <p:xfrm>
          <a:off x="3757081" y="5617337"/>
          <a:ext cx="2662465" cy="3240000"/>
        </p:xfrm>
        <a:graphic>
          <a:graphicData uri="http://schemas.openxmlformats.org/drawingml/2006/table">
            <a:tbl>
              <a:tblPr firstRow="1" firstCol="1" bandRow="1"/>
              <a:tblGrid>
                <a:gridCol w="1100628">
                  <a:extLst>
                    <a:ext uri="{9D8B030D-6E8A-4147-A177-3AD203B41FA5}">
                      <a16:colId xmlns:a16="http://schemas.microsoft.com/office/drawing/2014/main" val="2942398105"/>
                    </a:ext>
                  </a:extLst>
                </a:gridCol>
                <a:gridCol w="1561837">
                  <a:extLst>
                    <a:ext uri="{9D8B030D-6E8A-4147-A177-3AD203B41FA5}">
                      <a16:colId xmlns:a16="http://schemas.microsoft.com/office/drawing/2014/main" val="2256479569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imperio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empire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818323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el /la </a:t>
                      </a:r>
                      <a:r>
                        <a:rPr lang="en-GB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indígena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indigenous, native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5198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lengua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language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59434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oro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gold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8482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Perú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Peru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10336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rey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king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1149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siglo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century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812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peruano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Peruvian (m)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13748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peruana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Peruvian (f)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2836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entonces²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so, then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0813555"/>
                  </a:ext>
                </a:extLst>
              </a:tr>
            </a:tbl>
          </a:graphicData>
        </a:graphic>
      </p:graphicFrame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17E72A63-7FD1-3D4A-BAB6-22C058949E34}"/>
              </a:ext>
            </a:extLst>
          </p:cNvPr>
          <p:cNvSpPr txBox="1">
            <a:spLocks/>
          </p:cNvSpPr>
          <p:nvPr/>
        </p:nvSpPr>
        <p:spPr>
          <a:xfrm>
            <a:off x="300951" y="1112378"/>
            <a:ext cx="5178172" cy="2926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0000"/>
                </a:solidFill>
              </a:rPr>
              <a:t>To mean ‘</a:t>
            </a:r>
            <a:r>
              <a:rPr lang="en-GB" sz="1600" b="1" dirty="0">
                <a:solidFill>
                  <a:srgbClr val="000000"/>
                </a:solidFill>
              </a:rPr>
              <a:t>I</a:t>
            </a:r>
            <a:r>
              <a:rPr lang="en-GB" sz="1600" dirty="0">
                <a:solidFill>
                  <a:srgbClr val="000000"/>
                </a:solidFill>
              </a:rPr>
              <a:t>’ in the present, remove –</a:t>
            </a:r>
            <a:r>
              <a:rPr lang="en-GB" sz="1600" dirty="0" err="1">
                <a:solidFill>
                  <a:srgbClr val="000000"/>
                </a:solidFill>
              </a:rPr>
              <a:t>ar</a:t>
            </a:r>
            <a:r>
              <a:rPr lang="en-GB" sz="1600" dirty="0">
                <a:solidFill>
                  <a:srgbClr val="000000"/>
                </a:solidFill>
              </a:rPr>
              <a:t> and add </a:t>
            </a:r>
            <a:r>
              <a:rPr lang="en-US" sz="1600" b="1" dirty="0">
                <a:solidFill>
                  <a:srgbClr val="000000"/>
                </a:solidFill>
                <a:latin typeface="Century Gothic" panose="020F0302020204030204"/>
              </a:rPr>
              <a:t>–o</a:t>
            </a:r>
            <a:endParaRPr lang="en-US" sz="1600" dirty="0">
              <a:solidFill>
                <a:srgbClr val="000000"/>
              </a:solidFill>
              <a:latin typeface="Century Gothic" panose="020F0302020204030204"/>
            </a:endParaRP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C76512A1-D543-FA4E-A356-B0916F3CD669}"/>
              </a:ext>
            </a:extLst>
          </p:cNvPr>
          <p:cNvSpPr txBox="1">
            <a:spLocks/>
          </p:cNvSpPr>
          <p:nvPr/>
        </p:nvSpPr>
        <p:spPr>
          <a:xfrm>
            <a:off x="283337" y="1870631"/>
            <a:ext cx="5195785" cy="43337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0000"/>
                </a:solidFill>
              </a:rPr>
              <a:t>To mean ‘</a:t>
            </a:r>
            <a:r>
              <a:rPr lang="en-GB" sz="1600" b="1" dirty="0">
                <a:solidFill>
                  <a:srgbClr val="000000"/>
                </a:solidFill>
              </a:rPr>
              <a:t>s/he</a:t>
            </a:r>
            <a:r>
              <a:rPr lang="en-GB" sz="1600" dirty="0">
                <a:solidFill>
                  <a:srgbClr val="000000"/>
                </a:solidFill>
              </a:rPr>
              <a:t>’ or ‘</a:t>
            </a:r>
            <a:r>
              <a:rPr lang="en-GB" sz="1600" b="1" dirty="0">
                <a:solidFill>
                  <a:srgbClr val="000000"/>
                </a:solidFill>
              </a:rPr>
              <a:t>it</a:t>
            </a:r>
            <a:r>
              <a:rPr lang="en-GB" sz="1600" dirty="0">
                <a:solidFill>
                  <a:srgbClr val="000000"/>
                </a:solidFill>
              </a:rPr>
              <a:t>’ for a completed action in the past, remove –</a:t>
            </a:r>
            <a:r>
              <a:rPr lang="en-GB" sz="1600" dirty="0" err="1">
                <a:solidFill>
                  <a:srgbClr val="000000"/>
                </a:solidFill>
              </a:rPr>
              <a:t>ar</a:t>
            </a:r>
            <a:r>
              <a:rPr lang="en-GB" sz="1600" dirty="0">
                <a:solidFill>
                  <a:srgbClr val="000000"/>
                </a:solidFill>
              </a:rPr>
              <a:t> and </a:t>
            </a:r>
            <a:r>
              <a:rPr lang="en-GB" sz="1600">
                <a:solidFill>
                  <a:srgbClr val="000000"/>
                </a:solidFill>
              </a:rPr>
              <a:t>add </a:t>
            </a:r>
            <a:r>
              <a:rPr lang="en-US" sz="1600" b="1">
                <a:solidFill>
                  <a:srgbClr val="000000"/>
                </a:solidFill>
                <a:latin typeface="Century Gothic" panose="020F0302020204030204"/>
              </a:rPr>
              <a:t>–ó</a:t>
            </a:r>
            <a:endParaRPr lang="en-US" sz="1600" dirty="0">
              <a:solidFill>
                <a:srgbClr val="000000"/>
              </a:solidFill>
              <a:latin typeface="Century Gothic" panose="020F0302020204030204"/>
            </a:endParaRPr>
          </a:p>
        </p:txBody>
      </p:sp>
      <p:pic>
        <p:nvPicPr>
          <p:cNvPr id="74" name="Picture 6" descr="colonization clipart - Clip Art Library">
            <a:extLst>
              <a:ext uri="{FF2B5EF4-FFF2-40B4-BE49-F238E27FC236}">
                <a16:creationId xmlns:a16="http://schemas.microsoft.com/office/drawing/2014/main" id="{FCD6B467-C515-844D-8AA1-35DE041AE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88" y="1446297"/>
            <a:ext cx="1005673" cy="79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0431A0AF-D8B9-5043-BB52-9E4B1CED905A}"/>
              </a:ext>
            </a:extLst>
          </p:cNvPr>
          <p:cNvSpPr txBox="1">
            <a:spLocks/>
          </p:cNvSpPr>
          <p:nvPr/>
        </p:nvSpPr>
        <p:spPr>
          <a:xfrm>
            <a:off x="283337" y="2849555"/>
            <a:ext cx="5178172" cy="2926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0000"/>
                </a:solidFill>
              </a:rPr>
              <a:t>To mean ‘</a:t>
            </a:r>
            <a:r>
              <a:rPr lang="en-GB" sz="1600" b="1" dirty="0">
                <a:solidFill>
                  <a:srgbClr val="000000"/>
                </a:solidFill>
              </a:rPr>
              <a:t>they</a:t>
            </a:r>
            <a:r>
              <a:rPr lang="en-GB" sz="1600" dirty="0">
                <a:solidFill>
                  <a:srgbClr val="000000"/>
                </a:solidFill>
              </a:rPr>
              <a:t>’, remove –</a:t>
            </a:r>
            <a:r>
              <a:rPr lang="en-GB" sz="1600" dirty="0" err="1">
                <a:solidFill>
                  <a:srgbClr val="000000"/>
                </a:solidFill>
              </a:rPr>
              <a:t>ar</a:t>
            </a:r>
            <a:r>
              <a:rPr lang="en-GB" sz="1600" dirty="0">
                <a:solidFill>
                  <a:srgbClr val="000000"/>
                </a:solidFill>
              </a:rPr>
              <a:t> and add </a:t>
            </a:r>
            <a:r>
              <a:rPr lang="en-US" sz="1600" b="1" dirty="0">
                <a:solidFill>
                  <a:srgbClr val="000000"/>
                </a:solidFill>
                <a:latin typeface="Century Gothic" panose="020F0302020204030204"/>
              </a:rPr>
              <a:t>–</a:t>
            </a:r>
            <a:r>
              <a:rPr lang="en-US" sz="1600" b="1" dirty="0" err="1">
                <a:solidFill>
                  <a:srgbClr val="000000"/>
                </a:solidFill>
                <a:latin typeface="Century Gothic" panose="020F0302020204030204"/>
              </a:rPr>
              <a:t>aron</a:t>
            </a:r>
            <a:endParaRPr lang="en-US" sz="1600" dirty="0">
              <a:solidFill>
                <a:srgbClr val="000000"/>
              </a:solidFill>
              <a:latin typeface="Century Gothic" panose="020F0302020204030204"/>
            </a:endParaRPr>
          </a:p>
        </p:txBody>
      </p:sp>
      <p:sp>
        <p:nvSpPr>
          <p:cNvPr id="71" name="Llamada rectangular redondeada 6">
            <a:extLst>
              <a:ext uri="{FF2B5EF4-FFF2-40B4-BE49-F238E27FC236}">
                <a16:creationId xmlns:a16="http://schemas.microsoft.com/office/drawing/2014/main" id="{6D8D324D-38AD-B944-B3CD-37BC2C2F7873}"/>
              </a:ext>
            </a:extLst>
          </p:cNvPr>
          <p:cNvSpPr/>
          <p:nvPr/>
        </p:nvSpPr>
        <p:spPr>
          <a:xfrm>
            <a:off x="3228345" y="2399681"/>
            <a:ext cx="3449248" cy="395105"/>
          </a:xfrm>
          <a:prstGeom prst="wedgeRoundRectCallout">
            <a:avLst>
              <a:gd name="adj1" fmla="val -37646"/>
              <a:gd name="adj2" fmla="val -86992"/>
              <a:gd name="adj3" fmla="val 16667"/>
            </a:avLst>
          </a:prstGeom>
          <a:solidFill>
            <a:srgbClr val="FFC000">
              <a:lumMod val="20000"/>
              <a:lumOff val="80000"/>
            </a:srgbClr>
          </a:solidFill>
          <a:ln w="190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Don’t forget the written accent!</a:t>
            </a:r>
          </a:p>
        </p:txBody>
      </p:sp>
    </p:spTree>
    <p:extLst>
      <p:ext uri="{BB962C8B-B14F-4D97-AF65-F5344CB8AC3E}">
        <p14:creationId xmlns:p14="http://schemas.microsoft.com/office/powerpoint/2010/main" val="75350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F6EAB375-1A52-A940-90C6-7EFF23F98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968229"/>
              </p:ext>
            </p:extLst>
          </p:nvPr>
        </p:nvGraphicFramePr>
        <p:xfrm>
          <a:off x="3708955" y="4717399"/>
          <a:ext cx="2979477" cy="4212000"/>
        </p:xfrm>
        <a:graphic>
          <a:graphicData uri="http://schemas.openxmlformats.org/drawingml/2006/table">
            <a:tbl>
              <a:tblPr firstRow="1" firstCol="1" bandRow="1"/>
              <a:tblGrid>
                <a:gridCol w="1097454">
                  <a:extLst>
                    <a:ext uri="{9D8B030D-6E8A-4147-A177-3AD203B41FA5}">
                      <a16:colId xmlns:a16="http://schemas.microsoft.com/office/drawing/2014/main" val="2942398105"/>
                    </a:ext>
                  </a:extLst>
                </a:gridCol>
                <a:gridCol w="1882023">
                  <a:extLst>
                    <a:ext uri="{9D8B030D-6E8A-4147-A177-3AD203B41FA5}">
                      <a16:colId xmlns:a16="http://schemas.microsoft.com/office/drawing/2014/main" val="2256479569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extranjero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abroad, foreigner (m)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59434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extranjera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foreigner </a:t>
                      </a:r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(f)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6208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gobierno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government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8482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marido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husband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10336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mujer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woman, wife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1149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</a:t>
                      </a:r>
                      <a:r>
                        <a:rPr lang="en-GB" sz="1300" b="0" i="0" u="none" strike="noStrike" baseline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población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population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812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raíz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root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13748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derecho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right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2836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duda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doubt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081355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relación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relationship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59786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actual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current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963556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cubano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cuban (m)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0127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cubana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cuban</a:t>
                      </a:r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(f)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689878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198855-A59D-6A41-86D9-13C7DB0C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7" y="125758"/>
            <a:ext cx="2041388" cy="451608"/>
          </a:xfrm>
        </p:spPr>
        <p:txBody>
          <a:bodyPr/>
          <a:lstStyle/>
          <a:p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T2.1 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4 </a:t>
            </a:r>
            <a:endParaRPr lang="en-US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Gramática</a:t>
            </a:r>
          </a:p>
        </p:txBody>
      </p:sp>
      <p:sp>
        <p:nvSpPr>
          <p:cNvPr id="85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57355" y="8622455"/>
            <a:ext cx="812005" cy="484268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28</a:t>
            </a:r>
            <a:endParaRPr kumimoji="0" lang="en-GB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4F158AB-E82A-7A4A-9DAD-6F471B5D325D}"/>
              </a:ext>
            </a:extLst>
          </p:cNvPr>
          <p:cNvSpPr/>
          <p:nvPr/>
        </p:nvSpPr>
        <p:spPr>
          <a:xfrm>
            <a:off x="499598" y="4507033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240FC210-CE9A-E24D-81A2-C8DCA6C0C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862120"/>
              </p:ext>
            </p:extLst>
          </p:nvPr>
        </p:nvGraphicFramePr>
        <p:xfrm>
          <a:off x="404665" y="5004919"/>
          <a:ext cx="2952328" cy="3924480"/>
        </p:xfrm>
        <a:graphic>
          <a:graphicData uri="http://schemas.openxmlformats.org/drawingml/2006/table">
            <a:tbl>
              <a:tblPr firstRow="1" firstCol="1" bandRow="1"/>
              <a:tblGrid>
                <a:gridCol w="1224135">
                  <a:extLst>
                    <a:ext uri="{9D8B030D-6E8A-4147-A177-3AD203B41FA5}">
                      <a16:colId xmlns:a16="http://schemas.microsoft.com/office/drawing/2014/main" val="2942398105"/>
                    </a:ext>
                  </a:extLst>
                </a:gridCol>
                <a:gridCol w="1728193">
                  <a:extLst>
                    <a:ext uri="{9D8B030D-6E8A-4147-A177-3AD203B41FA5}">
                      <a16:colId xmlns:a16="http://schemas.microsoft.com/office/drawing/2014/main" val="2256479569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asistir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attend, attending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51980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cumplir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fulfill, fulfilling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59434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huir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run away,</a:t>
                      </a:r>
                    </a:p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running away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8482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nacer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be born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10336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oír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hear, hearing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1149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reconocer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recognise, recognising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812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sentir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feel, feeling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13748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derecho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right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32343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duda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doubt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54808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esperanza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hope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887465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experiencia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experience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7205941"/>
                  </a:ext>
                </a:extLst>
              </a:tr>
            </a:tbl>
          </a:graphicData>
        </a:graphic>
      </p:graphicFrame>
      <p:graphicFrame>
        <p:nvGraphicFramePr>
          <p:cNvPr id="77" name="Table 76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4989430"/>
              </p:ext>
            </p:extLst>
          </p:nvPr>
        </p:nvGraphicFramePr>
        <p:xfrm>
          <a:off x="-83555" y="5076056"/>
          <a:ext cx="642205" cy="306684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438120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438120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43812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43812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43812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43812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43812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8987592"/>
                  </a:ext>
                </a:extLst>
              </a:tr>
            </a:tbl>
          </a:graphicData>
        </a:graphic>
      </p:graphicFrame>
      <p:graphicFrame>
        <p:nvGraphicFramePr>
          <p:cNvPr id="78" name="Table 77">
            <a:extLst>
              <a:ext uri="{FF2B5EF4-FFF2-40B4-BE49-F238E27FC236}">
                <a16:creationId xmlns:a16="http://schemas.microsoft.com/office/drawing/2014/main" id="{3C316B1A-12C8-D141-809D-AA0DEE83B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713883"/>
              </p:ext>
            </p:extLst>
          </p:nvPr>
        </p:nvGraphicFramePr>
        <p:xfrm>
          <a:off x="3203008" y="4730106"/>
          <a:ext cx="642205" cy="43164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324038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283933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337132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9287911"/>
                  </a:ext>
                </a:extLst>
              </a:tr>
              <a:tr h="337132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337132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337132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6704"/>
                  </a:ext>
                </a:extLst>
              </a:tr>
              <a:tr h="337132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6734273"/>
                  </a:ext>
                </a:extLst>
              </a:tr>
              <a:tr h="337132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9460828"/>
                  </a:ext>
                </a:extLst>
              </a:tr>
              <a:tr h="337132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9152808"/>
                  </a:ext>
                </a:extLst>
              </a:tr>
              <a:tr h="337132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8735147"/>
                  </a:ext>
                </a:extLst>
              </a:tr>
              <a:tr h="337132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4163998"/>
                  </a:ext>
                </a:extLst>
              </a:tr>
              <a:tr h="337132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3017807"/>
                  </a:ext>
                </a:extLst>
              </a:tr>
              <a:tr h="337132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6085134"/>
                  </a:ext>
                </a:extLst>
              </a:tr>
            </a:tbl>
          </a:graphicData>
        </a:graphic>
      </p:graphicFrame>
      <p:sp>
        <p:nvSpPr>
          <p:cNvPr id="37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172381" y="583057"/>
            <a:ext cx="6484584" cy="42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tx1"/>
                </a:solidFill>
              </a:rPr>
              <a:t>-er &amp; -</a:t>
            </a:r>
            <a:r>
              <a:rPr lang="en-GB" sz="1800" b="1" dirty="0" err="1">
                <a:solidFill>
                  <a:schemeClr val="tx1"/>
                </a:solidFill>
              </a:rPr>
              <a:t>ir</a:t>
            </a:r>
            <a:r>
              <a:rPr lang="en-GB" sz="1800" b="1" dirty="0">
                <a:solidFill>
                  <a:schemeClr val="tx1"/>
                </a:solidFill>
              </a:rPr>
              <a:t> verbs in 1</a:t>
            </a:r>
            <a:r>
              <a:rPr lang="en-GB" sz="1800" b="1" baseline="30000" dirty="0">
                <a:solidFill>
                  <a:schemeClr val="tx1"/>
                </a:solidFill>
              </a:rPr>
              <a:t>st</a:t>
            </a:r>
            <a:r>
              <a:rPr lang="en-GB" sz="1800" b="1" dirty="0">
                <a:solidFill>
                  <a:schemeClr val="tx1"/>
                </a:solidFill>
              </a:rPr>
              <a:t> person plural – present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240503" y="1296832"/>
            <a:ext cx="5020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Ofrecemos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F7B33F4-2418-A84E-A399-B25DC89C9FA8}"/>
              </a:ext>
            </a:extLst>
          </p:cNvPr>
          <p:cNvSpPr/>
          <p:nvPr/>
        </p:nvSpPr>
        <p:spPr>
          <a:xfrm>
            <a:off x="1656246" y="1282816"/>
            <a:ext cx="9957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offer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B6E30D-EE45-F441-AA69-183B88882FC6}"/>
              </a:ext>
            </a:extLst>
          </p:cNvPr>
          <p:cNvSpPr txBox="1"/>
          <p:nvPr/>
        </p:nvSpPr>
        <p:spPr>
          <a:xfrm>
            <a:off x="3240336" y="1353126"/>
            <a:ext cx="7469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 err="1">
                <a:latin typeface="Century Gothic" panose="020B0502020202020204" pitchFamily="34" charset="0"/>
              </a:rPr>
              <a:t>Conoc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emos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=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4B71A9F-F0ED-BB4C-A9F3-89B008E3BF1F}"/>
              </a:ext>
            </a:extLst>
          </p:cNvPr>
          <p:cNvSpPr/>
          <p:nvPr/>
        </p:nvSpPr>
        <p:spPr>
          <a:xfrm>
            <a:off x="4781537" y="1242762"/>
            <a:ext cx="17638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know, we are familiar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with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TextBox 9">
            <a:extLst>
              <a:ext uri="{FF2B5EF4-FFF2-40B4-BE49-F238E27FC236}">
                <a16:creationId xmlns:a16="http://schemas.microsoft.com/office/drawing/2014/main" id="{57D73DAC-F76D-7745-A46A-845A3717D503}"/>
              </a:ext>
            </a:extLst>
          </p:cNvPr>
          <p:cNvSpPr txBox="1"/>
          <p:nvPr/>
        </p:nvSpPr>
        <p:spPr>
          <a:xfrm>
            <a:off x="274039" y="2073206"/>
            <a:ext cx="5020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Sent</a:t>
            </a:r>
            <a:r>
              <a:rPr lang="en-GB" sz="1600" dirty="0" err="1">
                <a:latin typeface="Century Gothic" panose="020B0502020202020204" pitchFamily="34" charset="0"/>
              </a:rPr>
              <a:t>i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mos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=</a:t>
            </a:r>
          </a:p>
        </p:txBody>
      </p:sp>
      <p:sp>
        <p:nvSpPr>
          <p:cNvPr id="55" name="Rectangle 10">
            <a:extLst>
              <a:ext uri="{FF2B5EF4-FFF2-40B4-BE49-F238E27FC236}">
                <a16:creationId xmlns:a16="http://schemas.microsoft.com/office/drawing/2014/main" id="{698C3E76-8C2E-8F44-95A1-215EA71DDFA1}"/>
              </a:ext>
            </a:extLst>
          </p:cNvPr>
          <p:cNvSpPr/>
          <p:nvPr/>
        </p:nvSpPr>
        <p:spPr>
          <a:xfrm>
            <a:off x="1461273" y="2056198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6" name="TextBox 11">
            <a:extLst>
              <a:ext uri="{FF2B5EF4-FFF2-40B4-BE49-F238E27FC236}">
                <a16:creationId xmlns:a16="http://schemas.microsoft.com/office/drawing/2014/main" id="{34F5E788-EE69-FC4A-A0CF-6AB15AA8431F}"/>
              </a:ext>
            </a:extLst>
          </p:cNvPr>
          <p:cNvSpPr txBox="1"/>
          <p:nvPr/>
        </p:nvSpPr>
        <p:spPr>
          <a:xfrm>
            <a:off x="3227776" y="2073206"/>
            <a:ext cx="3356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 err="1">
                <a:latin typeface="Century Gothic" panose="020B0502020202020204" pitchFamily="34" charset="0"/>
              </a:rPr>
              <a:t>Asisti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mos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=</a:t>
            </a:r>
          </a:p>
        </p:txBody>
      </p:sp>
      <p:sp>
        <p:nvSpPr>
          <p:cNvPr id="57" name="Rectangle 12">
            <a:extLst>
              <a:ext uri="{FF2B5EF4-FFF2-40B4-BE49-F238E27FC236}">
                <a16:creationId xmlns:a16="http://schemas.microsoft.com/office/drawing/2014/main" id="{8CB2DCDB-249A-A84E-8894-E17FFB60CD09}"/>
              </a:ext>
            </a:extLst>
          </p:cNvPr>
          <p:cNvSpPr/>
          <p:nvPr/>
        </p:nvSpPr>
        <p:spPr>
          <a:xfrm>
            <a:off x="4395132" y="2063319"/>
            <a:ext cx="18582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attend, go to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TextBox 9">
            <a:extLst>
              <a:ext uri="{FF2B5EF4-FFF2-40B4-BE49-F238E27FC236}">
                <a16:creationId xmlns:a16="http://schemas.microsoft.com/office/drawing/2014/main" id="{8B216511-02EF-D14A-A929-8176B62B48C3}"/>
              </a:ext>
            </a:extLst>
          </p:cNvPr>
          <p:cNvSpPr txBox="1"/>
          <p:nvPr/>
        </p:nvSpPr>
        <p:spPr>
          <a:xfrm>
            <a:off x="237548" y="3484379"/>
            <a:ext cx="6134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Permit</a:t>
            </a:r>
            <a:r>
              <a:rPr kumimoji="0" lang="en-GB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permit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imos</a:t>
            </a:r>
            <a:r>
              <a:rPr kumimoji="0" lang="en-GB" sz="16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= </a:t>
            </a:r>
            <a:r>
              <a:rPr lang="en-GB" sz="1600">
                <a:latin typeface="Century Gothic" panose="020B0502020202020204" pitchFamily="34" charset="0"/>
              </a:rPr>
              <a:t>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id="{6AF84F3A-D0C6-8F45-95F3-99D8710601A3}"/>
              </a:ext>
            </a:extLst>
          </p:cNvPr>
          <p:cNvSpPr/>
          <p:nvPr/>
        </p:nvSpPr>
        <p:spPr>
          <a:xfrm>
            <a:off x="3005989" y="3460364"/>
            <a:ext cx="28352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latin typeface="Century Gothic" panose="020B0502020202020204" pitchFamily="34" charset="0"/>
              </a:rPr>
              <a:t>w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allow,</a:t>
            </a:r>
            <a:r>
              <a:rPr kumimoji="0" lang="en-GB" sz="16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we allowed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2" name="TextBox 11">
            <a:extLst>
              <a:ext uri="{FF2B5EF4-FFF2-40B4-BE49-F238E27FC236}">
                <a16:creationId xmlns:a16="http://schemas.microsoft.com/office/drawing/2014/main" id="{B9AAD31E-6240-124B-A414-1970704F751D}"/>
              </a:ext>
            </a:extLst>
          </p:cNvPr>
          <p:cNvSpPr txBox="1"/>
          <p:nvPr/>
        </p:nvSpPr>
        <p:spPr>
          <a:xfrm>
            <a:off x="237548" y="3123148"/>
            <a:ext cx="5020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>
                <a:latin typeface="Century Gothic" panose="020B0502020202020204" pitchFamily="34" charset="0"/>
              </a:rPr>
              <a:t>Beber            beb</a:t>
            </a:r>
            <a:r>
              <a:rPr lang="en-GB" sz="1600" b="1">
                <a:latin typeface="Century Gothic" panose="020B0502020202020204" pitchFamily="34" charset="0"/>
              </a:rPr>
              <a:t>imos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= _______________</a:t>
            </a:r>
          </a:p>
        </p:txBody>
      </p:sp>
      <p:sp>
        <p:nvSpPr>
          <p:cNvPr id="64" name="Rectangle 12">
            <a:extLst>
              <a:ext uri="{FF2B5EF4-FFF2-40B4-BE49-F238E27FC236}">
                <a16:creationId xmlns:a16="http://schemas.microsoft.com/office/drawing/2014/main" id="{FD29BE3E-A509-B441-BCB7-00683308A9BD}"/>
              </a:ext>
            </a:extLst>
          </p:cNvPr>
          <p:cNvSpPr/>
          <p:nvPr/>
        </p:nvSpPr>
        <p:spPr>
          <a:xfrm>
            <a:off x="2904272" y="3100471"/>
            <a:ext cx="11079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drank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6" name="Llamada rectangular redondeada 6">
            <a:extLst>
              <a:ext uri="{FF2B5EF4-FFF2-40B4-BE49-F238E27FC236}">
                <a16:creationId xmlns:a16="http://schemas.microsoft.com/office/drawing/2014/main" id="{BAC8168E-816C-6A4C-8E6C-1B7056BAF6DB}"/>
              </a:ext>
            </a:extLst>
          </p:cNvPr>
          <p:cNvSpPr/>
          <p:nvPr/>
        </p:nvSpPr>
        <p:spPr>
          <a:xfrm>
            <a:off x="319658" y="3918009"/>
            <a:ext cx="3668962" cy="517015"/>
          </a:xfrm>
          <a:prstGeom prst="wedgeRoundRectCallout">
            <a:avLst>
              <a:gd name="adj1" fmla="val 46157"/>
              <a:gd name="adj2" fmla="val -74296"/>
              <a:gd name="adj3" fmla="val 16667"/>
            </a:avLst>
          </a:prstGeom>
          <a:solidFill>
            <a:srgbClr val="FFC000">
              <a:lumMod val="20000"/>
              <a:lumOff val="80000"/>
            </a:srgbClr>
          </a:solidFill>
          <a:ln w="190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dirty="0">
                <a:latin typeface="Century Gothic" panose="020B0502020202020204" pitchFamily="34" charset="0"/>
              </a:rPr>
              <a:t>For </a:t>
            </a:r>
            <a:r>
              <a:rPr lang="en-GB" sz="1600" b="1" i="1" kern="0" dirty="0">
                <a:latin typeface="Century Gothic" panose="020B0502020202020204" pitchFamily="34" charset="0"/>
              </a:rPr>
              <a:t>–</a:t>
            </a:r>
            <a:r>
              <a:rPr lang="en-GB" sz="1600" b="1" i="1" kern="0" dirty="0" err="1">
                <a:latin typeface="Century Gothic" panose="020B0502020202020204" pitchFamily="34" charset="0"/>
              </a:rPr>
              <a:t>ir</a:t>
            </a:r>
            <a:r>
              <a:rPr lang="en-GB" sz="1600" b="1" i="1" kern="0" dirty="0">
                <a:latin typeface="Century Gothic" panose="020B0502020202020204" pitchFamily="34" charset="0"/>
              </a:rPr>
              <a:t> </a:t>
            </a:r>
            <a:r>
              <a:rPr lang="en-GB" sz="1600" kern="0" dirty="0">
                <a:latin typeface="Century Gothic" panose="020B0502020202020204" pitchFamily="34" charset="0"/>
              </a:rPr>
              <a:t>verbs, –</a:t>
            </a:r>
            <a:r>
              <a:rPr lang="en-GB" sz="1600" kern="0" dirty="0" err="1">
                <a:latin typeface="Century Gothic" panose="020B0502020202020204" pitchFamily="34" charset="0"/>
              </a:rPr>
              <a:t>imos</a:t>
            </a:r>
            <a:r>
              <a:rPr lang="en-GB" sz="1600" kern="0" dirty="0">
                <a:latin typeface="Century Gothic" panose="020B0502020202020204" pitchFamily="34" charset="0"/>
              </a:rPr>
              <a:t> is used for ‘we’ in the </a:t>
            </a:r>
            <a:r>
              <a:rPr lang="en-GB" sz="1600" b="1" i="1" kern="0" dirty="0">
                <a:latin typeface="Century Gothic" panose="020B0502020202020204" pitchFamily="34" charset="0"/>
              </a:rPr>
              <a:t>present</a:t>
            </a:r>
            <a:r>
              <a:rPr lang="en-GB" sz="1600" kern="0" dirty="0">
                <a:latin typeface="Century Gothic" panose="020B0502020202020204" pitchFamily="34" charset="0"/>
              </a:rPr>
              <a:t> </a:t>
            </a:r>
            <a:r>
              <a:rPr lang="en-GB" sz="1600" b="1" kern="0" dirty="0">
                <a:latin typeface="Century Gothic" panose="020B0502020202020204" pitchFamily="34" charset="0"/>
              </a:rPr>
              <a:t>AND </a:t>
            </a:r>
            <a:r>
              <a:rPr lang="en-GB" sz="1600" kern="0" dirty="0">
                <a:latin typeface="Century Gothic" panose="020B0502020202020204" pitchFamily="34" charset="0"/>
              </a:rPr>
              <a:t>the </a:t>
            </a:r>
            <a:r>
              <a:rPr lang="en-GB" sz="1600" b="1" kern="0" dirty="0">
                <a:latin typeface="Century Gothic" panose="020B0502020202020204" pitchFamily="34" charset="0"/>
              </a:rPr>
              <a:t>past </a:t>
            </a:r>
            <a:r>
              <a:rPr lang="en-GB" sz="1600" kern="0" dirty="0">
                <a:latin typeface="Century Gothic" panose="020B0502020202020204" pitchFamily="34" charset="0"/>
              </a:rPr>
              <a:t>tense. </a:t>
            </a:r>
            <a:endParaRPr lang="en-GB" sz="1400" kern="0" dirty="0">
              <a:latin typeface="Century Gothic" panose="020F0302020204030204"/>
            </a:endParaRPr>
          </a:p>
        </p:txBody>
      </p:sp>
      <p:pic>
        <p:nvPicPr>
          <p:cNvPr id="70" name="Imagen 8">
            <a:extLst>
              <a:ext uri="{FF2B5EF4-FFF2-40B4-BE49-F238E27FC236}">
                <a16:creationId xmlns:a16="http://schemas.microsoft.com/office/drawing/2014/main" id="{7DB9E927-B0FD-214F-BCC5-5899DFB34B8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9814" y="3532469"/>
            <a:ext cx="1093562" cy="1308282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50BDDED1-F76C-A049-A6CE-D80ACB2168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876" y="3851045"/>
            <a:ext cx="795587" cy="795587"/>
          </a:xfrm>
          <a:prstGeom prst="rect">
            <a:avLst/>
          </a:prstGeom>
        </p:spPr>
      </p:pic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259576" y="987434"/>
            <a:ext cx="6397389" cy="2926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rgbClr val="000000"/>
                </a:solidFill>
              </a:rPr>
              <a:t>To mean ‘</a:t>
            </a:r>
            <a:r>
              <a:rPr lang="en-GB" sz="1600" b="1" dirty="0">
                <a:solidFill>
                  <a:srgbClr val="000000"/>
                </a:solidFill>
              </a:rPr>
              <a:t>we</a:t>
            </a:r>
            <a:r>
              <a:rPr lang="en-GB" sz="1600" dirty="0">
                <a:solidFill>
                  <a:srgbClr val="000000"/>
                </a:solidFill>
              </a:rPr>
              <a:t>’ with an </a:t>
            </a:r>
            <a:r>
              <a:rPr lang="en-GB" sz="1600" b="1" dirty="0">
                <a:solidFill>
                  <a:srgbClr val="000000"/>
                </a:solidFill>
              </a:rPr>
              <a:t>–er</a:t>
            </a:r>
            <a:r>
              <a:rPr lang="en-GB" sz="1600" dirty="0">
                <a:solidFill>
                  <a:srgbClr val="000000"/>
                </a:solidFill>
              </a:rPr>
              <a:t> verb, remove –er and add </a:t>
            </a:r>
            <a:r>
              <a:rPr lang="en-GB" sz="1600" b="1" dirty="0">
                <a:solidFill>
                  <a:srgbClr val="000000"/>
                </a:solidFill>
              </a:rPr>
              <a:t>-</a:t>
            </a:r>
            <a:r>
              <a:rPr lang="en-GB" sz="1600" b="1" dirty="0" err="1">
                <a:solidFill>
                  <a:srgbClr val="000000"/>
                </a:solidFill>
              </a:rPr>
              <a:t>emos</a:t>
            </a:r>
            <a:r>
              <a:rPr lang="en-GB" sz="160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0B9B68A4-D6D7-E946-BED3-A8C6907D3022}"/>
              </a:ext>
            </a:extLst>
          </p:cNvPr>
          <p:cNvSpPr txBox="1">
            <a:spLocks/>
          </p:cNvSpPr>
          <p:nvPr/>
        </p:nvSpPr>
        <p:spPr>
          <a:xfrm>
            <a:off x="282102" y="1759108"/>
            <a:ext cx="6374863" cy="2926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rgbClr val="000000"/>
                </a:solidFill>
              </a:rPr>
              <a:t>For ‘</a:t>
            </a:r>
            <a:r>
              <a:rPr lang="en-GB" sz="1600" b="1" dirty="0">
                <a:solidFill>
                  <a:srgbClr val="000000"/>
                </a:solidFill>
              </a:rPr>
              <a:t>we</a:t>
            </a:r>
            <a:r>
              <a:rPr lang="en-GB" sz="1600" dirty="0">
                <a:solidFill>
                  <a:srgbClr val="000000"/>
                </a:solidFill>
              </a:rPr>
              <a:t>’ with an </a:t>
            </a:r>
            <a:r>
              <a:rPr lang="en-GB" sz="1600" b="1" dirty="0">
                <a:solidFill>
                  <a:srgbClr val="000000"/>
                </a:solidFill>
              </a:rPr>
              <a:t>–</a:t>
            </a:r>
            <a:r>
              <a:rPr lang="en-GB" sz="1600" b="1" dirty="0" err="1">
                <a:solidFill>
                  <a:srgbClr val="000000"/>
                </a:solidFill>
              </a:rPr>
              <a:t>ir</a:t>
            </a:r>
            <a:r>
              <a:rPr lang="en-GB" sz="1600" dirty="0">
                <a:solidFill>
                  <a:srgbClr val="000000"/>
                </a:solidFill>
              </a:rPr>
              <a:t> verb, remove –</a:t>
            </a:r>
            <a:r>
              <a:rPr lang="en-GB" sz="1600" dirty="0" err="1">
                <a:solidFill>
                  <a:srgbClr val="000000"/>
                </a:solidFill>
              </a:rPr>
              <a:t>ir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>
                <a:solidFill>
                  <a:srgbClr val="000000"/>
                </a:solidFill>
              </a:rPr>
              <a:t>and add </a:t>
            </a:r>
            <a:r>
              <a:rPr lang="en-GB" sz="1600" b="1">
                <a:solidFill>
                  <a:srgbClr val="000000"/>
                </a:solidFill>
              </a:rPr>
              <a:t>–</a:t>
            </a:r>
            <a:r>
              <a:rPr lang="en-GB" sz="1600" b="1" dirty="0" err="1">
                <a:solidFill>
                  <a:srgbClr val="000000"/>
                </a:solidFill>
              </a:rPr>
              <a:t>imos</a:t>
            </a:r>
            <a:r>
              <a:rPr lang="en-GB" sz="160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4CDB0D6C-26B8-464B-8329-0F587A1F6B03}"/>
              </a:ext>
            </a:extLst>
          </p:cNvPr>
          <p:cNvSpPr txBox="1">
            <a:spLocks/>
          </p:cNvSpPr>
          <p:nvPr/>
        </p:nvSpPr>
        <p:spPr>
          <a:xfrm>
            <a:off x="278409" y="2775342"/>
            <a:ext cx="6374863" cy="2926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rgbClr val="000000"/>
                </a:solidFill>
              </a:rPr>
              <a:t>For ‘</a:t>
            </a:r>
            <a:r>
              <a:rPr lang="en-GB" sz="1600" b="1" dirty="0">
                <a:solidFill>
                  <a:srgbClr val="000000"/>
                </a:solidFill>
              </a:rPr>
              <a:t>we</a:t>
            </a:r>
            <a:r>
              <a:rPr lang="en-GB" sz="1600" dirty="0">
                <a:solidFill>
                  <a:srgbClr val="000000"/>
                </a:solidFill>
              </a:rPr>
              <a:t>’ with an –</a:t>
            </a:r>
            <a:r>
              <a:rPr lang="en-GB" sz="1600" b="1" dirty="0">
                <a:solidFill>
                  <a:srgbClr val="000000"/>
                </a:solidFill>
              </a:rPr>
              <a:t>er </a:t>
            </a:r>
            <a:r>
              <a:rPr lang="en-GB" sz="1600" dirty="0">
                <a:solidFill>
                  <a:srgbClr val="000000"/>
                </a:solidFill>
              </a:rPr>
              <a:t>or –</a:t>
            </a:r>
            <a:r>
              <a:rPr lang="en-GB" sz="1600" b="1" dirty="0" err="1">
                <a:solidFill>
                  <a:srgbClr val="000000"/>
                </a:solidFill>
              </a:rPr>
              <a:t>ir</a:t>
            </a:r>
            <a:r>
              <a:rPr lang="en-GB" sz="1600" dirty="0">
                <a:solidFill>
                  <a:srgbClr val="000000"/>
                </a:solidFill>
              </a:rPr>
              <a:t> verb, remove –er/–</a:t>
            </a:r>
            <a:r>
              <a:rPr lang="en-GB" sz="1600" dirty="0" err="1">
                <a:solidFill>
                  <a:srgbClr val="000000"/>
                </a:solidFill>
              </a:rPr>
              <a:t>ir</a:t>
            </a:r>
            <a:r>
              <a:rPr lang="en-GB" sz="1600" dirty="0">
                <a:solidFill>
                  <a:srgbClr val="000000"/>
                </a:solidFill>
              </a:rPr>
              <a:t> and add </a:t>
            </a:r>
            <a:r>
              <a:rPr lang="en-GB" sz="1600" b="1" dirty="0">
                <a:solidFill>
                  <a:srgbClr val="000000"/>
                </a:solidFill>
              </a:rPr>
              <a:t>-</a:t>
            </a:r>
            <a:r>
              <a:rPr lang="en-GB" sz="1600" b="1" dirty="0" err="1">
                <a:solidFill>
                  <a:srgbClr val="000000"/>
                </a:solidFill>
              </a:rPr>
              <a:t>imos</a:t>
            </a:r>
            <a:r>
              <a:rPr lang="en-GB" sz="16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203849" y="2399230"/>
            <a:ext cx="6484584" cy="42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tx1"/>
                </a:solidFill>
              </a:rPr>
              <a:t>-er &amp; -</a:t>
            </a:r>
            <a:r>
              <a:rPr lang="en-GB" sz="1800" b="1" dirty="0" err="1">
                <a:solidFill>
                  <a:schemeClr val="tx1"/>
                </a:solidFill>
              </a:rPr>
              <a:t>ir</a:t>
            </a:r>
            <a:r>
              <a:rPr lang="en-GB" sz="1800" b="1" dirty="0">
                <a:solidFill>
                  <a:schemeClr val="tx1"/>
                </a:solidFill>
              </a:rPr>
              <a:t> verbs in 1</a:t>
            </a:r>
            <a:r>
              <a:rPr lang="en-GB" sz="1800" b="1" baseline="30000" dirty="0">
                <a:solidFill>
                  <a:schemeClr val="tx1"/>
                </a:solidFill>
              </a:rPr>
              <a:t>st</a:t>
            </a:r>
            <a:r>
              <a:rPr lang="en-GB" sz="1800" b="1" dirty="0">
                <a:solidFill>
                  <a:schemeClr val="tx1"/>
                </a:solidFill>
              </a:rPr>
              <a:t> person plural – past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9B33262-7DA7-8C48-A2CD-29E4CA93C3DF}"/>
              </a:ext>
            </a:extLst>
          </p:cNvPr>
          <p:cNvCxnSpPr>
            <a:cxnSpLocks/>
          </p:cNvCxnSpPr>
          <p:nvPr/>
        </p:nvCxnSpPr>
        <p:spPr>
          <a:xfrm flipV="1">
            <a:off x="1029225" y="3298462"/>
            <a:ext cx="432048" cy="2986"/>
          </a:xfrm>
          <a:prstGeom prst="straightConnector1">
            <a:avLst/>
          </a:prstGeom>
          <a:noFill/>
          <a:ln w="57150" cap="flat" cmpd="sng" algn="ctr">
            <a:solidFill>
              <a:srgbClr val="EE6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9B33262-7DA7-8C48-A2CD-29E4CA93C3DF}"/>
              </a:ext>
            </a:extLst>
          </p:cNvPr>
          <p:cNvCxnSpPr>
            <a:cxnSpLocks/>
          </p:cNvCxnSpPr>
          <p:nvPr/>
        </p:nvCxnSpPr>
        <p:spPr>
          <a:xfrm flipV="1">
            <a:off x="1137894" y="3668116"/>
            <a:ext cx="432048" cy="2986"/>
          </a:xfrm>
          <a:prstGeom prst="straightConnector1">
            <a:avLst/>
          </a:prstGeom>
          <a:noFill/>
          <a:ln w="57150" cap="flat" cmpd="sng" algn="ctr">
            <a:solidFill>
              <a:srgbClr val="EE6000"/>
            </a:solidFill>
            <a:prstDash val="solid"/>
            <a:miter lim="800000"/>
            <a:tailEnd type="triangle"/>
          </a:ln>
          <a:effectLst/>
        </p:spPr>
      </p:cxn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77926"/>
              </p:ext>
            </p:extLst>
          </p:nvPr>
        </p:nvGraphicFramePr>
        <p:xfrm>
          <a:off x="-83555" y="7997869"/>
          <a:ext cx="642205" cy="10113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3632563010"/>
                    </a:ext>
                  </a:extLst>
                </a:gridCol>
              </a:tblGrid>
              <a:tr h="337132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1016006"/>
                  </a:ext>
                </a:extLst>
              </a:tr>
              <a:tr h="337132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2211991"/>
                  </a:ext>
                </a:extLst>
              </a:tr>
              <a:tr h="337132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7730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045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3172" y="576068"/>
            <a:ext cx="65945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In Year 9, we continue to practise sound-spelling correspondences (SSC) in activities focused on two or more SSC. Often these are tricky pairs, such as [r] vs [</a:t>
            </a:r>
            <a:r>
              <a:rPr lang="en-GB" sz="1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rr</a:t>
            </a:r>
            <a:r>
              <a:rPr lang="en-GB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]. Here are some of the SSC that we will revisit, with their source and cluster words.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E2F27-D464-8C48-90B1-BDAF628E2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72" y="222922"/>
            <a:ext cx="3801708" cy="339861"/>
          </a:xfrm>
        </p:spPr>
        <p:txBody>
          <a:bodyPr>
            <a:noAutofit/>
          </a:bodyPr>
          <a:lstStyle/>
          <a:p>
            <a:r>
              <a:rPr lang="en-GB" altLang="en-US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Sounds of the language</a:t>
            </a:r>
            <a:endParaRPr lang="en-US" sz="2400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E8767E5-1A4D-4BCD-9D70-121DCD896B2B}"/>
              </a:ext>
            </a:extLst>
          </p:cNvPr>
          <p:cNvSpPr/>
          <p:nvPr/>
        </p:nvSpPr>
        <p:spPr>
          <a:xfrm>
            <a:off x="122775" y="1700119"/>
            <a:ext cx="64990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Double </a:t>
            </a:r>
            <a:r>
              <a:rPr lang="en-GB" altLang="en-US" sz="16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ll</a:t>
            </a:r>
            <a:r>
              <a:rPr lang="en-GB" altLang="en-US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, as in </a:t>
            </a:r>
            <a:r>
              <a:rPr lang="en-GB" altLang="en-US" sz="1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ca</a:t>
            </a:r>
            <a:r>
              <a:rPr lang="en-GB" altLang="en-US" sz="16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ll</a:t>
            </a:r>
            <a:r>
              <a:rPr lang="en-GB" altLang="en-US" sz="1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r>
              <a:rPr lang="en-GB" altLang="en-US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, is very different to a single </a:t>
            </a:r>
            <a:r>
              <a:rPr lang="en-GB" altLang="en-U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r>
              <a:rPr lang="en-GB" altLang="en-US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  <a:br>
              <a:rPr lang="en-GB" altLang="en-US" sz="16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GB" altLang="en-US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In most parts of Spain, it sounds like the letter “y” in English.</a:t>
            </a:r>
            <a:endParaRPr lang="en-US" altLang="en-US" sz="16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428" y="2522277"/>
            <a:ext cx="995842" cy="984126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 rot="10800000" flipV="1">
            <a:off x="27028" y="2921796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llegar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 rot="10800000" flipV="1">
            <a:off x="1789470" y="2910525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amarillo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 rot="10800000" flipV="1">
            <a:off x="435529" y="3605558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llevar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 rot="10800000" flipV="1">
            <a:off x="3858953" y="2899467"/>
            <a:ext cx="1458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>
                <a:latin typeface="Century Gothic" panose="020B0502020202020204" pitchFamily="34" charset="0"/>
                <a:cs typeface="Calibri" panose="020F0502020204030204" pitchFamily="34" charset="0"/>
              </a:rPr>
              <a:t>palabra</a:t>
            </a:r>
          </a:p>
        </p:txBody>
      </p:sp>
      <p:sp>
        <p:nvSpPr>
          <p:cNvPr id="104" name="TextBox 103"/>
          <p:cNvSpPr txBox="1"/>
          <p:nvPr/>
        </p:nvSpPr>
        <p:spPr>
          <a:xfrm rot="10800000" flipV="1">
            <a:off x="4118846" y="3568967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lista</a:t>
            </a:r>
            <a:endParaRPr lang="en-GB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05" name="Picture 6" descr="http://www.clker.com/cliparts/x/q/G/d/m/X/paint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91" y="2423975"/>
            <a:ext cx="529055" cy="58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5"/>
          <a:srcRect l="31902" t="44851" r="51621" b="32309"/>
          <a:stretch/>
        </p:blipFill>
        <p:spPr>
          <a:xfrm>
            <a:off x="1636192" y="3357049"/>
            <a:ext cx="700236" cy="545999"/>
          </a:xfrm>
          <a:prstGeom prst="rect">
            <a:avLst/>
          </a:prstGeom>
        </p:spPr>
      </p:pic>
      <p:pic>
        <p:nvPicPr>
          <p:cNvPr id="107" name="Picture 10" descr="http://www.clker.com/cliparts/2/6/8/0/11949851981780930402Traslocatore02.svg.h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52" y="3323459"/>
            <a:ext cx="376588" cy="60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84033">
            <a:off x="1184775" y="2401545"/>
            <a:ext cx="889533" cy="46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TextBox 112"/>
          <p:cNvSpPr txBox="1"/>
          <p:nvPr/>
        </p:nvSpPr>
        <p:spPr>
          <a:xfrm rot="10800000" flipV="1">
            <a:off x="863312" y="2921796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llave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 rot="10800000" flipV="1">
            <a:off x="1971193" y="3612107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ella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16" name="Picture 2" descr="http://www.clker.com/cliparts/0/F/H/c/a/X/crossword-letter-tiles-h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969" y="2307328"/>
            <a:ext cx="828184" cy="57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6" descr="http://www.clker.com/cliparts/e/3/0/f/11949896971812381266light_bulb_karl_bartel_01.svg.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76" y="2249147"/>
            <a:ext cx="594411" cy="59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8" descr="http://www.clker.com/cliparts/d/5/a/2/1194984892354648651sortie_issue_de_secours_01.svg.me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35" y="3266042"/>
            <a:ext cx="862458" cy="43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TextBox 118"/>
          <p:cNvSpPr txBox="1"/>
          <p:nvPr/>
        </p:nvSpPr>
        <p:spPr>
          <a:xfrm>
            <a:off x="4341378" y="2622502"/>
            <a:ext cx="2628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latin typeface="Century Gothic" panose="020B0502020202020204" pitchFamily="34" charset="0"/>
                <a:cs typeface="Calibri" panose="020F0502020204030204" pitchFamily="34" charset="0"/>
              </a:rPr>
              <a:t>[then]</a:t>
            </a:r>
          </a:p>
        </p:txBody>
      </p:sp>
      <p:sp>
        <p:nvSpPr>
          <p:cNvPr id="120" name="TextBox 119"/>
          <p:cNvSpPr txBox="1"/>
          <p:nvPr/>
        </p:nvSpPr>
        <p:spPr>
          <a:xfrm rot="10800000" flipV="1">
            <a:off x="5055858" y="2881163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luego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 rot="10800000" flipV="1">
            <a:off x="5836359" y="2880133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dirty="0">
                <a:latin typeface="Century Gothic" panose="020B0502020202020204" pitchFamily="34" charset="0"/>
                <a:cs typeface="Calibri" panose="020F0502020204030204" pitchFamily="34" charset="0"/>
              </a:rPr>
              <a:t>luz</a:t>
            </a:r>
          </a:p>
        </p:txBody>
      </p:sp>
      <p:sp>
        <p:nvSpPr>
          <p:cNvPr id="122" name="TextBox 121"/>
          <p:cNvSpPr txBox="1"/>
          <p:nvPr/>
        </p:nvSpPr>
        <p:spPr>
          <a:xfrm rot="10800000" flipV="1">
            <a:off x="5546847" y="3631936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salir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23" name="Picture 1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872" y="5533116"/>
            <a:ext cx="1033890" cy="1017609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172" y="6591400"/>
            <a:ext cx="1045590" cy="1028927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872" y="7673696"/>
            <a:ext cx="1045590" cy="1045590"/>
          </a:xfrm>
          <a:prstGeom prst="rect">
            <a:avLst/>
          </a:prstGeom>
        </p:spPr>
      </p:pic>
      <p:sp>
        <p:nvSpPr>
          <p:cNvPr id="126" name="TextBox 125"/>
          <p:cNvSpPr txBox="1"/>
          <p:nvPr/>
        </p:nvSpPr>
        <p:spPr>
          <a:xfrm rot="10800000" flipV="1">
            <a:off x="1185383" y="6251597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centro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 rot="10800000" flipV="1">
            <a:off x="2229100" y="6242018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necesitar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 rot="10800000" flipV="1">
            <a:off x="3256877" y="6258569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doce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 rot="10800000" flipV="1">
            <a:off x="4284655" y="6258570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parecer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 rot="10800000" flipV="1">
            <a:off x="5453887" y="6251597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necesario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 rot="10800000" flipV="1">
            <a:off x="1185383" y="7350557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decir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 rot="10800000" flipV="1">
            <a:off x="2229100" y="7340978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ciencias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 rot="10800000" flipV="1">
            <a:off x="3256877" y="7357529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>
                <a:latin typeface="Century Gothic" panose="020B0502020202020204" pitchFamily="34" charset="0"/>
                <a:cs typeface="Calibri" panose="020F0502020204030204" pitchFamily="34" charset="0"/>
              </a:rPr>
              <a:t>ciudad</a:t>
            </a:r>
          </a:p>
        </p:txBody>
      </p:sp>
      <p:sp>
        <p:nvSpPr>
          <p:cNvPr id="134" name="TextBox 133"/>
          <p:cNvSpPr txBox="1"/>
          <p:nvPr/>
        </p:nvSpPr>
        <p:spPr>
          <a:xfrm rot="10800000" flipV="1">
            <a:off x="4284655" y="7357530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>
                <a:latin typeface="Century Gothic" panose="020B0502020202020204" pitchFamily="34" charset="0"/>
                <a:cs typeface="Calibri" panose="020F0502020204030204" pitchFamily="34" charset="0"/>
              </a:rPr>
              <a:t>cine</a:t>
            </a:r>
          </a:p>
        </p:txBody>
      </p:sp>
      <p:sp>
        <p:nvSpPr>
          <p:cNvPr id="135" name="TextBox 134"/>
          <p:cNvSpPr txBox="1"/>
          <p:nvPr/>
        </p:nvSpPr>
        <p:spPr>
          <a:xfrm rot="10800000" flipV="1">
            <a:off x="5328371" y="7350499"/>
            <a:ext cx="1291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diciembre</a:t>
            </a:r>
            <a:endParaRPr lang="en-GB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 rot="10800000" flipV="1">
            <a:off x="1207523" y="8430417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cabeza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 rot="10800000" flipV="1">
            <a:off x="2251240" y="8420838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voz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 rot="10800000" flipV="1">
            <a:off x="3279017" y="8437389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empezar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 rot="10800000" flipV="1">
            <a:off x="4306795" y="8437390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zapato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 rot="10800000" flipV="1">
            <a:off x="5350511" y="8430359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diez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41" name="Picture 2" descr="http://www.clker.com/cliparts/K/K/1/V/0/d/speaking-man-hi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78" y="7851987"/>
            <a:ext cx="758008" cy="65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2" name="Group 141"/>
          <p:cNvGrpSpPr/>
          <p:nvPr/>
        </p:nvGrpSpPr>
        <p:grpSpPr>
          <a:xfrm>
            <a:off x="1547545" y="7795356"/>
            <a:ext cx="525303" cy="711230"/>
            <a:chOff x="2231048" y="3277091"/>
            <a:chExt cx="1788190" cy="2421110"/>
          </a:xfrm>
        </p:grpSpPr>
        <p:pic>
          <p:nvPicPr>
            <p:cNvPr id="143" name="Picture 4" descr="http://www.clker.com/cliparts/e/8/3/7/1194984522789151206head2.svg.hi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1048" y="3799041"/>
              <a:ext cx="1788190" cy="1899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4" name="Straight Arrow Connector 143"/>
            <p:cNvCxnSpPr/>
            <p:nvPr/>
          </p:nvCxnSpPr>
          <p:spPr>
            <a:xfrm flipH="1">
              <a:off x="3125143" y="3277091"/>
              <a:ext cx="8620" cy="415855"/>
            </a:xfrm>
            <a:prstGeom prst="straightConnector1">
              <a:avLst/>
            </a:prstGeom>
            <a:ln w="50800">
              <a:solidFill>
                <a:srgbClr val="E87D1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5" name="Picture 6" descr="http://www.clker.com/cliparts/3/2/0/4/1194986437730711718tennis_shoe_jarno_vasama_.svg.hi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1" t="51116"/>
          <a:stretch/>
        </p:blipFill>
        <p:spPr bwMode="auto">
          <a:xfrm>
            <a:off x="4445149" y="7979660"/>
            <a:ext cx="936295" cy="43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8" descr="http://www.clker.com/cliparts/3/d/a/b/R/u/blue-number-one-md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354" y="7825641"/>
            <a:ext cx="617392" cy="58899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TextBox 146"/>
          <p:cNvSpPr txBox="1"/>
          <p:nvPr/>
        </p:nvSpPr>
        <p:spPr>
          <a:xfrm>
            <a:off x="3232536" y="8157944"/>
            <a:ext cx="1266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latin typeface="Century Gothic" panose="020B0502020202020204" pitchFamily="34" charset="0"/>
                <a:cs typeface="Calibri" panose="020F0502020204030204" pitchFamily="34" charset="0"/>
              </a:rPr>
              <a:t>[to start]</a:t>
            </a:r>
          </a:p>
        </p:txBody>
      </p:sp>
      <p:grpSp>
        <p:nvGrpSpPr>
          <p:cNvPr id="148" name="Group 147"/>
          <p:cNvGrpSpPr/>
          <p:nvPr/>
        </p:nvGrpSpPr>
        <p:grpSpPr>
          <a:xfrm>
            <a:off x="1415628" y="5647995"/>
            <a:ext cx="716523" cy="702192"/>
            <a:chOff x="8515345" y="423154"/>
            <a:chExt cx="2051056" cy="2010035"/>
          </a:xfrm>
        </p:grpSpPr>
        <p:pic>
          <p:nvPicPr>
            <p:cNvPr id="149" name="Picture 2" descr="http://www.clker.com/cliparts/R/b/P/q/3/T/printable-w-red-bullseye-hi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5345" y="423154"/>
              <a:ext cx="2051056" cy="2010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0" name="Straight Arrow Connector 149"/>
            <p:cNvCxnSpPr/>
            <p:nvPr/>
          </p:nvCxnSpPr>
          <p:spPr>
            <a:xfrm flipV="1">
              <a:off x="8949267" y="1611349"/>
              <a:ext cx="406400" cy="742385"/>
            </a:xfrm>
            <a:prstGeom prst="straightConnector1">
              <a:avLst/>
            </a:prstGeom>
            <a:ln w="50800">
              <a:solidFill>
                <a:srgbClr val="E87D1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1" name="Picture 4" descr="http://www.clker.com/cliparts/e/5/7/3/1242232129118292369512_white,_blue_rounded_rectangle.svg.hi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94" y="5672486"/>
            <a:ext cx="601275" cy="60271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TextBox 151"/>
          <p:cNvSpPr txBox="1"/>
          <p:nvPr/>
        </p:nvSpPr>
        <p:spPr>
          <a:xfrm>
            <a:off x="2058105" y="5912218"/>
            <a:ext cx="1559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latin typeface="Century Gothic" panose="020B0502020202020204" pitchFamily="34" charset="0"/>
                <a:cs typeface="Calibri" panose="020F0502020204030204" pitchFamily="34" charset="0"/>
              </a:rPr>
              <a:t>[to need]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3975421" y="5766411"/>
            <a:ext cx="1791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latin typeface="Century Gothic" panose="020B0502020202020204" pitchFamily="34" charset="0"/>
                <a:cs typeface="Calibri" panose="020F0502020204030204" pitchFamily="34" charset="0"/>
              </a:rPr>
              <a:t>[to seem; appear]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5150747" y="5958326"/>
            <a:ext cx="1779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latin typeface="Century Gothic" panose="020B0502020202020204" pitchFamily="34" charset="0"/>
                <a:cs typeface="Calibri" panose="020F0502020204030204" pitchFamily="34" charset="0"/>
              </a:rPr>
              <a:t>[necessary]</a:t>
            </a:r>
          </a:p>
        </p:txBody>
      </p:sp>
      <p:pic>
        <p:nvPicPr>
          <p:cNvPr id="155" name="Picture 2" descr="http://www.clker.com/cliparts/N/3/K/S/z/j/new-building-hi.pn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10"/>
          <a:stretch/>
        </p:blipFill>
        <p:spPr bwMode="auto">
          <a:xfrm>
            <a:off x="3364774" y="6676817"/>
            <a:ext cx="846819" cy="54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6" descr="http://www.clker.com/cliparts/Y/p/m/x/G/l/cinema-items-hi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350" y="6882462"/>
            <a:ext cx="665938" cy="49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8" descr="http://www.clker.com/cliparts/d/f/7/0/11949852971136319017provette_architetto_fran_01.svg.hi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247" y="6844350"/>
            <a:ext cx="511002" cy="5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10" descr="http://www.clker.com/cliparts/e/4/8/6/12603897501573278324roystonlodge_Desk_Calendar.svg.hi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95" y="6904503"/>
            <a:ext cx="553133" cy="47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TextBox 158"/>
          <p:cNvSpPr txBox="1"/>
          <p:nvPr/>
        </p:nvSpPr>
        <p:spPr>
          <a:xfrm>
            <a:off x="1091892" y="6976068"/>
            <a:ext cx="1454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latin typeface="Century Gothic" panose="020B0502020202020204" pitchFamily="34" charset="0"/>
                <a:cs typeface="Calibri" panose="020F0502020204030204" pitchFamily="34" charset="0"/>
              </a:rPr>
              <a:t>[to say; tell]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AE8767E5-1A4D-4BCD-9D70-121DCD896B2B}"/>
              </a:ext>
            </a:extLst>
          </p:cNvPr>
          <p:cNvSpPr/>
          <p:nvPr/>
        </p:nvSpPr>
        <p:spPr>
          <a:xfrm>
            <a:off x="83740" y="4052413"/>
            <a:ext cx="67043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The SSCs [</a:t>
            </a:r>
            <a:r>
              <a:rPr lang="en-GB" altLang="en-US" sz="16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ce</a:t>
            </a:r>
            <a:r>
              <a:rPr lang="en-GB" altLang="en-US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], [</a:t>
            </a:r>
            <a:r>
              <a:rPr lang="en-GB" altLang="en-U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ci</a:t>
            </a:r>
            <a:r>
              <a:rPr lang="en-GB" altLang="en-US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] and [</a:t>
            </a:r>
            <a:r>
              <a:rPr lang="en-GB" altLang="en-U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z</a:t>
            </a:r>
            <a:r>
              <a:rPr lang="en-GB" altLang="en-US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] are pronounced differently in different parts of the Spanish-speaking world. </a:t>
            </a:r>
            <a:r>
              <a:rPr lang="en-GB" altLang="en-US" sz="16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 most of mainland Spain, this ‘c’ and ‘z’ is pronounced like “</a:t>
            </a:r>
            <a:r>
              <a:rPr lang="en-GB" altLang="en-US" sz="1600" dirty="0" err="1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</a:t>
            </a:r>
            <a:r>
              <a:rPr lang="en-GB" altLang="en-US" sz="16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” in English. In the Canary Islands and Latin America, they are pronounced like an “s”.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 sz="16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 doesn’t matter which way you say it – you will be understood! </a:t>
            </a:r>
            <a:endParaRPr lang="en-US" altLang="en-US" sz="16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 rot="10800000" flipV="1">
            <a:off x="2000737" y="3289633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b="1">
                <a:latin typeface="Century Gothic" panose="020B0502020202020204" pitchFamily="34" charset="0"/>
                <a:cs typeface="Calibri" panose="020F0502020204030204" pitchFamily="34" charset="0"/>
              </a:rPr>
              <a:t>[she]</a:t>
            </a:r>
          </a:p>
        </p:txBody>
      </p:sp>
      <p:sp>
        <p:nvSpPr>
          <p:cNvPr id="164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 txBox="1">
            <a:spLocks/>
          </p:cNvSpPr>
          <p:nvPr/>
        </p:nvSpPr>
        <p:spPr bwMode="auto">
          <a:xfrm>
            <a:off x="5257800" y="8826500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GB" altLang="en-US" b="1">
                <a:solidFill>
                  <a:srgbClr val="00000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449702" y="3292351"/>
            <a:ext cx="2628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latin typeface="Century Gothic" panose="020B0502020202020204" pitchFamily="34" charset="0"/>
                <a:cs typeface="Calibri" panose="020F0502020204030204" pitchFamily="34" charset="0"/>
              </a:rPr>
              <a:t>[list; ready (f)]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452489" y="7100239"/>
            <a:ext cx="671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latin typeface="Century Gothic" panose="020B0502020202020204" pitchFamily="34" charset="0"/>
                <a:cs typeface="Calibri" panose="020F0502020204030204" pitchFamily="34" charset="0"/>
              </a:rPr>
              <a:t>[city]</a:t>
            </a:r>
          </a:p>
        </p:txBody>
      </p:sp>
      <p:sp>
        <p:nvSpPr>
          <p:cNvPr id="71" name="TextBox 70"/>
          <p:cNvSpPr txBox="1"/>
          <p:nvPr/>
        </p:nvSpPr>
        <p:spPr>
          <a:xfrm rot="10800000" flipV="1">
            <a:off x="27028" y="2560913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b="1">
                <a:latin typeface="Century Gothic" panose="020B0502020202020204" pitchFamily="34" charset="0"/>
                <a:cs typeface="Calibri" panose="020F0502020204030204" pitchFamily="34" charset="0"/>
              </a:rPr>
              <a:t>[to arrive]</a:t>
            </a:r>
          </a:p>
        </p:txBody>
      </p:sp>
    </p:spTree>
    <p:extLst>
      <p:ext uri="{BB962C8B-B14F-4D97-AF65-F5344CB8AC3E}">
        <p14:creationId xmlns:p14="http://schemas.microsoft.com/office/powerpoint/2010/main" val="416552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198855-A59D-6A41-86D9-13C7DB0C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7" y="125758"/>
            <a:ext cx="2041388" cy="451608"/>
          </a:xfrm>
        </p:spPr>
        <p:txBody>
          <a:bodyPr/>
          <a:lstStyle/>
          <a:p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T2.1 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5 </a:t>
            </a:r>
            <a:endParaRPr lang="en-US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Gramática</a:t>
            </a:r>
          </a:p>
        </p:txBody>
      </p:sp>
      <p:sp>
        <p:nvSpPr>
          <p:cNvPr id="85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45994" y="8741122"/>
            <a:ext cx="812005" cy="484268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29</a:t>
            </a:r>
            <a:endParaRPr kumimoji="0" lang="en-GB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6BFED25A-E09F-2A49-BECF-0835DAE7D3B4}"/>
              </a:ext>
            </a:extLst>
          </p:cNvPr>
          <p:cNvSpPr txBox="1"/>
          <p:nvPr/>
        </p:nvSpPr>
        <p:spPr>
          <a:xfrm>
            <a:off x="185713" y="1209329"/>
            <a:ext cx="61601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latin typeface="Century Gothic" panose="020B0502020202020204" pitchFamily="34" charset="0"/>
              </a:rPr>
              <a:t>Resuelv</a:t>
            </a:r>
            <a:r>
              <a:rPr lang="en-GB" sz="1500" b="1" dirty="0" err="1">
                <a:latin typeface="Century Gothic" panose="020B0502020202020204" pitchFamily="34" charset="0"/>
              </a:rPr>
              <a:t>e</a:t>
            </a:r>
            <a:r>
              <a:rPr lang="en-GB" sz="1500" dirty="0"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latin typeface="Century Gothic" panose="020B0502020202020204" pitchFamily="34" charset="0"/>
              </a:rPr>
              <a:t>problemas</a:t>
            </a:r>
            <a:r>
              <a:rPr lang="en-GB" sz="1500" dirty="0"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latin typeface="Century Gothic" panose="020B0502020202020204" pitchFamily="34" charset="0"/>
              </a:rPr>
              <a:t>difíciles</a:t>
            </a:r>
            <a:r>
              <a:rPr lang="en-GB" sz="15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8" name="TextBox 21">
            <a:extLst>
              <a:ext uri="{FF2B5EF4-FFF2-40B4-BE49-F238E27FC236}">
                <a16:creationId xmlns:a16="http://schemas.microsoft.com/office/drawing/2014/main" id="{5E02DB33-1817-D448-9F5B-435F220734E3}"/>
              </a:ext>
            </a:extLst>
          </p:cNvPr>
          <p:cNvSpPr txBox="1"/>
          <p:nvPr/>
        </p:nvSpPr>
        <p:spPr>
          <a:xfrm>
            <a:off x="2989170" y="1205782"/>
            <a:ext cx="78084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500" b="1">
                <a:latin typeface="Century Gothic" panose="020B0502020202020204" pitchFamily="34" charset="0"/>
              </a:rPr>
              <a:t>S/he </a:t>
            </a:r>
            <a:r>
              <a:rPr lang="en-GB" sz="1500">
                <a:latin typeface="Century Gothic" panose="020B0502020202020204" pitchFamily="34" charset="0"/>
              </a:rPr>
              <a:t>or </a:t>
            </a:r>
            <a:r>
              <a:rPr lang="en-GB" sz="1500" b="1">
                <a:latin typeface="Century Gothic" panose="020B0502020202020204" pitchFamily="34" charset="0"/>
              </a:rPr>
              <a:t>it</a:t>
            </a:r>
            <a:r>
              <a:rPr lang="en-GB" sz="1500">
                <a:latin typeface="Century Gothic" panose="020B0502020202020204" pitchFamily="34" charset="0"/>
              </a:rPr>
              <a:t> resolves </a:t>
            </a:r>
            <a:r>
              <a:rPr lang="en-GB" sz="1500" dirty="0">
                <a:latin typeface="Century Gothic" panose="020B0502020202020204" pitchFamily="34" charset="0"/>
              </a:rPr>
              <a:t>difficult problems.</a:t>
            </a:r>
          </a:p>
        </p:txBody>
      </p:sp>
      <p:sp>
        <p:nvSpPr>
          <p:cNvPr id="39" name="TextBox 15">
            <a:extLst>
              <a:ext uri="{FF2B5EF4-FFF2-40B4-BE49-F238E27FC236}">
                <a16:creationId xmlns:a16="http://schemas.microsoft.com/office/drawing/2014/main" id="{5580982B-39B5-3D47-A261-E083D11B08A9}"/>
              </a:ext>
            </a:extLst>
          </p:cNvPr>
          <p:cNvSpPr txBox="1"/>
          <p:nvPr/>
        </p:nvSpPr>
        <p:spPr>
          <a:xfrm>
            <a:off x="172381" y="1919004"/>
            <a:ext cx="44605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latin typeface="Century Gothic" panose="020B0502020202020204" pitchFamily="34" charset="0"/>
              </a:rPr>
              <a:t>Promuev</a:t>
            </a:r>
            <a:r>
              <a:rPr lang="en-GB" sz="1500" b="1" dirty="0" err="1">
                <a:latin typeface="Century Gothic" panose="020B0502020202020204" pitchFamily="34" charset="0"/>
              </a:rPr>
              <a:t>en</a:t>
            </a:r>
            <a:r>
              <a:rPr lang="en-GB" sz="1500" dirty="0">
                <a:latin typeface="Century Gothic" panose="020B0502020202020204" pitchFamily="34" charset="0"/>
              </a:rPr>
              <a:t> los </a:t>
            </a:r>
            <a:r>
              <a:rPr lang="en-GB" sz="1500" dirty="0" err="1">
                <a:latin typeface="Century Gothic" panose="020B0502020202020204" pitchFamily="34" charset="0"/>
              </a:rPr>
              <a:t>productos</a:t>
            </a:r>
            <a:r>
              <a:rPr lang="en-GB" sz="1500" dirty="0">
                <a:latin typeface="Century Gothic" panose="020B0502020202020204" pitchFamily="34" charset="0"/>
              </a:rPr>
              <a:t> naturales. </a:t>
            </a:r>
          </a:p>
        </p:txBody>
      </p:sp>
      <p:sp>
        <p:nvSpPr>
          <p:cNvPr id="40" name="TextBox 16">
            <a:extLst>
              <a:ext uri="{FF2B5EF4-FFF2-40B4-BE49-F238E27FC236}">
                <a16:creationId xmlns:a16="http://schemas.microsoft.com/office/drawing/2014/main" id="{88847639-EB5F-904F-9767-CB20EC9AEF78}"/>
              </a:ext>
            </a:extLst>
          </p:cNvPr>
          <p:cNvSpPr txBox="1"/>
          <p:nvPr/>
        </p:nvSpPr>
        <p:spPr>
          <a:xfrm>
            <a:off x="3627614" y="1907038"/>
            <a:ext cx="32931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500" b="1">
                <a:latin typeface="Century Gothic" panose="020B0502020202020204" pitchFamily="34" charset="0"/>
              </a:rPr>
              <a:t>They </a:t>
            </a:r>
            <a:r>
              <a:rPr lang="en-GB" sz="1500">
                <a:latin typeface="Century Gothic" panose="020B0502020202020204" pitchFamily="34" charset="0"/>
              </a:rPr>
              <a:t>promote </a:t>
            </a:r>
            <a:r>
              <a:rPr lang="en-GB" sz="1500" dirty="0">
                <a:latin typeface="Century Gothic" panose="020B0502020202020204" pitchFamily="34" charset="0"/>
              </a:rPr>
              <a:t>natural products.</a:t>
            </a:r>
          </a:p>
        </p:txBody>
      </p:sp>
      <p:sp>
        <p:nvSpPr>
          <p:cNvPr id="43" name="CuadroTexto 1">
            <a:extLst>
              <a:ext uri="{FF2B5EF4-FFF2-40B4-BE49-F238E27FC236}">
                <a16:creationId xmlns:a16="http://schemas.microsoft.com/office/drawing/2014/main" id="{260D9A51-F047-ED45-B584-34E99A5E1C96}"/>
              </a:ext>
            </a:extLst>
          </p:cNvPr>
          <p:cNvSpPr txBox="1"/>
          <p:nvPr/>
        </p:nvSpPr>
        <p:spPr>
          <a:xfrm>
            <a:off x="142665" y="1686839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latin typeface="Century Gothic" panose="020B0502020202020204" pitchFamily="34" charset="0"/>
              </a:rPr>
              <a:t>_____.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45" name="CuadroTexto 21">
            <a:extLst>
              <a:ext uri="{FF2B5EF4-FFF2-40B4-BE49-F238E27FC236}">
                <a16:creationId xmlns:a16="http://schemas.microsoft.com/office/drawing/2014/main" id="{A8D754E0-4399-6444-814F-4486B347D571}"/>
              </a:ext>
            </a:extLst>
          </p:cNvPr>
          <p:cNvSpPr txBox="1"/>
          <p:nvPr/>
        </p:nvSpPr>
        <p:spPr>
          <a:xfrm>
            <a:off x="4077072" y="1673756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GB" sz="1600" b="1" dirty="0">
                <a:latin typeface="Century Gothic"/>
              </a:rPr>
              <a:t>-en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59386C1-68D2-7344-9C04-400FAA381E30}"/>
              </a:ext>
            </a:extLst>
          </p:cNvPr>
          <p:cNvSpPr txBox="1"/>
          <p:nvPr/>
        </p:nvSpPr>
        <p:spPr>
          <a:xfrm>
            <a:off x="174139" y="4042845"/>
            <a:ext cx="70772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00">
                <a:latin typeface="Century Gothic" panose="020B0502020202020204" pitchFamily="34" charset="0"/>
              </a:rPr>
              <a:t>sobreviv</a:t>
            </a:r>
            <a:r>
              <a:rPr lang="en-GB" sz="1500" b="1">
                <a:latin typeface="Century Gothic" panose="020B0502020202020204" pitchFamily="34" charset="0"/>
              </a:rPr>
              <a:t>ió</a:t>
            </a:r>
            <a:r>
              <a:rPr lang="en-GB" sz="1500">
                <a:latin typeface="Century Gothic" panose="020B0502020202020204" pitchFamily="34" charset="0"/>
              </a:rPr>
              <a:t> </a:t>
            </a:r>
            <a:r>
              <a:rPr lang="en-GB" sz="1500" dirty="0">
                <a:latin typeface="Century Gothic" panose="020B0502020202020204" pitchFamily="34" charset="0"/>
              </a:rPr>
              <a:t>=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F10FC47-1634-4D42-AEE9-A1A3AE134C18}"/>
              </a:ext>
            </a:extLst>
          </p:cNvPr>
          <p:cNvSpPr/>
          <p:nvPr/>
        </p:nvSpPr>
        <p:spPr>
          <a:xfrm>
            <a:off x="1279120" y="4035631"/>
            <a:ext cx="189827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latin typeface="Century Gothic" panose="020B0502020202020204" pitchFamily="34" charset="0"/>
              </a:rPr>
              <a:t>  s/he </a:t>
            </a:r>
            <a:r>
              <a:rPr lang="en-GB" sz="1500" b="1" dirty="0">
                <a:latin typeface="Century Gothic" panose="020B0502020202020204" pitchFamily="34" charset="0"/>
              </a:rPr>
              <a:t>or</a:t>
            </a:r>
            <a:r>
              <a:rPr lang="en-GB" sz="1500" dirty="0">
                <a:latin typeface="Century Gothic" panose="020B0502020202020204" pitchFamily="34" charset="0"/>
              </a:rPr>
              <a:t> it survived</a:t>
            </a:r>
            <a:endParaRPr lang="en-GB" sz="1500" dirty="0">
              <a:latin typeface="Century Gothic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0FC4A9-0443-0549-955E-B9CC18CC0C5D}"/>
              </a:ext>
            </a:extLst>
          </p:cNvPr>
          <p:cNvSpPr txBox="1"/>
          <p:nvPr/>
        </p:nvSpPr>
        <p:spPr>
          <a:xfrm>
            <a:off x="3664517" y="3418266"/>
            <a:ext cx="6337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00">
                <a:latin typeface="Century Gothic" panose="020B0502020202020204" pitchFamily="34" charset="0"/>
              </a:rPr>
              <a:t>prohib</a:t>
            </a:r>
            <a:r>
              <a:rPr lang="en-GB" sz="1500" b="1">
                <a:latin typeface="Century Gothic" panose="020B0502020202020204" pitchFamily="34" charset="0"/>
              </a:rPr>
              <a:t>ió</a:t>
            </a:r>
            <a:r>
              <a:rPr lang="en-GB" sz="1500">
                <a:latin typeface="Century Gothic" panose="020B0502020202020204" pitchFamily="34" charset="0"/>
              </a:rPr>
              <a:t> </a:t>
            </a:r>
            <a:r>
              <a:rPr lang="en-GB" sz="1500" dirty="0">
                <a:latin typeface="Century Gothic" panose="020B0502020202020204" pitchFamily="34" charset="0"/>
              </a:rPr>
              <a:t>=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FCF3884-16F9-114D-A2BF-A5F5673E2207}"/>
              </a:ext>
            </a:extLst>
          </p:cNvPr>
          <p:cNvSpPr/>
          <p:nvPr/>
        </p:nvSpPr>
        <p:spPr>
          <a:xfrm>
            <a:off x="4710643" y="3989037"/>
            <a:ext cx="23907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latin typeface="Century Gothic" panose="020B0502020202020204" pitchFamily="34" charset="0"/>
              </a:rPr>
              <a:t>s/he </a:t>
            </a:r>
            <a:r>
              <a:rPr lang="en-GB" sz="1500" b="1" dirty="0">
                <a:latin typeface="Century Gothic" panose="020B0502020202020204" pitchFamily="34" charset="0"/>
              </a:rPr>
              <a:t>or</a:t>
            </a:r>
            <a:r>
              <a:rPr lang="en-GB" sz="1500" dirty="0">
                <a:latin typeface="Century Gothic" panose="020B0502020202020204" pitchFamily="34" charset="0"/>
              </a:rPr>
              <a:t> </a:t>
            </a:r>
            <a:r>
              <a:rPr lang="en-GB" sz="1500">
                <a:latin typeface="Century Gothic" panose="020B0502020202020204" pitchFamily="34" charset="0"/>
              </a:rPr>
              <a:t>it forbade </a:t>
            </a:r>
            <a:r>
              <a:rPr lang="en-GB" sz="1500" dirty="0">
                <a:latin typeface="Century Gothic" panose="020B0502020202020204" pitchFamily="34" charset="0"/>
              </a:rPr>
              <a:t>/ banned</a:t>
            </a:r>
            <a:endParaRPr lang="en-GB" sz="1500" dirty="0">
              <a:latin typeface="Century Gothic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2503976-544A-354D-96E2-FB678AE98F38}"/>
              </a:ext>
            </a:extLst>
          </p:cNvPr>
          <p:cNvSpPr txBox="1"/>
          <p:nvPr/>
        </p:nvSpPr>
        <p:spPr>
          <a:xfrm>
            <a:off x="1638788" y="5101654"/>
            <a:ext cx="1729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latin typeface="Century Gothic" panose="020B0502020202020204" pitchFamily="34" charset="0"/>
              </a:rPr>
              <a:t>proteg</a:t>
            </a:r>
            <a:endParaRPr lang="en-GB" sz="1600" b="1" dirty="0"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43EEB7D-F63B-0945-AE3B-DA9B6416BF0F}"/>
              </a:ext>
            </a:extLst>
          </p:cNvPr>
          <p:cNvSpPr txBox="1"/>
          <p:nvPr/>
        </p:nvSpPr>
        <p:spPr>
          <a:xfrm>
            <a:off x="3003930" y="5100907"/>
            <a:ext cx="2662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00" dirty="0" err="1">
                <a:latin typeface="Century Gothic" panose="020B0502020202020204" pitchFamily="34" charset="0"/>
              </a:rPr>
              <a:t>proteg</a:t>
            </a:r>
            <a:r>
              <a:rPr lang="en-GB" sz="1500" b="1" dirty="0" err="1">
                <a:latin typeface="Century Gothic" panose="020B0502020202020204" pitchFamily="34" charset="0"/>
              </a:rPr>
              <a:t>ieron</a:t>
            </a:r>
            <a:endParaRPr lang="en-GB" sz="1500" b="1" dirty="0">
              <a:latin typeface="Century Gothic" panose="020B0502020202020204" pitchFamily="34" charset="0"/>
            </a:endParaRP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85D5087-D4A0-8740-8C71-E2E58FA7B9E5}"/>
              </a:ext>
            </a:extLst>
          </p:cNvPr>
          <p:cNvCxnSpPr>
            <a:cxnSpLocks/>
          </p:cNvCxnSpPr>
          <p:nvPr/>
        </p:nvCxnSpPr>
        <p:spPr>
          <a:xfrm>
            <a:off x="2503375" y="5291276"/>
            <a:ext cx="465144" cy="0"/>
          </a:xfrm>
          <a:prstGeom prst="straightConnector1">
            <a:avLst/>
          </a:prstGeom>
          <a:noFill/>
          <a:ln w="57150" cap="flat" cmpd="sng" algn="ctr">
            <a:solidFill>
              <a:srgbClr val="00206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8C73032B-1FA1-834C-9867-99767D5AF01E}"/>
              </a:ext>
            </a:extLst>
          </p:cNvPr>
          <p:cNvSpPr txBox="1"/>
          <p:nvPr/>
        </p:nvSpPr>
        <p:spPr>
          <a:xfrm>
            <a:off x="4243586" y="5083950"/>
            <a:ext cx="31663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00" dirty="0">
                <a:latin typeface="Century Gothic" panose="020B0502020202020204" pitchFamily="34" charset="0"/>
              </a:rPr>
              <a:t>(they protected)</a:t>
            </a:r>
            <a:endParaRPr lang="en-GB" sz="1500" b="1" dirty="0">
              <a:latin typeface="Century Gothic" panose="020B0502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B820A77-0C28-E044-8556-66AFB7A08ABD}"/>
              </a:ext>
            </a:extLst>
          </p:cNvPr>
          <p:cNvSpPr txBox="1"/>
          <p:nvPr/>
        </p:nvSpPr>
        <p:spPr>
          <a:xfrm>
            <a:off x="195771" y="5102696"/>
            <a:ext cx="21666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00" dirty="0">
                <a:latin typeface="Century Gothic" panose="020B0502020202020204" pitchFamily="34" charset="0"/>
              </a:rPr>
              <a:t>Proteg</a:t>
            </a:r>
            <a:r>
              <a:rPr lang="en-GB" sz="1500" strike="sngStrike" dirty="0">
                <a:latin typeface="Century Gothic" panose="020B0502020202020204" pitchFamily="34" charset="0"/>
              </a:rPr>
              <a:t>er</a:t>
            </a:r>
            <a:endParaRPr lang="en-GB" sz="1500" b="1" strike="sngStrike" dirty="0">
              <a:latin typeface="Century Gothic" panose="020B0502020202020204" pitchFamily="34" charset="0"/>
            </a:endParaRP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9BC074F3-E865-A24B-8D53-DA3383EE1208}"/>
              </a:ext>
            </a:extLst>
          </p:cNvPr>
          <p:cNvCxnSpPr>
            <a:cxnSpLocks/>
          </p:cNvCxnSpPr>
          <p:nvPr/>
        </p:nvCxnSpPr>
        <p:spPr>
          <a:xfrm>
            <a:off x="1243850" y="5291276"/>
            <a:ext cx="413620" cy="0"/>
          </a:xfrm>
          <a:prstGeom prst="straightConnector1">
            <a:avLst/>
          </a:prstGeom>
          <a:noFill/>
          <a:ln w="57150" cap="flat" cmpd="sng" algn="ctr">
            <a:solidFill>
              <a:srgbClr val="00206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7041A22D-53C1-0247-99A3-07EE67B93847}"/>
              </a:ext>
            </a:extLst>
          </p:cNvPr>
          <p:cNvSpPr txBox="1"/>
          <p:nvPr/>
        </p:nvSpPr>
        <p:spPr>
          <a:xfrm>
            <a:off x="4002960" y="7183065"/>
            <a:ext cx="2143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our help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9341522D-1CB8-8F41-B4A3-38E1CE449E02}"/>
              </a:ext>
            </a:extLst>
          </p:cNvPr>
          <p:cNvCxnSpPr/>
          <p:nvPr/>
        </p:nvCxnSpPr>
        <p:spPr>
          <a:xfrm>
            <a:off x="2871994" y="7358628"/>
            <a:ext cx="754866" cy="0"/>
          </a:xfrm>
          <a:prstGeom prst="straightConnector1">
            <a:avLst/>
          </a:prstGeom>
          <a:noFill/>
          <a:ln w="57150" cap="flat" cmpd="sng" algn="ctr">
            <a:solidFill>
              <a:srgbClr val="EE6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0EB8F9E-46D4-1749-A7BA-42DC5D5B93CD}"/>
              </a:ext>
            </a:extLst>
          </p:cNvPr>
          <p:cNvSpPr/>
          <p:nvPr/>
        </p:nvSpPr>
        <p:spPr>
          <a:xfrm>
            <a:off x="244259" y="7175039"/>
            <a:ext cx="28530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latin typeface="Century Gothic" panose="020B0502020202020204" pitchFamily="34" charset="0"/>
              </a:rPr>
              <a:t>nuestra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ayuda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117" name="TextBox 3">
            <a:extLst>
              <a:ext uri="{FF2B5EF4-FFF2-40B4-BE49-F238E27FC236}">
                <a16:creationId xmlns:a16="http://schemas.microsoft.com/office/drawing/2014/main" id="{EB5BB740-0A53-F744-BAD3-7BC2B29BC827}"/>
              </a:ext>
            </a:extLst>
          </p:cNvPr>
          <p:cNvSpPr txBox="1"/>
          <p:nvPr/>
        </p:nvSpPr>
        <p:spPr>
          <a:xfrm>
            <a:off x="4008144" y="6465839"/>
            <a:ext cx="2143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our future</a:t>
            </a:r>
          </a:p>
        </p:txBody>
      </p:sp>
      <p:cxnSp>
        <p:nvCxnSpPr>
          <p:cNvPr id="118" name="Straight Arrow Connector 12">
            <a:extLst>
              <a:ext uri="{FF2B5EF4-FFF2-40B4-BE49-F238E27FC236}">
                <a16:creationId xmlns:a16="http://schemas.microsoft.com/office/drawing/2014/main" id="{5E39F81F-81EB-D340-B874-2473B92ACF39}"/>
              </a:ext>
            </a:extLst>
          </p:cNvPr>
          <p:cNvCxnSpPr/>
          <p:nvPr/>
        </p:nvCxnSpPr>
        <p:spPr>
          <a:xfrm>
            <a:off x="2871994" y="6635116"/>
            <a:ext cx="754866" cy="0"/>
          </a:xfrm>
          <a:prstGeom prst="straightConnector1">
            <a:avLst/>
          </a:prstGeom>
          <a:noFill/>
          <a:ln w="57150" cap="flat" cmpd="sng" algn="ctr">
            <a:solidFill>
              <a:srgbClr val="EE6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9" name="Rectangle 15">
            <a:extLst>
              <a:ext uri="{FF2B5EF4-FFF2-40B4-BE49-F238E27FC236}">
                <a16:creationId xmlns:a16="http://schemas.microsoft.com/office/drawing/2014/main" id="{C14E7CB2-B93D-8D46-BEC6-175A778D4629}"/>
              </a:ext>
            </a:extLst>
          </p:cNvPr>
          <p:cNvSpPr/>
          <p:nvPr/>
        </p:nvSpPr>
        <p:spPr>
          <a:xfrm>
            <a:off x="248558" y="6442316"/>
            <a:ext cx="28530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latin typeface="Century Gothic" panose="020B0502020202020204" pitchFamily="34" charset="0"/>
              </a:rPr>
              <a:t>nuestro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futuro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120" name="TextBox 3">
            <a:extLst>
              <a:ext uri="{FF2B5EF4-FFF2-40B4-BE49-F238E27FC236}">
                <a16:creationId xmlns:a16="http://schemas.microsoft.com/office/drawing/2014/main" id="{FDC9F866-D862-3B48-AF20-D8EE3EB61410}"/>
              </a:ext>
            </a:extLst>
          </p:cNvPr>
          <p:cNvSpPr txBox="1"/>
          <p:nvPr/>
        </p:nvSpPr>
        <p:spPr>
          <a:xfrm>
            <a:off x="3993739" y="8680187"/>
            <a:ext cx="2315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our resources</a:t>
            </a:r>
          </a:p>
        </p:txBody>
      </p:sp>
      <p:cxnSp>
        <p:nvCxnSpPr>
          <p:cNvPr id="121" name="Straight Arrow Connector 12">
            <a:extLst>
              <a:ext uri="{FF2B5EF4-FFF2-40B4-BE49-F238E27FC236}">
                <a16:creationId xmlns:a16="http://schemas.microsoft.com/office/drawing/2014/main" id="{ED435579-413B-564D-AC1D-4F37353F9EB0}"/>
              </a:ext>
            </a:extLst>
          </p:cNvPr>
          <p:cNvCxnSpPr/>
          <p:nvPr/>
        </p:nvCxnSpPr>
        <p:spPr>
          <a:xfrm>
            <a:off x="2909651" y="8810726"/>
            <a:ext cx="754866" cy="0"/>
          </a:xfrm>
          <a:prstGeom prst="straightConnector1">
            <a:avLst/>
          </a:prstGeom>
          <a:noFill/>
          <a:ln w="57150" cap="flat" cmpd="sng" algn="ctr">
            <a:solidFill>
              <a:srgbClr val="EE6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2" name="Rectangle 15">
            <a:extLst>
              <a:ext uri="{FF2B5EF4-FFF2-40B4-BE49-F238E27FC236}">
                <a16:creationId xmlns:a16="http://schemas.microsoft.com/office/drawing/2014/main" id="{BB40F99F-7553-9244-AB74-A4EE0B1AD37C}"/>
              </a:ext>
            </a:extLst>
          </p:cNvPr>
          <p:cNvSpPr/>
          <p:nvPr/>
        </p:nvSpPr>
        <p:spPr>
          <a:xfrm>
            <a:off x="264954" y="8670501"/>
            <a:ext cx="28530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latin typeface="Century Gothic" panose="020B0502020202020204" pitchFamily="34" charset="0"/>
              </a:rPr>
              <a:t>nuestros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recursos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123" name="TextBox 3">
            <a:extLst>
              <a:ext uri="{FF2B5EF4-FFF2-40B4-BE49-F238E27FC236}">
                <a16:creationId xmlns:a16="http://schemas.microsoft.com/office/drawing/2014/main" id="{164F866C-8580-844B-B7B7-2686F76ECB67}"/>
              </a:ext>
            </a:extLst>
          </p:cNvPr>
          <p:cNvSpPr txBox="1"/>
          <p:nvPr/>
        </p:nvSpPr>
        <p:spPr>
          <a:xfrm>
            <a:off x="4002961" y="7918244"/>
            <a:ext cx="2143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our cities</a:t>
            </a:r>
          </a:p>
        </p:txBody>
      </p:sp>
      <p:cxnSp>
        <p:nvCxnSpPr>
          <p:cNvPr id="124" name="Straight Arrow Connector 12">
            <a:extLst>
              <a:ext uri="{FF2B5EF4-FFF2-40B4-BE49-F238E27FC236}">
                <a16:creationId xmlns:a16="http://schemas.microsoft.com/office/drawing/2014/main" id="{0D98F3DF-9D06-3E41-877E-2CCAB49DCD7F}"/>
              </a:ext>
            </a:extLst>
          </p:cNvPr>
          <p:cNvCxnSpPr/>
          <p:nvPr/>
        </p:nvCxnSpPr>
        <p:spPr>
          <a:xfrm>
            <a:off x="2871994" y="8105011"/>
            <a:ext cx="754866" cy="0"/>
          </a:xfrm>
          <a:prstGeom prst="straightConnector1">
            <a:avLst/>
          </a:prstGeom>
          <a:noFill/>
          <a:ln w="57150" cap="flat" cmpd="sng" algn="ctr">
            <a:solidFill>
              <a:srgbClr val="EE6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5" name="Rectangle 15">
            <a:extLst>
              <a:ext uri="{FF2B5EF4-FFF2-40B4-BE49-F238E27FC236}">
                <a16:creationId xmlns:a16="http://schemas.microsoft.com/office/drawing/2014/main" id="{9AF31FC8-97AD-804F-A2AD-7E526E4343D7}"/>
              </a:ext>
            </a:extLst>
          </p:cNvPr>
          <p:cNvSpPr/>
          <p:nvPr/>
        </p:nvSpPr>
        <p:spPr>
          <a:xfrm>
            <a:off x="230848" y="7920219"/>
            <a:ext cx="33021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latin typeface="Century Gothic" panose="020B0502020202020204" pitchFamily="34" charset="0"/>
              </a:rPr>
              <a:t>nuestras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ciudades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pic>
        <p:nvPicPr>
          <p:cNvPr id="128" name="Imagen 11">
            <a:extLst>
              <a:ext uri="{FF2B5EF4-FFF2-40B4-BE49-F238E27FC236}">
                <a16:creationId xmlns:a16="http://schemas.microsoft.com/office/drawing/2014/main" id="{4F4617FD-98CF-3C43-BB27-30DAE46131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899" y="5535773"/>
            <a:ext cx="698030" cy="616253"/>
          </a:xfrm>
          <a:prstGeom prst="rect">
            <a:avLst/>
          </a:prstGeom>
        </p:spPr>
      </p:pic>
      <p:sp>
        <p:nvSpPr>
          <p:cNvPr id="129" name="Title 1">
            <a:extLst>
              <a:ext uri="{FF2B5EF4-FFF2-40B4-BE49-F238E27FC236}">
                <a16:creationId xmlns:a16="http://schemas.microsoft.com/office/drawing/2014/main" id="{6CB4DF4B-9924-E449-A3B7-D17E071E3FD8}"/>
              </a:ext>
            </a:extLst>
          </p:cNvPr>
          <p:cNvSpPr txBox="1">
            <a:spLocks/>
          </p:cNvSpPr>
          <p:nvPr/>
        </p:nvSpPr>
        <p:spPr>
          <a:xfrm>
            <a:off x="113543" y="565155"/>
            <a:ext cx="6484584" cy="42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tx1"/>
                </a:solidFill>
              </a:rPr>
              <a:t>-er &amp; -</a:t>
            </a:r>
            <a:r>
              <a:rPr lang="en-GB" sz="1800" b="1" dirty="0" err="1">
                <a:solidFill>
                  <a:schemeClr val="tx1"/>
                </a:solidFill>
              </a:rPr>
              <a:t>ir</a:t>
            </a:r>
            <a:r>
              <a:rPr lang="en-GB" sz="1800" b="1" dirty="0">
                <a:solidFill>
                  <a:schemeClr val="tx1"/>
                </a:solidFill>
              </a:rPr>
              <a:t> verbs in 1</a:t>
            </a:r>
            <a:r>
              <a:rPr lang="en-GB" sz="1800" b="1" baseline="30000" dirty="0">
                <a:solidFill>
                  <a:schemeClr val="tx1"/>
                </a:solidFill>
              </a:rPr>
              <a:t>st</a:t>
            </a:r>
            <a:r>
              <a:rPr lang="en-GB" sz="1800" b="1" dirty="0">
                <a:solidFill>
                  <a:schemeClr val="tx1"/>
                </a:solidFill>
              </a:rPr>
              <a:t> and 3</a:t>
            </a:r>
            <a:r>
              <a:rPr lang="en-GB" sz="1800" b="1" baseline="30000" dirty="0">
                <a:solidFill>
                  <a:schemeClr val="tx1"/>
                </a:solidFill>
              </a:rPr>
              <a:t>rd</a:t>
            </a:r>
            <a:r>
              <a:rPr lang="en-GB" sz="1800" b="1" dirty="0">
                <a:solidFill>
                  <a:schemeClr val="tx1"/>
                </a:solidFill>
              </a:rPr>
              <a:t> person plural (present)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F8D15882-C461-8148-BFB6-0FD115FEC3A0}"/>
              </a:ext>
            </a:extLst>
          </p:cNvPr>
          <p:cNvSpPr txBox="1">
            <a:spLocks/>
          </p:cNvSpPr>
          <p:nvPr/>
        </p:nvSpPr>
        <p:spPr>
          <a:xfrm>
            <a:off x="155848" y="5677420"/>
            <a:ext cx="6484584" cy="59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GB" sz="1800" b="1">
                <a:solidFill>
                  <a:schemeClr val="tx1"/>
                </a:solidFill>
              </a:rPr>
              <a:t>Possessive </a:t>
            </a:r>
            <a:r>
              <a:rPr lang="en-GB" sz="1800" b="1" dirty="0">
                <a:solidFill>
                  <a:schemeClr val="tx1"/>
                </a:solidFill>
              </a:rPr>
              <a:t>adjective ‘</a:t>
            </a:r>
            <a:r>
              <a:rPr lang="en-GB" sz="1800" b="1" dirty="0" err="1">
                <a:solidFill>
                  <a:schemeClr val="tx1"/>
                </a:solidFill>
              </a:rPr>
              <a:t>nuestros</a:t>
            </a:r>
            <a:r>
              <a:rPr lang="en-GB" sz="1800" b="1" dirty="0">
                <a:solidFill>
                  <a:schemeClr val="tx1"/>
                </a:solidFill>
              </a:rPr>
              <a:t>/as’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1" name="Content Placeholder 2">
            <a:extLst>
              <a:ext uri="{FF2B5EF4-FFF2-40B4-BE49-F238E27FC236}">
                <a16:creationId xmlns:a16="http://schemas.microsoft.com/office/drawing/2014/main" id="{7A0D465C-4E01-6B42-8F86-0A891638F49C}"/>
              </a:ext>
            </a:extLst>
          </p:cNvPr>
          <p:cNvSpPr txBox="1">
            <a:spLocks/>
          </p:cNvSpPr>
          <p:nvPr/>
        </p:nvSpPr>
        <p:spPr>
          <a:xfrm>
            <a:off x="201360" y="937094"/>
            <a:ext cx="6374863" cy="2926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rgbClr val="000000"/>
                </a:solidFill>
              </a:rPr>
              <a:t>To mean ‘</a:t>
            </a:r>
            <a:r>
              <a:rPr lang="en-GB" sz="1600" b="1" dirty="0">
                <a:solidFill>
                  <a:srgbClr val="000000"/>
                </a:solidFill>
              </a:rPr>
              <a:t>s/he</a:t>
            </a:r>
            <a:r>
              <a:rPr lang="en-GB" sz="1600" dirty="0">
                <a:solidFill>
                  <a:srgbClr val="000000"/>
                </a:solidFill>
              </a:rPr>
              <a:t>’ or ‘</a:t>
            </a:r>
            <a:r>
              <a:rPr lang="en-GB" sz="1600" b="1" dirty="0">
                <a:solidFill>
                  <a:srgbClr val="000000"/>
                </a:solidFill>
              </a:rPr>
              <a:t>it</a:t>
            </a:r>
            <a:r>
              <a:rPr lang="en-GB" sz="1600" dirty="0">
                <a:solidFill>
                  <a:srgbClr val="000000"/>
                </a:solidFill>
              </a:rPr>
              <a:t>’, remove –er/</a:t>
            </a:r>
            <a:r>
              <a:rPr lang="en-GB" sz="1600" dirty="0" err="1">
                <a:solidFill>
                  <a:srgbClr val="000000"/>
                </a:solidFill>
              </a:rPr>
              <a:t>ir</a:t>
            </a:r>
            <a:r>
              <a:rPr lang="en-GB" sz="1600" dirty="0">
                <a:solidFill>
                  <a:srgbClr val="000000"/>
                </a:solidFill>
              </a:rPr>
              <a:t> and add </a:t>
            </a:r>
            <a:r>
              <a:rPr lang="en-GB" sz="1600" b="1" dirty="0">
                <a:solidFill>
                  <a:srgbClr val="000000"/>
                </a:solidFill>
              </a:rPr>
              <a:t>-e</a:t>
            </a:r>
            <a:r>
              <a:rPr lang="en-GB" sz="16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32" name="Content Placeholder 2">
            <a:extLst>
              <a:ext uri="{FF2B5EF4-FFF2-40B4-BE49-F238E27FC236}">
                <a16:creationId xmlns:a16="http://schemas.microsoft.com/office/drawing/2014/main" id="{B87B2D1E-E8F9-6C4D-BBD3-7B57B1F5E6F5}"/>
              </a:ext>
            </a:extLst>
          </p:cNvPr>
          <p:cNvSpPr txBox="1">
            <a:spLocks/>
          </p:cNvSpPr>
          <p:nvPr/>
        </p:nvSpPr>
        <p:spPr>
          <a:xfrm>
            <a:off x="223264" y="1633053"/>
            <a:ext cx="6374863" cy="2926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rgbClr val="000000"/>
                </a:solidFill>
              </a:rPr>
              <a:t>To mean ‘</a:t>
            </a:r>
            <a:r>
              <a:rPr lang="en-GB" sz="1600" b="1" dirty="0">
                <a:solidFill>
                  <a:srgbClr val="000000"/>
                </a:solidFill>
              </a:rPr>
              <a:t>they</a:t>
            </a:r>
            <a:r>
              <a:rPr lang="en-GB" sz="1600" dirty="0">
                <a:solidFill>
                  <a:srgbClr val="000000"/>
                </a:solidFill>
              </a:rPr>
              <a:t>’, remove –er/</a:t>
            </a:r>
            <a:r>
              <a:rPr lang="en-GB" sz="1600" dirty="0" err="1">
                <a:solidFill>
                  <a:srgbClr val="000000"/>
                </a:solidFill>
              </a:rPr>
              <a:t>ir</a:t>
            </a:r>
            <a:r>
              <a:rPr lang="en-GB" sz="1600" dirty="0">
                <a:solidFill>
                  <a:srgbClr val="000000"/>
                </a:solidFill>
              </a:rPr>
              <a:t> and add </a:t>
            </a:r>
            <a:r>
              <a:rPr lang="en-GB" sz="1600" b="1" dirty="0">
                <a:solidFill>
                  <a:srgbClr val="000000"/>
                </a:solidFill>
              </a:rPr>
              <a:t>-</a:t>
            </a:r>
            <a:r>
              <a:rPr lang="en-GB" sz="1600" b="1" dirty="0" err="1">
                <a:solidFill>
                  <a:srgbClr val="000000"/>
                </a:solidFill>
              </a:rPr>
              <a:t>en</a:t>
            </a:r>
            <a:r>
              <a:rPr lang="en-GB" sz="16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33" name="Content Placeholder 2">
            <a:extLst>
              <a:ext uri="{FF2B5EF4-FFF2-40B4-BE49-F238E27FC236}">
                <a16:creationId xmlns:a16="http://schemas.microsoft.com/office/drawing/2014/main" id="{0C7E4F21-9C23-C44D-B403-F644D973C00B}"/>
              </a:ext>
            </a:extLst>
          </p:cNvPr>
          <p:cNvSpPr txBox="1">
            <a:spLocks/>
          </p:cNvSpPr>
          <p:nvPr/>
        </p:nvSpPr>
        <p:spPr>
          <a:xfrm>
            <a:off x="208763" y="3470110"/>
            <a:ext cx="6374863" cy="51047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rgbClr val="000000"/>
                </a:solidFill>
              </a:rPr>
              <a:t>For ‘</a:t>
            </a:r>
            <a:r>
              <a:rPr lang="en-GB" sz="1600" b="1" dirty="0">
                <a:solidFill>
                  <a:srgbClr val="000000"/>
                </a:solidFill>
              </a:rPr>
              <a:t>s/he</a:t>
            </a:r>
            <a:r>
              <a:rPr lang="en-GB" sz="1600" dirty="0">
                <a:solidFill>
                  <a:srgbClr val="000000"/>
                </a:solidFill>
              </a:rPr>
              <a:t>’ or ‘</a:t>
            </a:r>
            <a:r>
              <a:rPr lang="en-GB" sz="1600" b="1" dirty="0">
                <a:solidFill>
                  <a:srgbClr val="000000"/>
                </a:solidFill>
              </a:rPr>
              <a:t>it</a:t>
            </a:r>
            <a:r>
              <a:rPr lang="en-GB" sz="1600">
                <a:solidFill>
                  <a:srgbClr val="000000"/>
                </a:solidFill>
              </a:rPr>
              <a:t>’ for a completed action in the past with </a:t>
            </a:r>
            <a:r>
              <a:rPr lang="en-GB" sz="1600" dirty="0">
                <a:solidFill>
                  <a:srgbClr val="000000"/>
                </a:solidFill>
              </a:rPr>
              <a:t>an –er or –</a:t>
            </a:r>
            <a:r>
              <a:rPr lang="en-GB" sz="1600" dirty="0" err="1">
                <a:solidFill>
                  <a:srgbClr val="000000"/>
                </a:solidFill>
              </a:rPr>
              <a:t>ir</a:t>
            </a:r>
            <a:r>
              <a:rPr lang="en-GB" sz="1600" dirty="0">
                <a:solidFill>
                  <a:srgbClr val="000000"/>
                </a:solidFill>
              </a:rPr>
              <a:t> verb, remove –er or –</a:t>
            </a:r>
            <a:r>
              <a:rPr lang="en-GB" sz="1600" dirty="0" err="1">
                <a:solidFill>
                  <a:srgbClr val="000000"/>
                </a:solidFill>
              </a:rPr>
              <a:t>ir</a:t>
            </a:r>
            <a:r>
              <a:rPr lang="en-GB" sz="1600" dirty="0">
                <a:solidFill>
                  <a:srgbClr val="000000"/>
                </a:solidFill>
              </a:rPr>
              <a:t> and add </a:t>
            </a:r>
            <a:r>
              <a:rPr lang="en-GB" sz="1600" b="1" dirty="0">
                <a:solidFill>
                  <a:srgbClr val="000000"/>
                </a:solidFill>
              </a:rPr>
              <a:t>-</a:t>
            </a:r>
            <a:r>
              <a:rPr lang="en-GB" sz="1600" b="1" dirty="0" err="1">
                <a:solidFill>
                  <a:srgbClr val="000000"/>
                </a:solidFill>
              </a:rPr>
              <a:t>ió</a:t>
            </a:r>
            <a:r>
              <a:rPr lang="en-GB" sz="16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34" name="Content Placeholder 2">
            <a:extLst>
              <a:ext uri="{FF2B5EF4-FFF2-40B4-BE49-F238E27FC236}">
                <a16:creationId xmlns:a16="http://schemas.microsoft.com/office/drawing/2014/main" id="{84BF29EE-6D49-1C42-B930-452F3C9D7C3E}"/>
              </a:ext>
            </a:extLst>
          </p:cNvPr>
          <p:cNvSpPr txBox="1">
            <a:spLocks/>
          </p:cNvSpPr>
          <p:nvPr/>
        </p:nvSpPr>
        <p:spPr>
          <a:xfrm>
            <a:off x="228979" y="4549872"/>
            <a:ext cx="6374863" cy="51047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rgbClr val="000000"/>
                </a:solidFill>
              </a:rPr>
              <a:t>To mean ‘</a:t>
            </a:r>
            <a:r>
              <a:rPr lang="en-GB" sz="1600" b="1" dirty="0">
                <a:solidFill>
                  <a:srgbClr val="000000"/>
                </a:solidFill>
              </a:rPr>
              <a:t>they</a:t>
            </a:r>
            <a:r>
              <a:rPr lang="en-GB" sz="1600" dirty="0">
                <a:solidFill>
                  <a:srgbClr val="000000"/>
                </a:solidFill>
              </a:rPr>
              <a:t>’ for a completed action in the past with an –er verb or –</a:t>
            </a:r>
            <a:r>
              <a:rPr lang="en-GB" sz="1600" dirty="0" err="1">
                <a:solidFill>
                  <a:srgbClr val="000000"/>
                </a:solidFill>
              </a:rPr>
              <a:t>ir</a:t>
            </a:r>
            <a:r>
              <a:rPr lang="en-GB" sz="1600" dirty="0">
                <a:solidFill>
                  <a:srgbClr val="000000"/>
                </a:solidFill>
              </a:rPr>
              <a:t> verb, remove –er or –</a:t>
            </a:r>
            <a:r>
              <a:rPr lang="en-GB" sz="1600" dirty="0" err="1">
                <a:solidFill>
                  <a:srgbClr val="000000"/>
                </a:solidFill>
              </a:rPr>
              <a:t>ir</a:t>
            </a:r>
            <a:r>
              <a:rPr lang="en-GB" sz="1600" dirty="0">
                <a:solidFill>
                  <a:srgbClr val="000000"/>
                </a:solidFill>
              </a:rPr>
              <a:t> and add </a:t>
            </a:r>
            <a:r>
              <a:rPr lang="en-GB" sz="1600" b="1" dirty="0">
                <a:solidFill>
                  <a:srgbClr val="000000"/>
                </a:solidFill>
              </a:rPr>
              <a:t>–</a:t>
            </a:r>
            <a:r>
              <a:rPr lang="en-GB" sz="1600" b="1" dirty="0" err="1">
                <a:solidFill>
                  <a:srgbClr val="000000"/>
                </a:solidFill>
              </a:rPr>
              <a:t>ieron</a:t>
            </a:r>
            <a:r>
              <a:rPr lang="en-GB" sz="160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135" name="Content Placeholder 2">
            <a:extLst>
              <a:ext uri="{FF2B5EF4-FFF2-40B4-BE49-F238E27FC236}">
                <a16:creationId xmlns:a16="http://schemas.microsoft.com/office/drawing/2014/main" id="{4FE621CE-0067-AC42-B834-C5AACF129EF7}"/>
              </a:ext>
            </a:extLst>
          </p:cNvPr>
          <p:cNvSpPr txBox="1">
            <a:spLocks/>
          </p:cNvSpPr>
          <p:nvPr/>
        </p:nvSpPr>
        <p:spPr>
          <a:xfrm>
            <a:off x="254966" y="6194786"/>
            <a:ext cx="6374863" cy="25468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</a:rPr>
              <a:t>To say ‘our’ before a </a:t>
            </a:r>
            <a:r>
              <a:rPr lang="en-US" sz="1600" b="1" i="1" dirty="0">
                <a:solidFill>
                  <a:srgbClr val="000000"/>
                </a:solidFill>
              </a:rPr>
              <a:t>masculine noun in singular</a:t>
            </a:r>
            <a:r>
              <a:rPr lang="en-US" sz="1600" dirty="0">
                <a:solidFill>
                  <a:srgbClr val="000000"/>
                </a:solidFill>
              </a:rPr>
              <a:t>, use </a:t>
            </a:r>
            <a:r>
              <a:rPr lang="en-US" sz="1600" b="1" dirty="0" err="1">
                <a:solidFill>
                  <a:srgbClr val="000000"/>
                </a:solidFill>
              </a:rPr>
              <a:t>nuestro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36" name="Content Placeholder 2">
            <a:extLst>
              <a:ext uri="{FF2B5EF4-FFF2-40B4-BE49-F238E27FC236}">
                <a16:creationId xmlns:a16="http://schemas.microsoft.com/office/drawing/2014/main" id="{97DC5ECD-EE12-BA44-B658-C6DE28B26AC5}"/>
              </a:ext>
            </a:extLst>
          </p:cNvPr>
          <p:cNvSpPr txBox="1">
            <a:spLocks/>
          </p:cNvSpPr>
          <p:nvPr/>
        </p:nvSpPr>
        <p:spPr>
          <a:xfrm>
            <a:off x="293025" y="6866389"/>
            <a:ext cx="6374863" cy="25468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</a:rPr>
              <a:t>To say ‘our’ in before a </a:t>
            </a:r>
            <a:r>
              <a:rPr lang="en-US" sz="1600" b="1" i="1" dirty="0">
                <a:solidFill>
                  <a:srgbClr val="000000"/>
                </a:solidFill>
              </a:rPr>
              <a:t>feminine noun in singular</a:t>
            </a:r>
            <a:r>
              <a:rPr lang="en-US" sz="1600" dirty="0">
                <a:solidFill>
                  <a:srgbClr val="000000"/>
                </a:solidFill>
              </a:rPr>
              <a:t>, use </a:t>
            </a:r>
            <a:r>
              <a:rPr lang="en-US" sz="1600" b="1" dirty="0" err="1">
                <a:solidFill>
                  <a:srgbClr val="000000"/>
                </a:solidFill>
              </a:rPr>
              <a:t>nuestra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37" name="Content Placeholder 2">
            <a:extLst>
              <a:ext uri="{FF2B5EF4-FFF2-40B4-BE49-F238E27FC236}">
                <a16:creationId xmlns:a16="http://schemas.microsoft.com/office/drawing/2014/main" id="{824BA444-CBE1-F647-9EBD-93B2E6338EB8}"/>
              </a:ext>
            </a:extLst>
          </p:cNvPr>
          <p:cNvSpPr txBox="1">
            <a:spLocks/>
          </p:cNvSpPr>
          <p:nvPr/>
        </p:nvSpPr>
        <p:spPr>
          <a:xfrm>
            <a:off x="299466" y="7663563"/>
            <a:ext cx="6374863" cy="25468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</a:rPr>
              <a:t>To say ‘our’ before a </a:t>
            </a:r>
            <a:r>
              <a:rPr lang="en-US" sz="1600" b="1" i="1" dirty="0">
                <a:solidFill>
                  <a:srgbClr val="000000"/>
                </a:solidFill>
              </a:rPr>
              <a:t>feminine noun in plural</a:t>
            </a:r>
            <a:r>
              <a:rPr lang="en-US" sz="1600" dirty="0">
                <a:solidFill>
                  <a:srgbClr val="000000"/>
                </a:solidFill>
              </a:rPr>
              <a:t>, use </a:t>
            </a:r>
            <a:r>
              <a:rPr lang="en-US" sz="1600" b="1" dirty="0" err="1">
                <a:solidFill>
                  <a:srgbClr val="000000"/>
                </a:solidFill>
              </a:rPr>
              <a:t>nuestras</a:t>
            </a:r>
            <a:r>
              <a:rPr lang="en-US" sz="160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9A3B74D9-62B3-544B-B6B1-510E6C4D8EF4}"/>
              </a:ext>
            </a:extLst>
          </p:cNvPr>
          <p:cNvSpPr txBox="1">
            <a:spLocks/>
          </p:cNvSpPr>
          <p:nvPr/>
        </p:nvSpPr>
        <p:spPr>
          <a:xfrm>
            <a:off x="299466" y="8385352"/>
            <a:ext cx="6374863" cy="25468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</a:rPr>
              <a:t>To say ‘our’ before a </a:t>
            </a:r>
            <a:r>
              <a:rPr lang="en-US" sz="1600" b="1" i="1" dirty="0">
                <a:solidFill>
                  <a:srgbClr val="000000"/>
                </a:solidFill>
              </a:rPr>
              <a:t>masculine noun in plural</a:t>
            </a:r>
            <a:r>
              <a:rPr lang="en-US" sz="1600" dirty="0">
                <a:solidFill>
                  <a:srgbClr val="000000"/>
                </a:solidFill>
              </a:rPr>
              <a:t>, use </a:t>
            </a:r>
            <a:r>
              <a:rPr lang="en-US" sz="1600" b="1" dirty="0" err="1">
                <a:solidFill>
                  <a:srgbClr val="000000"/>
                </a:solidFill>
              </a:rPr>
              <a:t>nuestros</a:t>
            </a:r>
            <a:r>
              <a:rPr lang="en-US" sz="160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6CB4DF4B-9924-E449-A3B7-D17E071E3FD8}"/>
              </a:ext>
            </a:extLst>
          </p:cNvPr>
          <p:cNvSpPr txBox="1">
            <a:spLocks/>
          </p:cNvSpPr>
          <p:nvPr/>
        </p:nvSpPr>
        <p:spPr>
          <a:xfrm>
            <a:off x="142665" y="3073403"/>
            <a:ext cx="6484584" cy="42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tx1"/>
                </a:solidFill>
              </a:rPr>
              <a:t>-er &amp; -</a:t>
            </a:r>
            <a:r>
              <a:rPr lang="en-GB" sz="1800" b="1" dirty="0" err="1">
                <a:solidFill>
                  <a:schemeClr val="tx1"/>
                </a:solidFill>
              </a:rPr>
              <a:t>ir</a:t>
            </a:r>
            <a:r>
              <a:rPr lang="en-GB" sz="1800" b="1" dirty="0">
                <a:solidFill>
                  <a:schemeClr val="tx1"/>
                </a:solidFill>
              </a:rPr>
              <a:t> verbs in 1</a:t>
            </a:r>
            <a:r>
              <a:rPr lang="en-GB" sz="1800" b="1" baseline="30000" dirty="0">
                <a:solidFill>
                  <a:schemeClr val="tx1"/>
                </a:solidFill>
              </a:rPr>
              <a:t>st</a:t>
            </a:r>
            <a:r>
              <a:rPr lang="en-GB" sz="1800" b="1" dirty="0">
                <a:solidFill>
                  <a:schemeClr val="tx1"/>
                </a:solidFill>
              </a:rPr>
              <a:t> and 3</a:t>
            </a:r>
            <a:r>
              <a:rPr lang="en-GB" sz="1800" b="1" baseline="30000" dirty="0">
                <a:solidFill>
                  <a:schemeClr val="tx1"/>
                </a:solidFill>
              </a:rPr>
              <a:t>rd</a:t>
            </a:r>
            <a:r>
              <a:rPr lang="en-GB" sz="1800" b="1" dirty="0">
                <a:solidFill>
                  <a:schemeClr val="tx1"/>
                </a:solidFill>
              </a:rPr>
              <a:t> person plural (past)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8" name="Llamada rectangular redondeada 6">
            <a:extLst>
              <a:ext uri="{FF2B5EF4-FFF2-40B4-BE49-F238E27FC236}">
                <a16:creationId xmlns:a16="http://schemas.microsoft.com/office/drawing/2014/main" id="{BAC8168E-816C-6A4C-8E6C-1B7056BAF6DB}"/>
              </a:ext>
            </a:extLst>
          </p:cNvPr>
          <p:cNvSpPr/>
          <p:nvPr/>
        </p:nvSpPr>
        <p:spPr>
          <a:xfrm>
            <a:off x="254145" y="2335051"/>
            <a:ext cx="4919784" cy="517015"/>
          </a:xfrm>
          <a:prstGeom prst="wedgeRoundRectCallout">
            <a:avLst>
              <a:gd name="adj1" fmla="val -36190"/>
              <a:gd name="adj2" fmla="val -71840"/>
              <a:gd name="adj3" fmla="val 16667"/>
            </a:avLst>
          </a:prstGeom>
          <a:solidFill>
            <a:srgbClr val="FFC000">
              <a:lumMod val="20000"/>
              <a:lumOff val="80000"/>
            </a:srgbClr>
          </a:solidFill>
          <a:ln w="190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kern="0">
                <a:latin typeface="Century Gothic" panose="020B0502020202020204" pitchFamily="34" charset="0"/>
              </a:rPr>
              <a:t>These verbs also have a spelling change in the stem o -&gt; ue (e.g., res</a:t>
            </a:r>
            <a:r>
              <a:rPr lang="en-GB" sz="1500" b="1" kern="0">
                <a:latin typeface="Century Gothic" panose="020B0502020202020204" pitchFamily="34" charset="0"/>
              </a:rPr>
              <a:t>o</a:t>
            </a:r>
            <a:r>
              <a:rPr lang="en-GB" sz="1500" kern="0">
                <a:latin typeface="Century Gothic" panose="020B0502020202020204" pitchFamily="34" charset="0"/>
              </a:rPr>
              <a:t>lver -&gt; re</a:t>
            </a:r>
            <a:r>
              <a:rPr lang="en-GB" sz="1500" b="1" kern="0">
                <a:latin typeface="Century Gothic" panose="020B0502020202020204" pitchFamily="34" charset="0"/>
              </a:rPr>
              <a:t>sue</a:t>
            </a:r>
            <a:r>
              <a:rPr lang="en-GB" sz="1500" kern="0">
                <a:latin typeface="Century Gothic" panose="020B0502020202020204" pitchFamily="34" charset="0"/>
              </a:rPr>
              <a:t>lve)</a:t>
            </a:r>
            <a:endParaRPr lang="en-GB" sz="1500" kern="0" dirty="0">
              <a:latin typeface="Century Gothic" panose="020F0302020204030204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59386C1-68D2-7344-9C04-400FAA381E30}"/>
              </a:ext>
            </a:extLst>
          </p:cNvPr>
          <p:cNvSpPr txBox="1"/>
          <p:nvPr/>
        </p:nvSpPr>
        <p:spPr>
          <a:xfrm>
            <a:off x="3651817" y="4016676"/>
            <a:ext cx="70772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00">
                <a:latin typeface="Century Gothic" panose="020B0502020202020204" pitchFamily="34" charset="0"/>
              </a:rPr>
              <a:t>prohib</a:t>
            </a:r>
            <a:r>
              <a:rPr lang="en-GB" sz="1500" b="1">
                <a:latin typeface="Century Gothic" panose="020B0502020202020204" pitchFamily="34" charset="0"/>
              </a:rPr>
              <a:t>ió</a:t>
            </a:r>
            <a:r>
              <a:rPr lang="en-GB" sz="1500">
                <a:latin typeface="Century Gothic" panose="020B0502020202020204" pitchFamily="34" charset="0"/>
              </a:rPr>
              <a:t> </a:t>
            </a:r>
            <a:r>
              <a:rPr lang="en-GB" sz="1500" dirty="0">
                <a:latin typeface="Century Gothic" panose="020B0502020202020204" pitchFamily="34" charset="0"/>
              </a:rPr>
              <a:t>= </a:t>
            </a:r>
          </a:p>
        </p:txBody>
      </p:sp>
    </p:spTree>
    <p:extLst>
      <p:ext uri="{BB962C8B-B14F-4D97-AF65-F5344CB8AC3E}">
        <p14:creationId xmlns:p14="http://schemas.microsoft.com/office/powerpoint/2010/main" val="72144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198855-A59D-6A41-86D9-13C7DB0C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7" y="125758"/>
            <a:ext cx="2041388" cy="451608"/>
          </a:xfrm>
        </p:spPr>
        <p:txBody>
          <a:bodyPr/>
          <a:lstStyle/>
          <a:p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T2.1 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5 </a:t>
            </a:r>
            <a:endParaRPr lang="en-US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V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ocabulario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04657" y="8670490"/>
            <a:ext cx="812005" cy="484268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</a:t>
            </a:r>
            <a:endParaRPr kumimoji="0" lang="en-GB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240FC210-CE9A-E24D-81A2-C8DCA6C0C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628598"/>
              </p:ext>
            </p:extLst>
          </p:nvPr>
        </p:nvGraphicFramePr>
        <p:xfrm>
          <a:off x="539661" y="854388"/>
          <a:ext cx="4113475" cy="2880000"/>
        </p:xfrm>
        <a:graphic>
          <a:graphicData uri="http://schemas.openxmlformats.org/drawingml/2006/table">
            <a:tbl>
              <a:tblPr firstRow="1" firstCol="1" bandRow="1"/>
              <a:tblGrid>
                <a:gridCol w="1966985">
                  <a:extLst>
                    <a:ext uri="{9D8B030D-6E8A-4147-A177-3AD203B41FA5}">
                      <a16:colId xmlns:a16="http://schemas.microsoft.com/office/drawing/2014/main" val="2942398105"/>
                    </a:ext>
                  </a:extLst>
                </a:gridCol>
                <a:gridCol w="2146490">
                  <a:extLst>
                    <a:ext uri="{9D8B030D-6E8A-4147-A177-3AD203B41FA5}">
                      <a16:colId xmlns:a16="http://schemas.microsoft.com/office/drawing/2014/main" val="2256479569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encender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turn on, turning on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51980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morir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die, dying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59434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producir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produce, producing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8482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prohibir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prohibit, to forbid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10336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promover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promote, promoting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1149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proteger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protect, protecting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812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resolver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resolve, resolving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13748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sobrevivir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survive, surviving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323438"/>
                  </a:ext>
                </a:extLst>
              </a:tr>
            </a:tbl>
          </a:graphicData>
        </a:graphic>
      </p:graphicFrame>
      <p:graphicFrame>
        <p:nvGraphicFramePr>
          <p:cNvPr id="77" name="Table 76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032043"/>
              </p:ext>
            </p:extLst>
          </p:nvPr>
        </p:nvGraphicFramePr>
        <p:xfrm>
          <a:off x="-50451" y="871281"/>
          <a:ext cx="642205" cy="268207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421510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421510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42151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347958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42151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8987592"/>
                  </a:ext>
                </a:extLst>
              </a:tr>
            </a:tbl>
          </a:graphicData>
        </a:graphic>
      </p:graphicFrame>
      <p:graphicFrame>
        <p:nvGraphicFramePr>
          <p:cNvPr id="78" name="Table 77">
            <a:extLst>
              <a:ext uri="{FF2B5EF4-FFF2-40B4-BE49-F238E27FC236}">
                <a16:creationId xmlns:a16="http://schemas.microsoft.com/office/drawing/2014/main" id="{3C316B1A-12C8-D141-809D-AA0DEE83B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821190"/>
              </p:ext>
            </p:extLst>
          </p:nvPr>
        </p:nvGraphicFramePr>
        <p:xfrm>
          <a:off x="-50451" y="3763273"/>
          <a:ext cx="642205" cy="45530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32971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9677831"/>
                  </a:ext>
                </a:extLst>
              </a:tr>
              <a:tr h="32971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9412679"/>
                  </a:ext>
                </a:extLst>
              </a:tr>
              <a:tr h="32971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316904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279583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32971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9287911"/>
                  </a:ext>
                </a:extLst>
              </a:tr>
              <a:tr h="32971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32971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32971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6704"/>
                  </a:ext>
                </a:extLst>
              </a:tr>
              <a:tr h="32971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6734273"/>
                  </a:ext>
                </a:extLst>
              </a:tr>
              <a:tr h="32971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9460828"/>
                  </a:ext>
                </a:extLst>
              </a:tr>
              <a:tr h="32971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9152808"/>
                  </a:ext>
                </a:extLst>
              </a:tr>
              <a:tr h="32971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8735147"/>
                  </a:ext>
                </a:extLst>
              </a:tr>
              <a:tr h="32971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4163998"/>
                  </a:ext>
                </a:extLst>
              </a:tr>
            </a:tbl>
          </a:graphicData>
        </a:graphic>
      </p:graphicFrame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F6EAB375-1A52-A940-90C6-7EFF23F98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441674"/>
              </p:ext>
            </p:extLst>
          </p:nvPr>
        </p:nvGraphicFramePr>
        <p:xfrm>
          <a:off x="539661" y="3738472"/>
          <a:ext cx="4113475" cy="4536000"/>
        </p:xfrm>
        <a:graphic>
          <a:graphicData uri="http://schemas.openxmlformats.org/drawingml/2006/table">
            <a:tbl>
              <a:tblPr firstRow="1" firstCol="1" bandRow="1"/>
              <a:tblGrid>
                <a:gridCol w="1966985">
                  <a:extLst>
                    <a:ext uri="{9D8B030D-6E8A-4147-A177-3AD203B41FA5}">
                      <a16:colId xmlns:a16="http://schemas.microsoft.com/office/drawing/2014/main" val="2942398105"/>
                    </a:ext>
                  </a:extLst>
                </a:gridCol>
                <a:gridCol w="2146490">
                  <a:extLst>
                    <a:ext uri="{9D8B030D-6E8A-4147-A177-3AD203B41FA5}">
                      <a16:colId xmlns:a16="http://schemas.microsoft.com/office/drawing/2014/main" val="2256479569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bosque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forest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15657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consumo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consumption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818323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efecto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effect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5198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future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future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59434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medio ambiente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environment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6208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planeta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planet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8482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plástico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plastic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10336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recurso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resource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1149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situación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situation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812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i="0" u="none" strike="noStrike" baseline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uso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use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13748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vidrio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glass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2836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esencial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esencial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081355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grave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serious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59786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terrible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terrible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9635566"/>
                  </a:ext>
                </a:extLst>
              </a:tr>
            </a:tbl>
          </a:graphicData>
        </a:graphic>
      </p:graphicFrame>
      <p:sp>
        <p:nvSpPr>
          <p:cNvPr id="31" name="Llamada rectangular redondeada 32">
            <a:extLst>
              <a:ext uri="{FF2B5EF4-FFF2-40B4-BE49-F238E27FC236}">
                <a16:creationId xmlns:a16="http://schemas.microsoft.com/office/drawing/2014/main" id="{C3D00563-9DCD-734F-A64B-45AC914E7D25}"/>
              </a:ext>
            </a:extLst>
          </p:cNvPr>
          <p:cNvSpPr/>
          <p:nvPr/>
        </p:nvSpPr>
        <p:spPr>
          <a:xfrm>
            <a:off x="4735236" y="1625936"/>
            <a:ext cx="1980220" cy="2198249"/>
          </a:xfrm>
          <a:prstGeom prst="wedgeRoundRectCallout">
            <a:avLst>
              <a:gd name="adj1" fmla="val -65934"/>
              <a:gd name="adj2" fmla="val -58373"/>
              <a:gd name="adj3" fmla="val 16667"/>
            </a:avLst>
          </a:prstGeom>
          <a:solidFill>
            <a:srgbClr val="FBF0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Morir </a:t>
            </a:r>
            <a:r>
              <a:rPr lang="en-GB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has a change (</a:t>
            </a:r>
            <a:r>
              <a:rPr lang="en-GB" sz="14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o&gt;u</a:t>
            </a:r>
            <a:r>
              <a:rPr lang="en-GB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)</a:t>
            </a:r>
            <a:r>
              <a:rPr lang="en-GB" sz="14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in</a:t>
            </a:r>
            <a:r>
              <a:rPr lang="en-GB" sz="14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the stem (the beginning of the verb) for ‘he/she’ or ‘it’ and ‘they</a:t>
            </a:r>
            <a:r>
              <a:rPr lang="es-ES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’ in </a:t>
            </a:r>
            <a:r>
              <a:rPr lang="es-ES" sz="14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the</a:t>
            </a:r>
            <a:r>
              <a:rPr lang="es-ES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 </a:t>
            </a:r>
            <a:r>
              <a:rPr lang="es-ES" sz="1400" u="sng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past</a:t>
            </a:r>
            <a:r>
              <a:rPr lang="es-ES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: m</a:t>
            </a:r>
            <a:r>
              <a:rPr lang="es-ES" sz="14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u</a:t>
            </a:r>
            <a:r>
              <a:rPr lang="es-ES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rió (s/he </a:t>
            </a:r>
            <a:r>
              <a:rPr lang="es-ES" sz="14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died</a:t>
            </a:r>
            <a:r>
              <a:rPr lang="es-ES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), m</a:t>
            </a:r>
            <a:r>
              <a:rPr lang="es-ES" sz="14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u</a:t>
            </a:r>
            <a:r>
              <a:rPr lang="es-ES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rieron (</a:t>
            </a:r>
            <a:r>
              <a:rPr lang="es-ES" sz="14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they</a:t>
            </a:r>
            <a:r>
              <a:rPr lang="es-ES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 </a:t>
            </a:r>
            <a:r>
              <a:rPr lang="es-ES" sz="14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died</a:t>
            </a:r>
            <a:r>
              <a:rPr lang="es-ES" sz="1400" dirty="0">
                <a:solidFill>
                  <a:schemeClr val="accent4"/>
                </a:solidFill>
                <a:latin typeface="Century Gothic" panose="020B0502020202020204" pitchFamily="34" charset="0"/>
              </a:rPr>
              <a:t>).</a:t>
            </a:r>
          </a:p>
        </p:txBody>
      </p:sp>
      <p:pic>
        <p:nvPicPr>
          <p:cNvPr id="38" name="Imagen 18">
            <a:extLst>
              <a:ext uri="{FF2B5EF4-FFF2-40B4-BE49-F238E27FC236}">
                <a16:creationId xmlns:a16="http://schemas.microsoft.com/office/drawing/2014/main" id="{985F809D-0416-7440-8E3C-CF01D1F719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802" y="3825235"/>
            <a:ext cx="1501793" cy="1191899"/>
          </a:xfrm>
          <a:prstGeom prst="rect">
            <a:avLst/>
          </a:prstGeom>
        </p:spPr>
      </p:pic>
      <p:pic>
        <p:nvPicPr>
          <p:cNvPr id="39" name="Imagen 11">
            <a:extLst>
              <a:ext uri="{FF2B5EF4-FFF2-40B4-BE49-F238E27FC236}">
                <a16:creationId xmlns:a16="http://schemas.microsoft.com/office/drawing/2014/main" id="{015AD2F9-A5CF-7545-A9DB-4CCF92C28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224" y="698288"/>
            <a:ext cx="739471" cy="757290"/>
          </a:xfrm>
          <a:prstGeom prst="rect">
            <a:avLst/>
          </a:prstGeom>
        </p:spPr>
      </p:pic>
      <p:pic>
        <p:nvPicPr>
          <p:cNvPr id="40" name="Imagen 11">
            <a:extLst>
              <a:ext uri="{FF2B5EF4-FFF2-40B4-BE49-F238E27FC236}">
                <a16:creationId xmlns:a16="http://schemas.microsoft.com/office/drawing/2014/main" id="{BD16C98E-3514-6A45-9B54-9686CCAF45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591" y="4823159"/>
            <a:ext cx="1606310" cy="1189018"/>
          </a:xfrm>
          <a:prstGeom prst="rect">
            <a:avLst/>
          </a:prstGeom>
        </p:spPr>
      </p:pic>
      <p:pic>
        <p:nvPicPr>
          <p:cNvPr id="41" name="Imagen 25">
            <a:extLst>
              <a:ext uri="{FF2B5EF4-FFF2-40B4-BE49-F238E27FC236}">
                <a16:creationId xmlns:a16="http://schemas.microsoft.com/office/drawing/2014/main" id="{28A5779F-B69F-414E-8708-59B8AD91F77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298" y="6268907"/>
            <a:ext cx="1349158" cy="1248935"/>
          </a:xfrm>
          <a:prstGeom prst="rect">
            <a:avLst/>
          </a:prstGeom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290A8E5D-FDCC-E341-943D-3CAB7F797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681" y="7789292"/>
            <a:ext cx="1053976" cy="10539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741" y="3437101"/>
            <a:ext cx="3738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i="1">
                <a:latin typeface="Century Gothic" panose="020B0502020202020204" pitchFamily="34" charset="0"/>
              </a:rPr>
              <a:t>vb</a:t>
            </a:r>
            <a:endParaRPr lang="en-GB" sz="12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97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198855-A59D-6A41-86D9-13C7DB0C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7" y="125758"/>
            <a:ext cx="2041388" cy="451608"/>
          </a:xfrm>
        </p:spPr>
        <p:txBody>
          <a:bodyPr/>
          <a:lstStyle/>
          <a:p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T2.1 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6</a:t>
            </a:r>
            <a:endParaRPr lang="en-US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</a:rPr>
              <a:t>Gramática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04657" y="8670490"/>
            <a:ext cx="812005" cy="484268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</a:t>
            </a:r>
            <a:endParaRPr kumimoji="0" lang="en-GB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143645" y="596926"/>
            <a:ext cx="6484584" cy="42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tx1"/>
                </a:solidFill>
              </a:rPr>
              <a:t>-</a:t>
            </a:r>
            <a:r>
              <a:rPr lang="en-GB" sz="1800" b="1" dirty="0" err="1">
                <a:solidFill>
                  <a:schemeClr val="tx1"/>
                </a:solidFill>
              </a:rPr>
              <a:t>ar</a:t>
            </a:r>
            <a:r>
              <a:rPr lang="en-GB" sz="1800" b="1" dirty="0">
                <a:solidFill>
                  <a:schemeClr val="tx1"/>
                </a:solidFill>
              </a:rPr>
              <a:t> verbs in 1</a:t>
            </a:r>
            <a:r>
              <a:rPr lang="en-GB" sz="1800" b="1" baseline="30000" dirty="0">
                <a:solidFill>
                  <a:schemeClr val="tx1"/>
                </a:solidFill>
              </a:rPr>
              <a:t>st</a:t>
            </a:r>
            <a:r>
              <a:rPr lang="en-GB" sz="1800" b="1" dirty="0">
                <a:solidFill>
                  <a:schemeClr val="tx1"/>
                </a:solidFill>
              </a:rPr>
              <a:t> and 3</a:t>
            </a:r>
            <a:r>
              <a:rPr lang="en-GB" sz="1800" b="1" baseline="30000" dirty="0">
                <a:solidFill>
                  <a:schemeClr val="tx1"/>
                </a:solidFill>
              </a:rPr>
              <a:t>rd</a:t>
            </a:r>
            <a:r>
              <a:rPr lang="en-GB" sz="1800" b="1" dirty="0">
                <a:solidFill>
                  <a:schemeClr val="tx1"/>
                </a:solidFill>
              </a:rPr>
              <a:t> person plural (past) [revisited]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211767" y="1310701"/>
            <a:ext cx="5020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Organizamos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juegos</a:t>
            </a:r>
            <a:r>
              <a:rPr kumimoji="0" lang="en-GB" sz="16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divertidos.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B71A9F-F0ED-BB4C-A9F3-89B008E3BF1F}"/>
              </a:ext>
            </a:extLst>
          </p:cNvPr>
          <p:cNvSpPr/>
          <p:nvPr/>
        </p:nvSpPr>
        <p:spPr>
          <a:xfrm>
            <a:off x="3573016" y="1293397"/>
            <a:ext cx="49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We organise </a:t>
            </a:r>
            <a:r>
              <a:rPr kumimoji="0" lang="en-GB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fun</a:t>
            </a:r>
            <a:r>
              <a:rPr kumimoji="0" lang="en-GB" sz="160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games.</a:t>
            </a:r>
            <a:endParaRPr kumimoji="0" lang="en-GB" sz="16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>
                <a:latin typeface="Century Gothic" panose="020B0502020202020204" pitchFamily="34" charset="0"/>
              </a:rPr>
              <a:t>We organised </a:t>
            </a:r>
            <a:r>
              <a:rPr lang="en-GB" sz="1600">
                <a:latin typeface="Century Gothic" panose="020B0502020202020204" pitchFamily="34" charset="0"/>
              </a:rPr>
              <a:t>fun games.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230840" y="1001303"/>
            <a:ext cx="6397389" cy="2926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rgbClr val="000000"/>
                </a:solidFill>
              </a:rPr>
              <a:t>To mean ‘</a:t>
            </a:r>
            <a:r>
              <a:rPr lang="en-GB" sz="1600" b="1" dirty="0">
                <a:solidFill>
                  <a:srgbClr val="000000"/>
                </a:solidFill>
              </a:rPr>
              <a:t>we</a:t>
            </a:r>
            <a:r>
              <a:rPr lang="en-GB" sz="1600" dirty="0">
                <a:solidFill>
                  <a:srgbClr val="000000"/>
                </a:solidFill>
              </a:rPr>
              <a:t>’ with </a:t>
            </a:r>
            <a:r>
              <a:rPr lang="en-GB" sz="1600">
                <a:solidFill>
                  <a:srgbClr val="000000"/>
                </a:solidFill>
              </a:rPr>
              <a:t>an </a:t>
            </a:r>
            <a:r>
              <a:rPr lang="en-GB" sz="1600" b="1">
                <a:solidFill>
                  <a:srgbClr val="000000"/>
                </a:solidFill>
              </a:rPr>
              <a:t>–ar</a:t>
            </a:r>
            <a:r>
              <a:rPr lang="en-GB" sz="160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verb, </a:t>
            </a:r>
            <a:r>
              <a:rPr lang="en-GB" sz="1600">
                <a:solidFill>
                  <a:srgbClr val="000000"/>
                </a:solidFill>
              </a:rPr>
              <a:t>remove –ar </a:t>
            </a:r>
            <a:r>
              <a:rPr lang="en-GB" sz="1600" dirty="0">
                <a:solidFill>
                  <a:srgbClr val="000000"/>
                </a:solidFill>
              </a:rPr>
              <a:t>and </a:t>
            </a:r>
            <a:r>
              <a:rPr lang="en-GB" sz="1600">
                <a:solidFill>
                  <a:srgbClr val="000000"/>
                </a:solidFill>
              </a:rPr>
              <a:t>add </a:t>
            </a:r>
            <a:r>
              <a:rPr lang="en-GB" sz="1600" b="1">
                <a:solidFill>
                  <a:srgbClr val="000000"/>
                </a:solidFill>
              </a:rPr>
              <a:t>-amos</a:t>
            </a:r>
            <a:r>
              <a:rPr lang="en-GB" sz="160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B9B68A4-D6D7-E946-BED3-A8C6907D3022}"/>
              </a:ext>
            </a:extLst>
          </p:cNvPr>
          <p:cNvSpPr txBox="1">
            <a:spLocks/>
          </p:cNvSpPr>
          <p:nvPr/>
        </p:nvSpPr>
        <p:spPr>
          <a:xfrm>
            <a:off x="230116" y="1945960"/>
            <a:ext cx="6374863" cy="2926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>
                <a:solidFill>
                  <a:srgbClr val="000000"/>
                </a:solidFill>
              </a:rPr>
              <a:t>For ‘</a:t>
            </a:r>
            <a:r>
              <a:rPr lang="en-GB" sz="1600" b="1">
                <a:solidFill>
                  <a:srgbClr val="000000"/>
                </a:solidFill>
              </a:rPr>
              <a:t>they</a:t>
            </a:r>
            <a:r>
              <a:rPr lang="en-GB" sz="1600">
                <a:solidFill>
                  <a:srgbClr val="000000"/>
                </a:solidFill>
              </a:rPr>
              <a:t>’ </a:t>
            </a:r>
            <a:r>
              <a:rPr lang="en-GB" sz="1600" dirty="0">
                <a:solidFill>
                  <a:srgbClr val="000000"/>
                </a:solidFill>
              </a:rPr>
              <a:t>with </a:t>
            </a:r>
            <a:r>
              <a:rPr lang="en-GB" sz="1600">
                <a:solidFill>
                  <a:srgbClr val="000000"/>
                </a:solidFill>
              </a:rPr>
              <a:t>an </a:t>
            </a:r>
            <a:r>
              <a:rPr lang="en-GB" sz="1600" b="1">
                <a:solidFill>
                  <a:srgbClr val="000000"/>
                </a:solidFill>
              </a:rPr>
              <a:t>–ar</a:t>
            </a:r>
            <a:r>
              <a:rPr lang="en-GB" sz="160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verb, </a:t>
            </a:r>
            <a:r>
              <a:rPr lang="en-GB" sz="1600">
                <a:solidFill>
                  <a:srgbClr val="000000"/>
                </a:solidFill>
              </a:rPr>
              <a:t>remove –ar and add </a:t>
            </a:r>
            <a:r>
              <a:rPr lang="en-GB" sz="1600" b="1">
                <a:solidFill>
                  <a:srgbClr val="000000"/>
                </a:solidFill>
              </a:rPr>
              <a:t>–aron</a:t>
            </a:r>
            <a:r>
              <a:rPr lang="en-GB" sz="1600">
                <a:solidFill>
                  <a:srgbClr val="000000"/>
                </a:solidFill>
              </a:rPr>
              <a:t>. 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160395" y="2963375"/>
            <a:ext cx="7413061" cy="425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tx1"/>
                </a:solidFill>
              </a:rPr>
              <a:t>-er &amp; -</a:t>
            </a:r>
            <a:r>
              <a:rPr lang="en-GB" sz="1800" b="1" dirty="0" err="1">
                <a:solidFill>
                  <a:schemeClr val="tx1"/>
                </a:solidFill>
              </a:rPr>
              <a:t>ir</a:t>
            </a:r>
            <a:r>
              <a:rPr lang="en-GB" sz="1800" b="1" dirty="0">
                <a:solidFill>
                  <a:schemeClr val="tx1"/>
                </a:solidFill>
              </a:rPr>
              <a:t> verbs in 1</a:t>
            </a:r>
            <a:r>
              <a:rPr lang="en-GB" sz="1800" b="1" baseline="30000" dirty="0">
                <a:solidFill>
                  <a:schemeClr val="tx1"/>
                </a:solidFill>
              </a:rPr>
              <a:t>st</a:t>
            </a:r>
            <a:r>
              <a:rPr lang="en-GB" sz="1800" b="1" dirty="0">
                <a:solidFill>
                  <a:schemeClr val="tx1"/>
                </a:solidFill>
              </a:rPr>
              <a:t> and 3</a:t>
            </a:r>
            <a:r>
              <a:rPr lang="en-GB" sz="1800" b="1" baseline="30000" dirty="0">
                <a:solidFill>
                  <a:schemeClr val="tx1"/>
                </a:solidFill>
              </a:rPr>
              <a:t>rd</a:t>
            </a:r>
            <a:r>
              <a:rPr lang="en-GB" sz="1800" b="1" dirty="0">
                <a:solidFill>
                  <a:schemeClr val="tx1"/>
                </a:solidFill>
              </a:rPr>
              <a:t> person plural (past) [revisited]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160395" y="2372674"/>
            <a:ext cx="5020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err="1">
                <a:latin typeface="Century Gothic" panose="020B0502020202020204" pitchFamily="34" charset="0"/>
              </a:rPr>
              <a:t>Prepararon</a:t>
            </a:r>
            <a:r>
              <a:rPr lang="en-GB" sz="1600" dirty="0">
                <a:latin typeface="Century Gothic" panose="020B0502020202020204" pitchFamily="34" charset="0"/>
              </a:rPr>
              <a:t> comida </a:t>
            </a:r>
            <a:r>
              <a:rPr lang="en-GB" sz="1600" dirty="0" err="1">
                <a:latin typeface="Century Gothic" panose="020B0502020202020204" pitchFamily="34" charset="0"/>
              </a:rPr>
              <a:t>tradicional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B71A9F-F0ED-BB4C-A9F3-89B008E3BF1F}"/>
              </a:ext>
            </a:extLst>
          </p:cNvPr>
          <p:cNvSpPr/>
          <p:nvPr/>
        </p:nvSpPr>
        <p:spPr>
          <a:xfrm>
            <a:off x="3497096" y="2352279"/>
            <a:ext cx="34803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They prepared </a:t>
            </a:r>
            <a:r>
              <a:rPr kumimoji="0" lang="en-GB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traditional</a:t>
            </a:r>
            <a:r>
              <a:rPr kumimoji="0" lang="en-GB" sz="160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food.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4" name="TextBox 9">
            <a:extLst>
              <a:ext uri="{FF2B5EF4-FFF2-40B4-BE49-F238E27FC236}">
                <a16:creationId xmlns:a16="http://schemas.microsoft.com/office/drawing/2014/main" id="{8B216511-02EF-D14A-A929-8176B62B48C3}"/>
              </a:ext>
            </a:extLst>
          </p:cNvPr>
          <p:cNvSpPr txBox="1"/>
          <p:nvPr/>
        </p:nvSpPr>
        <p:spPr>
          <a:xfrm>
            <a:off x="207013" y="4065193"/>
            <a:ext cx="6134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 </a:t>
            </a:r>
            <a:r>
              <a:rPr kumimoji="0" lang="en-GB" sz="16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escrib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imos</a:t>
            </a:r>
            <a:r>
              <a:rPr kumimoji="0" lang="en-GB" sz="16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= </a:t>
            </a:r>
            <a:r>
              <a:rPr lang="en-GB" sz="1600">
                <a:latin typeface="Century Gothic" panose="020B0502020202020204" pitchFamily="34" charset="0"/>
              </a:rPr>
              <a:t>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 10">
            <a:extLst>
              <a:ext uri="{FF2B5EF4-FFF2-40B4-BE49-F238E27FC236}">
                <a16:creationId xmlns:a16="http://schemas.microsoft.com/office/drawing/2014/main" id="{6AF84F3A-D0C6-8F45-95F3-99D8710601A3}"/>
              </a:ext>
            </a:extLst>
          </p:cNvPr>
          <p:cNvSpPr/>
          <p:nvPr/>
        </p:nvSpPr>
        <p:spPr>
          <a:xfrm>
            <a:off x="3111292" y="4029193"/>
            <a:ext cx="28352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latin typeface="Century Gothic" panose="020B0502020202020204" pitchFamily="34" charset="0"/>
              </a:rPr>
              <a:t>w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write,</a:t>
            </a:r>
            <a:r>
              <a:rPr kumimoji="0" lang="en-GB" sz="16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we wrote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TextBox 11">
            <a:extLst>
              <a:ext uri="{FF2B5EF4-FFF2-40B4-BE49-F238E27FC236}">
                <a16:creationId xmlns:a16="http://schemas.microsoft.com/office/drawing/2014/main" id="{B9AAD31E-6240-124B-A414-1970704F751D}"/>
              </a:ext>
            </a:extLst>
          </p:cNvPr>
          <p:cNvSpPr txBox="1"/>
          <p:nvPr/>
        </p:nvSpPr>
        <p:spPr>
          <a:xfrm>
            <a:off x="207013" y="3703962"/>
            <a:ext cx="5020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>
                <a:latin typeface="Century Gothic" panose="020B0502020202020204" pitchFamily="34" charset="0"/>
              </a:rPr>
              <a:t>vender            vend</a:t>
            </a:r>
            <a:r>
              <a:rPr lang="en-GB" sz="1600" b="1">
                <a:latin typeface="Century Gothic" panose="020B0502020202020204" pitchFamily="34" charset="0"/>
              </a:rPr>
              <a:t>imos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= _______________</a:t>
            </a:r>
          </a:p>
        </p:txBody>
      </p:sp>
      <p:sp>
        <p:nvSpPr>
          <p:cNvPr id="47" name="Rectangle 12">
            <a:extLst>
              <a:ext uri="{FF2B5EF4-FFF2-40B4-BE49-F238E27FC236}">
                <a16:creationId xmlns:a16="http://schemas.microsoft.com/office/drawing/2014/main" id="{FD29BE3E-A509-B441-BCB7-00683308A9BD}"/>
              </a:ext>
            </a:extLst>
          </p:cNvPr>
          <p:cNvSpPr/>
          <p:nvPr/>
        </p:nvSpPr>
        <p:spPr>
          <a:xfrm>
            <a:off x="3111292" y="3679924"/>
            <a:ext cx="9348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sold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4CDB0D6C-26B8-464B-8329-0F587A1F6B03}"/>
              </a:ext>
            </a:extLst>
          </p:cNvPr>
          <p:cNvSpPr txBox="1">
            <a:spLocks/>
          </p:cNvSpPr>
          <p:nvPr/>
        </p:nvSpPr>
        <p:spPr>
          <a:xfrm>
            <a:off x="247874" y="3356156"/>
            <a:ext cx="6374863" cy="2926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rgbClr val="000000"/>
                </a:solidFill>
              </a:rPr>
              <a:t>For ‘</a:t>
            </a:r>
            <a:r>
              <a:rPr lang="en-GB" sz="1600" b="1" dirty="0">
                <a:solidFill>
                  <a:srgbClr val="000000"/>
                </a:solidFill>
              </a:rPr>
              <a:t>we</a:t>
            </a:r>
            <a:r>
              <a:rPr lang="en-GB" sz="1600" dirty="0">
                <a:solidFill>
                  <a:srgbClr val="000000"/>
                </a:solidFill>
              </a:rPr>
              <a:t>’ with an –</a:t>
            </a:r>
            <a:r>
              <a:rPr lang="en-GB" sz="1600" b="1" dirty="0">
                <a:solidFill>
                  <a:srgbClr val="000000"/>
                </a:solidFill>
              </a:rPr>
              <a:t>er </a:t>
            </a:r>
            <a:r>
              <a:rPr lang="en-GB" sz="1600" dirty="0">
                <a:solidFill>
                  <a:srgbClr val="000000"/>
                </a:solidFill>
              </a:rPr>
              <a:t>or –</a:t>
            </a:r>
            <a:r>
              <a:rPr lang="en-GB" sz="1600" b="1" dirty="0" err="1">
                <a:solidFill>
                  <a:srgbClr val="000000"/>
                </a:solidFill>
              </a:rPr>
              <a:t>ir</a:t>
            </a:r>
            <a:r>
              <a:rPr lang="en-GB" sz="1600" dirty="0">
                <a:solidFill>
                  <a:srgbClr val="000000"/>
                </a:solidFill>
              </a:rPr>
              <a:t> verb, remove –er/–</a:t>
            </a:r>
            <a:r>
              <a:rPr lang="en-GB" sz="1600" dirty="0" err="1">
                <a:solidFill>
                  <a:srgbClr val="000000"/>
                </a:solidFill>
              </a:rPr>
              <a:t>ir</a:t>
            </a:r>
            <a:r>
              <a:rPr lang="en-GB" sz="1600" dirty="0">
                <a:solidFill>
                  <a:srgbClr val="000000"/>
                </a:solidFill>
              </a:rPr>
              <a:t> and add </a:t>
            </a:r>
            <a:r>
              <a:rPr lang="en-GB" sz="1600" b="1" dirty="0">
                <a:solidFill>
                  <a:srgbClr val="000000"/>
                </a:solidFill>
              </a:rPr>
              <a:t>-</a:t>
            </a:r>
            <a:r>
              <a:rPr lang="en-GB" sz="1600" b="1" dirty="0" err="1">
                <a:solidFill>
                  <a:srgbClr val="000000"/>
                </a:solidFill>
              </a:rPr>
              <a:t>imos</a:t>
            </a:r>
            <a:r>
              <a:rPr lang="en-GB" sz="1600" dirty="0">
                <a:solidFill>
                  <a:srgbClr val="000000"/>
                </a:solidFill>
              </a:rPr>
              <a:t>.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9B33262-7DA7-8C48-A2CD-29E4CA93C3DF}"/>
              </a:ext>
            </a:extLst>
          </p:cNvPr>
          <p:cNvCxnSpPr>
            <a:cxnSpLocks/>
          </p:cNvCxnSpPr>
          <p:nvPr/>
        </p:nvCxnSpPr>
        <p:spPr>
          <a:xfrm flipV="1">
            <a:off x="1185008" y="3873239"/>
            <a:ext cx="432048" cy="2986"/>
          </a:xfrm>
          <a:prstGeom prst="straightConnector1">
            <a:avLst/>
          </a:prstGeom>
          <a:noFill/>
          <a:ln w="57150" cap="flat" cmpd="sng" algn="ctr">
            <a:solidFill>
              <a:srgbClr val="EE6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9B33262-7DA7-8C48-A2CD-29E4CA93C3DF}"/>
              </a:ext>
            </a:extLst>
          </p:cNvPr>
          <p:cNvCxnSpPr>
            <a:cxnSpLocks/>
          </p:cNvCxnSpPr>
          <p:nvPr/>
        </p:nvCxnSpPr>
        <p:spPr>
          <a:xfrm flipV="1">
            <a:off x="1107359" y="4248930"/>
            <a:ext cx="432048" cy="2986"/>
          </a:xfrm>
          <a:prstGeom prst="straightConnector1">
            <a:avLst/>
          </a:prstGeom>
          <a:noFill/>
          <a:ln w="57150" cap="flat" cmpd="sng" algn="ctr">
            <a:solidFill>
              <a:srgbClr val="EE6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2503976-544A-354D-96E2-FB678AE98F38}"/>
              </a:ext>
            </a:extLst>
          </p:cNvPr>
          <p:cNvSpPr txBox="1"/>
          <p:nvPr/>
        </p:nvSpPr>
        <p:spPr>
          <a:xfrm>
            <a:off x="1724328" y="5078853"/>
            <a:ext cx="1729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>
                <a:latin typeface="Century Gothic" panose="020B0502020202020204" pitchFamily="34" charset="0"/>
              </a:rPr>
              <a:t>aprend-</a:t>
            </a:r>
            <a:endParaRPr lang="en-GB" sz="1600" b="1" dirty="0"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43EEB7D-F63B-0945-AE3B-DA9B6416BF0F}"/>
              </a:ext>
            </a:extLst>
          </p:cNvPr>
          <p:cNvSpPr txBox="1"/>
          <p:nvPr/>
        </p:nvSpPr>
        <p:spPr>
          <a:xfrm>
            <a:off x="3142550" y="5065222"/>
            <a:ext cx="2662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00">
                <a:latin typeface="Century Gothic" panose="020B0502020202020204" pitchFamily="34" charset="0"/>
              </a:rPr>
              <a:t>aprend</a:t>
            </a:r>
            <a:r>
              <a:rPr lang="en-GB" sz="1500" b="1">
                <a:latin typeface="Century Gothic" panose="020B0502020202020204" pitchFamily="34" charset="0"/>
              </a:rPr>
              <a:t>ieron</a:t>
            </a:r>
            <a:endParaRPr lang="en-GB" sz="1500" b="1" dirty="0">
              <a:latin typeface="Century Gothic" panose="020B0502020202020204" pitchFamily="34" charset="0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85D5087-D4A0-8740-8C71-E2E58FA7B9E5}"/>
              </a:ext>
            </a:extLst>
          </p:cNvPr>
          <p:cNvCxnSpPr>
            <a:cxnSpLocks/>
          </p:cNvCxnSpPr>
          <p:nvPr/>
        </p:nvCxnSpPr>
        <p:spPr>
          <a:xfrm>
            <a:off x="2674307" y="5254844"/>
            <a:ext cx="465144" cy="0"/>
          </a:xfrm>
          <a:prstGeom prst="straightConnector1">
            <a:avLst/>
          </a:prstGeom>
          <a:noFill/>
          <a:ln w="57150" cap="flat" cmpd="sng" algn="ctr">
            <a:solidFill>
              <a:srgbClr val="00206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C73032B-1FA1-834C-9867-99767D5AF01E}"/>
              </a:ext>
            </a:extLst>
          </p:cNvPr>
          <p:cNvSpPr txBox="1"/>
          <p:nvPr/>
        </p:nvSpPr>
        <p:spPr>
          <a:xfrm>
            <a:off x="4374799" y="5054014"/>
            <a:ext cx="31663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00" dirty="0">
                <a:latin typeface="Century Gothic" panose="020B0502020202020204" pitchFamily="34" charset="0"/>
              </a:rPr>
              <a:t>(</a:t>
            </a:r>
            <a:r>
              <a:rPr lang="en-GB" sz="1500">
                <a:latin typeface="Century Gothic" panose="020B0502020202020204" pitchFamily="34" charset="0"/>
              </a:rPr>
              <a:t>they learnt)</a:t>
            </a:r>
            <a:endParaRPr lang="en-GB" sz="1500" b="1" dirty="0"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B820A77-0C28-E044-8556-66AFB7A08ABD}"/>
              </a:ext>
            </a:extLst>
          </p:cNvPr>
          <p:cNvSpPr txBox="1"/>
          <p:nvPr/>
        </p:nvSpPr>
        <p:spPr>
          <a:xfrm>
            <a:off x="236909" y="5066264"/>
            <a:ext cx="14716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00">
                <a:latin typeface="Century Gothic" panose="020B0502020202020204" pitchFamily="34" charset="0"/>
              </a:rPr>
              <a:t>Aprend</a:t>
            </a:r>
            <a:r>
              <a:rPr lang="en-GB" sz="1500" strike="sngStrike">
                <a:latin typeface="Century Gothic" panose="020B0502020202020204" pitchFamily="34" charset="0"/>
              </a:rPr>
              <a:t>er</a:t>
            </a:r>
            <a:endParaRPr lang="en-GB" sz="1500" b="1" strike="sngStrike" dirty="0">
              <a:latin typeface="Century Gothic" panose="020B0502020202020204" pitchFamily="34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BC074F3-E865-A24B-8D53-DA3383EE1208}"/>
              </a:ext>
            </a:extLst>
          </p:cNvPr>
          <p:cNvCxnSpPr>
            <a:cxnSpLocks/>
          </p:cNvCxnSpPr>
          <p:nvPr/>
        </p:nvCxnSpPr>
        <p:spPr>
          <a:xfrm>
            <a:off x="1284988" y="5254844"/>
            <a:ext cx="413620" cy="0"/>
          </a:xfrm>
          <a:prstGeom prst="straightConnector1">
            <a:avLst/>
          </a:prstGeom>
          <a:noFill/>
          <a:ln w="57150" cap="flat" cmpd="sng" algn="ctr">
            <a:solidFill>
              <a:srgbClr val="00206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84BF29EE-6D49-1C42-B930-452F3C9D7C3E}"/>
              </a:ext>
            </a:extLst>
          </p:cNvPr>
          <p:cNvSpPr txBox="1">
            <a:spLocks/>
          </p:cNvSpPr>
          <p:nvPr/>
        </p:nvSpPr>
        <p:spPr>
          <a:xfrm>
            <a:off x="270117" y="4513440"/>
            <a:ext cx="6374863" cy="51047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rgbClr val="000000"/>
                </a:solidFill>
              </a:rPr>
              <a:t>To mean ‘</a:t>
            </a:r>
            <a:r>
              <a:rPr lang="en-GB" sz="1600" b="1" dirty="0">
                <a:solidFill>
                  <a:srgbClr val="000000"/>
                </a:solidFill>
              </a:rPr>
              <a:t>they</a:t>
            </a:r>
            <a:r>
              <a:rPr lang="en-GB" sz="1600" dirty="0">
                <a:solidFill>
                  <a:srgbClr val="000000"/>
                </a:solidFill>
              </a:rPr>
              <a:t>’ for a completed action in the past with an –er verb or –</a:t>
            </a:r>
            <a:r>
              <a:rPr lang="en-GB" sz="1600" dirty="0" err="1">
                <a:solidFill>
                  <a:srgbClr val="000000"/>
                </a:solidFill>
              </a:rPr>
              <a:t>ir</a:t>
            </a:r>
            <a:r>
              <a:rPr lang="en-GB" sz="1600" dirty="0">
                <a:solidFill>
                  <a:srgbClr val="000000"/>
                </a:solidFill>
              </a:rPr>
              <a:t> verb, remove –er or –</a:t>
            </a:r>
            <a:r>
              <a:rPr lang="en-GB" sz="1600" dirty="0" err="1">
                <a:solidFill>
                  <a:srgbClr val="000000"/>
                </a:solidFill>
              </a:rPr>
              <a:t>ir</a:t>
            </a:r>
            <a:r>
              <a:rPr lang="en-GB" sz="1600" dirty="0">
                <a:solidFill>
                  <a:srgbClr val="000000"/>
                </a:solidFill>
              </a:rPr>
              <a:t> and add </a:t>
            </a:r>
            <a:r>
              <a:rPr lang="en-GB" sz="1600" b="1" dirty="0">
                <a:solidFill>
                  <a:srgbClr val="000000"/>
                </a:solidFill>
              </a:rPr>
              <a:t>–</a:t>
            </a:r>
            <a:r>
              <a:rPr lang="en-GB" sz="1600" b="1" dirty="0" err="1">
                <a:solidFill>
                  <a:srgbClr val="000000"/>
                </a:solidFill>
              </a:rPr>
              <a:t>ieron</a:t>
            </a:r>
            <a:r>
              <a:rPr lang="en-GB" sz="1600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59" name="Picture 58" descr="draw chile the country - Clip Art Library">
            <a:extLst>
              <a:ext uri="{FF2B5EF4-FFF2-40B4-BE49-F238E27FC236}">
                <a16:creationId xmlns:a16="http://schemas.microsoft.com/office/drawing/2014/main" id="{0B7F455A-FAA5-4B4C-A176-3F168EDAA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5" r="20708" b="16389"/>
          <a:stretch/>
        </p:blipFill>
        <p:spPr bwMode="auto">
          <a:xfrm>
            <a:off x="6162403" y="5098215"/>
            <a:ext cx="647536" cy="254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ounded Rectangular Callout 59">
            <a:extLst>
              <a:ext uri="{FF2B5EF4-FFF2-40B4-BE49-F238E27FC236}">
                <a16:creationId xmlns:a16="http://schemas.microsoft.com/office/drawing/2014/main" id="{F783427D-B9F4-604F-B216-948883358FD8}"/>
              </a:ext>
            </a:extLst>
          </p:cNvPr>
          <p:cNvSpPr/>
          <p:nvPr/>
        </p:nvSpPr>
        <p:spPr>
          <a:xfrm>
            <a:off x="210617" y="8016336"/>
            <a:ext cx="5698520" cy="739097"/>
          </a:xfrm>
          <a:prstGeom prst="wedgeRoundRectCallout">
            <a:avLst>
              <a:gd name="adj1" fmla="val 49636"/>
              <a:gd name="adj2" fmla="val 34526"/>
              <a:gd name="adj3" fmla="val 16667"/>
            </a:avLst>
          </a:prstGeom>
          <a:solidFill>
            <a:srgbClr val="FCF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Chile</a:t>
            </a:r>
            <a:r>
              <a:rPr lang="en-GB" sz="1600" dirty="0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600" dirty="0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 una </a:t>
            </a:r>
            <a:r>
              <a:rPr lang="en-GB" sz="1600" dirty="0" err="1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longitud</a:t>
            </a:r>
            <a:r>
              <a:rPr lang="en-GB" sz="1600" dirty="0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* de 4270 </a:t>
            </a:r>
            <a:r>
              <a:rPr lang="en-GB" sz="1600" dirty="0" err="1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kilómetros</a:t>
            </a:r>
            <a:r>
              <a:rPr lang="en-GB" sz="1600" dirty="0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. Una gran </a:t>
            </a:r>
            <a:r>
              <a:rPr lang="en-GB" sz="1600" dirty="0" err="1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parte</a:t>
            </a:r>
            <a:r>
              <a:rPr lang="en-GB" sz="1600" dirty="0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GB" sz="1600" dirty="0" err="1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su</a:t>
            </a:r>
            <a:r>
              <a:rPr lang="en-GB" sz="1600" dirty="0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 población </a:t>
            </a:r>
            <a:r>
              <a:rPr lang="en-GB" sz="1600" dirty="0" err="1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vive</a:t>
            </a:r>
            <a:r>
              <a:rPr lang="en-GB" sz="1600" dirty="0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dirty="0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 el </a:t>
            </a:r>
            <a:r>
              <a:rPr lang="en-GB" sz="1600" dirty="0" err="1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centro</a:t>
            </a:r>
            <a:r>
              <a:rPr lang="en-GB" sz="1600" dirty="0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.  El </a:t>
            </a:r>
            <a:r>
              <a:rPr lang="en-GB" sz="1600" dirty="0" err="1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desierto</a:t>
            </a:r>
            <a:r>
              <a:rPr lang="en-GB" sz="1600" dirty="0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dirty="0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 el </a:t>
            </a:r>
            <a:r>
              <a:rPr lang="en-GB" sz="1600" dirty="0" err="1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norte</a:t>
            </a:r>
            <a:r>
              <a:rPr lang="en-GB" sz="1600" dirty="0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 y la tierra </a:t>
            </a:r>
            <a:r>
              <a:rPr lang="en-GB" sz="1600" dirty="0" err="1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seca</a:t>
            </a:r>
            <a:r>
              <a:rPr lang="en-GB" sz="1600" dirty="0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n-GB" sz="1600" dirty="0" err="1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fría</a:t>
            </a:r>
            <a:r>
              <a:rPr lang="en-GB" sz="1600" dirty="0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dirty="0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 el sur son </a:t>
            </a:r>
            <a:r>
              <a:rPr lang="en-GB" sz="1600" dirty="0" err="1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inhabitables</a:t>
            </a:r>
            <a:r>
              <a:rPr lang="en-GB" sz="1600" dirty="0">
                <a:solidFill>
                  <a:schemeClr val="accent1">
                    <a:lumMod val="1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160395" y="5585346"/>
            <a:ext cx="7413061" cy="425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>
                <a:solidFill>
                  <a:schemeClr val="tx1"/>
                </a:solidFill>
              </a:rPr>
              <a:t>Possessive adjectives ‘su’ and ‘sus’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84BF29EE-6D49-1C42-B930-452F3C9D7C3E}"/>
              </a:ext>
            </a:extLst>
          </p:cNvPr>
          <p:cNvSpPr txBox="1">
            <a:spLocks/>
          </p:cNvSpPr>
          <p:nvPr/>
        </p:nvSpPr>
        <p:spPr>
          <a:xfrm>
            <a:off x="258853" y="6053557"/>
            <a:ext cx="5785170" cy="51047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>
                <a:solidFill>
                  <a:schemeClr val="accent1">
                    <a:lumMod val="10000"/>
                  </a:schemeClr>
                </a:solidFill>
                <a:latin typeface="Century Gothic"/>
              </a:rPr>
              <a:t>To say ‘</a:t>
            </a:r>
            <a:r>
              <a:rPr lang="en-US" sz="1600" b="1">
                <a:solidFill>
                  <a:schemeClr val="accent1">
                    <a:lumMod val="10000"/>
                  </a:schemeClr>
                </a:solidFill>
                <a:latin typeface="Century Gothic"/>
              </a:rPr>
              <a:t>his</a:t>
            </a:r>
            <a:r>
              <a:rPr lang="en-US" sz="1600">
                <a:solidFill>
                  <a:schemeClr val="accent1">
                    <a:lumMod val="10000"/>
                  </a:schemeClr>
                </a:solidFill>
                <a:latin typeface="Century Gothic"/>
              </a:rPr>
              <a:t>’, ‘</a:t>
            </a:r>
            <a:r>
              <a:rPr lang="en-US" sz="1600" b="1">
                <a:solidFill>
                  <a:schemeClr val="accent1">
                    <a:lumMod val="10000"/>
                  </a:schemeClr>
                </a:solidFill>
                <a:latin typeface="Century Gothic"/>
              </a:rPr>
              <a:t>her</a:t>
            </a:r>
            <a:r>
              <a:rPr lang="en-US" sz="1600">
                <a:solidFill>
                  <a:schemeClr val="accent1">
                    <a:lumMod val="10000"/>
                  </a:schemeClr>
                </a:solidFill>
                <a:latin typeface="Century Gothic"/>
              </a:rPr>
              <a:t>’ or ‘</a:t>
            </a:r>
            <a:r>
              <a:rPr lang="en-US" sz="1600" b="1">
                <a:solidFill>
                  <a:schemeClr val="accent1">
                    <a:lumMod val="10000"/>
                  </a:schemeClr>
                </a:solidFill>
                <a:latin typeface="Century Gothic"/>
              </a:rPr>
              <a:t>its</a:t>
            </a:r>
            <a:r>
              <a:rPr lang="en-US" sz="1600">
                <a:solidFill>
                  <a:schemeClr val="accent1">
                    <a:lumMod val="10000"/>
                  </a:schemeClr>
                </a:solidFill>
                <a:latin typeface="Century Gothic"/>
              </a:rPr>
              <a:t>’ before a </a:t>
            </a:r>
            <a:r>
              <a:rPr lang="en-US" sz="1600" b="1" i="1">
                <a:solidFill>
                  <a:schemeClr val="accent1">
                    <a:lumMod val="10000"/>
                  </a:schemeClr>
                </a:solidFill>
                <a:latin typeface="Century Gothic"/>
              </a:rPr>
              <a:t>singular </a:t>
            </a:r>
            <a:r>
              <a:rPr lang="en-US" sz="1600">
                <a:solidFill>
                  <a:schemeClr val="accent1">
                    <a:lumMod val="10000"/>
                  </a:schemeClr>
                </a:solidFill>
                <a:latin typeface="Century Gothic"/>
              </a:rPr>
              <a:t>or</a:t>
            </a:r>
            <a:r>
              <a:rPr lang="en-US" sz="1600" b="1" i="1">
                <a:solidFill>
                  <a:schemeClr val="accent1">
                    <a:lumMod val="10000"/>
                  </a:schemeClr>
                </a:solidFill>
                <a:latin typeface="Century Gothic"/>
              </a:rPr>
              <a:t> uncountable noun </a:t>
            </a:r>
            <a:r>
              <a:rPr lang="en-US" sz="1600">
                <a:solidFill>
                  <a:schemeClr val="accent1">
                    <a:lumMod val="10000"/>
                  </a:schemeClr>
                </a:solidFill>
                <a:latin typeface="Century Gothic"/>
              </a:rPr>
              <a:t>use </a:t>
            </a:r>
            <a:r>
              <a:rPr lang="en-US" sz="1600" b="1">
                <a:solidFill>
                  <a:schemeClr val="accent1">
                    <a:lumMod val="10000"/>
                  </a:schemeClr>
                </a:solidFill>
                <a:latin typeface="Century Gothic"/>
              </a:rPr>
              <a:t>‘su’</a:t>
            </a:r>
            <a:endParaRPr lang="en-GB" sz="1600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187803" y="6628397"/>
            <a:ext cx="2333460" cy="34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latin typeface="Century Gothic" panose="020B0502020202020204" pitchFamily="34" charset="0"/>
              </a:rPr>
              <a:t>Su</a:t>
            </a:r>
            <a:r>
              <a:rPr lang="en-GB" sz="1600">
                <a:latin typeface="Century Gothic" panose="020B0502020202020204" pitchFamily="34" charset="0"/>
              </a:rPr>
              <a:t> mujer es rica.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4B71A9F-F0ED-BB4C-A9F3-89B008E3BF1F}"/>
              </a:ext>
            </a:extLst>
          </p:cNvPr>
          <p:cNvSpPr/>
          <p:nvPr/>
        </p:nvSpPr>
        <p:spPr>
          <a:xfrm>
            <a:off x="2386849" y="6623800"/>
            <a:ext cx="34803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His / her </a:t>
            </a:r>
            <a:r>
              <a:rPr kumimoji="0" lang="en-GB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wife is rich.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84BF29EE-6D49-1C42-B930-452F3C9D7C3E}"/>
              </a:ext>
            </a:extLst>
          </p:cNvPr>
          <p:cNvSpPr txBox="1">
            <a:spLocks/>
          </p:cNvSpPr>
          <p:nvPr/>
        </p:nvSpPr>
        <p:spPr>
          <a:xfrm>
            <a:off x="246866" y="7034579"/>
            <a:ext cx="5785170" cy="51047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>
                <a:solidFill>
                  <a:srgbClr val="030509"/>
                </a:solidFill>
                <a:latin typeface="Century Gothic"/>
              </a:rPr>
              <a:t>To say ‘</a:t>
            </a:r>
            <a:r>
              <a:rPr lang="en-US" sz="1600" b="1">
                <a:solidFill>
                  <a:srgbClr val="030509"/>
                </a:solidFill>
                <a:latin typeface="Century Gothic"/>
              </a:rPr>
              <a:t>his</a:t>
            </a:r>
            <a:r>
              <a:rPr lang="en-US" sz="1600">
                <a:solidFill>
                  <a:srgbClr val="030509"/>
                </a:solidFill>
                <a:latin typeface="Century Gothic"/>
              </a:rPr>
              <a:t>’, ‘</a:t>
            </a:r>
            <a:r>
              <a:rPr lang="en-US" sz="1600" b="1">
                <a:solidFill>
                  <a:srgbClr val="030509"/>
                </a:solidFill>
                <a:latin typeface="Century Gothic"/>
              </a:rPr>
              <a:t>her</a:t>
            </a:r>
            <a:r>
              <a:rPr lang="en-US" sz="1600">
                <a:solidFill>
                  <a:srgbClr val="030509"/>
                </a:solidFill>
                <a:latin typeface="Century Gothic"/>
              </a:rPr>
              <a:t>’ or ‘</a:t>
            </a:r>
            <a:r>
              <a:rPr lang="en-US" sz="1600" b="1">
                <a:solidFill>
                  <a:srgbClr val="030509"/>
                </a:solidFill>
                <a:latin typeface="Century Gothic"/>
              </a:rPr>
              <a:t>its</a:t>
            </a:r>
            <a:r>
              <a:rPr lang="en-US" sz="1600">
                <a:solidFill>
                  <a:srgbClr val="030509"/>
                </a:solidFill>
                <a:latin typeface="Century Gothic"/>
              </a:rPr>
              <a:t>’ before a </a:t>
            </a:r>
            <a:r>
              <a:rPr lang="en-US" sz="1600" b="1" i="1">
                <a:solidFill>
                  <a:srgbClr val="030509"/>
                </a:solidFill>
                <a:latin typeface="Century Gothic"/>
              </a:rPr>
              <a:t>plural noun </a:t>
            </a:r>
            <a:r>
              <a:rPr lang="en-US" sz="1600">
                <a:solidFill>
                  <a:srgbClr val="030509"/>
                </a:solidFill>
                <a:latin typeface="Century Gothic"/>
              </a:rPr>
              <a:t>use </a:t>
            </a:r>
            <a:r>
              <a:rPr lang="en-US" sz="1600" b="1">
                <a:solidFill>
                  <a:srgbClr val="030509"/>
                </a:solidFill>
                <a:latin typeface="Century Gothic"/>
              </a:rPr>
              <a:t>‘sus’</a:t>
            </a:r>
            <a:endParaRPr lang="en-GB" sz="1600" dirty="0">
              <a:solidFill>
                <a:srgbClr val="030509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210305" y="7576834"/>
            <a:ext cx="3175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latin typeface="Century Gothic" panose="020B0502020202020204" pitchFamily="34" charset="0"/>
              </a:rPr>
              <a:t>Sus</a:t>
            </a:r>
            <a:r>
              <a:rPr lang="en-GB" sz="1600">
                <a:latin typeface="Century Gothic" panose="020B0502020202020204" pitchFamily="34" charset="0"/>
              </a:rPr>
              <a:t> poemas hablan del amor.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4B71A9F-F0ED-BB4C-A9F3-89B008E3BF1F}"/>
              </a:ext>
            </a:extLst>
          </p:cNvPr>
          <p:cNvSpPr/>
          <p:nvPr/>
        </p:nvSpPr>
        <p:spPr>
          <a:xfrm>
            <a:off x="3453502" y="7578938"/>
            <a:ext cx="34803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His / her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poems</a:t>
            </a:r>
            <a:r>
              <a:rPr kumimoji="0" lang="en-GB" sz="1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talk about love.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650" y="5191385"/>
            <a:ext cx="729526" cy="729526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94B71A9F-F0ED-BB4C-A9F3-89B008E3BF1F}"/>
              </a:ext>
            </a:extLst>
          </p:cNvPr>
          <p:cNvSpPr/>
          <p:nvPr/>
        </p:nvSpPr>
        <p:spPr>
          <a:xfrm>
            <a:off x="143645" y="8755433"/>
            <a:ext cx="34803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*la </a:t>
            </a:r>
            <a:r>
              <a:rPr kumimoji="0" lang="en-GB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longitud</a:t>
            </a:r>
            <a:r>
              <a:rPr kumimoji="0" lang="en-GB" sz="1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= length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6311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3221175" y="8173068"/>
            <a:ext cx="3398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latin typeface="Century Gothic" panose="020B0502020202020204" pitchFamily="34" charset="0"/>
              </a:rPr>
              <a:t>S/he had </a:t>
            </a:r>
            <a:r>
              <a:rPr lang="en-GB" sz="1600">
                <a:latin typeface="Century Gothic" panose="020B0502020202020204" pitchFamily="34" charset="0"/>
              </a:rPr>
              <a:t>or </a:t>
            </a:r>
            <a:r>
              <a:rPr lang="en-GB" sz="1600" b="1">
                <a:latin typeface="Century Gothic" panose="020B0502020202020204" pitchFamily="34" charset="0"/>
              </a:rPr>
              <a:t>it had </a:t>
            </a:r>
            <a:r>
              <a:rPr lang="en-GB" sz="1600">
                <a:latin typeface="Century Gothic" panose="020B0502020202020204" pitchFamily="34" charset="0"/>
              </a:rPr>
              <a:t>a problem with the scenes of the protest.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111569" y="8719322"/>
            <a:ext cx="1600200" cy="635000"/>
          </a:xfrm>
        </p:spPr>
        <p:txBody>
          <a:bodyPr/>
          <a:lstStyle/>
          <a:p>
            <a:r>
              <a:rPr lang="en-GB" altLang="en-US" b="1"/>
              <a:t>32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</a:rPr>
              <a:t>Gramática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81867" y="803778"/>
            <a:ext cx="6484584" cy="42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>
                <a:solidFill>
                  <a:schemeClr val="tx1"/>
                </a:solidFill>
              </a:rPr>
              <a:t>Using ‘tener que’ [revisited]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165236" y="1823129"/>
            <a:ext cx="5020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latin typeface="Century Gothic" panose="020B0502020202020204" pitchFamily="34" charset="0"/>
              </a:rPr>
              <a:t>Tienes que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incluir más ideas.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B71A9F-F0ED-BB4C-A9F3-89B008E3BF1F}"/>
              </a:ext>
            </a:extLst>
          </p:cNvPr>
          <p:cNvSpPr/>
          <p:nvPr/>
        </p:nvSpPr>
        <p:spPr>
          <a:xfrm>
            <a:off x="3266294" y="1802764"/>
            <a:ext cx="49085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You have to </a:t>
            </a:r>
            <a:r>
              <a:rPr kumimoji="0" lang="en-GB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include more ideas.</a:t>
            </a:r>
            <a:endParaRPr lang="en-GB" sz="1600">
              <a:latin typeface="Century Gothic" panose="020B0502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148617" y="1196331"/>
            <a:ext cx="6397389" cy="58777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>
                <a:solidFill>
                  <a:srgbClr val="000000"/>
                </a:solidFill>
              </a:rPr>
              <a:t>As you know, ‘tener que’ can be used to express </a:t>
            </a:r>
            <a:r>
              <a:rPr lang="en-GB" sz="1600" b="1">
                <a:solidFill>
                  <a:srgbClr val="000000"/>
                </a:solidFill>
              </a:rPr>
              <a:t>obligation</a:t>
            </a:r>
            <a:r>
              <a:rPr lang="en-GB" sz="1600">
                <a:solidFill>
                  <a:srgbClr val="000000"/>
                </a:solidFill>
              </a:rPr>
              <a:t> (what people have to do). Use ‘tener que’ with an infinitive.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179227" y="2199199"/>
            <a:ext cx="5020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latin typeface="Century Gothic" panose="020B0502020202020204" pitchFamily="34" charset="0"/>
              </a:rPr>
              <a:t>Tiene que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conseguir un plano.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B71A9F-F0ED-BB4C-A9F3-89B008E3BF1F}"/>
              </a:ext>
            </a:extLst>
          </p:cNvPr>
          <p:cNvSpPr/>
          <p:nvPr/>
        </p:nvSpPr>
        <p:spPr>
          <a:xfrm>
            <a:off x="3446207" y="2219594"/>
            <a:ext cx="49085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S/he has to </a:t>
            </a:r>
            <a:r>
              <a:rPr kumimoji="0" lang="en-GB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get a map.</a:t>
            </a:r>
            <a:endParaRPr lang="en-GB" sz="1600">
              <a:latin typeface="Century Gothic" panose="020B0502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177543" y="2796001"/>
            <a:ext cx="6484584" cy="42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>
                <a:solidFill>
                  <a:schemeClr val="tx1"/>
                </a:solidFill>
              </a:rPr>
              <a:t>Demonstrative adjectives [revisited]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177543" y="3188745"/>
            <a:ext cx="6397389" cy="38155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rgbClr val="000000"/>
                </a:solidFill>
              </a:rPr>
              <a:t>To say, ‘this’ for a </a:t>
            </a:r>
            <a:r>
              <a:rPr lang="en-GB" sz="1600" b="1" i="1" dirty="0">
                <a:solidFill>
                  <a:srgbClr val="000000"/>
                </a:solidFill>
              </a:rPr>
              <a:t>singular masculine </a:t>
            </a:r>
            <a:r>
              <a:rPr lang="en-GB" sz="1600" dirty="0">
                <a:solidFill>
                  <a:srgbClr val="000000"/>
                </a:solidFill>
              </a:rPr>
              <a:t>noun, use ‘</a:t>
            </a:r>
            <a:r>
              <a:rPr lang="en-GB" sz="1600" b="1" dirty="0" err="1">
                <a:solidFill>
                  <a:srgbClr val="000000"/>
                </a:solidFill>
              </a:rPr>
              <a:t>este</a:t>
            </a:r>
            <a:r>
              <a:rPr lang="en-GB" sz="1600" dirty="0">
                <a:solidFill>
                  <a:srgbClr val="000000"/>
                </a:solidFill>
              </a:rPr>
              <a:t>’.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210899" y="3671126"/>
            <a:ext cx="3464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latin typeface="Century Gothic" panose="020B0502020202020204" pitchFamily="34" charset="0"/>
              </a:rPr>
              <a:t>Este </a:t>
            </a:r>
            <a:r>
              <a:rPr lang="en-GB" sz="1600" b="1" dirty="0" err="1">
                <a:latin typeface="Century Gothic" panose="020B0502020202020204" pitchFamily="34" charset="0"/>
              </a:rPr>
              <a:t>diálogo</a:t>
            </a:r>
            <a:r>
              <a:rPr lang="en-GB" sz="1600" b="1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trata</a:t>
            </a:r>
            <a:r>
              <a:rPr lang="en-GB" sz="1600" dirty="0">
                <a:latin typeface="Century Gothic" panose="020B0502020202020204" pitchFamily="34" charset="0"/>
              </a:rPr>
              <a:t> un </a:t>
            </a:r>
            <a:r>
              <a:rPr lang="en-GB" sz="1600" dirty="0" err="1">
                <a:latin typeface="Century Gothic" panose="020B0502020202020204" pitchFamily="34" charset="0"/>
              </a:rPr>
              <a:t>tema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difícil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3675623" y="3655532"/>
            <a:ext cx="3464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latin typeface="Century Gothic" panose="020B0502020202020204" pitchFamily="34" charset="0"/>
              </a:rPr>
              <a:t>This dialogue </a:t>
            </a:r>
            <a:r>
              <a:rPr lang="en-GB" sz="1600" dirty="0">
                <a:latin typeface="Century Gothic" panose="020B0502020202020204" pitchFamily="34" charset="0"/>
              </a:rPr>
              <a:t>deals with a difficult issue/subject.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166955" y="4217985"/>
            <a:ext cx="6397389" cy="33420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>
                <a:solidFill>
                  <a:srgbClr val="000000"/>
                </a:solidFill>
              </a:rPr>
              <a:t>To say, ‘this’ for a </a:t>
            </a:r>
            <a:r>
              <a:rPr lang="en-GB" sz="1600" b="1" i="1">
                <a:solidFill>
                  <a:srgbClr val="000000"/>
                </a:solidFill>
              </a:rPr>
              <a:t>singular feminine </a:t>
            </a:r>
            <a:r>
              <a:rPr lang="en-GB" sz="1600">
                <a:solidFill>
                  <a:srgbClr val="000000"/>
                </a:solidFill>
              </a:rPr>
              <a:t>noun, use ‘</a:t>
            </a:r>
            <a:r>
              <a:rPr lang="en-GB" sz="1600" b="1">
                <a:solidFill>
                  <a:srgbClr val="000000"/>
                </a:solidFill>
              </a:rPr>
              <a:t>esta</a:t>
            </a:r>
            <a:r>
              <a:rPr lang="en-GB" sz="1600">
                <a:solidFill>
                  <a:srgbClr val="000000"/>
                </a:solidFill>
              </a:rPr>
              <a:t>’.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201731" y="4637425"/>
            <a:ext cx="3464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err="1">
                <a:latin typeface="Century Gothic" panose="020B0502020202020204" pitchFamily="34" charset="0"/>
              </a:rPr>
              <a:t>Esta</a:t>
            </a:r>
            <a:r>
              <a:rPr lang="en-GB" sz="1600" b="1" dirty="0"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latin typeface="Century Gothic" panose="020B0502020202020204" pitchFamily="34" charset="0"/>
              </a:rPr>
              <a:t>escena</a:t>
            </a:r>
            <a:r>
              <a:rPr lang="en-GB" sz="1600" b="1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tiene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efectos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especiales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3414993" y="4649517"/>
            <a:ext cx="3464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latin typeface="Century Gothic" panose="020B0502020202020204" pitchFamily="34" charset="0"/>
              </a:rPr>
              <a:t>This scene </a:t>
            </a:r>
            <a:r>
              <a:rPr lang="en-GB" sz="1600">
                <a:latin typeface="Century Gothic" panose="020B0502020202020204" pitchFamily="34" charset="0"/>
              </a:rPr>
              <a:t>has special effects.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122133" y="5538330"/>
            <a:ext cx="6484584" cy="42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>
                <a:solidFill>
                  <a:schemeClr val="tx1"/>
                </a:solidFill>
              </a:rPr>
              <a:t>Using ‘tener’ in the preterite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171477" y="5939685"/>
            <a:ext cx="6397389" cy="38155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>
                <a:solidFill>
                  <a:srgbClr val="000000"/>
                </a:solidFill>
              </a:rPr>
              <a:t>To say, ‘</a:t>
            </a:r>
            <a:r>
              <a:rPr lang="en-GB" sz="1600" b="1">
                <a:solidFill>
                  <a:srgbClr val="000000"/>
                </a:solidFill>
              </a:rPr>
              <a:t>I had</a:t>
            </a:r>
            <a:r>
              <a:rPr lang="en-GB" sz="1600">
                <a:solidFill>
                  <a:srgbClr val="000000"/>
                </a:solidFill>
              </a:rPr>
              <a:t>’, use ‘</a:t>
            </a:r>
            <a:r>
              <a:rPr lang="en-GB" sz="1600" b="1">
                <a:solidFill>
                  <a:srgbClr val="000000"/>
                </a:solidFill>
              </a:rPr>
              <a:t>tuve</a:t>
            </a:r>
            <a:r>
              <a:rPr lang="en-GB" sz="1600">
                <a:solidFill>
                  <a:srgbClr val="000000"/>
                </a:solidFill>
              </a:rPr>
              <a:t>’.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190845" y="6825189"/>
            <a:ext cx="6397389" cy="38155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>
                <a:solidFill>
                  <a:srgbClr val="000000"/>
                </a:solidFill>
              </a:rPr>
              <a:t>To say, ‘</a:t>
            </a:r>
            <a:r>
              <a:rPr lang="en-GB" sz="1600" b="1">
                <a:solidFill>
                  <a:srgbClr val="000000"/>
                </a:solidFill>
              </a:rPr>
              <a:t>you had</a:t>
            </a:r>
            <a:r>
              <a:rPr lang="en-GB" sz="1600">
                <a:solidFill>
                  <a:srgbClr val="000000"/>
                </a:solidFill>
              </a:rPr>
              <a:t>’, use ‘</a:t>
            </a:r>
            <a:r>
              <a:rPr lang="en-GB" sz="1600" b="1">
                <a:solidFill>
                  <a:srgbClr val="000000"/>
                </a:solidFill>
              </a:rPr>
              <a:t>tuve</a:t>
            </a:r>
            <a:r>
              <a:rPr lang="en-GB" sz="1600">
                <a:solidFill>
                  <a:srgbClr val="000000"/>
                </a:solidFill>
              </a:rPr>
              <a:t>’.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148617" y="7735667"/>
            <a:ext cx="6397389" cy="38155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rgbClr val="000000"/>
                </a:solidFill>
              </a:rPr>
              <a:t>To say, ‘</a:t>
            </a:r>
            <a:r>
              <a:rPr lang="en-GB" sz="1600" b="1" dirty="0">
                <a:solidFill>
                  <a:srgbClr val="000000"/>
                </a:solidFill>
              </a:rPr>
              <a:t>s/he had</a:t>
            </a:r>
            <a:r>
              <a:rPr lang="en-GB" sz="1600" dirty="0">
                <a:solidFill>
                  <a:srgbClr val="000000"/>
                </a:solidFill>
              </a:rPr>
              <a:t>’ or ‘</a:t>
            </a:r>
            <a:r>
              <a:rPr lang="en-GB" sz="1600" b="1" dirty="0">
                <a:solidFill>
                  <a:srgbClr val="000000"/>
                </a:solidFill>
              </a:rPr>
              <a:t>it had</a:t>
            </a:r>
            <a:r>
              <a:rPr lang="en-GB" sz="1600" dirty="0">
                <a:solidFill>
                  <a:srgbClr val="000000"/>
                </a:solidFill>
              </a:rPr>
              <a:t>’, use ‘</a:t>
            </a:r>
            <a:r>
              <a:rPr lang="en-GB" sz="1600" b="1" dirty="0" err="1">
                <a:solidFill>
                  <a:srgbClr val="000000"/>
                </a:solidFill>
              </a:rPr>
              <a:t>tuvo</a:t>
            </a:r>
            <a:r>
              <a:rPr lang="en-GB" sz="1600" dirty="0">
                <a:solidFill>
                  <a:srgbClr val="000000"/>
                </a:solidFill>
              </a:rPr>
              <a:t>’.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151860" y="6382757"/>
            <a:ext cx="3242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latin typeface="Century Gothic" panose="020B0502020202020204" pitchFamily="34" charset="0"/>
              </a:rPr>
              <a:t>Tuve </a:t>
            </a:r>
            <a:r>
              <a:rPr lang="en-GB" sz="1600">
                <a:latin typeface="Century Gothic" panose="020B0502020202020204" pitchFamily="34" charset="0"/>
              </a:rPr>
              <a:t>la ayuda de una autora.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3419835" y="6377275"/>
            <a:ext cx="3242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latin typeface="Century Gothic" panose="020B0502020202020204" pitchFamily="34" charset="0"/>
              </a:rPr>
              <a:t>I had </a:t>
            </a:r>
            <a:r>
              <a:rPr lang="en-GB" sz="1600">
                <a:latin typeface="Century Gothic" panose="020B0502020202020204" pitchFamily="34" charset="0"/>
              </a:rPr>
              <a:t>the help of an author.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Picture 4" descr="transparent background film strip clipart - Clip Art Library">
            <a:extLst>
              <a:ext uri="{FF2B5EF4-FFF2-40B4-BE49-F238E27FC236}">
                <a16:creationId xmlns:a16="http://schemas.microsoft.com/office/drawing/2014/main" id="{73582DDE-20B7-CF4B-8AE5-AC78D6BAC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6022" y="-37098"/>
            <a:ext cx="2509736" cy="83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165236" y="7225264"/>
            <a:ext cx="3242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err="1">
                <a:latin typeface="Century Gothic" panose="020B0502020202020204" pitchFamily="34" charset="0"/>
              </a:rPr>
              <a:t>Tuviste</a:t>
            </a:r>
            <a:r>
              <a:rPr lang="en-GB" sz="1600" b="1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varias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opciones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2993707" y="7237054"/>
            <a:ext cx="3668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latin typeface="Century Gothic" panose="020B0502020202020204" pitchFamily="34" charset="0"/>
              </a:rPr>
              <a:t>You had </a:t>
            </a:r>
            <a:r>
              <a:rPr lang="en-GB" sz="1600">
                <a:latin typeface="Century Gothic" panose="020B0502020202020204" pitchFamily="34" charset="0"/>
              </a:rPr>
              <a:t>several/various options.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116567" y="8154405"/>
            <a:ext cx="3242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latin typeface="Century Gothic" panose="020B0502020202020204" pitchFamily="34" charset="0"/>
              </a:rPr>
              <a:t>Tuvo </a:t>
            </a:r>
            <a:r>
              <a:rPr lang="en-GB" sz="1600">
                <a:latin typeface="Century Gothic" panose="020B0502020202020204" pitchFamily="34" charset="0"/>
              </a:rPr>
              <a:t>un problema con las escenas de la manifestación.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2" name="Picture 2" descr="video recording clipart - Clip Art Library">
            <a:extLst>
              <a:ext uri="{FF2B5EF4-FFF2-40B4-BE49-F238E27FC236}">
                <a16:creationId xmlns:a16="http://schemas.microsoft.com/office/drawing/2014/main" id="{DE22F8AD-D2F1-1241-A0F2-D1D4239A9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823" y="4936972"/>
            <a:ext cx="999455" cy="99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n 9">
            <a:extLst>
              <a:ext uri="{FF2B5EF4-FFF2-40B4-BE49-F238E27FC236}">
                <a16:creationId xmlns:a16="http://schemas.microsoft.com/office/drawing/2014/main" id="{A4970DAE-715F-6942-8057-AB59655722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82" b="89966" l="7555" r="93407">
                        <a14:foregroundMark x1="48626" y1="39966" x2="37912" y2="19218"/>
                        <a14:foregroundMark x1="37912" y1="19218" x2="37500" y2="17007"/>
                        <a14:foregroundMark x1="72115" y1="22279" x2="49038" y2="7143"/>
                        <a14:foregroundMark x1="49038" y1="7143" x2="42033" y2="5952"/>
                        <a14:foregroundMark x1="42033" y1="5952" x2="35989" y2="9184"/>
                        <a14:foregroundMark x1="35989" y1="9184" x2="29121" y2="20918"/>
                        <a14:foregroundMark x1="29121" y1="20918" x2="28984" y2="22279"/>
                        <a14:foregroundMark x1="19278" y1="35040" x2="13324" y2="45578"/>
                        <a14:foregroundMark x1="21323" y1="31420" x2="21062" y2="31882"/>
                        <a14:foregroundMark x1="25650" y1="23761" x2="24527" y2="25749"/>
                        <a14:foregroundMark x1="29334" y1="17241" x2="29153" y2="17561"/>
                        <a14:foregroundMark x1="13324" y1="45578" x2="13087" y2="45818"/>
                        <a14:foregroundMark x1="9321" y1="52793" x2="9753" y2="54932"/>
                        <a14:foregroundMark x1="9064" y1="53268" x2="12637" y2="56463"/>
                        <a14:foregroundMark x1="12637" y1="56463" x2="32005" y2="61224"/>
                        <a14:foregroundMark x1="32005" y1="61224" x2="43269" y2="68537"/>
                        <a14:foregroundMark x1="42857" y1="70748" x2="57636" y2="80757"/>
                        <a14:foregroundMark x1="76511" y1="82483" x2="83379" y2="82823"/>
                        <a14:foregroundMark x1="69368" y1="20408" x2="54396" y2="6973"/>
                        <a14:foregroundMark x1="54396" y1="6973" x2="53489" y2="6652"/>
                        <a14:foregroundMark x1="44287" y1="5320" x2="37225" y2="5952"/>
                        <a14:foregroundMark x1="37225" y1="5952" x2="35027" y2="8673"/>
                        <a14:foregroundMark x1="72115" y1="23299" x2="93407" y2="24830"/>
                        <a14:foregroundMark x1="67857" y1="19558" x2="56044" y2="9694"/>
                        <a14:foregroundMark x1="67308" y1="17687" x2="58104" y2="9694"/>
                        <a14:foregroundMark x1="58104" y1="9694" x2="55907" y2="8673"/>
                        <a14:foregroundMark x1="59890" y1="12075" x2="56319" y2="9014"/>
                        <a14:foregroundMark x1="60577" y1="12075" x2="55907" y2="7993"/>
                        <a14:foregroundMark x1="55907" y1="7993" x2="55907" y2="7993"/>
                        <a14:foregroundMark x1="24038" y1="25680" x2="19505" y2="33844"/>
                        <a14:foregroundMark x1="46016" y1="19558" x2="39835" y2="19898"/>
                        <a14:foregroundMark x1="39835" y1="19898" x2="35577" y2="25170"/>
                        <a14:foregroundMark x1="35577" y1="25170" x2="38049" y2="35544"/>
                        <a14:foregroundMark x1="38049" y1="35544" x2="43132" y2="30782"/>
                        <a14:foregroundMark x1="43132" y1="30782" x2="43269" y2="23469"/>
                        <a14:foregroundMark x1="43269" y1="23469" x2="41621" y2="20408"/>
                        <a14:backgroundMark x1="53022" y1="5612" x2="42308" y2="2551"/>
                        <a14:backgroundMark x1="33242" y1="3401" x2="28022" y2="16497"/>
                        <a14:backgroundMark x1="28022" y1="16497" x2="22802" y2="23299"/>
                        <a14:backgroundMark x1="22802" y1="23299" x2="22422" y2="24475"/>
                        <a14:backgroundMark x1="17989" y1="32712" x2="16484" y2="33844"/>
                        <a14:backgroundMark x1="71566" y1="86054" x2="64835" y2="85204"/>
                        <a14:backgroundMark x1="20879" y1="26190" x2="3984" y2="57483"/>
                        <a14:backgroundMark x1="56868" y1="82143" x2="76511" y2="84864"/>
                        <a14:backgroundMark x1="33791" y1="5442" x2="34890" y2="6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585" y="2439543"/>
            <a:ext cx="1403554" cy="1133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899" y="228031"/>
            <a:ext cx="1977705" cy="299953"/>
          </a:xfrm>
        </p:spPr>
        <p:txBody>
          <a:bodyPr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T2.2 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04433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40" y="251520"/>
            <a:ext cx="4616142" cy="304272"/>
          </a:xfrm>
        </p:spPr>
        <p:txBody>
          <a:bodyPr/>
          <a:lstStyle/>
          <a:p>
            <a:pPr lvl="0" fontAlgn="auto"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tx1"/>
                </a:solidFill>
              </a:rPr>
              <a:t>Idiomatic expressions with ‘</a:t>
            </a:r>
            <a:r>
              <a:rPr lang="en-GB" sz="2000" b="1" dirty="0" err="1">
                <a:solidFill>
                  <a:schemeClr val="tx1"/>
                </a:solidFill>
              </a:rPr>
              <a:t>tener</a:t>
            </a:r>
            <a:r>
              <a:rPr lang="en-GB" sz="2000" b="1" dirty="0">
                <a:solidFill>
                  <a:schemeClr val="tx1"/>
                </a:solidFill>
              </a:rPr>
              <a:t>’</a:t>
            </a:r>
            <a:endParaRPr lang="en-GB" sz="2000" b="1" kern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096801" y="8656534"/>
            <a:ext cx="1600200" cy="635000"/>
          </a:xfrm>
        </p:spPr>
        <p:txBody>
          <a:bodyPr/>
          <a:lstStyle/>
          <a:p>
            <a:r>
              <a:rPr lang="en-GB" altLang="en-US" b="1" dirty="0"/>
              <a:t>33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F158AB-E82A-7A4A-9DAD-6F471B5D325D}"/>
              </a:ext>
            </a:extLst>
          </p:cNvPr>
          <p:cNvSpPr/>
          <p:nvPr/>
        </p:nvSpPr>
        <p:spPr>
          <a:xfrm>
            <a:off x="397035" y="3566899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Google Shape;802;p28">
            <a:extLst>
              <a:ext uri="{FF2B5EF4-FFF2-40B4-BE49-F238E27FC236}">
                <a16:creationId xmlns:a16="http://schemas.microsoft.com/office/drawing/2014/main" id="{3D69720A-2A2D-754A-BD15-3D8CCAED2395}"/>
              </a:ext>
            </a:extLst>
          </p:cNvPr>
          <p:cNvSpPr txBox="1"/>
          <p:nvPr/>
        </p:nvSpPr>
        <p:spPr>
          <a:xfrm>
            <a:off x="3208073" y="2059832"/>
            <a:ext cx="507563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Tuve </a:t>
            </a:r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sueño.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813;p28">
            <a:extLst>
              <a:ext uri="{FF2B5EF4-FFF2-40B4-BE49-F238E27FC236}">
                <a16:creationId xmlns:a16="http://schemas.microsoft.com/office/drawing/2014/main" id="{17086AEE-CF54-584B-BA60-1D9A5A4A8C78}"/>
              </a:ext>
            </a:extLst>
          </p:cNvPr>
          <p:cNvSpPr txBox="1"/>
          <p:nvPr/>
        </p:nvSpPr>
        <p:spPr>
          <a:xfrm>
            <a:off x="333969" y="2091384"/>
            <a:ext cx="22526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I was </a:t>
            </a:r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sleepy.</a:t>
            </a:r>
            <a:endParaRPr sz="1600" dirty="0">
              <a:latin typeface="Century Gothic" panose="020F0302020204030204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B33262-7DA7-8C48-A2CD-29E4CA93C3DF}"/>
              </a:ext>
            </a:extLst>
          </p:cNvPr>
          <p:cNvCxnSpPr>
            <a:cxnSpLocks/>
          </p:cNvCxnSpPr>
          <p:nvPr/>
        </p:nvCxnSpPr>
        <p:spPr>
          <a:xfrm>
            <a:off x="1937472" y="2260641"/>
            <a:ext cx="908405" cy="0"/>
          </a:xfrm>
          <a:prstGeom prst="straightConnector1">
            <a:avLst/>
          </a:prstGeom>
          <a:noFill/>
          <a:ln w="57150" cap="flat" cmpd="sng" algn="ctr">
            <a:solidFill>
              <a:srgbClr val="EE6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" name="Google Shape;802;p28">
            <a:extLst>
              <a:ext uri="{FF2B5EF4-FFF2-40B4-BE49-F238E27FC236}">
                <a16:creationId xmlns:a16="http://schemas.microsoft.com/office/drawing/2014/main" id="{94BFD3D7-34D8-B142-8D43-9F9E1D65967A}"/>
              </a:ext>
            </a:extLst>
          </p:cNvPr>
          <p:cNvSpPr txBox="1"/>
          <p:nvPr/>
        </p:nvSpPr>
        <p:spPr>
          <a:xfrm>
            <a:off x="3208073" y="2513713"/>
            <a:ext cx="22526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 err="1">
                <a:latin typeface="Century Gothic"/>
                <a:ea typeface="Century Gothic"/>
                <a:cs typeface="Century Gothic"/>
                <a:sym typeface="Century Gothic"/>
              </a:rPr>
              <a:t>Tuviste</a:t>
            </a:r>
            <a:r>
              <a:rPr lang="en-GB" sz="1600" b="1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razón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813;p28">
            <a:extLst>
              <a:ext uri="{FF2B5EF4-FFF2-40B4-BE49-F238E27FC236}">
                <a16:creationId xmlns:a16="http://schemas.microsoft.com/office/drawing/2014/main" id="{5C736B5E-1B54-EF49-9063-E9C9F5CE4A0E}"/>
              </a:ext>
            </a:extLst>
          </p:cNvPr>
          <p:cNvSpPr txBox="1"/>
          <p:nvPr/>
        </p:nvSpPr>
        <p:spPr>
          <a:xfrm>
            <a:off x="303963" y="2503081"/>
            <a:ext cx="200920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You were </a:t>
            </a:r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right.</a:t>
            </a:r>
            <a:endParaRPr sz="1600" dirty="0">
              <a:latin typeface="Century Gothic" panose="020F0302020204030204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8BC1586-84DC-3745-B7AF-0E45F0810BF7}"/>
              </a:ext>
            </a:extLst>
          </p:cNvPr>
          <p:cNvCxnSpPr>
            <a:cxnSpLocks/>
          </p:cNvCxnSpPr>
          <p:nvPr/>
        </p:nvCxnSpPr>
        <p:spPr>
          <a:xfrm>
            <a:off x="2132459" y="2672338"/>
            <a:ext cx="908405" cy="0"/>
          </a:xfrm>
          <a:prstGeom prst="straightConnector1">
            <a:avLst/>
          </a:prstGeom>
          <a:noFill/>
          <a:ln w="57150" cap="flat" cmpd="sng" algn="ctr">
            <a:solidFill>
              <a:srgbClr val="EE6000"/>
            </a:solidFill>
            <a:prstDash val="solid"/>
            <a:miter lim="800000"/>
            <a:tailEnd type="triangle"/>
          </a:ln>
          <a:effectLst/>
        </p:spPr>
      </p:cxn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AFC2CB6-A1A0-0F40-AE34-50605A963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995342"/>
              </p:ext>
            </p:extLst>
          </p:nvPr>
        </p:nvGraphicFramePr>
        <p:xfrm>
          <a:off x="430978" y="4312638"/>
          <a:ext cx="2898144" cy="411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0589">
                  <a:extLst>
                    <a:ext uri="{9D8B030D-6E8A-4147-A177-3AD203B41FA5}">
                      <a16:colId xmlns:a16="http://schemas.microsoft.com/office/drawing/2014/main" val="3268113130"/>
                    </a:ext>
                  </a:extLst>
                </a:gridCol>
                <a:gridCol w="1477555">
                  <a:extLst>
                    <a:ext uri="{9D8B030D-6E8A-4147-A177-3AD203B41FA5}">
                      <a16:colId xmlns:a16="http://schemas.microsoft.com/office/drawing/2014/main" val="3636394880"/>
                    </a:ext>
                  </a:extLst>
                </a:gridCol>
              </a:tblGrid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tuve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I had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644885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comprender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to understand, understading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792394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incluir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to include,</a:t>
                      </a:r>
                      <a:r>
                        <a:rPr lang="en-GB" sz="1400" baseline="0">
                          <a:latin typeface="Century Gothic" panose="020B0502020202020204" pitchFamily="34" charset="0"/>
                        </a:rPr>
                        <a:t> including</a:t>
                      </a:r>
                      <a:endParaRPr lang="en-GB" sz="140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500148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realizar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to carry out, carrying out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184105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respetar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to respect, respecting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505209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tratar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to deal with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215530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conseguir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to get,</a:t>
                      </a:r>
                      <a:r>
                        <a:rPr lang="en-GB" sz="1400" baseline="0">
                          <a:latin typeface="Century Gothic" panose="020B0502020202020204" pitchFamily="34" charset="0"/>
                        </a:rPr>
                        <a:t> to obtain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06817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acción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action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162183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 final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end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960859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ley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law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466304"/>
                  </a:ext>
                </a:extLst>
              </a:tr>
            </a:tbl>
          </a:graphicData>
        </a:graphic>
      </p:graphicFrame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AC2B170-280A-0A44-9D1E-C235ACD76D99}"/>
              </a:ext>
            </a:extLst>
          </p:cNvPr>
          <p:cNvSpPr txBox="1">
            <a:spLocks/>
          </p:cNvSpPr>
          <p:nvPr/>
        </p:nvSpPr>
        <p:spPr>
          <a:xfrm>
            <a:off x="397035" y="737281"/>
            <a:ext cx="5706673" cy="52905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accent4"/>
                </a:solidFill>
                <a:latin typeface="Century Gothic" panose="020F0302020204030204"/>
              </a:rPr>
              <a:t>Remember that the verb ‘</a:t>
            </a:r>
            <a:r>
              <a:rPr lang="en-US" sz="1600" dirty="0" err="1">
                <a:solidFill>
                  <a:schemeClr val="accent4"/>
                </a:solidFill>
                <a:latin typeface="Century Gothic" panose="020F0302020204030204"/>
              </a:rPr>
              <a:t>tener</a:t>
            </a:r>
            <a:r>
              <a:rPr lang="en-US" sz="1600" dirty="0">
                <a:solidFill>
                  <a:schemeClr val="accent4"/>
                </a:solidFill>
                <a:latin typeface="Century Gothic" panose="020F0302020204030204"/>
              </a:rPr>
              <a:t>’ does not always mean ‘to have’.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</a:rPr>
              <a:t>Gramática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adroTexto 29">
            <a:extLst>
              <a:ext uri="{FF2B5EF4-FFF2-40B4-BE49-F238E27FC236}">
                <a16:creationId xmlns:a16="http://schemas.microsoft.com/office/drawing/2014/main" id="{B1D567B6-12C8-ED45-8CC6-8EEE2A5D6481}"/>
              </a:ext>
            </a:extLst>
          </p:cNvPr>
          <p:cNvSpPr txBox="1"/>
          <p:nvPr/>
        </p:nvSpPr>
        <p:spPr>
          <a:xfrm>
            <a:off x="315381" y="1426168"/>
            <a:ext cx="6714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 dirty="0">
                <a:latin typeface="Century Gothic" panose="020B0502020202020204" pitchFamily="34" charset="0"/>
              </a:rPr>
              <a:t>In English you use ‘to be’ + adjective in expressions </a:t>
            </a:r>
            <a:r>
              <a:rPr lang="en-US" sz="1600">
                <a:latin typeface="Century Gothic" panose="020B0502020202020204" pitchFamily="34" charset="0"/>
              </a:rPr>
              <a:t>such as</a:t>
            </a:r>
          </a:p>
          <a:p>
            <a:pPr lvl="0">
              <a:defRPr/>
            </a:pPr>
            <a:r>
              <a:rPr lang="en-US" sz="1600">
                <a:latin typeface="Century Gothic" panose="020B0502020202020204" pitchFamily="34" charset="0"/>
              </a:rPr>
              <a:t>‘</a:t>
            </a:r>
            <a:r>
              <a:rPr lang="en-US" sz="1600" b="1" i="1" dirty="0">
                <a:latin typeface="Century Gothic" panose="020B0502020202020204" pitchFamily="34" charset="0"/>
              </a:rPr>
              <a:t>to be </a:t>
            </a:r>
            <a:r>
              <a:rPr lang="en-US" sz="1600" dirty="0">
                <a:latin typeface="Century Gothic" panose="020B0502020202020204" pitchFamily="34" charset="0"/>
              </a:rPr>
              <a:t>scared’. In Spanish, use ‘</a:t>
            </a:r>
            <a:r>
              <a:rPr lang="en-US" sz="1600" dirty="0" err="1">
                <a:latin typeface="Century Gothic" panose="020B0502020202020204" pitchFamily="34" charset="0"/>
              </a:rPr>
              <a:t>tener</a:t>
            </a:r>
            <a:r>
              <a:rPr lang="en-US" sz="1600">
                <a:latin typeface="Century Gothic" panose="020B0502020202020204" pitchFamily="34" charset="0"/>
              </a:rPr>
              <a:t>’ + noun (e.g. ‘</a:t>
            </a:r>
            <a:r>
              <a:rPr lang="en-US" sz="1600" b="1">
                <a:latin typeface="Century Gothic" panose="020B0502020202020204" pitchFamily="34" charset="0"/>
              </a:rPr>
              <a:t>tener</a:t>
            </a:r>
            <a:r>
              <a:rPr lang="en-US" sz="1600">
                <a:latin typeface="Century Gothic" panose="020B0502020202020204" pitchFamily="34" charset="0"/>
              </a:rPr>
              <a:t> </a:t>
            </a:r>
            <a:r>
              <a:rPr lang="en-US" sz="1600" err="1">
                <a:latin typeface="Century Gothic" panose="020B0502020202020204" pitchFamily="34" charset="0"/>
              </a:rPr>
              <a:t>miedo</a:t>
            </a:r>
            <a:r>
              <a:rPr lang="en-US" sz="1600">
                <a:latin typeface="Century Gothic" panose="020B0502020202020204" pitchFamily="34" charset="0"/>
              </a:rPr>
              <a:t>’).</a:t>
            </a:r>
            <a:endParaRPr lang="es-GB" sz="1600" dirty="0">
              <a:latin typeface="Century Gothic" panose="020B0502020202020204" pitchFamily="34" charset="0"/>
            </a:endParaRPr>
          </a:p>
        </p:txBody>
      </p:sp>
      <p:sp>
        <p:nvSpPr>
          <p:cNvPr id="23" name="Google Shape;813;p28">
            <a:extLst>
              <a:ext uri="{FF2B5EF4-FFF2-40B4-BE49-F238E27FC236}">
                <a16:creationId xmlns:a16="http://schemas.microsoft.com/office/drawing/2014/main" id="{5C736B5E-1B54-EF49-9063-E9C9F5CE4A0E}"/>
              </a:ext>
            </a:extLst>
          </p:cNvPr>
          <p:cNvSpPr txBox="1"/>
          <p:nvPr/>
        </p:nvSpPr>
        <p:spPr>
          <a:xfrm>
            <a:off x="308781" y="2942246"/>
            <a:ext cx="253709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S/he was </a:t>
            </a:r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successful.</a:t>
            </a:r>
            <a:endParaRPr sz="1600" dirty="0">
              <a:latin typeface="Century Gothic" panose="020F0302020204030204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8BC1586-84DC-3745-B7AF-0E45F0810BF7}"/>
              </a:ext>
            </a:extLst>
          </p:cNvPr>
          <p:cNvCxnSpPr>
            <a:cxnSpLocks/>
          </p:cNvCxnSpPr>
          <p:nvPr/>
        </p:nvCxnSpPr>
        <p:spPr>
          <a:xfrm>
            <a:off x="2586661" y="3141356"/>
            <a:ext cx="908405" cy="0"/>
          </a:xfrm>
          <a:prstGeom prst="straightConnector1">
            <a:avLst/>
          </a:prstGeom>
          <a:noFill/>
          <a:ln w="57150" cap="flat" cmpd="sng" algn="ctr">
            <a:solidFill>
              <a:srgbClr val="EE6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5" name="Google Shape;802;p28">
            <a:extLst>
              <a:ext uri="{FF2B5EF4-FFF2-40B4-BE49-F238E27FC236}">
                <a16:creationId xmlns:a16="http://schemas.microsoft.com/office/drawing/2014/main" id="{94BFD3D7-34D8-B142-8D43-9F9E1D65967A}"/>
              </a:ext>
            </a:extLst>
          </p:cNvPr>
          <p:cNvSpPr txBox="1"/>
          <p:nvPr/>
        </p:nvSpPr>
        <p:spPr>
          <a:xfrm>
            <a:off x="3600658" y="2956647"/>
            <a:ext cx="22526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Tuvo </a:t>
            </a:r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éxito.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0AFC2CB6-A1A0-0F40-AE34-50605A963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923952"/>
              </p:ext>
            </p:extLst>
          </p:nvPr>
        </p:nvGraphicFramePr>
        <p:xfrm>
          <a:off x="3789040" y="4307105"/>
          <a:ext cx="2825098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3268113130"/>
                    </a:ext>
                  </a:extLst>
                </a:gridCol>
                <a:gridCol w="1168914">
                  <a:extLst>
                    <a:ext uri="{9D8B030D-6E8A-4147-A177-3AD203B41FA5}">
                      <a16:colId xmlns:a16="http://schemas.microsoft.com/office/drawing/2014/main" val="3636394880"/>
                    </a:ext>
                  </a:extLst>
                </a:gridCol>
              </a:tblGrid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un millón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644885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 plano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map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792394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manifestación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protest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500148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 principio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beginning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184105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el, la protagonista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main character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505209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idea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idea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215530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 público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audience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06817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092859"/>
              </p:ext>
            </p:extLst>
          </p:nvPr>
        </p:nvGraphicFramePr>
        <p:xfrm>
          <a:off x="-120083" y="4307105"/>
          <a:ext cx="642205" cy="3134677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421510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421510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42151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584541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42151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8987592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949469"/>
              </p:ext>
            </p:extLst>
          </p:nvPr>
        </p:nvGraphicFramePr>
        <p:xfrm>
          <a:off x="-120083" y="7504763"/>
          <a:ext cx="642205" cy="9808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326948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326948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nm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326948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395415"/>
              </p:ext>
            </p:extLst>
          </p:nvPr>
        </p:nvGraphicFramePr>
        <p:xfrm>
          <a:off x="3257267" y="4307104"/>
          <a:ext cx="642205" cy="2351715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315588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nm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315588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nm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315588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437652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nm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377391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nm/f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269565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315588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nm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8987592"/>
                  </a:ext>
                </a:extLst>
              </a:tr>
            </a:tbl>
          </a:graphicData>
        </a:graphic>
      </p:graphicFrame>
      <p:pic>
        <p:nvPicPr>
          <p:cNvPr id="30" name="Picture 6" descr="film making - Clip Art Library">
            <a:extLst>
              <a:ext uri="{FF2B5EF4-FFF2-40B4-BE49-F238E27FC236}">
                <a16:creationId xmlns:a16="http://schemas.microsoft.com/office/drawing/2014/main" id="{B38D79F2-E05C-F542-9CFF-F72426442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3561" y="7229304"/>
            <a:ext cx="1253240" cy="121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41" y="6746918"/>
            <a:ext cx="939379" cy="939379"/>
          </a:xfrm>
          <a:prstGeom prst="rect">
            <a:avLst/>
          </a:prstGeom>
        </p:spPr>
      </p:pic>
      <p:pic>
        <p:nvPicPr>
          <p:cNvPr id="1028" name="Picture 4" descr="Clip Art Teacher Tired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423" y="2028684"/>
            <a:ext cx="1349045" cy="133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06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3880524" y="8538469"/>
            <a:ext cx="3315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Century Gothic" panose="020B0502020202020204" pitchFamily="34" charset="0"/>
              </a:rPr>
              <a:t>Your husband is outside the living room.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128048" y="8779084"/>
            <a:ext cx="1600200" cy="635000"/>
          </a:xfrm>
        </p:spPr>
        <p:txBody>
          <a:bodyPr/>
          <a:lstStyle/>
          <a:p>
            <a:r>
              <a:rPr lang="en-GB" altLang="en-US" b="1"/>
              <a:t>34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</a:rPr>
              <a:t>Gramática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93403" y="704688"/>
            <a:ext cx="6484584" cy="42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>
                <a:solidFill>
                  <a:schemeClr val="tx1"/>
                </a:solidFill>
              </a:rPr>
              <a:t>Using ‘estar’ in the imperfect tense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180389" y="1703770"/>
            <a:ext cx="3104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latin typeface="Century Gothic" panose="020B0502020202020204" pitchFamily="34" charset="0"/>
              </a:rPr>
              <a:t>Estaba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emocionado durante el partido.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B71A9F-F0ED-BB4C-A9F3-89B008E3BF1F}"/>
              </a:ext>
            </a:extLst>
          </p:cNvPr>
          <p:cNvSpPr/>
          <p:nvPr/>
        </p:nvSpPr>
        <p:spPr>
          <a:xfrm>
            <a:off x="3284984" y="1714234"/>
            <a:ext cx="3694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 was </a:t>
            </a:r>
            <a:r>
              <a:rPr kumimoji="0" lang="en-GB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OR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s/he</a:t>
            </a:r>
            <a:r>
              <a:rPr kumimoji="0" lang="en-GB" sz="16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was </a:t>
            </a:r>
            <a:r>
              <a:rPr kumimoji="0" lang="en-GB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excited during the match.</a:t>
            </a:r>
            <a:endParaRPr lang="en-GB" sz="1600">
              <a:latin typeface="Century Gothic" panose="020B0502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160625" y="1146932"/>
            <a:ext cx="6397389" cy="5070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rgbClr val="000000"/>
                </a:solidFill>
              </a:rPr>
              <a:t>To say ‘</a:t>
            </a:r>
            <a:r>
              <a:rPr lang="en-GB" sz="1600" b="1" dirty="0">
                <a:solidFill>
                  <a:srgbClr val="000000"/>
                </a:solidFill>
              </a:rPr>
              <a:t>I was</a:t>
            </a:r>
            <a:r>
              <a:rPr lang="en-GB" sz="1600" dirty="0">
                <a:solidFill>
                  <a:srgbClr val="000000"/>
                </a:solidFill>
              </a:rPr>
              <a:t>’, ‘</a:t>
            </a:r>
            <a:r>
              <a:rPr lang="en-GB" sz="1600" b="1" dirty="0">
                <a:solidFill>
                  <a:srgbClr val="000000"/>
                </a:solidFill>
              </a:rPr>
              <a:t>s/he was</a:t>
            </a:r>
            <a:r>
              <a:rPr lang="en-GB" sz="1600" dirty="0">
                <a:solidFill>
                  <a:srgbClr val="000000"/>
                </a:solidFill>
              </a:rPr>
              <a:t>’ or ‘</a:t>
            </a:r>
            <a:r>
              <a:rPr lang="en-GB" sz="1600" b="1" dirty="0">
                <a:solidFill>
                  <a:srgbClr val="000000"/>
                </a:solidFill>
              </a:rPr>
              <a:t>it was</a:t>
            </a:r>
            <a:r>
              <a:rPr lang="en-GB" sz="1600" dirty="0">
                <a:solidFill>
                  <a:srgbClr val="000000"/>
                </a:solidFill>
              </a:rPr>
              <a:t>’ for a state or location at a particular past time, use ‘</a:t>
            </a:r>
            <a:r>
              <a:rPr lang="en-GB" sz="1600" b="1" dirty="0" err="1">
                <a:solidFill>
                  <a:srgbClr val="000000"/>
                </a:solidFill>
              </a:rPr>
              <a:t>estaba</a:t>
            </a:r>
            <a:r>
              <a:rPr lang="en-GB" sz="1600" dirty="0">
                <a:solidFill>
                  <a:srgbClr val="000000"/>
                </a:solidFill>
              </a:rPr>
              <a:t>’.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148403" y="3647569"/>
            <a:ext cx="6484584" cy="42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tx1"/>
                </a:solidFill>
              </a:rPr>
              <a:t>Comparatives [revisited]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215169" y="4047246"/>
            <a:ext cx="6456041" cy="52462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>
                <a:solidFill>
                  <a:srgbClr val="000000"/>
                </a:solidFill>
              </a:rPr>
              <a:t>When comparing things in Spanish, use ‘</a:t>
            </a:r>
            <a:r>
              <a:rPr lang="en-GB" sz="1600" b="1">
                <a:solidFill>
                  <a:srgbClr val="000000"/>
                </a:solidFill>
              </a:rPr>
              <a:t>más’ + adjective + que </a:t>
            </a:r>
            <a:r>
              <a:rPr lang="en-GB" sz="1600">
                <a:solidFill>
                  <a:srgbClr val="000000"/>
                </a:solidFill>
              </a:rPr>
              <a:t>to mean ‘</a:t>
            </a:r>
            <a:r>
              <a:rPr lang="en-GB" sz="1600" b="1">
                <a:solidFill>
                  <a:srgbClr val="000000"/>
                </a:solidFill>
              </a:rPr>
              <a:t>more … than</a:t>
            </a:r>
            <a:r>
              <a:rPr lang="en-GB" sz="1600">
                <a:solidFill>
                  <a:srgbClr val="000000"/>
                </a:solidFill>
              </a:rPr>
              <a:t>’.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212686" y="5300763"/>
            <a:ext cx="6476186" cy="33420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rgbClr val="000000"/>
                </a:solidFill>
              </a:rPr>
              <a:t>To say something is ‘</a:t>
            </a:r>
            <a:r>
              <a:rPr lang="en-GB" sz="1600" b="1" dirty="0">
                <a:solidFill>
                  <a:srgbClr val="000000"/>
                </a:solidFill>
              </a:rPr>
              <a:t>less … than</a:t>
            </a:r>
            <a:r>
              <a:rPr lang="en-GB" sz="1600" dirty="0">
                <a:solidFill>
                  <a:srgbClr val="000000"/>
                </a:solidFill>
              </a:rPr>
              <a:t>’, use ‘</a:t>
            </a:r>
            <a:r>
              <a:rPr lang="en-GB" sz="1600" b="1" dirty="0" err="1">
                <a:solidFill>
                  <a:srgbClr val="000000"/>
                </a:solidFill>
              </a:rPr>
              <a:t>menos</a:t>
            </a:r>
            <a:r>
              <a:rPr lang="en-GB" sz="1600" b="1" dirty="0">
                <a:solidFill>
                  <a:srgbClr val="000000"/>
                </a:solidFill>
              </a:rPr>
              <a:t> + adjective + que</a:t>
            </a:r>
            <a:r>
              <a:rPr lang="en-GB" sz="1600" dirty="0">
                <a:solidFill>
                  <a:srgbClr val="000000"/>
                </a:solidFill>
              </a:rPr>
              <a:t>’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171032" y="2392762"/>
            <a:ext cx="6397389" cy="5070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rgbClr val="000000"/>
                </a:solidFill>
              </a:rPr>
              <a:t>To say ‘</a:t>
            </a:r>
            <a:r>
              <a:rPr lang="en-GB" sz="1600" b="1" dirty="0">
                <a:solidFill>
                  <a:srgbClr val="000000"/>
                </a:solidFill>
              </a:rPr>
              <a:t>you were</a:t>
            </a:r>
            <a:r>
              <a:rPr lang="en-GB" sz="1600" dirty="0">
                <a:solidFill>
                  <a:srgbClr val="000000"/>
                </a:solidFill>
              </a:rPr>
              <a:t>’ for a state or location at a particular past time, use ‘</a:t>
            </a:r>
            <a:r>
              <a:rPr lang="en-GB" sz="1600" b="1" dirty="0" err="1">
                <a:solidFill>
                  <a:srgbClr val="000000"/>
                </a:solidFill>
              </a:rPr>
              <a:t>estabas</a:t>
            </a:r>
            <a:r>
              <a:rPr lang="en-GB" sz="1600" dirty="0">
                <a:solidFill>
                  <a:srgbClr val="000000"/>
                </a:solidFill>
              </a:rPr>
              <a:t>’.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144379" y="3000618"/>
            <a:ext cx="3138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err="1">
                <a:latin typeface="Century Gothic" panose="020B0502020202020204" pitchFamily="34" charset="0"/>
              </a:rPr>
              <a:t>Estabas</a:t>
            </a:r>
            <a:r>
              <a:rPr lang="en-GB" sz="1600" b="1" dirty="0">
                <a:latin typeface="Century Gothic" panose="020B050202020202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orgullosa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prima.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B71A9F-F0ED-BB4C-A9F3-89B008E3BF1F}"/>
              </a:ext>
            </a:extLst>
          </p:cNvPr>
          <p:cNvSpPr/>
          <p:nvPr/>
        </p:nvSpPr>
        <p:spPr>
          <a:xfrm>
            <a:off x="3313057" y="3002982"/>
            <a:ext cx="25486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You were </a:t>
            </a:r>
            <a:r>
              <a:rPr kumimoji="0" lang="en-GB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proud of your cousin.</a:t>
            </a:r>
            <a:endParaRPr lang="en-GB" sz="1600"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184957" y="4644072"/>
            <a:ext cx="3315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>
                <a:latin typeface="Century Gothic" panose="020B0502020202020204" pitchFamily="34" charset="0"/>
              </a:rPr>
              <a:t>Mi amiga está </a:t>
            </a:r>
            <a:r>
              <a:rPr lang="en-GB" sz="1600" b="1">
                <a:latin typeface="Century Gothic" panose="020B0502020202020204" pitchFamily="34" charset="0"/>
              </a:rPr>
              <a:t>más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contenta que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tu prima.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4B71A9F-F0ED-BB4C-A9F3-89B008E3BF1F}"/>
              </a:ext>
            </a:extLst>
          </p:cNvPr>
          <p:cNvSpPr/>
          <p:nvPr/>
        </p:nvSpPr>
        <p:spPr>
          <a:xfrm>
            <a:off x="3399947" y="4667960"/>
            <a:ext cx="3459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Century Gothic" panose="020B0502020202020204" pitchFamily="34" charset="0"/>
              </a:rPr>
              <a:t>My friend is </a:t>
            </a:r>
            <a:r>
              <a:rPr lang="en-GB" sz="1600" b="1" dirty="0">
                <a:latin typeface="Century Gothic" panose="020B0502020202020204" pitchFamily="34" charset="0"/>
              </a:rPr>
              <a:t>happier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latin typeface="Century Gothic" panose="020B0502020202020204" pitchFamily="34" charset="0"/>
              </a:rPr>
              <a:t>than</a:t>
            </a:r>
            <a:r>
              <a:rPr lang="en-GB" sz="1600" dirty="0">
                <a:latin typeface="Century Gothic" panose="020B0502020202020204" pitchFamily="34" charset="0"/>
              </a:rPr>
              <a:t> your cousin.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215919" y="5690955"/>
            <a:ext cx="3315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>
                <a:latin typeface="Century Gothic" panose="020B0502020202020204" pitchFamily="34" charset="0"/>
              </a:rPr>
              <a:t>Estabas </a:t>
            </a:r>
            <a:r>
              <a:rPr lang="en-GB" sz="1600" b="1">
                <a:latin typeface="Century Gothic" panose="020B0502020202020204" pitchFamily="34" charset="0"/>
              </a:rPr>
              <a:t>menos asustada que </a:t>
            </a:r>
            <a:r>
              <a:rPr lang="en-GB" sz="1600">
                <a:latin typeface="Century Gothic" panose="020B0502020202020204" pitchFamily="34" charset="0"/>
              </a:rPr>
              <a:t>Ana.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3413161" y="5705147"/>
            <a:ext cx="3315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Century Gothic" panose="020B0502020202020204" pitchFamily="34" charset="0"/>
              </a:rPr>
              <a:t>You were </a:t>
            </a:r>
            <a:r>
              <a:rPr lang="en-GB" sz="1600" b="1" dirty="0">
                <a:latin typeface="Century Gothic" panose="020B0502020202020204" pitchFamily="34" charset="0"/>
              </a:rPr>
              <a:t>less scared than </a:t>
            </a:r>
            <a:r>
              <a:rPr lang="en-GB" sz="1600" dirty="0">
                <a:latin typeface="Century Gothic" panose="020B0502020202020204" pitchFamily="34" charset="0"/>
              </a:rPr>
              <a:t>Ana.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148403" y="6655358"/>
            <a:ext cx="6484584" cy="42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tx1"/>
                </a:solidFill>
              </a:rPr>
              <a:t>Using ‘del’ and ‘de la’ for places and locations [revisited]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160625" y="7021092"/>
            <a:ext cx="6482708" cy="58803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chemeClr val="tx1"/>
                </a:solidFill>
              </a:rPr>
              <a:t>You can give locations in Spanish by using adverbs like ‘</a:t>
            </a:r>
            <a:r>
              <a:rPr lang="en-GB" sz="1600" dirty="0" err="1">
                <a:solidFill>
                  <a:schemeClr val="tx1"/>
                </a:solidFill>
              </a:rPr>
              <a:t>cerca</a:t>
            </a:r>
            <a:r>
              <a:rPr lang="en-GB" sz="1600" dirty="0">
                <a:solidFill>
                  <a:schemeClr val="tx1"/>
                </a:solidFill>
              </a:rPr>
              <a:t>’. </a:t>
            </a:r>
            <a:r>
              <a:rPr lang="en-US" sz="1600" dirty="0">
                <a:solidFill>
                  <a:schemeClr val="tx1"/>
                </a:solidFill>
                <a:latin typeface="Century Gothic" panose="020F0302020204030204"/>
              </a:rPr>
              <a:t>Use ‘</a:t>
            </a:r>
            <a:r>
              <a:rPr lang="en-US" sz="1600" b="1" dirty="0">
                <a:solidFill>
                  <a:schemeClr val="tx1"/>
                </a:solidFill>
                <a:latin typeface="Century Gothic" panose="020F0302020204030204"/>
              </a:rPr>
              <a:t>del</a:t>
            </a:r>
            <a:r>
              <a:rPr lang="en-US" sz="1600" dirty="0">
                <a:solidFill>
                  <a:schemeClr val="tx1"/>
                </a:solidFill>
                <a:latin typeface="Century Gothic" panose="020F0302020204030204"/>
              </a:rPr>
              <a:t>’ afterwards to refer to a singular masculine noun.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112031" y="7626526"/>
            <a:ext cx="4156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>
                <a:latin typeface="Century Gothic" panose="020B0502020202020204" pitchFamily="34" charset="0"/>
              </a:rPr>
              <a:t>Mi habitación está </a:t>
            </a:r>
            <a:r>
              <a:rPr lang="en-GB" sz="1600" b="1">
                <a:latin typeface="Century Gothic" panose="020B0502020202020204" pitchFamily="34" charset="0"/>
              </a:rPr>
              <a:t>al lado del </a:t>
            </a:r>
            <a:r>
              <a:rPr lang="en-GB" sz="1600">
                <a:latin typeface="Century Gothic" panose="020B0502020202020204" pitchFamily="34" charset="0"/>
              </a:rPr>
              <a:t>baño.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145556" y="8553764"/>
            <a:ext cx="3315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>
                <a:latin typeface="Century Gothic" panose="020B0502020202020204" pitchFamily="34" charset="0"/>
              </a:rPr>
              <a:t>Tu marido está </a:t>
            </a:r>
            <a:r>
              <a:rPr lang="en-GB" sz="1600" b="1">
                <a:latin typeface="Century Gothic" panose="020B0502020202020204" pitchFamily="34" charset="0"/>
              </a:rPr>
              <a:t>fuera de la </a:t>
            </a:r>
            <a:r>
              <a:rPr lang="en-GB" sz="1600">
                <a:latin typeface="Century Gothic" panose="020B0502020202020204" pitchFamily="34" charset="0"/>
              </a:rPr>
              <a:t>sala.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137205" y="8152478"/>
            <a:ext cx="6476186" cy="33420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>
                <a:solidFill>
                  <a:schemeClr val="tx1"/>
                </a:solidFill>
                <a:latin typeface="Century Gothic" panose="020F0302020204030204"/>
              </a:rPr>
              <a:t>Use ‘</a:t>
            </a:r>
            <a:r>
              <a:rPr lang="en-US" sz="1600" b="1">
                <a:solidFill>
                  <a:schemeClr val="tx1"/>
                </a:solidFill>
                <a:latin typeface="Century Gothic" panose="020F0302020204030204"/>
              </a:rPr>
              <a:t>de la</a:t>
            </a:r>
            <a:r>
              <a:rPr lang="en-US" sz="1600">
                <a:solidFill>
                  <a:schemeClr val="tx1"/>
                </a:solidFill>
                <a:latin typeface="Century Gothic" panose="020F0302020204030204"/>
              </a:rPr>
              <a:t>’ to refer to a singular feminine noun.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3908762" y="7596067"/>
            <a:ext cx="3315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>
                <a:latin typeface="Century Gothic" panose="020B0502020202020204" pitchFamily="34" charset="0"/>
              </a:rPr>
              <a:t>My bedroom is next to the bathroom.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9" name="Picture 2" descr="Boy, Winner, Trophy, Victory, Win">
            <a:extLst>
              <a:ext uri="{FF2B5EF4-FFF2-40B4-BE49-F238E27FC236}">
                <a16:creationId xmlns:a16="http://schemas.microsoft.com/office/drawing/2014/main" id="{EC510788-8BBE-1A43-8CF4-C4C73DF77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EE7E1A"/>
              </a:clrFrom>
              <a:clrTo>
                <a:srgbClr val="EE7E1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4" t="13710" r="17196"/>
          <a:stretch/>
        </p:blipFill>
        <p:spPr bwMode="auto">
          <a:xfrm>
            <a:off x="5849741" y="2991490"/>
            <a:ext cx="708273" cy="90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Shape&#10;&#10;Description automatically generated">
            <a:extLst>
              <a:ext uri="{FF2B5EF4-FFF2-40B4-BE49-F238E27FC236}">
                <a16:creationId xmlns:a16="http://schemas.microsoft.com/office/drawing/2014/main" id="{01DC372C-9225-2F49-95A1-F57BF3BF9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820" y="6008359"/>
            <a:ext cx="804167" cy="4661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686" y="201092"/>
            <a:ext cx="2041388" cy="284982"/>
          </a:xfrm>
        </p:spPr>
        <p:txBody>
          <a:bodyPr/>
          <a:lstStyle/>
          <a:p>
            <a:r>
              <a:rPr lang="en-GB" sz="2000" b="1" dirty="0">
                <a:solidFill>
                  <a:schemeClr val="bg1"/>
                </a:solidFill>
              </a:rPr>
              <a:t>T2.2 </a:t>
            </a:r>
            <a:r>
              <a:rPr lang="en-GB" sz="2000" b="1" dirty="0" err="1">
                <a:solidFill>
                  <a:schemeClr val="bg1"/>
                </a:solidFill>
              </a:rPr>
              <a:t>Semana</a:t>
            </a:r>
            <a:r>
              <a:rPr lang="en-GB" sz="2000" b="1" baseline="0" dirty="0">
                <a:solidFill>
                  <a:schemeClr val="bg1"/>
                </a:solidFill>
              </a:rPr>
              <a:t> 2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7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288491" y="704036"/>
            <a:ext cx="6397389" cy="56420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>
                <a:solidFill>
                  <a:schemeClr val="tx1"/>
                </a:solidFill>
              </a:rPr>
              <a:t>In Spanish, you can use the word ‘</a:t>
            </a:r>
            <a:r>
              <a:rPr lang="en-GB" sz="1600" b="1">
                <a:solidFill>
                  <a:schemeClr val="tx1"/>
                </a:solidFill>
              </a:rPr>
              <a:t>que</a:t>
            </a:r>
            <a:r>
              <a:rPr lang="en-US" sz="1600">
                <a:solidFill>
                  <a:schemeClr val="tx1"/>
                </a:solidFill>
              </a:rPr>
              <a:t>’ to mean both ‘</a:t>
            </a:r>
            <a:r>
              <a:rPr lang="en-US" sz="1600" b="1">
                <a:solidFill>
                  <a:schemeClr val="tx1"/>
                </a:solidFill>
              </a:rPr>
              <a:t>who</a:t>
            </a:r>
            <a:r>
              <a:rPr lang="en-US" sz="1600">
                <a:solidFill>
                  <a:schemeClr val="tx1"/>
                </a:solidFill>
              </a:rPr>
              <a:t>’. You can also use it to mean ‘</a:t>
            </a:r>
            <a:r>
              <a:rPr lang="en-US" sz="1600" b="1">
                <a:solidFill>
                  <a:schemeClr val="tx1"/>
                </a:solidFill>
              </a:rPr>
              <a:t>that</a:t>
            </a:r>
            <a:r>
              <a:rPr lang="en-US" sz="1600">
                <a:solidFill>
                  <a:schemeClr val="tx1"/>
                </a:solidFill>
              </a:rPr>
              <a:t>’ or </a:t>
            </a:r>
            <a:r>
              <a:rPr lang="en-US" sz="1600" b="1">
                <a:solidFill>
                  <a:schemeClr val="tx1"/>
                </a:solidFill>
              </a:rPr>
              <a:t>‘which’.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301" y="115085"/>
            <a:ext cx="3744416" cy="601105"/>
          </a:xfrm>
        </p:spPr>
        <p:txBody>
          <a:bodyPr/>
          <a:lstStyle/>
          <a:p>
            <a:pPr lvl="0" algn="l" eaLnBrk="1" fontAlgn="auto" hangingPunct="1">
              <a:spcAft>
                <a:spcPts val="0"/>
              </a:spcAft>
              <a:defRPr/>
            </a:pPr>
            <a:r>
              <a:rPr lang="en-GB" sz="1800" b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Using the relative pronoun ‘que’</a:t>
            </a:r>
            <a:endParaRPr lang="en-GB" sz="1800" b="1" kern="1200" dirty="0">
              <a:solidFill>
                <a:srgbClr val="000000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114325" y="8655845"/>
            <a:ext cx="1600200" cy="635000"/>
          </a:xfrm>
        </p:spPr>
        <p:txBody>
          <a:bodyPr/>
          <a:lstStyle/>
          <a:p>
            <a:r>
              <a:rPr lang="en-GB" altLang="en-US" b="1"/>
              <a:t>35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F158AB-E82A-7A4A-9DAD-6F471B5D325D}"/>
              </a:ext>
            </a:extLst>
          </p:cNvPr>
          <p:cNvSpPr/>
          <p:nvPr/>
        </p:nvSpPr>
        <p:spPr>
          <a:xfrm>
            <a:off x="288491" y="4439948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AFC2CB6-A1A0-0F40-AE34-50605A963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56544"/>
              </p:ext>
            </p:extLst>
          </p:nvPr>
        </p:nvGraphicFramePr>
        <p:xfrm>
          <a:off x="408140" y="5087064"/>
          <a:ext cx="2898144" cy="3779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0660">
                  <a:extLst>
                    <a:ext uri="{9D8B030D-6E8A-4147-A177-3AD203B41FA5}">
                      <a16:colId xmlns:a16="http://schemas.microsoft.com/office/drawing/2014/main" val="3268113130"/>
                    </a:ext>
                  </a:extLst>
                </a:gridCol>
                <a:gridCol w="1677484">
                  <a:extLst>
                    <a:ext uri="{9D8B030D-6E8A-4147-A177-3AD203B41FA5}">
                      <a16:colId xmlns:a16="http://schemas.microsoft.com/office/drawing/2014/main" val="3636394880"/>
                    </a:ext>
                  </a:extLst>
                </a:gridCol>
              </a:tblGrid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estaba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I,</a:t>
                      </a:r>
                      <a:r>
                        <a:rPr lang="en-GB" sz="1400" baseline="0" dirty="0">
                          <a:latin typeface="Century Gothic" panose="020B0502020202020204" pitchFamily="34" charset="0"/>
                        </a:rPr>
                        <a:t> s/he, it was (state, location)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644885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estabas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you were (state,</a:t>
                      </a:r>
                      <a:r>
                        <a:rPr lang="en-GB" sz="1400" baseline="0" dirty="0">
                          <a:latin typeface="Century Gothic" panose="020B0502020202020204" pitchFamily="34" charset="0"/>
                        </a:rPr>
                        <a:t> location)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792394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 </a:t>
                      </a: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baño</a:t>
                      </a:r>
                      <a:endParaRPr kumimoji="0" lang="es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bathroom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500148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 </a:t>
                      </a: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castillo</a:t>
                      </a:r>
                      <a:endParaRPr kumimoji="0" lang="es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castle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184105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</a:t>
                      </a: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carretera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road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505209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 patio</a:t>
                      </a:r>
                      <a:endParaRPr kumimoji="0" lang="es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courtyard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215530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 </a:t>
                      </a: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piso</a:t>
                      </a:r>
                      <a:endParaRPr kumimoji="0" lang="es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flat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06817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</a:t>
                      </a: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región</a:t>
                      </a:r>
                      <a:endParaRPr kumimoji="0" lang="es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region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162183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</a:t>
                      </a: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sala</a:t>
                      </a:r>
                      <a:endParaRPr kumimoji="0" lang="es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living room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960859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</a:t>
                      </a: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colina</a:t>
                      </a:r>
                      <a:endParaRPr kumimoji="0" lang="es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hill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466304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asustado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scared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084394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</a:rPr>
              <a:t>Gramática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AFC2CB6-A1A0-0F40-AE34-50605A963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13572"/>
              </p:ext>
            </p:extLst>
          </p:nvPr>
        </p:nvGraphicFramePr>
        <p:xfrm>
          <a:off x="3766202" y="5081531"/>
          <a:ext cx="2825098" cy="304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7014">
                  <a:extLst>
                    <a:ext uri="{9D8B030D-6E8A-4147-A177-3AD203B41FA5}">
                      <a16:colId xmlns:a16="http://schemas.microsoft.com/office/drawing/2014/main" val="3268113130"/>
                    </a:ext>
                  </a:extLst>
                </a:gridCol>
                <a:gridCol w="1218084">
                  <a:extLst>
                    <a:ext uri="{9D8B030D-6E8A-4147-A177-3AD203B41FA5}">
                      <a16:colId xmlns:a16="http://schemas.microsoft.com/office/drawing/2014/main" val="3636394880"/>
                    </a:ext>
                  </a:extLst>
                </a:gridCol>
              </a:tblGrid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asustada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scared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644885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orgulloso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proud (m)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792394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orgullosa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proud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500148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satisfecho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satisfied (m)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184105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satisfecha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satisfied (f)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505209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vivo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alive (m)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215530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viva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alive (f)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06817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alrededor (de)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around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428835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pesar de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despite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082458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 eso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that’s why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688951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788683"/>
              </p:ext>
            </p:extLst>
          </p:nvPr>
        </p:nvGraphicFramePr>
        <p:xfrm>
          <a:off x="-97979" y="5081530"/>
          <a:ext cx="642205" cy="2658821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483522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639872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283279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nm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283279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283279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283279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nm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402311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8987592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293725"/>
              </p:ext>
            </p:extLst>
          </p:nvPr>
        </p:nvGraphicFramePr>
        <p:xfrm>
          <a:off x="-97980" y="7640968"/>
          <a:ext cx="642205" cy="1307792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326948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326948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326948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5480532"/>
                  </a:ext>
                </a:extLst>
              </a:tr>
              <a:tr h="326948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646744"/>
              </p:ext>
            </p:extLst>
          </p:nvPr>
        </p:nvGraphicFramePr>
        <p:xfrm>
          <a:off x="3234429" y="5076055"/>
          <a:ext cx="642205" cy="214731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287876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282967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282967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392415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338383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279735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282967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8987592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3645023" y="1324699"/>
            <a:ext cx="27363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dirty="0">
                <a:latin typeface="Century Gothic" panose="020B0502020202020204" pitchFamily="34" charset="0"/>
              </a:rPr>
              <a:t>Carlos is the student </a:t>
            </a:r>
            <a:r>
              <a:rPr lang="en-GB" sz="1600" b="1" dirty="0">
                <a:solidFill>
                  <a:srgbClr val="E25B00"/>
                </a:solidFill>
                <a:latin typeface="Century Gothic" panose="020B0502020202020204" pitchFamily="34" charset="0"/>
              </a:rPr>
              <a:t>who / that</a:t>
            </a:r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</a:rPr>
              <a:t>lives on the hill. 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573017" y="2051555"/>
            <a:ext cx="30713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dirty="0">
                <a:latin typeface="Century Gothic" panose="020B0502020202020204" pitchFamily="34" charset="0"/>
              </a:rPr>
              <a:t>Florida is a state </a:t>
            </a:r>
            <a:r>
              <a:rPr lang="en-GB" sz="1600" b="1" dirty="0">
                <a:solidFill>
                  <a:srgbClr val="E25B00"/>
                </a:solidFill>
                <a:latin typeface="Century Gothic" panose="020B0502020202020204" pitchFamily="34" charset="0"/>
              </a:rPr>
              <a:t>which / that </a:t>
            </a:r>
            <a:r>
              <a:rPr lang="en-US" sz="1600" dirty="0">
                <a:latin typeface="Century Gothic" panose="020B0502020202020204" pitchFamily="34" charset="0"/>
              </a:rPr>
              <a:t>has a big Cuban population.</a:t>
            </a:r>
            <a:endParaRPr lang="en-US" sz="1600" i="1" dirty="0">
              <a:latin typeface="Century Gothic" panose="020B0502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8491" y="1338562"/>
            <a:ext cx="3429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n-US" sz="1600" dirty="0">
                <a:latin typeface="Century Gothic" panose="020B0502020202020204" pitchFamily="34" charset="0"/>
              </a:rPr>
              <a:t>Carlos es el </a:t>
            </a:r>
            <a:r>
              <a:rPr lang="en-US" sz="1600" dirty="0" err="1">
                <a:latin typeface="Century Gothic" panose="020B0502020202020204" pitchFamily="34" charset="0"/>
              </a:rPr>
              <a:t>estudiante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solidFill>
                  <a:srgbClr val="E25B00"/>
                </a:solidFill>
                <a:latin typeface="Century Gothic" panose="020B0502020202020204" pitchFamily="34" charset="0"/>
              </a:rPr>
              <a:t>que</a:t>
            </a:r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vive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en</a:t>
            </a:r>
            <a:r>
              <a:rPr lang="en-US" sz="1600" dirty="0">
                <a:latin typeface="Century Gothic" panose="020B0502020202020204" pitchFamily="34" charset="0"/>
              </a:rPr>
              <a:t> la </a:t>
            </a:r>
            <a:r>
              <a:rPr lang="en-US" sz="1600" dirty="0" err="1">
                <a:latin typeface="Century Gothic" panose="020B0502020202020204" pitchFamily="34" charset="0"/>
              </a:rPr>
              <a:t>colina</a:t>
            </a:r>
            <a:r>
              <a:rPr lang="en-US" sz="16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98253" y="2034474"/>
            <a:ext cx="3429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n-US" sz="1600" dirty="0">
                <a:latin typeface="Century Gothic" panose="020B0502020202020204" pitchFamily="34" charset="0"/>
              </a:rPr>
              <a:t>Florida</a:t>
            </a:r>
            <a:r>
              <a:rPr lang="en-US" sz="1600" i="1" dirty="0">
                <a:latin typeface="Century Gothic" panose="020B0502020202020204" pitchFamily="34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</a:rPr>
              <a:t>es un </a:t>
            </a:r>
            <a:r>
              <a:rPr lang="en-US" sz="1600" dirty="0" err="1">
                <a:latin typeface="Century Gothic" panose="020B0502020202020204" pitchFamily="34" charset="0"/>
              </a:rPr>
              <a:t>estado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solidFill>
                  <a:srgbClr val="E25B00"/>
                </a:solidFill>
                <a:latin typeface="Century Gothic" panose="020B0502020202020204" pitchFamily="34" charset="0"/>
              </a:rPr>
              <a:t>que</a:t>
            </a:r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tiene</a:t>
            </a:r>
            <a:r>
              <a:rPr lang="en-US" sz="1600" dirty="0">
                <a:latin typeface="Century Gothic" panose="020B0502020202020204" pitchFamily="34" charset="0"/>
              </a:rPr>
              <a:t> una gran población </a:t>
            </a:r>
            <a:r>
              <a:rPr lang="en-US" sz="1600" dirty="0" err="1">
                <a:latin typeface="Century Gothic" panose="020B0502020202020204" pitchFamily="34" charset="0"/>
              </a:rPr>
              <a:t>cubana</a:t>
            </a:r>
            <a:r>
              <a:rPr lang="en-US" sz="1600" dirty="0">
                <a:latin typeface="Century Gothic" panose="020B0502020202020204" pitchFamily="34" charset="0"/>
              </a:rPr>
              <a:t>.</a:t>
            </a:r>
            <a:endParaRPr lang="en-US" sz="1600" i="1" dirty="0">
              <a:latin typeface="Century Gothic" panose="020B0502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88491" y="2730386"/>
            <a:ext cx="6092837" cy="1113384"/>
          </a:xfrm>
          <a:prstGeom prst="roundRect">
            <a:avLst/>
          </a:prstGeom>
          <a:solidFill>
            <a:srgbClr val="FCF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La Habana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es un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puerto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*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grande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la costa de Cuba.  La ciudad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está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unas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colinas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y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también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hay un bosque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pequeño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cerca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del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centro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Es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famoso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por sus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edificios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y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coches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antiguos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el café, el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ron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* y los puros*.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78405" y="3867208"/>
            <a:ext cx="2911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>
                <a:latin typeface="Century Gothic" panose="020B0502020202020204" pitchFamily="34" charset="0"/>
              </a:rPr>
              <a:t>*el puerto = port</a:t>
            </a:r>
          </a:p>
          <a:p>
            <a:r>
              <a:rPr lang="en-GB" sz="1400">
                <a:latin typeface="Century Gothic" panose="020B0502020202020204" pitchFamily="34" charset="0"/>
              </a:rPr>
              <a:t>*el ron = rum </a:t>
            </a:r>
          </a:p>
        </p:txBody>
      </p:sp>
      <p:pic>
        <p:nvPicPr>
          <p:cNvPr id="35" name="Picture 4" descr="Dominoes clipar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952">
            <a:off x="5915756" y="4458640"/>
            <a:ext cx="626279" cy="48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omino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2122">
            <a:off x="5848420" y="3919597"/>
            <a:ext cx="697655" cy="53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151201"/>
              </p:ext>
            </p:extLst>
          </p:nvPr>
        </p:nvGraphicFramePr>
        <p:xfrm>
          <a:off x="3234428" y="7234375"/>
          <a:ext cx="642205" cy="887001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295667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adv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295667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conj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295667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conj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5480532"/>
                  </a:ext>
                </a:extLst>
              </a:tr>
            </a:tbl>
          </a:graphicData>
        </a:graphic>
      </p:graphicFrame>
      <p:sp>
        <p:nvSpPr>
          <p:cNvPr id="38" name="Rectangle 37"/>
          <p:cNvSpPr/>
          <p:nvPr/>
        </p:nvSpPr>
        <p:spPr>
          <a:xfrm>
            <a:off x="1876095" y="3881276"/>
            <a:ext cx="15231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>
                <a:latin typeface="Century Gothic" panose="020B0502020202020204" pitchFamily="34" charset="0"/>
              </a:rPr>
              <a:t>*el puro = cigar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70" y="4207747"/>
            <a:ext cx="807838" cy="807838"/>
          </a:xfrm>
          <a:prstGeom prst="rect">
            <a:avLst/>
          </a:prstGeom>
        </p:spPr>
      </p:pic>
      <p:pic>
        <p:nvPicPr>
          <p:cNvPr id="41" name="Picture 2" descr="Sandcastle, Sandbox, Beach, Castle, Sand, Summer, Toy">
            <a:extLst>
              <a:ext uri="{FF2B5EF4-FFF2-40B4-BE49-F238E27FC236}">
                <a16:creationId xmlns:a16="http://schemas.microsoft.com/office/drawing/2014/main" id="{BDE8E6C9-CB8C-2248-B40E-DDDAD7A97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428" y="4196049"/>
            <a:ext cx="1033298" cy="79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Living Room, Livingroom, House, Room">
            <a:extLst>
              <a:ext uri="{FF2B5EF4-FFF2-40B4-BE49-F238E27FC236}">
                <a16:creationId xmlns:a16="http://schemas.microsoft.com/office/drawing/2014/main" id="{7E0160AD-A1EE-EB43-BEA5-BE008981A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480" y="4080101"/>
            <a:ext cx="1082390" cy="76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Google Shape;312;p7"/>
          <p:cNvSpPr/>
          <p:nvPr/>
        </p:nvSpPr>
        <p:spPr>
          <a:xfrm>
            <a:off x="3365335" y="8295179"/>
            <a:ext cx="2825099" cy="653581"/>
          </a:xfrm>
          <a:prstGeom prst="wedgeRoundRectCallout">
            <a:avLst>
              <a:gd name="adj1" fmla="val 5852"/>
              <a:gd name="adj2" fmla="val -159324"/>
              <a:gd name="adj3" fmla="val 16667"/>
            </a:avLst>
          </a:prstGeom>
          <a:solidFill>
            <a:srgbClr val="E1EFD8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entury Gothic"/>
                <a:cs typeface="Arial"/>
                <a:sym typeface="Century Gothic"/>
              </a:rPr>
              <a:t>e.g. </a:t>
            </a:r>
            <a:r>
              <a:rPr kumimoji="0" lang="en-GB" sz="1400" i="1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entury Gothic"/>
                <a:cs typeface="Arial"/>
                <a:sym typeface="Century Gothic"/>
              </a:rPr>
              <a:t>Las </a:t>
            </a:r>
            <a:r>
              <a:rPr kumimoji="0" lang="en-GB" sz="1400" i="1" u="none" strike="noStrike" kern="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entury Gothic"/>
                <a:cs typeface="Arial"/>
                <a:sym typeface="Century Gothic"/>
              </a:rPr>
              <a:t>sillas</a:t>
            </a:r>
            <a:r>
              <a:rPr kumimoji="0" lang="en-GB" sz="1400" i="1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entury Gothic"/>
                <a:cs typeface="Arial"/>
                <a:sym typeface="Century Gothic"/>
              </a:rPr>
              <a:t> </a:t>
            </a:r>
            <a:r>
              <a:rPr kumimoji="0" lang="en-GB" sz="1400" i="1" u="none" strike="noStrike" kern="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entury Gothic"/>
                <a:cs typeface="Arial"/>
                <a:sym typeface="Century Gothic"/>
              </a:rPr>
              <a:t>están</a:t>
            </a:r>
            <a:r>
              <a:rPr kumimoji="0" lang="en-GB" sz="1400" i="1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entury Gothic"/>
                <a:cs typeface="Arial"/>
                <a:sym typeface="Century Gothic"/>
              </a:rPr>
              <a:t> </a:t>
            </a:r>
            <a:r>
              <a:rPr kumimoji="0" lang="en-GB" sz="1400" b="1" i="1" u="none" strike="noStrike" kern="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entury Gothic"/>
                <a:cs typeface="Arial"/>
                <a:sym typeface="Century Gothic"/>
              </a:rPr>
              <a:t>alrededor</a:t>
            </a:r>
            <a:r>
              <a:rPr kumimoji="0" lang="en-GB" sz="1400" b="1" i="1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entury Gothic"/>
                <a:cs typeface="Arial"/>
                <a:sym typeface="Century Gothic"/>
              </a:rPr>
              <a:t> de</a:t>
            </a:r>
            <a:r>
              <a:rPr kumimoji="0" lang="en-GB" sz="1400" i="1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entury Gothic"/>
                <a:cs typeface="Arial"/>
                <a:sym typeface="Century Gothic"/>
              </a:rPr>
              <a:t> </a:t>
            </a:r>
            <a:r>
              <a:rPr kumimoji="0" lang="en-GB" sz="1400" i="1" u="none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entury Gothic"/>
                <a:cs typeface="Arial"/>
                <a:sym typeface="Century Gothic"/>
              </a:rPr>
              <a:t>la mesa.</a:t>
            </a:r>
            <a:r>
              <a:rPr lang="en-GB" sz="1400" kern="0">
                <a:solidFill>
                  <a:schemeClr val="accent4"/>
                </a:solidFill>
                <a:latin typeface="Century Gothic"/>
                <a:cs typeface="Arial"/>
                <a:sym typeface="Century Gothic"/>
              </a:rPr>
              <a:t> </a:t>
            </a:r>
            <a:r>
              <a:rPr lang="en-GB" sz="1400" kern="0" dirty="0">
                <a:solidFill>
                  <a:schemeClr val="accent4"/>
                </a:solidFill>
                <a:latin typeface="Century Gothic"/>
                <a:cs typeface="Arial"/>
                <a:sym typeface="Century Gothic"/>
              </a:rPr>
              <a:t>= </a:t>
            </a:r>
            <a:r>
              <a:rPr lang="en-GB" sz="1400" kern="0" baseline="0" dirty="0">
                <a:solidFill>
                  <a:schemeClr val="accent4"/>
                </a:solidFill>
                <a:latin typeface="Century Gothic"/>
                <a:cs typeface="Arial"/>
                <a:sym typeface="Century Gothic"/>
              </a:rPr>
              <a:t>The chairs are </a:t>
            </a:r>
            <a:r>
              <a:rPr lang="en-GB" sz="1400" b="1" kern="0" baseline="0" dirty="0">
                <a:solidFill>
                  <a:schemeClr val="accent4"/>
                </a:solidFill>
                <a:latin typeface="Century Gothic"/>
                <a:cs typeface="Arial"/>
                <a:sym typeface="Century Gothic"/>
              </a:rPr>
              <a:t>around</a:t>
            </a:r>
            <a:r>
              <a:rPr lang="en-GB" sz="1400" kern="0" baseline="0" dirty="0">
                <a:solidFill>
                  <a:schemeClr val="accent4"/>
                </a:solidFill>
                <a:latin typeface="Century Gothic"/>
                <a:cs typeface="Arial"/>
                <a:sym typeface="Century Gothic"/>
              </a:rPr>
              <a:t> the table.</a:t>
            </a:r>
            <a:endParaRPr kumimoji="0" lang="en-GB" sz="1050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845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2190" y="9121800"/>
            <a:ext cx="565820" cy="515888"/>
          </a:xfrm>
        </p:spPr>
        <p:txBody>
          <a:bodyPr/>
          <a:lstStyle/>
          <a:p>
            <a:r>
              <a:rPr lang="en-GB" sz="500" dirty="0">
                <a:solidFill>
                  <a:schemeClr val="bg1"/>
                </a:solidFill>
              </a:rPr>
              <a:t>T2.2 </a:t>
            </a:r>
            <a:r>
              <a:rPr lang="en-GB" sz="500" dirty="0" err="1">
                <a:solidFill>
                  <a:schemeClr val="bg1"/>
                </a:solidFill>
              </a:rPr>
              <a:t>Semana</a:t>
            </a:r>
            <a:r>
              <a:rPr lang="en-GB" sz="500" dirty="0">
                <a:solidFill>
                  <a:schemeClr val="bg1"/>
                </a:solidFill>
              </a:rPr>
              <a:t> 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184219" y="8744744"/>
            <a:ext cx="1600200" cy="635000"/>
          </a:xfrm>
        </p:spPr>
        <p:txBody>
          <a:bodyPr/>
          <a:lstStyle/>
          <a:p>
            <a:r>
              <a:rPr lang="en-GB" altLang="en-US" b="1"/>
              <a:t>36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7198855-A59D-6A41-86D9-13C7DB0C99AD}"/>
              </a:ext>
            </a:extLst>
          </p:cNvPr>
          <p:cNvSpPr txBox="1">
            <a:spLocks/>
          </p:cNvSpPr>
          <p:nvPr/>
        </p:nvSpPr>
        <p:spPr bwMode="auto">
          <a:xfrm>
            <a:off x="147217" y="125758"/>
            <a:ext cx="2041388" cy="45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GB" sz="2000" b="1" kern="0">
                <a:solidFill>
                  <a:srgbClr val="FFFFFF"/>
                </a:solidFill>
                <a:latin typeface="Century Gothic" panose="020B0502020202020204" pitchFamily="34" charset="0"/>
              </a:rPr>
              <a:t>T2.2 Semana 3</a:t>
            </a:r>
            <a:endParaRPr lang="en-US" sz="2000" kern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</a:rPr>
              <a:t>Gramática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271971" y="1680317"/>
            <a:ext cx="639738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>
                <a:solidFill>
                  <a:schemeClr val="tx1"/>
                </a:solidFill>
              </a:rPr>
              <a:t>For </a:t>
            </a:r>
            <a:r>
              <a:rPr lang="en-US" sz="1600" b="1">
                <a:solidFill>
                  <a:schemeClr val="tx1"/>
                </a:solidFill>
              </a:rPr>
              <a:t>–ar verbs</a:t>
            </a:r>
            <a:r>
              <a:rPr lang="en-US" sz="1600">
                <a:solidFill>
                  <a:schemeClr val="tx1"/>
                </a:solidFill>
              </a:rPr>
              <a:t>, remove –ar and add</a:t>
            </a:r>
            <a:r>
              <a:rPr lang="en-US" sz="1600" b="1">
                <a:solidFill>
                  <a:schemeClr val="tx1"/>
                </a:solidFill>
              </a:rPr>
              <a:t> –ando</a:t>
            </a:r>
            <a:r>
              <a:rPr lang="en-US" sz="16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218312" y="673486"/>
            <a:ext cx="6484584" cy="42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noProof="0">
                <a:solidFill>
                  <a:schemeClr val="tx1"/>
                </a:solidFill>
              </a:rPr>
              <a:t>Using the present continuous [revisited]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5978" y="2046673"/>
            <a:ext cx="3517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Century Gothic" panose="020B0502020202020204" pitchFamily="34" charset="0"/>
              </a:rPr>
              <a:t>Estoy</a:t>
            </a:r>
            <a:r>
              <a:rPr lang="en-US" sz="1600" b="1" dirty="0">
                <a:latin typeface="Century Gothic" panose="020B0502020202020204" pitchFamily="34" charset="0"/>
              </a:rPr>
              <a:t> animando </a:t>
            </a:r>
            <a:r>
              <a:rPr lang="en-US" sz="1600" dirty="0">
                <a:latin typeface="Century Gothic" panose="020B0502020202020204" pitchFamily="34" charset="0"/>
              </a:rPr>
              <a:t>a Hugo a </a:t>
            </a:r>
            <a:r>
              <a:rPr lang="en-US" sz="1600" dirty="0" err="1">
                <a:latin typeface="Century Gothic" panose="020B0502020202020204" pitchFamily="34" charset="0"/>
              </a:rPr>
              <a:t>hacer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su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trabajo</a:t>
            </a:r>
            <a:r>
              <a:rPr lang="en-US" sz="16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2812" y="2046673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Century Gothic" panose="020B0502020202020204" pitchFamily="34" charset="0"/>
              </a:rPr>
              <a:t>I’m encouraging </a:t>
            </a:r>
            <a:r>
              <a:rPr lang="en-US" sz="1600">
                <a:latin typeface="Century Gothic" panose="020B0502020202020204" pitchFamily="34" charset="0"/>
              </a:rPr>
              <a:t>Hugo to do his work.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5978" y="1048423"/>
            <a:ext cx="6299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>
                <a:solidFill>
                  <a:srgbClr val="000000"/>
                </a:solidFill>
                <a:latin typeface="Century Gothic" panose="020B0502020202020204" pitchFamily="34" charset="0"/>
              </a:rPr>
              <a:t>Remember, we can use ‘</a:t>
            </a:r>
            <a:r>
              <a:rPr lang="en-GB" sz="1600" b="1" i="1">
                <a:solidFill>
                  <a:srgbClr val="000000"/>
                </a:solidFill>
                <a:latin typeface="Century Gothic" panose="020B0502020202020204" pitchFamily="34" charset="0"/>
              </a:rPr>
              <a:t>estar</a:t>
            </a:r>
            <a:r>
              <a:rPr lang="en-GB" sz="1600">
                <a:solidFill>
                  <a:srgbClr val="000000"/>
                </a:solidFill>
                <a:latin typeface="Century Gothic" panose="020B0502020202020204" pitchFamily="34" charset="0"/>
              </a:rPr>
              <a:t>’ with a present participle to talk about ongoing events (things in progress).</a:t>
            </a:r>
            <a:endParaRPr lang="en-GB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237443" y="2690027"/>
            <a:ext cx="639738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>
                <a:solidFill>
                  <a:schemeClr val="tx1"/>
                </a:solidFill>
              </a:rPr>
              <a:t>For </a:t>
            </a:r>
            <a:r>
              <a:rPr lang="en-US" sz="1600" b="1">
                <a:solidFill>
                  <a:schemeClr val="tx1"/>
                </a:solidFill>
              </a:rPr>
              <a:t>–er </a:t>
            </a:r>
            <a:r>
              <a:rPr lang="en-US" sz="1600">
                <a:solidFill>
                  <a:schemeClr val="tx1"/>
                </a:solidFill>
              </a:rPr>
              <a:t>and </a:t>
            </a:r>
            <a:r>
              <a:rPr lang="en-US" sz="1600" b="1">
                <a:solidFill>
                  <a:schemeClr val="tx1"/>
                </a:solidFill>
              </a:rPr>
              <a:t>–ir verbs</a:t>
            </a:r>
            <a:r>
              <a:rPr lang="en-US" sz="1600">
                <a:solidFill>
                  <a:schemeClr val="tx1"/>
                </a:solidFill>
              </a:rPr>
              <a:t>, remove –er/-ir and add</a:t>
            </a:r>
            <a:r>
              <a:rPr lang="en-US" sz="1600" b="1">
                <a:solidFill>
                  <a:schemeClr val="tx1"/>
                </a:solidFill>
              </a:rPr>
              <a:t> –iendo</a:t>
            </a:r>
            <a:r>
              <a:rPr lang="en-US" sz="16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5978" y="3074489"/>
            <a:ext cx="351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¿</a:t>
            </a:r>
            <a:r>
              <a:rPr lang="en-US" sz="1600" b="1" dirty="0" err="1">
                <a:latin typeface="Century Gothic" panose="020B0502020202020204" pitchFamily="34" charset="0"/>
              </a:rPr>
              <a:t>Está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lloviendo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en</a:t>
            </a:r>
            <a:r>
              <a:rPr lang="en-US" sz="1600" dirty="0">
                <a:latin typeface="Century Gothic" panose="020B0502020202020204" pitchFamily="34" charset="0"/>
              </a:rPr>
              <a:t> el </a:t>
            </a:r>
            <a:r>
              <a:rPr lang="en-US" sz="1600" dirty="0" err="1">
                <a:latin typeface="Century Gothic" panose="020B0502020202020204" pitchFamily="34" charset="0"/>
              </a:rPr>
              <a:t>norte</a:t>
            </a:r>
            <a:r>
              <a:rPr lang="en-US" sz="1600" dirty="0">
                <a:latin typeface="Century Gothic" panose="020B0502020202020204" pitchFamily="34" charset="0"/>
              </a:rPr>
              <a:t>?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22812" y="3033492"/>
            <a:ext cx="351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Century Gothic" panose="020B0502020202020204" pitchFamily="34" charset="0"/>
              </a:rPr>
              <a:t>Is it raining </a:t>
            </a:r>
            <a:r>
              <a:rPr lang="en-US" sz="1600">
                <a:latin typeface="Century Gothic" panose="020B0502020202020204" pitchFamily="34" charset="0"/>
              </a:rPr>
              <a:t>in the north?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271971" y="3553383"/>
            <a:ext cx="6484584" cy="42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noProof="0">
                <a:solidFill>
                  <a:schemeClr val="tx1"/>
                </a:solidFill>
              </a:rPr>
              <a:t>Demonstrative adjectives [revisited]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230516" y="3961744"/>
            <a:ext cx="639738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>
                <a:solidFill>
                  <a:schemeClr val="tx1"/>
                </a:solidFill>
              </a:rPr>
              <a:t>To say ‘</a:t>
            </a:r>
            <a:r>
              <a:rPr lang="en-GB" sz="1600" b="1">
                <a:solidFill>
                  <a:schemeClr val="tx1"/>
                </a:solidFill>
              </a:rPr>
              <a:t>these</a:t>
            </a:r>
            <a:r>
              <a:rPr lang="en-GB" sz="1600">
                <a:solidFill>
                  <a:schemeClr val="tx1"/>
                </a:solidFill>
              </a:rPr>
              <a:t>’ for a </a:t>
            </a:r>
            <a:r>
              <a:rPr lang="en-GB" sz="1600" b="1">
                <a:solidFill>
                  <a:schemeClr val="tx1"/>
                </a:solidFill>
              </a:rPr>
              <a:t>plural masculine </a:t>
            </a:r>
            <a:r>
              <a:rPr lang="en-GB" sz="1600">
                <a:solidFill>
                  <a:schemeClr val="tx1"/>
                </a:solidFill>
              </a:rPr>
              <a:t>noun, we use ‘</a:t>
            </a:r>
            <a:r>
              <a:rPr lang="en-GB" sz="1600" b="1">
                <a:solidFill>
                  <a:schemeClr val="tx1"/>
                </a:solidFill>
              </a:rPr>
              <a:t>estos</a:t>
            </a:r>
            <a:r>
              <a:rPr lang="en-GB" sz="1600">
                <a:solidFill>
                  <a:schemeClr val="tx1"/>
                </a:solidFill>
              </a:rPr>
              <a:t>’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195987" y="4811788"/>
            <a:ext cx="639738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>
                <a:solidFill>
                  <a:schemeClr val="tx1"/>
                </a:solidFill>
              </a:rPr>
              <a:t>To say ‘</a:t>
            </a:r>
            <a:r>
              <a:rPr lang="en-GB" sz="1600" b="1">
                <a:solidFill>
                  <a:schemeClr val="tx1"/>
                </a:solidFill>
              </a:rPr>
              <a:t>these</a:t>
            </a:r>
            <a:r>
              <a:rPr lang="en-GB" sz="1600">
                <a:solidFill>
                  <a:schemeClr val="tx1"/>
                </a:solidFill>
              </a:rPr>
              <a:t>’ for a </a:t>
            </a:r>
            <a:r>
              <a:rPr lang="en-GB" sz="1600" b="1">
                <a:solidFill>
                  <a:schemeClr val="tx1"/>
                </a:solidFill>
              </a:rPr>
              <a:t>plural feminine </a:t>
            </a:r>
            <a:r>
              <a:rPr lang="en-GB" sz="1600">
                <a:solidFill>
                  <a:schemeClr val="tx1"/>
                </a:solidFill>
              </a:rPr>
              <a:t>noun, we use ‘</a:t>
            </a:r>
            <a:r>
              <a:rPr lang="en-GB" sz="1600" b="1">
                <a:solidFill>
                  <a:schemeClr val="tx1"/>
                </a:solidFill>
              </a:rPr>
              <a:t>estas</a:t>
            </a:r>
            <a:r>
              <a:rPr lang="en-GB" sz="1600">
                <a:solidFill>
                  <a:schemeClr val="tx1"/>
                </a:solidFill>
              </a:rPr>
              <a:t>’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0454" y="4327809"/>
            <a:ext cx="351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Century Gothic" panose="020B0502020202020204" pitchFamily="34" charset="0"/>
              </a:rPr>
              <a:t>Estos</a:t>
            </a:r>
            <a:r>
              <a:rPr lang="en-US" sz="1600" b="1" dirty="0">
                <a:latin typeface="Century Gothic" panose="020B0502020202020204" pitchFamily="34" charset="0"/>
              </a:rPr>
              <a:t> chicos </a:t>
            </a:r>
            <a:r>
              <a:rPr lang="en-US" sz="1600" dirty="0">
                <a:latin typeface="Century Gothic" panose="020B0502020202020204" pitchFamily="34" charset="0"/>
              </a:rPr>
              <a:t>son serios.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49042" y="4327926"/>
            <a:ext cx="351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Century Gothic" panose="020B0502020202020204" pitchFamily="34" charset="0"/>
              </a:rPr>
              <a:t>These boys </a:t>
            </a:r>
            <a:r>
              <a:rPr lang="en-US" sz="1600">
                <a:latin typeface="Century Gothic" panose="020B0502020202020204" pitchFamily="34" charset="0"/>
              </a:rPr>
              <a:t>are serious.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4058" y="5180184"/>
            <a:ext cx="351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Century Gothic" panose="020B0502020202020204" pitchFamily="34" charset="0"/>
              </a:rPr>
              <a:t>Estas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chicas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</a:rPr>
              <a:t>son </a:t>
            </a:r>
            <a:r>
              <a:rPr lang="en-US" sz="1600" dirty="0" err="1">
                <a:latin typeface="Century Gothic" panose="020B0502020202020204" pitchFamily="34" charset="0"/>
              </a:rPr>
              <a:t>cubanas</a:t>
            </a:r>
            <a:r>
              <a:rPr lang="en-US" sz="16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13177" y="5180391"/>
            <a:ext cx="351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Century Gothic" panose="020B0502020202020204" pitchFamily="34" charset="0"/>
              </a:rPr>
              <a:t>These girls </a:t>
            </a:r>
            <a:r>
              <a:rPr lang="en-US" sz="1600">
                <a:latin typeface="Century Gothic" panose="020B0502020202020204" pitchFamily="34" charset="0"/>
              </a:rPr>
              <a:t>are Cuban.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215978" y="5772906"/>
            <a:ext cx="6484584" cy="42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noProof="0">
                <a:solidFill>
                  <a:schemeClr val="tx1"/>
                </a:solidFill>
              </a:rPr>
              <a:t>Dónde vs donde, cuándo vs cuando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309259" y="6180914"/>
            <a:ext cx="6397389" cy="49828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rgbClr val="000000"/>
                </a:solidFill>
              </a:rPr>
              <a:t>‘</a:t>
            </a:r>
            <a:r>
              <a:rPr lang="en-GB" sz="1600" b="1" dirty="0" err="1">
                <a:solidFill>
                  <a:srgbClr val="000000"/>
                </a:solidFill>
              </a:rPr>
              <a:t>Dónde</a:t>
            </a:r>
            <a:r>
              <a:rPr lang="en-GB" sz="1600" dirty="0">
                <a:solidFill>
                  <a:srgbClr val="000000"/>
                </a:solidFill>
              </a:rPr>
              <a:t>’ (where) and ‘</a:t>
            </a:r>
            <a:r>
              <a:rPr lang="en-GB" sz="1600" b="1" dirty="0" err="1">
                <a:solidFill>
                  <a:srgbClr val="000000"/>
                </a:solidFill>
              </a:rPr>
              <a:t>cuándo</a:t>
            </a:r>
            <a:r>
              <a:rPr lang="en-GB" sz="1600" dirty="0">
                <a:solidFill>
                  <a:srgbClr val="000000"/>
                </a:solidFill>
              </a:rPr>
              <a:t>’ (where) are used to ask questions. Used in this way, they always have an accent.</a:t>
            </a:r>
          </a:p>
        </p:txBody>
      </p:sp>
      <p:sp>
        <p:nvSpPr>
          <p:cNvPr id="29" name="ZoneTexte 2">
            <a:extLst>
              <a:ext uri="{FF2B5EF4-FFF2-40B4-BE49-F238E27FC236}">
                <a16:creationId xmlns:a16="http://schemas.microsoft.com/office/drawing/2014/main" id="{B226F2A6-061B-3549-BF7B-E4113DD69E9E}"/>
              </a:ext>
            </a:extLst>
          </p:cNvPr>
          <p:cNvSpPr txBox="1"/>
          <p:nvPr/>
        </p:nvSpPr>
        <p:spPr>
          <a:xfrm>
            <a:off x="271972" y="6747907"/>
            <a:ext cx="1690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tx2"/>
                </a:solidFill>
                <a:latin typeface="Century Gothic" panose="020F0302020204030204"/>
              </a:rPr>
              <a:t>¿</a:t>
            </a:r>
            <a:r>
              <a:rPr lang="en-US" sz="1600" b="1" dirty="0" err="1">
                <a:solidFill>
                  <a:schemeClr val="tx2"/>
                </a:solidFill>
                <a:latin typeface="Century Gothic" panose="020F0302020204030204"/>
              </a:rPr>
              <a:t>Dónde</a:t>
            </a:r>
            <a:r>
              <a:rPr lang="en-US" sz="1600" dirty="0">
                <a:solidFill>
                  <a:schemeClr val="tx2"/>
                </a:solidFill>
                <a:latin typeface="Century Gothic" panose="020F0302020204030204"/>
              </a:rPr>
              <a:t> vives</a:t>
            </a:r>
            <a:r>
              <a:rPr lang="en-US" sz="1600" b="1" dirty="0">
                <a:solidFill>
                  <a:schemeClr val="tx2"/>
                </a:solidFill>
                <a:latin typeface="Century Gothic" panose="020F0302020204030204"/>
              </a:rPr>
              <a:t>?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252605" y="7255737"/>
            <a:ext cx="6413524" cy="51174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>
                <a:solidFill>
                  <a:srgbClr val="000000"/>
                </a:solidFill>
              </a:rPr>
              <a:t>‘</a:t>
            </a:r>
            <a:r>
              <a:rPr lang="en-GB" sz="1600" b="1">
                <a:solidFill>
                  <a:srgbClr val="000000"/>
                </a:solidFill>
              </a:rPr>
              <a:t>Donde</a:t>
            </a:r>
            <a:r>
              <a:rPr lang="en-GB" sz="1600">
                <a:solidFill>
                  <a:srgbClr val="000000"/>
                </a:solidFill>
              </a:rPr>
              <a:t>’ and ‘</a:t>
            </a:r>
            <a:r>
              <a:rPr lang="en-GB" sz="1600" b="1">
                <a:solidFill>
                  <a:srgbClr val="000000"/>
                </a:solidFill>
              </a:rPr>
              <a:t>cuando</a:t>
            </a:r>
            <a:r>
              <a:rPr lang="en-GB" sz="1600">
                <a:solidFill>
                  <a:srgbClr val="000000"/>
                </a:solidFill>
              </a:rPr>
              <a:t>’ (</a:t>
            </a:r>
            <a:r>
              <a:rPr lang="en-GB" sz="1600" b="1">
                <a:solidFill>
                  <a:srgbClr val="000000"/>
                </a:solidFill>
              </a:rPr>
              <a:t>with no accent</a:t>
            </a:r>
            <a:r>
              <a:rPr lang="en-GB" sz="1600">
                <a:solidFill>
                  <a:srgbClr val="000000"/>
                </a:solidFill>
              </a:rPr>
              <a:t>) are used to add more information to a sentence.</a:t>
            </a:r>
          </a:p>
        </p:txBody>
      </p:sp>
      <p:sp>
        <p:nvSpPr>
          <p:cNvPr id="31" name="ZoneTexte 2">
            <a:extLst>
              <a:ext uri="{FF2B5EF4-FFF2-40B4-BE49-F238E27FC236}">
                <a16:creationId xmlns:a16="http://schemas.microsoft.com/office/drawing/2014/main" id="{B226F2A6-061B-3549-BF7B-E4113DD69E9E}"/>
              </a:ext>
            </a:extLst>
          </p:cNvPr>
          <p:cNvSpPr txBox="1"/>
          <p:nvPr/>
        </p:nvSpPr>
        <p:spPr>
          <a:xfrm>
            <a:off x="1844825" y="6754020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tx2"/>
                </a:solidFill>
                <a:latin typeface="Century Gothic" panose="020F0302020204030204"/>
              </a:rPr>
              <a:t>Where</a:t>
            </a:r>
            <a:r>
              <a:rPr lang="en-US" sz="1600" dirty="0">
                <a:solidFill>
                  <a:schemeClr val="tx2"/>
                </a:solidFill>
                <a:latin typeface="Century Gothic" panose="020F0302020204030204"/>
              </a:rPr>
              <a:t> do you live</a:t>
            </a:r>
            <a:r>
              <a:rPr lang="en-US" sz="1600" b="1" dirty="0">
                <a:solidFill>
                  <a:schemeClr val="tx2"/>
                </a:solidFill>
                <a:latin typeface="Century Gothic" panose="020F0302020204030204"/>
              </a:rPr>
              <a:t>?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2" name="ZoneTexte 2">
            <a:extLst>
              <a:ext uri="{FF2B5EF4-FFF2-40B4-BE49-F238E27FC236}">
                <a16:creationId xmlns:a16="http://schemas.microsoft.com/office/drawing/2014/main" id="{09AF72CC-2CFB-5047-9026-1A86E8E2F9F0}"/>
              </a:ext>
            </a:extLst>
          </p:cNvPr>
          <p:cNvSpPr txBox="1"/>
          <p:nvPr/>
        </p:nvSpPr>
        <p:spPr>
          <a:xfrm>
            <a:off x="207836" y="7800434"/>
            <a:ext cx="2941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tx2"/>
                </a:solidFill>
                <a:latin typeface="Century Gothic" panose="020F0302020204030204"/>
              </a:rPr>
              <a:t>Sevilla es una ciudad </a:t>
            </a:r>
            <a:r>
              <a:rPr lang="en-US" sz="1600" b="1" dirty="0" err="1">
                <a:solidFill>
                  <a:schemeClr val="tx2"/>
                </a:solidFill>
                <a:latin typeface="Century Gothic" panose="020F0302020204030204"/>
              </a:rPr>
              <a:t>donde</a:t>
            </a:r>
            <a:r>
              <a:rPr lang="en-US" sz="1600" dirty="0">
                <a:solidFill>
                  <a:schemeClr val="tx2"/>
                </a:solidFill>
                <a:latin typeface="Century Gothic" panose="020F0302020204030204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Century Gothic" panose="020F0302020204030204"/>
              </a:rPr>
              <a:t>hace</a:t>
            </a:r>
            <a:r>
              <a:rPr lang="en-US" sz="1600" dirty="0">
                <a:solidFill>
                  <a:schemeClr val="tx2"/>
                </a:solidFill>
                <a:latin typeface="Century Gothic" panose="020F0302020204030204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Century Gothic" panose="020F0302020204030204"/>
              </a:rPr>
              <a:t>mucho</a:t>
            </a:r>
            <a:r>
              <a:rPr lang="en-US" sz="1600" dirty="0">
                <a:solidFill>
                  <a:schemeClr val="tx2"/>
                </a:solidFill>
                <a:latin typeface="Century Gothic" panose="020F0302020204030204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Century Gothic" panose="020F0302020204030204"/>
              </a:rPr>
              <a:t>calor</a:t>
            </a:r>
            <a:r>
              <a:rPr lang="en-US" sz="1600" dirty="0">
                <a:solidFill>
                  <a:schemeClr val="tx2"/>
                </a:solidFill>
                <a:latin typeface="Century Gothic" panose="020F0302020204030204"/>
              </a:rPr>
              <a:t>.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3" name="ZoneTexte 2">
            <a:extLst>
              <a:ext uri="{FF2B5EF4-FFF2-40B4-BE49-F238E27FC236}">
                <a16:creationId xmlns:a16="http://schemas.microsoft.com/office/drawing/2014/main" id="{09AF72CC-2CFB-5047-9026-1A86E8E2F9F0}"/>
              </a:ext>
            </a:extLst>
          </p:cNvPr>
          <p:cNvSpPr txBox="1"/>
          <p:nvPr/>
        </p:nvSpPr>
        <p:spPr>
          <a:xfrm>
            <a:off x="3313776" y="7777488"/>
            <a:ext cx="2941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2"/>
                </a:solidFill>
                <a:latin typeface="Century Gothic" panose="020F0302020204030204"/>
              </a:rPr>
              <a:t>Sevilla is a city </a:t>
            </a:r>
            <a:r>
              <a:rPr lang="en-US" sz="1600" b="1" noProof="0">
                <a:solidFill>
                  <a:schemeClr val="tx2"/>
                </a:solidFill>
                <a:latin typeface="Century Gothic" panose="020F0302020204030204"/>
              </a:rPr>
              <a:t>where</a:t>
            </a:r>
            <a:r>
              <a:rPr lang="en-US" sz="1600" noProof="0">
                <a:solidFill>
                  <a:schemeClr val="tx2"/>
                </a:solidFill>
                <a:latin typeface="Century Gothic" panose="020F0302020204030204"/>
              </a:rPr>
              <a:t> it’s very hot.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4" name="ZoneTexte 2">
            <a:extLst>
              <a:ext uri="{FF2B5EF4-FFF2-40B4-BE49-F238E27FC236}">
                <a16:creationId xmlns:a16="http://schemas.microsoft.com/office/drawing/2014/main" id="{09AF72CC-2CFB-5047-9026-1A86E8E2F9F0}"/>
              </a:ext>
            </a:extLst>
          </p:cNvPr>
          <p:cNvSpPr txBox="1"/>
          <p:nvPr/>
        </p:nvSpPr>
        <p:spPr>
          <a:xfrm>
            <a:off x="189541" y="8445870"/>
            <a:ext cx="2941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2"/>
                </a:solidFill>
                <a:latin typeface="Century Gothic" panose="020F0302020204030204"/>
              </a:rPr>
              <a:t>Estaba comiendo </a:t>
            </a:r>
            <a:r>
              <a:rPr lang="en-US" sz="1600" b="1" noProof="0">
                <a:solidFill>
                  <a:schemeClr val="tx2"/>
                </a:solidFill>
                <a:latin typeface="Century Gothic" panose="020F0302020204030204"/>
              </a:rPr>
              <a:t>cuando</a:t>
            </a:r>
            <a:r>
              <a:rPr lang="en-US" sz="1600" noProof="0">
                <a:solidFill>
                  <a:schemeClr val="tx2"/>
                </a:solidFill>
                <a:latin typeface="Century Gothic" panose="020F0302020204030204"/>
              </a:rPr>
              <a:t> Obama entró.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5" name="ZoneTexte 2">
            <a:extLst>
              <a:ext uri="{FF2B5EF4-FFF2-40B4-BE49-F238E27FC236}">
                <a16:creationId xmlns:a16="http://schemas.microsoft.com/office/drawing/2014/main" id="{09AF72CC-2CFB-5047-9026-1A86E8E2F9F0}"/>
              </a:ext>
            </a:extLst>
          </p:cNvPr>
          <p:cNvSpPr txBox="1"/>
          <p:nvPr/>
        </p:nvSpPr>
        <p:spPr>
          <a:xfrm>
            <a:off x="3313776" y="8420933"/>
            <a:ext cx="2941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2"/>
                </a:solidFill>
                <a:latin typeface="Century Gothic" panose="020F0302020204030204"/>
              </a:rPr>
              <a:t>I was (or ‘s/he was’) eating </a:t>
            </a:r>
            <a:r>
              <a:rPr lang="en-US" sz="1600" b="1" noProof="0">
                <a:solidFill>
                  <a:schemeClr val="tx2"/>
                </a:solidFill>
                <a:latin typeface="Century Gothic" panose="020F0302020204030204"/>
              </a:rPr>
              <a:t>when</a:t>
            </a:r>
            <a:r>
              <a:rPr lang="en-US" sz="1600" noProof="0">
                <a:solidFill>
                  <a:schemeClr val="tx2"/>
                </a:solidFill>
                <a:latin typeface="Century Gothic" panose="020F0302020204030204"/>
              </a:rPr>
              <a:t> Obama walked in.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36" name="Picture 2" descr="Rain, Heavy Rain, Cloudy, Rainy, Drops, Raindrops">
            <a:extLst>
              <a:ext uri="{FF2B5EF4-FFF2-40B4-BE49-F238E27FC236}">
                <a16:creationId xmlns:a16="http://schemas.microsoft.com/office/drawing/2014/main" id="{CD01CF2E-ADED-2F4C-9093-47F04C78E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68" y="3334715"/>
            <a:ext cx="869814" cy="71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uba, Flag, Country, Cuban, Cuba Flag">
            <a:extLst>
              <a:ext uri="{FF2B5EF4-FFF2-40B4-BE49-F238E27FC236}">
                <a16:creationId xmlns:a16="http://schemas.microsoft.com/office/drawing/2014/main" id="{60A63386-6CCC-154B-A03B-290EDEEF4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128" y="5464397"/>
            <a:ext cx="881777" cy="55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75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AFC2CB6-A1A0-0F40-AE34-50605A963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917308"/>
              </p:ext>
            </p:extLst>
          </p:nvPr>
        </p:nvGraphicFramePr>
        <p:xfrm>
          <a:off x="3699769" y="5726043"/>
          <a:ext cx="2825098" cy="3169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7014">
                  <a:extLst>
                    <a:ext uri="{9D8B030D-6E8A-4147-A177-3AD203B41FA5}">
                      <a16:colId xmlns:a16="http://schemas.microsoft.com/office/drawing/2014/main" val="3268113130"/>
                    </a:ext>
                  </a:extLst>
                </a:gridCol>
                <a:gridCol w="1218084">
                  <a:extLst>
                    <a:ext uri="{9D8B030D-6E8A-4147-A177-3AD203B41FA5}">
                      <a16:colId xmlns:a16="http://schemas.microsoft.com/office/drawing/2014/main" val="3636394880"/>
                    </a:ext>
                  </a:extLst>
                </a:gridCol>
              </a:tblGrid>
              <a:tr h="279154">
                <a:tc>
                  <a:txBody>
                    <a:bodyPr/>
                    <a:lstStyle/>
                    <a:p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 </a:t>
                      </a: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sabor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taste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644885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boda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wedding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792394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 </a:t>
                      </a: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espectáculo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show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0892224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 golpe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hit, strike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09389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 </a:t>
                      </a: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olor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smell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500148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enseguida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straight away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505209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mundial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worldwide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06817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en este momento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at the moment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428835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 repente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suddenly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082458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1276" y="9144000"/>
            <a:ext cx="1271944" cy="601105"/>
          </a:xfrm>
        </p:spPr>
        <p:txBody>
          <a:bodyPr/>
          <a:lstStyle/>
          <a:p>
            <a:r>
              <a:rPr lang="en-GB" sz="500" dirty="0">
                <a:solidFill>
                  <a:schemeClr val="bg1"/>
                </a:solidFill>
              </a:rPr>
              <a:t>T2.2 </a:t>
            </a:r>
            <a:r>
              <a:rPr lang="en-GB" sz="500" dirty="0" err="1">
                <a:solidFill>
                  <a:schemeClr val="bg1"/>
                </a:solidFill>
              </a:rPr>
              <a:t>Semana</a:t>
            </a:r>
            <a:r>
              <a:rPr lang="en-GB" sz="500" dirty="0">
                <a:solidFill>
                  <a:schemeClr val="bg1"/>
                </a:solidFill>
              </a:rPr>
              <a:t> 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257800" y="8809552"/>
            <a:ext cx="1600200" cy="635000"/>
          </a:xfrm>
        </p:spPr>
        <p:txBody>
          <a:bodyPr/>
          <a:lstStyle/>
          <a:p>
            <a:r>
              <a:rPr lang="en-GB" altLang="en-US" b="1"/>
              <a:t>37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F158AB-E82A-7A4A-9DAD-6F471B5D325D}"/>
              </a:ext>
            </a:extLst>
          </p:cNvPr>
          <p:cNvSpPr/>
          <p:nvPr/>
        </p:nvSpPr>
        <p:spPr>
          <a:xfrm>
            <a:off x="4914899" y="5040952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AFC2CB6-A1A0-0F40-AE34-50605A963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750072"/>
              </p:ext>
            </p:extLst>
          </p:nvPr>
        </p:nvGraphicFramePr>
        <p:xfrm>
          <a:off x="370255" y="4846638"/>
          <a:ext cx="2898144" cy="411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7822">
                  <a:extLst>
                    <a:ext uri="{9D8B030D-6E8A-4147-A177-3AD203B41FA5}">
                      <a16:colId xmlns:a16="http://schemas.microsoft.com/office/drawing/2014/main" val="3268113130"/>
                    </a:ext>
                  </a:extLst>
                </a:gridCol>
                <a:gridCol w="1700322">
                  <a:extLst>
                    <a:ext uri="{9D8B030D-6E8A-4147-A177-3AD203B41FA5}">
                      <a16:colId xmlns:a16="http://schemas.microsoft.com/office/drawing/2014/main" val="3636394880"/>
                    </a:ext>
                  </a:extLst>
                </a:gridCol>
              </a:tblGrid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animar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to</a:t>
                      </a:r>
                      <a:r>
                        <a:rPr lang="en-GB" sz="1400" baseline="0">
                          <a:latin typeface="Century Gothic" panose="020B0502020202020204" pitchFamily="34" charset="0"/>
                        </a:rPr>
                        <a:t> cheer up, encourage</a:t>
                      </a:r>
                      <a:endParaRPr lang="en-GB" sz="140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644885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anunciar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to announce, announcing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792394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cerrar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to close, closing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500148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llover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to rain, raining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184105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charlar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to</a:t>
                      </a:r>
                      <a:r>
                        <a:rPr lang="en-GB" sz="1400" baseline="0">
                          <a:latin typeface="Century Gothic" panose="020B0502020202020204" pitchFamily="34" charset="0"/>
                        </a:rPr>
                        <a:t> chat, chatting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505209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notar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to notice, noticing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960859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regresar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to return, returning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466304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llegada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arrival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717911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atención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attention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83747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prestar atención</a:t>
                      </a:r>
                      <a:endParaRPr kumimoji="0" lang="es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entury Gothic" panose="020B0502020202020204" pitchFamily="34" charset="0"/>
                        </a:rPr>
                        <a:t>to pay attention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833214"/>
                  </a:ext>
                </a:extLst>
              </a:tr>
            </a:tbl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240136" y="256152"/>
            <a:ext cx="6484584" cy="42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noProof="0" dirty="0">
                <a:solidFill>
                  <a:schemeClr val="tx1"/>
                </a:solidFill>
              </a:rPr>
              <a:t>Suffix -</a:t>
            </a:r>
            <a:r>
              <a:rPr lang="en-GB" sz="1800" b="1" noProof="0" dirty="0" err="1">
                <a:solidFill>
                  <a:schemeClr val="tx1"/>
                </a:solidFill>
              </a:rPr>
              <a:t>idad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</a:rPr>
              <a:t>Gramática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3199"/>
              </p:ext>
            </p:extLst>
          </p:nvPr>
        </p:nvGraphicFramePr>
        <p:xfrm>
          <a:off x="-143699" y="4895596"/>
          <a:ext cx="642205" cy="2603748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483522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489026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283279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292785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369546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283279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402311">
                <a:tc>
                  <a:txBody>
                    <a:bodyPr/>
                    <a:lstStyle/>
                    <a:p>
                      <a:pPr algn="ctr"/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8987592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981422"/>
              </p:ext>
            </p:extLst>
          </p:nvPr>
        </p:nvGraphicFramePr>
        <p:xfrm>
          <a:off x="-143699" y="7336146"/>
          <a:ext cx="642205" cy="1625292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406323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406323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406323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5480532"/>
                  </a:ext>
                </a:extLst>
              </a:tr>
              <a:tr h="406323">
                <a:tc>
                  <a:txBody>
                    <a:bodyPr/>
                    <a:lstStyle/>
                    <a:p>
                      <a:pPr algn="ctr"/>
                      <a:r>
                        <a:rPr lang="en-GB" sz="1000" i="1">
                          <a:latin typeface="Century Gothic" panose="020B0502020202020204" pitchFamily="34" charset="0"/>
                        </a:rPr>
                        <a:t>other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291357"/>
              </p:ext>
            </p:extLst>
          </p:nvPr>
        </p:nvGraphicFramePr>
        <p:xfrm>
          <a:off x="3167996" y="5726042"/>
          <a:ext cx="642205" cy="2326338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315588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nm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315588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315588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nm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271898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nm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285610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nm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adv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315588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8987592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177524"/>
              </p:ext>
            </p:extLst>
          </p:nvPr>
        </p:nvGraphicFramePr>
        <p:xfrm>
          <a:off x="3167995" y="8080166"/>
          <a:ext cx="642205" cy="84767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520722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adv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326948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adv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</a:tbl>
          </a:graphicData>
        </a:graphic>
      </p:graphicFrame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265795" y="673034"/>
            <a:ext cx="6397389" cy="74909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B" sz="1600">
                <a:solidFill>
                  <a:schemeClr val="tx1"/>
                </a:solidFill>
              </a:rPr>
              <a:t>We can create nouns in Spanish by adding –</a:t>
            </a:r>
            <a:r>
              <a:rPr lang="es-GB" sz="1600" b="1">
                <a:solidFill>
                  <a:schemeClr val="tx1"/>
                </a:solidFill>
              </a:rPr>
              <a:t>idad</a:t>
            </a:r>
            <a:r>
              <a:rPr lang="es-GB" sz="1600">
                <a:solidFill>
                  <a:schemeClr val="tx1"/>
                </a:solidFill>
              </a:rPr>
              <a:t> to singular adjectives ending in a consonant</a:t>
            </a:r>
            <a:r>
              <a:rPr lang="en-GB" sz="1600" dirty="0">
                <a:solidFill>
                  <a:schemeClr val="tx1"/>
                </a:solidFill>
              </a:rPr>
              <a:t>. These words end in </a:t>
            </a:r>
            <a:r>
              <a:rPr lang="en-GB" sz="1600" b="1" dirty="0">
                <a:solidFill>
                  <a:schemeClr val="tx1"/>
                </a:solidFill>
              </a:rPr>
              <a:t>–</a:t>
            </a:r>
            <a:r>
              <a:rPr lang="en-GB" sz="1600" b="1" dirty="0" err="1">
                <a:solidFill>
                  <a:schemeClr val="tx1"/>
                </a:solidFill>
              </a:rPr>
              <a:t>ity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  <a:r>
              <a:rPr lang="en-GB" sz="1600" dirty="0">
                <a:solidFill>
                  <a:schemeClr val="tx1"/>
                </a:solidFill>
              </a:rPr>
              <a:t>in English.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DA41DD3D-AD84-4F29-85CC-7A91B33316DF}"/>
              </a:ext>
            </a:extLst>
          </p:cNvPr>
          <p:cNvSpPr/>
          <p:nvPr/>
        </p:nvSpPr>
        <p:spPr>
          <a:xfrm>
            <a:off x="5302160" y="1445205"/>
            <a:ext cx="1376203" cy="6285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real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EA5E0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idad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EA5E0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7C8D9DE7-17E6-45F9-8A20-8CEA0C476F59}"/>
              </a:ext>
            </a:extLst>
          </p:cNvPr>
          <p:cNvSpPr/>
          <p:nvPr/>
        </p:nvSpPr>
        <p:spPr>
          <a:xfrm>
            <a:off x="5153158" y="2188088"/>
            <a:ext cx="1602002" cy="62920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personal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EA5E0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idad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EA5E0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Llamada rectangular redondeada 30">
            <a:extLst>
              <a:ext uri="{FF2B5EF4-FFF2-40B4-BE49-F238E27FC236}">
                <a16:creationId xmlns:a16="http://schemas.microsoft.com/office/drawing/2014/main" id="{CD097C42-B1B1-1048-94A0-52075B37603A}"/>
              </a:ext>
            </a:extLst>
          </p:cNvPr>
          <p:cNvSpPr/>
          <p:nvPr/>
        </p:nvSpPr>
        <p:spPr>
          <a:xfrm>
            <a:off x="209563" y="1624104"/>
            <a:ext cx="1772849" cy="936479"/>
          </a:xfrm>
          <a:prstGeom prst="wedgeRoundRectCallout">
            <a:avLst>
              <a:gd name="adj1" fmla="val 60372"/>
              <a:gd name="adj2" fmla="val -19176"/>
              <a:gd name="adj3" fmla="val 16667"/>
            </a:avLst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All –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idad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words have final syllable stress.</a:t>
            </a:r>
          </a:p>
        </p:txBody>
      </p:sp>
      <p:sp>
        <p:nvSpPr>
          <p:cNvPr id="52" name="Cruz 5">
            <a:extLst>
              <a:ext uri="{FF2B5EF4-FFF2-40B4-BE49-F238E27FC236}">
                <a16:creationId xmlns:a16="http://schemas.microsoft.com/office/drawing/2014/main" id="{66228517-83A4-D541-B579-D6BBFB843278}"/>
              </a:ext>
            </a:extLst>
          </p:cNvPr>
          <p:cNvSpPr/>
          <p:nvPr/>
        </p:nvSpPr>
        <p:spPr>
          <a:xfrm>
            <a:off x="3147370" y="1586175"/>
            <a:ext cx="438794" cy="382809"/>
          </a:xfrm>
          <a:prstGeom prst="plus">
            <a:avLst>
              <a:gd name="adj" fmla="val 36931"/>
            </a:avLst>
          </a:prstGeom>
          <a:solidFill>
            <a:srgbClr val="ED7D31"/>
          </a:solidFill>
          <a:ln w="12700" cap="flat" cmpd="sng" algn="ctr">
            <a:solidFill>
              <a:srgbClr val="4472C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B" sz="16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CuadroTexto 12">
            <a:extLst>
              <a:ext uri="{FF2B5EF4-FFF2-40B4-BE49-F238E27FC236}">
                <a16:creationId xmlns:a16="http://schemas.microsoft.com/office/drawing/2014/main" id="{164FC460-506A-2840-94DE-3DCA79BA3ACB}"/>
              </a:ext>
            </a:extLst>
          </p:cNvPr>
          <p:cNvSpPr txBox="1"/>
          <p:nvPr/>
        </p:nvSpPr>
        <p:spPr>
          <a:xfrm>
            <a:off x="3765482" y="1521149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GB" sz="1600" b="1" dirty="0">
                <a:solidFill>
                  <a:srgbClr val="EA5E01"/>
                </a:solidFill>
                <a:latin typeface="Century Gothic" panose="020F0302020204030204"/>
              </a:rPr>
              <a:t>idad</a:t>
            </a:r>
          </a:p>
        </p:txBody>
      </p:sp>
      <p:sp>
        <p:nvSpPr>
          <p:cNvPr id="54" name="CuadroTexto 19">
            <a:extLst>
              <a:ext uri="{FF2B5EF4-FFF2-40B4-BE49-F238E27FC236}">
                <a16:creationId xmlns:a16="http://schemas.microsoft.com/office/drawing/2014/main" id="{16CE65BA-A1ED-314D-8CD4-2BCAEB968C0E}"/>
              </a:ext>
            </a:extLst>
          </p:cNvPr>
          <p:cNvSpPr txBox="1"/>
          <p:nvPr/>
        </p:nvSpPr>
        <p:spPr>
          <a:xfrm>
            <a:off x="2218662" y="1539239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GB" sz="16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real</a:t>
            </a:r>
          </a:p>
        </p:txBody>
      </p:sp>
      <p:sp>
        <p:nvSpPr>
          <p:cNvPr id="55" name="Igual 13">
            <a:extLst>
              <a:ext uri="{FF2B5EF4-FFF2-40B4-BE49-F238E27FC236}">
                <a16:creationId xmlns:a16="http://schemas.microsoft.com/office/drawing/2014/main" id="{CE15D71B-FD70-A449-A576-1790DFF2CF58}"/>
              </a:ext>
            </a:extLst>
          </p:cNvPr>
          <p:cNvSpPr/>
          <p:nvPr/>
        </p:nvSpPr>
        <p:spPr>
          <a:xfrm>
            <a:off x="4465563" y="1539239"/>
            <a:ext cx="547613" cy="307564"/>
          </a:xfrm>
          <a:prstGeom prst="mathEqual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B" sz="16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6" name="Cruz 21">
            <a:extLst>
              <a:ext uri="{FF2B5EF4-FFF2-40B4-BE49-F238E27FC236}">
                <a16:creationId xmlns:a16="http://schemas.microsoft.com/office/drawing/2014/main" id="{A9A7055E-EDCD-F741-BC4C-061824DF796A}"/>
              </a:ext>
            </a:extLst>
          </p:cNvPr>
          <p:cNvSpPr/>
          <p:nvPr/>
        </p:nvSpPr>
        <p:spPr>
          <a:xfrm>
            <a:off x="3154186" y="2296030"/>
            <a:ext cx="438794" cy="382809"/>
          </a:xfrm>
          <a:prstGeom prst="plus">
            <a:avLst>
              <a:gd name="adj" fmla="val 36931"/>
            </a:avLst>
          </a:prstGeom>
          <a:solidFill>
            <a:srgbClr val="ED7D31"/>
          </a:solidFill>
          <a:ln w="12700" cap="flat" cmpd="sng" algn="ctr">
            <a:solidFill>
              <a:srgbClr val="4472C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B" sz="16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7" name="CuadroTexto 22">
            <a:extLst>
              <a:ext uri="{FF2B5EF4-FFF2-40B4-BE49-F238E27FC236}">
                <a16:creationId xmlns:a16="http://schemas.microsoft.com/office/drawing/2014/main" id="{464D53B9-72AF-E94C-8498-6FC95ED19B92}"/>
              </a:ext>
            </a:extLst>
          </p:cNvPr>
          <p:cNvSpPr txBox="1"/>
          <p:nvPr/>
        </p:nvSpPr>
        <p:spPr>
          <a:xfrm>
            <a:off x="3739989" y="2361178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GB" sz="1600" b="1" dirty="0">
                <a:solidFill>
                  <a:srgbClr val="EA5E01"/>
                </a:solidFill>
                <a:latin typeface="Century Gothic" panose="020F0302020204030204"/>
              </a:rPr>
              <a:t>idad</a:t>
            </a:r>
          </a:p>
        </p:txBody>
      </p:sp>
      <p:sp>
        <p:nvSpPr>
          <p:cNvPr id="58" name="CuadroTexto 23">
            <a:extLst>
              <a:ext uri="{FF2B5EF4-FFF2-40B4-BE49-F238E27FC236}">
                <a16:creationId xmlns:a16="http://schemas.microsoft.com/office/drawing/2014/main" id="{B9174CC1-408A-A144-A858-A85B214A84E4}"/>
              </a:ext>
            </a:extLst>
          </p:cNvPr>
          <p:cNvSpPr txBox="1"/>
          <p:nvPr/>
        </p:nvSpPr>
        <p:spPr>
          <a:xfrm>
            <a:off x="2072071" y="2356997"/>
            <a:ext cx="1040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GB" sz="16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personal</a:t>
            </a:r>
          </a:p>
        </p:txBody>
      </p:sp>
      <p:sp>
        <p:nvSpPr>
          <p:cNvPr id="59" name="Igual 25">
            <a:extLst>
              <a:ext uri="{FF2B5EF4-FFF2-40B4-BE49-F238E27FC236}">
                <a16:creationId xmlns:a16="http://schemas.microsoft.com/office/drawing/2014/main" id="{15FCE273-4D74-6046-9AC7-1A053277F68A}"/>
              </a:ext>
            </a:extLst>
          </p:cNvPr>
          <p:cNvSpPr/>
          <p:nvPr/>
        </p:nvSpPr>
        <p:spPr>
          <a:xfrm>
            <a:off x="4477276" y="2344309"/>
            <a:ext cx="547613" cy="307564"/>
          </a:xfrm>
          <a:prstGeom prst="mathEqual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B" sz="16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265794" y="2916312"/>
            <a:ext cx="6397389" cy="63045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solidFill>
                  <a:schemeClr val="tx1"/>
                </a:solidFill>
              </a:rPr>
              <a:t>We can also create nouns ending in –</a:t>
            </a:r>
            <a:r>
              <a:rPr lang="en-US" sz="1600" b="1">
                <a:solidFill>
                  <a:schemeClr val="tx1"/>
                </a:solidFill>
              </a:rPr>
              <a:t>idad</a:t>
            </a:r>
            <a:r>
              <a:rPr lang="en-US" sz="1600">
                <a:solidFill>
                  <a:schemeClr val="tx1"/>
                </a:solidFill>
              </a:rPr>
              <a:t> by removing the final vowel.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1" name="Rounded Rectangle 10">
            <a:extLst>
              <a:ext uri="{FF2B5EF4-FFF2-40B4-BE49-F238E27FC236}">
                <a16:creationId xmlns:a16="http://schemas.microsoft.com/office/drawing/2014/main" id="{293ADE52-4D20-8849-9FD8-F6452A3AF4A9}"/>
              </a:ext>
            </a:extLst>
          </p:cNvPr>
          <p:cNvSpPr/>
          <p:nvPr/>
        </p:nvSpPr>
        <p:spPr>
          <a:xfrm>
            <a:off x="5261383" y="3596371"/>
            <a:ext cx="1416980" cy="5844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curios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EA5E0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idad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EA5E0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Cruz 31">
            <a:extLst>
              <a:ext uri="{FF2B5EF4-FFF2-40B4-BE49-F238E27FC236}">
                <a16:creationId xmlns:a16="http://schemas.microsoft.com/office/drawing/2014/main" id="{3911C986-76EC-0E41-BFA3-EF6C2FECBBF6}"/>
              </a:ext>
            </a:extLst>
          </p:cNvPr>
          <p:cNvSpPr/>
          <p:nvPr/>
        </p:nvSpPr>
        <p:spPr>
          <a:xfrm>
            <a:off x="3234428" y="3672458"/>
            <a:ext cx="438794" cy="382809"/>
          </a:xfrm>
          <a:prstGeom prst="plus">
            <a:avLst>
              <a:gd name="adj" fmla="val 36931"/>
            </a:avLst>
          </a:prstGeom>
          <a:solidFill>
            <a:srgbClr val="ED7D31"/>
          </a:solidFill>
          <a:ln w="12700" cap="flat" cmpd="sng" algn="ctr">
            <a:solidFill>
              <a:srgbClr val="4472C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B" sz="16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3" name="CuadroTexto 32">
            <a:extLst>
              <a:ext uri="{FF2B5EF4-FFF2-40B4-BE49-F238E27FC236}">
                <a16:creationId xmlns:a16="http://schemas.microsoft.com/office/drawing/2014/main" id="{FE4FEAFA-B57B-9B4D-B54C-BD59084C5D10}"/>
              </a:ext>
            </a:extLst>
          </p:cNvPr>
          <p:cNvSpPr txBox="1"/>
          <p:nvPr/>
        </p:nvSpPr>
        <p:spPr>
          <a:xfrm>
            <a:off x="3902133" y="3650113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GB" sz="1600" b="1" dirty="0">
                <a:solidFill>
                  <a:srgbClr val="EA5E01"/>
                </a:solidFill>
                <a:latin typeface="Century Gothic" panose="020F0302020204030204"/>
              </a:rPr>
              <a:t>idad</a:t>
            </a:r>
          </a:p>
        </p:txBody>
      </p:sp>
      <p:sp>
        <p:nvSpPr>
          <p:cNvPr id="84" name="CuadroTexto 33">
            <a:extLst>
              <a:ext uri="{FF2B5EF4-FFF2-40B4-BE49-F238E27FC236}">
                <a16:creationId xmlns:a16="http://schemas.microsoft.com/office/drawing/2014/main" id="{374F356C-6F00-444F-AB7B-0D3F16E052FA}"/>
              </a:ext>
            </a:extLst>
          </p:cNvPr>
          <p:cNvSpPr txBox="1"/>
          <p:nvPr/>
        </p:nvSpPr>
        <p:spPr>
          <a:xfrm>
            <a:off x="2167590" y="3650113"/>
            <a:ext cx="896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GB" sz="16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curios</a:t>
            </a:r>
            <a:r>
              <a:rPr lang="es-GB" sz="1600" strike="sngStrike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o</a:t>
            </a:r>
          </a:p>
        </p:txBody>
      </p:sp>
      <p:sp>
        <p:nvSpPr>
          <p:cNvPr id="85" name="Igual 34">
            <a:extLst>
              <a:ext uri="{FF2B5EF4-FFF2-40B4-BE49-F238E27FC236}">
                <a16:creationId xmlns:a16="http://schemas.microsoft.com/office/drawing/2014/main" id="{DCAFAA1A-21B3-034B-AF29-36A29D33575F}"/>
              </a:ext>
            </a:extLst>
          </p:cNvPr>
          <p:cNvSpPr/>
          <p:nvPr/>
        </p:nvSpPr>
        <p:spPr>
          <a:xfrm>
            <a:off x="4641093" y="3686418"/>
            <a:ext cx="547613" cy="307564"/>
          </a:xfrm>
          <a:prstGeom prst="mathEqual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B" sz="16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6" name="CuadroTexto 35">
            <a:extLst>
              <a:ext uri="{FF2B5EF4-FFF2-40B4-BE49-F238E27FC236}">
                <a16:creationId xmlns:a16="http://schemas.microsoft.com/office/drawing/2014/main" id="{CCBDC014-F74E-4A4A-9769-AD2D05116DC2}"/>
              </a:ext>
            </a:extLst>
          </p:cNvPr>
          <p:cNvSpPr txBox="1"/>
          <p:nvPr/>
        </p:nvSpPr>
        <p:spPr>
          <a:xfrm>
            <a:off x="2204796" y="4402858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GB" sz="16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segur</a:t>
            </a:r>
            <a:r>
              <a:rPr lang="es-GB" sz="1600" strike="sngStrike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o</a:t>
            </a:r>
          </a:p>
        </p:txBody>
      </p:sp>
      <p:sp>
        <p:nvSpPr>
          <p:cNvPr id="87" name="Rounded Rectangle 10">
            <a:extLst>
              <a:ext uri="{FF2B5EF4-FFF2-40B4-BE49-F238E27FC236}">
                <a16:creationId xmlns:a16="http://schemas.microsoft.com/office/drawing/2014/main" id="{5FA2EFC2-EEDE-7044-9201-CB00D21DA266}"/>
              </a:ext>
            </a:extLst>
          </p:cNvPr>
          <p:cNvSpPr/>
          <p:nvPr/>
        </p:nvSpPr>
        <p:spPr>
          <a:xfrm>
            <a:off x="5381124" y="4311153"/>
            <a:ext cx="1282059" cy="5844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segur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EA5E0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idad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EA5E0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" name="Cruz 37">
            <a:extLst>
              <a:ext uri="{FF2B5EF4-FFF2-40B4-BE49-F238E27FC236}">
                <a16:creationId xmlns:a16="http://schemas.microsoft.com/office/drawing/2014/main" id="{C4368EB6-385D-8B49-B902-D2243C3ED4FB}"/>
              </a:ext>
            </a:extLst>
          </p:cNvPr>
          <p:cNvSpPr/>
          <p:nvPr/>
        </p:nvSpPr>
        <p:spPr>
          <a:xfrm>
            <a:off x="3263031" y="4377750"/>
            <a:ext cx="438794" cy="382809"/>
          </a:xfrm>
          <a:prstGeom prst="plus">
            <a:avLst>
              <a:gd name="adj" fmla="val 36931"/>
            </a:avLst>
          </a:prstGeom>
          <a:solidFill>
            <a:srgbClr val="ED7D31"/>
          </a:solidFill>
          <a:ln w="12700" cap="flat" cmpd="sng" algn="ctr">
            <a:solidFill>
              <a:srgbClr val="4472C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B" sz="16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9" name="CuadroTexto 38">
            <a:extLst>
              <a:ext uri="{FF2B5EF4-FFF2-40B4-BE49-F238E27FC236}">
                <a16:creationId xmlns:a16="http://schemas.microsoft.com/office/drawing/2014/main" id="{F3710047-F6F7-5B4A-B17B-8CD1D3F27B6A}"/>
              </a:ext>
            </a:extLst>
          </p:cNvPr>
          <p:cNvSpPr txBox="1"/>
          <p:nvPr/>
        </p:nvSpPr>
        <p:spPr>
          <a:xfrm>
            <a:off x="3902133" y="4416493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GB" sz="1600" b="1" dirty="0">
                <a:solidFill>
                  <a:srgbClr val="EA5E01"/>
                </a:solidFill>
                <a:latin typeface="Century Gothic" panose="020F0302020204030204"/>
              </a:rPr>
              <a:t>idad</a:t>
            </a:r>
          </a:p>
        </p:txBody>
      </p:sp>
      <p:sp>
        <p:nvSpPr>
          <p:cNvPr id="90" name="Igual 39">
            <a:extLst>
              <a:ext uri="{FF2B5EF4-FFF2-40B4-BE49-F238E27FC236}">
                <a16:creationId xmlns:a16="http://schemas.microsoft.com/office/drawing/2014/main" id="{216D65AC-83D3-F14E-ABF9-B2C8856F0C6B}"/>
              </a:ext>
            </a:extLst>
          </p:cNvPr>
          <p:cNvSpPr/>
          <p:nvPr/>
        </p:nvSpPr>
        <p:spPr>
          <a:xfrm>
            <a:off x="4641093" y="4447483"/>
            <a:ext cx="547613" cy="307564"/>
          </a:xfrm>
          <a:prstGeom prst="mathEqual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B" sz="16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3" name="Llamada rectangular redondeada 30">
            <a:extLst>
              <a:ext uri="{FF2B5EF4-FFF2-40B4-BE49-F238E27FC236}">
                <a16:creationId xmlns:a16="http://schemas.microsoft.com/office/drawing/2014/main" id="{CD097C42-B1B1-1048-94A0-52075B37603A}"/>
              </a:ext>
            </a:extLst>
          </p:cNvPr>
          <p:cNvSpPr/>
          <p:nvPr/>
        </p:nvSpPr>
        <p:spPr>
          <a:xfrm>
            <a:off x="215080" y="3726316"/>
            <a:ext cx="1772849" cy="644258"/>
          </a:xfrm>
          <a:prstGeom prst="wedgeRoundRectCallout">
            <a:avLst>
              <a:gd name="adj1" fmla="val 59251"/>
              <a:gd name="adj2" fmla="val -28432"/>
              <a:gd name="adj3" fmla="val 16667"/>
            </a:avLst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All –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idad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words are feminine.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669" y="4797725"/>
            <a:ext cx="914424" cy="91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8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2190" y="9121800"/>
            <a:ext cx="565820" cy="515888"/>
          </a:xfrm>
        </p:spPr>
        <p:txBody>
          <a:bodyPr/>
          <a:lstStyle/>
          <a:p>
            <a:r>
              <a:rPr lang="en-GB" sz="500" dirty="0">
                <a:solidFill>
                  <a:schemeClr val="bg1"/>
                </a:solidFill>
              </a:rPr>
              <a:t>T2.2 </a:t>
            </a:r>
            <a:r>
              <a:rPr lang="en-GB" sz="500" dirty="0" err="1">
                <a:solidFill>
                  <a:schemeClr val="bg1"/>
                </a:solidFill>
              </a:rPr>
              <a:t>Semana</a:t>
            </a:r>
            <a:r>
              <a:rPr lang="en-GB" sz="500" dirty="0">
                <a:solidFill>
                  <a:schemeClr val="bg1"/>
                </a:solidFill>
              </a:rPr>
              <a:t> 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184219" y="8744744"/>
            <a:ext cx="1600200" cy="635000"/>
          </a:xfrm>
        </p:spPr>
        <p:txBody>
          <a:bodyPr/>
          <a:lstStyle/>
          <a:p>
            <a:r>
              <a:rPr lang="en-GB" altLang="en-US" b="1"/>
              <a:t>38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7198855-A59D-6A41-86D9-13C7DB0C99AD}"/>
              </a:ext>
            </a:extLst>
          </p:cNvPr>
          <p:cNvSpPr txBox="1">
            <a:spLocks/>
          </p:cNvSpPr>
          <p:nvPr/>
        </p:nvSpPr>
        <p:spPr bwMode="auto">
          <a:xfrm>
            <a:off x="147217" y="125758"/>
            <a:ext cx="2041388" cy="45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GB" sz="2000" b="1" kern="0">
                <a:solidFill>
                  <a:srgbClr val="FFFFFF"/>
                </a:solidFill>
                <a:latin typeface="Century Gothic" panose="020B0502020202020204" pitchFamily="34" charset="0"/>
              </a:rPr>
              <a:t>T2.2 Semana 4</a:t>
            </a:r>
            <a:endParaRPr lang="en-US" sz="2000" kern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</a:rPr>
              <a:t>Gramática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218312" y="673486"/>
            <a:ext cx="6484584" cy="42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noProof="0">
                <a:solidFill>
                  <a:schemeClr val="tx1"/>
                </a:solidFill>
              </a:rPr>
              <a:t>Using the imperfect continuous [revisited]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428" y="5332386"/>
            <a:ext cx="3517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entury Gothic" panose="020B0502020202020204" pitchFamily="34" charset="0"/>
              </a:rPr>
              <a:t>Estaba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jugando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en</a:t>
            </a:r>
            <a:r>
              <a:rPr lang="en-US" sz="1600" dirty="0">
                <a:latin typeface="Century Gothic" panose="020B0502020202020204" pitchFamily="34" charset="0"/>
              </a:rPr>
              <a:t> el </a:t>
            </a:r>
            <a:r>
              <a:rPr lang="en-US" sz="1600" dirty="0" err="1">
                <a:latin typeface="Century Gothic" panose="020B0502020202020204" pitchFamily="34" charset="0"/>
              </a:rPr>
              <a:t>parque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cuando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oí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</a:rPr>
              <a:t>un </a:t>
            </a:r>
            <a:r>
              <a:rPr lang="en-US" sz="1600" dirty="0" err="1">
                <a:latin typeface="Century Gothic" panose="020B0502020202020204" pitchFamily="34" charset="0"/>
              </a:rPr>
              <a:t>ruido</a:t>
            </a:r>
            <a:r>
              <a:rPr lang="en-US" sz="1600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91436" y="5327555"/>
            <a:ext cx="3067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entury Gothic" panose="020B0502020202020204" pitchFamily="34" charset="0"/>
              </a:rPr>
              <a:t>I was playing in the park </a:t>
            </a:r>
            <a:r>
              <a:rPr lang="en-US" sz="1600" b="1">
                <a:latin typeface="Century Gothic" panose="020B0502020202020204" pitchFamily="34" charset="0"/>
              </a:rPr>
              <a:t>when I heard </a:t>
            </a:r>
            <a:r>
              <a:rPr lang="en-US" sz="1600">
                <a:latin typeface="Century Gothic" panose="020B0502020202020204" pitchFamily="34" charset="0"/>
              </a:rPr>
              <a:t>a noise. 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13728" y="1014712"/>
            <a:ext cx="6299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>
                <a:solidFill>
                  <a:srgbClr val="000000"/>
                </a:solidFill>
                <a:latin typeface="Century Gothic" panose="020B0502020202020204" pitchFamily="34" charset="0"/>
              </a:rPr>
              <a:t>We can talk about </a:t>
            </a:r>
            <a:r>
              <a:rPr lang="en-GB" sz="1600" b="1" i="1">
                <a:solidFill>
                  <a:srgbClr val="000000"/>
                </a:solidFill>
                <a:latin typeface="Century Gothic" panose="020B0502020202020204" pitchFamily="34" charset="0"/>
              </a:rPr>
              <a:t>what was happening </a:t>
            </a:r>
            <a:r>
              <a:rPr lang="en-GB" sz="1600">
                <a:solidFill>
                  <a:srgbClr val="000000"/>
                </a:solidFill>
                <a:latin typeface="Century Gothic" panose="020B0502020202020204" pitchFamily="34" charset="0"/>
              </a:rPr>
              <a:t>at a particular time by using ‘estaba’ (‘I was’) or ‘estabas’ (you were) + present participle.</a:t>
            </a:r>
            <a:endParaRPr lang="en-GB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296286" y="1908850"/>
            <a:ext cx="639738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>
                <a:solidFill>
                  <a:schemeClr val="tx1"/>
                </a:solidFill>
              </a:rPr>
              <a:t>For </a:t>
            </a:r>
            <a:r>
              <a:rPr lang="en-US" sz="1600" b="1">
                <a:solidFill>
                  <a:schemeClr val="tx1"/>
                </a:solidFill>
              </a:rPr>
              <a:t>–ar verbs</a:t>
            </a:r>
            <a:r>
              <a:rPr lang="en-US" sz="1600">
                <a:solidFill>
                  <a:schemeClr val="tx1"/>
                </a:solidFill>
              </a:rPr>
              <a:t>, remove –ar and add</a:t>
            </a:r>
            <a:r>
              <a:rPr lang="en-US" sz="1600" b="1">
                <a:solidFill>
                  <a:schemeClr val="tx1"/>
                </a:solidFill>
              </a:rPr>
              <a:t> –ando</a:t>
            </a:r>
            <a:r>
              <a:rPr lang="en-US" sz="16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40293" y="2275206"/>
            <a:ext cx="351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Century Gothic" panose="020B0502020202020204" pitchFamily="34" charset="0"/>
              </a:rPr>
              <a:t>Estaba jugando </a:t>
            </a:r>
            <a:r>
              <a:rPr lang="en-US" sz="1600">
                <a:latin typeface="Century Gothic" panose="020B0502020202020204" pitchFamily="34" charset="0"/>
              </a:rPr>
              <a:t>en el parque. 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21733" y="2275206"/>
            <a:ext cx="2817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Century Gothic" panose="020B0502020202020204" pitchFamily="34" charset="0"/>
              </a:rPr>
              <a:t>I was playing </a:t>
            </a:r>
            <a:r>
              <a:rPr lang="en-US" sz="1600">
                <a:latin typeface="Century Gothic" panose="020B0502020202020204" pitchFamily="34" charset="0"/>
              </a:rPr>
              <a:t>in the park.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296285" y="2800484"/>
            <a:ext cx="639738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>
                <a:solidFill>
                  <a:schemeClr val="tx1"/>
                </a:solidFill>
              </a:rPr>
              <a:t>For </a:t>
            </a:r>
            <a:r>
              <a:rPr lang="en-US" sz="1600" b="1">
                <a:solidFill>
                  <a:schemeClr val="tx1"/>
                </a:solidFill>
              </a:rPr>
              <a:t>–er </a:t>
            </a:r>
            <a:r>
              <a:rPr lang="en-US" sz="1600">
                <a:solidFill>
                  <a:schemeClr val="tx1"/>
                </a:solidFill>
              </a:rPr>
              <a:t>and </a:t>
            </a:r>
            <a:r>
              <a:rPr lang="en-US" sz="1600" b="1">
                <a:solidFill>
                  <a:schemeClr val="tx1"/>
                </a:solidFill>
              </a:rPr>
              <a:t>–ir verbs</a:t>
            </a:r>
            <a:r>
              <a:rPr lang="en-US" sz="1600">
                <a:solidFill>
                  <a:schemeClr val="tx1"/>
                </a:solidFill>
              </a:rPr>
              <a:t>, remove –er/-ir and add</a:t>
            </a:r>
            <a:r>
              <a:rPr lang="en-US" sz="1600" b="1">
                <a:solidFill>
                  <a:schemeClr val="tx1"/>
                </a:solidFill>
              </a:rPr>
              <a:t> –iendo</a:t>
            </a:r>
            <a:r>
              <a:rPr lang="en-US" sz="16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40293" y="3150001"/>
            <a:ext cx="351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Century Gothic" panose="020B0502020202020204" pitchFamily="34" charset="0"/>
              </a:rPr>
              <a:t>Estabas corriendo </a:t>
            </a:r>
            <a:r>
              <a:rPr lang="en-US" sz="1600">
                <a:latin typeface="Century Gothic" panose="020B0502020202020204" pitchFamily="34" charset="0"/>
              </a:rPr>
              <a:t>por la playa.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721733" y="3156839"/>
            <a:ext cx="3517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entury Gothic" panose="020B0502020202020204" pitchFamily="34" charset="0"/>
              </a:rPr>
              <a:t>You were running </a:t>
            </a:r>
            <a:r>
              <a:rPr lang="en-US" sz="1600" dirty="0">
                <a:latin typeface="Century Gothic" panose="020B0502020202020204" pitchFamily="34" charset="0"/>
              </a:rPr>
              <a:t>along the beach.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213728" y="3933853"/>
            <a:ext cx="6484584" cy="42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noProof="0">
                <a:solidFill>
                  <a:schemeClr val="tx1"/>
                </a:solidFill>
              </a:rPr>
              <a:t>Using ‘cuando’ for interruptions [revisited]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296285" y="4364768"/>
            <a:ext cx="6397389" cy="85094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>
                <a:solidFill>
                  <a:schemeClr val="tx1"/>
                </a:solidFill>
                <a:latin typeface="Century Gothic" panose="020F0302020204030204"/>
              </a:rPr>
              <a:t>Sometimes an action </a:t>
            </a:r>
            <a:r>
              <a:rPr lang="en-US" sz="1600" b="1">
                <a:solidFill>
                  <a:schemeClr val="tx1"/>
                </a:solidFill>
                <a:latin typeface="Century Gothic" panose="020F0302020204030204"/>
              </a:rPr>
              <a:t>interrupts</a:t>
            </a:r>
            <a:r>
              <a:rPr lang="en-US" sz="1600">
                <a:solidFill>
                  <a:schemeClr val="tx1"/>
                </a:solidFill>
                <a:latin typeface="Century Gothic" panose="020F0302020204030204"/>
              </a:rPr>
              <a:t> what someone was doing. To express this interruption, in Spanish we use the word ‘cuando’ and then a verb in the </a:t>
            </a:r>
            <a:r>
              <a:rPr lang="en-US" sz="1600" b="1">
                <a:solidFill>
                  <a:schemeClr val="tx1"/>
                </a:solidFill>
                <a:latin typeface="Century Gothic" panose="020F0302020204030204"/>
              </a:rPr>
              <a:t>preterite</a:t>
            </a:r>
            <a:r>
              <a:rPr lang="en-US" sz="1600">
                <a:solidFill>
                  <a:schemeClr val="tx1"/>
                </a:solidFill>
                <a:latin typeface="Century Gothic" panose="020F0302020204030204"/>
              </a:rPr>
              <a:t> tense.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4908" y="6072310"/>
            <a:ext cx="3517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entury Gothic" panose="020B0502020202020204" pitchFamily="34" charset="0"/>
              </a:rPr>
              <a:t>Estabas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corriendo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cuando</a:t>
            </a:r>
            <a:r>
              <a:rPr lang="en-US" sz="1600" b="1" dirty="0">
                <a:latin typeface="Century Gothic" panose="020B0502020202020204" pitchFamily="34" charset="0"/>
              </a:rPr>
              <a:t> la </a:t>
            </a:r>
            <a:r>
              <a:rPr lang="en-US" sz="1600" b="1" dirty="0" err="1">
                <a:latin typeface="Century Gothic" panose="020B0502020202020204" pitchFamily="34" charset="0"/>
              </a:rPr>
              <a:t>policía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llegó</a:t>
            </a:r>
            <a:r>
              <a:rPr lang="en-US" sz="16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486875" y="6071825"/>
            <a:ext cx="3517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entury Gothic" panose="020B0502020202020204" pitchFamily="34" charset="0"/>
              </a:rPr>
              <a:t>You were running </a:t>
            </a:r>
            <a:r>
              <a:rPr lang="en-US" sz="1600" b="1">
                <a:latin typeface="Century Gothic" panose="020B0502020202020204" pitchFamily="34" charset="0"/>
              </a:rPr>
              <a:t>when the police arrived</a:t>
            </a:r>
            <a:r>
              <a:rPr lang="en-US" sz="1600">
                <a:latin typeface="Century Gothic" panose="020B0502020202020204" pitchFamily="34" charset="0"/>
              </a:rPr>
              <a:t>.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182643" y="6871289"/>
            <a:ext cx="6484584" cy="42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>
                <a:solidFill>
                  <a:schemeClr val="tx1"/>
                </a:solidFill>
              </a:rPr>
              <a:t>Using ‘de’ between two nouns </a:t>
            </a:r>
            <a:r>
              <a:rPr lang="en-GB" sz="1800" b="1" noProof="0">
                <a:solidFill>
                  <a:schemeClr val="tx1"/>
                </a:solidFill>
              </a:rPr>
              <a:t>[revisited]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299330" y="5076072"/>
            <a:ext cx="1369978" cy="268609"/>
          </a:xfrm>
          <a:prstGeom prst="wedgeRoundRectCallout">
            <a:avLst>
              <a:gd name="adj1" fmla="val 7534"/>
              <a:gd name="adj2" fmla="val -98352"/>
              <a:gd name="adj3" fmla="val 16667"/>
            </a:avLst>
          </a:prstGeom>
          <a:solidFill>
            <a:srgbClr val="FCF2CA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  <a:latin typeface="Century Gothic" panose="020B0502020202020204" pitchFamily="34" charset="0"/>
              </a:rPr>
              <a:t>No accent!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242585" y="7308232"/>
            <a:ext cx="6397389" cy="6805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>
                <a:solidFill>
                  <a:schemeClr val="tx1"/>
                </a:solidFill>
              </a:rPr>
              <a:t>In Spanish, it is common to use ‘</a:t>
            </a:r>
            <a:r>
              <a:rPr lang="en-US" sz="1600" b="1">
                <a:solidFill>
                  <a:schemeClr val="tx1"/>
                </a:solidFill>
              </a:rPr>
              <a:t>de</a:t>
            </a:r>
            <a:r>
              <a:rPr lang="en-US" sz="1600">
                <a:solidFill>
                  <a:schemeClr val="tx1"/>
                </a:solidFill>
              </a:rPr>
              <a:t>’ between these two nouns to describe a particular type of something (e.g. bus ticket).</a:t>
            </a: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582B025B-5AA8-9640-89F0-5A330A4DE02A}"/>
              </a:ext>
            </a:extLst>
          </p:cNvPr>
          <p:cNvSpPr txBox="1"/>
          <p:nvPr/>
        </p:nvSpPr>
        <p:spPr>
          <a:xfrm>
            <a:off x="180393" y="8077036"/>
            <a:ext cx="4040695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 err="1">
                <a:latin typeface="Century Gothic" panose="020B0502020202020204" pitchFamily="34" charset="0"/>
              </a:rPr>
              <a:t>accidente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b="1" dirty="0">
                <a:latin typeface="Century Gothic" panose="020B0502020202020204" pitchFamily="34" charset="0"/>
              </a:rPr>
              <a:t>de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coche</a:t>
            </a:r>
            <a:r>
              <a:rPr lang="en-US" sz="1600" dirty="0">
                <a:latin typeface="Century Gothic" panose="020B0502020202020204" pitchFamily="34" charset="0"/>
              </a:rPr>
              <a:t> = car accident</a:t>
            </a:r>
          </a:p>
        </p:txBody>
      </p:sp>
      <p:sp>
        <p:nvSpPr>
          <p:cNvPr id="60" name="TextBox 6">
            <a:extLst>
              <a:ext uri="{FF2B5EF4-FFF2-40B4-BE49-F238E27FC236}">
                <a16:creationId xmlns:a16="http://schemas.microsoft.com/office/drawing/2014/main" id="{582B025B-5AA8-9640-89F0-5A330A4DE02A}"/>
              </a:ext>
            </a:extLst>
          </p:cNvPr>
          <p:cNvSpPr txBox="1"/>
          <p:nvPr/>
        </p:nvSpPr>
        <p:spPr>
          <a:xfrm>
            <a:off x="180393" y="8450160"/>
            <a:ext cx="3541340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>
                <a:latin typeface="Century Gothic" panose="020B0502020202020204" pitchFamily="34" charset="0"/>
              </a:rPr>
              <a:t>escena </a:t>
            </a:r>
            <a:r>
              <a:rPr lang="en-US" sz="1600" b="1">
                <a:latin typeface="Century Gothic" panose="020B0502020202020204" pitchFamily="34" charset="0"/>
              </a:rPr>
              <a:t>de</a:t>
            </a:r>
            <a:r>
              <a:rPr lang="en-US" sz="1600">
                <a:latin typeface="Century Gothic" panose="020B0502020202020204" pitchFamily="34" charset="0"/>
              </a:rPr>
              <a:t> película = film scene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330" y="8096749"/>
            <a:ext cx="924694" cy="924694"/>
          </a:xfrm>
          <a:prstGeom prst="rect">
            <a:avLst/>
          </a:prstGeom>
        </p:spPr>
      </p:pic>
      <p:pic>
        <p:nvPicPr>
          <p:cNvPr id="2052" name="Picture 4" descr="police cap clipart png&#10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719" y="6503742"/>
            <a:ext cx="965098" cy="72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toon beach chair png&#10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011" y="3517475"/>
            <a:ext cx="1201216" cy="86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43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2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2" y="582521"/>
            <a:ext cx="1037934" cy="1021716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9" y="1721354"/>
            <a:ext cx="1026472" cy="1014349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82" y="2817835"/>
            <a:ext cx="1012295" cy="992524"/>
          </a:xfrm>
          <a:prstGeom prst="rect">
            <a:avLst/>
          </a:prstGeom>
        </p:spPr>
      </p:pic>
      <p:sp>
        <p:nvSpPr>
          <p:cNvPr id="206" name="TextBox 205"/>
          <p:cNvSpPr txBox="1"/>
          <p:nvPr/>
        </p:nvSpPr>
        <p:spPr>
          <a:xfrm rot="10800000" flipV="1">
            <a:off x="1066377" y="1324019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>
                <a:latin typeface="Century Gothic" panose="020B0502020202020204" pitchFamily="34" charset="0"/>
                <a:cs typeface="Calibri" panose="020F0502020204030204" pitchFamily="34" charset="0"/>
              </a:rPr>
              <a:t>imagen</a:t>
            </a:r>
          </a:p>
        </p:txBody>
      </p:sp>
      <p:sp>
        <p:nvSpPr>
          <p:cNvPr id="207" name="TextBox 206"/>
          <p:cNvSpPr txBox="1"/>
          <p:nvPr/>
        </p:nvSpPr>
        <p:spPr>
          <a:xfrm rot="10800000" flipV="1">
            <a:off x="1998992" y="1312461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gesto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08" name="TextBox 207"/>
          <p:cNvSpPr txBox="1"/>
          <p:nvPr/>
        </p:nvSpPr>
        <p:spPr>
          <a:xfrm rot="10800000" flipV="1">
            <a:off x="2910324" y="1330593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recoger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09" name="TextBox 208"/>
          <p:cNvSpPr txBox="1"/>
          <p:nvPr/>
        </p:nvSpPr>
        <p:spPr>
          <a:xfrm rot="10800000" flipV="1">
            <a:off x="1066377" y="2422979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página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10" name="TextBox 209"/>
          <p:cNvSpPr txBox="1"/>
          <p:nvPr/>
        </p:nvSpPr>
        <p:spPr>
          <a:xfrm rot="10800000" flipV="1">
            <a:off x="2207821" y="2439473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elegir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11" name="TextBox 210"/>
          <p:cNvSpPr txBox="1"/>
          <p:nvPr/>
        </p:nvSpPr>
        <p:spPr>
          <a:xfrm rot="10800000" flipV="1">
            <a:off x="3269254" y="2429950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religión</a:t>
            </a:r>
            <a:endParaRPr lang="en-GB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 rot="10800000" flipV="1">
            <a:off x="1088517" y="3502839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julio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13" name="TextBox 212"/>
          <p:cNvSpPr txBox="1"/>
          <p:nvPr/>
        </p:nvSpPr>
        <p:spPr>
          <a:xfrm rot="10800000" flipV="1">
            <a:off x="2132234" y="3493260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rojo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14" name="TextBox 213"/>
          <p:cNvSpPr txBox="1"/>
          <p:nvPr/>
        </p:nvSpPr>
        <p:spPr>
          <a:xfrm rot="10800000" flipV="1">
            <a:off x="3381255" y="3509811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dejar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15" name="TextBox 214"/>
          <p:cNvSpPr txBox="1"/>
          <p:nvPr/>
        </p:nvSpPr>
        <p:spPr>
          <a:xfrm rot="10800000" flipV="1">
            <a:off x="4371524" y="3509812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mujer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16" name="TextBox 215"/>
          <p:cNvSpPr txBox="1"/>
          <p:nvPr/>
        </p:nvSpPr>
        <p:spPr>
          <a:xfrm rot="10800000" flipV="1">
            <a:off x="5689479" y="3502840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mejor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3234893" y="3230366"/>
            <a:ext cx="1366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latin typeface="Century Gothic" panose="020B0502020202020204" pitchFamily="34" charset="0"/>
                <a:cs typeface="Calibri" panose="020F0502020204030204" pitchFamily="34" charset="0"/>
              </a:rPr>
              <a:t>[to leave]</a:t>
            </a:r>
          </a:p>
        </p:txBody>
      </p:sp>
      <p:pic>
        <p:nvPicPr>
          <p:cNvPr id="219" name="Picture 6" descr="http://www.clker.com/cliparts/o/d/e/m/w/o/instant-photos-m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567" y="744332"/>
            <a:ext cx="672601" cy="54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" name="Picture 8" descr="http://www.clker.com/cliparts/b/8/1/8/12456418841632518928johnny_automatic_picking_up_a_suitcase.svg.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31" y="723002"/>
            <a:ext cx="732079" cy="61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1" name="Group 220"/>
          <p:cNvGrpSpPr/>
          <p:nvPr/>
        </p:nvGrpSpPr>
        <p:grpSpPr>
          <a:xfrm>
            <a:off x="1124547" y="1784862"/>
            <a:ext cx="1216489" cy="739119"/>
            <a:chOff x="8059587" y="1988142"/>
            <a:chExt cx="2554482" cy="1395342"/>
          </a:xfrm>
        </p:grpSpPr>
        <p:pic>
          <p:nvPicPr>
            <p:cNvPr id="222" name="Picture 4" descr="http://www.clker.com/cliparts/a/1/3/8/11949859511240324938open_book_nae_02.svg.hi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9587" y="2038123"/>
              <a:ext cx="2554482" cy="1345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3" name="TextBox 222"/>
            <p:cNvSpPr txBox="1"/>
            <p:nvPr/>
          </p:nvSpPr>
          <p:spPr>
            <a:xfrm rot="19892374">
              <a:off x="8175897" y="2093544"/>
              <a:ext cx="1024227" cy="40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/>
                <a:t>47</a:t>
              </a:r>
            </a:p>
          </p:txBody>
        </p:sp>
        <p:sp>
          <p:nvSpPr>
            <p:cNvPr id="224" name="TextBox 223"/>
            <p:cNvSpPr txBox="1"/>
            <p:nvPr/>
          </p:nvSpPr>
          <p:spPr>
            <a:xfrm rot="247829">
              <a:off x="9230310" y="1988142"/>
              <a:ext cx="834602" cy="464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/>
                <a:t>48</a:t>
              </a:r>
              <a:endParaRPr lang="en-GB" sz="1200"/>
            </a:p>
          </p:txBody>
        </p:sp>
      </p:grpSp>
      <p:pic>
        <p:nvPicPr>
          <p:cNvPr id="225" name="Picture 4" descr="http://www.clker.com/cliparts/8/0/4/b/1194986542794900982hands_lorenzo_luengo_01.svg.me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039" y="1829176"/>
            <a:ext cx="414778" cy="64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" name="Picture 2" descr="http://www.clker.com/cliparts/f/1/e/4/1245697003779343953Anonymous_flag_of_Argentina.svg.me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30" y="963711"/>
            <a:ext cx="697500" cy="34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" name="TextBox 229"/>
          <p:cNvSpPr txBox="1"/>
          <p:nvPr/>
        </p:nvSpPr>
        <p:spPr>
          <a:xfrm rot="10800000" flipV="1">
            <a:off x="3928326" y="1312461"/>
            <a:ext cx="1274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argentino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31" name="TextBox 230"/>
          <p:cNvSpPr txBox="1"/>
          <p:nvPr/>
        </p:nvSpPr>
        <p:spPr>
          <a:xfrm rot="10800000" flipV="1">
            <a:off x="5231503" y="1308192"/>
            <a:ext cx="1598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generalmente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5131624" y="1003461"/>
            <a:ext cx="1779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latin typeface="Century Gothic" panose="020B0502020202020204" pitchFamily="34" charset="0"/>
                <a:cs typeface="Calibri" panose="020F0502020204030204" pitchFamily="34" charset="0"/>
              </a:rPr>
              <a:t>[generally]</a:t>
            </a:r>
          </a:p>
        </p:txBody>
      </p:sp>
      <p:pic>
        <p:nvPicPr>
          <p:cNvPr id="233" name="Picture 10" descr="http://www.clker.com/cliparts/1/1/6/2/1194985952866884806stack_of_books_01.svg.med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919" y="1906457"/>
            <a:ext cx="638776" cy="48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" name="Picture 14" descr="http://www.clker.com/cliparts/b/b/0/c/1195431703233884825Stellaris_Clapper-board.svg.med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48" y="1889373"/>
            <a:ext cx="654428" cy="57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" name="TextBox 234"/>
          <p:cNvSpPr txBox="1"/>
          <p:nvPr/>
        </p:nvSpPr>
        <p:spPr>
          <a:xfrm>
            <a:off x="4639344" y="2118123"/>
            <a:ext cx="657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b="1" dirty="0" err="1">
                <a:solidFill>
                  <a:schemeClr val="bg1"/>
                </a:solidFill>
              </a:rPr>
              <a:t>Versión</a:t>
            </a:r>
            <a:r>
              <a:rPr lang="en-GB" sz="700" b="1" dirty="0">
                <a:solidFill>
                  <a:schemeClr val="bg1"/>
                </a:solidFill>
              </a:rPr>
              <a:t> original</a:t>
            </a:r>
          </a:p>
        </p:txBody>
      </p:sp>
      <p:sp>
        <p:nvSpPr>
          <p:cNvPr id="236" name="TextBox 235"/>
          <p:cNvSpPr txBox="1"/>
          <p:nvPr/>
        </p:nvSpPr>
        <p:spPr>
          <a:xfrm rot="10800000" flipV="1">
            <a:off x="4344311" y="2429951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>
                <a:latin typeface="Century Gothic" panose="020B0502020202020204" pitchFamily="34" charset="0"/>
                <a:cs typeface="Calibri" panose="020F0502020204030204" pitchFamily="34" charset="0"/>
              </a:rPr>
              <a:t>original</a:t>
            </a:r>
          </a:p>
        </p:txBody>
      </p:sp>
      <p:sp>
        <p:nvSpPr>
          <p:cNvPr id="237" name="TextBox 236"/>
          <p:cNvSpPr txBox="1"/>
          <p:nvPr/>
        </p:nvSpPr>
        <p:spPr>
          <a:xfrm rot="10800000" flipV="1">
            <a:off x="5566762" y="2415023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colegio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38" name="Picture 2" descr="http://www.clker.com/cliparts/9/9/d/f/11949846501923755977woman_reading_gerald_g._01.svg.med.png">
            <a:hlinkClick r:id="" action="ppaction://noaction">
              <a:snd r:embed="rId13" name="mujer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760" y="2876783"/>
            <a:ext cx="494599" cy="62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9" name="Group 238"/>
          <p:cNvGrpSpPr/>
          <p:nvPr/>
        </p:nvGrpSpPr>
        <p:grpSpPr>
          <a:xfrm>
            <a:off x="6046073" y="3065605"/>
            <a:ext cx="470248" cy="459692"/>
            <a:chOff x="7169086" y="1074072"/>
            <a:chExt cx="1562229" cy="1437251"/>
          </a:xfrm>
        </p:grpSpPr>
        <p:pic>
          <p:nvPicPr>
            <p:cNvPr id="240" name="Picture 2" descr="http://www.clker.com/cliparts/d/d/0/f/12362677411367195232AX11_graph.svg.med.png">
              <a:hlinkClick r:id="" action="ppaction://noaction">
                <a:snd r:embed="rId15" name="mejor.wav"/>
              </a:hlinkClick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9086" y="1074072"/>
              <a:ext cx="1562229" cy="1437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1" name="Freeform 240"/>
            <p:cNvSpPr/>
            <p:nvPr/>
          </p:nvSpPr>
          <p:spPr>
            <a:xfrm>
              <a:off x="7357533" y="1143001"/>
              <a:ext cx="1151467" cy="1270000"/>
            </a:xfrm>
            <a:custGeom>
              <a:avLst/>
              <a:gdLst>
                <a:gd name="connsiteX0" fmla="*/ 0 w 1109134"/>
                <a:gd name="connsiteY0" fmla="*/ 1227667 h 1227667"/>
                <a:gd name="connsiteX1" fmla="*/ 16934 w 1109134"/>
                <a:gd name="connsiteY1" fmla="*/ 1109134 h 1227667"/>
                <a:gd name="connsiteX2" fmla="*/ 25400 w 1109134"/>
                <a:gd name="connsiteY2" fmla="*/ 1075267 h 1227667"/>
                <a:gd name="connsiteX3" fmla="*/ 33867 w 1109134"/>
                <a:gd name="connsiteY3" fmla="*/ 1024467 h 1227667"/>
                <a:gd name="connsiteX4" fmla="*/ 50800 w 1109134"/>
                <a:gd name="connsiteY4" fmla="*/ 990600 h 1227667"/>
                <a:gd name="connsiteX5" fmla="*/ 76200 w 1109134"/>
                <a:gd name="connsiteY5" fmla="*/ 939800 h 1227667"/>
                <a:gd name="connsiteX6" fmla="*/ 127000 w 1109134"/>
                <a:gd name="connsiteY6" fmla="*/ 922867 h 1227667"/>
                <a:gd name="connsiteX7" fmla="*/ 152400 w 1109134"/>
                <a:gd name="connsiteY7" fmla="*/ 914400 h 1227667"/>
                <a:gd name="connsiteX8" fmla="*/ 287867 w 1109134"/>
                <a:gd name="connsiteY8" fmla="*/ 897467 h 1227667"/>
                <a:gd name="connsiteX9" fmla="*/ 372534 w 1109134"/>
                <a:gd name="connsiteY9" fmla="*/ 872067 h 1227667"/>
                <a:gd name="connsiteX10" fmla="*/ 397934 w 1109134"/>
                <a:gd name="connsiteY10" fmla="*/ 863600 h 1227667"/>
                <a:gd name="connsiteX11" fmla="*/ 431800 w 1109134"/>
                <a:gd name="connsiteY11" fmla="*/ 838200 h 1227667"/>
                <a:gd name="connsiteX12" fmla="*/ 474134 w 1109134"/>
                <a:gd name="connsiteY12" fmla="*/ 795867 h 1227667"/>
                <a:gd name="connsiteX13" fmla="*/ 482600 w 1109134"/>
                <a:gd name="connsiteY13" fmla="*/ 770467 h 1227667"/>
                <a:gd name="connsiteX14" fmla="*/ 499534 w 1109134"/>
                <a:gd name="connsiteY14" fmla="*/ 753534 h 1227667"/>
                <a:gd name="connsiteX15" fmla="*/ 524934 w 1109134"/>
                <a:gd name="connsiteY15" fmla="*/ 702734 h 1227667"/>
                <a:gd name="connsiteX16" fmla="*/ 533400 w 1109134"/>
                <a:gd name="connsiteY16" fmla="*/ 651934 h 1227667"/>
                <a:gd name="connsiteX17" fmla="*/ 541867 w 1109134"/>
                <a:gd name="connsiteY17" fmla="*/ 626534 h 1227667"/>
                <a:gd name="connsiteX18" fmla="*/ 550334 w 1109134"/>
                <a:gd name="connsiteY18" fmla="*/ 592667 h 1227667"/>
                <a:gd name="connsiteX19" fmla="*/ 567267 w 1109134"/>
                <a:gd name="connsiteY19" fmla="*/ 541867 h 1227667"/>
                <a:gd name="connsiteX20" fmla="*/ 618067 w 1109134"/>
                <a:gd name="connsiteY20" fmla="*/ 491067 h 1227667"/>
                <a:gd name="connsiteX21" fmla="*/ 677334 w 1109134"/>
                <a:gd name="connsiteY21" fmla="*/ 440267 h 1227667"/>
                <a:gd name="connsiteX22" fmla="*/ 702734 w 1109134"/>
                <a:gd name="connsiteY22" fmla="*/ 414867 h 1227667"/>
                <a:gd name="connsiteX23" fmla="*/ 728134 w 1109134"/>
                <a:gd name="connsiteY23" fmla="*/ 389467 h 1227667"/>
                <a:gd name="connsiteX24" fmla="*/ 778934 w 1109134"/>
                <a:gd name="connsiteY24" fmla="*/ 313267 h 1227667"/>
                <a:gd name="connsiteX25" fmla="*/ 795867 w 1109134"/>
                <a:gd name="connsiteY25" fmla="*/ 287867 h 1227667"/>
                <a:gd name="connsiteX26" fmla="*/ 821267 w 1109134"/>
                <a:gd name="connsiteY26" fmla="*/ 262467 h 1227667"/>
                <a:gd name="connsiteX27" fmla="*/ 838200 w 1109134"/>
                <a:gd name="connsiteY27" fmla="*/ 237067 h 1227667"/>
                <a:gd name="connsiteX28" fmla="*/ 863600 w 1109134"/>
                <a:gd name="connsiteY28" fmla="*/ 220134 h 1227667"/>
                <a:gd name="connsiteX29" fmla="*/ 880534 w 1109134"/>
                <a:gd name="connsiteY29" fmla="*/ 203200 h 1227667"/>
                <a:gd name="connsiteX30" fmla="*/ 931334 w 1109134"/>
                <a:gd name="connsiteY30" fmla="*/ 169334 h 1227667"/>
                <a:gd name="connsiteX31" fmla="*/ 948267 w 1109134"/>
                <a:gd name="connsiteY31" fmla="*/ 152400 h 1227667"/>
                <a:gd name="connsiteX32" fmla="*/ 1007534 w 1109134"/>
                <a:gd name="connsiteY32" fmla="*/ 84667 h 1227667"/>
                <a:gd name="connsiteX33" fmla="*/ 1049867 w 1109134"/>
                <a:gd name="connsiteY33" fmla="*/ 50800 h 1227667"/>
                <a:gd name="connsiteX34" fmla="*/ 1075267 w 1109134"/>
                <a:gd name="connsiteY34" fmla="*/ 33867 h 1227667"/>
                <a:gd name="connsiteX35" fmla="*/ 1109134 w 1109134"/>
                <a:gd name="connsiteY35" fmla="*/ 0 h 1227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09134" h="1227667">
                  <a:moveTo>
                    <a:pt x="0" y="1227667"/>
                  </a:moveTo>
                  <a:cubicBezTo>
                    <a:pt x="5204" y="1186037"/>
                    <a:pt x="8795" y="1149832"/>
                    <a:pt x="16934" y="1109134"/>
                  </a:cubicBezTo>
                  <a:cubicBezTo>
                    <a:pt x="19216" y="1097724"/>
                    <a:pt x="23118" y="1086677"/>
                    <a:pt x="25400" y="1075267"/>
                  </a:cubicBezTo>
                  <a:cubicBezTo>
                    <a:pt x="28767" y="1058433"/>
                    <a:pt x="28934" y="1040910"/>
                    <a:pt x="33867" y="1024467"/>
                  </a:cubicBezTo>
                  <a:cubicBezTo>
                    <a:pt x="37494" y="1012378"/>
                    <a:pt x="45828" y="1002201"/>
                    <a:pt x="50800" y="990600"/>
                  </a:cubicBezTo>
                  <a:cubicBezTo>
                    <a:pt x="57213" y="975636"/>
                    <a:pt x="60327" y="949720"/>
                    <a:pt x="76200" y="939800"/>
                  </a:cubicBezTo>
                  <a:cubicBezTo>
                    <a:pt x="91336" y="930340"/>
                    <a:pt x="110067" y="928511"/>
                    <a:pt x="127000" y="922867"/>
                  </a:cubicBezTo>
                  <a:lnTo>
                    <a:pt x="152400" y="914400"/>
                  </a:lnTo>
                  <a:cubicBezTo>
                    <a:pt x="212705" y="894299"/>
                    <a:pt x="168921" y="906617"/>
                    <a:pt x="287867" y="897467"/>
                  </a:cubicBezTo>
                  <a:cubicBezTo>
                    <a:pt x="339047" y="884672"/>
                    <a:pt x="310700" y="892678"/>
                    <a:pt x="372534" y="872067"/>
                  </a:cubicBezTo>
                  <a:lnTo>
                    <a:pt x="397934" y="863600"/>
                  </a:lnTo>
                  <a:cubicBezTo>
                    <a:pt x="409223" y="855133"/>
                    <a:pt x="421253" y="847575"/>
                    <a:pt x="431800" y="838200"/>
                  </a:cubicBezTo>
                  <a:cubicBezTo>
                    <a:pt x="446715" y="824942"/>
                    <a:pt x="474134" y="795867"/>
                    <a:pt x="474134" y="795867"/>
                  </a:cubicBezTo>
                  <a:cubicBezTo>
                    <a:pt x="476956" y="787400"/>
                    <a:pt x="478008" y="778120"/>
                    <a:pt x="482600" y="770467"/>
                  </a:cubicBezTo>
                  <a:cubicBezTo>
                    <a:pt x="486707" y="763622"/>
                    <a:pt x="495964" y="760674"/>
                    <a:pt x="499534" y="753534"/>
                  </a:cubicBezTo>
                  <a:cubicBezTo>
                    <a:pt x="530742" y="691118"/>
                    <a:pt x="485499" y="742167"/>
                    <a:pt x="524934" y="702734"/>
                  </a:cubicBezTo>
                  <a:cubicBezTo>
                    <a:pt x="527756" y="685801"/>
                    <a:pt x="529676" y="668692"/>
                    <a:pt x="533400" y="651934"/>
                  </a:cubicBezTo>
                  <a:cubicBezTo>
                    <a:pt x="535336" y="643222"/>
                    <a:pt x="539415" y="635115"/>
                    <a:pt x="541867" y="626534"/>
                  </a:cubicBezTo>
                  <a:cubicBezTo>
                    <a:pt x="545064" y="615345"/>
                    <a:pt x="546990" y="603813"/>
                    <a:pt x="550334" y="592667"/>
                  </a:cubicBezTo>
                  <a:cubicBezTo>
                    <a:pt x="555463" y="575570"/>
                    <a:pt x="554646" y="554488"/>
                    <a:pt x="567267" y="541867"/>
                  </a:cubicBezTo>
                  <a:cubicBezTo>
                    <a:pt x="584200" y="524934"/>
                    <a:pt x="598141" y="504350"/>
                    <a:pt x="618067" y="491067"/>
                  </a:cubicBezTo>
                  <a:cubicBezTo>
                    <a:pt x="656751" y="465278"/>
                    <a:pt x="636272" y="481329"/>
                    <a:pt x="677334" y="440267"/>
                  </a:cubicBezTo>
                  <a:lnTo>
                    <a:pt x="702734" y="414867"/>
                  </a:lnTo>
                  <a:cubicBezTo>
                    <a:pt x="711201" y="406400"/>
                    <a:pt x="721492" y="399430"/>
                    <a:pt x="728134" y="389467"/>
                  </a:cubicBezTo>
                  <a:lnTo>
                    <a:pt x="778934" y="313267"/>
                  </a:lnTo>
                  <a:cubicBezTo>
                    <a:pt x="784578" y="304800"/>
                    <a:pt x="788672" y="295062"/>
                    <a:pt x="795867" y="287867"/>
                  </a:cubicBezTo>
                  <a:cubicBezTo>
                    <a:pt x="804334" y="279400"/>
                    <a:pt x="813602" y="271665"/>
                    <a:pt x="821267" y="262467"/>
                  </a:cubicBezTo>
                  <a:cubicBezTo>
                    <a:pt x="827781" y="254650"/>
                    <a:pt x="831005" y="244262"/>
                    <a:pt x="838200" y="237067"/>
                  </a:cubicBezTo>
                  <a:cubicBezTo>
                    <a:pt x="845395" y="229872"/>
                    <a:pt x="855654" y="226491"/>
                    <a:pt x="863600" y="220134"/>
                  </a:cubicBezTo>
                  <a:cubicBezTo>
                    <a:pt x="869834" y="215147"/>
                    <a:pt x="874148" y="207990"/>
                    <a:pt x="880534" y="203200"/>
                  </a:cubicBezTo>
                  <a:cubicBezTo>
                    <a:pt x="896815" y="190989"/>
                    <a:pt x="916944" y="183725"/>
                    <a:pt x="931334" y="169334"/>
                  </a:cubicBezTo>
                  <a:cubicBezTo>
                    <a:pt x="936978" y="163689"/>
                    <a:pt x="943280" y="158633"/>
                    <a:pt x="948267" y="152400"/>
                  </a:cubicBezTo>
                  <a:cubicBezTo>
                    <a:pt x="973839" y="120433"/>
                    <a:pt x="962771" y="114509"/>
                    <a:pt x="1007534" y="84667"/>
                  </a:cubicBezTo>
                  <a:cubicBezTo>
                    <a:pt x="1085712" y="32549"/>
                    <a:pt x="989546" y="99057"/>
                    <a:pt x="1049867" y="50800"/>
                  </a:cubicBezTo>
                  <a:cubicBezTo>
                    <a:pt x="1057813" y="44443"/>
                    <a:pt x="1067450" y="40381"/>
                    <a:pt x="1075267" y="33867"/>
                  </a:cubicBezTo>
                  <a:lnTo>
                    <a:pt x="1109134" y="0"/>
                  </a:ln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pic>
        <p:nvPicPr>
          <p:cNvPr id="242" name="Picture 4" descr="http://www.clker.com/cliparts/7/b/0/c/11971495461712252788valessiobrito_Coloured_Pencils.svg.med.png">
            <a:hlinkClick r:id="" action="ppaction://noaction">
              <a:snd r:embed="rId17" name="rojo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8" t="-2541" r="25148"/>
          <a:stretch/>
        </p:blipFill>
        <p:spPr bwMode="auto">
          <a:xfrm rot="3975017">
            <a:off x="2726167" y="2781961"/>
            <a:ext cx="199423" cy="880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" name="Picture 2" descr="http://www.clker.com/cliparts/v/p/e/L/e/V/july-1-st-calendar-md.png">
            <a:hlinkClick r:id="" action="ppaction://noaction">
              <a:snd r:embed="rId19" name="julio.wav"/>
            </a:hlinkClick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51" y="2915513"/>
            <a:ext cx="510360" cy="55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" name="Rectangle 257"/>
          <p:cNvSpPr/>
          <p:nvPr/>
        </p:nvSpPr>
        <p:spPr>
          <a:xfrm>
            <a:off x="17115" y="4947804"/>
            <a:ext cx="31553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 sz="16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600" b="1" dirty="0" err="1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Ñ</a:t>
            </a:r>
            <a:r>
              <a:rPr lang="en-US" altLang="en-US" sz="16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is a separate letter in Spanish. It is pronounced like</a:t>
            </a:r>
            <a:br>
              <a:rPr lang="en-US" altLang="en-US" sz="16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US" altLang="en-US" sz="16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</a:t>
            </a:r>
            <a:r>
              <a:rPr lang="en-US" altLang="en-US" sz="1600" i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ne</a:t>
            </a:r>
            <a:r>
              <a:rPr lang="en-US" altLang="en-US" sz="16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in </a:t>
            </a:r>
            <a:r>
              <a:rPr lang="en-US" altLang="en-US" sz="1600" dirty="0" err="1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lasag</a:t>
            </a:r>
            <a:r>
              <a:rPr lang="en-US" altLang="en-US" sz="1600" u="sng" dirty="0" err="1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ne</a:t>
            </a:r>
            <a:r>
              <a:rPr lang="en-US" altLang="en-US" sz="16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9" name="Picture 25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69409" y="5835855"/>
            <a:ext cx="1056298" cy="1043822"/>
          </a:xfrm>
          <a:prstGeom prst="rect">
            <a:avLst/>
          </a:prstGeom>
        </p:spPr>
      </p:pic>
      <p:sp>
        <p:nvSpPr>
          <p:cNvPr id="260" name="TextBox 259"/>
          <p:cNvSpPr txBox="1"/>
          <p:nvPr/>
        </p:nvSpPr>
        <p:spPr>
          <a:xfrm rot="10800000" flipV="1">
            <a:off x="478524" y="6604748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año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61" name="TextBox 260"/>
          <p:cNvSpPr txBox="1"/>
          <p:nvPr/>
        </p:nvSpPr>
        <p:spPr>
          <a:xfrm rot="10800000" flipV="1">
            <a:off x="1651959" y="6600669"/>
            <a:ext cx="1344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señora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646010" y="6298183"/>
            <a:ext cx="1127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>
                <a:latin typeface="Century Gothic" panose="020B050202020202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263" name="TextBox 262"/>
          <p:cNvSpPr txBox="1"/>
          <p:nvPr/>
        </p:nvSpPr>
        <p:spPr>
          <a:xfrm rot="10800000" flipV="1">
            <a:off x="4104913" y="6615339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noche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64" name="TextBox 263"/>
          <p:cNvSpPr txBox="1"/>
          <p:nvPr/>
        </p:nvSpPr>
        <p:spPr>
          <a:xfrm rot="10800000" flipV="1">
            <a:off x="5274787" y="6615680"/>
            <a:ext cx="1344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nosotros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65" name="Picture 264"/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176" t="18687" r="24931" b="52918"/>
          <a:stretch/>
        </p:blipFill>
        <p:spPr>
          <a:xfrm>
            <a:off x="5428211" y="6041006"/>
            <a:ext cx="876977" cy="611842"/>
          </a:xfrm>
          <a:prstGeom prst="rect">
            <a:avLst/>
          </a:prstGeom>
        </p:spPr>
      </p:pic>
      <p:pic>
        <p:nvPicPr>
          <p:cNvPr id="266" name="Picture 26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785" y="5676058"/>
            <a:ext cx="474904" cy="6705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7" name="Picture 6" descr="http://www.clker.com/cliparts/s/N/I/w/o/Q/mom-hi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862" y="5918165"/>
            <a:ext cx="480742" cy="75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" name="Picture 26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333" y="3966615"/>
            <a:ext cx="1019044" cy="1074538"/>
          </a:xfrm>
          <a:prstGeom prst="rect">
            <a:avLst/>
          </a:prstGeom>
        </p:spPr>
      </p:pic>
      <p:sp>
        <p:nvSpPr>
          <p:cNvPr id="269" name="Rectangle 268"/>
          <p:cNvSpPr/>
          <p:nvPr/>
        </p:nvSpPr>
        <p:spPr>
          <a:xfrm>
            <a:off x="4344311" y="4123680"/>
            <a:ext cx="2395885" cy="584775"/>
          </a:xfrm>
          <a:prstGeom prst="rect">
            <a:avLst/>
          </a:prstGeom>
          <a:ln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r>
              <a:rPr lang="en-GB" sz="1600" b="1" dirty="0">
                <a:latin typeface="Century Gothic" panose="020B0502020202020204" pitchFamily="34" charset="0"/>
              </a:rPr>
              <a:t>H</a:t>
            </a:r>
            <a:r>
              <a:rPr lang="en-GB" sz="1600" dirty="0">
                <a:latin typeface="Century Gothic" panose="020B0502020202020204" pitchFamily="34" charset="0"/>
              </a:rPr>
              <a:t> is silent in Spanish. </a:t>
            </a:r>
            <a:br>
              <a:rPr lang="en-GB" sz="1600" dirty="0">
                <a:latin typeface="Century Gothic" panose="020B0502020202020204" pitchFamily="34" charset="0"/>
              </a:rPr>
            </a:br>
            <a:r>
              <a:rPr lang="en-GB" sz="1600" dirty="0">
                <a:latin typeface="Century Gothic" panose="020B0502020202020204" pitchFamily="34" charset="0"/>
              </a:rPr>
              <a:t>Imagine it’s not there.</a:t>
            </a:r>
          </a:p>
        </p:txBody>
      </p:sp>
      <p:pic>
        <p:nvPicPr>
          <p:cNvPr id="273" name="Picture 6" descr="http://www.clker.com/cliparts/7/2/d/2/1237916507358913671pitr_First_aid_icon.svg.med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318" y="4165155"/>
            <a:ext cx="532674" cy="53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4" name="Picture 8" descr="http://www.clker.com/cliparts/4/4/d/a/11949863371995434051cone2_ganson.svg.med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389" y="4031207"/>
            <a:ext cx="268544" cy="58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" name="TextBox 275"/>
          <p:cNvSpPr txBox="1"/>
          <p:nvPr/>
        </p:nvSpPr>
        <p:spPr>
          <a:xfrm rot="10800000" flipV="1">
            <a:off x="2207820" y="4619528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hacer</a:t>
            </a:r>
            <a:endParaRPr lang="en-GB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77" name="TextBox 276"/>
          <p:cNvSpPr txBox="1"/>
          <p:nvPr/>
        </p:nvSpPr>
        <p:spPr>
          <a:xfrm>
            <a:off x="2326389" y="4023483"/>
            <a:ext cx="1095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Century Gothic" panose="020B0502020202020204" pitchFamily="34" charset="0"/>
                <a:cs typeface="Calibri" panose="020F0502020204030204" pitchFamily="34" charset="0"/>
              </a:rPr>
              <a:t>[to do; </a:t>
            </a:r>
            <a:endParaRPr lang="en-GB" sz="1600" b="1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en-GB" sz="1600" b="1" smtClean="0">
                <a:latin typeface="Century Gothic" panose="020B0502020202020204" pitchFamily="34" charset="0"/>
                <a:cs typeface="Calibri" panose="020F0502020204030204" pitchFamily="34" charset="0"/>
              </a:rPr>
              <a:t>to </a:t>
            </a:r>
            <a:r>
              <a:rPr lang="en-GB" sz="1600" b="1">
                <a:latin typeface="Century Gothic" panose="020B0502020202020204" pitchFamily="34" charset="0"/>
                <a:cs typeface="Calibri" panose="020F0502020204030204" pitchFamily="34" charset="0"/>
              </a:rPr>
              <a:t>make]</a:t>
            </a:r>
          </a:p>
        </p:txBody>
      </p:sp>
      <p:sp>
        <p:nvSpPr>
          <p:cNvPr id="279" name="TextBox 278"/>
          <p:cNvSpPr txBox="1"/>
          <p:nvPr/>
        </p:nvSpPr>
        <p:spPr>
          <a:xfrm rot="10800000" flipV="1">
            <a:off x="3234700" y="4632660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helado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80" name="TextBox 279"/>
          <p:cNvSpPr txBox="1"/>
          <p:nvPr/>
        </p:nvSpPr>
        <p:spPr>
          <a:xfrm rot="10800000" flipV="1">
            <a:off x="1127191" y="4633059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>
                <a:latin typeface="Century Gothic" panose="020B0502020202020204" pitchFamily="34" charset="0"/>
                <a:cs typeface="Calibri" panose="020F0502020204030204" pitchFamily="34" charset="0"/>
              </a:rPr>
              <a:t>hospital</a:t>
            </a:r>
          </a:p>
        </p:txBody>
      </p:sp>
      <p:pic>
        <p:nvPicPr>
          <p:cNvPr id="282" name="Picture 28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57765" y="7069003"/>
            <a:ext cx="1078551" cy="1065761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 rot="10800000" flipV="1">
            <a:off x="4202328" y="7841253"/>
            <a:ext cx="1197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sobre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88" name="TextBox 287"/>
          <p:cNvSpPr txBox="1"/>
          <p:nvPr/>
        </p:nvSpPr>
        <p:spPr>
          <a:xfrm rot="10800000" flipV="1">
            <a:off x="3582441" y="8803743"/>
            <a:ext cx="1339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>
                <a:latin typeface="Century Gothic" panose="020B0502020202020204" pitchFamily="34" charset="0"/>
                <a:cs typeface="Calibri" panose="020F0502020204030204" pitchFamily="34" charset="0"/>
              </a:rPr>
              <a:t>rico</a:t>
            </a:r>
          </a:p>
        </p:txBody>
      </p:sp>
      <p:sp>
        <p:nvSpPr>
          <p:cNvPr id="289" name="TextBox 288"/>
          <p:cNvSpPr txBox="1"/>
          <p:nvPr/>
        </p:nvSpPr>
        <p:spPr>
          <a:xfrm>
            <a:off x="4206994" y="7578015"/>
            <a:ext cx="1227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latin typeface="Century Gothic" panose="020B0502020202020204" pitchFamily="34" charset="0"/>
                <a:cs typeface="Calibri" panose="020F0502020204030204" pitchFamily="34" charset="0"/>
              </a:rPr>
              <a:t>[about]</a:t>
            </a:r>
          </a:p>
        </p:txBody>
      </p:sp>
      <p:sp>
        <p:nvSpPr>
          <p:cNvPr id="290" name="TextBox 289"/>
          <p:cNvSpPr txBox="1"/>
          <p:nvPr/>
        </p:nvSpPr>
        <p:spPr>
          <a:xfrm rot="10800000" flipV="1">
            <a:off x="1391998" y="7843107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cerrar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91" name="TextBox 290"/>
          <p:cNvSpPr txBox="1"/>
          <p:nvPr/>
        </p:nvSpPr>
        <p:spPr>
          <a:xfrm rot="10800000" flipV="1">
            <a:off x="5517589" y="7874514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dar</a:t>
            </a:r>
            <a:endParaRPr lang="en-GB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92" name="TextBox 291"/>
          <p:cNvSpPr txBox="1"/>
          <p:nvPr/>
        </p:nvSpPr>
        <p:spPr>
          <a:xfrm rot="10800000" flipV="1">
            <a:off x="194231" y="7860418"/>
            <a:ext cx="117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err="1">
                <a:latin typeface="Century Gothic" panose="020B0502020202020204" pitchFamily="34" charset="0"/>
                <a:cs typeface="Calibri" panose="020F0502020204030204" pitchFamily="34" charset="0"/>
              </a:rPr>
              <a:t>correr</a:t>
            </a:r>
            <a:endParaRPr lang="en-GB" sz="16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94" name="Picture 2" descr="http://www.clker.com/cliparts/1/2/b/e/1194986497121736054blueman_207_01.svg.hi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08" y="7294117"/>
            <a:ext cx="670181" cy="62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Picture 10" descr="http://www.clker.com/cliparts/e/a/5/a/11949852161414278845donna_casinista.svg.med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915" y="7256012"/>
            <a:ext cx="678182" cy="59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Picture 302"/>
          <p:cNvPicPr>
            <a:picLocks noChangeAspect="1"/>
          </p:cNvPicPr>
          <p:nvPr/>
        </p:nvPicPr>
        <p:blipFill>
          <a:blip r:embed="rId31" cstate="print">
            <a:clrChange>
              <a:clrFrom>
                <a:srgbClr val="E4E9ED"/>
              </a:clrFrom>
              <a:clrTo>
                <a:srgbClr val="E4E9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175" y="7214168"/>
            <a:ext cx="1114775" cy="743183"/>
          </a:xfrm>
          <a:prstGeom prst="rect">
            <a:avLst/>
          </a:prstGeom>
        </p:spPr>
      </p:pic>
      <p:grpSp>
        <p:nvGrpSpPr>
          <p:cNvPr id="304" name="Group 303"/>
          <p:cNvGrpSpPr/>
          <p:nvPr/>
        </p:nvGrpSpPr>
        <p:grpSpPr>
          <a:xfrm>
            <a:off x="3935985" y="8186005"/>
            <a:ext cx="981724" cy="716476"/>
            <a:chOff x="8594425" y="4046185"/>
            <a:chExt cx="2837420" cy="2070791"/>
          </a:xfrm>
        </p:grpSpPr>
        <p:pic>
          <p:nvPicPr>
            <p:cNvPr id="305" name="Picture 304"/>
            <p:cNvPicPr>
              <a:picLocks noChangeAspect="1"/>
            </p:cNvPicPr>
            <p:nvPr/>
          </p:nvPicPr>
          <p:blipFill>
            <a:blip r:embed="rId3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4425" y="4723282"/>
              <a:ext cx="1666398" cy="1227233"/>
            </a:xfrm>
            <a:prstGeom prst="rect">
              <a:avLst/>
            </a:prstGeom>
          </p:spPr>
        </p:pic>
        <p:pic>
          <p:nvPicPr>
            <p:cNvPr id="306" name="Picture 305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3087" y="4046185"/>
              <a:ext cx="1328758" cy="2070791"/>
            </a:xfrm>
            <a:prstGeom prst="rect">
              <a:avLst/>
            </a:prstGeom>
          </p:spPr>
        </p:pic>
      </p:grpSp>
      <p:sp>
        <p:nvSpPr>
          <p:cNvPr id="307" name="Rectangle 306"/>
          <p:cNvSpPr/>
          <p:nvPr/>
        </p:nvSpPr>
        <p:spPr>
          <a:xfrm>
            <a:off x="65009" y="8326498"/>
            <a:ext cx="3938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6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Remember that if a word </a:t>
            </a:r>
            <a:r>
              <a:rPr lang="en-US" altLang="en-US" sz="1600" b="1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starts</a:t>
            </a:r>
            <a:r>
              <a:rPr lang="en-US" altLang="en-US" sz="16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with </a:t>
            </a:r>
            <a:r>
              <a:rPr lang="en-US" altLang="en-US" sz="1600" b="1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</a:t>
            </a:r>
            <a:r>
              <a:rPr lang="en-US" altLang="en-US" sz="16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this will be pronounced just like </a:t>
            </a:r>
            <a:r>
              <a:rPr lang="en-US" altLang="en-US" sz="1600" b="1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RR</a:t>
            </a:r>
            <a:r>
              <a:rPr lang="en-US" altLang="en-US" sz="16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9" name="TextBox 308"/>
          <p:cNvSpPr txBox="1"/>
          <p:nvPr/>
        </p:nvSpPr>
        <p:spPr>
          <a:xfrm>
            <a:off x="6186020" y="6242322"/>
            <a:ext cx="622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latin typeface="Century Gothic" panose="020B0502020202020204" pitchFamily="34" charset="0"/>
                <a:cs typeface="Calibri" panose="020F0502020204030204" pitchFamily="34" charset="0"/>
              </a:rPr>
              <a:t>[we]</a:t>
            </a:r>
          </a:p>
        </p:txBody>
      </p:sp>
      <p:sp>
        <p:nvSpPr>
          <p:cNvPr id="311" name="TextBox 310"/>
          <p:cNvSpPr txBox="1"/>
          <p:nvPr/>
        </p:nvSpPr>
        <p:spPr>
          <a:xfrm rot="10800000" flipV="1">
            <a:off x="3850351" y="627173"/>
            <a:ext cx="1518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[Argentinian]</a:t>
            </a:r>
          </a:p>
        </p:txBody>
      </p:sp>
      <p:sp>
        <p:nvSpPr>
          <p:cNvPr id="312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57800" y="8826500"/>
            <a:ext cx="1600200" cy="635000"/>
          </a:xfrm>
        </p:spPr>
        <p:txBody>
          <a:bodyPr/>
          <a:lstStyle/>
          <a:p>
            <a:r>
              <a:rPr lang="en-GB" altLang="en-US" b="1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74419" y="902499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Century Gothic" panose="020B0502020202020204" pitchFamily="34" charset="0"/>
              </a:rPr>
              <a:t>[gesture]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207820" y="2792599"/>
            <a:ext cx="6507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Century Gothic" panose="020B0502020202020204" pitchFamily="34" charset="0"/>
              </a:rPr>
              <a:t>[red]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593056" y="2759405"/>
            <a:ext cx="1366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latin typeface="Century Gothic" panose="020B0502020202020204" pitchFamily="34" charset="0"/>
                <a:cs typeface="Calibri" panose="020F0502020204030204" pitchFamily="34" charset="0"/>
              </a:rPr>
              <a:t>[better]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164066" y="6352196"/>
            <a:ext cx="1038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latin typeface="Century Gothic" panose="020B0502020202020204" pitchFamily="34" charset="0"/>
                <a:cs typeface="Calibri" panose="020F0502020204030204" pitchFamily="34" charset="0"/>
              </a:rPr>
              <a:t>[night]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352332" y="1876042"/>
            <a:ext cx="1346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Century Gothic" panose="020B0502020202020204" pitchFamily="34" charset="0"/>
              </a:rPr>
              <a:t>[to choose, choosing]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0035" y="121140"/>
            <a:ext cx="4840993" cy="510392"/>
          </a:xfrm>
        </p:spPr>
        <p:txBody>
          <a:bodyPr/>
          <a:lstStyle/>
          <a:p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Sounds of the language (</a:t>
            </a:r>
            <a:r>
              <a:rPr lang="en-GB" sz="24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con’t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71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111569" y="8719322"/>
            <a:ext cx="1600200" cy="635000"/>
          </a:xfrm>
        </p:spPr>
        <p:txBody>
          <a:bodyPr/>
          <a:lstStyle/>
          <a:p>
            <a:r>
              <a:rPr lang="en-GB" altLang="en-US" b="1" dirty="0"/>
              <a:t>39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</a:rPr>
              <a:t>Gramática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125281" y="416503"/>
            <a:ext cx="7235566" cy="1068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tx1"/>
                </a:solidFill>
              </a:rPr>
              <a:t>Talking about what people used to do </a:t>
            </a:r>
          </a:p>
          <a:p>
            <a:pPr lvl="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tx1"/>
                </a:solidFill>
              </a:rPr>
              <a:t>Imperfect tense – AR verbs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90355" y="3635896"/>
            <a:ext cx="3242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latin typeface="Century Gothic" panose="020B0502020202020204" pitchFamily="34" charset="0"/>
              </a:rPr>
              <a:t>¿</a:t>
            </a:r>
            <a:r>
              <a:rPr lang="en-GB" sz="1600" b="1" dirty="0" err="1">
                <a:latin typeface="Century Gothic" panose="020B0502020202020204" pitchFamily="34" charset="0"/>
              </a:rPr>
              <a:t>Organizabas</a:t>
            </a:r>
            <a:r>
              <a:rPr lang="en-GB" sz="1600" b="1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reuniones</a:t>
            </a:r>
            <a:r>
              <a:rPr lang="en-GB" sz="1600" dirty="0">
                <a:latin typeface="Century Gothic" panose="020B0502020202020204" pitchFamily="34" charset="0"/>
              </a:rPr>
              <a:t>?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3431492" y="3645728"/>
            <a:ext cx="3242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latin typeface="Century Gothic" panose="020B0502020202020204" pitchFamily="34" charset="0"/>
              </a:rPr>
              <a:t>I had </a:t>
            </a:r>
            <a:r>
              <a:rPr lang="en-GB" sz="1600">
                <a:latin typeface="Century Gothic" panose="020B0502020202020204" pitchFamily="34" charset="0"/>
              </a:rPr>
              <a:t>the help of an author.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134678" y="4595285"/>
            <a:ext cx="3242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err="1">
                <a:latin typeface="Century Gothic" panose="020B0502020202020204" pitchFamily="34" charset="0"/>
              </a:rPr>
              <a:t>Trabajaba</a:t>
            </a:r>
            <a:r>
              <a:rPr lang="en-GB" sz="1600" b="1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en</a:t>
            </a:r>
            <a:r>
              <a:rPr lang="en-GB" sz="1600" dirty="0">
                <a:latin typeface="Century Gothic" panose="020B0502020202020204" pitchFamily="34" charset="0"/>
              </a:rPr>
              <a:t> el una </a:t>
            </a:r>
            <a:r>
              <a:rPr lang="en-GB" sz="1600" dirty="0" err="1">
                <a:latin typeface="Century Gothic" panose="020B0502020202020204" pitchFamily="34" charset="0"/>
              </a:rPr>
              <a:t>oficina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272819-469A-7443-86C5-E4BEAE00F63C}"/>
              </a:ext>
            </a:extLst>
          </p:cNvPr>
          <p:cNvSpPr txBox="1"/>
          <p:nvPr/>
        </p:nvSpPr>
        <p:spPr>
          <a:xfrm>
            <a:off x="3359725" y="4621289"/>
            <a:ext cx="3668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latin typeface="Century Gothic" panose="020B0502020202020204" pitchFamily="34" charset="0"/>
              </a:rPr>
              <a:t>He/she </a:t>
            </a:r>
            <a:r>
              <a:rPr lang="en-GB" sz="1600" dirty="0">
                <a:latin typeface="Century Gothic" panose="020B0502020202020204" pitchFamily="34" charset="0"/>
              </a:rPr>
              <a:t>worked in an office.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72431C-C719-3141-BDA2-88DFE1869D1B}"/>
              </a:ext>
            </a:extLst>
          </p:cNvPr>
          <p:cNvSpPr txBox="1"/>
          <p:nvPr/>
        </p:nvSpPr>
        <p:spPr>
          <a:xfrm>
            <a:off x="147217" y="1347747"/>
            <a:ext cx="635164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>
                <a:latin typeface="Century Gothic" panose="020F0302020204030204"/>
              </a:rPr>
              <a:t>To talk about </a:t>
            </a:r>
            <a:r>
              <a:rPr lang="en-GB" sz="1600" b="1" i="1">
                <a:latin typeface="Century Gothic" panose="020F0302020204030204"/>
              </a:rPr>
              <a:t>something that used to happen repeatedly </a:t>
            </a:r>
            <a:r>
              <a:rPr lang="en-GB" sz="1600">
                <a:latin typeface="Century Gothic" panose="020F0302020204030204"/>
              </a:rPr>
              <a:t>in the past, we use a tense called the ‘imperfect’.</a:t>
            </a:r>
            <a:endParaRPr lang="en-GB" sz="1600" b="1" i="1" dirty="0">
              <a:latin typeface="Century Gothic" panose="020F0302020204030204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B6959C4-50B9-E042-A29E-381A9C469345}"/>
              </a:ext>
            </a:extLst>
          </p:cNvPr>
          <p:cNvSpPr txBox="1"/>
          <p:nvPr/>
        </p:nvSpPr>
        <p:spPr>
          <a:xfrm>
            <a:off x="154362" y="2291565"/>
            <a:ext cx="5242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err="1">
                <a:latin typeface="Century Gothic" panose="020F0302020204030204"/>
              </a:rPr>
              <a:t>Mandaba</a:t>
            </a:r>
            <a:r>
              <a:rPr lang="en-GB" sz="1600" dirty="0">
                <a:latin typeface="Century Gothic" panose="020F0302020204030204"/>
              </a:rPr>
              <a:t> </a:t>
            </a:r>
            <a:r>
              <a:rPr lang="en-GB" sz="1600" dirty="0" err="1">
                <a:latin typeface="Century Gothic" panose="020F0302020204030204"/>
              </a:rPr>
              <a:t>correos</a:t>
            </a:r>
            <a:r>
              <a:rPr lang="en-GB" sz="1600" dirty="0">
                <a:latin typeface="Century Gothic" panose="020F0302020204030204"/>
              </a:rPr>
              <a:t> </a:t>
            </a:r>
            <a:r>
              <a:rPr lang="en-GB" sz="1600" dirty="0" err="1">
                <a:latin typeface="Century Gothic" panose="020F0302020204030204"/>
              </a:rPr>
              <a:t>todos</a:t>
            </a:r>
            <a:r>
              <a:rPr lang="en-GB" sz="1600" dirty="0">
                <a:latin typeface="Century Gothic" panose="020F0302020204030204"/>
              </a:rPr>
              <a:t> los </a:t>
            </a:r>
            <a:r>
              <a:rPr lang="en-GB" sz="1600" dirty="0" err="1">
                <a:latin typeface="Century Gothic" panose="020F0302020204030204"/>
              </a:rPr>
              <a:t>días</a:t>
            </a:r>
            <a:r>
              <a:rPr lang="en-GB" sz="1600" dirty="0">
                <a:latin typeface="Century Gothic" panose="020F0302020204030204"/>
              </a:rPr>
              <a:t>.</a:t>
            </a:r>
            <a:endParaRPr lang="en-GB" sz="1600" b="1" i="1" dirty="0">
              <a:latin typeface="Century Gothic" panose="020F0302020204030204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CFF135-EC93-0746-B0DA-EFCDDECBA402}"/>
              </a:ext>
            </a:extLst>
          </p:cNvPr>
          <p:cNvSpPr txBox="1"/>
          <p:nvPr/>
        </p:nvSpPr>
        <p:spPr>
          <a:xfrm>
            <a:off x="3476441" y="2319096"/>
            <a:ext cx="6187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i="1" dirty="0">
                <a:latin typeface="Century Gothic" panose="020F0302020204030204"/>
              </a:rPr>
              <a:t>I used to send </a:t>
            </a:r>
            <a:r>
              <a:rPr lang="en-GB" sz="1600" i="1" dirty="0">
                <a:latin typeface="Century Gothic" panose="020F0302020204030204"/>
              </a:rPr>
              <a:t>emails everyday.</a:t>
            </a:r>
            <a:endParaRPr lang="en-GB" sz="1600" b="1" i="1" dirty="0">
              <a:latin typeface="Century Gothic" panose="020F030202020403020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386B2D7-0759-B64E-B5D6-38FBC49E1D4C}"/>
              </a:ext>
            </a:extLst>
          </p:cNvPr>
          <p:cNvSpPr txBox="1"/>
          <p:nvPr/>
        </p:nvSpPr>
        <p:spPr>
          <a:xfrm>
            <a:off x="154915" y="1929190"/>
            <a:ext cx="6343951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Century Gothic" panose="020F0302020204030204"/>
              </a:rPr>
              <a:t>Add ‘</a:t>
            </a:r>
            <a:r>
              <a:rPr lang="en-GB" sz="1600" b="1" dirty="0">
                <a:latin typeface="Century Gothic" panose="020F0302020204030204"/>
              </a:rPr>
              <a:t>-aba</a:t>
            </a:r>
            <a:r>
              <a:rPr lang="en-GB" sz="1600" dirty="0">
                <a:latin typeface="Century Gothic" panose="020F0302020204030204"/>
              </a:rPr>
              <a:t>’ to the verb stem to talk about ‘I’ in this tense. </a:t>
            </a:r>
            <a:endParaRPr lang="en-GB" sz="1600" b="1" i="1" dirty="0">
              <a:latin typeface="Century Gothic" panose="020F0302020204030204"/>
            </a:endParaRPr>
          </a:p>
        </p:txBody>
      </p:sp>
      <p:sp>
        <p:nvSpPr>
          <p:cNvPr id="51" name="Rounded Rectangular Callout 50">
            <a:extLst>
              <a:ext uri="{FF2B5EF4-FFF2-40B4-BE49-F238E27FC236}">
                <a16:creationId xmlns:a16="http://schemas.microsoft.com/office/drawing/2014/main" id="{EBD30E97-7D60-D648-A8EB-EA1F218FF86E}"/>
              </a:ext>
            </a:extLst>
          </p:cNvPr>
          <p:cNvSpPr/>
          <p:nvPr/>
        </p:nvSpPr>
        <p:spPr>
          <a:xfrm>
            <a:off x="88905" y="2730120"/>
            <a:ext cx="6644151" cy="329712"/>
          </a:xfrm>
          <a:prstGeom prst="wedgeRoundRectCallout">
            <a:avLst>
              <a:gd name="adj1" fmla="val 11708"/>
              <a:gd name="adj2" fmla="val -66818"/>
              <a:gd name="adj3" fmla="val 16667"/>
            </a:avLst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You will usually meet this tense when it means ‘used to’ in English.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A30B812-0BC6-314F-B9B5-8F17EB1F717A}"/>
              </a:ext>
            </a:extLst>
          </p:cNvPr>
          <p:cNvSpPr txBox="1"/>
          <p:nvPr/>
        </p:nvSpPr>
        <p:spPr>
          <a:xfrm>
            <a:off x="125281" y="3194634"/>
            <a:ext cx="6569919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>
                <a:latin typeface="Century Gothic" panose="020F0302020204030204"/>
              </a:rPr>
              <a:t>To talk about ‘</a:t>
            </a:r>
            <a:r>
              <a:rPr lang="en-GB" sz="1600" b="1">
                <a:latin typeface="Century Gothic" panose="020F0302020204030204"/>
              </a:rPr>
              <a:t>you</a:t>
            </a:r>
            <a:r>
              <a:rPr lang="en-GB" sz="1600">
                <a:latin typeface="Century Gothic" panose="020F0302020204030204"/>
              </a:rPr>
              <a:t>’ in this tense, add ‘</a:t>
            </a:r>
            <a:r>
              <a:rPr lang="en-GB" sz="1600" b="1">
                <a:latin typeface="Century Gothic" panose="020F0302020204030204"/>
              </a:rPr>
              <a:t>-abas</a:t>
            </a:r>
            <a:r>
              <a:rPr lang="en-GB" sz="1600">
                <a:latin typeface="Century Gothic" panose="020F0302020204030204"/>
              </a:rPr>
              <a:t>’ to the verb stem.</a:t>
            </a:r>
            <a:endParaRPr lang="en-GB" sz="1600" b="1" i="1" dirty="0">
              <a:latin typeface="Century Gothic" panose="020F0302020204030204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0369F63-BC71-494D-AAAF-C7ECA4A135C5}"/>
              </a:ext>
            </a:extLst>
          </p:cNvPr>
          <p:cNvSpPr txBox="1"/>
          <p:nvPr/>
        </p:nvSpPr>
        <p:spPr>
          <a:xfrm>
            <a:off x="138869" y="4230660"/>
            <a:ext cx="6569919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Century Gothic" panose="020F0302020204030204"/>
              </a:rPr>
              <a:t>To talk about ‘</a:t>
            </a:r>
            <a:r>
              <a:rPr lang="en-GB" sz="1600" b="1" dirty="0">
                <a:latin typeface="Century Gothic" panose="020F0302020204030204"/>
              </a:rPr>
              <a:t>s/he</a:t>
            </a:r>
            <a:r>
              <a:rPr lang="en-GB" sz="1600" dirty="0">
                <a:latin typeface="Century Gothic" panose="020F0302020204030204"/>
              </a:rPr>
              <a:t>’ or ‘</a:t>
            </a:r>
            <a:r>
              <a:rPr lang="en-GB" sz="1600" b="1" dirty="0">
                <a:latin typeface="Century Gothic" panose="020F0302020204030204"/>
              </a:rPr>
              <a:t>it</a:t>
            </a:r>
            <a:r>
              <a:rPr lang="en-GB" sz="1600" dirty="0">
                <a:latin typeface="Century Gothic" panose="020F0302020204030204"/>
              </a:rPr>
              <a:t>’, add ‘</a:t>
            </a:r>
            <a:r>
              <a:rPr lang="en-GB" sz="1600" b="1" dirty="0">
                <a:latin typeface="Century Gothic" panose="020F0302020204030204"/>
              </a:rPr>
              <a:t>-aba</a:t>
            </a:r>
            <a:r>
              <a:rPr lang="en-GB" sz="1600" dirty="0">
                <a:latin typeface="Century Gothic" panose="020F0302020204030204"/>
              </a:rPr>
              <a:t>’ to the verb stem.</a:t>
            </a:r>
            <a:endParaRPr lang="en-GB" sz="1600" b="1" i="1" dirty="0">
              <a:latin typeface="Century Gothic" panose="020F0302020204030204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9D24C3-52AB-D74F-8E95-6E0D8AFE49CB}"/>
              </a:ext>
            </a:extLst>
          </p:cNvPr>
          <p:cNvSpPr txBox="1"/>
          <p:nvPr/>
        </p:nvSpPr>
        <p:spPr>
          <a:xfrm>
            <a:off x="184437" y="6350592"/>
            <a:ext cx="2740507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Century Gothic" panose="020F0302020204030204"/>
              </a:rPr>
              <a:t>To talk about ‘</a:t>
            </a:r>
            <a:r>
              <a:rPr lang="en-GB" sz="1600" b="1" dirty="0">
                <a:latin typeface="Century Gothic" panose="020F0302020204030204"/>
              </a:rPr>
              <a:t>I</a:t>
            </a:r>
            <a:r>
              <a:rPr lang="en-GB" sz="1600" dirty="0">
                <a:latin typeface="Century Gothic" panose="020F0302020204030204"/>
              </a:rPr>
              <a:t>’, use </a:t>
            </a:r>
            <a:r>
              <a:rPr lang="en-GB" sz="1600" b="1" dirty="0" err="1">
                <a:latin typeface="Century Gothic" panose="020F0302020204030204"/>
              </a:rPr>
              <a:t>yo</a:t>
            </a:r>
            <a:r>
              <a:rPr lang="en-GB" sz="1600" dirty="0">
                <a:latin typeface="Century Gothic" panose="020F0302020204030204"/>
              </a:rPr>
              <a:t>  </a:t>
            </a:r>
            <a:endParaRPr lang="en-GB" sz="1600" b="1" i="1" dirty="0">
              <a:latin typeface="Century Gothic" panose="020F030202020403020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78997F9-486D-9D4C-8381-BBCEEAD01395}"/>
              </a:ext>
            </a:extLst>
          </p:cNvPr>
          <p:cNvSpPr txBox="1"/>
          <p:nvPr/>
        </p:nvSpPr>
        <p:spPr>
          <a:xfrm>
            <a:off x="182751" y="7599243"/>
            <a:ext cx="501588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latin typeface="Century Gothic" panose="020F0302020204030204"/>
              </a:rPr>
              <a:t>To talk about ‘</a:t>
            </a:r>
            <a:r>
              <a:rPr lang="en-GB" sz="1600" b="1" dirty="0">
                <a:latin typeface="Century Gothic" panose="020F0302020204030204"/>
              </a:rPr>
              <a:t>he</a:t>
            </a:r>
            <a:r>
              <a:rPr lang="en-GB" sz="1600" dirty="0">
                <a:latin typeface="Century Gothic" panose="020F0302020204030204"/>
              </a:rPr>
              <a:t>’, use </a:t>
            </a:r>
            <a:r>
              <a:rPr lang="en-GB" sz="1600" b="1" dirty="0" err="1">
                <a:latin typeface="Century Gothic" panose="020F0302020204030204"/>
              </a:rPr>
              <a:t>él</a:t>
            </a:r>
            <a:r>
              <a:rPr lang="en-GB" sz="1600" dirty="0">
                <a:latin typeface="Century Gothic" panose="020F0302020204030204"/>
              </a:rPr>
              <a:t>, and for ‘</a:t>
            </a:r>
            <a:r>
              <a:rPr lang="en-GB" sz="1600" b="1" dirty="0">
                <a:latin typeface="Century Gothic" panose="020F0302020204030204"/>
              </a:rPr>
              <a:t>she</a:t>
            </a:r>
            <a:r>
              <a:rPr lang="en-GB" sz="1600" dirty="0">
                <a:latin typeface="Century Gothic" panose="020F0302020204030204"/>
              </a:rPr>
              <a:t>’ use </a:t>
            </a:r>
            <a:r>
              <a:rPr lang="en-GB" sz="1600" b="1" dirty="0" err="1">
                <a:latin typeface="Century Gothic" panose="020F0302020204030204"/>
              </a:rPr>
              <a:t>ella</a:t>
            </a:r>
            <a:r>
              <a:rPr lang="en-GB" sz="1600" b="1" dirty="0">
                <a:latin typeface="Century Gothic" panose="020F0302020204030204"/>
              </a:rPr>
              <a:t>.</a:t>
            </a:r>
            <a:r>
              <a:rPr lang="en-GB" sz="1600" dirty="0">
                <a:latin typeface="Century Gothic" panose="020F0302020204030204"/>
              </a:rPr>
              <a:t>  </a:t>
            </a:r>
            <a:endParaRPr lang="en-GB" sz="1600" b="1" i="1" dirty="0">
              <a:latin typeface="Century Gothic" panose="020F0302020204030204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D113B11-1CA1-1F42-9BFB-D53ABFBF5FC7}"/>
              </a:ext>
            </a:extLst>
          </p:cNvPr>
          <p:cNvSpPr txBox="1"/>
          <p:nvPr/>
        </p:nvSpPr>
        <p:spPr>
          <a:xfrm>
            <a:off x="148704" y="6704951"/>
            <a:ext cx="3251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latin typeface="Century Gothic" panose="020F0302020204030204"/>
              </a:rPr>
              <a:t>Cuando</a:t>
            </a:r>
            <a:r>
              <a:rPr lang="en-GB" sz="1600" dirty="0">
                <a:latin typeface="Century Gothic" panose="020F0302020204030204"/>
              </a:rPr>
              <a:t> la </a:t>
            </a:r>
            <a:r>
              <a:rPr lang="en-GB" sz="1600" dirty="0" err="1">
                <a:latin typeface="Century Gothic" panose="020F0302020204030204"/>
              </a:rPr>
              <a:t>jefa</a:t>
            </a:r>
            <a:r>
              <a:rPr lang="en-GB" sz="1600" dirty="0">
                <a:latin typeface="Century Gothic" panose="020F0302020204030204"/>
              </a:rPr>
              <a:t> </a:t>
            </a:r>
            <a:r>
              <a:rPr lang="en-GB" sz="1600" dirty="0" err="1">
                <a:latin typeface="Century Gothic" panose="020F0302020204030204"/>
              </a:rPr>
              <a:t>estaba</a:t>
            </a:r>
            <a:r>
              <a:rPr lang="en-GB" sz="1600" dirty="0">
                <a:latin typeface="Century Gothic" panose="020F0302020204030204"/>
              </a:rPr>
              <a:t> </a:t>
            </a:r>
            <a:r>
              <a:rPr lang="en-GB" sz="1600" dirty="0" err="1">
                <a:latin typeface="Century Gothic" panose="020F0302020204030204"/>
              </a:rPr>
              <a:t>en</a:t>
            </a:r>
            <a:r>
              <a:rPr lang="en-GB" sz="1600" dirty="0">
                <a:latin typeface="Century Gothic" panose="020F0302020204030204"/>
              </a:rPr>
              <a:t> una </a:t>
            </a:r>
            <a:r>
              <a:rPr lang="en-GB" sz="1600" dirty="0" err="1">
                <a:latin typeface="Century Gothic" panose="020F0302020204030204"/>
              </a:rPr>
              <a:t>reunión</a:t>
            </a:r>
            <a:r>
              <a:rPr lang="en-GB" sz="1600" dirty="0">
                <a:latin typeface="Century Gothic" panose="020F0302020204030204"/>
              </a:rPr>
              <a:t>, </a:t>
            </a:r>
            <a:r>
              <a:rPr lang="en-GB" sz="1600" dirty="0" err="1">
                <a:latin typeface="Century Gothic" panose="020F0302020204030204"/>
              </a:rPr>
              <a:t>yo</a:t>
            </a:r>
            <a:r>
              <a:rPr lang="en-GB" sz="1600" dirty="0">
                <a:latin typeface="Century Gothic" panose="020F0302020204030204"/>
              </a:rPr>
              <a:t> </a:t>
            </a:r>
            <a:r>
              <a:rPr lang="en-GB" sz="1600" dirty="0" err="1">
                <a:latin typeface="Century Gothic" panose="020F0302020204030204"/>
              </a:rPr>
              <a:t>contestaba</a:t>
            </a:r>
            <a:r>
              <a:rPr lang="en-GB" sz="1600" dirty="0">
                <a:latin typeface="Century Gothic" panose="020F0302020204030204"/>
              </a:rPr>
              <a:t> el </a:t>
            </a:r>
            <a:r>
              <a:rPr lang="en-GB" sz="1600" dirty="0" err="1">
                <a:latin typeface="Century Gothic" panose="020F0302020204030204"/>
              </a:rPr>
              <a:t>teléfono</a:t>
            </a:r>
            <a:r>
              <a:rPr lang="en-GB" sz="1600" dirty="0">
                <a:latin typeface="Century Gothic" panose="020F0302020204030204"/>
              </a:rPr>
              <a:t>.</a:t>
            </a:r>
            <a:endParaRPr lang="en-GB" sz="1600" b="1" i="1" dirty="0">
              <a:latin typeface="Century Gothic" panose="020F030202020403020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6CF7EB7-BD39-E543-9CFF-458386156A09}"/>
              </a:ext>
            </a:extLst>
          </p:cNvPr>
          <p:cNvSpPr txBox="1"/>
          <p:nvPr/>
        </p:nvSpPr>
        <p:spPr>
          <a:xfrm>
            <a:off x="3377189" y="6747345"/>
            <a:ext cx="5375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dirty="0">
                <a:latin typeface="Century Gothic" panose="020F0302020204030204"/>
              </a:rPr>
              <a:t>When the boss was in a meeting,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dirty="0">
                <a:latin typeface="Century Gothic" panose="020F0302020204030204"/>
              </a:rPr>
              <a:t>I used to answer the phone.</a:t>
            </a:r>
            <a:endParaRPr lang="en-GB" sz="1600" b="1" i="1" dirty="0">
              <a:latin typeface="Century Gothic" panose="020F030202020403020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F1F18E8-AD5E-D849-BE1B-AA041CF72C33}"/>
              </a:ext>
            </a:extLst>
          </p:cNvPr>
          <p:cNvSpPr txBox="1"/>
          <p:nvPr/>
        </p:nvSpPr>
        <p:spPr>
          <a:xfrm>
            <a:off x="152140" y="8095966"/>
            <a:ext cx="320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latin typeface="Century Gothic" panose="020F0302020204030204"/>
              </a:rPr>
              <a:t>Él</a:t>
            </a:r>
            <a:r>
              <a:rPr lang="en-GB" sz="1600" dirty="0">
                <a:latin typeface="Century Gothic" panose="020F0302020204030204"/>
              </a:rPr>
              <a:t> </a:t>
            </a:r>
            <a:r>
              <a:rPr lang="en-GB" sz="1600" dirty="0" err="1">
                <a:latin typeface="Century Gothic" panose="020F0302020204030204"/>
              </a:rPr>
              <a:t>mandaba</a:t>
            </a:r>
            <a:r>
              <a:rPr lang="en-GB" sz="1600" dirty="0">
                <a:latin typeface="Century Gothic" panose="020F0302020204030204"/>
              </a:rPr>
              <a:t> </a:t>
            </a:r>
            <a:r>
              <a:rPr lang="en-GB" sz="1600" dirty="0" err="1">
                <a:latin typeface="Century Gothic" panose="020F0302020204030204"/>
              </a:rPr>
              <a:t>fotos</a:t>
            </a:r>
            <a:r>
              <a:rPr lang="en-GB" sz="1600" dirty="0">
                <a:latin typeface="Century Gothic" panose="020F0302020204030204"/>
              </a:rPr>
              <a:t> por </a:t>
            </a:r>
            <a:r>
              <a:rPr lang="en-GB" sz="1600" dirty="0" err="1">
                <a:latin typeface="Century Gothic" panose="020F0302020204030204"/>
              </a:rPr>
              <a:t>correo</a:t>
            </a:r>
            <a:r>
              <a:rPr lang="en-GB" sz="1600" dirty="0">
                <a:latin typeface="Century Gothic" panose="020F0302020204030204"/>
              </a:rPr>
              <a:t>, </a:t>
            </a:r>
            <a:r>
              <a:rPr lang="en-GB" sz="1600" dirty="0" err="1">
                <a:latin typeface="Century Gothic" panose="020F0302020204030204"/>
              </a:rPr>
              <a:t>pero</a:t>
            </a:r>
            <a:r>
              <a:rPr lang="en-GB" sz="1600" dirty="0">
                <a:latin typeface="Century Gothic" panose="020F0302020204030204"/>
              </a:rPr>
              <a:t> </a:t>
            </a:r>
            <a:r>
              <a:rPr lang="en-GB" sz="1600" dirty="0" err="1">
                <a:latin typeface="Century Gothic" panose="020F0302020204030204"/>
              </a:rPr>
              <a:t>ella</a:t>
            </a:r>
            <a:r>
              <a:rPr lang="en-GB" sz="1600" dirty="0">
                <a:latin typeface="Century Gothic" panose="020F0302020204030204"/>
              </a:rPr>
              <a:t> no las </a:t>
            </a:r>
            <a:r>
              <a:rPr lang="en-GB" sz="1600" dirty="0" err="1">
                <a:latin typeface="Century Gothic" panose="020F0302020204030204"/>
              </a:rPr>
              <a:t>miraba</a:t>
            </a:r>
            <a:r>
              <a:rPr lang="en-GB" sz="1600" dirty="0">
                <a:latin typeface="Century Gothic" panose="020F0302020204030204"/>
              </a:rPr>
              <a:t>.</a:t>
            </a:r>
            <a:endParaRPr lang="en-GB" sz="1600" b="1" i="1" dirty="0">
              <a:latin typeface="Century Gothic" panose="020F0302020204030204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B4F07C9-D832-C941-8019-9A9F4834D116}"/>
              </a:ext>
            </a:extLst>
          </p:cNvPr>
          <p:cNvSpPr txBox="1"/>
          <p:nvPr/>
        </p:nvSpPr>
        <p:spPr>
          <a:xfrm>
            <a:off x="3457365" y="8073977"/>
            <a:ext cx="3400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dirty="0">
                <a:latin typeface="Century Gothic" panose="020F0302020204030204"/>
              </a:rPr>
              <a:t>He used to send photos by post, but she didn’t (use to) look at them.</a:t>
            </a:r>
            <a:endParaRPr lang="en-GB" sz="1600" b="1" i="1" dirty="0">
              <a:latin typeface="Century Gothic" panose="020F0302020204030204"/>
            </a:endParaRPr>
          </a:p>
        </p:txBody>
      </p:sp>
      <p:sp>
        <p:nvSpPr>
          <p:cNvPr id="65" name="Rounded Rectangular Callout 64">
            <a:extLst>
              <a:ext uri="{FF2B5EF4-FFF2-40B4-BE49-F238E27FC236}">
                <a16:creationId xmlns:a16="http://schemas.microsoft.com/office/drawing/2014/main" id="{DCD464DF-F6E0-E244-A6B6-9C7A13CC39C0}"/>
              </a:ext>
            </a:extLst>
          </p:cNvPr>
          <p:cNvSpPr/>
          <p:nvPr/>
        </p:nvSpPr>
        <p:spPr>
          <a:xfrm>
            <a:off x="182917" y="5099001"/>
            <a:ext cx="4110179" cy="1045932"/>
          </a:xfrm>
          <a:prstGeom prst="wedgeRoundRectCallout">
            <a:avLst>
              <a:gd name="adj1" fmla="val -39475"/>
              <a:gd name="adj2" fmla="val -66818"/>
              <a:gd name="adj3" fmla="val 16667"/>
            </a:avLst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dirty="0">
                <a:latin typeface="Century Gothic" panose="020F0302020204030204"/>
              </a:rPr>
              <a:t>This is the same ending as for ‘I’!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dirty="0">
                <a:latin typeface="Century Gothic" panose="020F0302020204030204"/>
              </a:rPr>
              <a:t>In context, the person that the verb refers to is </a:t>
            </a:r>
            <a:r>
              <a:rPr lang="en-GB" sz="1600" kern="0">
                <a:latin typeface="Century Gothic" panose="020F0302020204030204"/>
              </a:rPr>
              <a:t>normally </a:t>
            </a:r>
            <a:r>
              <a:rPr lang="en-GB" sz="1600" kern="0" smtClean="0">
                <a:latin typeface="Century Gothic" panose="020F0302020204030204"/>
              </a:rPr>
              <a:t>clear. </a:t>
            </a:r>
            <a:r>
              <a:rPr lang="en-GB" sz="1600" kern="0" dirty="0">
                <a:latin typeface="Century Gothic" panose="020F0302020204030204"/>
              </a:rPr>
              <a:t>I</a:t>
            </a:r>
            <a:r>
              <a:rPr lang="en-GB" sz="1600" kern="0" smtClean="0">
                <a:latin typeface="Century Gothic" panose="020F0302020204030204"/>
              </a:rPr>
              <a:t>f </a:t>
            </a:r>
            <a:r>
              <a:rPr lang="en-GB" sz="1600" kern="0" dirty="0">
                <a:latin typeface="Century Gothic" panose="020F0302020204030204"/>
              </a:rPr>
              <a:t>not, we can use </a:t>
            </a:r>
            <a:r>
              <a:rPr lang="en-GB" sz="1600" kern="0">
                <a:latin typeface="Century Gothic" panose="020F0302020204030204"/>
              </a:rPr>
              <a:t>subject </a:t>
            </a:r>
            <a:r>
              <a:rPr lang="en-GB" sz="1600" kern="0" smtClean="0">
                <a:latin typeface="Century Gothic" panose="020F0302020204030204"/>
              </a:rPr>
              <a:t>pronouns (e.g. ‘yo’ – ‘I’).</a:t>
            </a:r>
            <a:endParaRPr lang="en-GB" sz="1600" kern="0" dirty="0">
              <a:latin typeface="Century Gothic" panose="020F0302020204030204"/>
            </a:endParaRPr>
          </a:p>
        </p:txBody>
      </p:sp>
      <p:pic>
        <p:nvPicPr>
          <p:cNvPr id="66" name="Picture 2" descr="Office Scene, Office, Business, Laptop">
            <a:extLst>
              <a:ext uri="{FF2B5EF4-FFF2-40B4-BE49-F238E27FC236}">
                <a16:creationId xmlns:a16="http://schemas.microsoft.com/office/drawing/2014/main" id="{36C104B7-5AFF-9345-830F-B5A2535DE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52" y="5255375"/>
            <a:ext cx="2305914" cy="119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14" y="209360"/>
            <a:ext cx="2016224" cy="299953"/>
          </a:xfrm>
        </p:spPr>
        <p:txBody>
          <a:bodyPr/>
          <a:lstStyle/>
          <a:p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T3.1 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1</a:t>
            </a:r>
            <a:endParaRPr lang="en-US" sz="2000" dirty="0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18976193-2C1E-E44E-B2FF-7917475788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911" y="5152067"/>
            <a:ext cx="2533871" cy="142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4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00" y="225746"/>
            <a:ext cx="4293096" cy="304272"/>
          </a:xfrm>
        </p:spPr>
        <p:txBody>
          <a:bodyPr/>
          <a:lstStyle/>
          <a:p>
            <a:pPr lvl="0" fontAlgn="auto"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tx1"/>
                </a:solidFill>
              </a:rPr>
              <a:t>Idiomatic expressions with ‘</a:t>
            </a:r>
            <a:r>
              <a:rPr lang="en-GB" sz="2000" b="1" dirty="0" err="1">
                <a:solidFill>
                  <a:schemeClr val="tx1"/>
                </a:solidFill>
              </a:rPr>
              <a:t>dar</a:t>
            </a:r>
            <a:r>
              <a:rPr lang="en-GB" sz="2000" b="1" dirty="0">
                <a:solidFill>
                  <a:schemeClr val="tx1"/>
                </a:solidFill>
              </a:rPr>
              <a:t>’</a:t>
            </a:r>
            <a:endParaRPr lang="en-GB" sz="2000" b="1" kern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096801" y="8656534"/>
            <a:ext cx="1600200" cy="635000"/>
          </a:xfrm>
        </p:spPr>
        <p:txBody>
          <a:bodyPr/>
          <a:lstStyle/>
          <a:p>
            <a:r>
              <a:rPr lang="en-GB" altLang="en-US" b="1" dirty="0"/>
              <a:t>40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F158AB-E82A-7A4A-9DAD-6F471B5D325D}"/>
              </a:ext>
            </a:extLst>
          </p:cNvPr>
          <p:cNvSpPr/>
          <p:nvPr/>
        </p:nvSpPr>
        <p:spPr>
          <a:xfrm>
            <a:off x="486200" y="4763280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8BC1586-84DC-3745-B7AF-0E45F0810BF7}"/>
              </a:ext>
            </a:extLst>
          </p:cNvPr>
          <p:cNvCxnSpPr>
            <a:cxnSpLocks/>
          </p:cNvCxnSpPr>
          <p:nvPr/>
        </p:nvCxnSpPr>
        <p:spPr>
          <a:xfrm>
            <a:off x="2856992" y="2235956"/>
            <a:ext cx="450026" cy="0"/>
          </a:xfrm>
          <a:prstGeom prst="straightConnector1">
            <a:avLst/>
          </a:prstGeom>
          <a:noFill/>
          <a:ln w="57150" cap="flat" cmpd="sng" algn="ctr">
            <a:solidFill>
              <a:srgbClr val="EE6000"/>
            </a:solidFill>
            <a:prstDash val="solid"/>
            <a:miter lim="800000"/>
            <a:tailEnd type="triangle"/>
          </a:ln>
          <a:effectLst/>
        </p:spPr>
      </p:cxn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AFC2CB6-A1A0-0F40-AE34-50605A963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833871"/>
              </p:ext>
            </p:extLst>
          </p:nvPr>
        </p:nvGraphicFramePr>
        <p:xfrm>
          <a:off x="404664" y="5313077"/>
          <a:ext cx="3024336" cy="34527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326811313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3636394880"/>
                    </a:ext>
                  </a:extLst>
                </a:gridCol>
              </a:tblGrid>
              <a:tr h="42574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contestar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answer, to reply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548644885"/>
                  </a:ext>
                </a:extLst>
              </a:tr>
              <a:tr h="40937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entregar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</a:t>
                      </a:r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deliver, delivering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232792394"/>
                  </a:ext>
                </a:extLst>
              </a:tr>
              <a:tr h="40937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firmar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</a:t>
                      </a:r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sign, signing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203500148"/>
                  </a:ext>
                </a:extLst>
              </a:tr>
              <a:tr h="40937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hace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ago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830184105"/>
                  </a:ext>
                </a:extLst>
              </a:tr>
              <a:tr h="40937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carrera¹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degree, course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635505209"/>
                  </a:ext>
                </a:extLst>
              </a:tr>
              <a:tr h="40937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empresa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company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650215530"/>
                  </a:ext>
                </a:extLst>
              </a:tr>
              <a:tr h="40937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jefe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boss (m)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73806817"/>
                  </a:ext>
                </a:extLst>
              </a:tr>
              <a:tr h="40937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jefa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boss (f)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667162183"/>
                  </a:ext>
                </a:extLst>
              </a:tr>
            </a:tbl>
          </a:graphicData>
        </a:graphic>
      </p:graphicFrame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AC2B170-280A-0A44-9D1E-C235ACD76D99}"/>
              </a:ext>
            </a:extLst>
          </p:cNvPr>
          <p:cNvSpPr txBox="1">
            <a:spLocks/>
          </p:cNvSpPr>
          <p:nvPr/>
        </p:nvSpPr>
        <p:spPr>
          <a:xfrm>
            <a:off x="256861" y="686824"/>
            <a:ext cx="5706673" cy="52905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accent4"/>
                </a:solidFill>
                <a:latin typeface="Century Gothic" panose="020F0302020204030204"/>
              </a:rPr>
              <a:t>Remember that the verb ‘</a:t>
            </a:r>
            <a:r>
              <a:rPr lang="en-US" sz="1600" b="1" dirty="0" err="1">
                <a:solidFill>
                  <a:schemeClr val="accent4"/>
                </a:solidFill>
                <a:latin typeface="Century Gothic" panose="020F0302020204030204"/>
              </a:rPr>
              <a:t>dar</a:t>
            </a:r>
            <a:r>
              <a:rPr lang="en-US" sz="1600" dirty="0">
                <a:solidFill>
                  <a:schemeClr val="accent4"/>
                </a:solidFill>
                <a:latin typeface="Century Gothic" panose="020F0302020204030204"/>
              </a:rPr>
              <a:t>’ does not </a:t>
            </a:r>
            <a:r>
              <a:rPr lang="en-US" sz="1600">
                <a:solidFill>
                  <a:schemeClr val="accent4"/>
                </a:solidFill>
                <a:latin typeface="Century Gothic" panose="020F0302020204030204"/>
              </a:rPr>
              <a:t>always </a:t>
            </a:r>
            <a:r>
              <a:rPr lang="en-US" sz="1600" smtClean="0">
                <a:solidFill>
                  <a:schemeClr val="accent4"/>
                </a:solidFill>
                <a:latin typeface="Century Gothic" panose="020F0302020204030204"/>
              </a:rPr>
              <a:t>translate as </a:t>
            </a:r>
            <a:r>
              <a:rPr lang="en-US" sz="1600" dirty="0">
                <a:solidFill>
                  <a:schemeClr val="accent4"/>
                </a:solidFill>
                <a:latin typeface="Century Gothic" panose="020F0302020204030204"/>
              </a:rPr>
              <a:t>‘</a:t>
            </a:r>
            <a:r>
              <a:rPr lang="en-US" sz="1600">
                <a:solidFill>
                  <a:schemeClr val="accent4"/>
                </a:solidFill>
                <a:latin typeface="Century Gothic" panose="020F0302020204030204"/>
              </a:rPr>
              <a:t>to </a:t>
            </a:r>
            <a:r>
              <a:rPr lang="en-US" sz="1600" smtClean="0">
                <a:solidFill>
                  <a:schemeClr val="accent4"/>
                </a:solidFill>
                <a:latin typeface="Century Gothic" panose="020F0302020204030204"/>
              </a:rPr>
              <a:t>give’.</a:t>
            </a:r>
            <a:endParaRPr lang="en-US" sz="1600" dirty="0">
              <a:solidFill>
                <a:schemeClr val="accent4"/>
              </a:solidFill>
              <a:latin typeface="Century Gothic" panose="020F03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</a:rPr>
              <a:t>Gramática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adroTexto 29">
            <a:extLst>
              <a:ext uri="{FF2B5EF4-FFF2-40B4-BE49-F238E27FC236}">
                <a16:creationId xmlns:a16="http://schemas.microsoft.com/office/drawing/2014/main" id="{B1D567B6-12C8-ED45-8CC6-8EEE2A5D6481}"/>
              </a:ext>
            </a:extLst>
          </p:cNvPr>
          <p:cNvSpPr txBox="1"/>
          <p:nvPr/>
        </p:nvSpPr>
        <p:spPr>
          <a:xfrm>
            <a:off x="208407" y="1311945"/>
            <a:ext cx="6714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 dirty="0">
                <a:latin typeface="Century Gothic" panose="020B0502020202020204" pitchFamily="34" charset="0"/>
              </a:rPr>
              <a:t>For example, ‘</a:t>
            </a:r>
            <a:r>
              <a:rPr lang="en-US" sz="1600" dirty="0" err="1">
                <a:latin typeface="Century Gothic" panose="020B0502020202020204" pitchFamily="34" charset="0"/>
              </a:rPr>
              <a:t>dar</a:t>
            </a:r>
            <a:r>
              <a:rPr lang="en-US" sz="1600" dirty="0">
                <a:latin typeface="Century Gothic" panose="020B0502020202020204" pitchFamily="34" charset="0"/>
              </a:rPr>
              <a:t>’ is often used to describe </a:t>
            </a:r>
            <a:r>
              <a:rPr lang="en-US" sz="1600" b="1" dirty="0">
                <a:latin typeface="Century Gothic" panose="020B0502020202020204" pitchFamily="34" charset="0"/>
              </a:rPr>
              <a:t>how something makes people feel</a:t>
            </a:r>
            <a:r>
              <a:rPr lang="en-US" sz="1600" dirty="0">
                <a:latin typeface="Century Gothic" panose="020B0502020202020204" pitchFamily="34" charset="0"/>
              </a:rPr>
              <a:t>. Compare </a:t>
            </a:r>
            <a:r>
              <a:rPr lang="en-US" sz="1600">
                <a:latin typeface="Century Gothic" panose="020B0502020202020204" pitchFamily="34" charset="0"/>
              </a:rPr>
              <a:t>these </a:t>
            </a:r>
            <a:r>
              <a:rPr lang="en-US" sz="1600" smtClean="0">
                <a:latin typeface="Century Gothic" panose="020B0502020202020204" pitchFamily="34" charset="0"/>
              </a:rPr>
              <a:t>sentences: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8BC1586-84DC-3745-B7AF-0E45F0810BF7}"/>
              </a:ext>
            </a:extLst>
          </p:cNvPr>
          <p:cNvCxnSpPr>
            <a:cxnSpLocks/>
          </p:cNvCxnSpPr>
          <p:nvPr/>
        </p:nvCxnSpPr>
        <p:spPr>
          <a:xfrm>
            <a:off x="3188560" y="2744275"/>
            <a:ext cx="450026" cy="0"/>
          </a:xfrm>
          <a:prstGeom prst="straightConnector1">
            <a:avLst/>
          </a:prstGeom>
          <a:noFill/>
          <a:ln w="57150" cap="flat" cmpd="sng" algn="ctr">
            <a:solidFill>
              <a:srgbClr val="EE6000"/>
            </a:solidFill>
            <a:prstDash val="solid"/>
            <a:miter lim="800000"/>
            <a:tailEnd type="triangle"/>
          </a:ln>
          <a:effectLst/>
        </p:spPr>
      </p:cxn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0AFC2CB6-A1A0-0F40-AE34-50605A963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760592"/>
              </p:ext>
            </p:extLst>
          </p:nvPr>
        </p:nvGraphicFramePr>
        <p:xfrm>
          <a:off x="3844262" y="5294785"/>
          <a:ext cx="2852740" cy="328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5334">
                  <a:extLst>
                    <a:ext uri="{9D8B030D-6E8A-4147-A177-3AD203B41FA5}">
                      <a16:colId xmlns:a16="http://schemas.microsoft.com/office/drawing/2014/main" val="3268113130"/>
                    </a:ext>
                  </a:extLst>
                </a:gridCol>
                <a:gridCol w="1507406">
                  <a:extLst>
                    <a:ext uri="{9D8B030D-6E8A-4147-A177-3AD203B41FA5}">
                      <a16:colId xmlns:a16="http://schemas.microsoft.com/office/drawing/2014/main" val="3636394880"/>
                    </a:ext>
                  </a:extLst>
                </a:gridCol>
              </a:tblGrid>
              <a:tr h="279154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negocio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business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548644885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oficina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office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232792394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proyecto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proyect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203500148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reunión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meeting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830184105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universidad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university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635505209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vez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time, occasion (specific)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650215530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útil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useful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4239384927"/>
                  </a:ext>
                </a:extLst>
              </a:tr>
              <a:tr h="279154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por³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around, because of, by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73806817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454855"/>
              </p:ext>
            </p:extLst>
          </p:nvPr>
        </p:nvGraphicFramePr>
        <p:xfrm>
          <a:off x="-64861" y="5307544"/>
          <a:ext cx="642205" cy="2969955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436340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43634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43634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404638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447249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372708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43634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8987592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075512"/>
              </p:ext>
            </p:extLst>
          </p:nvPr>
        </p:nvGraphicFramePr>
        <p:xfrm>
          <a:off x="-64861" y="8249444"/>
          <a:ext cx="642205" cy="27432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257957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674286"/>
              </p:ext>
            </p:extLst>
          </p:nvPr>
        </p:nvGraphicFramePr>
        <p:xfrm>
          <a:off x="3312585" y="5381317"/>
          <a:ext cx="642205" cy="3295139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415374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nm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415374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415374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438163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31816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349358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30325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8987592"/>
                  </a:ext>
                </a:extLst>
              </a:tr>
              <a:tr h="474628">
                <a:tc>
                  <a:txBody>
                    <a:bodyPr/>
                    <a:lstStyle/>
                    <a:p>
                      <a:pPr algn="ctr"/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prep</a:t>
                      </a:r>
                    </a:p>
                    <a:p>
                      <a:pPr algn="ctr"/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2275722"/>
                  </a:ext>
                </a:extLst>
              </a:tr>
            </a:tbl>
          </a:graphicData>
        </a:graphic>
      </p:graphicFrame>
      <p:sp>
        <p:nvSpPr>
          <p:cNvPr id="32" name="TextBox 8">
            <a:extLst>
              <a:ext uri="{FF2B5EF4-FFF2-40B4-BE49-F238E27FC236}">
                <a16:creationId xmlns:a16="http://schemas.microsoft.com/office/drawing/2014/main" id="{63DC17C5-458D-524E-96ED-7E2B9BD8C9A1}"/>
              </a:ext>
            </a:extLst>
          </p:cNvPr>
          <p:cNvSpPr txBox="1"/>
          <p:nvPr/>
        </p:nvSpPr>
        <p:spPr>
          <a:xfrm>
            <a:off x="206223" y="2066679"/>
            <a:ext cx="2660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600" dirty="0">
                <a:latin typeface="Century Gothic" panose="020B0502020202020204" pitchFamily="34" charset="0"/>
              </a:rPr>
              <a:t>Las </a:t>
            </a:r>
            <a:r>
              <a:rPr lang="en-GB" sz="1600" dirty="0" err="1">
                <a:latin typeface="Century Gothic" panose="020B0502020202020204" pitchFamily="34" charset="0"/>
              </a:rPr>
              <a:t>películas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latin typeface="Century Gothic" panose="020B0502020202020204" pitchFamily="34" charset="0"/>
              </a:rPr>
              <a:t>dan</a:t>
            </a:r>
            <a:r>
              <a:rPr lang="en-GB" sz="1600" b="1" dirty="0"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latin typeface="Century Gothic" panose="020B0502020202020204" pitchFamily="34" charset="0"/>
              </a:rPr>
              <a:t>tristeza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E779E2ED-1A5F-5E4D-9145-74C8CA9CE7B0}"/>
              </a:ext>
            </a:extLst>
          </p:cNvPr>
          <p:cNvSpPr txBox="1"/>
          <p:nvPr/>
        </p:nvSpPr>
        <p:spPr>
          <a:xfrm>
            <a:off x="3279194" y="1869475"/>
            <a:ext cx="7949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films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sad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(literally, ‘the films give sadness’)</a:t>
            </a:r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25CACCCD-3687-D24A-97A0-B111A1C63EF2}"/>
              </a:ext>
            </a:extLst>
          </p:cNvPr>
          <p:cNvSpPr txBox="1"/>
          <p:nvPr/>
        </p:nvSpPr>
        <p:spPr>
          <a:xfrm>
            <a:off x="211313" y="2574998"/>
            <a:ext cx="3220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Las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películas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tristeza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76E10B3A-B928-9840-B3D8-5E4C376DADBC}"/>
              </a:ext>
            </a:extLst>
          </p:cNvPr>
          <p:cNvSpPr txBox="1"/>
          <p:nvPr/>
        </p:nvSpPr>
        <p:spPr>
          <a:xfrm>
            <a:off x="3656480" y="2524298"/>
            <a:ext cx="3658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films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make me sad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1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lit,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‘the films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give me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sadness’)</a:t>
            </a:r>
          </a:p>
        </p:txBody>
      </p:sp>
      <p:pic>
        <p:nvPicPr>
          <p:cNvPr id="36" name="Imagen 8">
            <a:extLst>
              <a:ext uri="{FF2B5EF4-FFF2-40B4-BE49-F238E27FC236}">
                <a16:creationId xmlns:a16="http://schemas.microsoft.com/office/drawing/2014/main" id="{CDF98E2E-BCF3-6246-915D-5B1BDA1069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557" y="690860"/>
            <a:ext cx="697444" cy="697444"/>
          </a:xfrm>
          <a:prstGeom prst="rect">
            <a:avLst/>
          </a:prstGeom>
        </p:spPr>
      </p:pic>
      <p:sp>
        <p:nvSpPr>
          <p:cNvPr id="37" name="TextBox 8">
            <a:extLst>
              <a:ext uri="{FF2B5EF4-FFF2-40B4-BE49-F238E27FC236}">
                <a16:creationId xmlns:a16="http://schemas.microsoft.com/office/drawing/2014/main" id="{BE271151-8069-074E-B304-85EAA11984F9}"/>
              </a:ext>
            </a:extLst>
          </p:cNvPr>
          <p:cNvSpPr txBox="1"/>
          <p:nvPr/>
        </p:nvSpPr>
        <p:spPr>
          <a:xfrm>
            <a:off x="239246" y="3167428"/>
            <a:ext cx="3220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película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 da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risa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7CD7384-AEDF-0B40-B158-CEB7804063B6}"/>
              </a:ext>
            </a:extLst>
          </p:cNvPr>
          <p:cNvCxnSpPr>
            <a:cxnSpLocks/>
          </p:cNvCxnSpPr>
          <p:nvPr/>
        </p:nvCxnSpPr>
        <p:spPr>
          <a:xfrm>
            <a:off x="2674828" y="3351669"/>
            <a:ext cx="450026" cy="0"/>
          </a:xfrm>
          <a:prstGeom prst="straightConnector1">
            <a:avLst/>
          </a:prstGeom>
          <a:noFill/>
          <a:ln w="57150" cap="flat" cmpd="sng" algn="ctr">
            <a:solidFill>
              <a:srgbClr val="EE6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9" name="TextBox 8">
            <a:extLst>
              <a:ext uri="{FF2B5EF4-FFF2-40B4-BE49-F238E27FC236}">
                <a16:creationId xmlns:a16="http://schemas.microsoft.com/office/drawing/2014/main" id="{37F5C35D-6D3A-C241-BB84-7A7D22F3777B}"/>
              </a:ext>
            </a:extLst>
          </p:cNvPr>
          <p:cNvSpPr txBox="1"/>
          <p:nvPr/>
        </p:nvSpPr>
        <p:spPr>
          <a:xfrm>
            <a:off x="3152932" y="3231826"/>
            <a:ext cx="4020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film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makes me laugh.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(lit. ‘the film gives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</a:t>
            </a:r>
            <a:r>
              <a:rPr kumimoji="0" lang="en-GB" sz="16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laughter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’)</a:t>
            </a:r>
          </a:p>
        </p:txBody>
      </p:sp>
      <p:pic>
        <p:nvPicPr>
          <p:cNvPr id="40" name="Imagen 15">
            <a:extLst>
              <a:ext uri="{FF2B5EF4-FFF2-40B4-BE49-F238E27FC236}">
                <a16:creationId xmlns:a16="http://schemas.microsoft.com/office/drawing/2014/main" id="{5CC3D64D-F14D-E145-88E6-9D53BBAB8F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6582" y="3530334"/>
            <a:ext cx="640820" cy="597166"/>
          </a:xfrm>
          <a:prstGeom prst="rect">
            <a:avLst/>
          </a:prstGeom>
        </p:spPr>
      </p:pic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EC3ABBFA-38AD-BA4C-B5F5-68408DBFD4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248" y="4218307"/>
            <a:ext cx="1089946" cy="1089946"/>
          </a:xfrm>
          <a:prstGeom prst="rect">
            <a:avLst/>
          </a:prstGeom>
        </p:spPr>
      </p:pic>
      <p:sp>
        <p:nvSpPr>
          <p:cNvPr id="41" name="Rounded Rectangular Callout 40">
            <a:extLst>
              <a:ext uri="{FF2B5EF4-FFF2-40B4-BE49-F238E27FC236}">
                <a16:creationId xmlns:a16="http://schemas.microsoft.com/office/drawing/2014/main" id="{1063C619-9D5A-5141-9BCB-7D177210D10D}"/>
              </a:ext>
            </a:extLst>
          </p:cNvPr>
          <p:cNvSpPr/>
          <p:nvPr/>
        </p:nvSpPr>
        <p:spPr>
          <a:xfrm>
            <a:off x="3429000" y="4185201"/>
            <a:ext cx="3257451" cy="1017622"/>
          </a:xfrm>
          <a:prstGeom prst="wedgeRoundRectCallout">
            <a:avLst>
              <a:gd name="adj1" fmla="val 21215"/>
              <a:gd name="adj2" fmla="val 58068"/>
              <a:gd name="adj3" fmla="val 16667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negocio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= ‘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 business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(i.e., a company)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Los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negocios =‘business’ in general (i.e., trade, deals).</a:t>
            </a:r>
          </a:p>
        </p:txBody>
      </p:sp>
    </p:spTree>
    <p:extLst>
      <p:ext uri="{BB962C8B-B14F-4D97-AF65-F5344CB8AC3E}">
        <p14:creationId xmlns:p14="http://schemas.microsoft.com/office/powerpoint/2010/main" val="251238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111569" y="8719322"/>
            <a:ext cx="1600200" cy="635000"/>
          </a:xfrm>
        </p:spPr>
        <p:txBody>
          <a:bodyPr/>
          <a:lstStyle/>
          <a:p>
            <a:r>
              <a:rPr lang="en-GB" altLang="en-US" b="1" dirty="0"/>
              <a:t>41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</a:rPr>
              <a:t>Gramática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155774" y="611065"/>
            <a:ext cx="6776133" cy="819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tx1"/>
                </a:solidFill>
              </a:rPr>
              <a:t>Talking about what people used to do </a:t>
            </a:r>
          </a:p>
          <a:p>
            <a:pPr lvl="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tx1"/>
                </a:solidFill>
              </a:rPr>
              <a:t>Imperfect </a:t>
            </a:r>
            <a:r>
              <a:rPr lang="en-GB" sz="1800" b="1">
                <a:solidFill>
                  <a:schemeClr val="tx1"/>
                </a:solidFill>
              </a:rPr>
              <a:t>tense </a:t>
            </a:r>
            <a:r>
              <a:rPr lang="en-GB" sz="1800" b="1" smtClean="0">
                <a:solidFill>
                  <a:schemeClr val="tx1"/>
                </a:solidFill>
              </a:rPr>
              <a:t>with ER </a:t>
            </a:r>
            <a:r>
              <a:rPr lang="en-GB" sz="1800" b="1" dirty="0">
                <a:solidFill>
                  <a:schemeClr val="tx1"/>
                </a:solidFill>
              </a:rPr>
              <a:t>and IR verbs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C3D596-09CD-D04B-9150-80DD81E83755}"/>
              </a:ext>
            </a:extLst>
          </p:cNvPr>
          <p:cNvSpPr txBox="1"/>
          <p:nvPr/>
        </p:nvSpPr>
        <p:spPr>
          <a:xfrm>
            <a:off x="172381" y="1890556"/>
            <a:ext cx="5242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Recorr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ías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la ciudad.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90AFD4-F104-D841-A7A3-069CC0BB4F8D}"/>
              </a:ext>
            </a:extLst>
          </p:cNvPr>
          <p:cNvSpPr txBox="1"/>
          <p:nvPr/>
        </p:nvSpPr>
        <p:spPr>
          <a:xfrm>
            <a:off x="3001158" y="1882117"/>
            <a:ext cx="6187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i="1" dirty="0">
                <a:latin typeface="Century Gothic" panose="020F0302020204030204"/>
              </a:rPr>
              <a:t>You</a:t>
            </a: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</a:rPr>
              <a:t> used to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</a:rPr>
              <a:t>travel around the city.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8BC16B-611E-CA46-9893-49D5379AA780}"/>
              </a:ext>
            </a:extLst>
          </p:cNvPr>
          <p:cNvSpPr txBox="1"/>
          <p:nvPr/>
        </p:nvSpPr>
        <p:spPr>
          <a:xfrm>
            <a:off x="167697" y="1523563"/>
            <a:ext cx="6509129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With these verbs, add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–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ías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the verb stem to talk about ‘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you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’. 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4444804B-945C-974B-AAE9-3B7A0E824910}"/>
              </a:ext>
            </a:extLst>
          </p:cNvPr>
          <p:cNvSpPr txBox="1"/>
          <p:nvPr/>
        </p:nvSpPr>
        <p:spPr>
          <a:xfrm>
            <a:off x="167697" y="2372176"/>
            <a:ext cx="6187547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talk about ‘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in this tense with –er and –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verbs, add ‘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ía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extBox 24">
            <a:extLst>
              <a:ext uri="{FF2B5EF4-FFF2-40B4-BE49-F238E27FC236}">
                <a16:creationId xmlns:a16="http://schemas.microsoft.com/office/drawing/2014/main" id="{58E3402A-FD37-2B49-965E-9C642D2741B8}"/>
              </a:ext>
            </a:extLst>
          </p:cNvPr>
          <p:cNvSpPr txBox="1"/>
          <p:nvPr/>
        </p:nvSpPr>
        <p:spPr>
          <a:xfrm>
            <a:off x="157327" y="2744224"/>
            <a:ext cx="5242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Aparec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ía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tarde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 menudo.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TextBox 25">
            <a:extLst>
              <a:ext uri="{FF2B5EF4-FFF2-40B4-BE49-F238E27FC236}">
                <a16:creationId xmlns:a16="http://schemas.microsoft.com/office/drawing/2014/main" id="{B7355269-F2F1-0344-8FD6-9F5FEB5F8E5A}"/>
              </a:ext>
            </a:extLst>
          </p:cNvPr>
          <p:cNvSpPr txBox="1"/>
          <p:nvPr/>
        </p:nvSpPr>
        <p:spPr>
          <a:xfrm>
            <a:off x="3087765" y="2743404"/>
            <a:ext cx="3763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i="1">
                <a:latin typeface="Century Gothic" panose="020F0302020204030204"/>
              </a:rPr>
              <a:t>I</a:t>
            </a: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1600" b="1" i="1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F0302020204030204"/>
              </a:rPr>
              <a:t>used </a:t>
            </a: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</a:rPr>
              <a:t>to </a:t>
            </a: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F0302020204030204"/>
              </a:rPr>
              <a:t>turn </a:t>
            </a:r>
            <a:r>
              <a:rPr kumimoji="0" lang="en-GB" sz="1600" b="0" i="1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F0302020204030204"/>
              </a:rPr>
              <a:t>up late often.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7" name="TextBox 26">
            <a:extLst>
              <a:ext uri="{FF2B5EF4-FFF2-40B4-BE49-F238E27FC236}">
                <a16:creationId xmlns:a16="http://schemas.microsoft.com/office/drawing/2014/main" id="{389314B0-D8E3-E44B-93CD-AA5B44F3998B}"/>
              </a:ext>
            </a:extLst>
          </p:cNvPr>
          <p:cNvSpPr txBox="1"/>
          <p:nvPr/>
        </p:nvSpPr>
        <p:spPr>
          <a:xfrm>
            <a:off x="172381" y="3236142"/>
            <a:ext cx="6496979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talk about ‘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s/he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or ‘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in with –er and –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verbs, also add ‘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ía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TextBox 24">
            <a:extLst>
              <a:ext uri="{FF2B5EF4-FFF2-40B4-BE49-F238E27FC236}">
                <a16:creationId xmlns:a16="http://schemas.microsoft.com/office/drawing/2014/main" id="{76A01888-987D-1343-B7DC-FB02B4D88868}"/>
              </a:ext>
            </a:extLst>
          </p:cNvPr>
          <p:cNvSpPr txBox="1"/>
          <p:nvPr/>
        </p:nvSpPr>
        <p:spPr>
          <a:xfrm>
            <a:off x="172381" y="3567849"/>
            <a:ext cx="5242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Serv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ía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platos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ricos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TextBox 25">
            <a:extLst>
              <a:ext uri="{FF2B5EF4-FFF2-40B4-BE49-F238E27FC236}">
                <a16:creationId xmlns:a16="http://schemas.microsoft.com/office/drawing/2014/main" id="{F8288E3D-F229-3A41-BB5B-CF8C1B018E95}"/>
              </a:ext>
            </a:extLst>
          </p:cNvPr>
          <p:cNvSpPr txBox="1"/>
          <p:nvPr/>
        </p:nvSpPr>
        <p:spPr>
          <a:xfrm>
            <a:off x="3067033" y="3506284"/>
            <a:ext cx="3763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i="1" dirty="0">
                <a:latin typeface="Century Gothic" panose="020F0302020204030204"/>
              </a:rPr>
              <a:t>S/he used to </a:t>
            </a:r>
            <a:r>
              <a:rPr lang="en-GB" sz="1600" i="1" dirty="0">
                <a:latin typeface="Century Gothic" panose="020F0302020204030204"/>
              </a:rPr>
              <a:t>serve tasty dishes.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521E82-BBA9-A744-9BFC-6D89CA0E1CB1}"/>
              </a:ext>
            </a:extLst>
          </p:cNvPr>
          <p:cNvSpPr txBox="1"/>
          <p:nvPr/>
        </p:nvSpPr>
        <p:spPr>
          <a:xfrm>
            <a:off x="211324" y="5047750"/>
            <a:ext cx="6618908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‘</a:t>
            </a:r>
            <a:r>
              <a:rPr kumimoji="0" lang="en-GB" sz="16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quere</a:t>
            </a:r>
            <a:r>
              <a:rPr lang="en-GB" sz="1600" b="1" dirty="0">
                <a:latin typeface="Century Gothic" panose="020B0502020202020204" pitchFamily="34" charset="0"/>
              </a:rPr>
              <a:t>r</a:t>
            </a:r>
            <a:r>
              <a:rPr lang="en-GB" sz="1600" dirty="0">
                <a:latin typeface="Century Gothic" panose="020B0502020202020204" pitchFamily="34" charset="0"/>
              </a:rPr>
              <a:t>’, ‘</a:t>
            </a:r>
            <a:r>
              <a:rPr lang="en-GB" sz="1600" b="1" dirty="0" err="1">
                <a:latin typeface="Century Gothic" panose="020B0502020202020204" pitchFamily="34" charset="0"/>
              </a:rPr>
              <a:t>poder</a:t>
            </a:r>
            <a:r>
              <a:rPr lang="en-GB" sz="1600" dirty="0">
                <a:latin typeface="Century Gothic" panose="020B0502020202020204" pitchFamily="34" charset="0"/>
              </a:rPr>
              <a:t>’ and ‘</a:t>
            </a:r>
            <a:r>
              <a:rPr lang="en-GB" sz="1600" b="1" dirty="0" err="1">
                <a:latin typeface="Century Gothic" panose="020B0502020202020204" pitchFamily="34" charset="0"/>
              </a:rPr>
              <a:t>deber</a:t>
            </a:r>
            <a:r>
              <a:rPr lang="en-GB" sz="1600" dirty="0">
                <a:latin typeface="Century Gothic" panose="020B0502020202020204" pitchFamily="34" charset="0"/>
              </a:rPr>
              <a:t>’ are often followed by the </a:t>
            </a:r>
            <a:r>
              <a:rPr lang="en-GB" sz="1600" b="1" dirty="0">
                <a:latin typeface="Century Gothic" panose="020B0502020202020204" pitchFamily="34" charset="0"/>
              </a:rPr>
              <a:t>infinitive</a:t>
            </a:r>
            <a:r>
              <a:rPr lang="en-GB" sz="1600" b="1" i="1" dirty="0">
                <a:latin typeface="Century Gothic" panose="020B0502020202020204" pitchFamily="34" charset="0"/>
              </a:rPr>
              <a:t>.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9728FBC-E48E-EF4F-BE81-67C0035D4DCD}"/>
              </a:ext>
            </a:extLst>
          </p:cNvPr>
          <p:cNvSpPr txBox="1"/>
          <p:nvPr/>
        </p:nvSpPr>
        <p:spPr>
          <a:xfrm>
            <a:off x="235424" y="6275738"/>
            <a:ext cx="5242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Quiero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cumplir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mi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sueño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93CFFF-3DF6-0D40-8DDD-B6563D8EE768}"/>
              </a:ext>
            </a:extLst>
          </p:cNvPr>
          <p:cNvSpPr txBox="1"/>
          <p:nvPr/>
        </p:nvSpPr>
        <p:spPr>
          <a:xfrm>
            <a:off x="3271827" y="6294575"/>
            <a:ext cx="7092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i="1" dirty="0">
                <a:latin typeface="Century Gothic" panose="020F0302020204030204"/>
              </a:rPr>
              <a:t>I want to </a:t>
            </a:r>
            <a:r>
              <a:rPr lang="en-GB" sz="1600" i="1" dirty="0">
                <a:latin typeface="Century Gothic" panose="020F0302020204030204"/>
              </a:rPr>
              <a:t>achieve/fulfil my dream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</a:rPr>
              <a:t>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6" name="TextBox 26">
            <a:extLst>
              <a:ext uri="{FF2B5EF4-FFF2-40B4-BE49-F238E27FC236}">
                <a16:creationId xmlns:a16="http://schemas.microsoft.com/office/drawing/2014/main" id="{F9C2BF39-3FA4-BE47-B16C-6764F80A7CE6}"/>
              </a:ext>
            </a:extLst>
          </p:cNvPr>
          <p:cNvSpPr txBox="1"/>
          <p:nvPr/>
        </p:nvSpPr>
        <p:spPr>
          <a:xfrm>
            <a:off x="225632" y="5457079"/>
            <a:ext cx="6472678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To talk about what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someone </a:t>
            </a:r>
            <a:r>
              <a:rPr kumimoji="0" lang="en-GB" sz="1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wants </a:t>
            </a:r>
            <a:r>
              <a:rPr kumimoji="0" lang="en-GB" sz="1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to do, we use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querer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TextBox 24">
            <a:extLst>
              <a:ext uri="{FF2B5EF4-FFF2-40B4-BE49-F238E27FC236}">
                <a16:creationId xmlns:a16="http://schemas.microsoft.com/office/drawing/2014/main" id="{36BEDFA8-438B-4F43-B48B-AEC78B987237}"/>
              </a:ext>
            </a:extLst>
          </p:cNvPr>
          <p:cNvSpPr txBox="1"/>
          <p:nvPr/>
        </p:nvSpPr>
        <p:spPr>
          <a:xfrm>
            <a:off x="224626" y="7515241"/>
            <a:ext cx="5242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noProof="0" dirty="0" err="1">
                <a:latin typeface="Century Gothic" panose="020F0302020204030204"/>
              </a:rPr>
              <a:t>Puedo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</a:rPr>
              <a:t>ver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</a:rPr>
              <a:t> la </a:t>
            </a:r>
            <a:r>
              <a:rPr kumimoji="0" lang="en-GB" sz="1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</a:rPr>
              <a:t>carretera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59" name="TextBox 25">
            <a:extLst>
              <a:ext uri="{FF2B5EF4-FFF2-40B4-BE49-F238E27FC236}">
                <a16:creationId xmlns:a16="http://schemas.microsoft.com/office/drawing/2014/main" id="{33DDD64E-EAE2-B447-95B3-959777C0FC97}"/>
              </a:ext>
            </a:extLst>
          </p:cNvPr>
          <p:cNvSpPr txBox="1"/>
          <p:nvPr/>
        </p:nvSpPr>
        <p:spPr>
          <a:xfrm>
            <a:off x="3242781" y="7570450"/>
            <a:ext cx="6187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i="1" dirty="0">
                <a:latin typeface="Century Gothic" panose="020F0302020204030204"/>
              </a:rPr>
              <a:t>I can </a:t>
            </a:r>
            <a:r>
              <a:rPr lang="en-GB" sz="1600" i="1" dirty="0">
                <a:latin typeface="Century Gothic" panose="020F0302020204030204"/>
              </a:rPr>
              <a:t>see the road.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60" name="TextBox 26">
            <a:extLst>
              <a:ext uri="{FF2B5EF4-FFF2-40B4-BE49-F238E27FC236}">
                <a16:creationId xmlns:a16="http://schemas.microsoft.com/office/drawing/2014/main" id="{63B6DE1F-732B-2047-AC35-089899EB2D90}"/>
              </a:ext>
            </a:extLst>
          </p:cNvPr>
          <p:cNvSpPr txBox="1"/>
          <p:nvPr/>
        </p:nvSpPr>
        <p:spPr>
          <a:xfrm>
            <a:off x="239090" y="8015059"/>
            <a:ext cx="6462384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600" dirty="0">
                <a:latin typeface="Century Gothic" panose="020B0502020202020204" pitchFamily="34" charset="0"/>
              </a:rPr>
              <a:t>To talk about what someone </a:t>
            </a:r>
            <a:r>
              <a:rPr lang="en-GB" sz="1600" b="1" dirty="0">
                <a:latin typeface="Century Gothic" panose="020B0502020202020204" pitchFamily="34" charset="0"/>
              </a:rPr>
              <a:t>must</a:t>
            </a:r>
            <a:r>
              <a:rPr lang="en-GB" sz="1600" dirty="0">
                <a:latin typeface="Century Gothic" panose="020B0502020202020204" pitchFamily="34" charset="0"/>
              </a:rPr>
              <a:t> (or has to) do, we use </a:t>
            </a:r>
            <a:r>
              <a:rPr lang="en-GB" sz="1600" b="1" dirty="0" err="1">
                <a:latin typeface="Century Gothic" panose="020B0502020202020204" pitchFamily="34" charset="0"/>
              </a:rPr>
              <a:t>deber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  <a:endParaRPr lang="en-GB" sz="1600" b="1" i="1" dirty="0">
              <a:latin typeface="Century Gothic" panose="020B0502020202020204" pitchFamily="34" charset="0"/>
            </a:endParaRPr>
          </a:p>
        </p:txBody>
      </p:sp>
      <p:sp>
        <p:nvSpPr>
          <p:cNvPr id="61" name="TextBox 24">
            <a:extLst>
              <a:ext uri="{FF2B5EF4-FFF2-40B4-BE49-F238E27FC236}">
                <a16:creationId xmlns:a16="http://schemas.microsoft.com/office/drawing/2014/main" id="{65008779-12AE-8F4B-B74F-32A81C471314}"/>
              </a:ext>
            </a:extLst>
          </p:cNvPr>
          <p:cNvSpPr txBox="1"/>
          <p:nvPr/>
        </p:nvSpPr>
        <p:spPr>
          <a:xfrm>
            <a:off x="239091" y="8353711"/>
            <a:ext cx="5242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</a:rPr>
              <a:t>Debo</a:t>
            </a:r>
            <a:r>
              <a:rPr lang="en-GB" sz="1600" b="1" dirty="0">
                <a:latin typeface="Century Gothic" panose="020F0302020204030204"/>
              </a:rPr>
              <a:t> </a:t>
            </a:r>
            <a:r>
              <a:rPr lang="en-GB" sz="1600" dirty="0" err="1">
                <a:latin typeface="Century Gothic" panose="020F0302020204030204"/>
              </a:rPr>
              <a:t>asistir</a:t>
            </a:r>
            <a:r>
              <a:rPr lang="en-GB" sz="1600" dirty="0">
                <a:latin typeface="Century Gothic" panose="020F0302020204030204"/>
              </a:rPr>
              <a:t> a la </a:t>
            </a:r>
            <a:r>
              <a:rPr lang="en-GB" sz="1600" dirty="0" err="1">
                <a:latin typeface="Century Gothic" panose="020F0302020204030204"/>
              </a:rPr>
              <a:t>clase</a:t>
            </a:r>
            <a:r>
              <a:rPr lang="en-GB" sz="1600" dirty="0">
                <a:latin typeface="Century Gothic" panose="020F0302020204030204"/>
              </a:rPr>
              <a:t>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64" name="TextBox 25">
            <a:extLst>
              <a:ext uri="{FF2B5EF4-FFF2-40B4-BE49-F238E27FC236}">
                <a16:creationId xmlns:a16="http://schemas.microsoft.com/office/drawing/2014/main" id="{C10024E7-587A-B544-9B8B-935BDA06ADAD}"/>
              </a:ext>
            </a:extLst>
          </p:cNvPr>
          <p:cNvSpPr txBox="1"/>
          <p:nvPr/>
        </p:nvSpPr>
        <p:spPr>
          <a:xfrm>
            <a:off x="3232643" y="8361380"/>
            <a:ext cx="6187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i="1" dirty="0">
                <a:latin typeface="Century Gothic" panose="020F0302020204030204"/>
              </a:rPr>
              <a:t>I </a:t>
            </a:r>
            <a:r>
              <a:rPr lang="en-GB" sz="1600" b="1" i="1">
                <a:latin typeface="Century Gothic" panose="020F0302020204030204"/>
              </a:rPr>
              <a:t>must </a:t>
            </a:r>
            <a:r>
              <a:rPr lang="en-GB" sz="1600" i="1" smtClean="0">
                <a:latin typeface="Century Gothic" panose="020F0302020204030204"/>
              </a:rPr>
              <a:t>attend/go to </a:t>
            </a:r>
            <a:r>
              <a:rPr lang="en-GB" sz="1600" i="1" dirty="0">
                <a:latin typeface="Century Gothic" panose="020F0302020204030204"/>
              </a:rPr>
              <a:t>the class.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69" name="TextBox 26">
            <a:extLst>
              <a:ext uri="{FF2B5EF4-FFF2-40B4-BE49-F238E27FC236}">
                <a16:creationId xmlns:a16="http://schemas.microsoft.com/office/drawing/2014/main" id="{A20EAE42-CA45-4644-97D4-C5C12053004F}"/>
              </a:ext>
            </a:extLst>
          </p:cNvPr>
          <p:cNvSpPr txBox="1"/>
          <p:nvPr/>
        </p:nvSpPr>
        <p:spPr>
          <a:xfrm>
            <a:off x="238934" y="6746429"/>
            <a:ext cx="6395320" cy="3518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600" dirty="0">
                <a:latin typeface="Century Gothic" panose="020B0502020202020204" pitchFamily="34" charset="0"/>
              </a:rPr>
              <a:t>To talk about what someone </a:t>
            </a:r>
            <a:r>
              <a:rPr lang="en-GB" sz="1600" b="1" dirty="0">
                <a:latin typeface="Century Gothic" panose="020B0502020202020204" pitchFamily="34" charset="0"/>
              </a:rPr>
              <a:t>can </a:t>
            </a:r>
            <a:r>
              <a:rPr lang="en-GB" sz="1600" dirty="0">
                <a:latin typeface="Century Gothic" panose="020B0502020202020204" pitchFamily="34" charset="0"/>
              </a:rPr>
              <a:t>do, we use </a:t>
            </a:r>
            <a:r>
              <a:rPr lang="en-GB" sz="1600" b="1" dirty="0" err="1">
                <a:latin typeface="Century Gothic" panose="020B0502020202020204" pitchFamily="34" charset="0"/>
              </a:rPr>
              <a:t>poder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  <a:endParaRPr lang="en-GB" sz="1600" b="1" i="1" dirty="0">
              <a:latin typeface="Century Gothic" panose="020B0502020202020204" pitchFamily="34" charset="0"/>
            </a:endParaRPr>
          </a:p>
        </p:txBody>
      </p:sp>
      <p:sp>
        <p:nvSpPr>
          <p:cNvPr id="45" name="Rounded Rectangular Callout 44">
            <a:extLst>
              <a:ext uri="{FF2B5EF4-FFF2-40B4-BE49-F238E27FC236}">
                <a16:creationId xmlns:a16="http://schemas.microsoft.com/office/drawing/2014/main" id="{66A1B30F-CCA0-3C43-AFA0-E55B90FC7520}"/>
              </a:ext>
            </a:extLst>
          </p:cNvPr>
          <p:cNvSpPr/>
          <p:nvPr/>
        </p:nvSpPr>
        <p:spPr>
          <a:xfrm>
            <a:off x="1782994" y="5862625"/>
            <a:ext cx="4835758" cy="349405"/>
          </a:xfrm>
          <a:prstGeom prst="wedgeRoundRectCallout">
            <a:avLst>
              <a:gd name="adj1" fmla="val -53036"/>
              <a:gd name="adj2" fmla="val 48184"/>
              <a:gd name="adj3" fmla="val 16667"/>
            </a:avLst>
          </a:prstGeom>
          <a:solidFill>
            <a:srgbClr val="E1F0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Note that ‘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qu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e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rer</a:t>
            </a:r>
            <a:r>
              <a:rPr lang="en-GB" sz="1600" dirty="0">
                <a:solidFill>
                  <a:schemeClr val="tx1"/>
                </a:solidFill>
                <a:latin typeface="Century Gothic" panose="020F0302020204030204"/>
              </a:rPr>
              <a:t>’ has a </a:t>
            </a:r>
            <a:r>
              <a:rPr lang="en-GB" sz="1600" b="1" dirty="0">
                <a:solidFill>
                  <a:schemeClr val="tx1"/>
                </a:solidFill>
                <a:latin typeface="Century Gothic" panose="020F0302020204030204"/>
              </a:rPr>
              <a:t>e</a:t>
            </a:r>
            <a:r>
              <a:rPr lang="en-GB" sz="1600" dirty="0">
                <a:solidFill>
                  <a:schemeClr val="tx1"/>
                </a:solidFill>
                <a:latin typeface="Century Gothic" panose="020F0302020204030204"/>
              </a:rPr>
              <a:t>&gt;</a:t>
            </a:r>
            <a:r>
              <a:rPr lang="en-GB" sz="1600" b="1" dirty="0" err="1">
                <a:solidFill>
                  <a:schemeClr val="tx1"/>
                </a:solidFill>
                <a:latin typeface="Century Gothic" panose="020F0302020204030204"/>
              </a:rPr>
              <a:t>ie</a:t>
            </a:r>
            <a:r>
              <a:rPr lang="en-GB" sz="1600" b="1" dirty="0">
                <a:solidFill>
                  <a:schemeClr val="tx1"/>
                </a:solidFill>
                <a:latin typeface="Century Gothic" panose="020F0302020204030204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F0302020204030204"/>
              </a:rPr>
              <a:t>spelling change.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2" name="Rounded Rectangular Callout 71">
            <a:extLst>
              <a:ext uri="{FF2B5EF4-FFF2-40B4-BE49-F238E27FC236}">
                <a16:creationId xmlns:a16="http://schemas.microsoft.com/office/drawing/2014/main" id="{A7AAD9F8-949E-5440-A462-BD28645976DD}"/>
              </a:ext>
            </a:extLst>
          </p:cNvPr>
          <p:cNvSpPr/>
          <p:nvPr/>
        </p:nvSpPr>
        <p:spPr>
          <a:xfrm>
            <a:off x="1802067" y="7169647"/>
            <a:ext cx="4835758" cy="315154"/>
          </a:xfrm>
          <a:prstGeom prst="wedgeRoundRectCallout">
            <a:avLst>
              <a:gd name="adj1" fmla="val -55939"/>
              <a:gd name="adj2" fmla="val 23832"/>
              <a:gd name="adj3" fmla="val 16667"/>
            </a:avLst>
          </a:prstGeom>
          <a:solidFill>
            <a:srgbClr val="E1F0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Note that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‘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p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o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der</a:t>
            </a:r>
            <a:r>
              <a:rPr lang="en-GB" sz="1600" dirty="0">
                <a:solidFill>
                  <a:schemeClr val="tx1"/>
                </a:solidFill>
                <a:latin typeface="Century Gothic" panose="020F0302020204030204"/>
              </a:rPr>
              <a:t>’ has a </a:t>
            </a:r>
            <a:r>
              <a:rPr lang="en-GB" sz="1600" b="1" dirty="0">
                <a:solidFill>
                  <a:schemeClr val="tx1"/>
                </a:solidFill>
                <a:latin typeface="Century Gothic" panose="020F0302020204030204"/>
              </a:rPr>
              <a:t>u</a:t>
            </a:r>
            <a:r>
              <a:rPr lang="en-GB" sz="1600" dirty="0">
                <a:solidFill>
                  <a:schemeClr val="tx1"/>
                </a:solidFill>
                <a:latin typeface="Century Gothic" panose="020F0302020204030204"/>
              </a:rPr>
              <a:t>&gt;</a:t>
            </a:r>
            <a:r>
              <a:rPr lang="en-GB" sz="1600" b="1" dirty="0" err="1">
                <a:solidFill>
                  <a:schemeClr val="tx1"/>
                </a:solidFill>
                <a:latin typeface="Century Gothic" panose="020F0302020204030204"/>
              </a:rPr>
              <a:t>ue</a:t>
            </a:r>
            <a:r>
              <a:rPr lang="en-GB" sz="1600" b="1" dirty="0">
                <a:solidFill>
                  <a:schemeClr val="tx1"/>
                </a:solidFill>
                <a:latin typeface="Century Gothic" panose="020F0302020204030204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F0302020204030204"/>
              </a:rPr>
              <a:t>spelling change.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A1886220-34C1-C446-8463-F57386234742}"/>
              </a:ext>
            </a:extLst>
          </p:cNvPr>
          <p:cNvSpPr txBox="1">
            <a:spLocks/>
          </p:cNvSpPr>
          <p:nvPr/>
        </p:nvSpPr>
        <p:spPr>
          <a:xfrm>
            <a:off x="167697" y="4605861"/>
            <a:ext cx="6776133" cy="481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tx1"/>
                </a:solidFill>
              </a:rPr>
              <a:t>Modal verbs [revisited]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7" name="Picture 2" descr="Food, Tamales, Christmas, Dinner">
            <a:extLst>
              <a:ext uri="{FF2B5EF4-FFF2-40B4-BE49-F238E27FC236}">
                <a16:creationId xmlns:a16="http://schemas.microsoft.com/office/drawing/2014/main" id="{79ED59CA-E78C-EB40-B7ED-C99FEF984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989" y="3982053"/>
            <a:ext cx="859340" cy="61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>
            <a:extLst>
              <a:ext uri="{FF2B5EF4-FFF2-40B4-BE49-F238E27FC236}">
                <a16:creationId xmlns:a16="http://schemas.microsoft.com/office/drawing/2014/main" id="{267EA723-64CF-9042-B3E2-9BA2FA64B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457" y="3972415"/>
            <a:ext cx="1006785" cy="6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CB5B3B45-A5B0-E84E-9536-44F8A87E1C21}"/>
              </a:ext>
            </a:extLst>
          </p:cNvPr>
          <p:cNvSpPr/>
          <p:nvPr/>
        </p:nvSpPr>
        <p:spPr>
          <a:xfrm flipH="1">
            <a:off x="5053684" y="4561946"/>
            <a:ext cx="17343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Los tamales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B63E2C1-02B1-3944-B3E1-FF07B73F81FF}"/>
              </a:ext>
            </a:extLst>
          </p:cNvPr>
          <p:cNvSpPr/>
          <p:nvPr/>
        </p:nvSpPr>
        <p:spPr>
          <a:xfrm>
            <a:off x="3001158" y="4558439"/>
            <a:ext cx="23262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1600" b="1" dirty="0">
                <a:latin typeface="Century Gothic" panose="020B0502020202020204" pitchFamily="34" charset="0"/>
              </a:rPr>
              <a:t>La </a:t>
            </a:r>
            <a:r>
              <a:rPr lang="en-GB" sz="1600" b="1" dirty="0" err="1">
                <a:latin typeface="Century Gothic" panose="020B0502020202020204" pitchFamily="34" charset="0"/>
              </a:rPr>
              <a:t>rosca</a:t>
            </a:r>
            <a:r>
              <a:rPr lang="en-GB" sz="1600" b="1" dirty="0">
                <a:latin typeface="Century Gothic" panose="020B0502020202020204" pitchFamily="34" charset="0"/>
              </a:rPr>
              <a:t> de Reyes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7AE1B0B-2E5C-CA4D-AFC8-51B6B16A3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51" y="137213"/>
            <a:ext cx="2016224" cy="432048"/>
          </a:xfrm>
        </p:spPr>
        <p:txBody>
          <a:bodyPr/>
          <a:lstStyle/>
          <a:p>
            <a:pPr algn="l" rtl="0" fontAlgn="base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T3.1 </a:t>
            </a:r>
            <a:r>
              <a:rPr lang="en-GB" sz="2000" b="1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2</a:t>
            </a:r>
            <a:endParaRPr lang="en-GB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682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AFC2CB6-A1A0-0F40-AE34-50605A963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246587"/>
              </p:ext>
            </p:extLst>
          </p:nvPr>
        </p:nvGraphicFramePr>
        <p:xfrm>
          <a:off x="3673341" y="5151867"/>
          <a:ext cx="2825098" cy="36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4325">
                  <a:extLst>
                    <a:ext uri="{9D8B030D-6E8A-4147-A177-3AD203B41FA5}">
                      <a16:colId xmlns:a16="http://schemas.microsoft.com/office/drawing/2014/main" val="3268113130"/>
                    </a:ext>
                  </a:extLst>
                </a:gridCol>
                <a:gridCol w="1630773">
                  <a:extLst>
                    <a:ext uri="{9D8B030D-6E8A-4147-A177-3AD203B41FA5}">
                      <a16:colId xmlns:a16="http://schemas.microsoft.com/office/drawing/2014/main" val="3636394880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el/la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bebé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baby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3173569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el/la familiar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relative, family member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240583123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fecha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373932934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rato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time, while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154864488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vecina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neighbour (m)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323279239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vecino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neighbour (f)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409089222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visita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visit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19000938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cercano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close, nearby (m)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220350014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cercana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close, nearby (f)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16355052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mayor</a:t>
                      </a:r>
                      <a:r>
                        <a:rPr lang="en-GB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 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older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27380681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menor</a:t>
                      </a: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¹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younger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175242883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 menudo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often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3476082458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98" y="48850"/>
            <a:ext cx="1271944" cy="601105"/>
          </a:xfrm>
        </p:spPr>
        <p:txBody>
          <a:bodyPr/>
          <a:lstStyle/>
          <a:p>
            <a:pPr lvl="0" fontAlgn="auto"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tx1"/>
                </a:solidFill>
              </a:rPr>
              <a:t>Suffix -</a:t>
            </a:r>
            <a:r>
              <a:rPr lang="en-GB" sz="2000" b="1" dirty="0" err="1">
                <a:solidFill>
                  <a:schemeClr val="tx1"/>
                </a:solidFill>
              </a:rPr>
              <a:t>ía</a:t>
            </a:r>
            <a:endParaRPr lang="en-GB" sz="2000" b="1" kern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190161" y="8818587"/>
            <a:ext cx="1600200" cy="635000"/>
          </a:xfrm>
        </p:spPr>
        <p:txBody>
          <a:bodyPr/>
          <a:lstStyle/>
          <a:p>
            <a:r>
              <a:rPr lang="en-GB" altLang="en-US" b="1" dirty="0"/>
              <a:t>42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F158AB-E82A-7A4A-9DAD-6F471B5D325D}"/>
              </a:ext>
            </a:extLst>
          </p:cNvPr>
          <p:cNvSpPr/>
          <p:nvPr/>
        </p:nvSpPr>
        <p:spPr>
          <a:xfrm>
            <a:off x="510585" y="4760329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AFC2CB6-A1A0-0F40-AE34-50605A963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333140"/>
              </p:ext>
            </p:extLst>
          </p:nvPr>
        </p:nvGraphicFramePr>
        <p:xfrm>
          <a:off x="333133" y="5259905"/>
          <a:ext cx="2898144" cy="3624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9643">
                  <a:extLst>
                    <a:ext uri="{9D8B030D-6E8A-4147-A177-3AD203B41FA5}">
                      <a16:colId xmlns:a16="http://schemas.microsoft.com/office/drawing/2014/main" val="3268113130"/>
                    </a:ext>
                  </a:extLst>
                </a:gridCol>
                <a:gridCol w="1818501">
                  <a:extLst>
                    <a:ext uri="{9D8B030D-6E8A-4147-A177-3AD203B41FA5}">
                      <a16:colId xmlns:a16="http://schemas.microsoft.com/office/drawing/2014/main" val="3636394880"/>
                    </a:ext>
                  </a:extLst>
                </a:gridCol>
              </a:tblGrid>
              <a:tr h="544549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aparecer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appear, to turn up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1548644885"/>
                  </a:ext>
                </a:extLst>
              </a:tr>
              <a:tr h="544549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consistir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consist, consisting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3232792394"/>
                  </a:ext>
                </a:extLst>
              </a:tr>
              <a:tr h="45524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existir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exist, existing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2203500148"/>
                  </a:ext>
                </a:extLst>
              </a:tr>
              <a:tr h="544549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ocurrir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happen, happening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2830184105"/>
                  </a:ext>
                </a:extLst>
              </a:tr>
              <a:tr h="652682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recorrer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travel around</a:t>
                      </a:r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,</a:t>
                      </a:r>
                    </a:p>
                    <a:p>
                      <a:pPr algn="l" fontAlgn="b"/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</a:t>
                      </a: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cover (distance)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1635505209"/>
                  </a:ext>
                </a:extLst>
              </a:tr>
              <a:tr h="544549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reunir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bring together</a:t>
                      </a:r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,</a:t>
                      </a:r>
                    </a:p>
                    <a:p>
                      <a:pPr algn="l" fontAlgn="b"/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</a:t>
                      </a: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gather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3853960859"/>
                  </a:ext>
                </a:extLst>
              </a:tr>
              <a:tr h="338319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servir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serve, serving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2017466304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</a:rPr>
              <a:t>Gramática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435006"/>
              </p:ext>
            </p:extLst>
          </p:nvPr>
        </p:nvGraphicFramePr>
        <p:xfrm>
          <a:off x="-134283" y="5420158"/>
          <a:ext cx="642205" cy="364647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532764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538827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312127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759296">
                <a:tc>
                  <a:txBody>
                    <a:bodyPr/>
                    <a:lstStyle/>
                    <a:p>
                      <a:pPr algn="ctr"/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53722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52296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443282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8987592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866756"/>
              </p:ext>
            </p:extLst>
          </p:nvPr>
        </p:nvGraphicFramePr>
        <p:xfrm>
          <a:off x="3143386" y="5145592"/>
          <a:ext cx="642205" cy="1200859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404502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nm/f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390034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nm/f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5480532"/>
                  </a:ext>
                </a:extLst>
              </a:tr>
              <a:tr h="406323">
                <a:tc>
                  <a:txBody>
                    <a:bodyPr/>
                    <a:lstStyle/>
                    <a:p>
                      <a:pPr algn="ctr"/>
                      <a:r>
                        <a:rPr lang="en-GB" sz="14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20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488868"/>
              </p:ext>
            </p:extLst>
          </p:nvPr>
        </p:nvGraphicFramePr>
        <p:xfrm>
          <a:off x="3159308" y="6150852"/>
          <a:ext cx="642205" cy="2063292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29475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29475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29475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29475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29475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29475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29475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8987592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354164"/>
              </p:ext>
            </p:extLst>
          </p:nvPr>
        </p:nvGraphicFramePr>
        <p:xfrm>
          <a:off x="3161325" y="8340309"/>
          <a:ext cx="642205" cy="60444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277498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326948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adv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</a:tbl>
          </a:graphicData>
        </a:graphic>
      </p:graphicFrame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C47E9EF-CB58-DA44-9744-8BBA40F74666}"/>
              </a:ext>
            </a:extLst>
          </p:cNvPr>
          <p:cNvSpPr txBox="1">
            <a:spLocks/>
          </p:cNvSpPr>
          <p:nvPr/>
        </p:nvSpPr>
        <p:spPr>
          <a:xfrm>
            <a:off x="274126" y="588557"/>
            <a:ext cx="6412568" cy="53187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>
                <a:solidFill>
                  <a:schemeClr val="tx1"/>
                </a:solidFill>
              </a:rPr>
              <a:t>-</a:t>
            </a:r>
            <a:r>
              <a:rPr lang="en-GB" sz="1600" b="1" dirty="0">
                <a:solidFill>
                  <a:schemeClr val="tx1"/>
                </a:solidFill>
              </a:rPr>
              <a:t>y</a:t>
            </a:r>
            <a:r>
              <a:rPr lang="en-GB" sz="1600" dirty="0">
                <a:solidFill>
                  <a:schemeClr val="tx1"/>
                </a:solidFill>
              </a:rPr>
              <a:t> at the end of an English word often changes to  –</a:t>
            </a:r>
            <a:r>
              <a:rPr lang="en-GB" sz="1600" b="1" dirty="0" err="1">
                <a:solidFill>
                  <a:schemeClr val="tx1"/>
                </a:solidFill>
              </a:rPr>
              <a:t>ía</a:t>
            </a:r>
            <a:r>
              <a:rPr lang="en-GB" sz="1600" dirty="0">
                <a:solidFill>
                  <a:schemeClr val="tx1"/>
                </a:solidFill>
              </a:rPr>
              <a:t> or –</a:t>
            </a:r>
            <a:r>
              <a:rPr lang="en-GB" sz="1600" b="1" dirty="0" err="1">
                <a:solidFill>
                  <a:schemeClr val="tx1"/>
                </a:solidFill>
              </a:rPr>
              <a:t>ia</a:t>
            </a:r>
            <a:r>
              <a:rPr lang="en-GB" sz="1600" dirty="0">
                <a:solidFill>
                  <a:schemeClr val="tx1"/>
                </a:solidFill>
              </a:rPr>
              <a:t> in Spanish.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DA41DD3D-AD84-4F29-85CC-7A91B33316DF}"/>
              </a:ext>
            </a:extLst>
          </p:cNvPr>
          <p:cNvSpPr/>
          <p:nvPr/>
        </p:nvSpPr>
        <p:spPr>
          <a:xfrm>
            <a:off x="5153158" y="1159332"/>
            <a:ext cx="1345281" cy="62920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histor</a:t>
            </a:r>
            <a:r>
              <a:rPr lang="en-GB" sz="1600" b="1" kern="0" noProof="0" dirty="0" err="1">
                <a:solidFill>
                  <a:srgbClr val="EA5E01"/>
                </a:solidFill>
                <a:latin typeface="Century Gothic" panose="020B0502020202020204" pitchFamily="34" charset="0"/>
              </a:rPr>
              <a:t>ia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EA5E0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7C8D9DE7-17E6-45F9-8A20-8CEA0C476F59}"/>
              </a:ext>
            </a:extLst>
          </p:cNvPr>
          <p:cNvSpPr/>
          <p:nvPr/>
        </p:nvSpPr>
        <p:spPr>
          <a:xfrm>
            <a:off x="5153159" y="2913344"/>
            <a:ext cx="1345280" cy="62920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energ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EA5E0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ía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EA5E0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Cruz 5">
            <a:extLst>
              <a:ext uri="{FF2B5EF4-FFF2-40B4-BE49-F238E27FC236}">
                <a16:creationId xmlns:a16="http://schemas.microsoft.com/office/drawing/2014/main" id="{66228517-83A4-D541-B579-D6BBFB843278}"/>
              </a:ext>
            </a:extLst>
          </p:cNvPr>
          <p:cNvSpPr/>
          <p:nvPr/>
        </p:nvSpPr>
        <p:spPr>
          <a:xfrm>
            <a:off x="3147371" y="1276800"/>
            <a:ext cx="438794" cy="382809"/>
          </a:xfrm>
          <a:prstGeom prst="plus">
            <a:avLst>
              <a:gd name="adj" fmla="val 36931"/>
            </a:avLst>
          </a:prstGeom>
          <a:solidFill>
            <a:srgbClr val="ED7D31"/>
          </a:solidFill>
          <a:ln w="12700" cap="flat" cmpd="sng" algn="ctr">
            <a:solidFill>
              <a:srgbClr val="4472C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B" sz="16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CuadroTexto 12">
            <a:extLst>
              <a:ext uri="{FF2B5EF4-FFF2-40B4-BE49-F238E27FC236}">
                <a16:creationId xmlns:a16="http://schemas.microsoft.com/office/drawing/2014/main" id="{164FC460-506A-2840-94DE-3DCA79BA3ACB}"/>
              </a:ext>
            </a:extLst>
          </p:cNvPr>
          <p:cNvSpPr txBox="1"/>
          <p:nvPr/>
        </p:nvSpPr>
        <p:spPr>
          <a:xfrm>
            <a:off x="3765483" y="1211774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" sz="1600" b="1" dirty="0" err="1">
                <a:solidFill>
                  <a:srgbClr val="EA5E01"/>
                </a:solidFill>
                <a:latin typeface="Century Gothic" panose="020F0302020204030204"/>
              </a:rPr>
              <a:t>ia</a:t>
            </a:r>
            <a:endParaRPr lang="es-GB" sz="1600" b="1" dirty="0">
              <a:solidFill>
                <a:srgbClr val="EA5E01"/>
              </a:solidFill>
              <a:latin typeface="Century Gothic" panose="020F0302020204030204"/>
            </a:endParaRPr>
          </a:p>
        </p:txBody>
      </p:sp>
      <p:sp>
        <p:nvSpPr>
          <p:cNvPr id="54" name="CuadroTexto 19">
            <a:extLst>
              <a:ext uri="{FF2B5EF4-FFF2-40B4-BE49-F238E27FC236}">
                <a16:creationId xmlns:a16="http://schemas.microsoft.com/office/drawing/2014/main" id="{16CE65BA-A1ED-314D-8CD4-2BCAEB968C0E}"/>
              </a:ext>
            </a:extLst>
          </p:cNvPr>
          <p:cNvSpPr txBox="1"/>
          <p:nvPr/>
        </p:nvSpPr>
        <p:spPr>
          <a:xfrm>
            <a:off x="2218663" y="1229864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" sz="16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history</a:t>
            </a:r>
            <a:endParaRPr lang="es-GB" sz="16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55" name="Igual 13">
            <a:extLst>
              <a:ext uri="{FF2B5EF4-FFF2-40B4-BE49-F238E27FC236}">
                <a16:creationId xmlns:a16="http://schemas.microsoft.com/office/drawing/2014/main" id="{CE15D71B-FD70-A449-A576-1790DFF2CF58}"/>
              </a:ext>
            </a:extLst>
          </p:cNvPr>
          <p:cNvSpPr/>
          <p:nvPr/>
        </p:nvSpPr>
        <p:spPr>
          <a:xfrm>
            <a:off x="4465564" y="1229864"/>
            <a:ext cx="547613" cy="307564"/>
          </a:xfrm>
          <a:prstGeom prst="mathEqual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B" sz="16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6" name="Cruz 21">
            <a:extLst>
              <a:ext uri="{FF2B5EF4-FFF2-40B4-BE49-F238E27FC236}">
                <a16:creationId xmlns:a16="http://schemas.microsoft.com/office/drawing/2014/main" id="{A9A7055E-EDCD-F741-BC4C-061824DF796A}"/>
              </a:ext>
            </a:extLst>
          </p:cNvPr>
          <p:cNvSpPr/>
          <p:nvPr/>
        </p:nvSpPr>
        <p:spPr>
          <a:xfrm>
            <a:off x="3504575" y="3021286"/>
            <a:ext cx="438794" cy="382809"/>
          </a:xfrm>
          <a:prstGeom prst="plus">
            <a:avLst>
              <a:gd name="adj" fmla="val 36931"/>
            </a:avLst>
          </a:prstGeom>
          <a:solidFill>
            <a:srgbClr val="ED7D31"/>
          </a:solidFill>
          <a:ln w="12700" cap="flat" cmpd="sng" algn="ctr">
            <a:solidFill>
              <a:srgbClr val="4472C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B" sz="16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7" name="CuadroTexto 22">
            <a:extLst>
              <a:ext uri="{FF2B5EF4-FFF2-40B4-BE49-F238E27FC236}">
                <a16:creationId xmlns:a16="http://schemas.microsoft.com/office/drawing/2014/main" id="{464D53B9-72AF-E94C-8498-6FC95ED19B92}"/>
              </a:ext>
            </a:extLst>
          </p:cNvPr>
          <p:cNvSpPr txBox="1"/>
          <p:nvPr/>
        </p:nvSpPr>
        <p:spPr>
          <a:xfrm>
            <a:off x="4090378" y="3086434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" sz="1600" b="1" dirty="0" err="1">
                <a:solidFill>
                  <a:srgbClr val="EA5E01"/>
                </a:solidFill>
                <a:latin typeface="Century Gothic" panose="020F0302020204030204"/>
              </a:rPr>
              <a:t>ía</a:t>
            </a:r>
            <a:endParaRPr lang="es-GB" sz="1600" b="1" dirty="0">
              <a:solidFill>
                <a:srgbClr val="EA5E01"/>
              </a:solidFill>
              <a:latin typeface="Century Gothic" panose="020F0302020204030204"/>
            </a:endParaRPr>
          </a:p>
        </p:txBody>
      </p:sp>
      <p:sp>
        <p:nvSpPr>
          <p:cNvPr id="58" name="CuadroTexto 23">
            <a:extLst>
              <a:ext uri="{FF2B5EF4-FFF2-40B4-BE49-F238E27FC236}">
                <a16:creationId xmlns:a16="http://schemas.microsoft.com/office/drawing/2014/main" id="{B9174CC1-408A-A144-A858-A85B214A84E4}"/>
              </a:ext>
            </a:extLst>
          </p:cNvPr>
          <p:cNvSpPr txBox="1"/>
          <p:nvPr/>
        </p:nvSpPr>
        <p:spPr>
          <a:xfrm>
            <a:off x="2564905" y="3067743"/>
            <a:ext cx="886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" sz="16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energy</a:t>
            </a:r>
            <a:endParaRPr lang="es-GB" sz="16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59" name="Igual 25">
            <a:extLst>
              <a:ext uri="{FF2B5EF4-FFF2-40B4-BE49-F238E27FC236}">
                <a16:creationId xmlns:a16="http://schemas.microsoft.com/office/drawing/2014/main" id="{15FCE273-4D74-6046-9AC7-1A053277F68A}"/>
              </a:ext>
            </a:extLst>
          </p:cNvPr>
          <p:cNvSpPr/>
          <p:nvPr/>
        </p:nvSpPr>
        <p:spPr>
          <a:xfrm>
            <a:off x="4477277" y="3069565"/>
            <a:ext cx="547613" cy="307564"/>
          </a:xfrm>
          <a:prstGeom prst="mathEqual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B" sz="16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3" name="Llamada rectangular redondeada 30">
            <a:extLst>
              <a:ext uri="{FF2B5EF4-FFF2-40B4-BE49-F238E27FC236}">
                <a16:creationId xmlns:a16="http://schemas.microsoft.com/office/drawing/2014/main" id="{CD097C42-B1B1-1048-94A0-52075B37603A}"/>
              </a:ext>
            </a:extLst>
          </p:cNvPr>
          <p:cNvSpPr/>
          <p:nvPr/>
        </p:nvSpPr>
        <p:spPr>
          <a:xfrm>
            <a:off x="267111" y="2894828"/>
            <a:ext cx="1962572" cy="1484378"/>
          </a:xfrm>
          <a:prstGeom prst="wedgeRoundRectCallout">
            <a:avLst>
              <a:gd name="adj1" fmla="val 68729"/>
              <a:gd name="adj2" fmla="val -28561"/>
              <a:gd name="adj3" fmla="val 16667"/>
            </a:avLst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chemeClr val="accent4"/>
                </a:solidFill>
                <a:latin typeface="Century Gothic" panose="020F0302020204030204"/>
              </a:rPr>
              <a:t>These words have stress on the </a:t>
            </a:r>
            <a:r>
              <a:rPr lang="en-US" sz="1600" b="1" kern="0" dirty="0">
                <a:solidFill>
                  <a:schemeClr val="accent4"/>
                </a:solidFill>
                <a:latin typeface="Century Gothic" panose="020F0302020204030204"/>
              </a:rPr>
              <a:t>final</a:t>
            </a:r>
            <a:r>
              <a:rPr lang="en-US" sz="1600" kern="0" dirty="0">
                <a:solidFill>
                  <a:schemeClr val="accent4"/>
                </a:solidFill>
                <a:latin typeface="Century Gothic" panose="020F0302020204030204"/>
              </a:rPr>
              <a:t> syllable.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chemeClr val="accent4"/>
                </a:solidFill>
                <a:latin typeface="Century Gothic" panose="020F0302020204030204"/>
              </a:rPr>
              <a:t>An accent is needed on the final vowel.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60ADB6-70E8-174B-815C-0596668FBFEE}"/>
              </a:ext>
            </a:extLst>
          </p:cNvPr>
          <p:cNvSpPr txBox="1"/>
          <p:nvPr/>
        </p:nvSpPr>
        <p:spPr>
          <a:xfrm>
            <a:off x="2256127" y="2040874"/>
            <a:ext cx="4422237" cy="584775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All –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ía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or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–ia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words in Spanish are feminine, so use ‘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la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’ for ‘the’ and ‘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una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’ for ‘a, an’.</a:t>
            </a:r>
          </a:p>
        </p:txBody>
      </p:sp>
      <p:sp>
        <p:nvSpPr>
          <p:cNvPr id="40" name="Llamada rectangular redondeada 30">
            <a:extLst>
              <a:ext uri="{FF2B5EF4-FFF2-40B4-BE49-F238E27FC236}">
                <a16:creationId xmlns:a16="http://schemas.microsoft.com/office/drawing/2014/main" id="{9E0D6DEF-F20F-3D46-9BB8-7BE25D9D62B6}"/>
              </a:ext>
            </a:extLst>
          </p:cNvPr>
          <p:cNvSpPr/>
          <p:nvPr/>
        </p:nvSpPr>
        <p:spPr>
          <a:xfrm>
            <a:off x="265795" y="1196713"/>
            <a:ext cx="1832395" cy="1649935"/>
          </a:xfrm>
          <a:prstGeom prst="wedgeRoundRectCallout">
            <a:avLst>
              <a:gd name="adj1" fmla="val 55721"/>
              <a:gd name="adj2" fmla="val -29528"/>
              <a:gd name="adj3" fmla="val 16667"/>
            </a:avLst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chemeClr val="accent4"/>
                </a:solidFill>
                <a:latin typeface="Century Gothic" panose="020F0302020204030204"/>
              </a:rPr>
              <a:t>These words have stress on </a:t>
            </a:r>
            <a:r>
              <a:rPr lang="en-US" sz="1600" kern="0">
                <a:solidFill>
                  <a:schemeClr val="accent4"/>
                </a:solidFill>
                <a:latin typeface="Century Gothic" panose="020F0302020204030204"/>
              </a:rPr>
              <a:t>the </a:t>
            </a:r>
            <a:r>
              <a:rPr lang="en-US" sz="1600" b="1" kern="0" smtClean="0">
                <a:solidFill>
                  <a:schemeClr val="accent4"/>
                </a:solidFill>
                <a:latin typeface="Century Gothic" panose="020F0302020204030204"/>
              </a:rPr>
              <a:t>second-last</a:t>
            </a:r>
            <a:r>
              <a:rPr lang="en-US" sz="1600" kern="0" smtClean="0">
                <a:solidFill>
                  <a:schemeClr val="accent4"/>
                </a:solidFill>
                <a:latin typeface="Century Gothic" panose="020F0302020204030204"/>
              </a:rPr>
              <a:t> </a:t>
            </a:r>
            <a:r>
              <a:rPr lang="en-US" sz="1600" kern="0" dirty="0">
                <a:solidFill>
                  <a:schemeClr val="accent4"/>
                </a:solidFill>
                <a:latin typeface="Century Gothic" panose="020F0302020204030204"/>
              </a:rPr>
              <a:t>syllable. No accent is needed. </a:t>
            </a: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AAA2FEBC-A6BE-B543-995E-59414ABE8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445" y="3901286"/>
            <a:ext cx="1247444" cy="1247444"/>
          </a:xfrm>
          <a:prstGeom prst="rect">
            <a:avLst/>
          </a:prstGeom>
        </p:spPr>
      </p:pic>
      <p:sp>
        <p:nvSpPr>
          <p:cNvPr id="31" name="Rounded Rectangular Callout 30">
            <a:extLst>
              <a:ext uri="{FF2B5EF4-FFF2-40B4-BE49-F238E27FC236}">
                <a16:creationId xmlns:a16="http://schemas.microsoft.com/office/drawing/2014/main" id="{C2A77E8F-E18C-FE47-BD4A-E13CCD8A7136}"/>
              </a:ext>
            </a:extLst>
          </p:cNvPr>
          <p:cNvSpPr/>
          <p:nvPr/>
        </p:nvSpPr>
        <p:spPr>
          <a:xfrm>
            <a:off x="2289406" y="3720298"/>
            <a:ext cx="3054039" cy="1264459"/>
          </a:xfrm>
          <a:prstGeom prst="wedgeRoundRectCallout">
            <a:avLst>
              <a:gd name="adj1" fmla="val -36100"/>
              <a:gd name="adj2" fmla="val 57313"/>
              <a:gd name="adj3" fmla="val 16667"/>
            </a:avLst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say, ‘consist of’ in Spanish, we say, ‘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consistir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’, e.g.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 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trabajo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consiste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limpiar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el 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edificio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My job consists of cleaning the building.</a:t>
            </a:r>
          </a:p>
        </p:txBody>
      </p:sp>
    </p:spTree>
    <p:extLst>
      <p:ext uri="{BB962C8B-B14F-4D97-AF65-F5344CB8AC3E}">
        <p14:creationId xmlns:p14="http://schemas.microsoft.com/office/powerpoint/2010/main" val="194504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4" descr="File:Metrocable and Comuna 1 in Medellín 01.jpg">
            <a:extLst>
              <a:ext uri="{FF2B5EF4-FFF2-40B4-BE49-F238E27FC236}">
                <a16:creationId xmlns:a16="http://schemas.microsoft.com/office/drawing/2014/main" id="{2E97808D-63A1-014B-AC6A-7611982DC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602" y="7075698"/>
            <a:ext cx="1512167" cy="131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111569" y="8719322"/>
            <a:ext cx="1600200" cy="635000"/>
          </a:xfrm>
        </p:spPr>
        <p:txBody>
          <a:bodyPr/>
          <a:lstStyle/>
          <a:p>
            <a:r>
              <a:rPr lang="en-GB" altLang="en-US" b="1" dirty="0"/>
              <a:t>43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</a:rPr>
              <a:t>Gramática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155774" y="513962"/>
            <a:ext cx="6776133" cy="819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tx1"/>
                </a:solidFill>
              </a:rPr>
              <a:t>Comparing traits </a:t>
            </a:r>
          </a:p>
          <a:p>
            <a:pPr lvl="0"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tx1"/>
                </a:solidFill>
              </a:rPr>
              <a:t>SER in the present and imperfect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C3D596-09CD-D04B-9150-80DD81E83755}"/>
              </a:ext>
            </a:extLst>
          </p:cNvPr>
          <p:cNvSpPr txBox="1"/>
          <p:nvPr/>
        </p:nvSpPr>
        <p:spPr>
          <a:xfrm>
            <a:off x="172381" y="1816914"/>
            <a:ext cx="5242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latin typeface="Century Gothic" panose="020F0302020204030204"/>
              </a:rPr>
              <a:t>Soy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jugador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fútbol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90AFD4-F104-D841-A7A3-069CC0BB4F8D}"/>
              </a:ext>
            </a:extLst>
          </p:cNvPr>
          <p:cNvSpPr txBox="1"/>
          <p:nvPr/>
        </p:nvSpPr>
        <p:spPr>
          <a:xfrm>
            <a:off x="3139640" y="1803535"/>
            <a:ext cx="6187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i="1" dirty="0">
                <a:latin typeface="Century Gothic" panose="020F0302020204030204"/>
              </a:rPr>
              <a:t>I am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</a:rPr>
              <a:t>a football player.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8BC16B-611E-CA46-9893-49D5379AA780}"/>
              </a:ext>
            </a:extLst>
          </p:cNvPr>
          <p:cNvSpPr txBox="1"/>
          <p:nvPr/>
        </p:nvSpPr>
        <p:spPr>
          <a:xfrm>
            <a:off x="167697" y="1260127"/>
            <a:ext cx="654407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Spanish, we use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SER (to</a:t>
            </a:r>
            <a:r>
              <a:rPr kumimoji="0" lang="en-GB" sz="1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be)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talk about traits.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smtClean="0">
                <a:latin typeface="Century Gothic" panose="020F0302020204030204"/>
              </a:rPr>
              <a:t>We </a:t>
            </a:r>
            <a:r>
              <a:rPr lang="en-GB" sz="1600" dirty="0">
                <a:latin typeface="Century Gothic" panose="020F0302020204030204"/>
              </a:rPr>
              <a:t>use ‘</a:t>
            </a:r>
            <a:r>
              <a:rPr lang="en-GB" sz="1600" b="1" dirty="0">
                <a:latin typeface="Century Gothic" panose="020F0302020204030204"/>
              </a:rPr>
              <a:t>soy</a:t>
            </a:r>
            <a:r>
              <a:rPr lang="en-GB" sz="1600" dirty="0">
                <a:latin typeface="Century Gothic" panose="020F0302020204030204"/>
              </a:rPr>
              <a:t>’ for ‘</a:t>
            </a:r>
            <a:r>
              <a:rPr lang="en-GB" sz="1600" b="1" dirty="0">
                <a:latin typeface="Century Gothic" panose="020F0302020204030204"/>
              </a:rPr>
              <a:t>I am</a:t>
            </a:r>
            <a:r>
              <a:rPr lang="en-GB" sz="1600" dirty="0">
                <a:latin typeface="Century Gothic" panose="020F0302020204030204"/>
              </a:rPr>
              <a:t>’ and ‘</a:t>
            </a:r>
            <a:r>
              <a:rPr lang="en-GB" sz="1600" b="1" dirty="0" err="1">
                <a:latin typeface="Century Gothic" panose="020F0302020204030204"/>
              </a:rPr>
              <a:t>eres</a:t>
            </a:r>
            <a:r>
              <a:rPr lang="en-GB" sz="1600" dirty="0">
                <a:latin typeface="Century Gothic" panose="020F0302020204030204"/>
              </a:rPr>
              <a:t>’ for ‘</a:t>
            </a:r>
            <a:r>
              <a:rPr lang="en-GB" sz="1600" b="1" dirty="0">
                <a:latin typeface="Century Gothic" panose="020F0302020204030204"/>
              </a:rPr>
              <a:t>you are</a:t>
            </a:r>
            <a:r>
              <a:rPr lang="en-GB" sz="1600" dirty="0">
                <a:latin typeface="Century Gothic" panose="020F0302020204030204"/>
              </a:rPr>
              <a:t>’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extBox 24">
            <a:extLst>
              <a:ext uri="{FF2B5EF4-FFF2-40B4-BE49-F238E27FC236}">
                <a16:creationId xmlns:a16="http://schemas.microsoft.com/office/drawing/2014/main" id="{58E3402A-FD37-2B49-965E-9C642D2741B8}"/>
              </a:ext>
            </a:extLst>
          </p:cNvPr>
          <p:cNvSpPr txBox="1"/>
          <p:nvPr/>
        </p:nvSpPr>
        <p:spPr>
          <a:xfrm>
            <a:off x="155774" y="2144719"/>
            <a:ext cx="2489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Eres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escritor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TextBox 25">
            <a:extLst>
              <a:ext uri="{FF2B5EF4-FFF2-40B4-BE49-F238E27FC236}">
                <a16:creationId xmlns:a16="http://schemas.microsoft.com/office/drawing/2014/main" id="{B7355269-F2F1-0344-8FD6-9F5FEB5F8E5A}"/>
              </a:ext>
            </a:extLst>
          </p:cNvPr>
          <p:cNvSpPr txBox="1"/>
          <p:nvPr/>
        </p:nvSpPr>
        <p:spPr>
          <a:xfrm>
            <a:off x="3168708" y="2128092"/>
            <a:ext cx="3763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i="1" dirty="0">
                <a:latin typeface="Century Gothic" panose="020F0302020204030204"/>
              </a:rPr>
              <a:t>You are </a:t>
            </a:r>
            <a:r>
              <a:rPr lang="en-GB" sz="1600" i="1" dirty="0">
                <a:latin typeface="Century Gothic" panose="020F0302020204030204"/>
              </a:rPr>
              <a:t>a writer (m).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7" name="TextBox 26">
            <a:extLst>
              <a:ext uri="{FF2B5EF4-FFF2-40B4-BE49-F238E27FC236}">
                <a16:creationId xmlns:a16="http://schemas.microsoft.com/office/drawing/2014/main" id="{389314B0-D8E3-E44B-93CD-AA5B44F3998B}"/>
              </a:ext>
            </a:extLst>
          </p:cNvPr>
          <p:cNvSpPr txBox="1"/>
          <p:nvPr/>
        </p:nvSpPr>
        <p:spPr>
          <a:xfrm>
            <a:off x="214790" y="2586051"/>
            <a:ext cx="6496979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smtClean="0">
                <a:latin typeface="Century Gothic" panose="020B0502020202020204" pitchFamily="34" charset="0"/>
              </a:rPr>
              <a:t>We use </a:t>
            </a:r>
            <a:r>
              <a:rPr lang="en-GB" sz="1600" b="1" smtClean="0">
                <a:latin typeface="Century Gothic" panose="020B0502020202020204" pitchFamily="34" charset="0"/>
              </a:rPr>
              <a:t>‘era’ </a:t>
            </a:r>
            <a:r>
              <a:rPr lang="en-GB" sz="1600" smtClean="0">
                <a:latin typeface="Century Gothic" panose="020B0502020202020204" pitchFamily="34" charset="0"/>
              </a:rPr>
              <a:t>to mean ‘</a:t>
            </a:r>
            <a:r>
              <a:rPr lang="en-GB" sz="1600" b="1" smtClean="0">
                <a:latin typeface="Century Gothic" panose="020B0502020202020204" pitchFamily="34" charset="0"/>
              </a:rPr>
              <a:t>I </a:t>
            </a:r>
            <a:r>
              <a:rPr lang="en-GB" sz="1600" b="1" dirty="0">
                <a:latin typeface="Century Gothic" panose="020B0502020202020204" pitchFamily="34" charset="0"/>
              </a:rPr>
              <a:t>was</a:t>
            </a:r>
            <a:r>
              <a:rPr lang="en-GB" sz="1600" dirty="0">
                <a:latin typeface="Century Gothic" panose="020B0502020202020204" pitchFamily="34" charset="0"/>
              </a:rPr>
              <a:t>’ or ‘</a:t>
            </a:r>
            <a:r>
              <a:rPr lang="en-GB" sz="1600" b="1" dirty="0">
                <a:latin typeface="Century Gothic" panose="020B0502020202020204" pitchFamily="34" charset="0"/>
              </a:rPr>
              <a:t>I used </a:t>
            </a:r>
            <a:r>
              <a:rPr lang="en-GB" sz="1600" b="1">
                <a:latin typeface="Century Gothic" panose="020B0502020202020204" pitchFamily="34" charset="0"/>
              </a:rPr>
              <a:t>to </a:t>
            </a:r>
            <a:r>
              <a:rPr lang="en-GB" sz="1600" b="1" smtClean="0">
                <a:latin typeface="Century Gothic" panose="020B0502020202020204" pitchFamily="34" charset="0"/>
              </a:rPr>
              <a:t>be</a:t>
            </a:r>
            <a:r>
              <a:rPr lang="en-GB" sz="1600" smtClean="0">
                <a:latin typeface="Century Gothic" panose="020B0502020202020204" pitchFamily="34" charset="0"/>
              </a:rPr>
              <a:t>’.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40" name="TextBox 24">
            <a:extLst>
              <a:ext uri="{FF2B5EF4-FFF2-40B4-BE49-F238E27FC236}">
                <a16:creationId xmlns:a16="http://schemas.microsoft.com/office/drawing/2014/main" id="{76A01888-987D-1343-B7DC-FB02B4D88868}"/>
              </a:ext>
            </a:extLst>
          </p:cNvPr>
          <p:cNvSpPr txBox="1"/>
          <p:nvPr/>
        </p:nvSpPr>
        <p:spPr>
          <a:xfrm>
            <a:off x="155774" y="3016415"/>
            <a:ext cx="5242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bastante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alta.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TextBox 25">
            <a:extLst>
              <a:ext uri="{FF2B5EF4-FFF2-40B4-BE49-F238E27FC236}">
                <a16:creationId xmlns:a16="http://schemas.microsoft.com/office/drawing/2014/main" id="{F8288E3D-F229-3A41-BB5B-CF8C1B018E95}"/>
              </a:ext>
            </a:extLst>
          </p:cNvPr>
          <p:cNvSpPr txBox="1"/>
          <p:nvPr/>
        </p:nvSpPr>
        <p:spPr>
          <a:xfrm>
            <a:off x="3268377" y="3001250"/>
            <a:ext cx="402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i="1" dirty="0">
                <a:latin typeface="Century Gothic" panose="020F0302020204030204"/>
                <a:cs typeface="Arial"/>
                <a:sym typeface="Arial"/>
              </a:rPr>
              <a:t>I </a:t>
            </a:r>
            <a:r>
              <a:rPr lang="en-GB" sz="1600" b="1" i="1" dirty="0">
                <a:latin typeface="Century Gothic" panose="020F0302020204030204"/>
              </a:rPr>
              <a:t>was / used to be</a:t>
            </a:r>
            <a:r>
              <a:rPr lang="en-GB" sz="1600" b="1" i="1" dirty="0">
                <a:latin typeface="Century Gothic" panose="020F0302020204030204"/>
                <a:cs typeface="Arial"/>
                <a:sym typeface="Arial"/>
              </a:rPr>
              <a:t> </a:t>
            </a:r>
            <a:r>
              <a:rPr lang="en-GB" sz="1600" i="1" dirty="0">
                <a:latin typeface="Century Gothic" panose="020F0302020204030204"/>
                <a:cs typeface="Arial"/>
                <a:sym typeface="Arial"/>
              </a:rPr>
              <a:t>quite tall (f).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7" name="Rounded Rectangular Callout 46">
            <a:extLst>
              <a:ext uri="{FF2B5EF4-FFF2-40B4-BE49-F238E27FC236}">
                <a16:creationId xmlns:a16="http://schemas.microsoft.com/office/drawing/2014/main" id="{663D5DC4-8B3C-1744-96C2-C8E0C0204B11}"/>
              </a:ext>
            </a:extLst>
          </p:cNvPr>
          <p:cNvSpPr/>
          <p:nvPr/>
        </p:nvSpPr>
        <p:spPr>
          <a:xfrm>
            <a:off x="249568" y="7956377"/>
            <a:ext cx="4024870" cy="762945"/>
          </a:xfrm>
          <a:prstGeom prst="wedgeRoundRectCallout">
            <a:avLst>
              <a:gd name="adj1" fmla="val -36261"/>
              <a:gd name="adj2" fmla="val -95736"/>
              <a:gd name="adj3" fmla="val 16667"/>
            </a:avLst>
          </a:prstGeom>
          <a:solidFill>
            <a:srgbClr val="70AD47">
              <a:lumMod val="20000"/>
              <a:lumOff val="80000"/>
            </a:srgbClr>
          </a:solidFill>
          <a:ln w="190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buClrTx/>
              <a:defRPr/>
            </a:pPr>
            <a:r>
              <a:rPr lang="en-GB" sz="1600" dirty="0">
                <a:latin typeface="Century Gothic" panose="020B0502020202020204" pitchFamily="34" charset="0"/>
              </a:rPr>
              <a:t>Try not to confuse ‘</a:t>
            </a:r>
            <a:r>
              <a:rPr lang="en-GB" sz="1600" b="1" dirty="0">
                <a:latin typeface="Century Gothic" panose="020B0502020202020204" pitchFamily="34" charset="0"/>
              </a:rPr>
              <a:t>eras</a:t>
            </a:r>
            <a:r>
              <a:rPr lang="en-GB" sz="1600" dirty="0">
                <a:latin typeface="Century Gothic" panose="020B0502020202020204" pitchFamily="34" charset="0"/>
              </a:rPr>
              <a:t>’ (‘you were’) with ‘</a:t>
            </a:r>
            <a:r>
              <a:rPr lang="en-GB" sz="1600" b="1" dirty="0" err="1">
                <a:latin typeface="Century Gothic" panose="020B0502020202020204" pitchFamily="34" charset="0"/>
              </a:rPr>
              <a:t>eres</a:t>
            </a:r>
            <a:r>
              <a:rPr lang="en-GB" sz="1600" dirty="0">
                <a:latin typeface="Century Gothic" panose="020B0502020202020204" pitchFamily="34" charset="0"/>
              </a:rPr>
              <a:t>’ (‘you are’).</a:t>
            </a:r>
          </a:p>
        </p:txBody>
      </p:sp>
      <p:sp>
        <p:nvSpPr>
          <p:cNvPr id="48" name="TextBox 26">
            <a:extLst>
              <a:ext uri="{FF2B5EF4-FFF2-40B4-BE49-F238E27FC236}">
                <a16:creationId xmlns:a16="http://schemas.microsoft.com/office/drawing/2014/main" id="{38147797-1537-B94A-BDE1-BD65367DC8A0}"/>
              </a:ext>
            </a:extLst>
          </p:cNvPr>
          <p:cNvSpPr txBox="1"/>
          <p:nvPr/>
        </p:nvSpPr>
        <p:spPr>
          <a:xfrm>
            <a:off x="167697" y="3551469"/>
            <a:ext cx="676421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36000" rIns="36000" rtlCol="0">
            <a:spAutoFit/>
          </a:bodyPr>
          <a:lstStyle/>
          <a:p>
            <a:pPr lvl="0">
              <a:buClrTx/>
              <a:defRPr/>
            </a:pPr>
            <a:r>
              <a:rPr lang="en-GB" sz="1600" smtClean="0">
                <a:latin typeface="Century Gothic" panose="020B0502020202020204" pitchFamily="34" charset="0"/>
              </a:rPr>
              <a:t> We also use ‘</a:t>
            </a:r>
            <a:r>
              <a:rPr lang="en-GB" sz="1600" b="1" smtClean="0">
                <a:latin typeface="Century Gothic" panose="020B0502020202020204" pitchFamily="34" charset="0"/>
              </a:rPr>
              <a:t>era</a:t>
            </a:r>
            <a:r>
              <a:rPr lang="en-GB" sz="1600">
                <a:latin typeface="Century Gothic" panose="020B0502020202020204" pitchFamily="34" charset="0"/>
              </a:rPr>
              <a:t>’ </a:t>
            </a:r>
            <a:r>
              <a:rPr lang="en-GB" sz="1600" smtClean="0">
                <a:latin typeface="Century Gothic" panose="020B0502020202020204" pitchFamily="34" charset="0"/>
              </a:rPr>
              <a:t>to mean ‘</a:t>
            </a:r>
            <a:r>
              <a:rPr lang="en-GB" sz="1600" b="1" smtClean="0">
                <a:latin typeface="Century Gothic" panose="020B0502020202020204" pitchFamily="34" charset="0"/>
              </a:rPr>
              <a:t>s/he was’ </a:t>
            </a:r>
            <a:r>
              <a:rPr lang="en-GB" sz="1600" smtClean="0">
                <a:latin typeface="Century Gothic" panose="020B0502020202020204" pitchFamily="34" charset="0"/>
              </a:rPr>
              <a:t>or</a:t>
            </a:r>
            <a:r>
              <a:rPr lang="en-GB" sz="1600" b="1" smtClean="0">
                <a:latin typeface="Century Gothic" panose="020B0502020202020204" pitchFamily="34" charset="0"/>
              </a:rPr>
              <a:t> ‘s/he used to be’.</a:t>
            </a:r>
            <a:endParaRPr lang="en-GB" sz="1600" b="1" dirty="0">
              <a:latin typeface="Century Gothic" panose="020B0502020202020204" pitchFamily="34" charset="0"/>
            </a:endParaRPr>
          </a:p>
        </p:txBody>
      </p:sp>
      <p:sp>
        <p:nvSpPr>
          <p:cNvPr id="49" name="TextBox 26">
            <a:extLst>
              <a:ext uri="{FF2B5EF4-FFF2-40B4-BE49-F238E27FC236}">
                <a16:creationId xmlns:a16="http://schemas.microsoft.com/office/drawing/2014/main" id="{29C7675A-B9FA-B64F-824F-E83972FA13F2}"/>
              </a:ext>
            </a:extLst>
          </p:cNvPr>
          <p:cNvSpPr txBox="1"/>
          <p:nvPr/>
        </p:nvSpPr>
        <p:spPr>
          <a:xfrm>
            <a:off x="180582" y="6707009"/>
            <a:ext cx="5506403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GB" sz="1600" smtClean="0">
                <a:latin typeface="Century Gothic" panose="020F0302020204030204"/>
                <a:cs typeface="Arial"/>
                <a:sym typeface="Arial"/>
              </a:rPr>
              <a:t>We use ‘</a:t>
            </a:r>
            <a:r>
              <a:rPr lang="en-GB" sz="1600" b="1" smtClean="0">
                <a:latin typeface="Century Gothic" panose="020F0302020204030204"/>
                <a:cs typeface="Arial"/>
                <a:sym typeface="Arial"/>
              </a:rPr>
              <a:t>eras</a:t>
            </a:r>
            <a:r>
              <a:rPr lang="en-GB" sz="1600" smtClean="0">
                <a:latin typeface="Century Gothic" panose="020F0302020204030204"/>
                <a:cs typeface="Arial"/>
                <a:sym typeface="Arial"/>
              </a:rPr>
              <a:t>’ to mean ‘</a:t>
            </a:r>
            <a:r>
              <a:rPr lang="en-GB" sz="1600" b="1" smtClean="0">
                <a:latin typeface="Century Gothic" panose="020F0302020204030204"/>
                <a:cs typeface="Arial"/>
                <a:sym typeface="Arial"/>
              </a:rPr>
              <a:t>you </a:t>
            </a:r>
            <a:r>
              <a:rPr lang="en-GB" sz="1600" b="1" dirty="0">
                <a:latin typeface="Century Gothic" panose="020F0302020204030204"/>
                <a:cs typeface="Arial"/>
                <a:sym typeface="Arial"/>
              </a:rPr>
              <a:t>were</a:t>
            </a:r>
            <a:r>
              <a:rPr lang="en-GB" sz="1600" dirty="0">
                <a:latin typeface="Century Gothic" panose="020F0302020204030204"/>
                <a:cs typeface="Arial"/>
                <a:sym typeface="Arial"/>
              </a:rPr>
              <a:t>’ or ‘</a:t>
            </a:r>
            <a:r>
              <a:rPr lang="en-GB" sz="1600" b="1" dirty="0">
                <a:latin typeface="Century Gothic" panose="020F0302020204030204"/>
                <a:cs typeface="Arial"/>
                <a:sym typeface="Arial"/>
              </a:rPr>
              <a:t>you used to </a:t>
            </a:r>
            <a:r>
              <a:rPr lang="en-GB" sz="1600" b="1">
                <a:latin typeface="Century Gothic" panose="020F0302020204030204"/>
                <a:cs typeface="Arial"/>
                <a:sym typeface="Arial"/>
              </a:rPr>
              <a:t>be</a:t>
            </a:r>
            <a:r>
              <a:rPr lang="en-GB" sz="1600" smtClean="0">
                <a:latin typeface="Century Gothic" panose="020F0302020204030204"/>
                <a:cs typeface="Arial"/>
                <a:sym typeface="Arial"/>
              </a:rPr>
              <a:t>’.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50" name="TextBox 24">
            <a:extLst>
              <a:ext uri="{FF2B5EF4-FFF2-40B4-BE49-F238E27FC236}">
                <a16:creationId xmlns:a16="http://schemas.microsoft.com/office/drawing/2014/main" id="{E0E1AE35-BB75-D140-96AB-5A68E64E78BA}"/>
              </a:ext>
            </a:extLst>
          </p:cNvPr>
          <p:cNvSpPr txBox="1"/>
          <p:nvPr/>
        </p:nvSpPr>
        <p:spPr>
          <a:xfrm>
            <a:off x="147617" y="7156208"/>
            <a:ext cx="5242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Eras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un poco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raro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TextBox 25">
            <a:extLst>
              <a:ext uri="{FF2B5EF4-FFF2-40B4-BE49-F238E27FC236}">
                <a16:creationId xmlns:a16="http://schemas.microsoft.com/office/drawing/2014/main" id="{2C9852E8-5BDC-D645-AAF0-C3EB6EAAE485}"/>
              </a:ext>
            </a:extLst>
          </p:cNvPr>
          <p:cNvSpPr txBox="1"/>
          <p:nvPr/>
        </p:nvSpPr>
        <p:spPr>
          <a:xfrm>
            <a:off x="2261065" y="7138487"/>
            <a:ext cx="2509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i="1" dirty="0">
                <a:latin typeface="Century Gothic" panose="020F0302020204030204"/>
                <a:cs typeface="Arial"/>
                <a:sym typeface="Arial"/>
              </a:rPr>
              <a:t>You </a:t>
            </a:r>
            <a:r>
              <a:rPr lang="en-GB" sz="1600" b="1" i="1">
                <a:latin typeface="Century Gothic" panose="020F0302020204030204"/>
                <a:cs typeface="Arial"/>
                <a:sym typeface="Arial"/>
              </a:rPr>
              <a:t>were </a:t>
            </a:r>
            <a:r>
              <a:rPr lang="en-GB" sz="1600" b="1" i="1" smtClean="0">
                <a:latin typeface="Century Gothic" panose="020F0302020204030204"/>
                <a:cs typeface="Arial"/>
                <a:sym typeface="Arial"/>
              </a:rPr>
              <a:t>/ used to be </a:t>
            </a:r>
            <a:r>
              <a:rPr lang="en-GB" sz="1600" i="1" smtClean="0">
                <a:latin typeface="Century Gothic" panose="020F0302020204030204"/>
                <a:cs typeface="Arial"/>
                <a:sym typeface="Arial"/>
              </a:rPr>
              <a:t>a </a:t>
            </a:r>
            <a:r>
              <a:rPr lang="en-GB" sz="1600" i="1" dirty="0">
                <a:latin typeface="Century Gothic" panose="020F0302020204030204"/>
                <a:cs typeface="Arial"/>
                <a:sym typeface="Arial"/>
              </a:rPr>
              <a:t>bit strange.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53" name="TextBox 24">
            <a:extLst>
              <a:ext uri="{FF2B5EF4-FFF2-40B4-BE49-F238E27FC236}">
                <a16:creationId xmlns:a16="http://schemas.microsoft.com/office/drawing/2014/main" id="{2DAEA244-3D00-254A-BD89-EAB1B0BF1131}"/>
              </a:ext>
            </a:extLst>
          </p:cNvPr>
          <p:cNvSpPr txBox="1"/>
          <p:nvPr/>
        </p:nvSpPr>
        <p:spPr>
          <a:xfrm>
            <a:off x="133034" y="3950049"/>
            <a:ext cx="332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smtClean="0">
                <a:latin typeface="Century Gothic" panose="020F0302020204030204"/>
              </a:rPr>
              <a:t>Nadia </a:t>
            </a:r>
            <a:r>
              <a:rPr lang="en-GB" sz="1600" b="1" dirty="0">
                <a:latin typeface="Century Gothic" panose="020F0302020204030204"/>
              </a:rPr>
              <a:t>e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triste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pero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ahora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 </a:t>
            </a:r>
            <a:r>
              <a:rPr kumimoji="0" lang="en-GB" sz="1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feliz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TextBox 25">
            <a:extLst>
              <a:ext uri="{FF2B5EF4-FFF2-40B4-BE49-F238E27FC236}">
                <a16:creationId xmlns:a16="http://schemas.microsoft.com/office/drawing/2014/main" id="{E5007713-0EC0-4F41-B431-6E009916D666}"/>
              </a:ext>
            </a:extLst>
          </p:cNvPr>
          <p:cNvSpPr txBox="1"/>
          <p:nvPr/>
        </p:nvSpPr>
        <p:spPr>
          <a:xfrm>
            <a:off x="3408626" y="3941989"/>
            <a:ext cx="3517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smtClean="0">
                <a:latin typeface="Century Gothic" panose="020B0502020202020204" pitchFamily="34" charset="0"/>
              </a:rPr>
              <a:t>Nadia</a:t>
            </a:r>
            <a:r>
              <a:rPr lang="en-GB" sz="1600" b="1" smtClean="0">
                <a:latin typeface="Century Gothic" panose="020B0502020202020204" pitchFamily="34" charset="0"/>
              </a:rPr>
              <a:t> was/used to be </a:t>
            </a:r>
            <a:r>
              <a:rPr lang="en-GB" sz="1600" smtClean="0">
                <a:latin typeface="Century Gothic" panose="020F0302020204030204"/>
                <a:cs typeface="Arial"/>
                <a:sym typeface="Arial"/>
              </a:rPr>
              <a:t>very </a:t>
            </a:r>
            <a:r>
              <a:rPr lang="en-GB" sz="1600" dirty="0">
                <a:latin typeface="Century Gothic" panose="020F0302020204030204"/>
                <a:cs typeface="Arial"/>
                <a:sym typeface="Arial"/>
              </a:rPr>
              <a:t>sad, but now </a:t>
            </a:r>
            <a:r>
              <a:rPr lang="en-GB" sz="1600" b="1" dirty="0">
                <a:latin typeface="Century Gothic" panose="020B0502020202020204" pitchFamily="34" charset="0"/>
                <a:sym typeface="Arial"/>
              </a:rPr>
              <a:t>s</a:t>
            </a:r>
            <a:r>
              <a:rPr lang="en-GB" sz="1600" b="1" dirty="0">
                <a:latin typeface="Century Gothic" panose="020B0502020202020204" pitchFamily="34" charset="0"/>
              </a:rPr>
              <a:t>/he it is </a:t>
            </a:r>
            <a:r>
              <a:rPr lang="en-GB" sz="1600" dirty="0">
                <a:latin typeface="Century Gothic" panose="020B0502020202020204" pitchFamily="34" charset="0"/>
              </a:rPr>
              <a:t>happy</a:t>
            </a:r>
            <a:r>
              <a:rPr lang="en-GB" sz="1600" dirty="0">
                <a:latin typeface="Century Gothic" panose="020F0302020204030204"/>
                <a:cs typeface="Arial"/>
                <a:sym typeface="Arial"/>
              </a:rPr>
              <a:t>.</a:t>
            </a:r>
            <a:endParaRPr kumimoji="0" lang="en-GB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69BA77-D7DF-9847-9E27-9C1DDF38F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6" y="72496"/>
            <a:ext cx="2262833" cy="577692"/>
          </a:xfrm>
        </p:spPr>
        <p:txBody>
          <a:bodyPr/>
          <a:lstStyle/>
          <a:p>
            <a:pPr rtl="0" fontAlgn="base"/>
            <a:r>
              <a:rPr lang="en-GB" sz="2000" b="1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T3.1 </a:t>
            </a:r>
            <a:r>
              <a:rPr lang="en-GB" sz="2000" b="1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3</a:t>
            </a:r>
            <a:endParaRPr lang="en-GB" dirty="0">
              <a:effectLst/>
            </a:endParaRPr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9236952F-C707-124D-B0F8-CCC1A38C23EF}"/>
              </a:ext>
            </a:extLst>
          </p:cNvPr>
          <p:cNvSpPr/>
          <p:nvPr/>
        </p:nvSpPr>
        <p:spPr>
          <a:xfrm>
            <a:off x="384522" y="4741969"/>
            <a:ext cx="4622548" cy="1041165"/>
          </a:xfrm>
          <a:prstGeom prst="roundRect">
            <a:avLst/>
          </a:prstGeom>
          <a:solidFill>
            <a:srgbClr val="FCF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Medellín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es una ciudad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Colombia que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hace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veinte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años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era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err="1">
                <a:solidFill>
                  <a:schemeClr val="tx1"/>
                </a:solidFill>
                <a:latin typeface="Century Gothic" panose="020B0502020202020204" pitchFamily="34" charset="0"/>
              </a:rPr>
              <a:t>muy</a:t>
            </a:r>
            <a:r>
              <a:rPr lang="en-GB" sz="160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smtClean="0">
                <a:solidFill>
                  <a:schemeClr val="tx1"/>
                </a:solidFill>
                <a:latin typeface="Century Gothic" panose="020B0502020202020204" pitchFamily="34" charset="0"/>
              </a:rPr>
              <a:t>peligrosa. […] Hoy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día Medellín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mucho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más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seguro</a:t>
            </a:r>
            <a:r>
              <a:rPr lang="en-GB" sz="160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98" name="Picture 6" descr="city during daytime">
            <a:extLst>
              <a:ext uri="{FF2B5EF4-FFF2-40B4-BE49-F238E27FC236}">
                <a16:creationId xmlns:a16="http://schemas.microsoft.com/office/drawing/2014/main" id="{0438129E-7E91-9845-B2AF-381B83287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378" y="4589820"/>
            <a:ext cx="1113071" cy="139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55794377-BE09-7642-B720-B3C25CB70CED}"/>
              </a:ext>
            </a:extLst>
          </p:cNvPr>
          <p:cNvSpPr txBox="1"/>
          <p:nvPr/>
        </p:nvSpPr>
        <p:spPr>
          <a:xfrm>
            <a:off x="5266106" y="8388627"/>
            <a:ext cx="2174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El </a:t>
            </a:r>
            <a:r>
              <a:rPr lang="en-GB" sz="1600" dirty="0" err="1">
                <a:latin typeface="Century Gothic" panose="020B0502020202020204" pitchFamily="34" charset="0"/>
              </a:rPr>
              <a:t>metrocable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AFC2509-5D16-8447-8A4C-544D89B7BF1E}"/>
              </a:ext>
            </a:extLst>
          </p:cNvPr>
          <p:cNvSpPr txBox="1"/>
          <p:nvPr/>
        </p:nvSpPr>
        <p:spPr>
          <a:xfrm>
            <a:off x="5661248" y="5978006"/>
            <a:ext cx="2174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Medellín</a:t>
            </a:r>
          </a:p>
        </p:txBody>
      </p:sp>
      <p:sp>
        <p:nvSpPr>
          <p:cNvPr id="31" name="Rounded Rectangular Callout 30">
            <a:extLst>
              <a:ext uri="{FF2B5EF4-FFF2-40B4-BE49-F238E27FC236}">
                <a16:creationId xmlns:a16="http://schemas.microsoft.com/office/drawing/2014/main" id="{663D5DC4-8B3C-1744-96C2-C8E0C0204B11}"/>
              </a:ext>
            </a:extLst>
          </p:cNvPr>
          <p:cNvSpPr/>
          <p:nvPr/>
        </p:nvSpPr>
        <p:spPr>
          <a:xfrm>
            <a:off x="1348154" y="5971547"/>
            <a:ext cx="4024870" cy="642538"/>
          </a:xfrm>
          <a:prstGeom prst="wedgeRoundRectCallout">
            <a:avLst>
              <a:gd name="adj1" fmla="val -23674"/>
              <a:gd name="adj2" fmla="val -90877"/>
              <a:gd name="adj3" fmla="val 16667"/>
            </a:avLst>
          </a:prstGeom>
          <a:solidFill>
            <a:srgbClr val="70AD47">
              <a:lumMod val="20000"/>
              <a:lumOff val="80000"/>
            </a:srgbClr>
          </a:solidFill>
          <a:ln w="190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buClrTx/>
              <a:defRPr/>
            </a:pPr>
            <a:r>
              <a:rPr lang="en-GB" sz="1600" smtClean="0">
                <a:latin typeface="Century Gothic" panose="020B0502020202020204" pitchFamily="34" charset="0"/>
              </a:rPr>
              <a:t>‘Era’ can also be used to mean ‘</a:t>
            </a:r>
            <a:r>
              <a:rPr lang="en-GB" sz="1600" b="1" smtClean="0">
                <a:latin typeface="Century Gothic" panose="020B0502020202020204" pitchFamily="34" charset="0"/>
              </a:rPr>
              <a:t>it was</a:t>
            </a:r>
            <a:r>
              <a:rPr lang="en-GB" sz="1600" smtClean="0">
                <a:latin typeface="Century Gothic" panose="020B0502020202020204" pitchFamily="34" charset="0"/>
              </a:rPr>
              <a:t>’ or ‘</a:t>
            </a:r>
            <a:r>
              <a:rPr lang="en-GB" sz="1600" b="1" smtClean="0">
                <a:latin typeface="Century Gothic" panose="020B0502020202020204" pitchFamily="34" charset="0"/>
              </a:rPr>
              <a:t>it used to be</a:t>
            </a:r>
            <a:r>
              <a:rPr lang="en-GB" sz="1600" smtClean="0">
                <a:latin typeface="Century Gothic" panose="020B0502020202020204" pitchFamily="34" charset="0"/>
              </a:rPr>
              <a:t>’.</a:t>
            </a:r>
            <a:endParaRPr lang="en-GB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07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AFC2CB6-A1A0-0F40-AE34-50605A963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537171"/>
              </p:ext>
            </p:extLst>
          </p:nvPr>
        </p:nvGraphicFramePr>
        <p:xfrm>
          <a:off x="3703043" y="3627668"/>
          <a:ext cx="2898144" cy="52507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3875">
                  <a:extLst>
                    <a:ext uri="{9D8B030D-6E8A-4147-A177-3AD203B41FA5}">
                      <a16:colId xmlns:a16="http://schemas.microsoft.com/office/drawing/2014/main" val="3268113130"/>
                    </a:ext>
                  </a:extLst>
                </a:gridCol>
                <a:gridCol w="1934269">
                  <a:extLst>
                    <a:ext uri="{9D8B030D-6E8A-4147-A177-3AD203B41FA5}">
                      <a16:colId xmlns:a16="http://schemas.microsoft.com/office/drawing/2014/main" val="3636394880"/>
                    </a:ext>
                  </a:extLst>
                </a:gridCol>
              </a:tblGrid>
              <a:tr h="52479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transporte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transport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1982624886"/>
                  </a:ext>
                </a:extLst>
              </a:tr>
              <a:tr h="300278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cierto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certain, true (m)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679027445"/>
                  </a:ext>
                </a:extLst>
              </a:tr>
              <a:tr h="300278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cierta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certain, true (f)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4089034331"/>
                  </a:ext>
                </a:extLst>
              </a:tr>
              <a:tr h="300278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moderno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modern (m)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2226831646"/>
                  </a:ext>
                </a:extLst>
              </a:tr>
              <a:tr h="300278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moderna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modern (f)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1548644885"/>
                  </a:ext>
                </a:extLst>
              </a:tr>
              <a:tr h="300278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normal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normal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3232792394"/>
                  </a:ext>
                </a:extLst>
              </a:tr>
              <a:tr h="300278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optimista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optimistic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2203500148"/>
                  </a:ext>
                </a:extLst>
              </a:tr>
              <a:tr h="300278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posible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possible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2830184105"/>
                  </a:ext>
                </a:extLst>
              </a:tr>
              <a:tr h="300278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popular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popular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1635505209"/>
                  </a:ext>
                </a:extLst>
              </a:tr>
              <a:tr h="74930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buen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good (before singular masculine noun)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3650215530"/>
                  </a:ext>
                </a:extLst>
              </a:tr>
              <a:tr h="52479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mal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bad (before singular masculine noun)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273806817"/>
                  </a:ext>
                </a:extLst>
              </a:tr>
              <a:tr h="52479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gran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big, great (before singular noun)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1752428835"/>
                  </a:ext>
                </a:extLst>
              </a:tr>
              <a:tr h="52479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único²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unique (after noun), only (before noun)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3476082458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68" y="3402"/>
            <a:ext cx="3744416" cy="601105"/>
          </a:xfrm>
        </p:spPr>
        <p:txBody>
          <a:bodyPr/>
          <a:lstStyle/>
          <a:p>
            <a:pPr lvl="0" algn="l" eaLnBrk="1" fontAlgn="auto" hangingPunct="1">
              <a:spcAft>
                <a:spcPts val="0"/>
              </a:spcAft>
              <a:defRPr/>
            </a:pPr>
            <a:r>
              <a:rPr lang="en-GB" sz="2000" b="1" kern="1200" dirty="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Prenominal adjectives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074814" y="8654820"/>
            <a:ext cx="1600200" cy="635000"/>
          </a:xfrm>
        </p:spPr>
        <p:txBody>
          <a:bodyPr/>
          <a:lstStyle/>
          <a:p>
            <a:r>
              <a:rPr lang="en-GB" altLang="en-US" b="1" dirty="0"/>
              <a:t>44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F158AB-E82A-7A4A-9DAD-6F471B5D325D}"/>
              </a:ext>
            </a:extLst>
          </p:cNvPr>
          <p:cNvSpPr/>
          <p:nvPr/>
        </p:nvSpPr>
        <p:spPr>
          <a:xfrm>
            <a:off x="407013" y="3419872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AFC2CB6-A1A0-0F40-AE34-50605A963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757147"/>
              </p:ext>
            </p:extLst>
          </p:nvPr>
        </p:nvGraphicFramePr>
        <p:xfrm>
          <a:off x="458848" y="3901956"/>
          <a:ext cx="2898144" cy="50793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5803">
                  <a:extLst>
                    <a:ext uri="{9D8B030D-6E8A-4147-A177-3AD203B41FA5}">
                      <a16:colId xmlns:a16="http://schemas.microsoft.com/office/drawing/2014/main" val="3268113130"/>
                    </a:ext>
                  </a:extLst>
                </a:gridCol>
                <a:gridCol w="1532341">
                  <a:extLst>
                    <a:ext uri="{9D8B030D-6E8A-4147-A177-3AD203B41FA5}">
                      <a16:colId xmlns:a16="http://schemas.microsoft.com/office/drawing/2014/main" val="3636394880"/>
                    </a:ext>
                  </a:extLst>
                </a:gridCol>
              </a:tblGrid>
              <a:tr h="608179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era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I, s/he, it was (trait) | I, s/he, it used to be (trait)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2512317868"/>
                  </a:ext>
                </a:extLst>
              </a:tr>
              <a:tr h="43084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eras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you were (trait) | you used to be (trait)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1252418185"/>
                  </a:ext>
                </a:extLst>
              </a:tr>
              <a:tr h="29530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dueño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owner (m)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138140573"/>
                  </a:ext>
                </a:extLst>
              </a:tr>
              <a:tr h="29530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dueña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owner (f)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1548644885"/>
                  </a:ext>
                </a:extLst>
              </a:tr>
              <a:tr h="29530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el/la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artista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artist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3232792394"/>
                  </a:ext>
                </a:extLst>
              </a:tr>
              <a:tr h="29530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escritor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writer (m)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2203500148"/>
                  </a:ext>
                </a:extLst>
              </a:tr>
              <a:tr h="29530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escritora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writer (f)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2830184105"/>
                  </a:ext>
                </a:extLst>
              </a:tr>
              <a:tr h="29530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conductor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driver (m)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1635505209"/>
                  </a:ext>
                </a:extLst>
              </a:tr>
              <a:tr h="29530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conductora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driver (f)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3650215530"/>
                  </a:ext>
                </a:extLst>
              </a:tr>
              <a:tr h="29530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enfermero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nurse (m)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273806817"/>
                  </a:ext>
                </a:extLst>
              </a:tr>
              <a:tr h="29530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enfermera</a:t>
                      </a: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nurse (f)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3667162183"/>
                  </a:ext>
                </a:extLst>
              </a:tr>
              <a:tr h="29530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el/la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dependiente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shop assistant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3853960859"/>
                  </a:ext>
                </a:extLst>
              </a:tr>
              <a:tr h="43084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metro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¹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underground train,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metro</a:t>
                      </a:r>
                    </a:p>
                  </a:txBody>
                  <a:tcPr marL="36000" marR="36000" marT="36000" marB="36000" anchor="b"/>
                </a:tc>
                <a:extLst>
                  <a:ext uri="{0D108BD9-81ED-4DB2-BD59-A6C34878D82A}">
                    <a16:rowId xmlns:a16="http://schemas.microsoft.com/office/drawing/2014/main" val="2017466304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</a:rPr>
              <a:t>Gramática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940555"/>
              </p:ext>
            </p:extLst>
          </p:nvPr>
        </p:nvGraphicFramePr>
        <p:xfrm>
          <a:off x="-81624" y="4343187"/>
          <a:ext cx="642205" cy="254261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732869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283279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283279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283279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nm/f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283279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nm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402311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8987592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150073"/>
              </p:ext>
            </p:extLst>
          </p:nvPr>
        </p:nvGraphicFramePr>
        <p:xfrm>
          <a:off x="-80918" y="6840493"/>
          <a:ext cx="642205" cy="2037881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300521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264424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264424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5480532"/>
                  </a:ext>
                </a:extLst>
              </a:tr>
              <a:tr h="264424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264424">
                <a:tc>
                  <a:txBody>
                    <a:bodyPr/>
                    <a:lstStyle/>
                    <a:p>
                      <a:pPr algn="ctr"/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nm/f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7814287"/>
                  </a:ext>
                </a:extLst>
              </a:tr>
              <a:tr h="264424">
                <a:tc>
                  <a:txBody>
                    <a:bodyPr/>
                    <a:lstStyle/>
                    <a:p>
                      <a:pPr algn="ctr"/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6374700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489063"/>
              </p:ext>
            </p:extLst>
          </p:nvPr>
        </p:nvGraphicFramePr>
        <p:xfrm>
          <a:off x="3209179" y="3822663"/>
          <a:ext cx="642205" cy="2755081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28787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317445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282967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299261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281868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368337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8987592"/>
                  </a:ext>
                </a:extLst>
              </a:tr>
              <a:tr h="207727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9702852"/>
                  </a:ext>
                </a:extLst>
              </a:tr>
              <a:tr h="282967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1957982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530912"/>
              </p:ext>
            </p:extLst>
          </p:nvPr>
        </p:nvGraphicFramePr>
        <p:xfrm>
          <a:off x="3209178" y="7036278"/>
          <a:ext cx="642205" cy="138429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50501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439643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439643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5480532"/>
                  </a:ext>
                </a:extLst>
              </a:tr>
            </a:tbl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984603A7-030A-B741-9C73-0F1BF1BD4B19}"/>
              </a:ext>
            </a:extLst>
          </p:cNvPr>
          <p:cNvGrpSpPr/>
          <p:nvPr/>
        </p:nvGrpSpPr>
        <p:grpSpPr>
          <a:xfrm>
            <a:off x="180041" y="422166"/>
            <a:ext cx="11664562" cy="2891222"/>
            <a:chOff x="121924" y="1671784"/>
            <a:chExt cx="11664562" cy="2891222"/>
          </a:xfrm>
        </p:grpSpPr>
        <p:sp>
          <p:nvSpPr>
            <p:cNvPr id="30" name="CuadroTexto 38">
              <a:extLst>
                <a:ext uri="{FF2B5EF4-FFF2-40B4-BE49-F238E27FC236}">
                  <a16:creationId xmlns:a16="http://schemas.microsoft.com/office/drawing/2014/main" id="{C8B9114E-FCE4-744A-B10C-E684AD071475}"/>
                </a:ext>
              </a:extLst>
            </p:cNvPr>
            <p:cNvSpPr txBox="1"/>
            <p:nvPr/>
          </p:nvSpPr>
          <p:spPr>
            <a:xfrm>
              <a:off x="2571013" y="4207710"/>
              <a:ext cx="276069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500" kern="1200" dirty="0">
                  <a:latin typeface="Century Gothic" panose="020F0302020204030204"/>
                  <a:ea typeface="+mn-ea"/>
                </a:rPr>
                <a:t>A </a:t>
              </a:r>
              <a:r>
                <a:rPr lang="en-GB" sz="1500" b="1" kern="1200" dirty="0">
                  <a:latin typeface="Century Gothic" panose="020F0302020204030204"/>
                  <a:ea typeface="+mn-ea"/>
                </a:rPr>
                <a:t>great, remarkable </a:t>
              </a:r>
              <a:r>
                <a:rPr lang="en-GB" sz="1500" kern="1200" dirty="0">
                  <a:latin typeface="Century Gothic" panose="020F0302020204030204"/>
                  <a:ea typeface="+mn-ea"/>
                </a:rPr>
                <a:t>person</a:t>
              </a:r>
              <a:endParaRPr kumimoji="0" lang="es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CuadroTexto 39">
              <a:extLst>
                <a:ext uri="{FF2B5EF4-FFF2-40B4-BE49-F238E27FC236}">
                  <a16:creationId xmlns:a16="http://schemas.microsoft.com/office/drawing/2014/main" id="{27C18CAB-3E6E-0F4D-BB03-5F1B95A960CD}"/>
                </a:ext>
              </a:extLst>
            </p:cNvPr>
            <p:cNvSpPr txBox="1"/>
            <p:nvPr/>
          </p:nvSpPr>
          <p:spPr>
            <a:xfrm>
              <a:off x="128429" y="4239841"/>
              <a:ext cx="185659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500" kern="1200" dirty="0">
                  <a:latin typeface="Century Gothic" panose="020F0302020204030204"/>
                  <a:ea typeface="+mn-ea"/>
                </a:rPr>
                <a:t>Una </a:t>
              </a:r>
              <a:r>
                <a:rPr lang="en-GB" sz="1500" b="1" kern="1200" dirty="0">
                  <a:latin typeface="Century Gothic" panose="020F0302020204030204"/>
                  <a:ea typeface="+mn-ea"/>
                </a:rPr>
                <a:t>gran</a:t>
              </a:r>
              <a:r>
                <a:rPr lang="en-GB" sz="1500" kern="1200" dirty="0">
                  <a:latin typeface="Century Gothic" panose="020F0302020204030204"/>
                  <a:ea typeface="+mn-ea"/>
                </a:rPr>
                <a:t> </a:t>
              </a:r>
              <a:r>
                <a:rPr lang="en-GB" sz="1500" b="1" kern="1200" dirty="0">
                  <a:latin typeface="Century Gothic" panose="020F0302020204030204"/>
                  <a:ea typeface="+mn-ea"/>
                </a:rPr>
                <a:t>persona</a:t>
              </a:r>
              <a:endParaRPr kumimoji="0" lang="es-GB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sym typeface="Arial"/>
              </a:endParaRPr>
            </a:p>
          </p:txBody>
        </p:sp>
        <p:sp>
          <p:nvSpPr>
            <p:cNvPr id="34" name="CuadroTexto 23">
              <a:extLst>
                <a:ext uri="{FF2B5EF4-FFF2-40B4-BE49-F238E27FC236}">
                  <a16:creationId xmlns:a16="http://schemas.microsoft.com/office/drawing/2014/main" id="{F00CD7C9-2E7D-BD45-A2AA-8BD79A10B472}"/>
                </a:ext>
              </a:extLst>
            </p:cNvPr>
            <p:cNvSpPr txBox="1"/>
            <p:nvPr/>
          </p:nvSpPr>
          <p:spPr>
            <a:xfrm>
              <a:off x="137666" y="3327553"/>
              <a:ext cx="68413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rPr>
                <a:t>The adjective ‘</a:t>
              </a:r>
              <a:r>
                <a:rPr kumimoji="0" lang="en-US" sz="15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rPr>
                <a:t>grande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rPr>
                <a:t>’ shortens to ‘gran’ before </a:t>
              </a:r>
              <a: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rPr>
                <a:t>any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rPr>
                <a:t> singular noun. </a:t>
              </a:r>
            </a:p>
            <a:p>
              <a:pPr lvl="0">
                <a:buClrTx/>
                <a:defRPr/>
              </a:pPr>
              <a:r>
                <a:rPr lang="en-US" sz="1500" kern="1200" dirty="0">
                  <a:latin typeface="Century Gothic" panose="020F0302020204030204"/>
                </a:rPr>
                <a:t>Look at how this changes this usual meaning:</a:t>
              </a:r>
              <a:endParaRPr lang="es-GB" sz="1500" kern="1200" dirty="0">
                <a:latin typeface="Century Gothic" panose="020F0302020204030204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15CFFA3-4787-B449-A464-02346FE82366}"/>
                </a:ext>
              </a:extLst>
            </p:cNvPr>
            <p:cNvCxnSpPr/>
            <p:nvPr/>
          </p:nvCxnSpPr>
          <p:spPr>
            <a:xfrm>
              <a:off x="2108078" y="4380221"/>
              <a:ext cx="380184" cy="0"/>
            </a:xfrm>
            <a:prstGeom prst="straightConnector1">
              <a:avLst/>
            </a:prstGeom>
            <a:ln w="57150">
              <a:solidFill>
                <a:srgbClr val="E25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uadroTexto 20">
              <a:extLst>
                <a:ext uri="{FF2B5EF4-FFF2-40B4-BE49-F238E27FC236}">
                  <a16:creationId xmlns:a16="http://schemas.microsoft.com/office/drawing/2014/main" id="{6434C0A0-7E7A-5A44-9711-0F50F95F2265}"/>
                </a:ext>
              </a:extLst>
            </p:cNvPr>
            <p:cNvSpPr txBox="1"/>
            <p:nvPr/>
          </p:nvSpPr>
          <p:spPr>
            <a:xfrm>
              <a:off x="128429" y="1671784"/>
              <a:ext cx="1165805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As you know, most masculine adjectives end in</a:t>
              </a:r>
              <a:r>
                <a:rPr kumimoji="0" lang="en-US" sz="1500" b="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 –o.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 </a:t>
              </a:r>
            </a:p>
          </p:txBody>
        </p:sp>
        <p:sp>
          <p:nvSpPr>
            <p:cNvPr id="47" name="CuadroTexto 38">
              <a:extLst>
                <a:ext uri="{FF2B5EF4-FFF2-40B4-BE49-F238E27FC236}">
                  <a16:creationId xmlns:a16="http://schemas.microsoft.com/office/drawing/2014/main" id="{24073F12-FC03-B547-9F78-9B9487046EEA}"/>
                </a:ext>
              </a:extLst>
            </p:cNvPr>
            <p:cNvSpPr txBox="1"/>
            <p:nvPr/>
          </p:nvSpPr>
          <p:spPr>
            <a:xfrm>
              <a:off x="2571013" y="2263022"/>
              <a:ext cx="202651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e.g. u</a:t>
              </a:r>
              <a:r>
                <a:rPr kumimoji="0" lang="es-GB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n </a:t>
              </a:r>
              <a:r>
                <a:rPr kumimoji="0" lang="es-GB" sz="15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buen</a:t>
              </a:r>
              <a:r>
                <a:rPr kumimoji="0" lang="es-GB" sz="15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 </a:t>
              </a:r>
              <a:r>
                <a:rPr kumimoji="0" lang="en-GB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amigo</a:t>
              </a:r>
              <a:endParaRPr kumimoji="0" lang="es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CuadroTexto 39">
              <a:extLst>
                <a:ext uri="{FF2B5EF4-FFF2-40B4-BE49-F238E27FC236}">
                  <a16:creationId xmlns:a16="http://schemas.microsoft.com/office/drawing/2014/main" id="{7B8FDECB-2AF3-7C4F-8ED3-DCA1B1934019}"/>
                </a:ext>
              </a:extLst>
            </p:cNvPr>
            <p:cNvSpPr txBox="1"/>
            <p:nvPr/>
          </p:nvSpPr>
          <p:spPr>
            <a:xfrm>
              <a:off x="129981" y="2263022"/>
              <a:ext cx="79861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buen</a:t>
              </a:r>
              <a:r>
                <a:rPr kumimoji="0" lang="en-GB" sz="15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o</a:t>
              </a:r>
              <a:endParaRPr kumimoji="0" lang="es-GB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09AF7DF-CBAF-124E-8515-58484451A50E}"/>
                </a:ext>
              </a:extLst>
            </p:cNvPr>
            <p:cNvCxnSpPr/>
            <p:nvPr/>
          </p:nvCxnSpPr>
          <p:spPr>
            <a:xfrm>
              <a:off x="1148682" y="2449899"/>
              <a:ext cx="380184" cy="0"/>
            </a:xfrm>
            <a:prstGeom prst="straightConnector1">
              <a:avLst/>
            </a:prstGeom>
            <a:ln w="57150">
              <a:solidFill>
                <a:srgbClr val="E25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uadroTexto 37">
              <a:extLst>
                <a:ext uri="{FF2B5EF4-FFF2-40B4-BE49-F238E27FC236}">
                  <a16:creationId xmlns:a16="http://schemas.microsoft.com/office/drawing/2014/main" id="{CE5FF56F-0A93-0342-8545-5444857470F4}"/>
                </a:ext>
              </a:extLst>
            </p:cNvPr>
            <p:cNvSpPr txBox="1"/>
            <p:nvPr/>
          </p:nvSpPr>
          <p:spPr>
            <a:xfrm>
              <a:off x="1662612" y="2266761"/>
              <a:ext cx="67518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buen</a:t>
              </a:r>
              <a:endParaRPr kumimoji="0" lang="es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CuadroTexto 39">
              <a:extLst>
                <a:ext uri="{FF2B5EF4-FFF2-40B4-BE49-F238E27FC236}">
                  <a16:creationId xmlns:a16="http://schemas.microsoft.com/office/drawing/2014/main" id="{DDEC8367-6E5C-6D48-9B60-4DADE0852B83}"/>
                </a:ext>
              </a:extLst>
            </p:cNvPr>
            <p:cNvSpPr txBox="1"/>
            <p:nvPr/>
          </p:nvSpPr>
          <p:spPr>
            <a:xfrm>
              <a:off x="137666" y="2620412"/>
              <a:ext cx="89960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primer</a:t>
              </a:r>
              <a:r>
                <a:rPr kumimoji="0" lang="en-GB" sz="15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o</a:t>
              </a:r>
              <a:endParaRPr kumimoji="0" lang="es-GB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8F0AB54-4BEB-C247-AAE6-D25B971BC8C1}"/>
                </a:ext>
              </a:extLst>
            </p:cNvPr>
            <p:cNvCxnSpPr/>
            <p:nvPr/>
          </p:nvCxnSpPr>
          <p:spPr>
            <a:xfrm>
              <a:off x="1143051" y="2789689"/>
              <a:ext cx="380184" cy="0"/>
            </a:xfrm>
            <a:prstGeom prst="straightConnector1">
              <a:avLst/>
            </a:prstGeom>
            <a:ln w="57150">
              <a:solidFill>
                <a:srgbClr val="E25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CuadroTexto 37">
              <a:extLst>
                <a:ext uri="{FF2B5EF4-FFF2-40B4-BE49-F238E27FC236}">
                  <a16:creationId xmlns:a16="http://schemas.microsoft.com/office/drawing/2014/main" id="{CF647D12-8563-4D43-AA65-74FE2F2734AA}"/>
                </a:ext>
              </a:extLst>
            </p:cNvPr>
            <p:cNvSpPr txBox="1"/>
            <p:nvPr/>
          </p:nvSpPr>
          <p:spPr>
            <a:xfrm>
              <a:off x="1662612" y="2630780"/>
              <a:ext cx="7761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primer</a:t>
              </a:r>
              <a:endParaRPr kumimoji="0" lang="es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CuadroTexto 39">
              <a:extLst>
                <a:ext uri="{FF2B5EF4-FFF2-40B4-BE49-F238E27FC236}">
                  <a16:creationId xmlns:a16="http://schemas.microsoft.com/office/drawing/2014/main" id="{0E0AEF16-48B4-C245-91BD-F897BC87CE59}"/>
                </a:ext>
              </a:extLst>
            </p:cNvPr>
            <p:cNvSpPr txBox="1"/>
            <p:nvPr/>
          </p:nvSpPr>
          <p:spPr>
            <a:xfrm>
              <a:off x="157116" y="2986117"/>
              <a:ext cx="65915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mal</a:t>
              </a:r>
              <a:r>
                <a:rPr kumimoji="0" lang="en-GB" sz="15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o</a:t>
              </a:r>
              <a:endParaRPr kumimoji="0" lang="es-GB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CF3F844-C85B-B84F-A202-35425624C280}"/>
                </a:ext>
              </a:extLst>
            </p:cNvPr>
            <p:cNvCxnSpPr/>
            <p:nvPr/>
          </p:nvCxnSpPr>
          <p:spPr>
            <a:xfrm>
              <a:off x="1148682" y="3161768"/>
              <a:ext cx="380184" cy="0"/>
            </a:xfrm>
            <a:prstGeom prst="straightConnector1">
              <a:avLst/>
            </a:prstGeom>
            <a:ln w="57150">
              <a:solidFill>
                <a:srgbClr val="E25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CuadroTexto 37">
              <a:extLst>
                <a:ext uri="{FF2B5EF4-FFF2-40B4-BE49-F238E27FC236}">
                  <a16:creationId xmlns:a16="http://schemas.microsoft.com/office/drawing/2014/main" id="{FB24A31C-2CF8-8E43-BFA6-08760704F823}"/>
                </a:ext>
              </a:extLst>
            </p:cNvPr>
            <p:cNvSpPr txBox="1"/>
            <p:nvPr/>
          </p:nvSpPr>
          <p:spPr>
            <a:xfrm>
              <a:off x="1670564" y="2989091"/>
              <a:ext cx="53572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mal</a:t>
              </a:r>
              <a:endParaRPr kumimoji="0" lang="es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0B24871-3970-C24A-AED6-1E9BDDB65238}"/>
                </a:ext>
              </a:extLst>
            </p:cNvPr>
            <p:cNvSpPr/>
            <p:nvPr/>
          </p:nvSpPr>
          <p:spPr>
            <a:xfrm>
              <a:off x="121924" y="1917527"/>
              <a:ext cx="5969904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Tx/>
                <a:defRPr/>
              </a:pPr>
              <a:r>
                <a:rPr lang="en-US" sz="1500" kern="1200" dirty="0">
                  <a:latin typeface="Century Gothic" panose="020B0502020202020204" pitchFamily="34" charset="0"/>
                </a:rPr>
                <a:t>However, some </a:t>
              </a:r>
              <a:r>
                <a:rPr lang="en-US" sz="1500" b="1" i="1" kern="1200" dirty="0">
                  <a:latin typeface="Century Gothic" panose="020B0502020202020204" pitchFamily="34" charset="0"/>
                </a:rPr>
                <a:t>lose</a:t>
              </a:r>
              <a:r>
                <a:rPr lang="en-US" sz="1500" kern="1200" dirty="0">
                  <a:latin typeface="Century Gothic" panose="020B0502020202020204" pitchFamily="34" charset="0"/>
                </a:rPr>
                <a:t> this ‘o’ before a </a:t>
              </a:r>
              <a:r>
                <a:rPr lang="en-US" sz="1500" b="1" i="1" kern="1200" dirty="0">
                  <a:latin typeface="Century Gothic" panose="020B0502020202020204" pitchFamily="34" charset="0"/>
                </a:rPr>
                <a:t>singular masculine </a:t>
              </a:r>
              <a:r>
                <a:rPr lang="en-US" sz="1500" kern="1200" dirty="0">
                  <a:latin typeface="Century Gothic" panose="020B0502020202020204" pitchFamily="34" charset="0"/>
                </a:rPr>
                <a:t>noun.</a:t>
              </a:r>
              <a:endParaRPr lang="es-GB" sz="1500" kern="1200" dirty="0">
                <a:latin typeface="Century Gothic" panose="020B0502020202020204" pitchFamily="34" charset="0"/>
              </a:endParaRPr>
            </a:p>
          </p:txBody>
        </p:sp>
        <p:sp>
          <p:nvSpPr>
            <p:cNvPr id="60" name="CuadroTexto 39">
              <a:extLst>
                <a:ext uri="{FF2B5EF4-FFF2-40B4-BE49-F238E27FC236}">
                  <a16:creationId xmlns:a16="http://schemas.microsoft.com/office/drawing/2014/main" id="{45327645-7FF3-8F4D-8E0D-86973F414529}"/>
                </a:ext>
              </a:extLst>
            </p:cNvPr>
            <p:cNvSpPr txBox="1"/>
            <p:nvPr/>
          </p:nvSpPr>
          <p:spPr>
            <a:xfrm>
              <a:off x="131866" y="3922936"/>
              <a:ext cx="177324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500" kern="1200" dirty="0">
                  <a:latin typeface="Century Gothic" panose="020F0302020204030204"/>
                  <a:ea typeface="+mn-ea"/>
                </a:rPr>
                <a:t>Una </a:t>
              </a:r>
              <a:r>
                <a:rPr lang="en-GB" sz="1500" b="1" kern="1200" dirty="0" err="1">
                  <a:latin typeface="Century Gothic" panose="020F0302020204030204"/>
                  <a:ea typeface="+mn-ea"/>
                </a:rPr>
                <a:t>caja</a:t>
              </a:r>
              <a:r>
                <a:rPr lang="en-GB" sz="1500" b="1" kern="1200" dirty="0">
                  <a:latin typeface="Century Gothic" panose="020F0302020204030204"/>
                  <a:ea typeface="+mn-ea"/>
                </a:rPr>
                <a:t> </a:t>
              </a:r>
              <a:r>
                <a:rPr lang="en-GB" sz="1500" b="1" kern="1200" dirty="0" err="1">
                  <a:latin typeface="Century Gothic" panose="020F0302020204030204"/>
                  <a:ea typeface="+mn-ea"/>
                </a:rPr>
                <a:t>grande</a:t>
              </a:r>
              <a:endParaRPr kumimoji="0" lang="es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CuadroTexto 38">
              <a:extLst>
                <a:ext uri="{FF2B5EF4-FFF2-40B4-BE49-F238E27FC236}">
                  <a16:creationId xmlns:a16="http://schemas.microsoft.com/office/drawing/2014/main" id="{CDC6ECFE-CB98-5548-95A1-4F80E6AC6121}"/>
                </a:ext>
              </a:extLst>
            </p:cNvPr>
            <p:cNvSpPr txBox="1"/>
            <p:nvPr/>
          </p:nvSpPr>
          <p:spPr>
            <a:xfrm>
              <a:off x="2572045" y="3920519"/>
              <a:ext cx="108555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500" kern="1200" dirty="0">
                  <a:latin typeface="Century Gothic" panose="020F0302020204030204"/>
                  <a:ea typeface="+mn-ea"/>
                </a:rPr>
                <a:t>A </a:t>
              </a:r>
              <a:r>
                <a:rPr lang="en-GB" sz="1500" b="1" kern="1200" dirty="0">
                  <a:latin typeface="Century Gothic" panose="020F0302020204030204"/>
                  <a:ea typeface="+mn-ea"/>
                </a:rPr>
                <a:t>big </a:t>
              </a:r>
              <a:r>
                <a:rPr lang="en-GB" sz="1500" kern="1200" dirty="0">
                  <a:latin typeface="Century Gothic" panose="020F0302020204030204"/>
                  <a:ea typeface="+mn-ea"/>
                </a:rPr>
                <a:t>box</a:t>
              </a:r>
              <a:endParaRPr kumimoji="0" lang="es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6C420FF6-E310-1641-855B-188880CEAD13}"/>
                </a:ext>
              </a:extLst>
            </p:cNvPr>
            <p:cNvCxnSpPr/>
            <p:nvPr/>
          </p:nvCxnSpPr>
          <p:spPr>
            <a:xfrm>
              <a:off x="2103788" y="4092213"/>
              <a:ext cx="380184" cy="0"/>
            </a:xfrm>
            <a:prstGeom prst="straightConnector1">
              <a:avLst/>
            </a:prstGeom>
            <a:ln w="57150">
              <a:solidFill>
                <a:srgbClr val="E25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uadroTexto 38">
              <a:extLst>
                <a:ext uri="{FF2B5EF4-FFF2-40B4-BE49-F238E27FC236}">
                  <a16:creationId xmlns:a16="http://schemas.microsoft.com/office/drawing/2014/main" id="{18E9B5D1-EE52-B348-ACED-809B50818628}"/>
                </a:ext>
              </a:extLst>
            </p:cNvPr>
            <p:cNvSpPr txBox="1"/>
            <p:nvPr/>
          </p:nvSpPr>
          <p:spPr>
            <a:xfrm>
              <a:off x="2579767" y="2636420"/>
              <a:ext cx="262443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e.g. </a:t>
              </a:r>
              <a:r>
                <a:rPr lang="en-GB" sz="1500" kern="1200" dirty="0">
                  <a:latin typeface="Century Gothic" panose="020F0302020204030204"/>
                  <a:ea typeface="+mn-ea"/>
                </a:rPr>
                <a:t>el</a:t>
              </a:r>
              <a:r>
                <a:rPr kumimoji="0" lang="es-GB" sz="15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 </a:t>
              </a:r>
              <a:r>
                <a:rPr kumimoji="0" lang="en-GB" sz="15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primer</a:t>
              </a:r>
              <a:r>
                <a:rPr kumimoji="0" lang="es-GB" sz="15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 </a:t>
              </a:r>
              <a:r>
                <a:rPr kumimoji="0" lang="en-GB" sz="15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mes</a:t>
              </a:r>
              <a:r>
                <a:rPr kumimoji="0" lang="en-GB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 del </a:t>
              </a:r>
              <a:r>
                <a:rPr kumimoji="0" lang="en-GB" sz="15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año</a:t>
              </a:r>
              <a:endParaRPr kumimoji="0" lang="es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CuadroTexto 38">
              <a:extLst>
                <a:ext uri="{FF2B5EF4-FFF2-40B4-BE49-F238E27FC236}">
                  <a16:creationId xmlns:a16="http://schemas.microsoft.com/office/drawing/2014/main" id="{353FD077-9C9D-BB46-AB0C-55BE850AB6A1}"/>
                </a:ext>
              </a:extLst>
            </p:cNvPr>
            <p:cNvSpPr txBox="1"/>
            <p:nvPr/>
          </p:nvSpPr>
          <p:spPr>
            <a:xfrm>
              <a:off x="2618238" y="2977850"/>
              <a:ext cx="164179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e.g. u</a:t>
              </a:r>
              <a:r>
                <a:rPr kumimoji="0" lang="es-GB" sz="15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n </a:t>
              </a:r>
              <a:r>
                <a:rPr kumimoji="0" lang="en-GB" sz="15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mal</a:t>
              </a:r>
              <a:r>
                <a:rPr kumimoji="0" lang="es-GB" sz="15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 </a:t>
              </a:r>
              <a:r>
                <a:rPr kumimoji="0" lang="en-GB" sz="15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entury Gothic" panose="020F0302020204030204"/>
                  <a:ea typeface="+mn-ea"/>
                  <a:cs typeface="Arial"/>
                  <a:sym typeface="Arial"/>
                </a:rPr>
                <a:t>olor</a:t>
              </a:r>
              <a:endParaRPr kumimoji="0" lang="es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33D4431F-987A-4145-AC87-A7C446FF6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556" y="2686200"/>
            <a:ext cx="858415" cy="858415"/>
          </a:xfrm>
          <a:prstGeom prst="rect">
            <a:avLst/>
          </a:prstGeom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108955"/>
              </p:ext>
            </p:extLst>
          </p:nvPr>
        </p:nvGraphicFramePr>
        <p:xfrm>
          <a:off x="3209177" y="8476780"/>
          <a:ext cx="642205" cy="439643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439643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5480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487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198855-A59D-6A41-86D9-13C7DB0C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7" y="125758"/>
            <a:ext cx="2041388" cy="451608"/>
          </a:xfrm>
        </p:spPr>
        <p:txBody>
          <a:bodyPr/>
          <a:lstStyle/>
          <a:p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T3.1 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4 </a:t>
            </a:r>
            <a:endParaRPr lang="en-US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Gramática</a:t>
            </a:r>
          </a:p>
        </p:txBody>
      </p:sp>
      <p:sp>
        <p:nvSpPr>
          <p:cNvPr id="85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85123" y="8366645"/>
            <a:ext cx="812005" cy="484268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45</a:t>
            </a:r>
          </a:p>
        </p:txBody>
      </p:sp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240FC210-CE9A-E24D-81A2-C8DCA6C0C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56730"/>
              </p:ext>
            </p:extLst>
          </p:nvPr>
        </p:nvGraphicFramePr>
        <p:xfrm>
          <a:off x="421972" y="5994994"/>
          <a:ext cx="2710311" cy="2992320"/>
        </p:xfrm>
        <a:graphic>
          <a:graphicData uri="http://schemas.openxmlformats.org/drawingml/2006/table">
            <a:tbl>
              <a:tblPr firstRow="1" firstCol="1" bandRow="1"/>
              <a:tblGrid>
                <a:gridCol w="1062812">
                  <a:extLst>
                    <a:ext uri="{9D8B030D-6E8A-4147-A177-3AD203B41FA5}">
                      <a16:colId xmlns:a16="http://schemas.microsoft.com/office/drawing/2014/main" val="2942398105"/>
                    </a:ext>
                  </a:extLst>
                </a:gridCol>
                <a:gridCol w="1647499">
                  <a:extLst>
                    <a:ext uri="{9D8B030D-6E8A-4147-A177-3AD203B41FA5}">
                      <a16:colId xmlns:a16="http://schemas.microsoft.com/office/drawing/2014/main" val="2256479569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había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there was,</a:t>
                      </a:r>
                    </a:p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there were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51980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tenía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I, s/he had | I, s/he used to have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59434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continuar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continue, continuing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8482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convencer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convince, convincing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10336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desear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desire</a:t>
                      </a:r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,</a:t>
                      </a:r>
                    </a:p>
                    <a:p>
                      <a:pPr algn="l" fontAlgn="b"/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</a:t>
                      </a: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wish for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1149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imaginar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imagine, imagining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81290"/>
                  </a:ext>
                </a:extLst>
              </a:tr>
            </a:tbl>
          </a:graphicData>
        </a:graphic>
      </p:graphicFrame>
      <p:graphicFrame>
        <p:nvGraphicFramePr>
          <p:cNvPr id="77" name="Table 76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/>
        </p:nvGraphicFramePr>
        <p:xfrm>
          <a:off x="-61526" y="6065434"/>
          <a:ext cx="642205" cy="28460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366626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366626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36662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36662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36662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36662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646258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  <a:p>
                      <a:pPr algn="ctr"/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6704"/>
                  </a:ext>
                </a:extLst>
              </a:tr>
            </a:tbl>
          </a:graphicData>
        </a:graphic>
      </p:graphicFrame>
      <p:sp>
        <p:nvSpPr>
          <p:cNvPr id="37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266271" y="149807"/>
            <a:ext cx="64845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noProof="0" dirty="0" err="1">
                <a:solidFill>
                  <a:schemeClr val="tx1"/>
                </a:solidFill>
              </a:rPr>
              <a:t>T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enía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vs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había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6B9EC0-B847-714D-B1FD-53408ECED958}"/>
              </a:ext>
            </a:extLst>
          </p:cNvPr>
          <p:cNvSpPr txBox="1"/>
          <p:nvPr/>
        </p:nvSpPr>
        <p:spPr>
          <a:xfrm>
            <a:off x="266271" y="1554405"/>
            <a:ext cx="5020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err="1">
                <a:latin typeface="Century Gothic" panose="020B0502020202020204" pitchFamily="34" charset="0"/>
              </a:rPr>
              <a:t>Había</a:t>
            </a:r>
            <a:r>
              <a:rPr lang="en-GB" sz="1600" dirty="0">
                <a:latin typeface="Century Gothic" panose="020B0502020202020204" pitchFamily="34" charset="0"/>
              </a:rPr>
              <a:t> un caballero.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 err="1"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B4D300-5B62-BC42-8B61-2BB4DC495FDE}"/>
              </a:ext>
            </a:extLst>
          </p:cNvPr>
          <p:cNvSpPr txBox="1"/>
          <p:nvPr/>
        </p:nvSpPr>
        <p:spPr>
          <a:xfrm>
            <a:off x="2622076" y="1557688"/>
            <a:ext cx="5020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>
                <a:latin typeface="Century Gothic" panose="020B0502020202020204" pitchFamily="34" charset="0"/>
              </a:rPr>
              <a:t>There was / used to be </a:t>
            </a:r>
            <a:r>
              <a:rPr lang="en-GB" sz="1600">
                <a:latin typeface="Century Gothic" panose="020B0502020202020204" pitchFamily="34" charset="0"/>
              </a:rPr>
              <a:t>a </a:t>
            </a:r>
            <a:r>
              <a:rPr lang="en-GB" sz="1600" dirty="0">
                <a:latin typeface="Century Gothic" panose="020B0502020202020204" pitchFamily="34" charset="0"/>
              </a:rPr>
              <a:t>knight.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94A154-317B-414F-AD24-2D694F44B139}"/>
              </a:ext>
            </a:extLst>
          </p:cNvPr>
          <p:cNvSpPr txBox="1"/>
          <p:nvPr/>
        </p:nvSpPr>
        <p:spPr>
          <a:xfrm>
            <a:off x="257953" y="1894425"/>
            <a:ext cx="2835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err="1">
                <a:latin typeface="Century Gothic" panose="020B0502020202020204" pitchFamily="34" charset="0"/>
              </a:rPr>
              <a:t>Había</a:t>
            </a:r>
            <a:r>
              <a:rPr lang="en-GB" sz="1600" dirty="0">
                <a:latin typeface="Century Gothic" panose="020B0502020202020204" pitchFamily="34" charset="0"/>
              </a:rPr>
              <a:t> dos hombres.</a:t>
            </a: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F27560A0-515E-1F44-AB52-79FC830EC606}"/>
              </a:ext>
            </a:extLst>
          </p:cNvPr>
          <p:cNvSpPr txBox="1"/>
          <p:nvPr/>
        </p:nvSpPr>
        <p:spPr>
          <a:xfrm>
            <a:off x="268966" y="2645596"/>
            <a:ext cx="5020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latin typeface="Century Gothic" panose="020B0502020202020204" pitchFamily="34" charset="0"/>
              </a:rPr>
              <a:t>En</a:t>
            </a:r>
            <a:r>
              <a:rPr lang="en-GB" sz="1600" dirty="0">
                <a:latin typeface="Century Gothic" panose="020B0502020202020204" pitchFamily="34" charset="0"/>
              </a:rPr>
              <a:t> la casa </a:t>
            </a:r>
            <a:r>
              <a:rPr lang="en-GB" sz="1600" b="1" dirty="0" err="1">
                <a:latin typeface="Century Gothic" panose="020B0502020202020204" pitchFamily="34" charset="0"/>
              </a:rPr>
              <a:t>había</a:t>
            </a:r>
            <a:r>
              <a:rPr lang="en-GB" sz="1600" dirty="0">
                <a:latin typeface="Century Gothic" panose="020B0502020202020204" pitchFamily="34" charset="0"/>
              </a:rPr>
              <a:t> un </a:t>
            </a:r>
            <a:r>
              <a:rPr lang="en-GB" sz="1600" dirty="0" err="1">
                <a:latin typeface="Century Gothic" panose="020B0502020202020204" pitchFamily="34" charset="0"/>
              </a:rPr>
              <a:t>arma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F6EAB375-1A52-A940-90C6-7EFF23F98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473504"/>
              </p:ext>
            </p:extLst>
          </p:nvPr>
        </p:nvGraphicFramePr>
        <p:xfrm>
          <a:off x="3615781" y="5531406"/>
          <a:ext cx="3001871" cy="3478800"/>
        </p:xfrm>
        <a:graphic>
          <a:graphicData uri="http://schemas.openxmlformats.org/drawingml/2006/table">
            <a:tbl>
              <a:tblPr firstRow="1" firstCol="1" bandRow="1"/>
              <a:tblGrid>
                <a:gridCol w="1072097">
                  <a:extLst>
                    <a:ext uri="{9D8B030D-6E8A-4147-A177-3AD203B41FA5}">
                      <a16:colId xmlns:a16="http://schemas.microsoft.com/office/drawing/2014/main" val="2942398105"/>
                    </a:ext>
                  </a:extLst>
                </a:gridCol>
                <a:gridCol w="1929774">
                  <a:extLst>
                    <a:ext uri="{9D8B030D-6E8A-4147-A177-3AD203B41FA5}">
                      <a16:colId xmlns:a16="http://schemas.microsoft.com/office/drawing/2014/main" val="2256479569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prometer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promise, promising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5198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amor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love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59434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arma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weapon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8482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caballero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knight, gentleman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10336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enemigo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enemy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1149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nombre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name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812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increíble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incredible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13748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estar a punto </a:t>
                      </a:r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 + infinitive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be about </a:t>
                      </a:r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+ verb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2836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sobre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todo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especially, above all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0813555"/>
                  </a:ext>
                </a:extLst>
              </a:tr>
            </a:tbl>
          </a:graphicData>
        </a:graphic>
      </p:graphicFrame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17E72A63-7FD1-3D4A-BAB6-22C058949E34}"/>
              </a:ext>
            </a:extLst>
          </p:cNvPr>
          <p:cNvSpPr txBox="1">
            <a:spLocks/>
          </p:cNvSpPr>
          <p:nvPr/>
        </p:nvSpPr>
        <p:spPr>
          <a:xfrm>
            <a:off x="306669" y="1030783"/>
            <a:ext cx="6368409" cy="47873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0000"/>
                </a:solidFill>
              </a:rPr>
              <a:t>To </a:t>
            </a:r>
            <a:r>
              <a:rPr lang="en-GB" sz="1600">
                <a:solidFill>
                  <a:srgbClr val="000000"/>
                </a:solidFill>
              </a:rPr>
              <a:t>say </a:t>
            </a:r>
            <a:r>
              <a:rPr lang="en-GB" sz="1600" smtClean="0">
                <a:solidFill>
                  <a:srgbClr val="000000"/>
                </a:solidFill>
              </a:rPr>
              <a:t>‘</a:t>
            </a:r>
            <a:r>
              <a:rPr lang="en-GB" sz="1600" dirty="0">
                <a:solidFill>
                  <a:srgbClr val="000000"/>
                </a:solidFill>
              </a:rPr>
              <a:t>there </a:t>
            </a:r>
            <a:r>
              <a:rPr lang="en-GB" sz="1600">
                <a:solidFill>
                  <a:srgbClr val="000000"/>
                </a:solidFill>
              </a:rPr>
              <a:t>was</a:t>
            </a:r>
            <a:r>
              <a:rPr lang="en-GB" sz="1600" smtClean="0">
                <a:solidFill>
                  <a:srgbClr val="000000"/>
                </a:solidFill>
              </a:rPr>
              <a:t>’, ‘</a:t>
            </a:r>
            <a:r>
              <a:rPr lang="en-GB" sz="1600" dirty="0">
                <a:solidFill>
                  <a:srgbClr val="000000"/>
                </a:solidFill>
              </a:rPr>
              <a:t>there </a:t>
            </a:r>
            <a:r>
              <a:rPr lang="en-GB" sz="1600">
                <a:solidFill>
                  <a:srgbClr val="000000"/>
                </a:solidFill>
              </a:rPr>
              <a:t>were’ or ‘there used to be</a:t>
            </a:r>
            <a:r>
              <a:rPr lang="en-GB" sz="1600" smtClean="0">
                <a:solidFill>
                  <a:srgbClr val="000000"/>
                </a:solidFill>
              </a:rPr>
              <a:t>’, </a:t>
            </a:r>
            <a:r>
              <a:rPr lang="en-GB" sz="1600" dirty="0">
                <a:solidFill>
                  <a:srgbClr val="000000"/>
                </a:solidFill>
              </a:rPr>
              <a:t>Spanish uses the word ‘</a:t>
            </a:r>
            <a:r>
              <a:rPr lang="en-GB" sz="1600" b="1" dirty="0" err="1">
                <a:solidFill>
                  <a:srgbClr val="000000"/>
                </a:solidFill>
              </a:rPr>
              <a:t>había</a:t>
            </a:r>
            <a:r>
              <a:rPr lang="en-GB" sz="1600" dirty="0">
                <a:solidFill>
                  <a:srgbClr val="000000"/>
                </a:solidFill>
              </a:rPr>
              <a:t>’.</a:t>
            </a: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0431A0AF-D8B9-5043-BB52-9E4B1CED905A}"/>
              </a:ext>
            </a:extLst>
          </p:cNvPr>
          <p:cNvSpPr txBox="1">
            <a:spLocks/>
          </p:cNvSpPr>
          <p:nvPr/>
        </p:nvSpPr>
        <p:spPr>
          <a:xfrm>
            <a:off x="343283" y="3148785"/>
            <a:ext cx="5178172" cy="27289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smtClean="0">
                <a:solidFill>
                  <a:srgbClr val="000000"/>
                </a:solidFill>
              </a:rPr>
              <a:t>Use ‘tenía’ to mean ‘</a:t>
            </a:r>
            <a:r>
              <a:rPr lang="en-GB" sz="1600" b="1" smtClean="0">
                <a:solidFill>
                  <a:srgbClr val="000000"/>
                </a:solidFill>
              </a:rPr>
              <a:t>I </a:t>
            </a:r>
            <a:r>
              <a:rPr lang="en-GB" sz="1600" smtClean="0">
                <a:solidFill>
                  <a:srgbClr val="000000"/>
                </a:solidFill>
              </a:rPr>
              <a:t>or</a:t>
            </a:r>
            <a:r>
              <a:rPr lang="en-GB" sz="1600" b="1" smtClean="0">
                <a:solidFill>
                  <a:srgbClr val="000000"/>
                </a:solidFill>
              </a:rPr>
              <a:t> s/he had / used to have’.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CB61A5-6023-0143-A1B2-46A13516A30B}"/>
              </a:ext>
            </a:extLst>
          </p:cNvPr>
          <p:cNvSpPr txBox="1"/>
          <p:nvPr/>
        </p:nvSpPr>
        <p:spPr>
          <a:xfrm>
            <a:off x="2622076" y="1906537"/>
            <a:ext cx="4176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>
                <a:latin typeface="Century Gothic" panose="020B0502020202020204" pitchFamily="34" charset="0"/>
              </a:rPr>
              <a:t>There were / used to be </a:t>
            </a:r>
            <a:r>
              <a:rPr lang="en-GB" sz="1600">
                <a:latin typeface="Century Gothic" panose="020B0502020202020204" pitchFamily="34" charset="0"/>
              </a:rPr>
              <a:t>two </a:t>
            </a:r>
            <a:r>
              <a:rPr lang="en-GB" sz="1600" dirty="0">
                <a:latin typeface="Century Gothic" panose="020B0502020202020204" pitchFamily="34" charset="0"/>
              </a:rPr>
              <a:t>men.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1385D2-8E85-9C44-8D53-1983A1736FAB}"/>
              </a:ext>
            </a:extLst>
          </p:cNvPr>
          <p:cNvSpPr txBox="1"/>
          <p:nvPr/>
        </p:nvSpPr>
        <p:spPr>
          <a:xfrm>
            <a:off x="3011325" y="2645596"/>
            <a:ext cx="4005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Century Gothic" panose="020B0502020202020204" pitchFamily="34" charset="0"/>
              </a:rPr>
              <a:t>In the house </a:t>
            </a:r>
            <a:r>
              <a:rPr lang="en-GB" sz="1600" b="1" dirty="0">
                <a:latin typeface="Century Gothic" panose="020B0502020202020204" pitchFamily="34" charset="0"/>
              </a:rPr>
              <a:t>there was </a:t>
            </a:r>
            <a:r>
              <a:rPr lang="en-GB" sz="1600" dirty="0">
                <a:latin typeface="Century Gothic" panose="020B0502020202020204" pitchFamily="34" charset="0"/>
              </a:rPr>
              <a:t>a weapon.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5D04971-EF6E-134F-B996-93A3A6D510B0}"/>
              </a:ext>
            </a:extLst>
          </p:cNvPr>
          <p:cNvSpPr txBox="1">
            <a:spLocks/>
          </p:cNvSpPr>
          <p:nvPr/>
        </p:nvSpPr>
        <p:spPr>
          <a:xfrm>
            <a:off x="309364" y="2433436"/>
            <a:ext cx="5178172" cy="23658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0000"/>
                </a:solidFill>
              </a:rPr>
              <a:t>Sentences with ‘</a:t>
            </a:r>
            <a:r>
              <a:rPr lang="en-GB" sz="1600" b="1" dirty="0" err="1">
                <a:solidFill>
                  <a:srgbClr val="000000"/>
                </a:solidFill>
              </a:rPr>
              <a:t>había</a:t>
            </a:r>
            <a:r>
              <a:rPr lang="en-GB" sz="1600" dirty="0">
                <a:solidFill>
                  <a:srgbClr val="000000"/>
                </a:solidFill>
              </a:rPr>
              <a:t>’ often start with ‘</a:t>
            </a:r>
            <a:r>
              <a:rPr lang="en-GB" sz="1600" b="1" dirty="0" err="1">
                <a:solidFill>
                  <a:srgbClr val="000000"/>
                </a:solidFill>
              </a:rPr>
              <a:t>en</a:t>
            </a:r>
            <a:r>
              <a:rPr lang="en-GB" sz="1600" dirty="0">
                <a:solidFill>
                  <a:srgbClr val="000000"/>
                </a:solidFill>
              </a:rPr>
              <a:t>’.</a:t>
            </a:r>
          </a:p>
        </p:txBody>
      </p:sp>
      <p:sp>
        <p:nvSpPr>
          <p:cNvPr id="36" name="TextBox 9">
            <a:extLst>
              <a:ext uri="{FF2B5EF4-FFF2-40B4-BE49-F238E27FC236}">
                <a16:creationId xmlns:a16="http://schemas.microsoft.com/office/drawing/2014/main" id="{3D13BDF8-02E0-7045-87AA-F34C7A0AAC8C}"/>
              </a:ext>
            </a:extLst>
          </p:cNvPr>
          <p:cNvSpPr txBox="1"/>
          <p:nvPr/>
        </p:nvSpPr>
        <p:spPr>
          <a:xfrm>
            <a:off x="282425" y="3420962"/>
            <a:ext cx="2709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Century Gothic" panose="020B0502020202020204" pitchFamily="34" charset="0"/>
              </a:rPr>
              <a:t>El caballero </a:t>
            </a:r>
            <a:r>
              <a:rPr lang="en-GB" sz="1600" b="1" dirty="0" err="1">
                <a:latin typeface="Century Gothic" panose="020B0502020202020204" pitchFamily="34" charset="0"/>
              </a:rPr>
              <a:t>tenía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muchos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libros</a:t>
            </a:r>
            <a:r>
              <a:rPr lang="en-GB" sz="1600" dirty="0">
                <a:latin typeface="Century Gothic" panose="020B0502020202020204" pitchFamily="34" charset="0"/>
              </a:rPr>
              <a:t> de </a:t>
            </a:r>
            <a:r>
              <a:rPr lang="en-GB" sz="1600" dirty="0" err="1">
                <a:latin typeface="Century Gothic" panose="020B0502020202020204" pitchFamily="34" charset="0"/>
              </a:rPr>
              <a:t>historia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 err="1"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B84A79-DB5D-C744-ABFD-5D4FA04D2AB9}"/>
              </a:ext>
            </a:extLst>
          </p:cNvPr>
          <p:cNvSpPr txBox="1"/>
          <p:nvPr/>
        </p:nvSpPr>
        <p:spPr>
          <a:xfrm>
            <a:off x="3010209" y="3437629"/>
            <a:ext cx="4005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Century Gothic" panose="020B0502020202020204" pitchFamily="34" charset="0"/>
              </a:rPr>
              <a:t>The knight </a:t>
            </a:r>
            <a:r>
              <a:rPr lang="en-GB" sz="1600" b="1" dirty="0">
                <a:latin typeface="Century Gothic" panose="020B0502020202020204" pitchFamily="34" charset="0"/>
              </a:rPr>
              <a:t>used to have / had </a:t>
            </a:r>
            <a:r>
              <a:rPr lang="en-GB" sz="1600" dirty="0">
                <a:latin typeface="Century Gothic" panose="020B0502020202020204" pitchFamily="34" charset="0"/>
              </a:rPr>
              <a:t>many history books.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CC8DFD0-DDB7-1E4C-9BC6-9F78C07EE6DA}"/>
              </a:ext>
            </a:extLst>
          </p:cNvPr>
          <p:cNvSpPr/>
          <p:nvPr/>
        </p:nvSpPr>
        <p:spPr>
          <a:xfrm>
            <a:off x="421972" y="5526061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2" name="Imagen 8">
            <a:extLst>
              <a:ext uri="{FF2B5EF4-FFF2-40B4-BE49-F238E27FC236}">
                <a16:creationId xmlns:a16="http://schemas.microsoft.com/office/drawing/2014/main" id="{04AD8144-E785-2A44-9A9E-BCB3694F68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72" y="4126548"/>
            <a:ext cx="686752" cy="900503"/>
          </a:xfrm>
          <a:prstGeom prst="rect">
            <a:avLst/>
          </a:prstGeom>
        </p:spPr>
      </p:pic>
      <p:pic>
        <p:nvPicPr>
          <p:cNvPr id="49" name="Imagen 11">
            <a:extLst>
              <a:ext uri="{FF2B5EF4-FFF2-40B4-BE49-F238E27FC236}">
                <a16:creationId xmlns:a16="http://schemas.microsoft.com/office/drawing/2014/main" id="{223A401D-0E5B-4448-98D5-9463A590A4C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844" y="4766935"/>
            <a:ext cx="410798" cy="677524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56654E77-EE75-6245-8B63-9AA3CB1D87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966" y="5443866"/>
            <a:ext cx="868501" cy="8685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854E5C-F55B-B442-A210-B5DC3CD6372D}"/>
              </a:ext>
            </a:extLst>
          </p:cNvPr>
          <p:cNvSpPr/>
          <p:nvPr/>
        </p:nvSpPr>
        <p:spPr>
          <a:xfrm>
            <a:off x="1180493" y="4120427"/>
            <a:ext cx="5437159" cy="1323439"/>
          </a:xfrm>
          <a:prstGeom prst="rect">
            <a:avLst/>
          </a:prstGeom>
          <a:solidFill>
            <a:srgbClr val="E1F0D8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Century Gothic" panose="020B0502020202020204" pitchFamily="34" charset="0"/>
              </a:rPr>
              <a:t>Miguel de Cervantes </a:t>
            </a:r>
            <a:r>
              <a:rPr lang="en-US" sz="1600" dirty="0">
                <a:latin typeface="Century Gothic" panose="020B0502020202020204" pitchFamily="34" charset="0"/>
              </a:rPr>
              <a:t>era un </a:t>
            </a:r>
            <a:r>
              <a:rPr lang="en-US" sz="1600" dirty="0" err="1">
                <a:latin typeface="Century Gothic" panose="020B0502020202020204" pitchFamily="34" charset="0"/>
              </a:rPr>
              <a:t>autor</a:t>
            </a:r>
            <a:r>
              <a:rPr lang="en-US" sz="1600" dirty="0">
                <a:latin typeface="Century Gothic" panose="020B0502020202020204" pitchFamily="34" charset="0"/>
              </a:rPr>
              <a:t> de </a:t>
            </a:r>
            <a:r>
              <a:rPr lang="en-US" sz="1600" dirty="0" err="1">
                <a:latin typeface="Century Gothic" panose="020B0502020202020204" pitchFamily="34" charset="0"/>
              </a:rPr>
              <a:t>novelas</a:t>
            </a:r>
            <a:r>
              <a:rPr lang="en-US" sz="1600" dirty="0">
                <a:latin typeface="Century Gothic" panose="020B0502020202020204" pitchFamily="34" charset="0"/>
              </a:rPr>
              <a:t>, </a:t>
            </a:r>
            <a:r>
              <a:rPr lang="en-US" sz="1600" dirty="0" err="1">
                <a:latin typeface="Century Gothic" panose="020B0502020202020204" pitchFamily="34" charset="0"/>
              </a:rPr>
              <a:t>poemas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>
                <a:latin typeface="Century Gothic" panose="020B0502020202020204" pitchFamily="34" charset="0"/>
              </a:rPr>
              <a:t>y </a:t>
            </a:r>
            <a:r>
              <a:rPr lang="en-US" sz="1600" smtClean="0">
                <a:latin typeface="Century Gothic" panose="020B0502020202020204" pitchFamily="34" charset="0"/>
              </a:rPr>
              <a:t>teatro […] Su </a:t>
            </a:r>
            <a:r>
              <a:rPr lang="en-US" sz="1600" dirty="0" err="1">
                <a:latin typeface="Century Gothic" panose="020B0502020202020204" pitchFamily="34" charset="0"/>
              </a:rPr>
              <a:t>protagonista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b="1" dirty="0">
                <a:latin typeface="Century Gothic" panose="020B0502020202020204" pitchFamily="34" charset="0"/>
              </a:rPr>
              <a:t>Don </a:t>
            </a:r>
            <a:r>
              <a:rPr lang="en-US" sz="1600" b="1" dirty="0" err="1">
                <a:latin typeface="Century Gothic" panose="020B0502020202020204" pitchFamily="34" charset="0"/>
              </a:rPr>
              <a:t>Quijote</a:t>
            </a:r>
            <a:r>
              <a:rPr lang="en-US" sz="1600" dirty="0">
                <a:latin typeface="Century Gothic" panose="020B0502020202020204" pitchFamily="34" charset="0"/>
              </a:rPr>
              <a:t>, era un </a:t>
            </a:r>
            <a:r>
              <a:rPr lang="en-US" sz="1600" dirty="0" err="1">
                <a:latin typeface="Century Gothic" panose="020B0502020202020204" pitchFamily="34" charset="0"/>
              </a:rPr>
              <a:t>señor</a:t>
            </a:r>
            <a:r>
              <a:rPr lang="en-US" sz="1600" dirty="0">
                <a:latin typeface="Century Gothic" panose="020B0502020202020204" pitchFamily="34" charset="0"/>
              </a:rPr>
              <a:t> que </a:t>
            </a:r>
            <a:r>
              <a:rPr lang="en-US" sz="1600" dirty="0" err="1">
                <a:latin typeface="Century Gothic" panose="020B0502020202020204" pitchFamily="34" charset="0"/>
              </a:rPr>
              <a:t>vivía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en</a:t>
            </a:r>
            <a:r>
              <a:rPr lang="en-US" sz="1600" dirty="0">
                <a:latin typeface="Century Gothic" panose="020B0502020202020204" pitchFamily="34" charset="0"/>
              </a:rPr>
              <a:t> la </a:t>
            </a:r>
            <a:r>
              <a:rPr lang="en-US" sz="1600" dirty="0" err="1">
                <a:latin typeface="Century Gothic" panose="020B0502020202020204" pitchFamily="34" charset="0"/>
              </a:rPr>
              <a:t>región</a:t>
            </a:r>
            <a:r>
              <a:rPr lang="en-US" sz="1600" dirty="0">
                <a:latin typeface="Century Gothic" panose="020B0502020202020204" pitchFamily="34" charset="0"/>
              </a:rPr>
              <a:t> de La Mancha. </a:t>
            </a:r>
            <a:r>
              <a:rPr lang="en-US" sz="1600" dirty="0" err="1">
                <a:latin typeface="Century Gothic" panose="020B0502020202020204" pitchFamily="34" charset="0"/>
              </a:rPr>
              <a:t>Tenía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muchos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libros</a:t>
            </a:r>
            <a:r>
              <a:rPr lang="en-US" sz="1600" dirty="0">
                <a:latin typeface="Century Gothic" panose="020B0502020202020204" pitchFamily="34" charset="0"/>
              </a:rPr>
              <a:t> y </a:t>
            </a:r>
            <a:r>
              <a:rPr lang="en-US" sz="1600" dirty="0" err="1">
                <a:latin typeface="Century Gothic" panose="020B0502020202020204" pitchFamily="34" charset="0"/>
              </a:rPr>
              <a:t>creía</a:t>
            </a:r>
            <a:r>
              <a:rPr lang="en-US" sz="1600" dirty="0">
                <a:latin typeface="Century Gothic" panose="020B0502020202020204" pitchFamily="34" charset="0"/>
              </a:rPr>
              <a:t> que </a:t>
            </a:r>
            <a:r>
              <a:rPr lang="en-US" sz="1600" dirty="0" err="1">
                <a:latin typeface="Century Gothic" panose="020B0502020202020204" pitchFamily="34" charset="0"/>
              </a:rPr>
              <a:t>cada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historia</a:t>
            </a:r>
            <a:r>
              <a:rPr lang="en-US" sz="1600" dirty="0">
                <a:latin typeface="Century Gothic" panose="020B0502020202020204" pitchFamily="34" charset="0"/>
              </a:rPr>
              <a:t> era </a:t>
            </a:r>
            <a:r>
              <a:rPr lang="en-US" sz="1600" dirty="0" err="1">
                <a:latin typeface="Century Gothic" panose="020B0502020202020204" pitchFamily="34" charset="0"/>
              </a:rPr>
              <a:t>verdad</a:t>
            </a:r>
            <a:r>
              <a:rPr lang="en-US" sz="1600" dirty="0">
                <a:latin typeface="Century Gothic" panose="020B0502020202020204" pitchFamily="34" charset="0"/>
              </a:rPr>
              <a:t> y </a:t>
            </a:r>
            <a:r>
              <a:rPr lang="en-US" sz="1600" dirty="0" err="1">
                <a:latin typeface="Century Gothic" panose="020B0502020202020204" pitchFamily="34" charset="0"/>
              </a:rPr>
              <a:t>deseaba</a:t>
            </a:r>
            <a:r>
              <a:rPr lang="en-US" sz="1600" dirty="0">
                <a:latin typeface="Century Gothic" panose="020B0502020202020204" pitchFamily="34" charset="0"/>
              </a:rPr>
              <a:t> ser un caballero.  </a:t>
            </a:r>
          </a:p>
        </p:txBody>
      </p:sp>
      <p:graphicFrame>
        <p:nvGraphicFramePr>
          <p:cNvPr id="78" name="Table 77">
            <a:extLst>
              <a:ext uri="{FF2B5EF4-FFF2-40B4-BE49-F238E27FC236}">
                <a16:creationId xmlns:a16="http://schemas.microsoft.com/office/drawing/2014/main" id="{3C316B1A-12C8-D141-809D-AA0DEE83B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132035"/>
              </p:ext>
            </p:extLst>
          </p:nvPr>
        </p:nvGraphicFramePr>
        <p:xfrm>
          <a:off x="3083835" y="5574228"/>
          <a:ext cx="642205" cy="247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353095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28699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nm/f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422448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35204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9287911"/>
                  </a:ext>
                </a:extLst>
              </a:tr>
              <a:tr h="35204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35204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356381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6704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112062"/>
              </p:ext>
            </p:extLst>
          </p:nvPr>
        </p:nvGraphicFramePr>
        <p:xfrm>
          <a:off x="3074812" y="8194090"/>
          <a:ext cx="642205" cy="9499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4203196041"/>
                    </a:ext>
                  </a:extLst>
                </a:gridCol>
              </a:tblGrid>
              <a:tr h="514994">
                <a:tc>
                  <a:txBody>
                    <a:bodyPr/>
                    <a:lstStyle/>
                    <a:p>
                      <a:pPr algn="ctr"/>
                      <a:r>
                        <a:rPr lang="en-GB" sz="1200" i="1" smtClean="0">
                          <a:latin typeface="Century Gothic" panose="020B0502020202020204" pitchFamily="34" charset="0"/>
                        </a:rPr>
                        <a:t>mwp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0564546"/>
                  </a:ext>
                </a:extLst>
              </a:tr>
              <a:tr h="43491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adv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3320921"/>
                  </a:ext>
                </a:extLst>
              </a:tr>
            </a:tbl>
          </a:graphicData>
        </a:graphic>
      </p:graphicFrame>
      <p:pic>
        <p:nvPicPr>
          <p:cNvPr id="46" name="Imagen 10" descr="Una muñeca de juguete&#10;&#10;Descripción generada automáticamente con confianza baja">
            <a:extLst>
              <a:ext uri="{FF2B5EF4-FFF2-40B4-BE49-F238E27FC236}">
                <a16:creationId xmlns:a16="http://schemas.microsoft.com/office/drawing/2014/main" id="{2D20DC06-D11A-7E4F-A1CA-9BECA7964C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50" r="50209"/>
          <a:stretch/>
        </p:blipFill>
        <p:spPr>
          <a:xfrm>
            <a:off x="6290794" y="4573532"/>
            <a:ext cx="541632" cy="87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0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198855-A59D-6A41-86D9-13C7DB0C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7" y="125758"/>
            <a:ext cx="2041388" cy="451608"/>
          </a:xfrm>
        </p:spPr>
        <p:txBody>
          <a:bodyPr/>
          <a:lstStyle/>
          <a:p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T3.1 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5 </a:t>
            </a:r>
            <a:endParaRPr lang="en-US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Gramática</a:t>
            </a:r>
          </a:p>
        </p:txBody>
      </p:sp>
      <p:sp>
        <p:nvSpPr>
          <p:cNvPr id="85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45994" y="8741122"/>
            <a:ext cx="812005" cy="484268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46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264699" y="150093"/>
            <a:ext cx="64845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tx1"/>
                </a:solidFill>
              </a:rPr>
              <a:t>Talking about ‘you’ – 2</a:t>
            </a:r>
            <a:r>
              <a:rPr lang="en-GB" sz="1600" b="1" baseline="30000" dirty="0">
                <a:solidFill>
                  <a:schemeClr val="tx1"/>
                </a:solidFill>
              </a:rPr>
              <a:t>nd</a:t>
            </a:r>
            <a:r>
              <a:rPr lang="en-GB" sz="1600" b="1" dirty="0">
                <a:solidFill>
                  <a:schemeClr val="tx1"/>
                </a:solidFill>
              </a:rPr>
              <a:t> person singular and plural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6B9EC0-B847-714D-B1FD-53408ECED958}"/>
              </a:ext>
            </a:extLst>
          </p:cNvPr>
          <p:cNvSpPr txBox="1"/>
          <p:nvPr/>
        </p:nvSpPr>
        <p:spPr>
          <a:xfrm>
            <a:off x="281107" y="1606811"/>
            <a:ext cx="5020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latin typeface="Century Gothic" panose="020B0502020202020204" pitchFamily="34" charset="0"/>
              </a:rPr>
              <a:t>Eres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simpático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 err="1"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B4D300-5B62-BC42-8B61-2BB4DC495FDE}"/>
              </a:ext>
            </a:extLst>
          </p:cNvPr>
          <p:cNvSpPr txBox="1"/>
          <p:nvPr/>
        </p:nvSpPr>
        <p:spPr>
          <a:xfrm>
            <a:off x="2636912" y="1610094"/>
            <a:ext cx="5020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latin typeface="Century Gothic" panose="020B0502020202020204" pitchFamily="34" charset="0"/>
              </a:rPr>
              <a:t>You are </a:t>
            </a:r>
            <a:r>
              <a:rPr lang="en-GB" sz="1600" dirty="0">
                <a:latin typeface="Century Gothic" panose="020B0502020202020204" pitchFamily="34" charset="0"/>
              </a:rPr>
              <a:t>kind.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94A154-317B-414F-AD24-2D694F44B139}"/>
              </a:ext>
            </a:extLst>
          </p:cNvPr>
          <p:cNvSpPr txBox="1"/>
          <p:nvPr/>
        </p:nvSpPr>
        <p:spPr>
          <a:xfrm>
            <a:off x="271897" y="1940715"/>
            <a:ext cx="2835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err="1">
                <a:latin typeface="Century Gothic" panose="020B0502020202020204" pitchFamily="34" charset="0"/>
              </a:rPr>
              <a:t>Sois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músicos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17E72A63-7FD1-3D4A-BAB6-22C058949E34}"/>
              </a:ext>
            </a:extLst>
          </p:cNvPr>
          <p:cNvSpPr txBox="1">
            <a:spLocks/>
          </p:cNvSpPr>
          <p:nvPr/>
        </p:nvSpPr>
        <p:spPr>
          <a:xfrm>
            <a:off x="300951" y="1031271"/>
            <a:ext cx="5089049" cy="47873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0000"/>
                </a:solidFill>
              </a:rPr>
              <a:t>In Spanish, we use ’ser’ to talk about </a:t>
            </a:r>
            <a:r>
              <a:rPr lang="en-GB" sz="1600">
                <a:solidFill>
                  <a:srgbClr val="000000"/>
                </a:solidFill>
              </a:rPr>
              <a:t>traits</a:t>
            </a:r>
            <a:r>
              <a:rPr lang="en-GB" sz="1600" smtClean="0">
                <a:solidFill>
                  <a:srgbClr val="000000"/>
                </a:solidFill>
              </a:rPr>
              <a:t>.</a:t>
            </a: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smtClean="0">
                <a:solidFill>
                  <a:srgbClr val="000000"/>
                </a:solidFill>
              </a:rPr>
              <a:t>‘</a:t>
            </a:r>
            <a:r>
              <a:rPr lang="en-GB" sz="1600" b="1" smtClean="0">
                <a:solidFill>
                  <a:srgbClr val="000000"/>
                </a:solidFill>
              </a:rPr>
              <a:t>Eres</a:t>
            </a:r>
            <a:r>
              <a:rPr lang="en-GB" sz="1600" dirty="0">
                <a:solidFill>
                  <a:srgbClr val="000000"/>
                </a:solidFill>
              </a:rPr>
              <a:t>’ means </a:t>
            </a:r>
            <a:r>
              <a:rPr lang="en-GB" sz="1600" b="1" dirty="0">
                <a:solidFill>
                  <a:srgbClr val="000000"/>
                </a:solidFill>
              </a:rPr>
              <a:t>you are</a:t>
            </a:r>
            <a:r>
              <a:rPr lang="en-GB" sz="1600" dirty="0">
                <a:solidFill>
                  <a:srgbClr val="000000"/>
                </a:solidFill>
              </a:rPr>
              <a:t>, </a:t>
            </a:r>
            <a:r>
              <a:rPr lang="en-GB" sz="1600" b="1" dirty="0">
                <a:solidFill>
                  <a:srgbClr val="000000"/>
                </a:solidFill>
              </a:rPr>
              <a:t>‘</a:t>
            </a:r>
            <a:r>
              <a:rPr lang="en-GB" sz="1600" b="1" dirty="0" err="1">
                <a:solidFill>
                  <a:srgbClr val="000000"/>
                </a:solidFill>
              </a:rPr>
              <a:t>sois</a:t>
            </a:r>
            <a:r>
              <a:rPr lang="en-GB" sz="1600" b="1" dirty="0">
                <a:solidFill>
                  <a:srgbClr val="000000"/>
                </a:solidFill>
              </a:rPr>
              <a:t>’ </a:t>
            </a:r>
            <a:r>
              <a:rPr lang="en-GB" sz="1600" dirty="0">
                <a:solidFill>
                  <a:srgbClr val="000000"/>
                </a:solidFill>
              </a:rPr>
              <a:t>means </a:t>
            </a:r>
            <a:r>
              <a:rPr lang="en-GB" sz="1600" b="1" dirty="0">
                <a:solidFill>
                  <a:srgbClr val="000000"/>
                </a:solidFill>
              </a:rPr>
              <a:t>you </a:t>
            </a:r>
            <a:r>
              <a:rPr lang="en-GB" sz="1600" b="1" i="1" u="sng" dirty="0">
                <a:solidFill>
                  <a:srgbClr val="000000"/>
                </a:solidFill>
              </a:rPr>
              <a:t>all</a:t>
            </a:r>
            <a:r>
              <a:rPr lang="en-GB" sz="1600" b="1" i="1" dirty="0">
                <a:solidFill>
                  <a:srgbClr val="000000"/>
                </a:solidFill>
              </a:rPr>
              <a:t> </a:t>
            </a:r>
            <a:r>
              <a:rPr lang="en-GB" sz="1600" b="1" dirty="0">
                <a:solidFill>
                  <a:srgbClr val="000000"/>
                </a:solidFill>
              </a:rPr>
              <a:t>are</a:t>
            </a:r>
            <a:r>
              <a:rPr lang="en-GB" sz="16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CB61A5-6023-0143-A1B2-46A13516A30B}"/>
              </a:ext>
            </a:extLst>
          </p:cNvPr>
          <p:cNvSpPr txBox="1"/>
          <p:nvPr/>
        </p:nvSpPr>
        <p:spPr>
          <a:xfrm>
            <a:off x="2636912" y="1955850"/>
            <a:ext cx="4176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latin typeface="Century Gothic" panose="020B0502020202020204" pitchFamily="34" charset="0"/>
              </a:rPr>
              <a:t>You are all </a:t>
            </a:r>
            <a:r>
              <a:rPr lang="en-GB" sz="1600" dirty="0">
                <a:latin typeface="Century Gothic" panose="020B0502020202020204" pitchFamily="34" charset="0"/>
              </a:rPr>
              <a:t>musicians.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CC8DFD0-DDB7-1E4C-9BC6-9F78C07EE6DA}"/>
              </a:ext>
            </a:extLst>
          </p:cNvPr>
          <p:cNvSpPr/>
          <p:nvPr/>
        </p:nvSpPr>
        <p:spPr>
          <a:xfrm>
            <a:off x="424551" y="7611998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1E042D-D763-674B-95C9-A0E50137BB84}"/>
              </a:ext>
            </a:extLst>
          </p:cNvPr>
          <p:cNvSpPr txBox="1"/>
          <p:nvPr/>
        </p:nvSpPr>
        <p:spPr>
          <a:xfrm>
            <a:off x="281107" y="2987300"/>
            <a:ext cx="5020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latin typeface="Century Gothic" panose="020B0502020202020204" pitchFamily="34" charset="0"/>
              </a:rPr>
              <a:t>Busc</a:t>
            </a:r>
            <a:r>
              <a:rPr lang="en-GB" sz="1600" b="1" dirty="0" err="1">
                <a:latin typeface="Century Gothic" panose="020B0502020202020204" pitchFamily="34" charset="0"/>
              </a:rPr>
              <a:t>as</a:t>
            </a:r>
            <a:r>
              <a:rPr lang="en-GB" sz="1600" b="1" dirty="0">
                <a:latin typeface="Century Gothic" panose="020B0502020202020204" pitchFamily="34" charset="0"/>
              </a:rPr>
              <a:t> </a:t>
            </a:r>
            <a:r>
              <a:rPr lang="en-GB" sz="1600" dirty="0">
                <a:latin typeface="Century Gothic" panose="020B0502020202020204" pitchFamily="34" charset="0"/>
              </a:rPr>
              <a:t>un </a:t>
            </a:r>
            <a:r>
              <a:rPr lang="en-GB" sz="1600" dirty="0" err="1">
                <a:latin typeface="Century Gothic" panose="020B0502020202020204" pitchFamily="34" charset="0"/>
              </a:rPr>
              <a:t>trabajo</a:t>
            </a:r>
            <a:r>
              <a:rPr lang="en-GB" sz="1600" b="1" dirty="0">
                <a:latin typeface="Century Gothic" panose="020B0502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b="1" dirty="0">
              <a:latin typeface="Century Gothic" panose="020B0502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 err="1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E5262B-01CF-D744-80A1-63712631C50E}"/>
              </a:ext>
            </a:extLst>
          </p:cNvPr>
          <p:cNvSpPr txBox="1"/>
          <p:nvPr/>
        </p:nvSpPr>
        <p:spPr>
          <a:xfrm>
            <a:off x="2636912" y="2991092"/>
            <a:ext cx="5020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latin typeface="Century Gothic" panose="020B0502020202020204" pitchFamily="34" charset="0"/>
              </a:rPr>
              <a:t>You look </a:t>
            </a:r>
            <a:r>
              <a:rPr lang="en-GB" sz="1600" dirty="0">
                <a:latin typeface="Century Gothic" panose="020B0502020202020204" pitchFamily="34" charset="0"/>
              </a:rPr>
              <a:t>for job.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2C9B8988-0D15-2A42-AC56-1A620BF1F33E}"/>
              </a:ext>
            </a:extLst>
          </p:cNvPr>
          <p:cNvSpPr txBox="1">
            <a:spLocks/>
          </p:cNvSpPr>
          <p:nvPr/>
        </p:nvSpPr>
        <p:spPr>
          <a:xfrm>
            <a:off x="300951" y="2411760"/>
            <a:ext cx="5089049" cy="47873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0000"/>
                </a:solidFill>
              </a:rPr>
              <a:t>To refer to ‘</a:t>
            </a:r>
            <a:r>
              <a:rPr lang="en-GB" sz="1600" b="1" dirty="0">
                <a:solidFill>
                  <a:srgbClr val="000000"/>
                </a:solidFill>
              </a:rPr>
              <a:t>you</a:t>
            </a:r>
            <a:r>
              <a:rPr lang="en-GB" sz="1600" dirty="0">
                <a:solidFill>
                  <a:srgbClr val="000000"/>
                </a:solidFill>
              </a:rPr>
              <a:t>’ for </a:t>
            </a:r>
            <a:r>
              <a:rPr lang="en-GB" sz="1600" b="1" dirty="0">
                <a:solidFill>
                  <a:srgbClr val="000000"/>
                </a:solidFill>
              </a:rPr>
              <a:t>one person </a:t>
            </a:r>
            <a:r>
              <a:rPr lang="en-GB" sz="1600" dirty="0">
                <a:solidFill>
                  <a:srgbClr val="000000"/>
                </a:solidFill>
              </a:rPr>
              <a:t>with a present-tense –</a:t>
            </a:r>
            <a:r>
              <a:rPr lang="en-GB" sz="1600" dirty="0" err="1">
                <a:solidFill>
                  <a:srgbClr val="000000"/>
                </a:solidFill>
              </a:rPr>
              <a:t>ar</a:t>
            </a:r>
            <a:r>
              <a:rPr lang="en-GB" sz="1600" dirty="0">
                <a:solidFill>
                  <a:srgbClr val="000000"/>
                </a:solidFill>
              </a:rPr>
              <a:t> verb, use the verb ending ‘-</a:t>
            </a:r>
            <a:r>
              <a:rPr lang="en-GB" sz="1600" b="1" dirty="0">
                <a:solidFill>
                  <a:srgbClr val="000000"/>
                </a:solidFill>
              </a:rPr>
              <a:t>as</a:t>
            </a:r>
            <a:r>
              <a:rPr lang="en-GB" sz="1600" dirty="0">
                <a:solidFill>
                  <a:srgbClr val="000000"/>
                </a:solidFill>
              </a:rPr>
              <a:t>’.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23D119-D4DD-4546-9C27-AD396A65ABB4}"/>
              </a:ext>
            </a:extLst>
          </p:cNvPr>
          <p:cNvSpPr txBox="1"/>
          <p:nvPr/>
        </p:nvSpPr>
        <p:spPr>
          <a:xfrm>
            <a:off x="281107" y="4087491"/>
            <a:ext cx="5020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latin typeface="Century Gothic" panose="020B0502020202020204" pitchFamily="34" charset="0"/>
              </a:rPr>
              <a:t>Trabaj</a:t>
            </a:r>
            <a:r>
              <a:rPr lang="en-GB" sz="1600" b="1" dirty="0" err="1">
                <a:latin typeface="Century Gothic" panose="020B0502020202020204" pitchFamily="34" charset="0"/>
              </a:rPr>
              <a:t>áis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tarde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 err="1"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1504C2E-0ACB-DD44-8672-1A5106D1B24E}"/>
              </a:ext>
            </a:extLst>
          </p:cNvPr>
          <p:cNvSpPr txBox="1"/>
          <p:nvPr/>
        </p:nvSpPr>
        <p:spPr>
          <a:xfrm>
            <a:off x="2636912" y="4083241"/>
            <a:ext cx="5020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latin typeface="Century Gothic" panose="020B0502020202020204" pitchFamily="34" charset="0"/>
              </a:rPr>
              <a:t>You (all) work </a:t>
            </a:r>
            <a:r>
              <a:rPr lang="en-GB" sz="1600" dirty="0">
                <a:latin typeface="Century Gothic" panose="020B0502020202020204" pitchFamily="34" charset="0"/>
              </a:rPr>
              <a:t>late.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F22183A6-E9AF-1648-9E18-70D177170ADF}"/>
              </a:ext>
            </a:extLst>
          </p:cNvPr>
          <p:cNvSpPr txBox="1">
            <a:spLocks/>
          </p:cNvSpPr>
          <p:nvPr/>
        </p:nvSpPr>
        <p:spPr>
          <a:xfrm>
            <a:off x="300951" y="3511427"/>
            <a:ext cx="5089049" cy="47873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0000"/>
                </a:solidFill>
              </a:rPr>
              <a:t>To refer to ‘</a:t>
            </a:r>
            <a:r>
              <a:rPr lang="en-GB" sz="1600" b="1" dirty="0">
                <a:solidFill>
                  <a:srgbClr val="000000"/>
                </a:solidFill>
              </a:rPr>
              <a:t>you</a:t>
            </a:r>
            <a:r>
              <a:rPr lang="en-GB" sz="1600" dirty="0">
                <a:solidFill>
                  <a:srgbClr val="000000"/>
                </a:solidFill>
              </a:rPr>
              <a:t>’ for </a:t>
            </a:r>
            <a:r>
              <a:rPr lang="en-GB" sz="1600" b="1" dirty="0">
                <a:solidFill>
                  <a:srgbClr val="000000"/>
                </a:solidFill>
              </a:rPr>
              <a:t>two or more people </a:t>
            </a:r>
            <a:r>
              <a:rPr lang="en-GB" sz="1600" dirty="0">
                <a:solidFill>
                  <a:srgbClr val="000000"/>
                </a:solidFill>
              </a:rPr>
              <a:t>with a present-tense –</a:t>
            </a:r>
            <a:r>
              <a:rPr lang="en-GB" sz="1600" dirty="0" err="1">
                <a:solidFill>
                  <a:srgbClr val="000000"/>
                </a:solidFill>
              </a:rPr>
              <a:t>ar</a:t>
            </a:r>
            <a:r>
              <a:rPr lang="en-GB" sz="1600" dirty="0">
                <a:solidFill>
                  <a:srgbClr val="000000"/>
                </a:solidFill>
              </a:rPr>
              <a:t> verb, use the verb ending ‘</a:t>
            </a:r>
            <a:r>
              <a:rPr lang="en-GB" sz="1600" b="1" dirty="0">
                <a:solidFill>
                  <a:srgbClr val="000000"/>
                </a:solidFill>
              </a:rPr>
              <a:t>-</a:t>
            </a:r>
            <a:r>
              <a:rPr lang="en-GB" sz="1600" b="1" dirty="0" err="1">
                <a:solidFill>
                  <a:srgbClr val="000000"/>
                </a:solidFill>
              </a:rPr>
              <a:t>áis</a:t>
            </a:r>
            <a:r>
              <a:rPr lang="en-GB" sz="1600" dirty="0">
                <a:solidFill>
                  <a:srgbClr val="000000"/>
                </a:solidFill>
              </a:rPr>
              <a:t>’.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9C94029-0A58-2D44-B839-829BBD1CDE6D}"/>
              </a:ext>
            </a:extLst>
          </p:cNvPr>
          <p:cNvSpPr txBox="1"/>
          <p:nvPr/>
        </p:nvSpPr>
        <p:spPr>
          <a:xfrm>
            <a:off x="281107" y="5239095"/>
            <a:ext cx="5020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latin typeface="Century Gothic" panose="020B0502020202020204" pitchFamily="34" charset="0"/>
              </a:rPr>
              <a:t>Vas</a:t>
            </a:r>
            <a:r>
              <a:rPr lang="en-GB" sz="1600" dirty="0">
                <a:latin typeface="Century Gothic" panose="020B0502020202020204" pitchFamily="34" charset="0"/>
              </a:rPr>
              <a:t> a la </a:t>
            </a:r>
            <a:r>
              <a:rPr lang="en-GB" sz="1600" dirty="0" err="1">
                <a:latin typeface="Century Gothic" panose="020B0502020202020204" pitchFamily="34" charset="0"/>
              </a:rPr>
              <a:t>oficina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 err="1"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17F9D07-A189-BB4E-B3CD-E1FE377717D7}"/>
              </a:ext>
            </a:extLst>
          </p:cNvPr>
          <p:cNvSpPr txBox="1"/>
          <p:nvPr/>
        </p:nvSpPr>
        <p:spPr>
          <a:xfrm>
            <a:off x="2201553" y="5243202"/>
            <a:ext cx="5020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latin typeface="Century Gothic" panose="020B0502020202020204" pitchFamily="34" charset="0"/>
              </a:rPr>
              <a:t>You </a:t>
            </a:r>
            <a:r>
              <a:rPr lang="en-GB" sz="1600" b="1">
                <a:latin typeface="Century Gothic" panose="020B0502020202020204" pitchFamily="34" charset="0"/>
              </a:rPr>
              <a:t>go </a:t>
            </a:r>
            <a:r>
              <a:rPr lang="en-GB" sz="1600" b="1" smtClean="0">
                <a:latin typeface="Century Gothic" panose="020B0502020202020204" pitchFamily="34" charset="0"/>
              </a:rPr>
              <a:t>/ you are going </a:t>
            </a:r>
            <a:r>
              <a:rPr lang="en-GB" sz="1600" smtClean="0">
                <a:latin typeface="Century Gothic" panose="020B0502020202020204" pitchFamily="34" charset="0"/>
              </a:rPr>
              <a:t>to</a:t>
            </a:r>
            <a:r>
              <a:rPr lang="en-GB" sz="1600" b="1" smtClean="0">
                <a:latin typeface="Century Gothic" panose="020B0502020202020204" pitchFamily="34" charset="0"/>
              </a:rPr>
              <a:t> </a:t>
            </a:r>
            <a:r>
              <a:rPr lang="en-GB" sz="1600" dirty="0">
                <a:latin typeface="Century Gothic" panose="020B0502020202020204" pitchFamily="34" charset="0"/>
              </a:rPr>
              <a:t>the office.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3FD4615-3601-7644-BA02-082D72104350}"/>
              </a:ext>
            </a:extLst>
          </p:cNvPr>
          <p:cNvSpPr txBox="1"/>
          <p:nvPr/>
        </p:nvSpPr>
        <p:spPr>
          <a:xfrm>
            <a:off x="271897" y="5572999"/>
            <a:ext cx="2835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err="1">
                <a:latin typeface="Century Gothic" panose="020B0502020202020204" pitchFamily="34" charset="0"/>
              </a:rPr>
              <a:t>Vais</a:t>
            </a:r>
            <a:r>
              <a:rPr lang="en-GB" sz="1600" dirty="0">
                <a:latin typeface="Century Gothic" panose="020B0502020202020204" pitchFamily="34" charset="0"/>
              </a:rPr>
              <a:t> al </a:t>
            </a:r>
            <a:r>
              <a:rPr lang="en-GB" sz="1600" dirty="0" err="1">
                <a:latin typeface="Century Gothic" panose="020B0502020202020204" pitchFamily="34" charset="0"/>
              </a:rPr>
              <a:t>extranjero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B2D602AA-C1DC-FB44-90F2-A1A85D91E389}"/>
              </a:ext>
            </a:extLst>
          </p:cNvPr>
          <p:cNvSpPr txBox="1">
            <a:spLocks/>
          </p:cNvSpPr>
          <p:nvPr/>
        </p:nvSpPr>
        <p:spPr>
          <a:xfrm>
            <a:off x="300951" y="4588218"/>
            <a:ext cx="5054521" cy="47873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0000"/>
                </a:solidFill>
              </a:rPr>
              <a:t>To </a:t>
            </a:r>
            <a:r>
              <a:rPr lang="en-GB" sz="1600">
                <a:solidFill>
                  <a:srgbClr val="000000"/>
                </a:solidFill>
              </a:rPr>
              <a:t>say </a:t>
            </a:r>
            <a:r>
              <a:rPr lang="en-GB" sz="1600" smtClean="0">
                <a:solidFill>
                  <a:srgbClr val="000000"/>
                </a:solidFill>
              </a:rPr>
              <a:t>‘</a:t>
            </a:r>
            <a:r>
              <a:rPr lang="en-GB" sz="1600" b="1" smtClean="0">
                <a:solidFill>
                  <a:srgbClr val="000000"/>
                </a:solidFill>
              </a:rPr>
              <a:t>you go</a:t>
            </a:r>
            <a:r>
              <a:rPr lang="en-GB" sz="1600" smtClean="0">
                <a:solidFill>
                  <a:srgbClr val="000000"/>
                </a:solidFill>
              </a:rPr>
              <a:t>’ or </a:t>
            </a:r>
            <a:r>
              <a:rPr lang="en-GB" sz="1600" b="1" smtClean="0">
                <a:solidFill>
                  <a:srgbClr val="000000"/>
                </a:solidFill>
              </a:rPr>
              <a:t>you </a:t>
            </a:r>
            <a:r>
              <a:rPr lang="en-GB" sz="1600" b="1" dirty="0">
                <a:solidFill>
                  <a:srgbClr val="000000"/>
                </a:solidFill>
              </a:rPr>
              <a:t>are going </a:t>
            </a:r>
            <a:r>
              <a:rPr lang="en-GB" sz="1600" dirty="0">
                <a:solidFill>
                  <a:srgbClr val="000000"/>
                </a:solidFill>
              </a:rPr>
              <a:t>we use ‘</a:t>
            </a:r>
            <a:r>
              <a:rPr lang="en-GB" sz="1600" b="1" dirty="0">
                <a:solidFill>
                  <a:srgbClr val="000000"/>
                </a:solidFill>
              </a:rPr>
              <a:t>vas</a:t>
            </a:r>
            <a:r>
              <a:rPr lang="en-GB" sz="1600">
                <a:solidFill>
                  <a:srgbClr val="000000"/>
                </a:solidFill>
              </a:rPr>
              <a:t>’. </a:t>
            </a:r>
            <a:endParaRPr lang="en-GB" sz="1600" smtClean="0">
              <a:solidFill>
                <a:srgbClr val="000000"/>
              </a:solidFill>
            </a:endParaRP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smtClean="0">
                <a:solidFill>
                  <a:srgbClr val="000000"/>
                </a:solidFill>
              </a:rPr>
              <a:t>To </a:t>
            </a:r>
            <a:r>
              <a:rPr lang="en-GB" sz="1600" dirty="0">
                <a:solidFill>
                  <a:srgbClr val="000000"/>
                </a:solidFill>
              </a:rPr>
              <a:t>say </a:t>
            </a:r>
            <a:r>
              <a:rPr lang="en-GB" sz="1600" b="1">
                <a:solidFill>
                  <a:srgbClr val="000000"/>
                </a:solidFill>
              </a:rPr>
              <a:t>you </a:t>
            </a:r>
            <a:r>
              <a:rPr lang="en-GB" sz="1600" b="1" smtClean="0">
                <a:solidFill>
                  <a:srgbClr val="000000"/>
                </a:solidFill>
              </a:rPr>
              <a:t>all go’ </a:t>
            </a:r>
            <a:r>
              <a:rPr lang="en-GB" sz="1600" smtClean="0">
                <a:solidFill>
                  <a:srgbClr val="000000"/>
                </a:solidFill>
              </a:rPr>
              <a:t>or ‘</a:t>
            </a:r>
            <a:r>
              <a:rPr lang="en-GB" sz="1600" b="1" smtClean="0">
                <a:solidFill>
                  <a:srgbClr val="000000"/>
                </a:solidFill>
              </a:rPr>
              <a:t>you are </a:t>
            </a:r>
            <a:r>
              <a:rPr lang="en-GB" sz="1600" b="1" i="1" u="sng" dirty="0">
                <a:solidFill>
                  <a:srgbClr val="000000"/>
                </a:solidFill>
              </a:rPr>
              <a:t>all</a:t>
            </a:r>
            <a:r>
              <a:rPr lang="en-GB" sz="1600" b="1" dirty="0">
                <a:solidFill>
                  <a:srgbClr val="000000"/>
                </a:solidFill>
              </a:rPr>
              <a:t> going </a:t>
            </a:r>
            <a:r>
              <a:rPr lang="en-GB" sz="1600" dirty="0">
                <a:solidFill>
                  <a:srgbClr val="000000"/>
                </a:solidFill>
              </a:rPr>
              <a:t>use ‘</a:t>
            </a:r>
            <a:r>
              <a:rPr lang="en-GB" sz="1600" b="1" dirty="0" err="1">
                <a:solidFill>
                  <a:srgbClr val="000000"/>
                </a:solidFill>
              </a:rPr>
              <a:t>vais</a:t>
            </a:r>
            <a:r>
              <a:rPr lang="en-GB" sz="1600" b="1" dirty="0">
                <a:solidFill>
                  <a:srgbClr val="000000"/>
                </a:solidFill>
              </a:rPr>
              <a:t>’.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1A3AE52-278F-274B-81D8-51297044FD36}"/>
              </a:ext>
            </a:extLst>
          </p:cNvPr>
          <p:cNvSpPr txBox="1"/>
          <p:nvPr/>
        </p:nvSpPr>
        <p:spPr>
          <a:xfrm>
            <a:off x="2201553" y="5588958"/>
            <a:ext cx="4315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latin typeface="Century Gothic" panose="020B0502020202020204" pitchFamily="34" charset="0"/>
              </a:rPr>
              <a:t>You (all) </a:t>
            </a:r>
            <a:r>
              <a:rPr lang="en-GB" sz="1600" b="1">
                <a:latin typeface="Century Gothic" panose="020B0502020202020204" pitchFamily="34" charset="0"/>
              </a:rPr>
              <a:t>go </a:t>
            </a:r>
            <a:r>
              <a:rPr lang="en-GB" sz="1600" b="1" smtClean="0">
                <a:latin typeface="Century Gothic" panose="020B0502020202020204" pitchFamily="34" charset="0"/>
              </a:rPr>
              <a:t>/ you are (all) going </a:t>
            </a:r>
            <a:r>
              <a:rPr lang="en-GB" sz="1600" smtClean="0">
                <a:latin typeface="Century Gothic" panose="020B0502020202020204" pitchFamily="34" charset="0"/>
              </a:rPr>
              <a:t>abroad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58" name="Imagen 1">
            <a:extLst>
              <a:ext uri="{FF2B5EF4-FFF2-40B4-BE49-F238E27FC236}">
                <a16:creationId xmlns:a16="http://schemas.microsoft.com/office/drawing/2014/main" id="{14CAB2FC-4A4A-6949-B23E-4D36AB6F92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22843" y="2557949"/>
            <a:ext cx="1546517" cy="864117"/>
          </a:xfrm>
          <a:prstGeom prst="rect">
            <a:avLst/>
          </a:prstGeom>
        </p:spPr>
      </p:pic>
      <p:pic>
        <p:nvPicPr>
          <p:cNvPr id="2050" name="Picture 2" descr="Work, Overtime, Over Night, Stress">
            <a:extLst>
              <a:ext uri="{FF2B5EF4-FFF2-40B4-BE49-F238E27FC236}">
                <a16:creationId xmlns:a16="http://schemas.microsoft.com/office/drawing/2014/main" id="{E310E2EE-073A-8842-9BE9-498DFA074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472" y="3557794"/>
            <a:ext cx="1161940" cy="11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and, Group, Musician, Music, Instrument">
            <a:extLst>
              <a:ext uri="{FF2B5EF4-FFF2-40B4-BE49-F238E27FC236}">
                <a16:creationId xmlns:a16="http://schemas.microsoft.com/office/drawing/2014/main" id="{ACD4B65A-8DC9-F544-8782-D32D284FB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617" y="1478164"/>
            <a:ext cx="1606512" cy="804755"/>
          </a:xfrm>
          <a:prstGeom prst="rect">
            <a:avLst/>
          </a:prstGeom>
          <a:noFill/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F71DB4F-D406-9247-82D2-307507D46580}"/>
              </a:ext>
            </a:extLst>
          </p:cNvPr>
          <p:cNvSpPr txBox="1"/>
          <p:nvPr/>
        </p:nvSpPr>
        <p:spPr>
          <a:xfrm>
            <a:off x="390383" y="8398481"/>
            <a:ext cx="5179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This week we revisit vocabulary from Year 7 and  Year 8. Follow the QR code to the Quizlet Mashup. </a:t>
            </a: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21501221-E35E-FC4D-8552-DD693F7092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31" y="8233184"/>
            <a:ext cx="890422" cy="89042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2780818-389B-364C-816E-C09D8FB1AA9C}"/>
              </a:ext>
            </a:extLst>
          </p:cNvPr>
          <p:cNvSpPr/>
          <p:nvPr/>
        </p:nvSpPr>
        <p:spPr>
          <a:xfrm>
            <a:off x="1180493" y="6114027"/>
            <a:ext cx="5451071" cy="830997"/>
          </a:xfrm>
          <a:prstGeom prst="rect">
            <a:avLst/>
          </a:prstGeom>
          <a:solidFill>
            <a:srgbClr val="E1F0D8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El *</a:t>
            </a:r>
            <a:r>
              <a:rPr lang="en-US" sz="1600" dirty="0" err="1">
                <a:latin typeface="Century Gothic" panose="020B0502020202020204" pitchFamily="34" charset="0"/>
              </a:rPr>
              <a:t>fundador</a:t>
            </a:r>
            <a:r>
              <a:rPr lang="en-US" sz="1600" dirty="0">
                <a:latin typeface="Century Gothic" panose="020B0502020202020204" pitchFamily="34" charset="0"/>
              </a:rPr>
              <a:t> de </a:t>
            </a:r>
            <a:r>
              <a:rPr lang="en-US" sz="1600" b="1" dirty="0" err="1">
                <a:latin typeface="Century Gothic" panose="020B0502020202020204" pitchFamily="34" charset="0"/>
              </a:rPr>
              <a:t>Chupa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Chups</a:t>
            </a:r>
            <a:r>
              <a:rPr lang="en-US" sz="1600" dirty="0">
                <a:latin typeface="Century Gothic" panose="020B0502020202020204" pitchFamily="34" charset="0"/>
              </a:rPr>
              <a:t>, Enrico </a:t>
            </a:r>
            <a:r>
              <a:rPr lang="en-US" sz="1600" dirty="0" err="1">
                <a:latin typeface="Century Gothic" panose="020B0502020202020204" pitchFamily="34" charset="0"/>
              </a:rPr>
              <a:t>Berat</a:t>
            </a:r>
            <a:r>
              <a:rPr lang="en-US" sz="1600" dirty="0">
                <a:latin typeface="Century Gothic" panose="020B0502020202020204" pitchFamily="34" charset="0"/>
              </a:rPr>
              <a:t>, </a:t>
            </a:r>
            <a:r>
              <a:rPr lang="en-US" sz="1600" dirty="0" err="1">
                <a:latin typeface="Century Gothic" panose="020B0502020202020204" pitchFamily="34" charset="0"/>
              </a:rPr>
              <a:t>abrió</a:t>
            </a:r>
            <a:r>
              <a:rPr lang="en-US" sz="1600" dirty="0">
                <a:latin typeface="Century Gothic" panose="020B0502020202020204" pitchFamily="34" charset="0"/>
              </a:rPr>
              <a:t> el </a:t>
            </a:r>
            <a:r>
              <a:rPr lang="en-US" sz="1600" dirty="0" err="1">
                <a:latin typeface="Century Gothic" panose="020B0502020202020204" pitchFamily="34" charset="0"/>
              </a:rPr>
              <a:t>negocio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hace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más</a:t>
            </a:r>
            <a:r>
              <a:rPr lang="en-US" sz="1600" dirty="0">
                <a:latin typeface="Century Gothic" panose="020B0502020202020204" pitchFamily="34" charset="0"/>
              </a:rPr>
              <a:t> de </a:t>
            </a:r>
            <a:r>
              <a:rPr lang="en-US" sz="1600" dirty="0" err="1">
                <a:latin typeface="Century Gothic" panose="020B0502020202020204" pitchFamily="34" charset="0"/>
              </a:rPr>
              <a:t>sesenta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años</a:t>
            </a:r>
            <a:r>
              <a:rPr lang="en-US" sz="1600" dirty="0">
                <a:latin typeface="Century Gothic" panose="020B0502020202020204" pitchFamily="34" charset="0"/>
              </a:rPr>
              <a:t>. El logo </a:t>
            </a:r>
            <a:r>
              <a:rPr lang="en-US" sz="1600">
                <a:latin typeface="Century Gothic" panose="020B0502020202020204" pitchFamily="34" charset="0"/>
              </a:rPr>
              <a:t>lo </a:t>
            </a:r>
            <a:r>
              <a:rPr lang="en-US" sz="1600" smtClean="0">
                <a:latin typeface="Century Gothic" panose="020B0502020202020204" pitchFamily="34" charset="0"/>
              </a:rPr>
              <a:t>creó un </a:t>
            </a:r>
            <a:r>
              <a:rPr lang="en-US" sz="1600" dirty="0">
                <a:latin typeface="Century Gothic" panose="020B0502020202020204" pitchFamily="34" charset="0"/>
              </a:rPr>
              <a:t>*</a:t>
            </a:r>
            <a:r>
              <a:rPr lang="en-US" sz="1600" dirty="0" err="1">
                <a:latin typeface="Century Gothic" panose="020B0502020202020204" pitchFamily="34" charset="0"/>
              </a:rPr>
              <a:t>pintor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muy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conocido</a:t>
            </a:r>
            <a:r>
              <a:rPr lang="en-US" sz="1600" dirty="0">
                <a:latin typeface="Century Gothic" panose="020B0502020202020204" pitchFamily="34" charset="0"/>
              </a:rPr>
              <a:t>: Salvador Dalí</a:t>
            </a:r>
            <a:r>
              <a:rPr lang="en-US" sz="1600">
                <a:latin typeface="Century Gothic" panose="020B0502020202020204" pitchFamily="34" charset="0"/>
              </a:rPr>
              <a:t>.  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31" name="Imagen 9">
            <a:extLst>
              <a:ext uri="{FF2B5EF4-FFF2-40B4-BE49-F238E27FC236}">
                <a16:creationId xmlns:a16="http://schemas.microsoft.com/office/drawing/2014/main" id="{989C4352-7E9F-5F4A-A34D-E7CE48725B7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671" y="6119182"/>
            <a:ext cx="801258" cy="1253274"/>
          </a:xfrm>
          <a:prstGeom prst="rect">
            <a:avLst/>
          </a:prstGeom>
        </p:spPr>
      </p:pic>
      <p:sp>
        <p:nvSpPr>
          <p:cNvPr id="35" name="Rounded Rectangular Callout 34">
            <a:extLst>
              <a:ext uri="{FF2B5EF4-FFF2-40B4-BE49-F238E27FC236}">
                <a16:creationId xmlns:a16="http://schemas.microsoft.com/office/drawing/2014/main" id="{78D7081E-CC64-EC4C-B1D8-8F5DB270FD06}"/>
              </a:ext>
            </a:extLst>
          </p:cNvPr>
          <p:cNvSpPr/>
          <p:nvPr/>
        </p:nvSpPr>
        <p:spPr>
          <a:xfrm>
            <a:off x="2210929" y="7446400"/>
            <a:ext cx="3888321" cy="684623"/>
          </a:xfrm>
          <a:prstGeom prst="wedgeRoundRectCallout">
            <a:avLst>
              <a:gd name="adj1" fmla="val 17978"/>
              <a:gd name="adj2" fmla="val -68953"/>
              <a:gd name="adj3" fmla="val 16667"/>
            </a:avLst>
          </a:prstGeom>
          <a:solidFill>
            <a:srgbClr val="FFFEC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Can you find any examples </a:t>
            </a:r>
            <a:r>
              <a:rPr lang="en-GB" sz="1600">
                <a:solidFill>
                  <a:schemeClr val="tx1"/>
                </a:solidFill>
                <a:latin typeface="Century Gothic" panose="020F0302020204030204"/>
              </a:rPr>
              <a:t>of </a:t>
            </a:r>
            <a:r>
              <a:rPr lang="en-GB" sz="1600" smtClean="0">
                <a:solidFill>
                  <a:schemeClr val="tx1"/>
                </a:solidFill>
                <a:latin typeface="Century Gothic" panose="020F0302020204030204"/>
              </a:rPr>
              <a:t>penultimate or </a:t>
            </a:r>
            <a:r>
              <a:rPr lang="en-GB" sz="1600">
                <a:solidFill>
                  <a:schemeClr val="tx1"/>
                </a:solidFill>
                <a:latin typeface="Century Gothic" panose="020F0302020204030204"/>
              </a:rPr>
              <a:t>final </a:t>
            </a:r>
            <a:r>
              <a:rPr lang="en-GB" sz="1600" smtClean="0">
                <a:solidFill>
                  <a:schemeClr val="tx1"/>
                </a:solidFill>
                <a:latin typeface="Century Gothic" panose="020F0302020204030204"/>
              </a:rPr>
              <a:t>syllable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stress?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FD4615-3601-7644-BA02-082D72104350}"/>
              </a:ext>
            </a:extLst>
          </p:cNvPr>
          <p:cNvSpPr txBox="1"/>
          <p:nvPr/>
        </p:nvSpPr>
        <p:spPr>
          <a:xfrm>
            <a:off x="1121929" y="6942549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smtClean="0">
                <a:latin typeface="Century Gothic" panose="020B0502020202020204" pitchFamily="34" charset="0"/>
              </a:rPr>
              <a:t>*el/la fundador/a = founder</a:t>
            </a:r>
            <a:endParaRPr lang="en-GB" sz="1600" i="1" dirty="0"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FD4615-3601-7644-BA02-082D72104350}"/>
              </a:ext>
            </a:extLst>
          </p:cNvPr>
          <p:cNvSpPr txBox="1"/>
          <p:nvPr/>
        </p:nvSpPr>
        <p:spPr>
          <a:xfrm>
            <a:off x="4226395" y="6942549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smtClean="0">
                <a:latin typeface="Century Gothic" panose="020B0502020202020204" pitchFamily="34" charset="0"/>
              </a:rPr>
              <a:t>*el/la pintor/a = painter</a:t>
            </a:r>
            <a:endParaRPr lang="en-GB" sz="16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56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111569" y="8719322"/>
            <a:ext cx="1600200" cy="635000"/>
          </a:xfrm>
        </p:spPr>
        <p:txBody>
          <a:bodyPr/>
          <a:lstStyle/>
          <a:p>
            <a:r>
              <a:rPr lang="en-GB" altLang="en-US" b="1" dirty="0"/>
              <a:t>47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</a:rPr>
              <a:t>Gramática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146232" y="539552"/>
            <a:ext cx="6785676" cy="819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tx1"/>
                </a:solidFill>
              </a:rPr>
              <a:t>Talking about ‘you’ – 2</a:t>
            </a:r>
            <a:r>
              <a:rPr lang="en-GB" sz="1800" b="1" baseline="30000" dirty="0">
                <a:solidFill>
                  <a:schemeClr val="tx1"/>
                </a:solidFill>
              </a:rPr>
              <a:t>nd</a:t>
            </a:r>
            <a:r>
              <a:rPr lang="en-GB" sz="1800" b="1" dirty="0">
                <a:solidFill>
                  <a:schemeClr val="tx1"/>
                </a:solidFill>
              </a:rPr>
              <a:t> person singular and plural </a:t>
            </a:r>
          </a:p>
          <a:p>
            <a:pPr lvl="0" fontAlgn="auto">
              <a:spcAft>
                <a:spcPts val="0"/>
              </a:spcAft>
              <a:defRPr/>
            </a:pPr>
            <a:r>
              <a:rPr lang="en-GB" sz="1800" b="1" smtClean="0">
                <a:solidFill>
                  <a:schemeClr val="tx1"/>
                </a:solidFill>
              </a:rPr>
              <a:t>(-ER and -IR </a:t>
            </a:r>
            <a:r>
              <a:rPr lang="en-GB" sz="1800" b="1" dirty="0">
                <a:solidFill>
                  <a:schemeClr val="tx1"/>
                </a:solidFill>
              </a:rPr>
              <a:t>verbs)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C3D596-09CD-D04B-9150-80DD81E83755}"/>
              </a:ext>
            </a:extLst>
          </p:cNvPr>
          <p:cNvSpPr txBox="1"/>
          <p:nvPr/>
        </p:nvSpPr>
        <p:spPr>
          <a:xfrm>
            <a:off x="170906" y="1953418"/>
            <a:ext cx="5242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Century Gothic" panose="020F0302020204030204"/>
              </a:rPr>
              <a:t>¿</a:t>
            </a:r>
            <a:r>
              <a:rPr lang="en-GB" sz="1600" dirty="0" err="1">
                <a:latin typeface="Century Gothic" panose="020F0302020204030204"/>
              </a:rPr>
              <a:t>Comprend</a:t>
            </a:r>
            <a:r>
              <a:rPr lang="en-GB" sz="1600" b="1" dirty="0" err="1">
                <a:latin typeface="Century Gothic" panose="020F0302020204030204"/>
              </a:rPr>
              <a:t>es</a:t>
            </a:r>
            <a:r>
              <a:rPr lang="en-GB" sz="1600" dirty="0">
                <a:latin typeface="Century Gothic" panose="020F0302020204030204"/>
              </a:rPr>
              <a:t> la </a:t>
            </a:r>
            <a:r>
              <a:rPr lang="en-GB" sz="1600" dirty="0" err="1">
                <a:latin typeface="Century Gothic" panose="020F0302020204030204"/>
              </a:rPr>
              <a:t>tarea</a:t>
            </a:r>
            <a:r>
              <a:rPr lang="en-GB" sz="1600" dirty="0">
                <a:latin typeface="Century Gothic" panose="020F0302020204030204"/>
              </a:rPr>
              <a:t>? </a:t>
            </a:r>
            <a:endParaRPr kumimoji="0" lang="en-GB" sz="16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90AFD4-F104-D841-A7A3-069CC0BB4F8D}"/>
              </a:ext>
            </a:extLst>
          </p:cNvPr>
          <p:cNvSpPr txBox="1"/>
          <p:nvPr/>
        </p:nvSpPr>
        <p:spPr>
          <a:xfrm>
            <a:off x="3374505" y="1960711"/>
            <a:ext cx="3085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dirty="0">
                <a:latin typeface="Century Gothic" panose="020B0502020202020204" pitchFamily="34" charset="0"/>
                <a:ea typeface="Calibri" panose="020F0502020204030204" pitchFamily="34" charset="0"/>
              </a:rPr>
              <a:t>Do </a:t>
            </a:r>
            <a:r>
              <a:rPr lang="en-GB" sz="1600" b="1" i="1" dirty="0">
                <a:latin typeface="Century Gothic" panose="020B0502020202020204" pitchFamily="34" charset="0"/>
                <a:ea typeface="Calibri" panose="020F0502020204030204" pitchFamily="34" charset="0"/>
              </a:rPr>
              <a:t>you understand </a:t>
            </a:r>
            <a:r>
              <a:rPr lang="en-GB" sz="1600" i="1" dirty="0">
                <a:latin typeface="Century Gothic" panose="020B0502020202020204" pitchFamily="34" charset="0"/>
                <a:ea typeface="Calibri" panose="020F0502020204030204" pitchFamily="34" charset="0"/>
              </a:rPr>
              <a:t>the task?</a:t>
            </a:r>
            <a:endParaRPr lang="en-GB" sz="1600" b="1" i="1" dirty="0"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8BC16B-611E-CA46-9893-49D5379AA780}"/>
              </a:ext>
            </a:extLst>
          </p:cNvPr>
          <p:cNvSpPr txBox="1"/>
          <p:nvPr/>
        </p:nvSpPr>
        <p:spPr>
          <a:xfrm>
            <a:off x="167696" y="1311579"/>
            <a:ext cx="4943873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Century Gothic" panose="020F0302020204030204"/>
              </a:rPr>
              <a:t>To refer to ‘</a:t>
            </a:r>
            <a:r>
              <a:rPr lang="en-GB" sz="1600" b="1" dirty="0">
                <a:latin typeface="Century Gothic" panose="020F0302020204030204"/>
              </a:rPr>
              <a:t>you</a:t>
            </a:r>
            <a:r>
              <a:rPr lang="en-GB" sz="1600" dirty="0">
                <a:latin typeface="Century Gothic" panose="020F0302020204030204"/>
              </a:rPr>
              <a:t>’ for </a:t>
            </a:r>
            <a:r>
              <a:rPr lang="en-GB" sz="1600" b="1" dirty="0">
                <a:latin typeface="Century Gothic" panose="020F0302020204030204"/>
              </a:rPr>
              <a:t>one person </a:t>
            </a:r>
            <a:r>
              <a:rPr lang="en-GB" sz="1600" dirty="0">
                <a:latin typeface="Century Gothic" panose="020F0302020204030204"/>
              </a:rPr>
              <a:t>with a present-tense </a:t>
            </a:r>
            <a:r>
              <a:rPr lang="en-GB" sz="1600" b="1" dirty="0">
                <a:latin typeface="Century Gothic" panose="020F0302020204030204"/>
              </a:rPr>
              <a:t>–er or -</a:t>
            </a:r>
            <a:r>
              <a:rPr lang="en-GB" sz="1600" b="1" dirty="0" err="1">
                <a:latin typeface="Century Gothic" panose="020F0302020204030204"/>
              </a:rPr>
              <a:t>ir</a:t>
            </a:r>
            <a:r>
              <a:rPr lang="en-GB" sz="1600" b="1" dirty="0">
                <a:latin typeface="Century Gothic" panose="020F0302020204030204"/>
              </a:rPr>
              <a:t> </a:t>
            </a:r>
            <a:r>
              <a:rPr lang="en-GB" sz="1600" dirty="0">
                <a:latin typeface="Century Gothic" panose="020F0302020204030204"/>
              </a:rPr>
              <a:t>verb, use the verb ending ‘</a:t>
            </a:r>
            <a:r>
              <a:rPr lang="en-GB" sz="1600" b="1" dirty="0">
                <a:latin typeface="Century Gothic" panose="020F0302020204030204"/>
              </a:rPr>
              <a:t>-</a:t>
            </a:r>
            <a:r>
              <a:rPr lang="en-GB" sz="1600" b="1" dirty="0" err="1">
                <a:latin typeface="Century Gothic" panose="020F0302020204030204"/>
              </a:rPr>
              <a:t>es</a:t>
            </a:r>
            <a:r>
              <a:rPr lang="en-GB" sz="1600" dirty="0" err="1">
                <a:latin typeface="Century Gothic" panose="020F0302020204030204"/>
              </a:rPr>
              <a:t>’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TextBox 24">
            <a:extLst>
              <a:ext uri="{FF2B5EF4-FFF2-40B4-BE49-F238E27FC236}">
                <a16:creationId xmlns:a16="http://schemas.microsoft.com/office/drawing/2014/main" id="{76A01888-987D-1343-B7DC-FB02B4D88868}"/>
              </a:ext>
            </a:extLst>
          </p:cNvPr>
          <p:cNvSpPr txBox="1"/>
          <p:nvPr/>
        </p:nvSpPr>
        <p:spPr>
          <a:xfrm>
            <a:off x="159785" y="3117778"/>
            <a:ext cx="5242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Century Gothic" panose="020F0302020204030204"/>
              </a:rPr>
              <a:t>¿Por </a:t>
            </a:r>
            <a:r>
              <a:rPr lang="en-GB" sz="1600" dirty="0" err="1">
                <a:latin typeface="Century Gothic" panose="020F0302020204030204"/>
              </a:rPr>
              <a:t>qué</a:t>
            </a:r>
            <a:r>
              <a:rPr lang="en-GB" sz="1600" dirty="0">
                <a:latin typeface="Century Gothic" panose="020F0302020204030204"/>
              </a:rPr>
              <a:t> </a:t>
            </a:r>
            <a:r>
              <a:rPr lang="en-GB" sz="1600" dirty="0" err="1">
                <a:latin typeface="Century Gothic" panose="020F0302020204030204"/>
              </a:rPr>
              <a:t>mov</a:t>
            </a:r>
            <a:r>
              <a:rPr lang="en-GB" sz="1600" b="1" dirty="0" err="1">
                <a:latin typeface="Century Gothic" panose="020F0302020204030204"/>
              </a:rPr>
              <a:t>éis</a:t>
            </a:r>
            <a:r>
              <a:rPr lang="en-GB" sz="1600" dirty="0">
                <a:latin typeface="Century Gothic" panose="020F0302020204030204"/>
              </a:rPr>
              <a:t> las mesas? </a:t>
            </a:r>
            <a:endParaRPr kumimoji="0" lang="en-GB" sz="16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1" name="TextBox 25">
            <a:extLst>
              <a:ext uri="{FF2B5EF4-FFF2-40B4-BE49-F238E27FC236}">
                <a16:creationId xmlns:a16="http://schemas.microsoft.com/office/drawing/2014/main" id="{F8288E3D-F229-3A41-BB5B-CF8C1B018E95}"/>
              </a:ext>
            </a:extLst>
          </p:cNvPr>
          <p:cNvSpPr txBox="1"/>
          <p:nvPr/>
        </p:nvSpPr>
        <p:spPr>
          <a:xfrm>
            <a:off x="3169774" y="3145720"/>
            <a:ext cx="3938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dirty="0">
                <a:latin typeface="Century Gothic" panose="020F0302020204030204"/>
                <a:cs typeface="Arial"/>
                <a:sym typeface="Arial"/>
              </a:rPr>
              <a:t>Why do </a:t>
            </a:r>
            <a:r>
              <a:rPr lang="en-GB" sz="1600" b="1" i="1" dirty="0">
                <a:latin typeface="Century Gothic" panose="020F0302020204030204"/>
                <a:cs typeface="Arial"/>
                <a:sym typeface="Arial"/>
              </a:rPr>
              <a:t>you (all) move </a:t>
            </a:r>
            <a:r>
              <a:rPr lang="en-GB" sz="1600" i="1" dirty="0">
                <a:latin typeface="Century Gothic" panose="020F0302020204030204"/>
                <a:cs typeface="Arial"/>
                <a:sym typeface="Arial"/>
              </a:rPr>
              <a:t>the tables</a:t>
            </a:r>
            <a:r>
              <a:rPr lang="en-GB" sz="1600" i="1">
                <a:latin typeface="Century Gothic" panose="020F0302020204030204"/>
                <a:cs typeface="Arial"/>
                <a:sym typeface="Arial"/>
              </a:rPr>
              <a:t>? </a:t>
            </a:r>
            <a:endParaRPr lang="en-GB" sz="1600" i="1" dirty="0"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49" name="TextBox 26">
            <a:extLst>
              <a:ext uri="{FF2B5EF4-FFF2-40B4-BE49-F238E27FC236}">
                <a16:creationId xmlns:a16="http://schemas.microsoft.com/office/drawing/2014/main" id="{29C7675A-B9FA-B64F-824F-E83972FA13F2}"/>
              </a:ext>
            </a:extLst>
          </p:cNvPr>
          <p:cNvSpPr txBox="1"/>
          <p:nvPr/>
        </p:nvSpPr>
        <p:spPr>
          <a:xfrm>
            <a:off x="212172" y="2499343"/>
            <a:ext cx="636111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GB" sz="1600" dirty="0">
                <a:latin typeface="Century Gothic" panose="020F0302020204030204"/>
                <a:cs typeface="Arial"/>
                <a:sym typeface="Arial"/>
              </a:rPr>
              <a:t>To refer to ‘</a:t>
            </a:r>
            <a:r>
              <a:rPr lang="en-GB" sz="1600" b="1" dirty="0">
                <a:latin typeface="Century Gothic" panose="020F0302020204030204"/>
                <a:cs typeface="Arial"/>
                <a:sym typeface="Arial"/>
              </a:rPr>
              <a:t>you (all)</a:t>
            </a:r>
            <a:r>
              <a:rPr lang="en-GB" sz="1600" dirty="0">
                <a:latin typeface="Century Gothic" panose="020F0302020204030204"/>
                <a:cs typeface="Arial"/>
                <a:sym typeface="Arial"/>
              </a:rPr>
              <a:t>’ for </a:t>
            </a:r>
            <a:r>
              <a:rPr lang="en-GB" sz="1600" b="1" dirty="0">
                <a:latin typeface="Century Gothic" panose="020F0302020204030204"/>
                <a:cs typeface="Arial"/>
                <a:sym typeface="Arial"/>
              </a:rPr>
              <a:t>two or more people</a:t>
            </a:r>
            <a:r>
              <a:rPr lang="en-GB" sz="1600" dirty="0">
                <a:latin typeface="Century Gothic" panose="020F0302020204030204"/>
                <a:cs typeface="Arial"/>
                <a:sym typeface="Arial"/>
              </a:rPr>
              <a:t> with </a:t>
            </a:r>
            <a:r>
              <a:rPr lang="en-GB" sz="1600">
                <a:latin typeface="Century Gothic" panose="020F0302020204030204"/>
                <a:cs typeface="Arial"/>
                <a:sym typeface="Arial"/>
              </a:rPr>
              <a:t>a </a:t>
            </a:r>
            <a:endParaRPr lang="en-GB" sz="1600" smtClean="0">
              <a:latin typeface="Century Gothic" panose="020F0302020204030204"/>
              <a:cs typeface="Arial"/>
              <a:sym typeface="Arial"/>
            </a:endParaRPr>
          </a:p>
          <a:p>
            <a:pPr lvl="0">
              <a:buClrTx/>
              <a:defRPr/>
            </a:pPr>
            <a:r>
              <a:rPr lang="en-GB" sz="1600" smtClean="0">
                <a:latin typeface="Century Gothic" panose="020F0302020204030204"/>
                <a:cs typeface="Arial"/>
                <a:sym typeface="Arial"/>
              </a:rPr>
              <a:t>present-tense</a:t>
            </a:r>
            <a:r>
              <a:rPr lang="en-GB" sz="1600" b="1" smtClean="0">
                <a:latin typeface="Century Gothic" panose="020F0302020204030204"/>
                <a:cs typeface="Arial"/>
                <a:sym typeface="Arial"/>
              </a:rPr>
              <a:t> </a:t>
            </a:r>
            <a:r>
              <a:rPr lang="en-GB" sz="1600" b="1" dirty="0">
                <a:latin typeface="Century Gothic" panose="020F0302020204030204"/>
                <a:cs typeface="Arial"/>
                <a:sym typeface="Arial"/>
              </a:rPr>
              <a:t>–er </a:t>
            </a:r>
            <a:r>
              <a:rPr lang="en-GB" sz="1600" dirty="0">
                <a:latin typeface="Century Gothic" panose="020F0302020204030204"/>
                <a:cs typeface="Arial"/>
                <a:sym typeface="Arial"/>
              </a:rPr>
              <a:t>verb, use the verb ending -</a:t>
            </a:r>
            <a:r>
              <a:rPr lang="en-GB" sz="1600" b="1" dirty="0" err="1">
                <a:latin typeface="Century Gothic" panose="020F0302020204030204"/>
                <a:cs typeface="Arial"/>
                <a:sym typeface="Arial"/>
              </a:rPr>
              <a:t>éis</a:t>
            </a:r>
            <a:r>
              <a:rPr lang="en-GB" sz="1600" dirty="0">
                <a:latin typeface="Century Gothic" panose="020F0302020204030204"/>
                <a:cs typeface="Arial"/>
                <a:sym typeface="Arial"/>
              </a:rPr>
              <a:t>. </a:t>
            </a:r>
          </a:p>
        </p:txBody>
      </p:sp>
      <p:sp>
        <p:nvSpPr>
          <p:cNvPr id="50" name="TextBox 24">
            <a:extLst>
              <a:ext uri="{FF2B5EF4-FFF2-40B4-BE49-F238E27FC236}">
                <a16:creationId xmlns:a16="http://schemas.microsoft.com/office/drawing/2014/main" id="{E0E1AE35-BB75-D140-96AB-5A68E64E78BA}"/>
              </a:ext>
            </a:extLst>
          </p:cNvPr>
          <p:cNvSpPr txBox="1"/>
          <p:nvPr/>
        </p:nvSpPr>
        <p:spPr>
          <a:xfrm>
            <a:off x="144806" y="5435776"/>
            <a:ext cx="5242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¿</a:t>
            </a:r>
            <a:r>
              <a:rPr lang="en-GB" sz="1600" dirty="0" err="1">
                <a:latin typeface="Century Gothic" panose="020B0502020202020204" pitchFamily="34" charset="0"/>
                <a:ea typeface="Calibri" panose="020F0502020204030204" pitchFamily="34" charset="0"/>
              </a:rPr>
              <a:t>Escrib</a:t>
            </a:r>
            <a:r>
              <a:rPr lang="en-GB" sz="1600" b="1" dirty="0" err="1">
                <a:latin typeface="Century Gothic" panose="020B0502020202020204" pitchFamily="34" charset="0"/>
                <a:ea typeface="Calibri" panose="020F0502020204030204" pitchFamily="34" charset="0"/>
              </a:rPr>
              <a:t>ís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 las </a:t>
            </a:r>
            <a:r>
              <a:rPr lang="en-GB" sz="1600" dirty="0" err="1">
                <a:latin typeface="Century Gothic" panose="020B0502020202020204" pitchFamily="34" charset="0"/>
                <a:ea typeface="Calibri" panose="020F0502020204030204" pitchFamily="34" charset="0"/>
              </a:rPr>
              <a:t>frases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  <a:ea typeface="Calibri" panose="020F0502020204030204" pitchFamily="34" charset="0"/>
              </a:rPr>
              <a:t>en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  <a:ea typeface="Calibri" panose="020F0502020204030204" pitchFamily="34" charset="0"/>
              </a:rPr>
              <a:t>español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?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51" name="TextBox 25">
            <a:extLst>
              <a:ext uri="{FF2B5EF4-FFF2-40B4-BE49-F238E27FC236}">
                <a16:creationId xmlns:a16="http://schemas.microsoft.com/office/drawing/2014/main" id="{2C9852E8-5BDC-D645-AAF0-C3EB6EAAE485}"/>
              </a:ext>
            </a:extLst>
          </p:cNvPr>
          <p:cNvSpPr txBox="1"/>
          <p:nvPr/>
        </p:nvSpPr>
        <p:spPr>
          <a:xfrm>
            <a:off x="3403815" y="5397905"/>
            <a:ext cx="3655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dirty="0">
                <a:latin typeface="Century Gothic" panose="020F0302020204030204"/>
                <a:cs typeface="Arial"/>
                <a:sym typeface="Arial"/>
              </a:rPr>
              <a:t>Do </a:t>
            </a:r>
            <a:r>
              <a:rPr lang="en-GB" sz="1600" b="1" i="1" dirty="0">
                <a:latin typeface="Century Gothic" panose="020F0302020204030204"/>
                <a:cs typeface="Arial"/>
                <a:sym typeface="Arial"/>
              </a:rPr>
              <a:t>you (all) write </a:t>
            </a:r>
            <a:r>
              <a:rPr lang="en-GB" sz="1600" i="1" dirty="0">
                <a:latin typeface="Century Gothic" panose="020F0302020204030204"/>
                <a:cs typeface="Arial"/>
                <a:sym typeface="Arial"/>
              </a:rPr>
              <a:t>the phrases/sentences in </a:t>
            </a:r>
            <a:r>
              <a:rPr lang="en-GB" sz="1600" i="1">
                <a:latin typeface="Century Gothic" panose="020F0302020204030204"/>
                <a:cs typeface="Arial"/>
                <a:sym typeface="Arial"/>
              </a:rPr>
              <a:t>Spanish</a:t>
            </a:r>
            <a:r>
              <a:rPr lang="en-GB" sz="1600" i="1" smtClean="0">
                <a:latin typeface="Century Gothic" panose="020F0302020204030204"/>
                <a:cs typeface="Arial"/>
                <a:sym typeface="Arial"/>
              </a:rPr>
              <a:t>?</a:t>
            </a:r>
            <a:endParaRPr lang="en-GB" sz="1600" i="1" dirty="0"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69BA77-D7DF-9847-9E27-9C1DDF38F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6" y="72496"/>
            <a:ext cx="2262833" cy="577692"/>
          </a:xfrm>
        </p:spPr>
        <p:txBody>
          <a:bodyPr/>
          <a:lstStyle/>
          <a:p>
            <a:pPr rtl="0" fontAlgn="base"/>
            <a:r>
              <a:rPr lang="en-GB" sz="2000" b="1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T3.1 </a:t>
            </a:r>
            <a:r>
              <a:rPr lang="en-GB" sz="2000" b="1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6</a:t>
            </a:r>
            <a:endParaRPr lang="en-GB" dirty="0">
              <a:effectLst/>
            </a:endParaRPr>
          </a:p>
        </p:txBody>
      </p:sp>
      <p:sp>
        <p:nvSpPr>
          <p:cNvPr id="31" name="TextBox 26">
            <a:extLst>
              <a:ext uri="{FF2B5EF4-FFF2-40B4-BE49-F238E27FC236}">
                <a16:creationId xmlns:a16="http://schemas.microsoft.com/office/drawing/2014/main" id="{A467BD2B-D866-5643-9B6F-5691CF755994}"/>
              </a:ext>
            </a:extLst>
          </p:cNvPr>
          <p:cNvSpPr txBox="1"/>
          <p:nvPr/>
        </p:nvSpPr>
        <p:spPr>
          <a:xfrm>
            <a:off x="211591" y="4777435"/>
            <a:ext cx="636170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GB" sz="1600" dirty="0">
                <a:latin typeface="Century Gothic" panose="020F0302020204030204"/>
                <a:cs typeface="Arial"/>
                <a:sym typeface="Arial"/>
              </a:rPr>
              <a:t>To refer to ‘</a:t>
            </a:r>
            <a:r>
              <a:rPr lang="en-GB" sz="1600" b="1" dirty="0">
                <a:latin typeface="Century Gothic" panose="020F0302020204030204"/>
                <a:cs typeface="Arial"/>
                <a:sym typeface="Arial"/>
              </a:rPr>
              <a:t>you (all)</a:t>
            </a:r>
            <a:r>
              <a:rPr lang="en-GB" sz="1600" dirty="0">
                <a:latin typeface="Century Gothic" panose="020F0302020204030204"/>
                <a:cs typeface="Arial"/>
                <a:sym typeface="Arial"/>
              </a:rPr>
              <a:t>’ for two or more people with </a:t>
            </a:r>
            <a:r>
              <a:rPr lang="en-GB" sz="1600">
                <a:latin typeface="Century Gothic" panose="020F0302020204030204"/>
                <a:cs typeface="Arial"/>
                <a:sym typeface="Arial"/>
              </a:rPr>
              <a:t>a </a:t>
            </a:r>
            <a:endParaRPr lang="en-GB" sz="1600" smtClean="0">
              <a:latin typeface="Century Gothic" panose="020F0302020204030204"/>
              <a:cs typeface="Arial"/>
              <a:sym typeface="Arial"/>
            </a:endParaRPr>
          </a:p>
          <a:p>
            <a:pPr lvl="0">
              <a:buClrTx/>
              <a:defRPr/>
            </a:pPr>
            <a:r>
              <a:rPr lang="en-GB" sz="1600" smtClean="0">
                <a:latin typeface="Century Gothic" panose="020F0302020204030204"/>
                <a:cs typeface="Arial"/>
                <a:sym typeface="Arial"/>
              </a:rPr>
              <a:t>present-tense </a:t>
            </a:r>
            <a:r>
              <a:rPr lang="en-GB" sz="1600" b="1" dirty="0">
                <a:latin typeface="Century Gothic" panose="020F0302020204030204"/>
                <a:cs typeface="Arial"/>
                <a:sym typeface="Arial"/>
              </a:rPr>
              <a:t>–</a:t>
            </a:r>
            <a:r>
              <a:rPr lang="en-GB" sz="1600" b="1" dirty="0" err="1">
                <a:latin typeface="Century Gothic" panose="020F0302020204030204"/>
                <a:cs typeface="Arial"/>
                <a:sym typeface="Arial"/>
              </a:rPr>
              <a:t>ir</a:t>
            </a:r>
            <a:r>
              <a:rPr lang="en-GB" sz="1600" b="1" dirty="0">
                <a:latin typeface="Century Gothic" panose="020F0302020204030204"/>
                <a:cs typeface="Arial"/>
                <a:sym typeface="Arial"/>
              </a:rPr>
              <a:t> </a:t>
            </a:r>
            <a:r>
              <a:rPr lang="en-GB" sz="1600" dirty="0">
                <a:latin typeface="Century Gothic" panose="020F0302020204030204"/>
                <a:cs typeface="Arial"/>
                <a:sym typeface="Arial"/>
              </a:rPr>
              <a:t>verb, use the verb ending </a:t>
            </a:r>
            <a:r>
              <a:rPr lang="en-GB" sz="1600" b="1" dirty="0">
                <a:latin typeface="Century Gothic" panose="020F0302020204030204"/>
                <a:cs typeface="Arial"/>
                <a:sym typeface="Arial"/>
              </a:rPr>
              <a:t>-</a:t>
            </a:r>
            <a:r>
              <a:rPr lang="en-GB" sz="1600" b="1" dirty="0" err="1">
                <a:latin typeface="Century Gothic" panose="020F0302020204030204"/>
                <a:cs typeface="Arial"/>
                <a:sym typeface="Arial"/>
              </a:rPr>
              <a:t>ís</a:t>
            </a:r>
            <a:r>
              <a:rPr lang="en-GB" sz="1600" dirty="0">
                <a:latin typeface="Century Gothic" panose="020F0302020204030204"/>
                <a:cs typeface="Arial"/>
                <a:sym typeface="Arial"/>
              </a:rPr>
              <a:t>. 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B2F82BA7-672C-9D4F-B40D-01CC9B17CCC3}"/>
              </a:ext>
            </a:extLst>
          </p:cNvPr>
          <p:cNvSpPr txBox="1">
            <a:spLocks/>
          </p:cNvSpPr>
          <p:nvPr/>
        </p:nvSpPr>
        <p:spPr>
          <a:xfrm>
            <a:off x="224572" y="7574833"/>
            <a:ext cx="6453793" cy="57878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20000"/>
              </a:lnSpc>
              <a:spcAft>
                <a:spcPts val="800"/>
              </a:spcAft>
              <a:buNone/>
              <a:defRPr/>
            </a:pPr>
            <a:r>
              <a:rPr lang="en-GB" sz="1600" dirty="0">
                <a:solidFill>
                  <a:schemeClr val="tx1"/>
                </a:solidFill>
                <a:sym typeface="Wingdings" panose="05000000000000000000" pitchFamily="2" charset="2"/>
              </a:rPr>
              <a:t>For </a:t>
            </a:r>
            <a:r>
              <a:rPr lang="en-GB" sz="1600" b="1" i="1" dirty="0">
                <a:solidFill>
                  <a:schemeClr val="tx1"/>
                </a:solidFill>
                <a:sym typeface="Wingdings" panose="05000000000000000000" pitchFamily="2" charset="2"/>
              </a:rPr>
              <a:t>singular or uncountable </a:t>
            </a:r>
            <a:r>
              <a:rPr lang="en-GB" sz="1600" dirty="0">
                <a:solidFill>
                  <a:schemeClr val="tx1"/>
                </a:solidFill>
                <a:sym typeface="Wingdings" panose="05000000000000000000" pitchFamily="2" charset="2"/>
              </a:rPr>
              <a:t>nouns, we use 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‘</a:t>
            </a:r>
            <a:r>
              <a:rPr lang="en-GB" sz="1600" b="1" dirty="0" err="1">
                <a:solidFill>
                  <a:schemeClr val="tx1"/>
                </a:solidFill>
                <a:ea typeface="Calibri" panose="020F0502020204030204" pitchFamily="34" charset="0"/>
              </a:rPr>
              <a:t>vuestro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</a:rPr>
              <a:t>’ or ‘</a:t>
            </a:r>
            <a:r>
              <a:rPr lang="en-GB" sz="1600" b="1" dirty="0" err="1">
                <a:solidFill>
                  <a:schemeClr val="tx1"/>
                </a:solidFill>
                <a:ea typeface="Calibri" panose="020F0502020204030204" pitchFamily="34" charset="0"/>
              </a:rPr>
              <a:t>vuestra</a:t>
            </a:r>
            <a:r>
              <a:rPr lang="en-GB" sz="1600" b="1">
                <a:solidFill>
                  <a:schemeClr val="tx1"/>
                </a:solidFill>
                <a:ea typeface="Calibri" panose="020F0502020204030204" pitchFamily="34" charset="0"/>
              </a:rPr>
              <a:t>’.</a:t>
            </a:r>
            <a:r>
              <a:rPr lang="en-GB" sz="16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GB" sz="1600" smtClean="0">
                <a:solidFill>
                  <a:schemeClr val="tx1"/>
                </a:solidFill>
                <a:sym typeface="Wingdings" panose="05000000000000000000" pitchFamily="2" charset="2"/>
              </a:rPr>
              <a:t>For</a:t>
            </a:r>
            <a:r>
              <a:rPr lang="en-GB" sz="1600" kern="0" smtClean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 </a:t>
            </a:r>
            <a:r>
              <a:rPr lang="en-GB" sz="1600" b="1" i="1" kern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plural</a:t>
            </a:r>
            <a:r>
              <a:rPr lang="en-GB" sz="1600" kern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 </a:t>
            </a:r>
            <a:r>
              <a:rPr lang="en-GB" sz="1600" kern="0" smtClean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nouns 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use ‘</a:t>
            </a:r>
            <a:r>
              <a:rPr lang="en-GB" sz="1600" b="1" dirty="0" err="1">
                <a:solidFill>
                  <a:schemeClr val="tx1"/>
                </a:solidFill>
                <a:ea typeface="Calibri" panose="020F0502020204030204" pitchFamily="34" charset="0"/>
              </a:rPr>
              <a:t>vuestros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</a:rPr>
              <a:t>’ </a:t>
            </a:r>
            <a:r>
              <a:rPr lang="en-GB" sz="1600" dirty="0">
                <a:solidFill>
                  <a:schemeClr val="tx1"/>
                </a:solidFill>
                <a:ea typeface="Calibri" panose="020F0502020204030204" pitchFamily="34" charset="0"/>
              </a:rPr>
              <a:t>or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</a:rPr>
              <a:t> ‘</a:t>
            </a:r>
            <a:r>
              <a:rPr lang="en-GB" sz="1600" b="1" dirty="0" err="1">
                <a:solidFill>
                  <a:schemeClr val="tx1"/>
                </a:solidFill>
                <a:ea typeface="Calibri" panose="020F0502020204030204" pitchFamily="34" charset="0"/>
              </a:rPr>
              <a:t>vuestras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</a:rPr>
              <a:t>’.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94722D-3341-304B-8A3B-F479FF479627}"/>
              </a:ext>
            </a:extLst>
          </p:cNvPr>
          <p:cNvSpPr/>
          <p:nvPr/>
        </p:nvSpPr>
        <p:spPr>
          <a:xfrm>
            <a:off x="175718" y="7175213"/>
            <a:ext cx="6397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 dirty="0">
                <a:latin typeface="Century Gothic" panose="020B0502020202020204" pitchFamily="34" charset="0"/>
              </a:rPr>
              <a:t>How to say ‘your’ for two or more people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1DAE60-0EFE-4948-AEE9-B6EC031ACD7C}"/>
              </a:ext>
            </a:extLst>
          </p:cNvPr>
          <p:cNvSpPr txBox="1"/>
          <p:nvPr/>
        </p:nvSpPr>
        <p:spPr>
          <a:xfrm>
            <a:off x="3840583" y="8129446"/>
            <a:ext cx="4305300" cy="414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 exams</a:t>
            </a:r>
            <a:r>
              <a:rPr kumimoji="0" lang="en-GB" sz="16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 in March.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EF2A254-9269-A04E-A690-170C810BAE2E}"/>
              </a:ext>
            </a:extLst>
          </p:cNvPr>
          <p:cNvSpPr/>
          <p:nvPr/>
        </p:nvSpPr>
        <p:spPr>
          <a:xfrm>
            <a:off x="172228" y="8179616"/>
            <a:ext cx="56732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</a:rPr>
              <a:t>Vuestr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</a:rPr>
              <a:t>os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  <a:ea typeface="Calibri" panose="020F0502020204030204" pitchFamily="34" charset="0"/>
              </a:rPr>
              <a:t>exámenes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 son </a:t>
            </a:r>
            <a:r>
              <a:rPr lang="en-GB" sz="1600" dirty="0" err="1">
                <a:latin typeface="Century Gothic" panose="020B0502020202020204" pitchFamily="34" charset="0"/>
                <a:ea typeface="Calibri" panose="020F0502020204030204" pitchFamily="34" charset="0"/>
              </a:rPr>
              <a:t>en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  <a:ea typeface="Calibri" panose="020F0502020204030204" pitchFamily="34" charset="0"/>
              </a:rPr>
              <a:t>marzo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94387E-9258-6A4D-A0F1-F8FC8C5A9446}"/>
              </a:ext>
            </a:extLst>
          </p:cNvPr>
          <p:cNvSpPr txBox="1"/>
          <p:nvPr/>
        </p:nvSpPr>
        <p:spPr>
          <a:xfrm>
            <a:off x="3552910" y="8467893"/>
            <a:ext cx="290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 grades are very</a:t>
            </a:r>
            <a:r>
              <a:rPr kumimoji="0" lang="en-GB" sz="16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high.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4F8E7B4-7F49-544B-A14F-3D6B4A045413}"/>
              </a:ext>
            </a:extLst>
          </p:cNvPr>
          <p:cNvSpPr/>
          <p:nvPr/>
        </p:nvSpPr>
        <p:spPr>
          <a:xfrm>
            <a:off x="188449" y="8543876"/>
            <a:ext cx="5256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</a:rPr>
              <a:t>Vuestr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</a:rPr>
              <a:t>as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</a:rPr>
              <a:t>notas</a:t>
            </a:r>
            <a:r>
              <a:rPr kumimoji="0" lang="en-GB" sz="1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</a:rPr>
              <a:t> son </a:t>
            </a:r>
            <a:r>
              <a:rPr kumimoji="0" lang="en-GB" sz="1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</a:rPr>
              <a:t>muy</a:t>
            </a:r>
            <a:r>
              <a:rPr kumimoji="0" lang="en-GB" sz="1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kumimoji="0" lang="en-GB" sz="1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</a:rPr>
              <a:t>altas</a:t>
            </a:r>
            <a:r>
              <a:rPr kumimoji="0" lang="en-GB" sz="1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</a:rPr>
              <a:t> 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24" name="Picture 2" descr="School, Paper, Plus, Test, Score, Perfect, Homework">
            <a:extLst>
              <a:ext uri="{FF2B5EF4-FFF2-40B4-BE49-F238E27FC236}">
                <a16:creationId xmlns:a16="http://schemas.microsoft.com/office/drawing/2014/main" id="{BE9CC373-BC8C-CF44-8FFB-E9A84A28F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87" b="34719"/>
          <a:stretch/>
        </p:blipFill>
        <p:spPr bwMode="auto">
          <a:xfrm>
            <a:off x="5853029" y="6890696"/>
            <a:ext cx="983068" cy="63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ular Callout 26">
            <a:extLst>
              <a:ext uri="{FF2B5EF4-FFF2-40B4-BE49-F238E27FC236}">
                <a16:creationId xmlns:a16="http://schemas.microsoft.com/office/drawing/2014/main" id="{B30B6B31-59A0-AF41-9453-E59CD9E2FFB2}"/>
              </a:ext>
            </a:extLst>
          </p:cNvPr>
          <p:cNvSpPr/>
          <p:nvPr/>
        </p:nvSpPr>
        <p:spPr>
          <a:xfrm>
            <a:off x="582839" y="3703167"/>
            <a:ext cx="2477903" cy="950913"/>
          </a:xfrm>
          <a:prstGeom prst="wedgeRoundRectCallout">
            <a:avLst>
              <a:gd name="adj1" fmla="val -1883"/>
              <a:gd name="adj2" fmla="val -76727"/>
              <a:gd name="adj3" fmla="val 16667"/>
            </a:avLst>
          </a:prstGeom>
          <a:solidFill>
            <a:srgbClr val="E1F0D8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The final syllable (-</a:t>
            </a:r>
            <a:r>
              <a:rPr lang="en-GB" sz="1600" b="1" dirty="0" err="1">
                <a:solidFill>
                  <a:schemeClr val="tx1"/>
                </a:solidFill>
                <a:latin typeface="Century Gothic" panose="020F0302020204030204"/>
              </a:rPr>
              <a:t>é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is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) is stressed, so there is an accent on the ‘e’.</a:t>
            </a:r>
          </a:p>
        </p:txBody>
      </p:sp>
      <p:sp>
        <p:nvSpPr>
          <p:cNvPr id="37" name="Rounded Rectangular Callout 36">
            <a:extLst>
              <a:ext uri="{FF2B5EF4-FFF2-40B4-BE49-F238E27FC236}">
                <a16:creationId xmlns:a16="http://schemas.microsoft.com/office/drawing/2014/main" id="{787D1B7A-6B8F-6F49-B72B-71D2699A1593}"/>
              </a:ext>
            </a:extLst>
          </p:cNvPr>
          <p:cNvSpPr/>
          <p:nvPr/>
        </p:nvSpPr>
        <p:spPr>
          <a:xfrm>
            <a:off x="463938" y="5997957"/>
            <a:ext cx="2477903" cy="950913"/>
          </a:xfrm>
          <a:prstGeom prst="wedgeRoundRectCallout">
            <a:avLst>
              <a:gd name="adj1" fmla="val -31097"/>
              <a:gd name="adj2" fmla="val -70049"/>
              <a:gd name="adj3" fmla="val 16667"/>
            </a:avLst>
          </a:prstGeom>
          <a:solidFill>
            <a:srgbClr val="E1F0D8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The final syllable (-</a:t>
            </a:r>
            <a:r>
              <a:rPr lang="en-GB" sz="1600" b="1" noProof="0" dirty="0" err="1">
                <a:solidFill>
                  <a:schemeClr val="tx1"/>
                </a:solidFill>
                <a:latin typeface="Century Gothic" panose="020F0302020204030204"/>
              </a:rPr>
              <a:t>í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) is stressed, so there is an accent on the ‘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</a:rPr>
              <a:t>’.</a:t>
            </a:r>
          </a:p>
        </p:txBody>
      </p:sp>
      <p:pic>
        <p:nvPicPr>
          <p:cNvPr id="43" name="Picture 2" descr="statue of unity&#10;">
            <a:extLst>
              <a:ext uri="{FF2B5EF4-FFF2-40B4-BE49-F238E27FC236}">
                <a16:creationId xmlns:a16="http://schemas.microsoft.com/office/drawing/2014/main" id="{4AFD8156-F907-CA40-95E2-83087D9F7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079" y="861632"/>
            <a:ext cx="1078848" cy="136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Exams, Test, School, Exam, Studying">
            <a:extLst>
              <a:ext uri="{FF2B5EF4-FFF2-40B4-BE49-F238E27FC236}">
                <a16:creationId xmlns:a16="http://schemas.microsoft.com/office/drawing/2014/main" id="{FEA8D393-E486-C94B-952B-C48C84E1BA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458" b="35916"/>
          <a:stretch/>
        </p:blipFill>
        <p:spPr bwMode="auto">
          <a:xfrm>
            <a:off x="5494441" y="1149064"/>
            <a:ext cx="1078849" cy="68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25">
            <a:extLst>
              <a:ext uri="{FF2B5EF4-FFF2-40B4-BE49-F238E27FC236}">
                <a16:creationId xmlns:a16="http://schemas.microsoft.com/office/drawing/2014/main" id="{F8288E3D-F229-3A41-BB5B-CF8C1B018E95}"/>
              </a:ext>
            </a:extLst>
          </p:cNvPr>
          <p:cNvSpPr txBox="1"/>
          <p:nvPr/>
        </p:nvSpPr>
        <p:spPr>
          <a:xfrm>
            <a:off x="3057542" y="3500093"/>
            <a:ext cx="3938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>
                <a:latin typeface="Century Gothic" panose="020F0302020204030204"/>
                <a:cs typeface="Arial"/>
                <a:sym typeface="Arial"/>
              </a:rPr>
              <a:t>Why </a:t>
            </a:r>
            <a:r>
              <a:rPr lang="en-GB" sz="1600" i="1" smtClean="0">
                <a:latin typeface="Century Gothic" panose="020F0302020204030204"/>
                <a:cs typeface="Arial"/>
                <a:sym typeface="Arial"/>
              </a:rPr>
              <a:t>are </a:t>
            </a:r>
            <a:r>
              <a:rPr lang="en-GB" sz="1600" b="1" i="1" smtClean="0">
                <a:latin typeface="Century Gothic" panose="020F0302020204030204"/>
                <a:cs typeface="Arial"/>
                <a:sym typeface="Arial"/>
              </a:rPr>
              <a:t>you</a:t>
            </a:r>
            <a:r>
              <a:rPr lang="en-GB" sz="1600" i="1" smtClean="0">
                <a:latin typeface="Century Gothic" panose="020F0302020204030204"/>
                <a:cs typeface="Arial"/>
                <a:sym typeface="Arial"/>
              </a:rPr>
              <a:t> </a:t>
            </a:r>
            <a:r>
              <a:rPr lang="en-GB" sz="1600" b="1" i="1" smtClean="0">
                <a:latin typeface="Century Gothic" panose="020F0302020204030204"/>
                <a:cs typeface="Arial"/>
                <a:sym typeface="Arial"/>
              </a:rPr>
              <a:t>(all</a:t>
            </a:r>
            <a:r>
              <a:rPr lang="en-GB" sz="1600" b="1" i="1">
                <a:latin typeface="Century Gothic" panose="020F0302020204030204"/>
                <a:cs typeface="Arial"/>
                <a:sym typeface="Arial"/>
              </a:rPr>
              <a:t>) </a:t>
            </a:r>
            <a:r>
              <a:rPr lang="en-GB" sz="1600" b="1" i="1" smtClean="0">
                <a:latin typeface="Century Gothic" panose="020F0302020204030204"/>
                <a:cs typeface="Arial"/>
                <a:sym typeface="Arial"/>
              </a:rPr>
              <a:t>moving </a:t>
            </a:r>
            <a:r>
              <a:rPr lang="en-GB" sz="1600" i="1" dirty="0">
                <a:latin typeface="Century Gothic" panose="020F0302020204030204"/>
                <a:cs typeface="Arial"/>
                <a:sym typeface="Arial"/>
              </a:rPr>
              <a:t>the tables</a:t>
            </a:r>
            <a:r>
              <a:rPr lang="en-GB" sz="1600" i="1">
                <a:latin typeface="Century Gothic" panose="020F0302020204030204"/>
                <a:cs typeface="Arial"/>
                <a:sym typeface="Arial"/>
              </a:rPr>
              <a:t>? </a:t>
            </a:r>
            <a:endParaRPr lang="en-GB" sz="1600" i="1" dirty="0"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46" name="TextBox 25">
            <a:extLst>
              <a:ext uri="{FF2B5EF4-FFF2-40B4-BE49-F238E27FC236}">
                <a16:creationId xmlns:a16="http://schemas.microsoft.com/office/drawing/2014/main" id="{2C9852E8-5BDC-D645-AAF0-C3EB6EAAE485}"/>
              </a:ext>
            </a:extLst>
          </p:cNvPr>
          <p:cNvSpPr txBox="1"/>
          <p:nvPr/>
        </p:nvSpPr>
        <p:spPr>
          <a:xfrm>
            <a:off x="3381894" y="5959122"/>
            <a:ext cx="3655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smtClean="0">
                <a:latin typeface="Century Gothic" panose="020F0302020204030204"/>
                <a:cs typeface="Arial"/>
                <a:sym typeface="Arial"/>
              </a:rPr>
              <a:t>Are </a:t>
            </a:r>
            <a:r>
              <a:rPr lang="en-GB" sz="1600" b="1" i="1" dirty="0">
                <a:latin typeface="Century Gothic" panose="020F0302020204030204"/>
                <a:cs typeface="Arial"/>
                <a:sym typeface="Arial"/>
              </a:rPr>
              <a:t>you (all</a:t>
            </a:r>
            <a:r>
              <a:rPr lang="en-GB" sz="1600" b="1" i="1">
                <a:latin typeface="Century Gothic" panose="020F0302020204030204"/>
                <a:cs typeface="Arial"/>
                <a:sym typeface="Arial"/>
              </a:rPr>
              <a:t>) </a:t>
            </a:r>
            <a:r>
              <a:rPr lang="en-GB" sz="1600" b="1" i="1" smtClean="0">
                <a:latin typeface="Century Gothic" panose="020F0302020204030204"/>
                <a:cs typeface="Arial"/>
                <a:sym typeface="Arial"/>
              </a:rPr>
              <a:t>writing </a:t>
            </a:r>
            <a:r>
              <a:rPr lang="en-GB" sz="1600" i="1" dirty="0">
                <a:latin typeface="Century Gothic" panose="020F0302020204030204"/>
                <a:cs typeface="Arial"/>
                <a:sym typeface="Arial"/>
              </a:rPr>
              <a:t>the phrases/sentences in </a:t>
            </a:r>
            <a:r>
              <a:rPr lang="en-GB" sz="1600" i="1">
                <a:latin typeface="Century Gothic" panose="020F0302020204030204"/>
                <a:cs typeface="Arial"/>
                <a:sym typeface="Arial"/>
              </a:rPr>
              <a:t>Spanish</a:t>
            </a:r>
            <a:r>
              <a:rPr lang="en-GB" sz="1600" i="1" smtClean="0">
                <a:latin typeface="Century Gothic" panose="020F0302020204030204"/>
                <a:cs typeface="Arial"/>
                <a:sym typeface="Arial"/>
              </a:rPr>
              <a:t>?</a:t>
            </a:r>
            <a:endParaRPr lang="en-GB" sz="1600" i="1" dirty="0">
              <a:latin typeface="Century Gothic" panose="020F03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809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198855-A59D-6A41-86D9-13C7DB0C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7" y="125758"/>
            <a:ext cx="2041388" cy="451608"/>
          </a:xfrm>
        </p:spPr>
        <p:txBody>
          <a:bodyPr/>
          <a:lstStyle/>
          <a:p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T3.1 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6 </a:t>
            </a:r>
            <a:endParaRPr lang="en-US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V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ocabulario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04657" y="8670490"/>
            <a:ext cx="812005" cy="484268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48</a:t>
            </a:r>
          </a:p>
        </p:txBody>
      </p:sp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240FC210-CE9A-E24D-81A2-C8DCA6C0C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015375"/>
              </p:ext>
            </p:extLst>
          </p:nvPr>
        </p:nvGraphicFramePr>
        <p:xfrm>
          <a:off x="539661" y="2305356"/>
          <a:ext cx="3692093" cy="2771161"/>
        </p:xfrm>
        <a:graphic>
          <a:graphicData uri="http://schemas.openxmlformats.org/drawingml/2006/table">
            <a:tbl>
              <a:tblPr firstRow="1" firstCol="1" bandRow="1"/>
              <a:tblGrid>
                <a:gridCol w="1429989">
                  <a:extLst>
                    <a:ext uri="{9D8B030D-6E8A-4147-A177-3AD203B41FA5}">
                      <a16:colId xmlns:a16="http://schemas.microsoft.com/office/drawing/2014/main" val="2942398105"/>
                    </a:ext>
                  </a:extLst>
                </a:gridCol>
                <a:gridCol w="2262104">
                  <a:extLst>
                    <a:ext uri="{9D8B030D-6E8A-4147-A177-3AD203B41FA5}">
                      <a16:colId xmlns:a16="http://schemas.microsoft.com/office/drawing/2014/main" val="2256479569"/>
                    </a:ext>
                  </a:extLst>
                </a:gridCol>
              </a:tblGrid>
              <a:tr h="495982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aprobar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pass (exam), passing (exam)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519807"/>
                  </a:ext>
                </a:extLst>
              </a:tr>
              <a:tr h="38256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explicar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explain, explaining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594346"/>
                  </a:ext>
                </a:extLst>
              </a:tr>
              <a:tr h="38256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mover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move, moving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84824"/>
                  </a:ext>
                </a:extLst>
              </a:tr>
              <a:tr h="38256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reducir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reduce, reducing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103367"/>
                  </a:ext>
                </a:extLst>
              </a:tr>
              <a:tr h="33219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tener</a:t>
                      </a:r>
                      <a:r>
                        <a:rPr lang="en-GB" sz="14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ganas </a:t>
                      </a:r>
                      <a:r>
                        <a:rPr lang="en-GB" sz="1400" b="0" i="0" u="none" strike="noStrike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+</a:t>
                      </a:r>
                      <a:r>
                        <a:rPr lang="en-GB" sz="1400" b="0" i="0" u="none" strike="noStrike" baseline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infinitive</a:t>
                      </a:r>
                      <a:r>
                        <a:rPr lang="en-GB" sz="1400" b="0" i="0" u="none" strike="noStrike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n-GB" sz="14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</a:t>
                      </a: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feel </a:t>
                      </a:r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like (+ -ing),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</a:t>
                      </a: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want </a:t>
                      </a:r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(+ verb)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11493"/>
                  </a:ext>
                </a:extLst>
              </a:tr>
              <a:tr h="31301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echa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límite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deadline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81290"/>
                  </a:ext>
                </a:extLst>
              </a:tr>
              <a:tr h="31301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hoja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sheet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137487"/>
                  </a:ext>
                </a:extLst>
              </a:tr>
            </a:tbl>
          </a:graphicData>
        </a:graphic>
      </p:graphicFrame>
      <p:graphicFrame>
        <p:nvGraphicFramePr>
          <p:cNvPr id="77" name="Table 76">
            <a:extLst>
              <a:ext uri="{FF2B5EF4-FFF2-40B4-BE49-F238E27FC236}">
                <a16:creationId xmlns:a16="http://schemas.microsoft.com/office/drawing/2014/main" id="{92BE0C03-26F2-1041-BB27-0AAB89391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449985"/>
              </p:ext>
            </p:extLst>
          </p:nvPr>
        </p:nvGraphicFramePr>
        <p:xfrm>
          <a:off x="-33052" y="2411759"/>
          <a:ext cx="642205" cy="3126345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388947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388947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388947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41733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GB" sz="1200" i="1" smtClean="0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332226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388947">
                <a:tc>
                  <a:txBody>
                    <a:bodyPr/>
                    <a:lstStyle/>
                    <a:p>
                      <a:pPr algn="ctr"/>
                      <a:r>
                        <a:rPr lang="en-GB" sz="1200" i="1" smtClean="0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8987592"/>
                  </a:ext>
                </a:extLst>
              </a:tr>
              <a:tr h="388947">
                <a:tc>
                  <a:txBody>
                    <a:bodyPr/>
                    <a:lstStyle/>
                    <a:p>
                      <a:pPr algn="ctr"/>
                      <a:r>
                        <a:rPr lang="en-GB" sz="1200" i="1" smtClean="0">
                          <a:latin typeface="Century Gothic" panose="020B0502020202020204" pitchFamily="34" charset="0"/>
                        </a:rPr>
                        <a:t>nm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2736002"/>
                  </a:ext>
                </a:extLst>
              </a:tr>
            </a:tbl>
          </a:graphicData>
        </a:graphic>
      </p:graphicFrame>
      <p:graphicFrame>
        <p:nvGraphicFramePr>
          <p:cNvPr id="78" name="Table 77">
            <a:extLst>
              <a:ext uri="{FF2B5EF4-FFF2-40B4-BE49-F238E27FC236}">
                <a16:creationId xmlns:a16="http://schemas.microsoft.com/office/drawing/2014/main" id="{3C316B1A-12C8-D141-809D-AA0DEE83B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198042"/>
              </p:ext>
            </p:extLst>
          </p:nvPr>
        </p:nvGraphicFramePr>
        <p:xfrm>
          <a:off x="-33053" y="5429190"/>
          <a:ext cx="642205" cy="19153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32971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9677831"/>
                  </a:ext>
                </a:extLst>
              </a:tr>
              <a:tr h="32971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9412679"/>
                  </a:ext>
                </a:extLst>
              </a:tr>
              <a:tr h="32971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316904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279583">
                <a:tc>
                  <a:txBody>
                    <a:bodyPr/>
                    <a:lstStyle/>
                    <a:p>
                      <a:pPr algn="ctr"/>
                      <a:r>
                        <a:rPr lang="en-GB" sz="1200" i="1" smtClean="0">
                          <a:latin typeface="Century Gothic" panose="020B0502020202020204" pitchFamily="34" charset="0"/>
                        </a:rPr>
                        <a:t>pron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329710">
                <a:tc>
                  <a:txBody>
                    <a:bodyPr/>
                    <a:lstStyle/>
                    <a:p>
                      <a:pPr algn="ctr"/>
                      <a:r>
                        <a:rPr lang="en-GB" sz="1200" i="1" smtClean="0">
                          <a:latin typeface="Century Gothic" panose="020B0502020202020204" pitchFamily="34" charset="0"/>
                        </a:rPr>
                        <a:t>int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9287911"/>
                  </a:ext>
                </a:extLst>
              </a:tr>
            </a:tbl>
          </a:graphicData>
        </a:graphic>
      </p:graphicFrame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F6EAB375-1A52-A940-90C6-7EFF23F98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43600"/>
              </p:ext>
            </p:extLst>
          </p:nvPr>
        </p:nvGraphicFramePr>
        <p:xfrm>
          <a:off x="539661" y="5076517"/>
          <a:ext cx="3692093" cy="2268000"/>
        </p:xfrm>
        <a:graphic>
          <a:graphicData uri="http://schemas.openxmlformats.org/drawingml/2006/table">
            <a:tbl>
              <a:tblPr firstRow="1" firstCol="1" bandRow="1"/>
              <a:tblGrid>
                <a:gridCol w="1429989">
                  <a:extLst>
                    <a:ext uri="{9D8B030D-6E8A-4147-A177-3AD203B41FA5}">
                      <a16:colId xmlns:a16="http://schemas.microsoft.com/office/drawing/2014/main" val="2942398105"/>
                    </a:ext>
                  </a:extLst>
                </a:gridCol>
                <a:gridCol w="2262104">
                  <a:extLst>
                    <a:ext uri="{9D8B030D-6E8A-4147-A177-3AD203B41FA5}">
                      <a16:colId xmlns:a16="http://schemas.microsoft.com/office/drawing/2014/main" val="2256479569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examen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exam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15657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imagen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image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818323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nota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mark,</a:t>
                      </a:r>
                      <a:r>
                        <a:rPr lang="en-GB" sz="14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grade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5198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objetivo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objective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59434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 acuerdo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ok, in agreement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6208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conmigo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with</a:t>
                      </a:r>
                      <a:r>
                        <a:rPr lang="en-GB" sz="14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me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8482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lo siento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sorry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103367"/>
                  </a:ext>
                </a:extLst>
              </a:tr>
            </a:tbl>
          </a:graphicData>
        </a:graphic>
      </p:graphicFrame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64F20553-991F-474E-82A9-BE050439B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632" y="7808089"/>
            <a:ext cx="1046276" cy="1046276"/>
          </a:xfrm>
          <a:prstGeom prst="rect">
            <a:avLst/>
          </a:prstGeom>
        </p:spPr>
      </p:pic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292889E1-1A3E-0E46-A37F-E31E104A04AE}"/>
              </a:ext>
            </a:extLst>
          </p:cNvPr>
          <p:cNvSpPr/>
          <p:nvPr/>
        </p:nvSpPr>
        <p:spPr>
          <a:xfrm>
            <a:off x="270597" y="7619962"/>
            <a:ext cx="3096344" cy="1378605"/>
          </a:xfrm>
          <a:prstGeom prst="wedgeRoundRectCallout">
            <a:avLst>
              <a:gd name="adj1" fmla="val -20628"/>
              <a:gd name="adj2" fmla="val -62597"/>
              <a:gd name="adj3" fmla="val 16667"/>
            </a:avLst>
          </a:prstGeom>
          <a:solidFill>
            <a:srgbClr val="70AD47">
              <a:lumMod val="20000"/>
              <a:lumOff val="80000"/>
            </a:srgbClr>
          </a:solidFill>
          <a:ln w="381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already know the word ‘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perdón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‘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sorry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’. You might say this if you accidentally bump into someone. If you want to give a more formal, sincere apology, use ‘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siento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’.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602A350B-12E9-2644-B619-1EB17DD287C3}"/>
              </a:ext>
            </a:extLst>
          </p:cNvPr>
          <p:cNvSpPr/>
          <p:nvPr/>
        </p:nvSpPr>
        <p:spPr>
          <a:xfrm>
            <a:off x="651487" y="709822"/>
            <a:ext cx="3284563" cy="1421906"/>
          </a:xfrm>
          <a:prstGeom prst="wedgeRoundRectCallout">
            <a:avLst>
              <a:gd name="adj1" fmla="val -35928"/>
              <a:gd name="adj2" fmla="val 56890"/>
              <a:gd name="adj3" fmla="val 16667"/>
            </a:avLst>
          </a:prstGeom>
          <a:solidFill>
            <a:srgbClr val="70AD47">
              <a:lumMod val="20000"/>
              <a:lumOff val="80000"/>
            </a:srgbClr>
          </a:solidFill>
          <a:ln w="381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Aprobar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has a stem change (o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for ‘I’, ‘you’, ‘s/he’ and ‘they’ in the present tense.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</a:t>
            </a: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ue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exámenes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US" sz="1400" b="0" i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kumimoji="0" lang="en-US" sz="1400" b="0" i="1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pass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exams.)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DC75D9A2-A122-3741-B2B8-7BAB63429F12}"/>
              </a:ext>
            </a:extLst>
          </p:cNvPr>
          <p:cNvSpPr/>
          <p:nvPr/>
        </p:nvSpPr>
        <p:spPr>
          <a:xfrm>
            <a:off x="4385862" y="1579439"/>
            <a:ext cx="2330800" cy="2461678"/>
          </a:xfrm>
          <a:prstGeom prst="wedgeRoundRectCallout">
            <a:avLst>
              <a:gd name="adj1" fmla="val -69256"/>
              <a:gd name="adj2" fmla="val 20511"/>
              <a:gd name="adj3" fmla="val 16667"/>
            </a:avLst>
          </a:prstGeom>
          <a:solidFill>
            <a:srgbClr val="70AD47">
              <a:lumMod val="20000"/>
              <a:lumOff val="80000"/>
            </a:srgbClr>
          </a:solidFill>
          <a:ln w="381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talk about a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moving, use ‘mover’ with a reflexive pronoun (e.g. me,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iSiempre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mueves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cuando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saco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foto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(You always move when I take a photo!) </a:t>
            </a:r>
            <a:endParaRPr kumimoji="0" lang="en-GB" sz="14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id="{B242D81E-0EE3-0E4A-95B6-412EA22948C7}"/>
              </a:ext>
            </a:extLst>
          </p:cNvPr>
          <p:cNvSpPr/>
          <p:nvPr/>
        </p:nvSpPr>
        <p:spPr>
          <a:xfrm>
            <a:off x="4342335" y="5783156"/>
            <a:ext cx="2417853" cy="1836806"/>
          </a:xfrm>
          <a:prstGeom prst="wedgeRoundRectCallout">
            <a:avLst>
              <a:gd name="adj1" fmla="val -90783"/>
              <a:gd name="adj2" fmla="val -36174"/>
              <a:gd name="adj3" fmla="val 16667"/>
            </a:avLst>
          </a:prstGeom>
          <a:solidFill>
            <a:srgbClr val="70AD47">
              <a:lumMod val="20000"/>
              <a:lumOff val="80000"/>
            </a:srgbClr>
          </a:solidFill>
          <a:ln w="381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“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get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mark/grade”, use the verb ‘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sacar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Siempre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saco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buenas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notas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always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get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good grades in English.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Rounded Rectangular Callout 24">
            <a:extLst>
              <a:ext uri="{FF2B5EF4-FFF2-40B4-BE49-F238E27FC236}">
                <a16:creationId xmlns:a16="http://schemas.microsoft.com/office/drawing/2014/main" id="{D608D85A-C49E-224C-A1A0-F46578392963}"/>
              </a:ext>
            </a:extLst>
          </p:cNvPr>
          <p:cNvSpPr/>
          <p:nvPr/>
        </p:nvSpPr>
        <p:spPr>
          <a:xfrm>
            <a:off x="4316880" y="4292878"/>
            <a:ext cx="2402808" cy="1097056"/>
          </a:xfrm>
          <a:prstGeom prst="wedgeRoundRectCallout">
            <a:avLst>
              <a:gd name="adj1" fmla="val -68656"/>
              <a:gd name="adj2" fmla="val -39552"/>
              <a:gd name="adj3" fmla="val 16667"/>
            </a:avLst>
          </a:prstGeom>
          <a:solidFill>
            <a:srgbClr val="70AD47">
              <a:lumMod val="20000"/>
              <a:lumOff val="80000"/>
            </a:srgbClr>
          </a:solidFill>
          <a:ln w="381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ganas de salir.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kumimoji="0" lang="en-GB" sz="1400" b="0" i="1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feel </a:t>
            </a:r>
            <a:r>
              <a:rPr kumimoji="0" lang="en-GB" sz="1400" b="0" i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going out</a:t>
            </a:r>
            <a:r>
              <a:rPr kumimoji="0" lang="en-GB" sz="1400" b="0" i="1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i="1" kern="0" smtClean="0">
                <a:latin typeface="Century Gothic" panose="020B0502020202020204" pitchFamily="34" charset="0"/>
              </a:rPr>
              <a:t>I want to go out.</a:t>
            </a:r>
            <a:endParaRPr kumimoji="0" lang="en-GB" sz="1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82D1450-55A7-2544-9B1A-DE29021F0D0D}"/>
              </a:ext>
            </a:extLst>
          </p:cNvPr>
          <p:cNvGrpSpPr/>
          <p:nvPr/>
        </p:nvGrpSpPr>
        <p:grpSpPr>
          <a:xfrm>
            <a:off x="4084162" y="166576"/>
            <a:ext cx="1170470" cy="1412863"/>
            <a:chOff x="596597" y="606265"/>
            <a:chExt cx="1711126" cy="1896083"/>
          </a:xfrm>
        </p:grpSpPr>
        <p:pic>
          <p:nvPicPr>
            <p:cNvPr id="22" name="Picture 12" descr="To-Do, List, Business, Checklist, Form">
              <a:extLst>
                <a:ext uri="{FF2B5EF4-FFF2-40B4-BE49-F238E27FC236}">
                  <a16:creationId xmlns:a16="http://schemas.microsoft.com/office/drawing/2014/main" id="{6B01D592-5D8F-7E4C-BD53-073C6F4C7D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BDF8F4"/>
                </a:clrFrom>
                <a:clrTo>
                  <a:srgbClr val="BDF8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02" t="5649" r="41874" b="2717"/>
            <a:stretch/>
          </p:blipFill>
          <p:spPr bwMode="auto">
            <a:xfrm>
              <a:off x="596597" y="606265"/>
              <a:ext cx="1711126" cy="1896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E0EECF-511F-554B-8625-9961A8719C1B}"/>
                </a:ext>
              </a:extLst>
            </p:cNvPr>
            <p:cNvSpPr txBox="1"/>
            <p:nvPr/>
          </p:nvSpPr>
          <p:spPr>
            <a:xfrm rot="20349365">
              <a:off x="739980" y="1279574"/>
              <a:ext cx="1496643" cy="619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PASS</a:t>
              </a:r>
            </a:p>
          </p:txBody>
        </p:sp>
      </p:grpSp>
      <p:pic>
        <p:nvPicPr>
          <p:cNvPr id="28" name="Picture 4" descr="Sorry, Excuse Me, I Beg Your Pardon">
            <a:extLst>
              <a:ext uri="{FF2B5EF4-FFF2-40B4-BE49-F238E27FC236}">
                <a16:creationId xmlns:a16="http://schemas.microsoft.com/office/drawing/2014/main" id="{13CE81E8-BEB4-A943-B9F6-4EC52694F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306819"/>
            <a:ext cx="1505472" cy="137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97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 txBox="1">
            <a:spLocks/>
          </p:cNvSpPr>
          <p:nvPr/>
        </p:nvSpPr>
        <p:spPr>
          <a:xfrm>
            <a:off x="109655" y="6092949"/>
            <a:ext cx="6496979" cy="59669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1600">
              <a:solidFill>
                <a:srgbClr val="000000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34216" y="3986658"/>
            <a:ext cx="6496979" cy="65093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1600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63204" y="1872841"/>
            <a:ext cx="6496979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160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22C7DE-9412-49F4-80B6-220F50E7E022}"/>
              </a:ext>
            </a:extLst>
          </p:cNvPr>
          <p:cNvSpPr/>
          <p:nvPr/>
        </p:nvSpPr>
        <p:spPr>
          <a:xfrm>
            <a:off x="74586" y="520972"/>
            <a:ext cx="6738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In Year 8, we focus in particular on stress (the part of a word that is given most emphasis) and the use of the written accent to indicate which part of the word is stressed.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2095" y="1897631"/>
            <a:ext cx="6554037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In Spanish, </a:t>
            </a:r>
            <a:r>
              <a:rPr lang="en-GB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syllables often come in single consonant-vowel pairs.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97" y="2240771"/>
            <a:ext cx="879208" cy="4828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2095" y="2627855"/>
            <a:ext cx="3429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Four clear, separate syllables: </a:t>
            </a:r>
          </a:p>
          <a:p>
            <a:r>
              <a:rPr lang="es-DO" sz="1600" b="1" dirty="0">
                <a:solidFill>
                  <a:srgbClr val="04070C"/>
                </a:solidFill>
                <a:latin typeface="Century Gothic" panose="020B0502020202020204" pitchFamily="34" charset="0"/>
              </a:rPr>
              <a:t>cho</a:t>
            </a:r>
            <a:r>
              <a:rPr lang="es-DO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-</a:t>
            </a:r>
            <a:r>
              <a:rPr lang="es-DO" sz="1600" b="1" dirty="0">
                <a:solidFill>
                  <a:srgbClr val="04070C"/>
                </a:solidFill>
                <a:latin typeface="Century Gothic" panose="020B0502020202020204" pitchFamily="34" charset="0"/>
              </a:rPr>
              <a:t>co</a:t>
            </a:r>
            <a:r>
              <a:rPr lang="es-DO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-</a:t>
            </a:r>
            <a:r>
              <a:rPr lang="es-DO" sz="1600" b="1" dirty="0">
                <a:solidFill>
                  <a:srgbClr val="04070C"/>
                </a:solidFill>
                <a:latin typeface="Century Gothic" panose="020B0502020202020204" pitchFamily="34" charset="0"/>
              </a:rPr>
              <a:t>la</a:t>
            </a:r>
            <a:r>
              <a:rPr lang="es-DO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-</a:t>
            </a:r>
            <a:r>
              <a:rPr lang="es-DO" sz="1600" b="1" dirty="0">
                <a:solidFill>
                  <a:srgbClr val="04070C"/>
                </a:solidFill>
                <a:latin typeface="Century Gothic" panose="020B0502020202020204" pitchFamily="34" charset="0"/>
              </a:rPr>
              <a:t>te</a:t>
            </a:r>
          </a:p>
          <a:p>
            <a:r>
              <a:rPr lang="en-GB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Each part is always pronounced.</a:t>
            </a:r>
          </a:p>
        </p:txBody>
      </p:sp>
      <p:sp>
        <p:nvSpPr>
          <p:cNvPr id="9" name="Rectangle 8"/>
          <p:cNvSpPr/>
          <p:nvPr/>
        </p:nvSpPr>
        <p:spPr>
          <a:xfrm>
            <a:off x="987668" y="2330811"/>
            <a:ext cx="11812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4070C"/>
                </a:solidFill>
                <a:latin typeface="Century Gothic" panose="020B0502020202020204" pitchFamily="34" charset="0"/>
              </a:rPr>
              <a:t>Spanish</a:t>
            </a:r>
            <a:endParaRPr lang="en-GB" sz="1600" dirty="0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50108" y="2652087"/>
            <a:ext cx="4450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Three syllables if speaking slowly.</a:t>
            </a:r>
          </a:p>
          <a:p>
            <a:r>
              <a:rPr lang="en-GB" sz="1600" b="1" dirty="0">
                <a:solidFill>
                  <a:srgbClr val="04070C"/>
                </a:solidFill>
                <a:latin typeface="Century Gothic" panose="020B0502020202020204" pitchFamily="34" charset="0"/>
              </a:rPr>
              <a:t>(‘</a:t>
            </a:r>
            <a:r>
              <a:rPr lang="en-GB" sz="1600" b="1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cho</a:t>
            </a:r>
            <a:r>
              <a:rPr lang="en-GB" sz="1600" b="1" dirty="0">
                <a:solidFill>
                  <a:srgbClr val="04070C"/>
                </a:solidFill>
                <a:latin typeface="Century Gothic" panose="020B0502020202020204" pitchFamily="34" charset="0"/>
              </a:rPr>
              <a:t>-co-</a:t>
            </a:r>
            <a:r>
              <a:rPr lang="en-GB" sz="1600" b="1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lat</a:t>
            </a:r>
            <a:r>
              <a:rPr lang="en-GB" sz="1600" b="1" dirty="0">
                <a:solidFill>
                  <a:srgbClr val="04070C"/>
                </a:solidFill>
                <a:latin typeface="Century Gothic" panose="020B0502020202020204" pitchFamily="34" charset="0"/>
              </a:rPr>
              <a:t>’)</a:t>
            </a:r>
            <a:r>
              <a:rPr lang="en-GB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. </a:t>
            </a:r>
          </a:p>
          <a:p>
            <a:r>
              <a:rPr lang="en-GB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Often two syllables </a:t>
            </a:r>
            <a:r>
              <a:rPr lang="en-GB" sz="1600" b="1" dirty="0">
                <a:solidFill>
                  <a:srgbClr val="04070C"/>
                </a:solidFill>
                <a:latin typeface="Century Gothic" panose="020B0502020202020204" pitchFamily="34" charset="0"/>
              </a:rPr>
              <a:t>(‘choc–</a:t>
            </a:r>
            <a:r>
              <a:rPr lang="en-GB" sz="1600" b="1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lat</a:t>
            </a:r>
            <a:r>
              <a:rPr lang="en-GB" sz="1600" b="1" dirty="0">
                <a:solidFill>
                  <a:srgbClr val="04070C"/>
                </a:solidFill>
                <a:latin typeface="Century Gothic" panose="020B0502020202020204" pitchFamily="34" charset="0"/>
              </a:rPr>
              <a:t>’)</a:t>
            </a:r>
            <a:r>
              <a:rPr lang="en-GB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93029" y="2330811"/>
            <a:ext cx="11812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04070C"/>
                </a:solidFill>
                <a:latin typeface="Century Gothic" panose="020B0502020202020204" pitchFamily="34" charset="0"/>
              </a:rPr>
              <a:t>English</a:t>
            </a:r>
            <a:endParaRPr lang="en-GB" sz="1600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4216" y="1417702"/>
            <a:ext cx="4019935" cy="369332"/>
          </a:xfrm>
          <a:prstGeom prst="rect">
            <a:avLst/>
          </a:prstGeom>
          <a:solidFill>
            <a:srgbClr val="FCF2CA"/>
          </a:solidFill>
          <a:ln w="38100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Syllables in Spanish and English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0453" y="3531280"/>
            <a:ext cx="1860054" cy="369332"/>
          </a:xfrm>
          <a:prstGeom prst="rect">
            <a:avLst/>
          </a:prstGeom>
          <a:solidFill>
            <a:srgbClr val="FCF2CA"/>
          </a:solidFill>
          <a:ln w="38100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‘Strong’ vowels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9655" y="4018264"/>
            <a:ext cx="6654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When </a:t>
            </a:r>
            <a:r>
              <a:rPr lang="en-US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they appear next to each other, the Spanish vowels </a:t>
            </a:r>
            <a:r>
              <a:rPr lang="en-US" sz="1600" b="1" dirty="0">
                <a:solidFill>
                  <a:srgbClr val="04070C"/>
                </a:solidFill>
                <a:latin typeface="Century Gothic" panose="020B0502020202020204" pitchFamily="34" charset="0"/>
              </a:rPr>
              <a:t>[a]</a:t>
            </a:r>
            <a:r>
              <a:rPr lang="en-US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, </a:t>
            </a:r>
            <a:r>
              <a:rPr lang="en-US" sz="1600" b="1" dirty="0">
                <a:solidFill>
                  <a:srgbClr val="04070C"/>
                </a:solidFill>
                <a:latin typeface="Century Gothic" panose="020B0502020202020204" pitchFamily="34" charset="0"/>
              </a:rPr>
              <a:t>[e]</a:t>
            </a:r>
            <a:r>
              <a:rPr lang="en-US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 and </a:t>
            </a:r>
            <a:r>
              <a:rPr lang="en-US" sz="1600" b="1" dirty="0">
                <a:solidFill>
                  <a:srgbClr val="04070C"/>
                </a:solidFill>
                <a:latin typeface="Century Gothic" panose="020B0502020202020204" pitchFamily="34" charset="0"/>
              </a:rPr>
              <a:t>[o]</a:t>
            </a:r>
            <a:r>
              <a:rPr lang="en-US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 are pronounced </a:t>
            </a:r>
            <a:r>
              <a:rPr lang="en-US" sz="1600" b="1" dirty="0">
                <a:solidFill>
                  <a:srgbClr val="04070C"/>
                </a:solidFill>
                <a:latin typeface="Century Gothic" panose="020B0502020202020204" pitchFamily="34" charset="0"/>
              </a:rPr>
              <a:t>separately </a:t>
            </a:r>
            <a:r>
              <a:rPr lang="en-US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(as two syllables). </a:t>
            </a:r>
            <a:endParaRPr lang="en-GB" sz="1600" b="1" dirty="0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9363" y="4746640"/>
            <a:ext cx="726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id</a:t>
            </a:r>
            <a:r>
              <a:rPr lang="en-GB" sz="1600" b="1">
                <a:solidFill>
                  <a:srgbClr val="04070C"/>
                </a:solidFill>
                <a:latin typeface="Century Gothic" panose="020B0502020202020204" pitchFamily="34" charset="0"/>
              </a:rPr>
              <a:t>ea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90443" y="4729057"/>
            <a:ext cx="726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oe</a:t>
            </a:r>
            <a:r>
              <a:rPr lang="en-GB" sz="1600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ste</a:t>
            </a:r>
            <a:endParaRPr lang="en-GB" sz="1600" b="1" dirty="0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19332" y="4729056"/>
            <a:ext cx="726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l</a:t>
            </a:r>
            <a:r>
              <a:rPr lang="en-GB" sz="1600" b="1">
                <a:solidFill>
                  <a:srgbClr val="04070C"/>
                </a:solidFill>
                <a:latin typeface="Century Gothic" panose="020B0502020202020204" pitchFamily="34" charset="0"/>
              </a:rPr>
              <a:t>ee</a:t>
            </a:r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48163" y="4729056"/>
            <a:ext cx="1386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>
                <a:solidFill>
                  <a:srgbClr val="04070C"/>
                </a:solidFill>
                <a:latin typeface="Century Gothic" panose="020B0502020202020204" pitchFamily="34" charset="0"/>
              </a:rPr>
              <a:t>ae</a:t>
            </a:r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ropuerto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4216" y="5655583"/>
            <a:ext cx="1864956" cy="369332"/>
          </a:xfrm>
          <a:prstGeom prst="rect">
            <a:avLst/>
          </a:prstGeom>
          <a:solidFill>
            <a:srgbClr val="FCF2CA"/>
          </a:solidFill>
          <a:ln w="38100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‘Weak’ vowels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2051" y="6092002"/>
            <a:ext cx="6489144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The vowels [</a:t>
            </a:r>
            <a:r>
              <a:rPr lang="en-US" sz="1600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i</a:t>
            </a:r>
            <a:r>
              <a:rPr lang="en-US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] and [u] </a:t>
            </a:r>
            <a:r>
              <a:rPr lang="en-US" sz="1600" b="1" dirty="0">
                <a:solidFill>
                  <a:srgbClr val="04070C"/>
                </a:solidFill>
                <a:latin typeface="Century Gothic" panose="020B0502020202020204" pitchFamily="34" charset="0"/>
              </a:rPr>
              <a:t>merge</a:t>
            </a:r>
            <a:r>
              <a:rPr lang="en-US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 with [a], [e] and [o] to make a </a:t>
            </a:r>
            <a:r>
              <a:rPr lang="en-US" sz="1600" b="1" dirty="0">
                <a:solidFill>
                  <a:srgbClr val="04070C"/>
                </a:solidFill>
                <a:latin typeface="Century Gothic" panose="020B0502020202020204" pitchFamily="34" charset="0"/>
              </a:rPr>
              <a:t>single syllable</a:t>
            </a:r>
            <a:r>
              <a:rPr lang="en-US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43534" y="6759506"/>
            <a:ext cx="1012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antig</a:t>
            </a:r>
            <a:r>
              <a:rPr lang="en-GB" sz="1600" b="1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uo</a:t>
            </a:r>
            <a:endParaRPr lang="en-GB" sz="1600" b="1" dirty="0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91627" y="6747904"/>
            <a:ext cx="1012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p</a:t>
            </a:r>
            <a:r>
              <a:rPr lang="en-GB" sz="1600" b="1">
                <a:solidFill>
                  <a:srgbClr val="04070C"/>
                </a:solidFill>
                <a:latin typeface="Century Gothic" panose="020B0502020202020204" pitchFamily="34" charset="0"/>
              </a:rPr>
              <a:t>ue</a:t>
            </a:r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rta</a:t>
            </a:r>
            <a:endParaRPr lang="en-GB" sz="1600" b="1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2626" y="6757439"/>
            <a:ext cx="1012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ig</a:t>
            </a:r>
            <a:r>
              <a:rPr lang="en-GB" sz="1600" b="1">
                <a:solidFill>
                  <a:srgbClr val="04070C"/>
                </a:solidFill>
                <a:latin typeface="Century Gothic" panose="020B0502020202020204" pitchFamily="34" charset="0"/>
              </a:rPr>
              <a:t>ua</a:t>
            </a:r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41282" y="6744911"/>
            <a:ext cx="1012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b</a:t>
            </a:r>
            <a:r>
              <a:rPr lang="en-GB" sz="1600" b="1">
                <a:solidFill>
                  <a:srgbClr val="04070C"/>
                </a:solidFill>
                <a:latin typeface="Century Gothic" panose="020B0502020202020204" pitchFamily="34" charset="0"/>
              </a:rPr>
              <a:t>ie</a:t>
            </a:r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n</a:t>
            </a:r>
            <a:endParaRPr lang="en-GB" sz="1600" b="1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26855" y="6753116"/>
            <a:ext cx="1171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suc</a:t>
            </a:r>
            <a:r>
              <a:rPr lang="en-GB" sz="1600" b="1">
                <a:solidFill>
                  <a:srgbClr val="04070C"/>
                </a:solidFill>
                <a:latin typeface="Century Gothic" panose="020B0502020202020204" pitchFamily="34" charset="0"/>
              </a:rPr>
              <a:t>io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67530" y="4712725"/>
            <a:ext cx="1386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err="1">
                <a:solidFill>
                  <a:srgbClr val="04070C"/>
                </a:solidFill>
                <a:latin typeface="Century Gothic" panose="020B0502020202020204" pitchFamily="34" charset="0"/>
              </a:rPr>
              <a:t>f</a:t>
            </a:r>
            <a:r>
              <a:rPr lang="en-GB" sz="1600" b="1" err="1">
                <a:solidFill>
                  <a:srgbClr val="04070C"/>
                </a:solidFill>
                <a:latin typeface="Century Gothic" panose="020B0502020202020204" pitchFamily="34" charset="0"/>
              </a:rPr>
              <a:t>eo</a:t>
            </a:r>
            <a:endParaRPr lang="en-GB" sz="1600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Imagen 2">
            <a:extLst>
              <a:ext uri="{FF2B5EF4-FFF2-40B4-BE49-F238E27FC236}">
                <a16:creationId xmlns:a16="http://schemas.microsoft.com/office/drawing/2014/main" id="{7CD57072-3F9F-B749-ADC0-DE6E0D3BAD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414" y="4559110"/>
            <a:ext cx="511453" cy="664226"/>
          </a:xfrm>
          <a:prstGeom prst="rect">
            <a:avLst/>
          </a:prstGeom>
        </p:spPr>
      </p:pic>
      <p:sp>
        <p:nvSpPr>
          <p:cNvPr id="52" name="Llamada rectangular redondeada 43">
            <a:extLst>
              <a:ext uri="{FF2B5EF4-FFF2-40B4-BE49-F238E27FC236}">
                <a16:creationId xmlns:a16="http://schemas.microsoft.com/office/drawing/2014/main" id="{1EDBAF34-076A-514F-A80A-6B2F5C780CB4}"/>
              </a:ext>
            </a:extLst>
          </p:cNvPr>
          <p:cNvSpPr/>
          <p:nvPr/>
        </p:nvSpPr>
        <p:spPr>
          <a:xfrm>
            <a:off x="3883339" y="5209321"/>
            <a:ext cx="2531827" cy="645270"/>
          </a:xfrm>
          <a:prstGeom prst="wedgeRoundRectCallout">
            <a:avLst>
              <a:gd name="adj1" fmla="val 43903"/>
              <a:gd name="adj2" fmla="val -70733"/>
              <a:gd name="adj3" fmla="val 16667"/>
            </a:avLst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These</a:t>
            </a:r>
            <a:r>
              <a:rPr lang="es-GB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vowels are</a:t>
            </a:r>
            <a:r>
              <a:rPr lang="en-GB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often</a:t>
            </a:r>
            <a:r>
              <a:rPr lang="es-GB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short, </a:t>
            </a:r>
            <a:r>
              <a:rPr lang="en-GB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open and</a:t>
            </a:r>
            <a:r>
              <a:rPr lang="es-GB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crisp</a:t>
            </a:r>
            <a:r>
              <a:rPr lang="es-GB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!</a:t>
            </a:r>
            <a:r>
              <a:rPr lang="en-GB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s-GB" sz="1600">
              <a:solidFill>
                <a:schemeClr val="accent4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Llamada rectangular redondeada 43">
            <a:extLst>
              <a:ext uri="{FF2B5EF4-FFF2-40B4-BE49-F238E27FC236}">
                <a16:creationId xmlns:a16="http://schemas.microsoft.com/office/drawing/2014/main" id="{1EDBAF34-076A-514F-A80A-6B2F5C780CB4}"/>
              </a:ext>
            </a:extLst>
          </p:cNvPr>
          <p:cNvSpPr/>
          <p:nvPr/>
        </p:nvSpPr>
        <p:spPr>
          <a:xfrm>
            <a:off x="1220143" y="7303276"/>
            <a:ext cx="3717132" cy="573800"/>
          </a:xfrm>
          <a:prstGeom prst="wedgeRoundRectCallout">
            <a:avLst>
              <a:gd name="adj1" fmla="val 40484"/>
              <a:gd name="adj2" fmla="val -85476"/>
              <a:gd name="adj3" fmla="val 16667"/>
            </a:avLst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Because the [u] sound ‘glides’ into the next vowel, it sounds like a [w]!</a:t>
            </a:r>
            <a:endParaRPr lang="es-GB" sz="1600">
              <a:solidFill>
                <a:schemeClr val="accent4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34822" y="7935337"/>
            <a:ext cx="6525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In Y7, we saw the SSC [cu] + vowel. This is an example of how a weak vowel, [u], merges with a following vowel: </a:t>
            </a:r>
            <a:endParaRPr lang="en-GB" sz="1600" b="1" dirty="0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85236" y="8520214"/>
            <a:ext cx="1012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esc</a:t>
            </a:r>
            <a:r>
              <a:rPr lang="en-GB" sz="1600" b="1">
                <a:solidFill>
                  <a:srgbClr val="04070C"/>
                </a:solidFill>
                <a:latin typeface="Century Gothic" panose="020B0502020202020204" pitchFamily="34" charset="0"/>
              </a:rPr>
              <a:t>ue</a:t>
            </a:r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la</a:t>
            </a:r>
            <a:endParaRPr lang="en-GB" sz="1600" b="1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94024" y="8522140"/>
            <a:ext cx="1012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c</a:t>
            </a:r>
            <a:r>
              <a:rPr lang="en-GB" sz="1600" b="1">
                <a:solidFill>
                  <a:srgbClr val="04070C"/>
                </a:solidFill>
                <a:latin typeface="Century Gothic" panose="020B0502020202020204" pitchFamily="34" charset="0"/>
              </a:rPr>
              <a:t>ue</a:t>
            </a:r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rpo</a:t>
            </a:r>
            <a:endParaRPr lang="en-GB" sz="1600" b="1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997389" y="8531428"/>
            <a:ext cx="1012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c</a:t>
            </a:r>
            <a:r>
              <a:rPr lang="en-GB" sz="1600" b="1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ui</a:t>
            </a:r>
            <a:r>
              <a:rPr lang="en-GB" sz="1600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dar</a:t>
            </a:r>
            <a:endParaRPr lang="en-GB" sz="1600" b="1" dirty="0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288601" y="8531428"/>
            <a:ext cx="1012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c</a:t>
            </a:r>
            <a:r>
              <a:rPr lang="en-GB" sz="1600" b="1">
                <a:solidFill>
                  <a:srgbClr val="04070C"/>
                </a:solidFill>
                <a:latin typeface="Century Gothic" panose="020B0502020202020204" pitchFamily="34" charset="0"/>
              </a:rPr>
              <a:t>ua</a:t>
            </a:r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tro</a:t>
            </a:r>
            <a:endParaRPr lang="en-GB" sz="1600" b="1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483672" y="8531428"/>
            <a:ext cx="1319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c</a:t>
            </a:r>
            <a:r>
              <a:rPr lang="en-GB" sz="1600" b="1">
                <a:solidFill>
                  <a:srgbClr val="04070C"/>
                </a:solidFill>
                <a:latin typeface="Century Gothic" panose="020B0502020202020204" pitchFamily="34" charset="0"/>
              </a:rPr>
              <a:t>ua</a:t>
            </a:r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renta</a:t>
            </a:r>
          </a:p>
        </p:txBody>
      </p:sp>
      <p:sp>
        <p:nvSpPr>
          <p:cNvPr id="63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57800" y="8826500"/>
            <a:ext cx="1600200" cy="635000"/>
          </a:xfrm>
        </p:spPr>
        <p:txBody>
          <a:bodyPr/>
          <a:lstStyle/>
          <a:p>
            <a:r>
              <a:rPr lang="en-GB" altLang="en-US" b="1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15285"/>
            <a:ext cx="4937275" cy="508321"/>
          </a:xfrm>
        </p:spPr>
        <p:txBody>
          <a:bodyPr/>
          <a:lstStyle/>
          <a:p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Sounds of the language (</a:t>
            </a:r>
            <a:r>
              <a:rPr lang="en-GB" sz="24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con’t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1800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111569" y="8719322"/>
            <a:ext cx="1600200" cy="635000"/>
          </a:xfrm>
        </p:spPr>
        <p:txBody>
          <a:bodyPr/>
          <a:lstStyle/>
          <a:p>
            <a:r>
              <a:rPr lang="en-GB" altLang="en-US" b="1" dirty="0"/>
              <a:t>49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</a:rPr>
              <a:t>Gramática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121655" y="561504"/>
            <a:ext cx="6785676" cy="473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tx1"/>
                </a:solidFill>
              </a:rPr>
              <a:t>Verbs commonly used with indirect object pronouns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8BC16B-611E-CA46-9893-49D5379AA780}"/>
              </a:ext>
            </a:extLst>
          </p:cNvPr>
          <p:cNvSpPr txBox="1"/>
          <p:nvPr/>
        </p:nvSpPr>
        <p:spPr>
          <a:xfrm>
            <a:off x="147164" y="924641"/>
            <a:ext cx="6389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kern="0" smtClean="0">
                <a:latin typeface="Century Gothic" panose="020B0502020202020204" pitchFamily="34" charset="0"/>
                <a:cs typeface="Arial"/>
                <a:sym typeface="Arial"/>
              </a:rPr>
              <a:t>Some verbs are often used 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Arial"/>
              </a:rPr>
              <a:t>with an indirect </a:t>
            </a:r>
            <a:r>
              <a:rPr lang="en-GB" sz="1600" kern="0">
                <a:latin typeface="Century Gothic" panose="020B0502020202020204" pitchFamily="34" charset="0"/>
                <a:cs typeface="Arial"/>
                <a:sym typeface="Arial"/>
              </a:rPr>
              <a:t>object </a:t>
            </a:r>
            <a:r>
              <a:rPr lang="en-GB" sz="1600" kern="0" smtClean="0">
                <a:latin typeface="Century Gothic" panose="020B0502020202020204" pitchFamily="34" charset="0"/>
                <a:cs typeface="Arial"/>
                <a:sym typeface="Arial"/>
              </a:rPr>
              <a:t>pronoun to 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Arial"/>
              </a:rPr>
              <a:t>show an </a:t>
            </a:r>
            <a:r>
              <a:rPr lang="en-GB" sz="1600" b="1" i="1" kern="0" dirty="0">
                <a:latin typeface="Century Gothic" panose="020B0502020202020204" pitchFamily="34" charset="0"/>
                <a:cs typeface="Arial"/>
                <a:sym typeface="Arial"/>
              </a:rPr>
              <a:t>effect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Arial"/>
              </a:rPr>
              <a:t> on someone/something.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dirty="0"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69BA77-D7DF-9847-9E27-9C1DDF38F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6" y="72496"/>
            <a:ext cx="2262833" cy="577692"/>
          </a:xfrm>
        </p:spPr>
        <p:txBody>
          <a:bodyPr/>
          <a:lstStyle/>
          <a:p>
            <a:pPr rtl="0" fontAlgn="base"/>
            <a:r>
              <a:rPr lang="en-GB" sz="2000" b="1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T3.2 </a:t>
            </a:r>
            <a:r>
              <a:rPr lang="en-GB" sz="2000" b="1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1</a:t>
            </a:r>
            <a:endParaRPr lang="en-GB" dirty="0">
              <a:effectLst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F2CF1A6-DBFF-3444-804E-8A2F794C29C9}"/>
              </a:ext>
            </a:extLst>
          </p:cNvPr>
          <p:cNvSpPr/>
          <p:nvPr/>
        </p:nvSpPr>
        <p:spPr>
          <a:xfrm>
            <a:off x="1518271" y="1591188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Century Gothic" panose="020B0502020202020204" pitchFamily="34" charset="0"/>
                <a:cs typeface="Arial"/>
                <a:sym typeface="Arial"/>
              </a:rPr>
              <a:t>Le</a:t>
            </a:r>
            <a:endParaRPr lang="en-GB" b="1" dirty="0"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D2C7586-74D8-354A-9008-43A3602466A8}"/>
              </a:ext>
            </a:extLst>
          </p:cNvPr>
          <p:cNvSpPr/>
          <p:nvPr/>
        </p:nvSpPr>
        <p:spPr>
          <a:xfrm>
            <a:off x="3017674" y="1553390"/>
            <a:ext cx="1074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smtClean="0">
                <a:latin typeface="Century Gothic" panose="020B0502020202020204" pitchFamily="34" charset="0"/>
                <a:cs typeface="Arial"/>
                <a:sym typeface="Arial"/>
              </a:rPr>
              <a:t>molesta</a:t>
            </a:r>
            <a:endParaRPr lang="en-GB" b="1" dirty="0"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4BA75B3-9468-874C-848D-5EB64E5709FE}"/>
              </a:ext>
            </a:extLst>
          </p:cNvPr>
          <p:cNvSpPr/>
          <p:nvPr/>
        </p:nvSpPr>
        <p:spPr>
          <a:xfrm>
            <a:off x="5243577" y="1549350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b="1" dirty="0" err="1">
                <a:latin typeface="Century Gothic" panose="020B0502020202020204" pitchFamily="34" charset="0"/>
                <a:cs typeface="Arial"/>
                <a:sym typeface="Arial"/>
              </a:rPr>
              <a:t>música</a:t>
            </a:r>
            <a:r>
              <a:rPr lang="en-GB" b="1" dirty="0"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b="1" dirty="0"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80BC049-06F2-8E47-979B-6A617652352C}"/>
              </a:ext>
            </a:extLst>
          </p:cNvPr>
          <p:cNvSpPr/>
          <p:nvPr/>
        </p:nvSpPr>
        <p:spPr>
          <a:xfrm>
            <a:off x="988597" y="1864252"/>
            <a:ext cx="1470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Century Gothic" panose="020B0502020202020204" pitchFamily="34" charset="0"/>
                <a:cs typeface="Arial"/>
                <a:sym typeface="Arial"/>
              </a:rPr>
              <a:t>to him/her/it </a:t>
            </a:r>
            <a:endParaRPr lang="en-GB" sz="1600" dirty="0"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423B972-0668-B74B-A679-D346612CD2B7}"/>
              </a:ext>
            </a:extLst>
          </p:cNvPr>
          <p:cNvSpPr/>
          <p:nvPr/>
        </p:nvSpPr>
        <p:spPr>
          <a:xfrm>
            <a:off x="2536788" y="1859964"/>
            <a:ext cx="2162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smtClean="0">
                <a:latin typeface="Century Gothic" panose="020B0502020202020204" pitchFamily="34" charset="0"/>
                <a:cs typeface="Arial"/>
                <a:sym typeface="Arial"/>
              </a:rPr>
              <a:t>(it) annoys / bothers</a:t>
            </a:r>
            <a:endParaRPr lang="en-GB" sz="1600" dirty="0"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182B74E-7B0F-0A4F-87AD-3D1AD8C72D40}"/>
              </a:ext>
            </a:extLst>
          </p:cNvPr>
          <p:cNvSpPr/>
          <p:nvPr/>
        </p:nvSpPr>
        <p:spPr>
          <a:xfrm>
            <a:off x="5233701" y="1860824"/>
            <a:ext cx="11961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Century Gothic" panose="020B0502020202020204" pitchFamily="34" charset="0"/>
                <a:cs typeface="Arial"/>
                <a:sym typeface="Arial"/>
              </a:rPr>
              <a:t>the music.</a:t>
            </a:r>
            <a:endParaRPr lang="en-GB" sz="1600" dirty="0"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D6045E3-EE98-2644-ACDA-3FF9A91D8870}"/>
              </a:ext>
            </a:extLst>
          </p:cNvPr>
          <p:cNvSpPr/>
          <p:nvPr/>
        </p:nvSpPr>
        <p:spPr>
          <a:xfrm>
            <a:off x="1441261" y="4194870"/>
            <a:ext cx="534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Century Gothic" panose="020B0502020202020204" pitchFamily="34" charset="0"/>
                <a:cs typeface="Arial"/>
                <a:sym typeface="Arial"/>
              </a:rPr>
              <a:t>Les</a:t>
            </a:r>
            <a:endParaRPr lang="en-GB" b="1" dirty="0"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F5039F1-3333-9C4D-8514-465AA22E45B6}"/>
              </a:ext>
            </a:extLst>
          </p:cNvPr>
          <p:cNvSpPr/>
          <p:nvPr/>
        </p:nvSpPr>
        <p:spPr>
          <a:xfrm>
            <a:off x="3079160" y="4192609"/>
            <a:ext cx="899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smtClean="0">
                <a:latin typeface="Century Gothic" panose="020B0502020202020204" pitchFamily="34" charset="0"/>
                <a:cs typeface="Arial"/>
                <a:sym typeface="Arial"/>
              </a:rPr>
              <a:t>anima</a:t>
            </a:r>
            <a:endParaRPr lang="en-GB" b="1" dirty="0"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0312153-D283-0147-816D-510A39D6A30F}"/>
              </a:ext>
            </a:extLst>
          </p:cNvPr>
          <p:cNvSpPr/>
          <p:nvPr/>
        </p:nvSpPr>
        <p:spPr>
          <a:xfrm>
            <a:off x="5206693" y="4251370"/>
            <a:ext cx="131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Century Gothic" panose="020F0302020204030204"/>
                <a:cs typeface="Arial"/>
                <a:sym typeface="Arial"/>
              </a:rPr>
              <a:t>la </a:t>
            </a:r>
            <a:r>
              <a:rPr lang="en-GB" b="1" dirty="0" err="1">
                <a:latin typeface="Century Gothic" panose="020F0302020204030204"/>
                <a:cs typeface="Arial"/>
                <a:sym typeface="Arial"/>
              </a:rPr>
              <a:t>historia</a:t>
            </a:r>
            <a:r>
              <a:rPr lang="en-GB" b="1" dirty="0">
                <a:latin typeface="Century Gothic" panose="020F0302020204030204"/>
                <a:cs typeface="Arial"/>
                <a:sym typeface="Arial"/>
              </a:rPr>
              <a:t>.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36D7AA1-E6B3-0A44-9B82-6B8DF55958D9}"/>
              </a:ext>
            </a:extLst>
          </p:cNvPr>
          <p:cNvSpPr/>
          <p:nvPr/>
        </p:nvSpPr>
        <p:spPr>
          <a:xfrm>
            <a:off x="1283006" y="4480651"/>
            <a:ext cx="9637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Century Gothic" panose="020B0502020202020204" pitchFamily="34" charset="0"/>
                <a:cs typeface="Arial"/>
                <a:sym typeface="Arial"/>
              </a:rPr>
              <a:t>to them</a:t>
            </a:r>
            <a:endParaRPr lang="en-GB" sz="1600" dirty="0"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2B85DBE-B495-714E-827A-5E32A2929D86}"/>
              </a:ext>
            </a:extLst>
          </p:cNvPr>
          <p:cNvSpPr/>
          <p:nvPr/>
        </p:nvSpPr>
        <p:spPr>
          <a:xfrm>
            <a:off x="2617508" y="4461755"/>
            <a:ext cx="19752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smtClean="0">
                <a:latin typeface="Century Gothic" panose="020B0502020202020204" pitchFamily="34" charset="0"/>
                <a:cs typeface="Arial"/>
                <a:sym typeface="Arial"/>
              </a:rPr>
              <a:t>(it) is encouraging</a:t>
            </a:r>
            <a:endParaRPr lang="en-GB" sz="1600" dirty="0"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D7314DB-180C-0045-BE18-7B0743C26396}"/>
              </a:ext>
            </a:extLst>
          </p:cNvPr>
          <p:cNvSpPr/>
          <p:nvPr/>
        </p:nvSpPr>
        <p:spPr>
          <a:xfrm>
            <a:off x="5291781" y="4509428"/>
            <a:ext cx="16796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Century Gothic" panose="020B0502020202020204" pitchFamily="34" charset="0"/>
                <a:cs typeface="Arial"/>
                <a:sym typeface="Arial"/>
              </a:rPr>
              <a:t>the story.</a:t>
            </a:r>
            <a:endParaRPr lang="en-GB" sz="1600" dirty="0"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9046B9F-F5B7-FF4D-B7E1-1A579AE2DF85}"/>
              </a:ext>
            </a:extLst>
          </p:cNvPr>
          <p:cNvSpPr/>
          <p:nvPr/>
        </p:nvSpPr>
        <p:spPr>
          <a:xfrm>
            <a:off x="67927" y="1837683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Century Gothic" panose="020B0502020202020204" pitchFamily="34" charset="0"/>
                <a:cs typeface="Arial"/>
                <a:sym typeface="Arial"/>
              </a:rPr>
              <a:t>literally:</a:t>
            </a:r>
            <a:endParaRPr lang="en-GB" b="1" dirty="0"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730F71E-48A7-3F4C-BB00-DC39B15F1A70}"/>
              </a:ext>
            </a:extLst>
          </p:cNvPr>
          <p:cNvSpPr/>
          <p:nvPr/>
        </p:nvSpPr>
        <p:spPr>
          <a:xfrm>
            <a:off x="122577" y="4488413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Century Gothic" panose="020B0502020202020204" pitchFamily="34" charset="0"/>
                <a:cs typeface="Arial"/>
                <a:sym typeface="Arial"/>
              </a:rPr>
              <a:t>literally:</a:t>
            </a:r>
            <a:endParaRPr lang="en-GB" b="1" dirty="0"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74" name="Rounded Rectangular Callout 14">
            <a:extLst>
              <a:ext uri="{FF2B5EF4-FFF2-40B4-BE49-F238E27FC236}">
                <a16:creationId xmlns:a16="http://schemas.microsoft.com/office/drawing/2014/main" id="{D3B27B34-8362-FC41-B960-324FD99C8496}"/>
              </a:ext>
            </a:extLst>
          </p:cNvPr>
          <p:cNvSpPr/>
          <p:nvPr/>
        </p:nvSpPr>
        <p:spPr>
          <a:xfrm>
            <a:off x="3150648" y="2925409"/>
            <a:ext cx="3514118" cy="562757"/>
          </a:xfrm>
          <a:prstGeom prst="wedgeRoundRectCallout">
            <a:avLst>
              <a:gd name="adj1" fmla="val -36262"/>
              <a:gd name="adj2" fmla="val -88105"/>
              <a:gd name="adj3" fmla="val 16667"/>
            </a:avLst>
          </a:prstGeom>
          <a:solidFill>
            <a:srgbClr val="FFC000">
              <a:lumMod val="20000"/>
              <a:lumOff val="80000"/>
            </a:srgbClr>
          </a:solidFill>
          <a:ln w="381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36000" tIns="0" rIns="3600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noProof="0" smtClean="0">
                <a:latin typeface="Century Gothic" panose="020B0502020202020204" pitchFamily="34" charset="0"/>
                <a:sym typeface="Arial"/>
              </a:rPr>
              <a:t>Sentences in English often </a:t>
            </a:r>
            <a:r>
              <a:rPr lang="en-GB" sz="1600" b="1" i="1" kern="0" noProof="0" smtClean="0">
                <a:latin typeface="Century Gothic" panose="020B0502020202020204" pitchFamily="34" charset="0"/>
                <a:sym typeface="Arial"/>
              </a:rPr>
              <a:t>begin</a:t>
            </a:r>
            <a:r>
              <a:rPr lang="en-GB" sz="1600" kern="0" noProof="0" smtClean="0">
                <a:latin typeface="Century Gothic" panose="020B0502020202020204" pitchFamily="34" charset="0"/>
                <a:sym typeface="Arial"/>
              </a:rPr>
              <a:t> with a subject (e.g. the music).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37EACE9-EDC0-0846-BFA2-91753118CA16}"/>
              </a:ext>
            </a:extLst>
          </p:cNvPr>
          <p:cNvSpPr/>
          <p:nvPr/>
        </p:nvSpPr>
        <p:spPr>
          <a:xfrm>
            <a:off x="1569385" y="2238298"/>
            <a:ext cx="4952092" cy="431653"/>
          </a:xfrm>
          <a:prstGeom prst="roundRect">
            <a:avLst/>
          </a:prstGeom>
          <a:solidFill>
            <a:srgbClr val="E1F0D8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600" b="1" i="1" smtClean="0"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lang="en-GB" sz="1600" b="1" i="1" smtClean="0">
                <a:latin typeface="Century Gothic" panose="020B0502020202020204" pitchFamily="34" charset="0"/>
                <a:cs typeface="Arial"/>
                <a:sym typeface="Arial"/>
              </a:rPr>
              <a:t>he </a:t>
            </a:r>
            <a:r>
              <a:rPr lang="en-GB" sz="1600" b="1" i="1">
                <a:latin typeface="Century Gothic" panose="020B0502020202020204" pitchFamily="34" charset="0"/>
                <a:cs typeface="Arial"/>
                <a:sym typeface="Arial"/>
              </a:rPr>
              <a:t>music </a:t>
            </a:r>
            <a:r>
              <a:rPr lang="en-GB" sz="1600" b="1" i="1" smtClean="0">
                <a:latin typeface="Century Gothic" panose="020B0502020202020204" pitchFamily="34" charset="0"/>
                <a:cs typeface="Arial"/>
                <a:sym typeface="Arial"/>
              </a:rPr>
              <a:t>annoys him/her/it.</a:t>
            </a:r>
            <a:endParaRPr lang="en-GB" sz="1600" b="1" i="1" dirty="0">
              <a:latin typeface="Tw Cen MT" panose="020B0602020104020603"/>
              <a:cs typeface="Arial"/>
              <a:sym typeface="Arial"/>
            </a:endParaRP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8984E67D-DB99-BA4A-9C0D-D784B8E4A070}"/>
              </a:ext>
            </a:extLst>
          </p:cNvPr>
          <p:cNvSpPr/>
          <p:nvPr/>
        </p:nvSpPr>
        <p:spPr>
          <a:xfrm>
            <a:off x="1330463" y="4906483"/>
            <a:ext cx="5192395" cy="465811"/>
          </a:xfrm>
          <a:prstGeom prst="roundRect">
            <a:avLst/>
          </a:prstGeom>
          <a:solidFill>
            <a:srgbClr val="E1F0D8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600" b="1" i="1" dirty="0">
                <a:latin typeface="Century Gothic" panose="020B0502020202020204" pitchFamily="34" charset="0"/>
                <a:cs typeface="Arial"/>
                <a:sym typeface="Arial"/>
              </a:rPr>
              <a:t>The </a:t>
            </a:r>
            <a:r>
              <a:rPr lang="en-GB" sz="1600" b="1" i="1">
                <a:latin typeface="Century Gothic" panose="020B0502020202020204" pitchFamily="34" charset="0"/>
                <a:cs typeface="Arial"/>
                <a:sym typeface="Arial"/>
              </a:rPr>
              <a:t>story </a:t>
            </a:r>
            <a:r>
              <a:rPr lang="en-GB" sz="1600" b="1" i="1" smtClean="0">
                <a:latin typeface="Century Gothic" panose="020B0502020202020204" pitchFamily="34" charset="0"/>
                <a:cs typeface="Arial"/>
                <a:sym typeface="Arial"/>
              </a:rPr>
              <a:t>encourages them.</a:t>
            </a:r>
            <a:endParaRPr lang="en-GB" sz="1600" b="1" i="1" dirty="0">
              <a:latin typeface="Tw Cen MT" panose="020B0602020104020603"/>
              <a:cs typeface="Arial"/>
              <a:sym typeface="Arial"/>
            </a:endParaRPr>
          </a:p>
        </p:txBody>
      </p:sp>
      <p:sp>
        <p:nvSpPr>
          <p:cNvPr id="83" name="CuadroTexto 37">
            <a:extLst>
              <a:ext uri="{FF2B5EF4-FFF2-40B4-BE49-F238E27FC236}">
                <a16:creationId xmlns:a16="http://schemas.microsoft.com/office/drawing/2014/main" id="{61C12E1C-73F8-D54A-9F4E-5F7A1F734A8F}"/>
              </a:ext>
            </a:extLst>
          </p:cNvPr>
          <p:cNvSpPr txBox="1"/>
          <p:nvPr/>
        </p:nvSpPr>
        <p:spPr>
          <a:xfrm>
            <a:off x="203310" y="6069978"/>
            <a:ext cx="6504164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err="1">
                <a:latin typeface="Century Gothic" panose="020F0302020204030204"/>
                <a:cs typeface="Arial"/>
                <a:sym typeface="Arial"/>
              </a:rPr>
              <a:t>The</a:t>
            </a:r>
            <a:r>
              <a:rPr lang="es-ES" sz="1600">
                <a:latin typeface="Century Gothic" panose="020F0302020204030204"/>
                <a:cs typeface="Arial"/>
                <a:sym typeface="Arial"/>
              </a:rPr>
              <a:t> </a:t>
            </a:r>
            <a:r>
              <a:rPr lang="es-ES" sz="1600" b="1" smtClean="0">
                <a:latin typeface="Century Gothic" panose="020F0302020204030204"/>
                <a:cs typeface="Arial"/>
                <a:sym typeface="Arial"/>
              </a:rPr>
              <a:t>verb</a:t>
            </a:r>
            <a:r>
              <a:rPr lang="es-ES" sz="1600" smtClean="0">
                <a:latin typeface="Century Gothic" panose="020F0302020204030204"/>
                <a:cs typeface="Arial"/>
                <a:sym typeface="Arial"/>
              </a:rPr>
              <a:t> needs to agree with the </a:t>
            </a:r>
            <a:r>
              <a:rPr lang="es-ES" sz="1600" b="1" smtClean="0">
                <a:latin typeface="Century Gothic" panose="020F0302020204030204"/>
                <a:cs typeface="Arial"/>
                <a:sym typeface="Arial"/>
              </a:rPr>
              <a:t>subject</a:t>
            </a:r>
            <a:r>
              <a:rPr lang="es-ES" sz="1600" smtClean="0">
                <a:latin typeface="Century Gothic" panose="020F0302020204030204"/>
                <a:cs typeface="Arial"/>
                <a:sym typeface="Arial"/>
              </a:rPr>
              <a:t> (singular or plural).</a:t>
            </a:r>
          </a:p>
        </p:txBody>
      </p:sp>
      <p:sp>
        <p:nvSpPr>
          <p:cNvPr id="84" name="TextBox 7">
            <a:extLst>
              <a:ext uri="{FF2B5EF4-FFF2-40B4-BE49-F238E27FC236}">
                <a16:creationId xmlns:a16="http://schemas.microsoft.com/office/drawing/2014/main" id="{8279D58F-9E98-674F-A069-029D343D694C}"/>
              </a:ext>
            </a:extLst>
          </p:cNvPr>
          <p:cNvSpPr txBox="1"/>
          <p:nvPr/>
        </p:nvSpPr>
        <p:spPr>
          <a:xfrm>
            <a:off x="2776837" y="6931808"/>
            <a:ext cx="34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dirty="0">
                <a:latin typeface="Century Gothic" panose="020B0502020202020204" pitchFamily="34" charset="0"/>
                <a:cs typeface="Arial"/>
                <a:sym typeface="Arial"/>
              </a:rPr>
              <a:t>The game is delightful to them. (They love the game.)</a:t>
            </a:r>
            <a:endParaRPr lang="en-GB" sz="1600" i="1" dirty="0">
              <a:latin typeface="Tw Cen MT" panose="020B0602020104020603"/>
              <a:cs typeface="Arial"/>
              <a:sym typeface="Arial"/>
            </a:endParaRPr>
          </a:p>
        </p:txBody>
      </p:sp>
      <p:sp>
        <p:nvSpPr>
          <p:cNvPr id="85" name="TextBox 7">
            <a:extLst>
              <a:ext uri="{FF2B5EF4-FFF2-40B4-BE49-F238E27FC236}">
                <a16:creationId xmlns:a16="http://schemas.microsoft.com/office/drawing/2014/main" id="{F410456E-35B8-3D4E-B5E3-7DF4F57E74B9}"/>
              </a:ext>
            </a:extLst>
          </p:cNvPr>
          <p:cNvSpPr txBox="1"/>
          <p:nvPr/>
        </p:nvSpPr>
        <p:spPr>
          <a:xfrm>
            <a:off x="188334" y="6930347"/>
            <a:ext cx="4032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Century Gothic" panose="020B0502020202020204" pitchFamily="34" charset="0"/>
                <a:cs typeface="Arial"/>
                <a:sym typeface="Arial"/>
              </a:rPr>
              <a:t>Les </a:t>
            </a:r>
            <a:r>
              <a:rPr lang="en-GB" sz="1600" dirty="0" err="1">
                <a:latin typeface="Century Gothic" panose="020B0502020202020204" pitchFamily="34" charset="0"/>
                <a:cs typeface="Arial"/>
                <a:sym typeface="Arial"/>
              </a:rPr>
              <a:t>encant</a:t>
            </a:r>
            <a:r>
              <a:rPr lang="en-GB" sz="1600" b="1" dirty="0" err="1"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n-GB" sz="1600" b="1" dirty="0"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600" dirty="0">
                <a:latin typeface="Century Gothic" panose="020B0502020202020204" pitchFamily="34" charset="0"/>
                <a:cs typeface="Arial"/>
                <a:sym typeface="Arial"/>
              </a:rPr>
              <a:t>el </a:t>
            </a:r>
            <a:r>
              <a:rPr lang="en-GB" sz="1600" dirty="0" err="1">
                <a:latin typeface="Century Gothic" panose="020B0502020202020204" pitchFamily="34" charset="0"/>
                <a:cs typeface="Arial"/>
                <a:sym typeface="Arial"/>
              </a:rPr>
              <a:t>jueg</a:t>
            </a:r>
            <a:r>
              <a:rPr lang="en-GB" sz="1600" b="1" dirty="0" err="1"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lang="en-GB" sz="1600" dirty="0"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endParaRPr lang="en-GB" sz="1600" dirty="0">
              <a:latin typeface="Tw Cen MT" panose="020B0602020104020603"/>
              <a:cs typeface="Arial"/>
              <a:sym typeface="Arial"/>
            </a:endParaRPr>
          </a:p>
        </p:txBody>
      </p:sp>
      <p:sp>
        <p:nvSpPr>
          <p:cNvPr id="86" name="TextBox 7">
            <a:extLst>
              <a:ext uri="{FF2B5EF4-FFF2-40B4-BE49-F238E27FC236}">
                <a16:creationId xmlns:a16="http://schemas.microsoft.com/office/drawing/2014/main" id="{BDF93F17-14E3-AE42-9C8A-F08219F976A6}"/>
              </a:ext>
            </a:extLst>
          </p:cNvPr>
          <p:cNvSpPr txBox="1"/>
          <p:nvPr/>
        </p:nvSpPr>
        <p:spPr>
          <a:xfrm>
            <a:off x="250145" y="8162029"/>
            <a:ext cx="6496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lang="en-GB" sz="1600" dirty="0" err="1">
                <a:latin typeface="Century Gothic" panose="020B0502020202020204" pitchFamily="34" charset="0"/>
                <a:cs typeface="Arial"/>
                <a:sym typeface="Arial"/>
              </a:rPr>
              <a:t>encant</a:t>
            </a:r>
            <a:r>
              <a:rPr lang="en-GB" sz="1600" b="1" dirty="0" err="1">
                <a:latin typeface="Century Gothic" panose="020B0502020202020204" pitchFamily="34" charset="0"/>
                <a:cs typeface="Arial"/>
                <a:sym typeface="Arial"/>
              </a:rPr>
              <a:t>an</a:t>
            </a:r>
            <a:r>
              <a:rPr lang="en-GB" sz="1600" b="1" dirty="0"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600" dirty="0">
                <a:latin typeface="Century Gothic" panose="020B0502020202020204" pitchFamily="34" charset="0"/>
                <a:cs typeface="Arial"/>
                <a:sym typeface="Arial"/>
              </a:rPr>
              <a:t>los </a:t>
            </a:r>
            <a:r>
              <a:rPr lang="en-GB" sz="1600" dirty="0" err="1">
                <a:latin typeface="Century Gothic" panose="020B0502020202020204" pitchFamily="34" charset="0"/>
                <a:cs typeface="Arial"/>
                <a:sym typeface="Arial"/>
              </a:rPr>
              <a:t>jueg</a:t>
            </a:r>
            <a:r>
              <a:rPr lang="en-GB" sz="1600" b="1" dirty="0" err="1">
                <a:latin typeface="Century Gothic" panose="020B0502020202020204" pitchFamily="34" charset="0"/>
                <a:cs typeface="Arial"/>
                <a:sym typeface="Arial"/>
              </a:rPr>
              <a:t>os</a:t>
            </a:r>
            <a:r>
              <a:rPr lang="en-GB" sz="1600" b="1" dirty="0"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1600" dirty="0">
              <a:latin typeface="Tw Cen MT" panose="020B0602020104020603"/>
              <a:cs typeface="Arial"/>
              <a:sym typeface="Arial"/>
            </a:endParaRPr>
          </a:p>
        </p:txBody>
      </p:sp>
      <p:sp>
        <p:nvSpPr>
          <p:cNvPr id="87" name="TextBox 7">
            <a:extLst>
              <a:ext uri="{FF2B5EF4-FFF2-40B4-BE49-F238E27FC236}">
                <a16:creationId xmlns:a16="http://schemas.microsoft.com/office/drawing/2014/main" id="{A5853FF5-2A70-9244-9371-4597DDD88512}"/>
              </a:ext>
            </a:extLst>
          </p:cNvPr>
          <p:cNvSpPr txBox="1"/>
          <p:nvPr/>
        </p:nvSpPr>
        <p:spPr>
          <a:xfrm>
            <a:off x="2903968" y="8143434"/>
            <a:ext cx="4026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GB" sz="1600" i="1" dirty="0">
                <a:latin typeface="Century Gothic" panose="020B0502020202020204" pitchFamily="34" charset="0"/>
                <a:cs typeface="Arial"/>
                <a:sym typeface="Arial"/>
              </a:rPr>
              <a:t>The games are delightful to him/her/it.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GB" sz="1600" i="1" dirty="0">
                <a:latin typeface="Century Gothic" panose="020B0502020202020204" pitchFamily="34" charset="0"/>
                <a:cs typeface="Arial"/>
                <a:sym typeface="Arial"/>
              </a:rPr>
              <a:t>(S/he or it loves (the) games.)</a:t>
            </a:r>
          </a:p>
        </p:txBody>
      </p:sp>
      <p:pic>
        <p:nvPicPr>
          <p:cNvPr id="1028" name="Picture 4" descr="👉 If you find my content useful, you can send a donation via coffee button">
            <a:extLst>
              <a:ext uri="{FF2B5EF4-FFF2-40B4-BE49-F238E27FC236}">
                <a16:creationId xmlns:a16="http://schemas.microsoft.com/office/drawing/2014/main" id="{99F46C14-BC31-6D44-A7A2-1749C4F07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6" y="2271173"/>
            <a:ext cx="1021196" cy="62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hess, Game, Pieces, Chess Pieces">
            <a:extLst>
              <a:ext uri="{FF2B5EF4-FFF2-40B4-BE49-F238E27FC236}">
                <a16:creationId xmlns:a16="http://schemas.microsoft.com/office/drawing/2014/main" id="{28359408-F2FB-6743-9285-52CE6FE95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507" y="7276488"/>
            <a:ext cx="1263145" cy="63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7757" y="6502626"/>
            <a:ext cx="67535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1600" smtClean="0">
                <a:latin typeface="Century Gothic" panose="020F0302020204030204"/>
                <a:cs typeface="Arial"/>
                <a:sym typeface="Arial"/>
              </a:rPr>
              <a:t>Use </a:t>
            </a:r>
            <a:r>
              <a:rPr lang="es-ES" sz="1600">
                <a:latin typeface="Century Gothic" panose="020F0302020204030204"/>
                <a:cs typeface="Arial"/>
                <a:sym typeface="Arial"/>
              </a:rPr>
              <a:t>the ending </a:t>
            </a:r>
            <a:r>
              <a:rPr lang="es-ES" sz="1600" b="1">
                <a:latin typeface="Century Gothic" panose="020F0302020204030204"/>
                <a:cs typeface="Arial"/>
                <a:sym typeface="Arial"/>
              </a:rPr>
              <a:t>–a </a:t>
            </a:r>
            <a:r>
              <a:rPr lang="es-ES" sz="1600">
                <a:latin typeface="Century Gothic" panose="020F0302020204030204"/>
                <a:cs typeface="Arial"/>
                <a:sym typeface="Arial"/>
              </a:rPr>
              <a:t>for a </a:t>
            </a:r>
            <a:r>
              <a:rPr lang="es-ES" sz="1600" b="1">
                <a:latin typeface="Century Gothic" panose="020F0302020204030204"/>
                <a:cs typeface="Arial"/>
                <a:sym typeface="Arial"/>
              </a:rPr>
              <a:t>singular</a:t>
            </a:r>
            <a:r>
              <a:rPr lang="es-ES" sz="1600">
                <a:latin typeface="Century Gothic" panose="020F0302020204030204"/>
                <a:cs typeface="Arial"/>
                <a:sym typeface="Arial"/>
              </a:rPr>
              <a:t> </a:t>
            </a:r>
            <a:r>
              <a:rPr lang="es-ES" sz="1600" smtClean="0">
                <a:latin typeface="Century Gothic" panose="020F0302020204030204"/>
                <a:cs typeface="Arial"/>
                <a:sym typeface="Arial"/>
              </a:rPr>
              <a:t>subject (‘s/he’ or ‘it’).</a:t>
            </a:r>
            <a:endParaRPr lang="es-GB" sz="1600" dirty="0"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94249" y="7804880"/>
            <a:ext cx="64578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1600" smtClean="0">
                <a:latin typeface="Century Gothic" panose="020F0302020204030204"/>
                <a:cs typeface="Arial"/>
                <a:sym typeface="Arial"/>
              </a:rPr>
              <a:t>Use the </a:t>
            </a:r>
            <a:r>
              <a:rPr lang="es-ES" sz="1600">
                <a:latin typeface="Century Gothic" panose="020F0302020204030204"/>
                <a:cs typeface="Arial"/>
                <a:sym typeface="Arial"/>
              </a:rPr>
              <a:t>ending </a:t>
            </a:r>
            <a:r>
              <a:rPr lang="es-ES" sz="1600" b="1">
                <a:latin typeface="Century Gothic" panose="020F0302020204030204"/>
                <a:cs typeface="Arial"/>
                <a:sym typeface="Arial"/>
              </a:rPr>
              <a:t>–</a:t>
            </a:r>
            <a:r>
              <a:rPr lang="es-ES" sz="1600" b="1" smtClean="0">
                <a:latin typeface="Century Gothic" panose="020F0302020204030204"/>
                <a:cs typeface="Arial"/>
                <a:sym typeface="Arial"/>
              </a:rPr>
              <a:t>an </a:t>
            </a:r>
            <a:r>
              <a:rPr lang="es-ES" sz="1600">
                <a:latin typeface="Century Gothic" panose="020F0302020204030204"/>
                <a:cs typeface="Arial"/>
                <a:sym typeface="Arial"/>
              </a:rPr>
              <a:t>for </a:t>
            </a:r>
            <a:r>
              <a:rPr lang="es-ES" sz="1600">
                <a:latin typeface="Century Gothic" panose="020F0302020204030204"/>
                <a:cs typeface="Arial"/>
                <a:sym typeface="Arial"/>
              </a:rPr>
              <a:t>a </a:t>
            </a:r>
            <a:r>
              <a:rPr lang="es-ES" sz="1600" b="1" smtClean="0">
                <a:latin typeface="Century Gothic" panose="020F0302020204030204"/>
                <a:cs typeface="Arial"/>
                <a:sym typeface="Arial"/>
              </a:rPr>
              <a:t>plural</a:t>
            </a:r>
            <a:r>
              <a:rPr lang="es-ES" sz="1600" smtClean="0">
                <a:latin typeface="Century Gothic" panose="020F0302020204030204"/>
                <a:cs typeface="Arial"/>
                <a:sym typeface="Arial"/>
              </a:rPr>
              <a:t> subject</a:t>
            </a:r>
            <a:r>
              <a:rPr lang="es-ES" sz="1600">
                <a:latin typeface="Century Gothic" panose="020F0302020204030204"/>
                <a:cs typeface="Arial"/>
                <a:sym typeface="Arial"/>
              </a:rPr>
              <a:t> </a:t>
            </a:r>
            <a:r>
              <a:rPr lang="es-ES" sz="1600" smtClean="0">
                <a:latin typeface="Century Gothic" panose="020F0302020204030204"/>
                <a:cs typeface="Arial"/>
                <a:sym typeface="Arial"/>
              </a:rPr>
              <a:t>(‘they’).</a:t>
            </a:r>
            <a:endParaRPr lang="es-GB" sz="1600" dirty="0"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198625" y="5638086"/>
            <a:ext cx="6785676" cy="473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smtClean="0">
                <a:solidFill>
                  <a:schemeClr val="tx1"/>
                </a:solidFill>
              </a:rPr>
              <a:t>Subject-verb agreement with present-tense –ar verbs</a:t>
            </a:r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80" name="Rounded Rectangular Callout 14">
            <a:extLst>
              <a:ext uri="{FF2B5EF4-FFF2-40B4-BE49-F238E27FC236}">
                <a16:creationId xmlns:a16="http://schemas.microsoft.com/office/drawing/2014/main" id="{D3B27B34-8362-FC41-B960-324FD99C8496}"/>
              </a:ext>
            </a:extLst>
          </p:cNvPr>
          <p:cNvSpPr/>
          <p:nvPr/>
        </p:nvSpPr>
        <p:spPr>
          <a:xfrm>
            <a:off x="396056" y="3603226"/>
            <a:ext cx="2925849" cy="515756"/>
          </a:xfrm>
          <a:prstGeom prst="wedgeRoundRectCallout">
            <a:avLst>
              <a:gd name="adj1" fmla="val 142"/>
              <a:gd name="adj2" fmla="val 76261"/>
              <a:gd name="adj3" fmla="val 16667"/>
            </a:avLst>
          </a:prstGeom>
          <a:solidFill>
            <a:srgbClr val="FFC000">
              <a:lumMod val="20000"/>
              <a:lumOff val="80000"/>
            </a:srgbClr>
          </a:solidFill>
          <a:ln w="381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36000" tIns="0" rIns="3600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‘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Les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’ can refer to all male, all female or mixed groups.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546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E72F4E-2722-BE4F-8E1B-9B782C690AE8}"/>
              </a:ext>
            </a:extLst>
          </p:cNvPr>
          <p:cNvSpPr txBox="1">
            <a:spLocks/>
          </p:cNvSpPr>
          <p:nvPr/>
        </p:nvSpPr>
        <p:spPr bwMode="auto">
          <a:xfrm>
            <a:off x="97259" y="2600648"/>
            <a:ext cx="4153280" cy="601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2000" b="1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Verbs ending in –cir and </a:t>
            </a:r>
            <a:r>
              <a:rPr lang="en-GB" sz="2000" b="1" smtClean="0">
                <a:solidFill>
                  <a:srgbClr val="000000"/>
                </a:solidFill>
                <a:latin typeface="Century Gothic" panose="020B0502020202020204" pitchFamily="34" charset="0"/>
              </a:rPr>
              <a:t>–</a:t>
            </a:r>
            <a:r>
              <a:rPr lang="en-GB" sz="2000" b="1" kern="1200" smtClean="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cer</a:t>
            </a:r>
            <a:endParaRPr lang="en-GB" sz="2000" b="1" kern="1200" dirty="0">
              <a:solidFill>
                <a:srgbClr val="000000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FD8659-91F3-074A-82F5-8F4C90558876}"/>
              </a:ext>
            </a:extLst>
          </p:cNvPr>
          <p:cNvGrpSpPr/>
          <p:nvPr/>
        </p:nvGrpSpPr>
        <p:grpSpPr>
          <a:xfrm>
            <a:off x="0" y="3610631"/>
            <a:ext cx="6924165" cy="752395"/>
            <a:chOff x="252279" y="1025218"/>
            <a:chExt cx="6924165" cy="752395"/>
          </a:xfrm>
        </p:grpSpPr>
        <p:sp>
          <p:nvSpPr>
            <p:cNvPr id="7" name="Marcador de texto 2">
              <a:extLst>
                <a:ext uri="{FF2B5EF4-FFF2-40B4-BE49-F238E27FC236}">
                  <a16:creationId xmlns:a16="http://schemas.microsoft.com/office/drawing/2014/main" id="{68CB5268-0107-5445-A989-CC2A269C129D}"/>
                </a:ext>
              </a:extLst>
            </p:cNvPr>
            <p:cNvSpPr txBox="1">
              <a:spLocks/>
            </p:cNvSpPr>
            <p:nvPr/>
          </p:nvSpPr>
          <p:spPr>
            <a:xfrm>
              <a:off x="252279" y="1065594"/>
              <a:ext cx="1348160" cy="5974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1F3864"/>
                </a:buClr>
                <a:buSzPts val="1800"/>
                <a:buFont typeface="Arial"/>
                <a:buChar char="•"/>
                <a:defRPr sz="2800" b="0" i="0" u="none" strike="noStrike" cap="none">
                  <a:solidFill>
                    <a:srgbClr val="1F3864"/>
                  </a:solidFill>
                  <a:latin typeface="Century Gothic" panose="020B0502020202020204" pitchFamily="34" charset="0"/>
                  <a:ea typeface="Arial"/>
                  <a:cs typeface="Arial"/>
                  <a:sym typeface="Arial"/>
                </a:defRPr>
              </a:lvl1pPr>
              <a:lvl2pPr marL="914400" marR="0" lvl="1" indent="-355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1F3864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1F3864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302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1F3864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302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1F3864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1430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1F3864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s-GB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sym typeface="Arial"/>
                </a:rPr>
                <a:t>conducir</a:t>
              </a:r>
            </a:p>
          </p:txBody>
        </p:sp>
        <p:sp>
          <p:nvSpPr>
            <p:cNvPr id="8" name="Marcador de texto 2">
              <a:extLst>
                <a:ext uri="{FF2B5EF4-FFF2-40B4-BE49-F238E27FC236}">
                  <a16:creationId xmlns:a16="http://schemas.microsoft.com/office/drawing/2014/main" id="{1C05040D-ADE6-594F-9CEC-32C823FECA54}"/>
                </a:ext>
              </a:extLst>
            </p:cNvPr>
            <p:cNvSpPr txBox="1">
              <a:spLocks/>
            </p:cNvSpPr>
            <p:nvPr/>
          </p:nvSpPr>
          <p:spPr>
            <a:xfrm>
              <a:off x="1779842" y="1055944"/>
              <a:ext cx="1348160" cy="5974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1F3864"/>
                </a:buClr>
                <a:buSzPts val="1800"/>
                <a:buFont typeface="Arial"/>
                <a:buChar char="•"/>
                <a:defRPr sz="2800" b="0" i="0" u="none" strike="noStrike" cap="none">
                  <a:solidFill>
                    <a:srgbClr val="1F3864"/>
                  </a:solidFill>
                  <a:latin typeface="Century Gothic" panose="020B0502020202020204" pitchFamily="34" charset="0"/>
                  <a:ea typeface="Arial"/>
                  <a:cs typeface="Arial"/>
                  <a:sym typeface="Arial"/>
                </a:defRPr>
              </a:lvl1pPr>
              <a:lvl2pPr marL="914400" marR="0" lvl="1" indent="-355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1F3864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1F3864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302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1F3864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302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1F3864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1430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1F3864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s-GB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sym typeface="Arial"/>
                </a:rPr>
                <a:t>condu</a:t>
              </a:r>
              <a:r>
                <a:rPr kumimoji="0" lang="es-GB" sz="1600" b="0" i="0" u="none" strike="sng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sym typeface="Arial"/>
                </a:rPr>
                <a:t>cir</a:t>
              </a:r>
            </a:p>
          </p:txBody>
        </p:sp>
        <p:sp>
          <p:nvSpPr>
            <p:cNvPr id="9" name="Marcador de texto 2">
              <a:extLst>
                <a:ext uri="{FF2B5EF4-FFF2-40B4-BE49-F238E27FC236}">
                  <a16:creationId xmlns:a16="http://schemas.microsoft.com/office/drawing/2014/main" id="{82851BAD-2B1A-1A4F-AECF-D606975046E1}"/>
                </a:ext>
              </a:extLst>
            </p:cNvPr>
            <p:cNvSpPr txBox="1">
              <a:spLocks/>
            </p:cNvSpPr>
            <p:nvPr/>
          </p:nvSpPr>
          <p:spPr>
            <a:xfrm>
              <a:off x="3289946" y="1033069"/>
              <a:ext cx="1276923" cy="5974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1F3864"/>
                </a:buClr>
                <a:buSzPts val="1800"/>
                <a:buFont typeface="Arial"/>
                <a:buChar char="•"/>
                <a:defRPr sz="2800" b="0" i="0" u="none" strike="noStrike" cap="none">
                  <a:solidFill>
                    <a:srgbClr val="1F3864"/>
                  </a:solidFill>
                  <a:latin typeface="Century Gothic" panose="020B0502020202020204" pitchFamily="34" charset="0"/>
                  <a:ea typeface="Arial"/>
                  <a:cs typeface="Arial"/>
                  <a:sym typeface="Arial"/>
                </a:defRPr>
              </a:lvl1pPr>
              <a:lvl2pPr marL="914400" marR="0" lvl="1" indent="-355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1F3864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1F3864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302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1F3864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302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1F3864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1430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1F3864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s-GB" sz="16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sym typeface="Arial"/>
                </a:rPr>
                <a:t>condu</a:t>
              </a:r>
              <a:endParaRPr kumimoji="0" lang="es-GB" sz="1600" b="0" i="0" u="none" strike="sng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endParaRPr>
            </a:p>
          </p:txBody>
        </p:sp>
        <p:sp>
          <p:nvSpPr>
            <p:cNvPr id="10" name="Marcador de texto 2">
              <a:extLst>
                <a:ext uri="{FF2B5EF4-FFF2-40B4-BE49-F238E27FC236}">
                  <a16:creationId xmlns:a16="http://schemas.microsoft.com/office/drawing/2014/main" id="{B222BF43-62A8-9F49-810F-F7AFAD298088}"/>
                </a:ext>
              </a:extLst>
            </p:cNvPr>
            <p:cNvSpPr txBox="1">
              <a:spLocks/>
            </p:cNvSpPr>
            <p:nvPr/>
          </p:nvSpPr>
          <p:spPr>
            <a:xfrm>
              <a:off x="5574087" y="1042962"/>
              <a:ext cx="1348160" cy="5974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1F3864"/>
                </a:buClr>
                <a:buSzPts val="1800"/>
                <a:buFont typeface="Arial"/>
                <a:buChar char="•"/>
                <a:defRPr sz="2800" b="0" i="0" u="none" strike="noStrike" cap="none">
                  <a:solidFill>
                    <a:srgbClr val="1F3864"/>
                  </a:solidFill>
                  <a:latin typeface="Century Gothic" panose="020B0502020202020204" pitchFamily="34" charset="0"/>
                  <a:ea typeface="Arial"/>
                  <a:cs typeface="Arial"/>
                  <a:sym typeface="Arial"/>
                </a:defRPr>
              </a:lvl1pPr>
              <a:lvl2pPr marL="914400" marR="0" lvl="1" indent="-355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1F3864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1F3864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302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1F3864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302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1F3864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1430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1F3864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s-GB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sym typeface="Arial"/>
                </a:rPr>
                <a:t>conduzco</a:t>
              </a:r>
              <a:endParaRPr kumimoji="0" lang="es-GB" sz="1600" b="1" i="0" u="none" strike="sng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endParaRPr>
            </a:p>
          </p:txBody>
        </p:sp>
        <p:sp>
          <p:nvSpPr>
            <p:cNvPr id="11" name="Flecha derecha 10">
              <a:extLst>
                <a:ext uri="{FF2B5EF4-FFF2-40B4-BE49-F238E27FC236}">
                  <a16:creationId xmlns:a16="http://schemas.microsoft.com/office/drawing/2014/main" id="{6425E4E8-0EFE-7544-AF28-7A4D0EE62738}"/>
                </a:ext>
              </a:extLst>
            </p:cNvPr>
            <p:cNvSpPr/>
            <p:nvPr/>
          </p:nvSpPr>
          <p:spPr>
            <a:xfrm>
              <a:off x="1467670" y="1224934"/>
              <a:ext cx="424005" cy="197990"/>
            </a:xfrm>
            <a:prstGeom prst="rightArrow">
              <a:avLst/>
            </a:prstGeom>
            <a:solidFill>
              <a:srgbClr val="ED7D31"/>
            </a:solidFill>
            <a:ln w="25400" cap="flat" cmpd="sng" algn="ctr">
              <a:solidFill>
                <a:srgbClr val="5B9BD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sym typeface="Arial"/>
              </a:endParaRPr>
            </a:p>
          </p:txBody>
        </p:sp>
        <p:sp>
          <p:nvSpPr>
            <p:cNvPr id="12" name="Flecha derecha 11">
              <a:extLst>
                <a:ext uri="{FF2B5EF4-FFF2-40B4-BE49-F238E27FC236}">
                  <a16:creationId xmlns:a16="http://schemas.microsoft.com/office/drawing/2014/main" id="{B5033FD0-245F-F946-A926-CEC24C8F5557}"/>
                </a:ext>
              </a:extLst>
            </p:cNvPr>
            <p:cNvSpPr/>
            <p:nvPr/>
          </p:nvSpPr>
          <p:spPr>
            <a:xfrm>
              <a:off x="2971393" y="1224934"/>
              <a:ext cx="424005" cy="197990"/>
            </a:xfrm>
            <a:prstGeom prst="rightArrow">
              <a:avLst/>
            </a:prstGeom>
            <a:solidFill>
              <a:srgbClr val="ED7D31"/>
            </a:solidFill>
            <a:ln w="25400" cap="flat" cmpd="sng" algn="ctr">
              <a:solidFill>
                <a:srgbClr val="5B9BD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sym typeface="Arial"/>
              </a:endParaRPr>
            </a:p>
          </p:txBody>
        </p:sp>
        <p:sp>
          <p:nvSpPr>
            <p:cNvPr id="13" name="Marcador de texto 2">
              <a:extLst>
                <a:ext uri="{FF2B5EF4-FFF2-40B4-BE49-F238E27FC236}">
                  <a16:creationId xmlns:a16="http://schemas.microsoft.com/office/drawing/2014/main" id="{D3B2E85C-CB15-1947-B6BC-8B90A09BC74B}"/>
                </a:ext>
              </a:extLst>
            </p:cNvPr>
            <p:cNvSpPr txBox="1">
              <a:spLocks/>
            </p:cNvSpPr>
            <p:nvPr/>
          </p:nvSpPr>
          <p:spPr>
            <a:xfrm>
              <a:off x="4464083" y="1025218"/>
              <a:ext cx="1052480" cy="5974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1F3864"/>
                </a:buClr>
                <a:buSzPts val="1800"/>
                <a:buFont typeface="Arial"/>
                <a:buChar char="•"/>
                <a:defRPr sz="2800" b="0" i="0" u="none" strike="noStrike" cap="none">
                  <a:solidFill>
                    <a:srgbClr val="1F3864"/>
                  </a:solidFill>
                  <a:latin typeface="Century Gothic" panose="020B0502020202020204" pitchFamily="34" charset="0"/>
                  <a:ea typeface="Arial"/>
                  <a:cs typeface="Arial"/>
                  <a:sym typeface="Arial"/>
                </a:defRPr>
              </a:lvl1pPr>
              <a:lvl2pPr marL="914400" marR="0" lvl="1" indent="-355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1F3864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1F3864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302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1F3864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302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1F3864"/>
                </a:buClr>
                <a:buSzPts val="1600"/>
                <a:buFont typeface="Arial"/>
                <a:buChar char="•"/>
                <a:defRPr sz="1600" b="0" i="0" u="none" strike="noStrike" cap="none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1430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1F3864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sym typeface="Arial"/>
                </a:rPr>
                <a:t>-</a:t>
              </a:r>
              <a:r>
                <a:rPr kumimoji="0" lang="es-GB" sz="16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sym typeface="Arial"/>
                </a:rPr>
                <a:t>zco</a:t>
              </a:r>
              <a:endParaRPr kumimoji="0" lang="es-GB" sz="1600" b="0" i="0" u="none" strike="sng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endParaRPr>
            </a:p>
          </p:txBody>
        </p:sp>
        <p:sp>
          <p:nvSpPr>
            <p:cNvPr id="14" name="Más 14">
              <a:extLst>
                <a:ext uri="{FF2B5EF4-FFF2-40B4-BE49-F238E27FC236}">
                  <a16:creationId xmlns:a16="http://schemas.microsoft.com/office/drawing/2014/main" id="{E6940842-BA0F-AE4F-8DF2-AD13F4E23911}"/>
                </a:ext>
              </a:extLst>
            </p:cNvPr>
            <p:cNvSpPr/>
            <p:nvPr/>
          </p:nvSpPr>
          <p:spPr>
            <a:xfrm>
              <a:off x="4217926" y="1125880"/>
              <a:ext cx="383181" cy="445380"/>
            </a:xfrm>
            <a:prstGeom prst="mathPlus">
              <a:avLst>
                <a:gd name="adj1" fmla="val 19062"/>
              </a:avLst>
            </a:prstGeom>
            <a:solidFill>
              <a:srgbClr val="ED7D31"/>
            </a:solidFill>
            <a:ln w="25400" cap="flat" cmpd="sng" algn="ctr">
              <a:solidFill>
                <a:srgbClr val="5B9BD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sym typeface="Arial"/>
              </a:endParaRPr>
            </a:p>
          </p:txBody>
        </p:sp>
        <p:sp>
          <p:nvSpPr>
            <p:cNvPr id="15" name="Flecha derecha 15">
              <a:extLst>
                <a:ext uri="{FF2B5EF4-FFF2-40B4-BE49-F238E27FC236}">
                  <a16:creationId xmlns:a16="http://schemas.microsoft.com/office/drawing/2014/main" id="{EF8D7374-AC28-584F-BD8C-3971D9EDB01C}"/>
                </a:ext>
              </a:extLst>
            </p:cNvPr>
            <p:cNvSpPr/>
            <p:nvPr/>
          </p:nvSpPr>
          <p:spPr>
            <a:xfrm>
              <a:off x="5222505" y="1228786"/>
              <a:ext cx="424005" cy="197990"/>
            </a:xfrm>
            <a:prstGeom prst="rightArrow">
              <a:avLst/>
            </a:prstGeom>
            <a:solidFill>
              <a:srgbClr val="ED7D31"/>
            </a:solidFill>
            <a:ln w="25400" cap="flat" cmpd="sng" algn="ctr">
              <a:solidFill>
                <a:srgbClr val="5B9BD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sym typeface="Arial"/>
              </a:endParaRPr>
            </a:p>
          </p:txBody>
        </p:sp>
        <p:sp>
          <p:nvSpPr>
            <p:cNvPr id="18" name="CuadroTexto 37">
              <a:extLst>
                <a:ext uri="{FF2B5EF4-FFF2-40B4-BE49-F238E27FC236}">
                  <a16:creationId xmlns:a16="http://schemas.microsoft.com/office/drawing/2014/main" id="{AEC0AB8C-1081-3842-89C6-CE79F2B3B63C}"/>
                </a:ext>
              </a:extLst>
            </p:cNvPr>
            <p:cNvSpPr txBox="1"/>
            <p:nvPr/>
          </p:nvSpPr>
          <p:spPr>
            <a:xfrm>
              <a:off x="5070528" y="1439059"/>
              <a:ext cx="21059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s-ES" sz="1600" b="1" kern="0" dirty="0">
                  <a:latin typeface="Century Gothic" panose="020B0502020202020204" pitchFamily="34" charset="0"/>
                  <a:cs typeface="Arial"/>
                  <a:sym typeface="Arial"/>
                </a:rPr>
                <a:t> </a:t>
              </a:r>
              <a:r>
                <a:rPr lang="es-ES" sz="1600" b="1" kern="0">
                  <a:latin typeface="Century Gothic" panose="020B0502020202020204" pitchFamily="34" charset="0"/>
                  <a:cs typeface="Arial"/>
                  <a:sym typeface="Arial"/>
                </a:rPr>
                <a:t>I </a:t>
              </a:r>
              <a:r>
                <a:rPr lang="es-ES" sz="1600" b="1" kern="0" smtClean="0">
                  <a:latin typeface="Century Gothic" panose="020B0502020202020204" pitchFamily="34" charset="0"/>
                  <a:cs typeface="Arial"/>
                  <a:sym typeface="Arial"/>
                </a:rPr>
                <a:t>drive, am driving</a:t>
              </a:r>
              <a:endParaRPr lang="es-ES" sz="1600" b="1" kern="0" dirty="0"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BC997DD-132F-8E4E-A431-72F3D7A71C86}"/>
              </a:ext>
            </a:extLst>
          </p:cNvPr>
          <p:cNvSpPr/>
          <p:nvPr/>
        </p:nvSpPr>
        <p:spPr>
          <a:xfrm>
            <a:off x="365949" y="7415151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552DB0-90C5-3D4B-BCEF-37B2EA854D3B}"/>
              </a:ext>
            </a:extLst>
          </p:cNvPr>
          <p:cNvSpPr txBox="1"/>
          <p:nvPr/>
        </p:nvSpPr>
        <p:spPr>
          <a:xfrm>
            <a:off x="232185" y="8280718"/>
            <a:ext cx="5179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This week we revisit vocabulary from Year 7 and  Year 8. Follow the QR code to the Quizlet Mashup. </a:t>
            </a:r>
          </a:p>
        </p:txBody>
      </p:sp>
      <p:pic>
        <p:nvPicPr>
          <p:cNvPr id="22" name="Picture 21" descr="Qr code&#10;&#10;Description automatically generated">
            <a:extLst>
              <a:ext uri="{FF2B5EF4-FFF2-40B4-BE49-F238E27FC236}">
                <a16:creationId xmlns:a16="http://schemas.microsoft.com/office/drawing/2014/main" id="{821DFC77-E548-C04F-88FD-B0FE85A9BE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914" y="7325632"/>
            <a:ext cx="1000806" cy="1000806"/>
          </a:xfrm>
          <a:prstGeom prst="rect">
            <a:avLst/>
          </a:prstGeom>
        </p:spPr>
      </p:pic>
      <p:sp>
        <p:nvSpPr>
          <p:cNvPr id="23" name="CuadroTexto 37">
            <a:extLst>
              <a:ext uri="{FF2B5EF4-FFF2-40B4-BE49-F238E27FC236}">
                <a16:creationId xmlns:a16="http://schemas.microsoft.com/office/drawing/2014/main" id="{8E7D2B28-A4ED-AD47-AA45-72F91F5BE34D}"/>
              </a:ext>
            </a:extLst>
          </p:cNvPr>
          <p:cNvSpPr txBox="1"/>
          <p:nvPr/>
        </p:nvSpPr>
        <p:spPr>
          <a:xfrm>
            <a:off x="198481" y="895697"/>
            <a:ext cx="6496005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 err="1">
                <a:latin typeface="Century Gothic" panose="020F0302020204030204"/>
                <a:cs typeface="Arial"/>
                <a:sym typeface="Arial"/>
              </a:rPr>
              <a:t>An</a:t>
            </a:r>
            <a:r>
              <a:rPr lang="es-ES" sz="1600" dirty="0">
                <a:latin typeface="Century Gothic" panose="020F0302020204030204"/>
                <a:cs typeface="Arial"/>
                <a:sym typeface="Arial"/>
              </a:rPr>
              <a:t> </a:t>
            </a:r>
            <a:r>
              <a:rPr lang="es-ES" sz="1600" b="1" dirty="0" err="1">
                <a:latin typeface="Century Gothic" panose="020F0302020204030204"/>
                <a:cs typeface="Arial"/>
                <a:sym typeface="Arial"/>
              </a:rPr>
              <a:t>infinitive</a:t>
            </a:r>
            <a:r>
              <a:rPr lang="es-ES" sz="1600" dirty="0">
                <a:latin typeface="Century Gothic" panose="020F0302020204030204"/>
                <a:cs typeface="Arial"/>
                <a:sym typeface="Arial"/>
              </a:rPr>
              <a:t> can be </a:t>
            </a:r>
            <a:r>
              <a:rPr lang="es-ES" sz="1600" dirty="0" err="1">
                <a:latin typeface="Century Gothic" panose="020F0302020204030204"/>
                <a:cs typeface="Arial"/>
                <a:sym typeface="Arial"/>
              </a:rPr>
              <a:t>used</a:t>
            </a:r>
            <a:r>
              <a:rPr lang="es-ES" sz="1600" dirty="0">
                <a:latin typeface="Century Gothic" panose="020F0302020204030204"/>
                <a:cs typeface="Arial"/>
                <a:sym typeface="Arial"/>
              </a:rPr>
              <a:t> as </a:t>
            </a:r>
            <a:r>
              <a:rPr lang="es-ES" sz="1600" dirty="0" err="1">
                <a:latin typeface="Century Gothic" panose="020F0302020204030204"/>
                <a:cs typeface="Arial"/>
                <a:sym typeface="Arial"/>
              </a:rPr>
              <a:t>the</a:t>
            </a:r>
            <a:r>
              <a:rPr lang="es-ES" sz="1600" dirty="0">
                <a:latin typeface="Century Gothic" panose="020F0302020204030204"/>
                <a:cs typeface="Arial"/>
                <a:sym typeface="Arial"/>
              </a:rPr>
              <a:t> </a:t>
            </a:r>
            <a:r>
              <a:rPr lang="es-ES" sz="1600" b="1" dirty="0" err="1">
                <a:latin typeface="Century Gothic" panose="020F0302020204030204"/>
                <a:cs typeface="Arial"/>
                <a:sym typeface="Arial"/>
              </a:rPr>
              <a:t>subject</a:t>
            </a:r>
            <a:r>
              <a:rPr lang="es-ES" sz="1600" b="1" dirty="0">
                <a:latin typeface="Century Gothic" panose="020F0302020204030204"/>
                <a:cs typeface="Arial"/>
                <a:sym typeface="Arial"/>
              </a:rPr>
              <a:t> </a:t>
            </a:r>
            <a:r>
              <a:rPr lang="es-ES" sz="1600" dirty="0">
                <a:latin typeface="Century Gothic" panose="020F0302020204030204"/>
                <a:cs typeface="Arial"/>
                <a:sym typeface="Arial"/>
              </a:rPr>
              <a:t>in a </a:t>
            </a:r>
            <a:r>
              <a:rPr lang="es-ES" sz="1600" dirty="0" err="1">
                <a:latin typeface="Century Gothic" panose="020F0302020204030204"/>
                <a:cs typeface="Arial"/>
                <a:sym typeface="Arial"/>
              </a:rPr>
              <a:t>sentence</a:t>
            </a:r>
            <a:r>
              <a:rPr lang="es-ES" sz="1600" dirty="0">
                <a:latin typeface="Century Gothic" panose="020F0302020204030204"/>
                <a:cs typeface="Arial"/>
                <a:sym typeface="Arial"/>
              </a:rPr>
              <a:t>.</a:t>
            </a:r>
            <a:endParaRPr lang="es-GB" sz="1600" dirty="0"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4" name="CuadroTexto 37">
            <a:extLst>
              <a:ext uri="{FF2B5EF4-FFF2-40B4-BE49-F238E27FC236}">
                <a16:creationId xmlns:a16="http://schemas.microsoft.com/office/drawing/2014/main" id="{7F5DD4DA-AF77-BF42-AD28-804D8367F4D1}"/>
              </a:ext>
            </a:extLst>
          </p:cNvPr>
          <p:cNvSpPr txBox="1"/>
          <p:nvPr/>
        </p:nvSpPr>
        <p:spPr>
          <a:xfrm>
            <a:off x="180049" y="1344772"/>
            <a:ext cx="5460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Hablar </a:t>
            </a:r>
            <a:r>
              <a:rPr lang="en-GB" sz="1600" dirty="0" err="1">
                <a:latin typeface="Century Gothic" panose="020B0502020202020204" pitchFamily="34" charset="0"/>
              </a:rPr>
              <a:t>español</a:t>
            </a:r>
            <a:r>
              <a:rPr lang="en-GB" sz="1600" dirty="0">
                <a:latin typeface="Century Gothic" panose="020B0502020202020204" pitchFamily="34" charset="0"/>
              </a:rPr>
              <a:t> es </a:t>
            </a:r>
            <a:r>
              <a:rPr lang="en-GB" sz="1600" dirty="0" err="1">
                <a:latin typeface="Century Gothic" panose="020B0502020202020204" pitchFamily="34" charset="0"/>
              </a:rPr>
              <a:t>divertido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5" name="CuadroTexto 37">
            <a:extLst>
              <a:ext uri="{FF2B5EF4-FFF2-40B4-BE49-F238E27FC236}">
                <a16:creationId xmlns:a16="http://schemas.microsoft.com/office/drawing/2014/main" id="{47B5EE3B-D42C-1748-B5DD-FB5420111F6D}"/>
              </a:ext>
            </a:extLst>
          </p:cNvPr>
          <p:cNvSpPr txBox="1"/>
          <p:nvPr/>
        </p:nvSpPr>
        <p:spPr>
          <a:xfrm>
            <a:off x="3133097" y="1352525"/>
            <a:ext cx="6213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Century Gothic" panose="020B0502020202020204" pitchFamily="34" charset="0"/>
              </a:rPr>
              <a:t>Speaking Spanish is fun.</a:t>
            </a:r>
          </a:p>
        </p:txBody>
      </p:sp>
      <p:sp>
        <p:nvSpPr>
          <p:cNvPr id="26" name="CuadroTexto 37">
            <a:extLst>
              <a:ext uri="{FF2B5EF4-FFF2-40B4-BE49-F238E27FC236}">
                <a16:creationId xmlns:a16="http://schemas.microsoft.com/office/drawing/2014/main" id="{382FE26C-646D-A449-B520-14C4208EC143}"/>
              </a:ext>
            </a:extLst>
          </p:cNvPr>
          <p:cNvSpPr txBox="1"/>
          <p:nvPr/>
        </p:nvSpPr>
        <p:spPr>
          <a:xfrm>
            <a:off x="180236" y="1793848"/>
            <a:ext cx="67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Hablar </a:t>
            </a:r>
            <a:r>
              <a:rPr lang="en-GB" sz="1600" dirty="0" err="1">
                <a:latin typeface="Century Gothic" panose="020B0502020202020204" pitchFamily="34" charset="0"/>
              </a:rPr>
              <a:t>español</a:t>
            </a:r>
            <a:r>
              <a:rPr lang="en-GB" sz="1600" dirty="0">
                <a:latin typeface="Century Gothic" panose="020B0502020202020204" pitchFamily="34" charset="0"/>
              </a:rPr>
              <a:t> les </a:t>
            </a:r>
            <a:r>
              <a:rPr lang="en-GB" sz="1600" dirty="0" err="1">
                <a:latin typeface="Century Gothic" panose="020B0502020202020204" pitchFamily="34" charset="0"/>
              </a:rPr>
              <a:t>alegra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7" name="CuadroTexto 37">
            <a:extLst>
              <a:ext uri="{FF2B5EF4-FFF2-40B4-BE49-F238E27FC236}">
                <a16:creationId xmlns:a16="http://schemas.microsoft.com/office/drawing/2014/main" id="{8830791B-89CF-6F41-A558-12E38BE6AAE2}"/>
              </a:ext>
            </a:extLst>
          </p:cNvPr>
          <p:cNvSpPr txBox="1"/>
          <p:nvPr/>
        </p:nvSpPr>
        <p:spPr>
          <a:xfrm>
            <a:off x="3289584" y="1846954"/>
            <a:ext cx="2804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Century Gothic" panose="020B0502020202020204" pitchFamily="34" charset="0"/>
              </a:rPr>
              <a:t>Speaking Spanish makes them happy.</a:t>
            </a:r>
          </a:p>
        </p:txBody>
      </p:sp>
      <p:sp>
        <p:nvSpPr>
          <p:cNvPr id="28" name="CuadroTexto 37">
            <a:extLst>
              <a:ext uri="{FF2B5EF4-FFF2-40B4-BE49-F238E27FC236}">
                <a16:creationId xmlns:a16="http://schemas.microsoft.com/office/drawing/2014/main" id="{293BBCAF-3855-9040-B318-2AEEA0067D4D}"/>
              </a:ext>
            </a:extLst>
          </p:cNvPr>
          <p:cNvSpPr txBox="1"/>
          <p:nvPr/>
        </p:nvSpPr>
        <p:spPr>
          <a:xfrm>
            <a:off x="167392" y="2119643"/>
            <a:ext cx="5811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Les </a:t>
            </a:r>
            <a:r>
              <a:rPr lang="en-GB" sz="1600" dirty="0" err="1">
                <a:latin typeface="Century Gothic" panose="020B0502020202020204" pitchFamily="34" charset="0"/>
              </a:rPr>
              <a:t>alegra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hablar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español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E6F0B720-3663-494A-AF68-1FF2044ADA99}"/>
              </a:ext>
            </a:extLst>
          </p:cNvPr>
          <p:cNvSpPr/>
          <p:nvPr/>
        </p:nvSpPr>
        <p:spPr>
          <a:xfrm flipH="1">
            <a:off x="3027867" y="1929565"/>
            <a:ext cx="211955" cy="351014"/>
          </a:xfrm>
          <a:prstGeom prst="leftBrace">
            <a:avLst/>
          </a:prstGeom>
          <a:ln w="38100">
            <a:solidFill>
              <a:srgbClr val="EE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" descr="Friend, Friendship, People">
            <a:extLst>
              <a:ext uri="{FF2B5EF4-FFF2-40B4-BE49-F238E27FC236}">
                <a16:creationId xmlns:a16="http://schemas.microsoft.com/office/drawing/2014/main" id="{54922655-8F5C-9844-B027-DD615C9E1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108" y="1540984"/>
            <a:ext cx="915117" cy="80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ular Callout 30">
            <a:extLst>
              <a:ext uri="{FF2B5EF4-FFF2-40B4-BE49-F238E27FC236}">
                <a16:creationId xmlns:a16="http://schemas.microsoft.com/office/drawing/2014/main" id="{93A2D0EB-0A44-4D48-A312-8F7114DF5D4A}"/>
              </a:ext>
            </a:extLst>
          </p:cNvPr>
          <p:cNvSpPr/>
          <p:nvPr/>
        </p:nvSpPr>
        <p:spPr>
          <a:xfrm>
            <a:off x="5775966" y="734625"/>
            <a:ext cx="871845" cy="626504"/>
          </a:xfrm>
          <a:prstGeom prst="wedgeRoundRectCallout">
            <a:avLst>
              <a:gd name="adj1" fmla="val -6180"/>
              <a:gd name="adj2" fmla="val 81076"/>
              <a:gd name="adj3" fmla="val 16667"/>
            </a:avLst>
          </a:prstGeom>
          <a:solidFill>
            <a:schemeClr val="bg1"/>
          </a:solidFill>
          <a:ln>
            <a:solidFill>
              <a:srgbClr val="FF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Hola, ¿</a:t>
            </a:r>
            <a:r>
              <a:rPr lang="en-US" sz="1400" b="1" dirty="0" err="1">
                <a:solidFill>
                  <a:schemeClr val="tx1"/>
                </a:solidFill>
              </a:rPr>
              <a:t>Cómo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estás</a:t>
            </a:r>
            <a:r>
              <a:rPr lang="en-US" sz="14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2" name="Slide Number Placeholder 2"/>
          <p:cNvSpPr txBox="1">
            <a:spLocks/>
          </p:cNvSpPr>
          <p:nvPr/>
        </p:nvSpPr>
        <p:spPr bwMode="auto">
          <a:xfrm>
            <a:off x="5111569" y="8719322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GB" altLang="en-US" b="1" smtClean="0"/>
              <a:t>50</a:t>
            </a:r>
            <a:endParaRPr lang="en-GB" altLang="en-US" b="1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itle 8">
            <a:extLst>
              <a:ext uri="{FF2B5EF4-FFF2-40B4-BE49-F238E27FC236}">
                <a16:creationId xmlns:a16="http://schemas.microsoft.com/office/drawing/2014/main" id="{A769BA77-D7DF-9847-9E27-9C1DDF38FACF}"/>
              </a:ext>
            </a:extLst>
          </p:cNvPr>
          <p:cNvSpPr txBox="1">
            <a:spLocks/>
          </p:cNvSpPr>
          <p:nvPr/>
        </p:nvSpPr>
        <p:spPr bwMode="auto">
          <a:xfrm>
            <a:off x="49076" y="72496"/>
            <a:ext cx="2262833" cy="57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GB" sz="2000" b="1" kern="0" smtClean="0">
                <a:solidFill>
                  <a:srgbClr val="FFFFFF"/>
                </a:solidFill>
                <a:latin typeface="Century Gothic" panose="020B0502020202020204" pitchFamily="34" charset="0"/>
                <a:ea typeface="+mn-ea"/>
                <a:cs typeface="+mn-cs"/>
              </a:rPr>
              <a:t>T3.2 Semana 1</a:t>
            </a:r>
            <a:endParaRPr lang="en-GB" kern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9638" y="42361"/>
            <a:ext cx="1717948" cy="556164"/>
          </a:xfrm>
        </p:spPr>
        <p:txBody>
          <a:bodyPr/>
          <a:lstStyle/>
          <a:p>
            <a:r>
              <a:rPr lang="en-GB" sz="1800" smtClean="0">
                <a:solidFill>
                  <a:srgbClr val="000000"/>
                </a:solidFill>
                <a:latin typeface="Century Gothic" panose="020B0502020202020204" pitchFamily="34" charset="0"/>
              </a:rPr>
              <a:t>Gramática</a:t>
            </a:r>
            <a:endParaRPr lang="en-GB" sz="1800"/>
          </a:p>
        </p:txBody>
      </p:sp>
      <p:sp>
        <p:nvSpPr>
          <p:cNvPr id="36" name="Speech Bubble: Rectangle with Corners Rounded 198">
            <a:extLst>
              <a:ext uri="{FF2B5EF4-FFF2-40B4-BE49-F238E27FC236}">
                <a16:creationId xmlns:a16="http://schemas.microsoft.com/office/drawing/2014/main" id="{0D3F4848-E2CA-9445-9063-3C4C731B780E}"/>
              </a:ext>
            </a:extLst>
          </p:cNvPr>
          <p:cNvSpPr/>
          <p:nvPr/>
        </p:nvSpPr>
        <p:spPr>
          <a:xfrm>
            <a:off x="4440907" y="4836053"/>
            <a:ext cx="2297538" cy="1351622"/>
          </a:xfrm>
          <a:prstGeom prst="wedgeRoundRectCallout">
            <a:avLst>
              <a:gd name="adj1" fmla="val -72027"/>
              <a:gd name="adj2" fmla="val -30528"/>
              <a:gd name="adj3" fmla="val 16667"/>
            </a:avLst>
          </a:prstGeom>
          <a:solidFill>
            <a:srgbClr val="FFFEC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noProof="0" smtClean="0">
                <a:solidFill>
                  <a:schemeClr val="tx2"/>
                </a:solidFill>
                <a:latin typeface="Century Gothic" panose="020F0302020204030204"/>
              </a:rPr>
              <a:t>Have a go at changing the verbs to mean ‘I’ in the present tense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noProof="0" smtClean="0">
                <a:solidFill>
                  <a:schemeClr val="tx2"/>
                </a:solidFill>
                <a:latin typeface="Century Gothic" panose="020F0302020204030204"/>
              </a:rPr>
              <a:t>(e.g. </a:t>
            </a:r>
            <a:r>
              <a:rPr lang="en-GB" sz="1600" b="1" kern="1200" noProof="0" smtClean="0">
                <a:solidFill>
                  <a:schemeClr val="tx2"/>
                </a:solidFill>
                <a:latin typeface="Century Gothic" panose="020F0302020204030204"/>
              </a:rPr>
              <a:t>I translate</a:t>
            </a:r>
            <a:r>
              <a:rPr lang="en-GB" sz="1600" kern="1200" noProof="0" smtClean="0">
                <a:solidFill>
                  <a:schemeClr val="tx2"/>
                </a:solidFill>
                <a:latin typeface="Century Gothic" panose="020F0302020204030204"/>
              </a:rPr>
              <a:t>)!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7" name="CuadroTexto 37">
            <a:extLst>
              <a:ext uri="{FF2B5EF4-FFF2-40B4-BE49-F238E27FC236}">
                <a16:creationId xmlns:a16="http://schemas.microsoft.com/office/drawing/2014/main" id="{AEC0AB8C-1081-3842-89C6-CE79F2B3B63C}"/>
              </a:ext>
            </a:extLst>
          </p:cNvPr>
          <p:cNvSpPr txBox="1"/>
          <p:nvPr/>
        </p:nvSpPr>
        <p:spPr>
          <a:xfrm>
            <a:off x="67585" y="4069215"/>
            <a:ext cx="1810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ES" sz="1600" b="1" kern="0" smtClean="0">
                <a:latin typeface="Century Gothic" panose="020B0502020202020204" pitchFamily="34" charset="0"/>
                <a:cs typeface="Arial"/>
                <a:sym typeface="Arial"/>
              </a:rPr>
              <a:t>to drive, driving</a:t>
            </a:r>
            <a:endParaRPr lang="es-ES" sz="1600" b="1" kern="0" dirty="0"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7F5DD4DA-AF77-BF42-AD28-804D8367F4D1}"/>
              </a:ext>
            </a:extLst>
          </p:cNvPr>
          <p:cNvSpPr txBox="1"/>
          <p:nvPr/>
        </p:nvSpPr>
        <p:spPr>
          <a:xfrm>
            <a:off x="97259" y="3107894"/>
            <a:ext cx="6683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mtClean="0">
                <a:latin typeface="Century Gothic" panose="020B0502020202020204" pitchFamily="34" charset="0"/>
              </a:rPr>
              <a:t>To talk about ‘I’ in the present tense for these verbs, </a:t>
            </a:r>
            <a:r>
              <a:rPr lang="en-GB" sz="1600" b="1" smtClean="0">
                <a:latin typeface="Century Gothic" panose="020B0502020202020204" pitchFamily="34" charset="0"/>
              </a:rPr>
              <a:t>remove ‘-cir’ </a:t>
            </a:r>
            <a:r>
              <a:rPr lang="en-GB" sz="1600" smtClean="0">
                <a:latin typeface="Century Gothic" panose="020B0502020202020204" pitchFamily="34" charset="0"/>
              </a:rPr>
              <a:t>or</a:t>
            </a:r>
            <a:r>
              <a:rPr lang="en-GB" sz="1600" b="1" smtClean="0">
                <a:latin typeface="Century Gothic" panose="020B0502020202020204" pitchFamily="34" charset="0"/>
              </a:rPr>
              <a:t> ‘-cer’</a:t>
            </a:r>
            <a:r>
              <a:rPr lang="en-GB" sz="1600" smtClean="0">
                <a:latin typeface="Century Gothic" panose="020B0502020202020204" pitchFamily="34" charset="0"/>
              </a:rPr>
              <a:t> and </a:t>
            </a:r>
            <a:r>
              <a:rPr lang="en-GB" sz="1600" b="1" smtClean="0">
                <a:latin typeface="Century Gothic" panose="020B0502020202020204" pitchFamily="34" charset="0"/>
              </a:rPr>
              <a:t>add</a:t>
            </a:r>
            <a:r>
              <a:rPr lang="en-GB" sz="1600" smtClean="0">
                <a:latin typeface="Century Gothic" panose="020B0502020202020204" pitchFamily="34" charset="0"/>
              </a:rPr>
              <a:t> </a:t>
            </a:r>
            <a:r>
              <a:rPr lang="en-GB" sz="1600" b="1" smtClean="0">
                <a:latin typeface="Century Gothic" panose="020B0502020202020204" pitchFamily="34" charset="0"/>
              </a:rPr>
              <a:t>–zco.</a:t>
            </a:r>
            <a:endParaRPr lang="en-GB" sz="1600" b="1" dirty="0">
              <a:latin typeface="Century Gothic" panose="020B0502020202020204" pitchFamily="34" charset="0"/>
            </a:endParaRPr>
          </a:p>
        </p:txBody>
      </p:sp>
      <p:sp>
        <p:nvSpPr>
          <p:cNvPr id="41" name="CuadroTexto 37">
            <a:extLst>
              <a:ext uri="{FF2B5EF4-FFF2-40B4-BE49-F238E27FC236}">
                <a16:creationId xmlns:a16="http://schemas.microsoft.com/office/drawing/2014/main" id="{AEC0AB8C-1081-3842-89C6-CE79F2B3B63C}"/>
              </a:ext>
            </a:extLst>
          </p:cNvPr>
          <p:cNvSpPr txBox="1"/>
          <p:nvPr/>
        </p:nvSpPr>
        <p:spPr>
          <a:xfrm>
            <a:off x="98607" y="4518756"/>
            <a:ext cx="5558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ES" sz="1600" kern="0" smtClean="0">
                <a:latin typeface="Century Gothic" panose="020B0502020202020204" pitchFamily="34" charset="0"/>
                <a:cs typeface="Arial"/>
                <a:sym typeface="Arial"/>
              </a:rPr>
              <a:t>Other verbs that work like this:</a:t>
            </a:r>
            <a:endParaRPr lang="es-ES" sz="1600" kern="0" dirty="0"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CuadroTexto 37">
            <a:extLst>
              <a:ext uri="{FF2B5EF4-FFF2-40B4-BE49-F238E27FC236}">
                <a16:creationId xmlns:a16="http://schemas.microsoft.com/office/drawing/2014/main" id="{7F5DD4DA-AF77-BF42-AD28-804D8367F4D1}"/>
              </a:ext>
            </a:extLst>
          </p:cNvPr>
          <p:cNvSpPr txBox="1"/>
          <p:nvPr/>
        </p:nvSpPr>
        <p:spPr>
          <a:xfrm>
            <a:off x="81773" y="4903030"/>
            <a:ext cx="3635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mtClean="0">
                <a:latin typeface="Century Gothic" panose="020B0502020202020204" pitchFamily="34" charset="0"/>
              </a:rPr>
              <a:t>Crecer (to grow, growing)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44" name="CuadroTexto 37">
            <a:extLst>
              <a:ext uri="{FF2B5EF4-FFF2-40B4-BE49-F238E27FC236}">
                <a16:creationId xmlns:a16="http://schemas.microsoft.com/office/drawing/2014/main" id="{7F5DD4DA-AF77-BF42-AD28-804D8367F4D1}"/>
              </a:ext>
            </a:extLst>
          </p:cNvPr>
          <p:cNvSpPr txBox="1"/>
          <p:nvPr/>
        </p:nvSpPr>
        <p:spPr>
          <a:xfrm>
            <a:off x="85692" y="5273375"/>
            <a:ext cx="5460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mtClean="0">
                <a:latin typeface="Century Gothic" panose="020B0502020202020204" pitchFamily="34" charset="0"/>
              </a:rPr>
              <a:t>Producir (to produce, producing)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45" name="CuadroTexto 37">
            <a:extLst>
              <a:ext uri="{FF2B5EF4-FFF2-40B4-BE49-F238E27FC236}">
                <a16:creationId xmlns:a16="http://schemas.microsoft.com/office/drawing/2014/main" id="{7F5DD4DA-AF77-BF42-AD28-804D8367F4D1}"/>
              </a:ext>
            </a:extLst>
          </p:cNvPr>
          <p:cNvSpPr txBox="1"/>
          <p:nvPr/>
        </p:nvSpPr>
        <p:spPr>
          <a:xfrm>
            <a:off x="91624" y="5632476"/>
            <a:ext cx="5460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mtClean="0">
                <a:latin typeface="Century Gothic" panose="020B0502020202020204" pitchFamily="34" charset="0"/>
              </a:rPr>
              <a:t>Traducir (to translate, translating)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46" name="CuadroTexto 37">
            <a:extLst>
              <a:ext uri="{FF2B5EF4-FFF2-40B4-BE49-F238E27FC236}">
                <a16:creationId xmlns:a16="http://schemas.microsoft.com/office/drawing/2014/main" id="{7F5DD4DA-AF77-BF42-AD28-804D8367F4D1}"/>
              </a:ext>
            </a:extLst>
          </p:cNvPr>
          <p:cNvSpPr txBox="1"/>
          <p:nvPr/>
        </p:nvSpPr>
        <p:spPr>
          <a:xfrm>
            <a:off x="91624" y="6026006"/>
            <a:ext cx="5460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mtClean="0">
                <a:latin typeface="Century Gothic" panose="020B0502020202020204" pitchFamily="34" charset="0"/>
              </a:rPr>
              <a:t>Ofrecer (to offer, offering)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47" name="CuadroTexto 37">
            <a:extLst>
              <a:ext uri="{FF2B5EF4-FFF2-40B4-BE49-F238E27FC236}">
                <a16:creationId xmlns:a16="http://schemas.microsoft.com/office/drawing/2014/main" id="{7F5DD4DA-AF77-BF42-AD28-804D8367F4D1}"/>
              </a:ext>
            </a:extLst>
          </p:cNvPr>
          <p:cNvSpPr txBox="1"/>
          <p:nvPr/>
        </p:nvSpPr>
        <p:spPr>
          <a:xfrm>
            <a:off x="95072" y="6395141"/>
            <a:ext cx="5460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mtClean="0">
                <a:latin typeface="Century Gothic" panose="020B0502020202020204" pitchFamily="34" charset="0"/>
              </a:rPr>
              <a:t>Conocer (to know, to be familiar with)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48" name="CuadroTexto 37">
            <a:extLst>
              <a:ext uri="{FF2B5EF4-FFF2-40B4-BE49-F238E27FC236}">
                <a16:creationId xmlns:a16="http://schemas.microsoft.com/office/drawing/2014/main" id="{7F5DD4DA-AF77-BF42-AD28-804D8367F4D1}"/>
              </a:ext>
            </a:extLst>
          </p:cNvPr>
          <p:cNvSpPr txBox="1"/>
          <p:nvPr/>
        </p:nvSpPr>
        <p:spPr>
          <a:xfrm>
            <a:off x="81772" y="6761136"/>
            <a:ext cx="5460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mtClean="0">
                <a:latin typeface="Century Gothic" panose="020B0502020202020204" pitchFamily="34" charset="0"/>
              </a:rPr>
              <a:t>Parecer (to seem, seeming)</a:t>
            </a:r>
            <a:endParaRPr lang="en-GB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43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D68AE27C-18BA-C140-B512-705B1857E83A}"/>
              </a:ext>
            </a:extLst>
          </p:cNvPr>
          <p:cNvSpPr txBox="1"/>
          <p:nvPr/>
        </p:nvSpPr>
        <p:spPr>
          <a:xfrm>
            <a:off x="238096" y="5037597"/>
            <a:ext cx="6010416" cy="3334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8AE27C-18BA-C140-B512-705B1857E83A}"/>
              </a:ext>
            </a:extLst>
          </p:cNvPr>
          <p:cNvSpPr txBox="1"/>
          <p:nvPr/>
        </p:nvSpPr>
        <p:spPr>
          <a:xfrm>
            <a:off x="256201" y="4218087"/>
            <a:ext cx="4954279" cy="3831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49C038D8-4F00-A048-80E3-0AB1DBBCC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537" y="7948727"/>
            <a:ext cx="939399" cy="9393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111569" y="8719322"/>
            <a:ext cx="1600200" cy="635000"/>
          </a:xfrm>
        </p:spPr>
        <p:txBody>
          <a:bodyPr/>
          <a:lstStyle/>
          <a:p>
            <a:r>
              <a:rPr lang="en-GB" altLang="en-US" b="1" smtClean="0"/>
              <a:t>51</a:t>
            </a:r>
            <a:endParaRPr lang="en-GB" alt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</a:rPr>
              <a:t>Gramática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146232" y="539552"/>
            <a:ext cx="6785676" cy="819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tx1"/>
                </a:solidFill>
              </a:rPr>
              <a:t>Saying where someone is from using the verb ‘ser’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8BC16B-611E-CA46-9893-49D5379AA780}"/>
              </a:ext>
            </a:extLst>
          </p:cNvPr>
          <p:cNvSpPr txBox="1"/>
          <p:nvPr/>
        </p:nvSpPr>
        <p:spPr>
          <a:xfrm>
            <a:off x="200733" y="1129325"/>
            <a:ext cx="4013172" cy="3400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Century Gothic" panose="020F0302020204030204"/>
              </a:rPr>
              <a:t>To say ‘</a:t>
            </a:r>
            <a:r>
              <a:rPr lang="en-GB" sz="1600" b="1" dirty="0">
                <a:latin typeface="Century Gothic" panose="020F0302020204030204"/>
              </a:rPr>
              <a:t>I am</a:t>
            </a:r>
            <a:r>
              <a:rPr lang="en-GB" sz="1600" dirty="0">
                <a:latin typeface="Century Gothic" panose="020F0302020204030204"/>
              </a:rPr>
              <a:t>’ for a trait, use </a:t>
            </a:r>
            <a:r>
              <a:rPr lang="en-GB" sz="1600" b="1" dirty="0">
                <a:latin typeface="Century Gothic" panose="020F0302020204030204"/>
              </a:rPr>
              <a:t>‘soy</a:t>
            </a:r>
            <a:r>
              <a:rPr lang="en-GB" sz="1600" dirty="0">
                <a:latin typeface="Century Gothic" panose="020F0302020204030204"/>
              </a:rPr>
              <a:t>’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69BA77-D7DF-9847-9E27-9C1DDF38F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6" y="72496"/>
            <a:ext cx="2262833" cy="577692"/>
          </a:xfrm>
        </p:spPr>
        <p:txBody>
          <a:bodyPr/>
          <a:lstStyle/>
          <a:p>
            <a:pPr rtl="0" fontAlgn="base"/>
            <a:r>
              <a:rPr lang="en-GB" sz="2000" b="1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T3.2 </a:t>
            </a:r>
            <a:r>
              <a:rPr lang="en-GB" sz="2000" b="1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2</a:t>
            </a:r>
            <a:endParaRPr lang="en-GB" dirty="0">
              <a:effectLst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896C2C6-78BC-084B-A0AE-FFDB515EF209}"/>
              </a:ext>
            </a:extLst>
          </p:cNvPr>
          <p:cNvGrpSpPr/>
          <p:nvPr/>
        </p:nvGrpSpPr>
        <p:grpSpPr>
          <a:xfrm>
            <a:off x="160021" y="6260886"/>
            <a:ext cx="3240564" cy="1617821"/>
            <a:chOff x="6083035" y="4265867"/>
            <a:chExt cx="3225299" cy="1811127"/>
          </a:xfrm>
        </p:grpSpPr>
        <p:pic>
          <p:nvPicPr>
            <p:cNvPr id="53" name="Picture 6">
              <a:extLst>
                <a:ext uri="{FF2B5EF4-FFF2-40B4-BE49-F238E27FC236}">
                  <a16:creationId xmlns:a16="http://schemas.microsoft.com/office/drawing/2014/main" id="{22195B2B-FCE0-FE44-8C99-0D130C764C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7564" y="5002513"/>
              <a:ext cx="1258772" cy="1073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06BA5E5B-1932-E841-ABA7-69543F16EA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1111" y="4265867"/>
              <a:ext cx="1087223" cy="1087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DDE6490-512C-F143-A818-2D9B141B1F58}"/>
                </a:ext>
              </a:extLst>
            </p:cNvPr>
            <p:cNvSpPr txBox="1"/>
            <p:nvPr/>
          </p:nvSpPr>
          <p:spPr>
            <a:xfrm>
              <a:off x="6083035" y="4595423"/>
              <a:ext cx="2133479" cy="1481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EC6"/>
                  </a:highlight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Guinea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EC6"/>
                  </a:highlight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Ecuatorial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EC6"/>
                  </a:highlight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 </a:t>
              </a:r>
              <a:r>
                <a:rPr kumimoji="0" lang="en-GB" sz="1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EC6"/>
                  </a:highlight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en</a:t>
              </a: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EC6"/>
                  </a:highlight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 el </a:t>
              </a:r>
              <a:r>
                <a:rPr kumimoji="0" lang="en-GB" sz="1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EC6"/>
                  </a:highlight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este</a:t>
              </a: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EC6"/>
                  </a:highlight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 de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EC6"/>
                  </a:highlight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Africa era </a:t>
              </a:r>
              <a:r>
                <a:rPr kumimoji="0" lang="en-GB" sz="1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EC6"/>
                  </a:highlight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parte</a:t>
              </a: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EC6"/>
                  </a:highlight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 del </a:t>
              </a:r>
              <a:r>
                <a:rPr kumimoji="0" lang="en-GB" sz="1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EC6"/>
                  </a:highlight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imperio</a:t>
              </a: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EC6"/>
                  </a:highlight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 </a:t>
              </a:r>
              <a:r>
                <a:rPr kumimoji="0" lang="en-GB" sz="1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EC6"/>
                  </a:highlight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español</a:t>
              </a: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EC6"/>
                  </a:highlight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 </a:t>
              </a:r>
              <a:r>
                <a:rPr kumimoji="0" lang="en-GB" sz="160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EC6"/>
                  </a:highlight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hasta </a:t>
              </a:r>
              <a:r>
                <a:rPr kumimoji="0" lang="en-GB" sz="1600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EC6"/>
                  </a:highlight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1968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EC6"/>
                  </a:highlight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.  </a:t>
              </a:r>
            </a:p>
          </p:txBody>
        </p:sp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474A071C-3AAC-7448-9787-43B025D84B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7366" y="4660489"/>
              <a:ext cx="595494" cy="39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344BBBE8-0947-1F4D-80B0-9095287AD0B3}"/>
              </a:ext>
            </a:extLst>
          </p:cNvPr>
          <p:cNvSpPr txBox="1"/>
          <p:nvPr/>
        </p:nvSpPr>
        <p:spPr>
          <a:xfrm>
            <a:off x="3429000" y="6515887"/>
            <a:ext cx="1919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EC6"/>
                </a:highlight>
                <a:uLnTx/>
                <a:uFillTx/>
                <a:latin typeface="Century Gothic" panose="020F0302020204030204"/>
              </a:rPr>
              <a:t>San Guillermo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EC6"/>
                </a:highlight>
                <a:uLnTx/>
                <a:uFillTx/>
                <a:latin typeface="Century Gothic" panose="020F0302020204030204"/>
              </a:rPr>
              <a:t>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EC6"/>
                </a:highlight>
                <a:uLnTx/>
                <a:uFillTx/>
                <a:latin typeface="Century Gothic" panose="020F0302020204030204"/>
              </a:rPr>
              <a:t>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EC6"/>
                </a:highlight>
                <a:uLnTx/>
                <a:uFillTx/>
                <a:latin typeface="Century Gothic" panose="020F0302020204030204"/>
              </a:rPr>
              <a:t>un pueblo</a:t>
            </a:r>
            <a:r>
              <a:rPr kumimoji="0" lang="en-GB" sz="1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EC6"/>
                </a:highlight>
                <a:uLnTx/>
                <a:uFillTx/>
                <a:latin typeface="Century Gothic" panose="020F0302020204030204"/>
              </a:rPr>
              <a:t>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EC6"/>
                </a:highlight>
                <a:uLnTx/>
                <a:uFillTx/>
                <a:latin typeface="Century Gothic" panose="020F0302020204030204"/>
              </a:rPr>
              <a:t>en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EC6"/>
                </a:highlight>
                <a:uLnTx/>
                <a:uFillTx/>
                <a:latin typeface="Century Gothic" panose="020F0302020204030204"/>
              </a:rPr>
              <a:t> las Filipinas.</a:t>
            </a:r>
            <a:r>
              <a:rPr kumimoji="0" lang="en-GB" sz="1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EC6"/>
                </a:highlight>
                <a:uLnTx/>
                <a:uFillTx/>
                <a:latin typeface="Century Gothic" panose="020F0302020204030204"/>
              </a:rPr>
              <a:t>  </a:t>
            </a:r>
            <a:r>
              <a:rPr lang="en-GB" sz="1600" dirty="0">
                <a:solidFill>
                  <a:srgbClr val="002060"/>
                </a:solidFill>
                <a:highlight>
                  <a:srgbClr val="FFFEC6"/>
                </a:highlight>
                <a:latin typeface="Century Gothic" panose="020F0302020204030204"/>
              </a:rPr>
              <a:t>El </a:t>
            </a:r>
            <a:r>
              <a:rPr lang="en-GB" sz="1600" dirty="0" err="1">
                <a:solidFill>
                  <a:srgbClr val="002060"/>
                </a:solidFill>
                <a:highlight>
                  <a:srgbClr val="FFFEC6"/>
                </a:highlight>
                <a:latin typeface="Century Gothic" panose="020F0302020204030204"/>
              </a:rPr>
              <a:t>país</a:t>
            </a:r>
            <a:r>
              <a:rPr lang="en-GB" sz="1600" dirty="0">
                <a:solidFill>
                  <a:srgbClr val="002060"/>
                </a:solidFill>
                <a:highlight>
                  <a:srgbClr val="FFFEC6"/>
                </a:highlight>
                <a:latin typeface="Century Gothic" panose="020F0302020204030204"/>
              </a:rPr>
              <a:t> era </a:t>
            </a:r>
            <a:r>
              <a:rPr lang="en-GB" sz="1600" dirty="0" err="1">
                <a:solidFill>
                  <a:srgbClr val="002060"/>
                </a:solidFill>
                <a:highlight>
                  <a:srgbClr val="FFFEC6"/>
                </a:highlight>
                <a:latin typeface="Century Gothic" panose="020F0302020204030204"/>
              </a:rPr>
              <a:t>parte</a:t>
            </a:r>
            <a:r>
              <a:rPr lang="en-GB" sz="1600" dirty="0">
                <a:solidFill>
                  <a:srgbClr val="002060"/>
                </a:solidFill>
                <a:highlight>
                  <a:srgbClr val="FFFEC6"/>
                </a:highlight>
                <a:latin typeface="Century Gothic" panose="020F0302020204030204"/>
              </a:rPr>
              <a:t> del </a:t>
            </a:r>
            <a:r>
              <a:rPr lang="en-GB" sz="1600" dirty="0" err="1">
                <a:solidFill>
                  <a:srgbClr val="002060"/>
                </a:solidFill>
                <a:highlight>
                  <a:srgbClr val="FFFEC6"/>
                </a:highlight>
                <a:latin typeface="Century Gothic" panose="020F0302020204030204"/>
              </a:rPr>
              <a:t>imperio</a:t>
            </a:r>
            <a:r>
              <a:rPr lang="en-GB" sz="1600" dirty="0">
                <a:solidFill>
                  <a:srgbClr val="002060"/>
                </a:solidFill>
                <a:highlight>
                  <a:srgbClr val="FFFEC6"/>
                </a:highlight>
                <a:latin typeface="Century Gothic" panose="020F0302020204030204"/>
              </a:rPr>
              <a:t> </a:t>
            </a:r>
            <a:r>
              <a:rPr lang="en-GB" sz="1600" dirty="0" err="1">
                <a:solidFill>
                  <a:srgbClr val="002060"/>
                </a:solidFill>
                <a:highlight>
                  <a:srgbClr val="FFFEC6"/>
                </a:highlight>
                <a:latin typeface="Century Gothic" panose="020F0302020204030204"/>
              </a:rPr>
              <a:t>español</a:t>
            </a:r>
            <a:r>
              <a:rPr lang="en-GB" sz="1600" dirty="0">
                <a:solidFill>
                  <a:srgbClr val="002060"/>
                </a:solidFill>
                <a:highlight>
                  <a:srgbClr val="FFFEC6"/>
                </a:highlight>
                <a:latin typeface="Century Gothic" panose="020F0302020204030204"/>
              </a:rPr>
              <a:t> hasta 1898.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highlight>
                <a:srgbClr val="FFFEC6"/>
              </a:highlight>
              <a:uLnTx/>
              <a:uFillTx/>
              <a:latin typeface="Century Gothic" panose="020F0302020204030204"/>
            </a:endParaRPr>
          </a:p>
        </p:txBody>
      </p:sp>
      <p:pic>
        <p:nvPicPr>
          <p:cNvPr id="56" name="Picture 16">
            <a:extLst>
              <a:ext uri="{FF2B5EF4-FFF2-40B4-BE49-F238E27FC236}">
                <a16:creationId xmlns:a16="http://schemas.microsoft.com/office/drawing/2014/main" id="{1007B2A3-6588-3249-A887-BCF9EACFA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08905" y="6848682"/>
            <a:ext cx="1412084" cy="96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6BC6AE43-13BF-0F42-9C2F-C53DB0597CB5}"/>
              </a:ext>
            </a:extLst>
          </p:cNvPr>
          <p:cNvSpPr/>
          <p:nvPr/>
        </p:nvSpPr>
        <p:spPr>
          <a:xfrm>
            <a:off x="236520" y="7998874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77DB1F-635F-CB47-B351-9274E26D462B}"/>
              </a:ext>
            </a:extLst>
          </p:cNvPr>
          <p:cNvSpPr txBox="1"/>
          <p:nvPr/>
        </p:nvSpPr>
        <p:spPr>
          <a:xfrm>
            <a:off x="186360" y="8478767"/>
            <a:ext cx="5179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This week we revisit vocabulary from Year 7 and  Year 8. Follow the QR code to the Quizlet Mashup.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5AE7ECA-EDD1-6A46-AF8D-B82D34A79B1A}"/>
              </a:ext>
            </a:extLst>
          </p:cNvPr>
          <p:cNvSpPr txBox="1"/>
          <p:nvPr/>
        </p:nvSpPr>
        <p:spPr>
          <a:xfrm>
            <a:off x="219397" y="2032423"/>
            <a:ext cx="400663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Century Gothic" panose="020F0302020204030204"/>
              </a:rPr>
              <a:t>To say ‘</a:t>
            </a:r>
            <a:r>
              <a:rPr lang="en-GB" sz="1600" b="1" dirty="0">
                <a:latin typeface="Century Gothic" panose="020F0302020204030204"/>
              </a:rPr>
              <a:t>we are</a:t>
            </a:r>
            <a:r>
              <a:rPr lang="en-GB" sz="1600" dirty="0">
                <a:latin typeface="Century Gothic" panose="020F0302020204030204"/>
              </a:rPr>
              <a:t>’ for a trait, use </a:t>
            </a:r>
            <a:r>
              <a:rPr lang="en-GB" sz="1600" b="1" dirty="0">
                <a:latin typeface="Century Gothic" panose="020F0302020204030204"/>
              </a:rPr>
              <a:t>‘</a:t>
            </a:r>
            <a:r>
              <a:rPr lang="en-GB" sz="1600" b="1" dirty="0" err="1">
                <a:latin typeface="Century Gothic" panose="020F0302020204030204"/>
              </a:rPr>
              <a:t>somos</a:t>
            </a:r>
            <a:r>
              <a:rPr lang="en-GB" sz="1600" dirty="0">
                <a:latin typeface="Century Gothic" panose="020F0302020204030204"/>
              </a:rPr>
              <a:t>’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68AE27C-18BA-C140-B512-705B1857E83A}"/>
              </a:ext>
            </a:extLst>
          </p:cNvPr>
          <p:cNvSpPr txBox="1"/>
          <p:nvPr/>
        </p:nvSpPr>
        <p:spPr>
          <a:xfrm>
            <a:off x="238061" y="3000227"/>
            <a:ext cx="3987966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Century Gothic" panose="020F0302020204030204"/>
              </a:rPr>
              <a:t>To say ‘</a:t>
            </a:r>
            <a:r>
              <a:rPr lang="en-GB" sz="1600" b="1" dirty="0">
                <a:latin typeface="Century Gothic" panose="020F0302020204030204"/>
              </a:rPr>
              <a:t>they are</a:t>
            </a:r>
            <a:r>
              <a:rPr lang="en-GB" sz="1600" dirty="0">
                <a:latin typeface="Century Gothic" panose="020F0302020204030204"/>
              </a:rPr>
              <a:t>’ for a trait, use </a:t>
            </a:r>
            <a:r>
              <a:rPr lang="en-GB" sz="1600" b="1" dirty="0">
                <a:latin typeface="Century Gothic" panose="020F0302020204030204"/>
              </a:rPr>
              <a:t>‘son</a:t>
            </a:r>
            <a:r>
              <a:rPr lang="en-GB" sz="1600" dirty="0">
                <a:latin typeface="Century Gothic" panose="020F0302020204030204"/>
              </a:rPr>
              <a:t>’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D979EFF-F484-A145-BDB5-0C05274187FA}"/>
              </a:ext>
            </a:extLst>
          </p:cNvPr>
          <p:cNvSpPr txBox="1"/>
          <p:nvPr/>
        </p:nvSpPr>
        <p:spPr>
          <a:xfrm>
            <a:off x="4213905" y="1223111"/>
            <a:ext cx="2562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I’m</a:t>
            </a:r>
            <a:r>
              <a:rPr kumimoji="0" lang="en-GB" sz="1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from Iquique, a city on the coast of</a:t>
            </a:r>
            <a:r>
              <a:rPr kumimoji="0" lang="en-GB" sz="1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Chile</a:t>
            </a:r>
            <a:r>
              <a:rPr kumimoji="0" lang="en-GB" sz="1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856AC68-4778-6D43-B7D8-231DC7EC1138}"/>
              </a:ext>
            </a:extLst>
          </p:cNvPr>
          <p:cNvSpPr txBox="1"/>
          <p:nvPr/>
        </p:nvSpPr>
        <p:spPr>
          <a:xfrm>
            <a:off x="191525" y="1480381"/>
            <a:ext cx="4218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Soy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 Iquique, una ciudad </a:t>
            </a:r>
            <a:r>
              <a:rPr kumimoji="0" lang="en-GB" sz="1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la costa de Chile.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A251DA8-F531-D94E-870E-4C6B58F08D42}"/>
              </a:ext>
            </a:extLst>
          </p:cNvPr>
          <p:cNvSpPr txBox="1"/>
          <p:nvPr/>
        </p:nvSpPr>
        <p:spPr>
          <a:xfrm>
            <a:off x="4221926" y="2142918"/>
            <a:ext cx="2533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i="1" dirty="0">
                <a:latin typeface="Century Gothic" panose="020B0502020202020204" pitchFamily="34" charset="0"/>
                <a:cs typeface="Arial"/>
                <a:sym typeface="Arial"/>
              </a:rPr>
              <a:t>We’re</a:t>
            </a:r>
            <a:r>
              <a:rPr lang="en-GB" sz="1600" i="1" dirty="0">
                <a:latin typeface="Century Gothic" panose="020B0502020202020204" pitchFamily="34" charset="0"/>
                <a:cs typeface="Arial"/>
                <a:sym typeface="Arial"/>
              </a:rPr>
              <a:t> from </a:t>
            </a:r>
            <a:r>
              <a:rPr lang="en-GB" sz="1600" i="1" dirty="0" err="1">
                <a:latin typeface="Century Gothic" panose="020B0502020202020204" pitchFamily="34" charset="0"/>
                <a:cs typeface="Arial"/>
                <a:sym typeface="Arial"/>
              </a:rPr>
              <a:t>Ibagué</a:t>
            </a:r>
            <a:r>
              <a:rPr lang="en-GB" sz="1600" i="1" dirty="0">
                <a:latin typeface="Century Gothic" panose="020B0502020202020204" pitchFamily="34" charset="0"/>
                <a:cs typeface="Arial"/>
                <a:sym typeface="Arial"/>
              </a:rPr>
              <a:t>, a city in the mountains of Colombia.</a:t>
            </a:r>
            <a:endParaRPr kumimoji="0" lang="en-GB" sz="16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83C912E-329E-8B4F-AA36-ADEE8C5D5651}"/>
              </a:ext>
            </a:extLst>
          </p:cNvPr>
          <p:cNvSpPr txBox="1"/>
          <p:nvPr/>
        </p:nvSpPr>
        <p:spPr>
          <a:xfrm>
            <a:off x="209046" y="2408667"/>
            <a:ext cx="4571703" cy="587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Somos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 Ibagué, una ciudad en las montañas de Colombia.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B301098-41EA-D641-AEFB-37BA63091383}"/>
              </a:ext>
            </a:extLst>
          </p:cNvPr>
          <p:cNvSpPr txBox="1"/>
          <p:nvPr/>
        </p:nvSpPr>
        <p:spPr>
          <a:xfrm>
            <a:off x="4244357" y="3097184"/>
            <a:ext cx="2720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They’re</a:t>
            </a:r>
            <a:r>
              <a:rPr kumimoji="0" lang="en-GB" sz="1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from San Miguel,</a:t>
            </a:r>
            <a:r>
              <a:rPr kumimoji="0" lang="en-GB" sz="1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 city in El Salvador with a famous </a:t>
            </a:r>
            <a:r>
              <a:rPr kumimoji="0" lang="en-GB" sz="1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carnaval</a:t>
            </a:r>
            <a:r>
              <a:rPr kumimoji="0" lang="en-GB" sz="1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n-GB" sz="16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DF68DC8-3DE6-A54A-A3AC-828553D03932}"/>
              </a:ext>
            </a:extLst>
          </p:cNvPr>
          <p:cNvSpPr txBox="1"/>
          <p:nvPr/>
        </p:nvSpPr>
        <p:spPr>
          <a:xfrm>
            <a:off x="206241" y="3326094"/>
            <a:ext cx="3834175" cy="587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 San Miguel, una ciudad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El Salvador con un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carnaval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famoso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EB89DF35-3E1B-F349-A384-38A7C09AFE96}"/>
              </a:ext>
            </a:extLst>
          </p:cNvPr>
          <p:cNvSpPr txBox="1">
            <a:spLocks/>
          </p:cNvSpPr>
          <p:nvPr/>
        </p:nvSpPr>
        <p:spPr>
          <a:xfrm>
            <a:off x="187724" y="3702875"/>
            <a:ext cx="6785676" cy="819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tx1"/>
                </a:solidFill>
              </a:rPr>
              <a:t>Asking questions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5C5623-2335-564A-94DC-249153D8C508}"/>
              </a:ext>
            </a:extLst>
          </p:cNvPr>
          <p:cNvSpPr/>
          <p:nvPr/>
        </p:nvSpPr>
        <p:spPr>
          <a:xfrm>
            <a:off x="187936" y="4248492"/>
            <a:ext cx="66830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  <a:cs typeface="Arial"/>
                <a:sym typeface="Arial"/>
              </a:rPr>
              <a:t>To ask ‘</a:t>
            </a:r>
            <a:r>
              <a:rPr lang="en-GB" sz="1600" b="1" dirty="0">
                <a:latin typeface="Century Gothic" panose="020B0502020202020204" pitchFamily="34" charset="0"/>
                <a:cs typeface="Arial"/>
                <a:sym typeface="Arial"/>
              </a:rPr>
              <a:t>are </a:t>
            </a:r>
            <a:r>
              <a:rPr lang="en-GB" sz="1600" b="1">
                <a:latin typeface="Century Gothic" panose="020B0502020202020204" pitchFamily="34" charset="0"/>
                <a:cs typeface="Arial"/>
                <a:sym typeface="Arial"/>
              </a:rPr>
              <a:t>you</a:t>
            </a:r>
            <a:r>
              <a:rPr lang="en-GB" sz="1600" b="1" smtClean="0">
                <a:latin typeface="Century Gothic" panose="020B0502020202020204" pitchFamily="34" charset="0"/>
                <a:cs typeface="Arial"/>
                <a:sym typeface="Arial"/>
              </a:rPr>
              <a:t>…?</a:t>
            </a:r>
            <a:r>
              <a:rPr lang="en-GB" sz="1600" smtClean="0">
                <a:latin typeface="Century Gothic" panose="020B0502020202020204" pitchFamily="34" charset="0"/>
                <a:cs typeface="Arial"/>
                <a:sym typeface="Arial"/>
              </a:rPr>
              <a:t>’ to </a:t>
            </a:r>
            <a:r>
              <a:rPr lang="en-GB" sz="1600" b="1" i="1" smtClean="0">
                <a:latin typeface="Century Gothic" panose="020B0502020202020204" pitchFamily="34" charset="0"/>
                <a:cs typeface="Arial"/>
                <a:sym typeface="Arial"/>
              </a:rPr>
              <a:t>one person</a:t>
            </a:r>
            <a:r>
              <a:rPr lang="en-GB" sz="1600" smtClean="0">
                <a:latin typeface="Century Gothic" panose="020B0502020202020204" pitchFamily="34" charset="0"/>
                <a:cs typeface="Arial"/>
                <a:sym typeface="Arial"/>
              </a:rPr>
              <a:t>, use ‘</a:t>
            </a:r>
            <a:r>
              <a:rPr lang="en-GB" sz="1600" b="1" smtClean="0">
                <a:latin typeface="Century Gothic" panose="020B0502020202020204" pitchFamily="34" charset="0"/>
                <a:cs typeface="Arial"/>
                <a:sym typeface="Arial"/>
              </a:rPr>
              <a:t>¿</a:t>
            </a:r>
            <a:r>
              <a:rPr lang="en-GB" sz="1600" b="1" smtClean="0">
                <a:latin typeface="Century Gothic" panose="020B0502020202020204" pitchFamily="34" charset="0"/>
                <a:cs typeface="Arial"/>
                <a:sym typeface="Arial"/>
              </a:rPr>
              <a:t>Eres</a:t>
            </a:r>
            <a:r>
              <a:rPr lang="en-GB" sz="1600" smtClean="0">
                <a:latin typeface="Century Gothic" panose="020B0502020202020204" pitchFamily="34" charset="0"/>
                <a:cs typeface="Arial"/>
                <a:sym typeface="Arial"/>
              </a:rPr>
              <a:t>…?’.</a:t>
            </a:r>
            <a:endParaRPr lang="en-US" sz="16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5F1830B-25B7-3C43-A0F8-66F51FB1A1DE}"/>
              </a:ext>
            </a:extLst>
          </p:cNvPr>
          <p:cNvSpPr txBox="1"/>
          <p:nvPr/>
        </p:nvSpPr>
        <p:spPr>
          <a:xfrm>
            <a:off x="166162" y="4617602"/>
            <a:ext cx="3067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¿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Eres </a:t>
            </a:r>
            <a:r>
              <a:rPr lang="en-GB" sz="1600" dirty="0">
                <a:latin typeface="Century Gothic" panose="020F0302020204030204"/>
                <a:cs typeface="Arial"/>
                <a:sym typeface="Arial"/>
              </a:rPr>
              <a:t>de Guinea </a:t>
            </a:r>
            <a:r>
              <a:rPr lang="en-GB" sz="1600" dirty="0" err="1">
                <a:latin typeface="Century Gothic" panose="020F0302020204030204"/>
                <a:cs typeface="Arial"/>
                <a:sym typeface="Arial"/>
              </a:rPr>
              <a:t>Ecuatorial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?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F54DD08-149D-FB48-AD3F-544DD646A66F}"/>
              </a:ext>
            </a:extLst>
          </p:cNvPr>
          <p:cNvSpPr txBox="1"/>
          <p:nvPr/>
        </p:nvSpPr>
        <p:spPr>
          <a:xfrm>
            <a:off x="3458439" y="4602351"/>
            <a:ext cx="3925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Are you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from </a:t>
            </a:r>
            <a:r>
              <a:rPr lang="en-GB" sz="1600" i="1" dirty="0">
                <a:latin typeface="Century Gothic" panose="020F0302020204030204"/>
                <a:cs typeface="Arial"/>
                <a:sym typeface="Arial"/>
              </a:rPr>
              <a:t>Equatorial Guinea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?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72" name="Right Arrow 71">
            <a:extLst>
              <a:ext uri="{FF2B5EF4-FFF2-40B4-BE49-F238E27FC236}">
                <a16:creationId xmlns:a16="http://schemas.microsoft.com/office/drawing/2014/main" id="{CA36B0A3-97B4-EF40-B7F7-37AA0A17122C}"/>
              </a:ext>
            </a:extLst>
          </p:cNvPr>
          <p:cNvSpPr/>
          <p:nvPr/>
        </p:nvSpPr>
        <p:spPr>
          <a:xfrm>
            <a:off x="3148668" y="4699939"/>
            <a:ext cx="298874" cy="184808"/>
          </a:xfrm>
          <a:prstGeom prst="rightArrow">
            <a:avLst/>
          </a:prstGeom>
          <a:solidFill>
            <a:srgbClr val="ED7D31"/>
          </a:solidFill>
          <a:ln>
            <a:solidFill>
              <a:srgbClr val="FF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pic>
        <p:nvPicPr>
          <p:cNvPr id="45" name="Picture 14">
            <a:extLst>
              <a:ext uri="{FF2B5EF4-FFF2-40B4-BE49-F238E27FC236}">
                <a16:creationId xmlns:a16="http://schemas.microsoft.com/office/drawing/2014/main" id="{02310A10-1A9B-A54E-9D20-B252204BA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611" y="6232054"/>
            <a:ext cx="890767" cy="89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>
            <a:extLst>
              <a:ext uri="{FF2B5EF4-FFF2-40B4-BE49-F238E27FC236}">
                <a16:creationId xmlns:a16="http://schemas.microsoft.com/office/drawing/2014/main" id="{B9A8ECD6-F0E8-B64D-BE6F-81976F549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496" y="6564594"/>
            <a:ext cx="598879" cy="30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796C0FFC-0583-8A48-8B12-27299B34C616}"/>
              </a:ext>
            </a:extLst>
          </p:cNvPr>
          <p:cNvSpPr/>
          <p:nvPr/>
        </p:nvSpPr>
        <p:spPr>
          <a:xfrm>
            <a:off x="196078" y="5049618"/>
            <a:ext cx="66830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  <a:cs typeface="Arial"/>
                <a:sym typeface="Arial"/>
              </a:rPr>
              <a:t>To ask ‘</a:t>
            </a:r>
            <a:r>
              <a:rPr lang="en-GB" sz="1600" b="1" dirty="0">
                <a:latin typeface="Century Gothic" panose="020B0502020202020204" pitchFamily="34" charset="0"/>
                <a:cs typeface="Arial"/>
                <a:sym typeface="Arial"/>
              </a:rPr>
              <a:t>are you…?</a:t>
            </a:r>
            <a:r>
              <a:rPr lang="en-GB" sz="1600" dirty="0">
                <a:latin typeface="Century Gothic" panose="020B0502020202020204" pitchFamily="34" charset="0"/>
                <a:cs typeface="Arial"/>
                <a:sym typeface="Arial"/>
              </a:rPr>
              <a:t>’, to </a:t>
            </a:r>
            <a:r>
              <a:rPr lang="en-GB" sz="1600" b="1" i="1" dirty="0">
                <a:latin typeface="Century Gothic" panose="020B0502020202020204" pitchFamily="34" charset="0"/>
                <a:cs typeface="Arial"/>
                <a:sym typeface="Arial"/>
              </a:rPr>
              <a:t>more than one </a:t>
            </a:r>
            <a:r>
              <a:rPr lang="en-GB" sz="1600" dirty="0">
                <a:latin typeface="Century Gothic" panose="020B0502020202020204" pitchFamily="34" charset="0"/>
                <a:cs typeface="Arial"/>
                <a:sym typeface="Arial"/>
              </a:rPr>
              <a:t>person, use </a:t>
            </a:r>
            <a:r>
              <a:rPr lang="en-GB" sz="1600" b="1" dirty="0">
                <a:latin typeface="Century Gothic" panose="020B0502020202020204" pitchFamily="34" charset="0"/>
                <a:cs typeface="Arial"/>
                <a:sym typeface="Arial"/>
              </a:rPr>
              <a:t>‘¿</a:t>
            </a:r>
            <a:r>
              <a:rPr lang="en-GB" sz="1600" b="1" dirty="0" err="1">
                <a:latin typeface="Century Gothic" panose="020B0502020202020204" pitchFamily="34" charset="0"/>
                <a:cs typeface="Arial"/>
                <a:sym typeface="Arial"/>
              </a:rPr>
              <a:t>Sois</a:t>
            </a:r>
            <a:r>
              <a:rPr lang="en-GB" sz="1600" b="1" dirty="0">
                <a:latin typeface="Century Gothic" panose="020B0502020202020204" pitchFamily="34" charset="0"/>
                <a:cs typeface="Arial"/>
                <a:sym typeface="Arial"/>
              </a:rPr>
              <a:t>…?’</a:t>
            </a:r>
            <a:endParaRPr lang="en-US" sz="16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6716713-4AA2-B54C-9576-03DC0A9FAB0B}"/>
              </a:ext>
            </a:extLst>
          </p:cNvPr>
          <p:cNvSpPr txBox="1"/>
          <p:nvPr/>
        </p:nvSpPr>
        <p:spPr>
          <a:xfrm>
            <a:off x="196078" y="5378834"/>
            <a:ext cx="3067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¿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Sois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 </a:t>
            </a:r>
            <a:r>
              <a:rPr lang="en-GB" sz="1600" dirty="0">
                <a:latin typeface="Century Gothic" panose="020F0302020204030204"/>
                <a:cs typeface="Arial"/>
                <a:sym typeface="Arial"/>
              </a:rPr>
              <a:t>de San Guillermo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?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CFE61DC-C4AA-3147-9672-825CD82C37EF}"/>
              </a:ext>
            </a:extLst>
          </p:cNvPr>
          <p:cNvSpPr txBox="1"/>
          <p:nvPr/>
        </p:nvSpPr>
        <p:spPr>
          <a:xfrm>
            <a:off x="3180656" y="5377528"/>
            <a:ext cx="3925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Are </a:t>
            </a:r>
            <a:r>
              <a:rPr kumimoji="0" lang="en-GB" sz="1600" b="1" i="1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you (all)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from </a:t>
            </a:r>
            <a:r>
              <a:rPr lang="en-GB" sz="1600" i="1" dirty="0">
                <a:latin typeface="Century Gothic" panose="020F0302020204030204"/>
                <a:cs typeface="Arial"/>
                <a:sym typeface="Arial"/>
              </a:rPr>
              <a:t>San Guillermo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?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77" name="Right Arrow 76">
            <a:extLst>
              <a:ext uri="{FF2B5EF4-FFF2-40B4-BE49-F238E27FC236}">
                <a16:creationId xmlns:a16="http://schemas.microsoft.com/office/drawing/2014/main" id="{75325935-2032-274D-954D-3D3779033D38}"/>
              </a:ext>
            </a:extLst>
          </p:cNvPr>
          <p:cNvSpPr/>
          <p:nvPr/>
        </p:nvSpPr>
        <p:spPr>
          <a:xfrm>
            <a:off x="2800378" y="5453726"/>
            <a:ext cx="331325" cy="190229"/>
          </a:xfrm>
          <a:prstGeom prst="rightArrow">
            <a:avLst/>
          </a:prstGeom>
          <a:solidFill>
            <a:srgbClr val="ED7D31"/>
          </a:solidFill>
          <a:ln>
            <a:solidFill>
              <a:srgbClr val="FF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9" name="Rounded Rectangular Callout 78">
            <a:extLst>
              <a:ext uri="{FF2B5EF4-FFF2-40B4-BE49-F238E27FC236}">
                <a16:creationId xmlns:a16="http://schemas.microsoft.com/office/drawing/2014/main" id="{27318696-573C-B84E-8918-777DEC9F34B6}"/>
              </a:ext>
            </a:extLst>
          </p:cNvPr>
          <p:cNvSpPr/>
          <p:nvPr/>
        </p:nvSpPr>
        <p:spPr>
          <a:xfrm>
            <a:off x="186360" y="5835039"/>
            <a:ext cx="5418435" cy="338554"/>
          </a:xfrm>
          <a:prstGeom prst="wedgeRoundRectCallout">
            <a:avLst>
              <a:gd name="adj1" fmla="val -35747"/>
              <a:gd name="adj2" fmla="val -72593"/>
              <a:gd name="adj3" fmla="val 16667"/>
            </a:avLst>
          </a:prstGeom>
          <a:solidFill>
            <a:srgbClr val="70AD47">
              <a:lumMod val="20000"/>
              <a:lumOff val="80000"/>
            </a:srgbClr>
          </a:solidFill>
          <a:ln w="381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Remember 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to add the ‘</a:t>
            </a: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¿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’ at the start of a question, too! </a:t>
            </a:r>
          </a:p>
        </p:txBody>
      </p:sp>
    </p:spTree>
    <p:extLst>
      <p:ext uri="{BB962C8B-B14F-4D97-AF65-F5344CB8AC3E}">
        <p14:creationId xmlns:p14="http://schemas.microsoft.com/office/powerpoint/2010/main" val="44303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111569" y="8719322"/>
            <a:ext cx="1600200" cy="635000"/>
          </a:xfrm>
        </p:spPr>
        <p:txBody>
          <a:bodyPr/>
          <a:lstStyle/>
          <a:p>
            <a:r>
              <a:rPr lang="en-GB" altLang="en-US" b="1" smtClean="0"/>
              <a:t>52</a:t>
            </a:r>
            <a:endParaRPr lang="en-GB" alt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</a:rPr>
              <a:t>Gramática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146232" y="539552"/>
            <a:ext cx="6785676" cy="425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tx1"/>
                </a:solidFill>
              </a:rPr>
              <a:t>Demonstrative adjectives (e.g. ‘this’ and ‘that’)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69BA77-D7DF-9847-9E27-9C1DDF38F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6" y="72496"/>
            <a:ext cx="2262833" cy="577692"/>
          </a:xfrm>
        </p:spPr>
        <p:txBody>
          <a:bodyPr/>
          <a:lstStyle/>
          <a:p>
            <a:pPr rtl="0" fontAlgn="base"/>
            <a:r>
              <a:rPr lang="en-GB" sz="2000" b="1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T3.2 </a:t>
            </a:r>
            <a:r>
              <a:rPr lang="en-GB" sz="2000" b="1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3</a:t>
            </a:r>
            <a:endParaRPr lang="en-GB" dirty="0">
              <a:effectLst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BC6AE43-13BF-0F42-9C2F-C53DB0597CB5}"/>
              </a:ext>
            </a:extLst>
          </p:cNvPr>
          <p:cNvSpPr/>
          <p:nvPr/>
        </p:nvSpPr>
        <p:spPr>
          <a:xfrm>
            <a:off x="232241" y="3950472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F3D29A9-6900-FF4E-B6BB-11D24287C247}"/>
              </a:ext>
            </a:extLst>
          </p:cNvPr>
          <p:cNvSpPr txBox="1"/>
          <p:nvPr/>
        </p:nvSpPr>
        <p:spPr>
          <a:xfrm>
            <a:off x="160021" y="842838"/>
            <a:ext cx="6509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Century Gothic"/>
              </a:rPr>
              <a:t>These are used to distinguish one thing from another.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4E7A2D-B5A3-394C-B061-AECEBB164F75}"/>
              </a:ext>
            </a:extLst>
          </p:cNvPr>
          <p:cNvSpPr txBox="1"/>
          <p:nvPr/>
        </p:nvSpPr>
        <p:spPr>
          <a:xfrm>
            <a:off x="3356100" y="1475630"/>
            <a:ext cx="3598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latin typeface="Century Gothic"/>
              </a:rPr>
              <a:t>Were you the owner of </a:t>
            </a:r>
            <a:r>
              <a:rPr lang="en-US" sz="1600" b="1" i="1" dirty="0">
                <a:latin typeface="Century Gothic"/>
              </a:rPr>
              <a:t>that</a:t>
            </a:r>
            <a:r>
              <a:rPr lang="en-US" sz="1600" i="1" dirty="0">
                <a:latin typeface="Century Gothic"/>
              </a:rPr>
              <a:t> car?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E7F59F1-64EB-FB44-B5F6-92ED47E5957F}"/>
              </a:ext>
            </a:extLst>
          </p:cNvPr>
          <p:cNvSpPr txBox="1"/>
          <p:nvPr/>
        </p:nvSpPr>
        <p:spPr>
          <a:xfrm>
            <a:off x="105693" y="1474333"/>
            <a:ext cx="3317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Century Gothic"/>
              </a:rPr>
              <a:t>¿Eras el </a:t>
            </a:r>
            <a:r>
              <a:rPr lang="en-US" sz="1600" dirty="0" err="1">
                <a:latin typeface="Century Gothic"/>
              </a:rPr>
              <a:t>dueño</a:t>
            </a:r>
            <a:r>
              <a:rPr lang="en-US" sz="1600" dirty="0">
                <a:latin typeface="Century Gothic"/>
              </a:rPr>
              <a:t> de </a:t>
            </a:r>
            <a:r>
              <a:rPr lang="en-US" sz="1600" b="1" dirty="0">
                <a:latin typeface="Century Gothic"/>
              </a:rPr>
              <a:t>ese</a:t>
            </a:r>
            <a:r>
              <a:rPr lang="en-US" sz="1600" dirty="0">
                <a:latin typeface="Century Gothic"/>
              </a:rPr>
              <a:t> </a:t>
            </a:r>
            <a:r>
              <a:rPr lang="en-US" sz="1600" dirty="0" err="1">
                <a:latin typeface="Century Gothic"/>
              </a:rPr>
              <a:t>coche</a:t>
            </a:r>
            <a:r>
              <a:rPr lang="en-US" sz="1600" dirty="0">
                <a:latin typeface="Century Gothic"/>
              </a:rPr>
              <a:t>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CD89ADC-DEC6-9647-B205-5FF9A0617669}"/>
              </a:ext>
            </a:extLst>
          </p:cNvPr>
          <p:cNvSpPr txBox="1"/>
          <p:nvPr/>
        </p:nvSpPr>
        <p:spPr>
          <a:xfrm>
            <a:off x="162960" y="2807409"/>
            <a:ext cx="3282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latin typeface="Century Gothic"/>
              </a:rPr>
              <a:t>Esos</a:t>
            </a:r>
            <a:r>
              <a:rPr lang="en-US" sz="1600" dirty="0">
                <a:latin typeface="Century Gothic"/>
              </a:rPr>
              <a:t> sitios son </a:t>
            </a:r>
            <a:r>
              <a:rPr lang="en-US" sz="1600" dirty="0" err="1">
                <a:latin typeface="Century Gothic"/>
              </a:rPr>
              <a:t>muy</a:t>
            </a:r>
            <a:r>
              <a:rPr lang="en-US" sz="1600" dirty="0">
                <a:latin typeface="Century Gothic"/>
              </a:rPr>
              <a:t> buen</a:t>
            </a:r>
            <a:r>
              <a:rPr lang="en-US" sz="1600" u="sng" dirty="0">
                <a:latin typeface="Century Gothic"/>
              </a:rPr>
              <a:t>os</a:t>
            </a:r>
            <a:r>
              <a:rPr lang="en-US" sz="1600" dirty="0">
                <a:latin typeface="Century Gothic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C498373-C8BE-1A47-98C5-5E80EBC89B7B}"/>
              </a:ext>
            </a:extLst>
          </p:cNvPr>
          <p:cNvSpPr txBox="1"/>
          <p:nvPr/>
        </p:nvSpPr>
        <p:spPr>
          <a:xfrm>
            <a:off x="3379260" y="2830762"/>
            <a:ext cx="3282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latin typeface="Century Gothic"/>
              </a:rPr>
              <a:t>Those</a:t>
            </a:r>
            <a:r>
              <a:rPr lang="en-US" sz="1600" i="1" dirty="0">
                <a:latin typeface="Century Gothic"/>
              </a:rPr>
              <a:t> places are very good.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0AA66A4-91CE-334B-B815-179D67CF114D}"/>
              </a:ext>
            </a:extLst>
          </p:cNvPr>
          <p:cNvSpPr txBox="1"/>
          <p:nvPr/>
        </p:nvSpPr>
        <p:spPr>
          <a:xfrm>
            <a:off x="181922" y="1172971"/>
            <a:ext cx="645520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Century Gothic"/>
              </a:rPr>
              <a:t>In Spanish, to say ‘</a:t>
            </a:r>
            <a:r>
              <a:rPr lang="en-US" sz="1600" b="1" dirty="0">
                <a:latin typeface="Century Gothic"/>
              </a:rPr>
              <a:t>that</a:t>
            </a:r>
            <a:r>
              <a:rPr lang="en-US" sz="1600" dirty="0">
                <a:latin typeface="Century Gothic"/>
              </a:rPr>
              <a:t>’ for a </a:t>
            </a:r>
            <a:r>
              <a:rPr lang="en-US" sz="1600" b="1" i="1" dirty="0">
                <a:latin typeface="Century Gothic"/>
              </a:rPr>
              <a:t>singular</a:t>
            </a:r>
            <a:r>
              <a:rPr lang="en-US" sz="1600" dirty="0">
                <a:latin typeface="Century Gothic"/>
              </a:rPr>
              <a:t> </a:t>
            </a:r>
            <a:r>
              <a:rPr lang="en-US" sz="1600" b="1" i="1" dirty="0">
                <a:latin typeface="Century Gothic"/>
              </a:rPr>
              <a:t>masculine </a:t>
            </a:r>
            <a:r>
              <a:rPr lang="en-US" sz="1600" dirty="0">
                <a:latin typeface="Century Gothic"/>
              </a:rPr>
              <a:t>noun, use ‘</a:t>
            </a:r>
            <a:r>
              <a:rPr lang="en-US" sz="1600" b="1" dirty="0">
                <a:latin typeface="Century Gothic"/>
              </a:rPr>
              <a:t>ese’</a:t>
            </a:r>
            <a:r>
              <a:rPr lang="en-US" sz="1600" dirty="0">
                <a:latin typeface="Century Gothic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CF73A15-FC08-D94C-BF67-B332C977F4A5}"/>
              </a:ext>
            </a:extLst>
          </p:cNvPr>
          <p:cNvSpPr txBox="1"/>
          <p:nvPr/>
        </p:nvSpPr>
        <p:spPr>
          <a:xfrm>
            <a:off x="160021" y="2500173"/>
            <a:ext cx="643196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Century Gothic"/>
              </a:rPr>
              <a:t>To say ‘</a:t>
            </a:r>
            <a:r>
              <a:rPr lang="en-US" sz="1600" b="1" dirty="0">
                <a:latin typeface="Century Gothic"/>
              </a:rPr>
              <a:t>those</a:t>
            </a:r>
            <a:r>
              <a:rPr lang="en-US" sz="1600" dirty="0">
                <a:latin typeface="Century Gothic"/>
              </a:rPr>
              <a:t>’ for a </a:t>
            </a:r>
            <a:r>
              <a:rPr lang="en-US" sz="1600" b="1" i="1" dirty="0">
                <a:latin typeface="Century Gothic"/>
              </a:rPr>
              <a:t>plural</a:t>
            </a:r>
            <a:r>
              <a:rPr lang="en-US" sz="1600" dirty="0">
                <a:latin typeface="Century Gothic"/>
              </a:rPr>
              <a:t> </a:t>
            </a:r>
            <a:r>
              <a:rPr lang="en-US" sz="1600" b="1" i="1" dirty="0">
                <a:latin typeface="Century Gothic"/>
              </a:rPr>
              <a:t>masculine </a:t>
            </a:r>
            <a:r>
              <a:rPr lang="en-US" sz="1600" dirty="0">
                <a:latin typeface="Century Gothic"/>
              </a:rPr>
              <a:t>noun, use ‘</a:t>
            </a:r>
            <a:r>
              <a:rPr lang="en-US" sz="1600" b="1" dirty="0" err="1">
                <a:latin typeface="Century Gothic"/>
              </a:rPr>
              <a:t>esos</a:t>
            </a:r>
            <a:r>
              <a:rPr lang="en-US" sz="1600" dirty="0">
                <a:latin typeface="Century Gothic"/>
              </a:rPr>
              <a:t>’.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9EA5FFC-2A85-5149-B643-B2EA27CE92F3}"/>
              </a:ext>
            </a:extLst>
          </p:cNvPr>
          <p:cNvSpPr txBox="1"/>
          <p:nvPr/>
        </p:nvSpPr>
        <p:spPr>
          <a:xfrm>
            <a:off x="156599" y="3222163"/>
            <a:ext cx="643196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Century Gothic"/>
              </a:rPr>
              <a:t>To say ‘</a:t>
            </a:r>
            <a:r>
              <a:rPr lang="en-US" sz="1600" b="1" dirty="0">
                <a:latin typeface="Century Gothic"/>
              </a:rPr>
              <a:t>those</a:t>
            </a:r>
            <a:r>
              <a:rPr lang="en-US" sz="1600" dirty="0">
                <a:latin typeface="Century Gothic"/>
              </a:rPr>
              <a:t>’ for a </a:t>
            </a:r>
            <a:r>
              <a:rPr lang="en-US" sz="1600" b="1" i="1" dirty="0">
                <a:latin typeface="Century Gothic"/>
              </a:rPr>
              <a:t>plural</a:t>
            </a:r>
            <a:r>
              <a:rPr lang="en-US" sz="1600" dirty="0">
                <a:latin typeface="Century Gothic"/>
              </a:rPr>
              <a:t> </a:t>
            </a:r>
            <a:r>
              <a:rPr lang="en-US" sz="1600" b="1" i="1" dirty="0">
                <a:latin typeface="Century Gothic"/>
              </a:rPr>
              <a:t>feminine </a:t>
            </a:r>
            <a:r>
              <a:rPr lang="en-US" sz="1600" dirty="0">
                <a:latin typeface="Century Gothic"/>
              </a:rPr>
              <a:t>noun, use ‘</a:t>
            </a:r>
            <a:r>
              <a:rPr lang="en-US" sz="1600" b="1" dirty="0" err="1">
                <a:latin typeface="Century Gothic"/>
              </a:rPr>
              <a:t>esas</a:t>
            </a:r>
            <a:r>
              <a:rPr lang="en-US" sz="1600" dirty="0">
                <a:latin typeface="Century Gothic"/>
              </a:rPr>
              <a:t>’.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2CA1B8A-69C2-434A-9279-6D375F7B47EE}"/>
              </a:ext>
            </a:extLst>
          </p:cNvPr>
          <p:cNvSpPr txBox="1"/>
          <p:nvPr/>
        </p:nvSpPr>
        <p:spPr>
          <a:xfrm>
            <a:off x="169621" y="1835696"/>
            <a:ext cx="6467501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Century Gothic"/>
              </a:rPr>
              <a:t>In Spanish, to say ‘</a:t>
            </a:r>
            <a:r>
              <a:rPr lang="en-US" sz="1600" b="1" dirty="0">
                <a:latin typeface="Century Gothic"/>
              </a:rPr>
              <a:t>that</a:t>
            </a:r>
            <a:r>
              <a:rPr lang="en-US" sz="1600" dirty="0">
                <a:latin typeface="Century Gothic"/>
              </a:rPr>
              <a:t>’ for a </a:t>
            </a:r>
            <a:r>
              <a:rPr lang="en-US" sz="1600" b="1" i="1" dirty="0">
                <a:latin typeface="Century Gothic"/>
              </a:rPr>
              <a:t>singular</a:t>
            </a:r>
            <a:r>
              <a:rPr lang="en-US" sz="1600" dirty="0">
                <a:latin typeface="Century Gothic"/>
              </a:rPr>
              <a:t> </a:t>
            </a:r>
            <a:r>
              <a:rPr lang="en-US" sz="1600" b="1" i="1" dirty="0">
                <a:latin typeface="Century Gothic"/>
              </a:rPr>
              <a:t>feminine </a:t>
            </a:r>
            <a:r>
              <a:rPr lang="en-US" sz="1600" dirty="0">
                <a:latin typeface="Century Gothic"/>
              </a:rPr>
              <a:t>noun, use ‘</a:t>
            </a:r>
            <a:r>
              <a:rPr lang="en-US" sz="1600" b="1" dirty="0" err="1">
                <a:latin typeface="Century Gothic"/>
              </a:rPr>
              <a:t>esa</a:t>
            </a:r>
            <a:r>
              <a:rPr lang="en-US" sz="1600" b="1" dirty="0">
                <a:latin typeface="Century Gothic"/>
              </a:rPr>
              <a:t>’</a:t>
            </a:r>
            <a:r>
              <a:rPr lang="en-US" sz="1600" dirty="0">
                <a:latin typeface="Century Gothic"/>
              </a:rPr>
              <a:t>.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2654E81-A4F0-8E43-BD40-4EA6071A142B}"/>
              </a:ext>
            </a:extLst>
          </p:cNvPr>
          <p:cNvSpPr txBox="1"/>
          <p:nvPr/>
        </p:nvSpPr>
        <p:spPr>
          <a:xfrm>
            <a:off x="3383646" y="2134985"/>
            <a:ext cx="3292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latin typeface="Century Gothic"/>
              </a:rPr>
              <a:t>That</a:t>
            </a:r>
            <a:r>
              <a:rPr lang="en-US" sz="1600" i="1" dirty="0">
                <a:latin typeface="Century Gothic"/>
              </a:rPr>
              <a:t> guitar is broken.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992E037-67C1-144B-932A-D08471E46637}"/>
              </a:ext>
            </a:extLst>
          </p:cNvPr>
          <p:cNvSpPr txBox="1"/>
          <p:nvPr/>
        </p:nvSpPr>
        <p:spPr>
          <a:xfrm>
            <a:off x="146915" y="2139307"/>
            <a:ext cx="2406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latin typeface="Century Gothic"/>
              </a:rPr>
              <a:t>Esa</a:t>
            </a:r>
            <a:r>
              <a:rPr lang="en-US" sz="1600" dirty="0">
                <a:latin typeface="Century Gothic"/>
              </a:rPr>
              <a:t> </a:t>
            </a:r>
            <a:r>
              <a:rPr lang="en-US" sz="1600" dirty="0" err="1">
                <a:latin typeface="Century Gothic"/>
              </a:rPr>
              <a:t>guitarra</a:t>
            </a:r>
            <a:r>
              <a:rPr lang="en-US" sz="1600" dirty="0">
                <a:latin typeface="Century Gothic"/>
              </a:rPr>
              <a:t> </a:t>
            </a:r>
            <a:r>
              <a:rPr lang="en-US" sz="1600" dirty="0" err="1">
                <a:latin typeface="Century Gothic"/>
              </a:rPr>
              <a:t>está</a:t>
            </a:r>
            <a:r>
              <a:rPr lang="en-US" sz="1600" dirty="0">
                <a:latin typeface="Century Gothic"/>
              </a:rPr>
              <a:t> </a:t>
            </a:r>
            <a:r>
              <a:rPr lang="en-US" sz="1600" dirty="0" err="1">
                <a:latin typeface="Century Gothic"/>
              </a:rPr>
              <a:t>rota</a:t>
            </a:r>
            <a:r>
              <a:rPr lang="en-US" sz="1600" dirty="0">
                <a:latin typeface="Century Gothic"/>
              </a:rPr>
              <a:t>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EFB322E-4952-444C-B11A-23E117A1B9B0}"/>
              </a:ext>
            </a:extLst>
          </p:cNvPr>
          <p:cNvSpPr txBox="1"/>
          <p:nvPr/>
        </p:nvSpPr>
        <p:spPr>
          <a:xfrm>
            <a:off x="146232" y="3503458"/>
            <a:ext cx="6469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latin typeface="Century Gothic"/>
              </a:rPr>
              <a:t>Esas</a:t>
            </a:r>
            <a:r>
              <a:rPr lang="en-US" sz="1600" dirty="0">
                <a:latin typeface="Century Gothic"/>
              </a:rPr>
              <a:t> </a:t>
            </a:r>
            <a:r>
              <a:rPr lang="en-US" sz="1600" dirty="0" err="1">
                <a:latin typeface="Century Gothic"/>
              </a:rPr>
              <a:t>tall</a:t>
            </a:r>
            <a:r>
              <a:rPr lang="en-US" sz="1600" u="sng" dirty="0" err="1">
                <a:latin typeface="Century Gothic"/>
              </a:rPr>
              <a:t>as</a:t>
            </a:r>
            <a:r>
              <a:rPr lang="en-US" sz="1600" dirty="0">
                <a:latin typeface="Century Gothic"/>
              </a:rPr>
              <a:t> son </a:t>
            </a:r>
            <a:r>
              <a:rPr lang="en-US" sz="1600" dirty="0" err="1">
                <a:latin typeface="Century Gothic"/>
              </a:rPr>
              <a:t>demasiado</a:t>
            </a:r>
            <a:r>
              <a:rPr lang="en-US" sz="1600" dirty="0">
                <a:latin typeface="Century Gothic"/>
              </a:rPr>
              <a:t> </a:t>
            </a:r>
            <a:r>
              <a:rPr lang="en-US" sz="1600" dirty="0" err="1">
                <a:latin typeface="Century Gothic"/>
              </a:rPr>
              <a:t>pequeñ</a:t>
            </a:r>
            <a:r>
              <a:rPr lang="en-US" sz="1600" u="sng" dirty="0" err="1">
                <a:latin typeface="Century Gothic"/>
              </a:rPr>
              <a:t>as</a:t>
            </a:r>
            <a:r>
              <a:rPr lang="en-US" sz="1600" dirty="0">
                <a:latin typeface="Century Gothic"/>
              </a:rPr>
              <a:t>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2799DD4-3A78-B24D-83B1-ACF2C2F71A58}"/>
              </a:ext>
            </a:extLst>
          </p:cNvPr>
          <p:cNvSpPr txBox="1"/>
          <p:nvPr/>
        </p:nvSpPr>
        <p:spPr>
          <a:xfrm>
            <a:off x="3933056" y="3476977"/>
            <a:ext cx="6416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latin typeface="Century Gothic"/>
              </a:rPr>
              <a:t>Those</a:t>
            </a:r>
            <a:r>
              <a:rPr lang="en-US" sz="1600" i="1" dirty="0">
                <a:latin typeface="Century Gothic"/>
              </a:rPr>
              <a:t> sizes are too small.</a:t>
            </a:r>
          </a:p>
        </p:txBody>
      </p:sp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DFEDC502-B023-7C4A-97EF-8955F5789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916957"/>
              </p:ext>
            </p:extLst>
          </p:nvPr>
        </p:nvGraphicFramePr>
        <p:xfrm>
          <a:off x="393591" y="5420856"/>
          <a:ext cx="2503292" cy="3121440"/>
        </p:xfrm>
        <a:graphic>
          <a:graphicData uri="http://schemas.openxmlformats.org/drawingml/2006/table">
            <a:tbl>
              <a:tblPr firstRow="1" firstCol="1" bandRow="1"/>
              <a:tblGrid>
                <a:gridCol w="1276420">
                  <a:extLst>
                    <a:ext uri="{9D8B030D-6E8A-4147-A177-3AD203B41FA5}">
                      <a16:colId xmlns:a16="http://schemas.microsoft.com/office/drawing/2014/main" val="2942398105"/>
                    </a:ext>
                  </a:extLst>
                </a:gridCol>
                <a:gridCol w="1226872">
                  <a:extLst>
                    <a:ext uri="{9D8B030D-6E8A-4147-A177-3AD203B41FA5}">
                      <a16:colId xmlns:a16="http://schemas.microsoft.com/office/drawing/2014/main" val="2256479569"/>
                    </a:ext>
                  </a:extLst>
                </a:gridCol>
              </a:tblGrid>
              <a:tr h="39624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faltar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be missing, being missing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519807"/>
                  </a:ext>
                </a:extLst>
              </a:tr>
              <a:tr h="36771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aire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(al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aire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libre)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air</a:t>
                      </a:r>
                    </a:p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(outdoor)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59434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sed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thirst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8482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hambre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hunger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10336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restaurante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restaurant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1149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México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Mexico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812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recuerdo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souvenir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914471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cola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queue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218141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sitio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place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7546312"/>
                  </a:ext>
                </a:extLst>
              </a:tr>
            </a:tbl>
          </a:graphicData>
        </a:graphic>
      </p:graphicFrame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AA6928B5-2B47-904F-BC0D-F74523DAC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59557"/>
              </p:ext>
            </p:extLst>
          </p:nvPr>
        </p:nvGraphicFramePr>
        <p:xfrm>
          <a:off x="-52012" y="5584340"/>
          <a:ext cx="642205" cy="29692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352654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352654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352654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352654">
                <a:tc>
                  <a:txBody>
                    <a:bodyPr/>
                    <a:lstStyle/>
                    <a:p>
                      <a:pPr algn="ctr"/>
                      <a:r>
                        <a:rPr lang="en-GB" sz="1200" b="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b="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352654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352654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284455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6704"/>
                  </a:ext>
                </a:extLst>
              </a:tr>
              <a:tr h="2844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5157644"/>
                  </a:ext>
                </a:extLst>
              </a:tr>
              <a:tr h="284455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6648255"/>
                  </a:ext>
                </a:extLst>
              </a:tr>
            </a:tbl>
          </a:graphicData>
        </a:graphic>
      </p:graphicFrame>
      <p:graphicFrame>
        <p:nvGraphicFramePr>
          <p:cNvPr id="94" name="Table 93">
            <a:extLst>
              <a:ext uri="{FF2B5EF4-FFF2-40B4-BE49-F238E27FC236}">
                <a16:creationId xmlns:a16="http://schemas.microsoft.com/office/drawing/2014/main" id="{DB9213CD-848A-2349-80C9-3F7FF4B17C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203262"/>
              </p:ext>
            </p:extLst>
          </p:nvPr>
        </p:nvGraphicFramePr>
        <p:xfrm>
          <a:off x="3242096" y="5099446"/>
          <a:ext cx="3469673" cy="3442846"/>
        </p:xfrm>
        <a:graphic>
          <a:graphicData uri="http://schemas.openxmlformats.org/drawingml/2006/table">
            <a:tbl>
              <a:tblPr firstRow="1" firstCol="1" bandRow="1"/>
              <a:tblGrid>
                <a:gridCol w="1195016">
                  <a:extLst>
                    <a:ext uri="{9D8B030D-6E8A-4147-A177-3AD203B41FA5}">
                      <a16:colId xmlns:a16="http://schemas.microsoft.com/office/drawing/2014/main" val="2942398105"/>
                    </a:ext>
                  </a:extLst>
                </a:gridCol>
                <a:gridCol w="2274657">
                  <a:extLst>
                    <a:ext uri="{9D8B030D-6E8A-4147-A177-3AD203B41FA5}">
                      <a16:colId xmlns:a16="http://schemas.microsoft.com/office/drawing/2014/main" val="2256479569"/>
                    </a:ext>
                  </a:extLst>
                </a:gridCol>
              </a:tblGrid>
              <a:tr h="31298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talla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size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020400"/>
                  </a:ext>
                </a:extLst>
              </a:tr>
              <a:tr h="31298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ese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that (m)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6498707"/>
                  </a:ext>
                </a:extLst>
              </a:tr>
              <a:tr h="31298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esa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that (f)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519807"/>
                  </a:ext>
                </a:extLst>
              </a:tr>
              <a:tr h="31298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esos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those (m)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594346"/>
                  </a:ext>
                </a:extLst>
              </a:tr>
              <a:tr h="31298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esas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those (f)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84824"/>
                  </a:ext>
                </a:extLst>
              </a:tr>
              <a:tr h="31298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gratis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free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103367"/>
                  </a:ext>
                </a:extLst>
              </a:tr>
              <a:tr h="31298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maravilloso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wonderful, marvellous (m)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11493"/>
                  </a:ext>
                </a:extLst>
              </a:tr>
              <a:tr h="31298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maravillosa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wonderful, marvellous (f)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81290"/>
                  </a:ext>
                </a:extLst>
              </a:tr>
              <a:tr h="31298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roto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broken (m)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137487"/>
                  </a:ext>
                </a:extLst>
              </a:tr>
              <a:tr h="31298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rota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broken (f)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283690"/>
                  </a:ext>
                </a:extLst>
              </a:tr>
              <a:tr h="31298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por supuesto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of course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0813555"/>
                  </a:ext>
                </a:extLst>
              </a:tr>
            </a:tbl>
          </a:graphicData>
        </a:graphic>
      </p:graphicFrame>
      <p:graphicFrame>
        <p:nvGraphicFramePr>
          <p:cNvPr id="95" name="Table 94">
            <a:extLst>
              <a:ext uri="{FF2B5EF4-FFF2-40B4-BE49-F238E27FC236}">
                <a16:creationId xmlns:a16="http://schemas.microsoft.com/office/drawing/2014/main" id="{6B9B6D75-4514-1848-8F1B-F1FEE289DA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748987"/>
              </p:ext>
            </p:extLst>
          </p:nvPr>
        </p:nvGraphicFramePr>
        <p:xfrm>
          <a:off x="2700281" y="5160150"/>
          <a:ext cx="738840" cy="3400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8840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3307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2849774"/>
                  </a:ext>
                </a:extLst>
              </a:tr>
              <a:tr h="330718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268185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303758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32973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9287911"/>
                  </a:ext>
                </a:extLst>
              </a:tr>
              <a:tr h="305754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67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6734273"/>
                  </a:ext>
                </a:extLst>
              </a:tr>
              <a:tr h="330718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9460828"/>
                  </a:ext>
                </a:extLst>
              </a:tr>
              <a:tr h="330718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oth</a:t>
                      </a:r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3908536"/>
                  </a:ext>
                </a:extLst>
              </a:tr>
            </a:tbl>
          </a:graphicData>
        </a:graphic>
      </p:graphicFrame>
      <p:sp>
        <p:nvSpPr>
          <p:cNvPr id="96" name="Rounded Rectangular Callout 95">
            <a:extLst>
              <a:ext uri="{FF2B5EF4-FFF2-40B4-BE49-F238E27FC236}">
                <a16:creationId xmlns:a16="http://schemas.microsoft.com/office/drawing/2014/main" id="{2D91ACDA-022A-F149-AC92-FEE1E4E7D870}"/>
              </a:ext>
            </a:extLst>
          </p:cNvPr>
          <p:cNvSpPr/>
          <p:nvPr/>
        </p:nvSpPr>
        <p:spPr>
          <a:xfrm>
            <a:off x="162935" y="4453614"/>
            <a:ext cx="2354647" cy="758587"/>
          </a:xfrm>
          <a:prstGeom prst="wedgeRoundRectCallout">
            <a:avLst>
              <a:gd name="adj1" fmla="val -21689"/>
              <a:gd name="adj2" fmla="val 87188"/>
              <a:gd name="adj3" fmla="val 16667"/>
            </a:avLst>
          </a:prstGeom>
          <a:solidFill>
            <a:srgbClr val="FFC000">
              <a:lumMod val="20000"/>
              <a:lumOff val="80000"/>
            </a:srgbClr>
          </a:solidFill>
          <a:ln w="381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0" dirty="0">
                <a:latin typeface="Century Gothic"/>
              </a:rPr>
              <a:t>Used in 3rd person only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0" dirty="0">
                <a:latin typeface="Century Gothic"/>
              </a:rPr>
              <a:t>e.g. Falt</a:t>
            </a:r>
            <a:r>
              <a:rPr lang="en-GB" sz="1400" b="1" kern="0" dirty="0">
                <a:latin typeface="Century Gothic"/>
              </a:rPr>
              <a:t>a</a:t>
            </a:r>
            <a:r>
              <a:rPr lang="en-GB" sz="1400" kern="0" dirty="0">
                <a:latin typeface="Century Gothic"/>
              </a:rPr>
              <a:t> pan </a:t>
            </a:r>
            <a:r>
              <a:rPr lang="en-GB" sz="1400" kern="0">
                <a:latin typeface="Century Gothic"/>
              </a:rPr>
              <a:t>= </a:t>
            </a:r>
            <a:endParaRPr lang="en-GB" sz="1400" kern="0" smtClean="0">
              <a:latin typeface="Century Gothic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0" smtClean="0">
                <a:latin typeface="Century Gothic"/>
              </a:rPr>
              <a:t>There </a:t>
            </a:r>
            <a:r>
              <a:rPr lang="en-GB" sz="1400" kern="0" dirty="0">
                <a:latin typeface="Century Gothic"/>
              </a:rPr>
              <a:t>isn’t any bread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entury Gothic"/>
              </a:rPr>
              <a:t>. 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</a:endParaRP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D7822678-B834-304A-B16E-C247F306C9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62" y="5137352"/>
            <a:ext cx="1134608" cy="10996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7" name="Rounded Rectangular Callout 96">
            <a:extLst>
              <a:ext uri="{FF2B5EF4-FFF2-40B4-BE49-F238E27FC236}">
                <a16:creationId xmlns:a16="http://schemas.microsoft.com/office/drawing/2014/main" id="{2BBA476E-0190-424B-A4BB-E566691835D3}"/>
              </a:ext>
            </a:extLst>
          </p:cNvPr>
          <p:cNvSpPr/>
          <p:nvPr/>
        </p:nvSpPr>
        <p:spPr>
          <a:xfrm>
            <a:off x="2774230" y="3959427"/>
            <a:ext cx="3524958" cy="862282"/>
          </a:xfrm>
          <a:prstGeom prst="wedgeRoundRectCallout">
            <a:avLst>
              <a:gd name="adj1" fmla="val -44208"/>
              <a:gd name="adj2" fmla="val 92425"/>
              <a:gd name="adj3" fmla="val 16667"/>
            </a:avLst>
          </a:prstGeom>
          <a:solidFill>
            <a:srgbClr val="FFC000">
              <a:lumMod val="20000"/>
              <a:lumOff val="80000"/>
            </a:srgbClr>
          </a:solidFill>
          <a:ln w="381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0" dirty="0">
                <a:latin typeface="Century Gothic"/>
              </a:rPr>
              <a:t>In English, we say ‘</a:t>
            </a:r>
            <a:r>
              <a:rPr lang="en-GB" sz="1400" b="1" i="1" kern="0" dirty="0">
                <a:latin typeface="Century Gothic"/>
              </a:rPr>
              <a:t>to </a:t>
            </a:r>
            <a:r>
              <a:rPr lang="en-GB" sz="1400" b="1" i="1" kern="0">
                <a:latin typeface="Century Gothic"/>
              </a:rPr>
              <a:t>be </a:t>
            </a:r>
            <a:r>
              <a:rPr lang="en-GB" sz="1400" kern="0" smtClean="0">
                <a:latin typeface="Century Gothic"/>
              </a:rPr>
              <a:t>thirsty’. </a:t>
            </a:r>
            <a:endParaRPr lang="en-GB" sz="1400" kern="0" dirty="0">
              <a:latin typeface="Century Gothic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0" dirty="0">
                <a:latin typeface="Century Gothic"/>
              </a:rPr>
              <a:t>In Spanish, they use ‘</a:t>
            </a:r>
            <a:r>
              <a:rPr lang="en-GB" sz="1400" kern="0" dirty="0" err="1">
                <a:latin typeface="Century Gothic"/>
              </a:rPr>
              <a:t>tener</a:t>
            </a:r>
            <a:r>
              <a:rPr lang="en-GB" sz="1400" kern="0" dirty="0">
                <a:latin typeface="Century Gothic"/>
              </a:rPr>
              <a:t>’ (to have).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i="1" kern="0" smtClean="0">
                <a:latin typeface="Century Gothic"/>
              </a:rPr>
              <a:t>I’m </a:t>
            </a:r>
            <a:r>
              <a:rPr lang="en-GB" sz="1400" i="1" kern="0" dirty="0">
                <a:latin typeface="Century Gothic"/>
              </a:rPr>
              <a:t>thirsty = Tengo </a:t>
            </a:r>
            <a:r>
              <a:rPr lang="en-GB" sz="1400" i="1" kern="0" err="1">
                <a:latin typeface="Century Gothic"/>
              </a:rPr>
              <a:t>sed</a:t>
            </a:r>
            <a:r>
              <a:rPr lang="en-GB" sz="1400" i="1" kern="0">
                <a:latin typeface="Century Gothic"/>
              </a:rPr>
              <a:t> </a:t>
            </a:r>
            <a:endParaRPr lang="en-GB" sz="1400" i="1" kern="0" smtClean="0">
              <a:latin typeface="Century Gothic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0" smtClean="0">
                <a:latin typeface="Century Gothic"/>
              </a:rPr>
              <a:t>(literally </a:t>
            </a:r>
            <a:r>
              <a:rPr lang="en-GB" sz="1400" kern="0" dirty="0">
                <a:latin typeface="Century Gothic"/>
              </a:rPr>
              <a:t>‘I have thirst’)</a:t>
            </a:r>
          </a:p>
        </p:txBody>
      </p:sp>
      <p:pic>
        <p:nvPicPr>
          <p:cNvPr id="3074" name="Picture 2" descr="Guitar, Music, Musical Instrument">
            <a:extLst>
              <a:ext uri="{FF2B5EF4-FFF2-40B4-BE49-F238E27FC236}">
                <a16:creationId xmlns:a16="http://schemas.microsoft.com/office/drawing/2014/main" id="{7918249C-7CCE-7343-AC2A-F321E67DC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761">
            <a:off x="5894757" y="1731000"/>
            <a:ext cx="696760" cy="127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ghtning Bolt 7">
            <a:extLst>
              <a:ext uri="{FF2B5EF4-FFF2-40B4-BE49-F238E27FC236}">
                <a16:creationId xmlns:a16="http://schemas.microsoft.com/office/drawing/2014/main" id="{525E8C83-954F-3741-81D8-C060F2EA6074}"/>
              </a:ext>
            </a:extLst>
          </p:cNvPr>
          <p:cNvSpPr/>
          <p:nvPr/>
        </p:nvSpPr>
        <p:spPr>
          <a:xfrm rot="1436875">
            <a:off x="5887420" y="2324695"/>
            <a:ext cx="316333" cy="537318"/>
          </a:xfrm>
          <a:prstGeom prst="lightningBol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Lightning Bolt 97">
            <a:extLst>
              <a:ext uri="{FF2B5EF4-FFF2-40B4-BE49-F238E27FC236}">
                <a16:creationId xmlns:a16="http://schemas.microsoft.com/office/drawing/2014/main" id="{AC8B5A95-7E9F-6C49-9BA2-0791467DD734}"/>
              </a:ext>
            </a:extLst>
          </p:cNvPr>
          <p:cNvSpPr/>
          <p:nvPr/>
        </p:nvSpPr>
        <p:spPr>
          <a:xfrm rot="4472032">
            <a:off x="5820411" y="2482561"/>
            <a:ext cx="322145" cy="304105"/>
          </a:xfrm>
          <a:prstGeom prst="lightningBol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6E2FF3-CF4E-E14D-811A-2DBA3F5C04D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2105" y="585158"/>
            <a:ext cx="1032315" cy="60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111569" y="8719322"/>
            <a:ext cx="1600200" cy="635000"/>
          </a:xfrm>
        </p:spPr>
        <p:txBody>
          <a:bodyPr/>
          <a:lstStyle/>
          <a:p>
            <a:r>
              <a:rPr lang="en-GB" altLang="en-US" b="1" smtClean="0"/>
              <a:t>53</a:t>
            </a:r>
            <a:endParaRPr lang="en-GB" alt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</a:rPr>
              <a:t>Gramática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146232" y="539552"/>
            <a:ext cx="6785676" cy="425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tx1"/>
                </a:solidFill>
              </a:rPr>
              <a:t>Possessive adjectives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69BA77-D7DF-9847-9E27-9C1DDF38F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6" y="72496"/>
            <a:ext cx="2262833" cy="577692"/>
          </a:xfrm>
        </p:spPr>
        <p:txBody>
          <a:bodyPr/>
          <a:lstStyle/>
          <a:p>
            <a:pPr rtl="0" fontAlgn="base"/>
            <a:r>
              <a:rPr lang="en-GB" sz="2000" b="1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T3.2 </a:t>
            </a:r>
            <a:r>
              <a:rPr lang="en-GB" sz="2000" b="1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4</a:t>
            </a:r>
            <a:endParaRPr lang="en-GB" dirty="0">
              <a:effectLst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BC6AE43-13BF-0F42-9C2F-C53DB0597CB5}"/>
              </a:ext>
            </a:extLst>
          </p:cNvPr>
          <p:cNvSpPr/>
          <p:nvPr/>
        </p:nvSpPr>
        <p:spPr>
          <a:xfrm>
            <a:off x="249598" y="5203489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DFEDC502-B023-7C4A-97EF-8955F5789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202287"/>
              </p:ext>
            </p:extLst>
          </p:nvPr>
        </p:nvGraphicFramePr>
        <p:xfrm>
          <a:off x="452007" y="5724009"/>
          <a:ext cx="2544943" cy="3266305"/>
        </p:xfrm>
        <a:graphic>
          <a:graphicData uri="http://schemas.openxmlformats.org/drawingml/2006/table">
            <a:tbl>
              <a:tblPr firstRow="1" firstCol="1" bandRow="1"/>
              <a:tblGrid>
                <a:gridCol w="1320806">
                  <a:extLst>
                    <a:ext uri="{9D8B030D-6E8A-4147-A177-3AD203B41FA5}">
                      <a16:colId xmlns:a16="http://schemas.microsoft.com/office/drawing/2014/main" val="2942398105"/>
                    </a:ext>
                  </a:extLst>
                </a:gridCol>
                <a:gridCol w="1224137">
                  <a:extLst>
                    <a:ext uri="{9D8B030D-6E8A-4147-A177-3AD203B41FA5}">
                      <a16:colId xmlns:a16="http://schemas.microsoft.com/office/drawing/2014/main" val="2256479569"/>
                    </a:ext>
                  </a:extLst>
                </a:gridCol>
              </a:tblGrid>
              <a:tr h="53938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engañar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trick, tricking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519807"/>
                  </a:ext>
                </a:extLst>
              </a:tr>
              <a:tr h="46711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fumar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smoke, smoking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594346"/>
                  </a:ext>
                </a:extLst>
              </a:tr>
              <a:tr h="37101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cárcel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prison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84824"/>
                  </a:ext>
                </a:extLst>
              </a:tr>
              <a:tr h="37101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cigarrillo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cigarette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103367"/>
                  </a:ext>
                </a:extLst>
              </a:tr>
              <a:tr h="30355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delito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crime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11493"/>
                  </a:ext>
                </a:extLst>
              </a:tr>
              <a:tr h="30355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documento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document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81290"/>
                  </a:ext>
                </a:extLst>
              </a:tr>
              <a:tr h="30355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rincón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corner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9144715"/>
                  </a:ext>
                </a:extLst>
              </a:tr>
              <a:tr h="30355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sangre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blood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2181412"/>
                  </a:ext>
                </a:extLst>
              </a:tr>
              <a:tr h="30355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prueba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proof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7546312"/>
                  </a:ext>
                </a:extLst>
              </a:tr>
            </a:tbl>
          </a:graphicData>
        </a:graphic>
      </p:graphicFrame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AA6928B5-2B47-904F-BC0D-F74523DAC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47696"/>
              </p:ext>
            </p:extLst>
          </p:nvPr>
        </p:nvGraphicFramePr>
        <p:xfrm>
          <a:off x="-71504" y="6039251"/>
          <a:ext cx="642205" cy="29692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352654">
                <a:tc>
                  <a:txBody>
                    <a:bodyPr/>
                    <a:lstStyle/>
                    <a:p>
                      <a:pPr algn="ctr"/>
                      <a:r>
                        <a:rPr lang="en-GB" sz="1200" i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352654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352654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352654">
                <a:tc>
                  <a:txBody>
                    <a:bodyPr/>
                    <a:lstStyle/>
                    <a:p>
                      <a:pPr algn="ctr"/>
                      <a:r>
                        <a:rPr lang="en-GB" sz="1200" b="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b="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352654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352654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284455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6704"/>
                  </a:ext>
                </a:extLst>
              </a:tr>
              <a:tr h="2844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5157644"/>
                  </a:ext>
                </a:extLst>
              </a:tr>
              <a:tr h="284455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6648255"/>
                  </a:ext>
                </a:extLst>
              </a:tr>
            </a:tbl>
          </a:graphicData>
        </a:graphic>
      </p:graphicFrame>
      <p:graphicFrame>
        <p:nvGraphicFramePr>
          <p:cNvPr id="94" name="Table 93">
            <a:extLst>
              <a:ext uri="{FF2B5EF4-FFF2-40B4-BE49-F238E27FC236}">
                <a16:creationId xmlns:a16="http://schemas.microsoft.com/office/drawing/2014/main" id="{DB9213CD-848A-2349-80C9-3F7FF4B17C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522134"/>
              </p:ext>
            </p:extLst>
          </p:nvPr>
        </p:nvGraphicFramePr>
        <p:xfrm>
          <a:off x="3429000" y="5509476"/>
          <a:ext cx="3192709" cy="3240000"/>
        </p:xfrm>
        <a:graphic>
          <a:graphicData uri="http://schemas.openxmlformats.org/drawingml/2006/table">
            <a:tbl>
              <a:tblPr firstRow="1" firstCol="1" bandRow="1"/>
              <a:tblGrid>
                <a:gridCol w="1423431">
                  <a:extLst>
                    <a:ext uri="{9D8B030D-6E8A-4147-A177-3AD203B41FA5}">
                      <a16:colId xmlns:a16="http://schemas.microsoft.com/office/drawing/2014/main" val="2942398105"/>
                    </a:ext>
                  </a:extLst>
                </a:gridCol>
                <a:gridCol w="1769278">
                  <a:extLst>
                    <a:ext uri="{9D8B030D-6E8A-4147-A177-3AD203B41FA5}">
                      <a16:colId xmlns:a16="http://schemas.microsoft.com/office/drawing/2014/main" val="2256479569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mentira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lie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0204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mío 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mine (m)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59434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mía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mine (f)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8482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tuyo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yours (m)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10336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tuya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yours (f)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1149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suyo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his/hers (m)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812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suya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his/hers (f)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13748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estadounidense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from the USA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2836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europeo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European (m)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081355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europea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European (f)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60929"/>
                  </a:ext>
                </a:extLst>
              </a:tr>
            </a:tbl>
          </a:graphicData>
        </a:graphic>
      </p:graphicFrame>
      <p:graphicFrame>
        <p:nvGraphicFramePr>
          <p:cNvPr id="95" name="Table 94">
            <a:extLst>
              <a:ext uri="{FF2B5EF4-FFF2-40B4-BE49-F238E27FC236}">
                <a16:creationId xmlns:a16="http://schemas.microsoft.com/office/drawing/2014/main" id="{6B9B6D75-4514-1848-8F1B-F1FEE289DA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253141"/>
              </p:ext>
            </p:extLst>
          </p:nvPr>
        </p:nvGraphicFramePr>
        <p:xfrm>
          <a:off x="2871144" y="5509476"/>
          <a:ext cx="738840" cy="3321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8840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3321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2849774"/>
                  </a:ext>
                </a:extLst>
              </a:tr>
              <a:tr h="33219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33219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33219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33219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9287911"/>
                  </a:ext>
                </a:extLst>
              </a:tr>
              <a:tr h="33219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33219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33219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6704"/>
                  </a:ext>
                </a:extLst>
              </a:tr>
              <a:tr h="33219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6734273"/>
                  </a:ext>
                </a:extLst>
              </a:tr>
              <a:tr h="33219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9460828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F2ED26AF-5ECA-6B49-8C4E-81C30A02939F}"/>
              </a:ext>
            </a:extLst>
          </p:cNvPr>
          <p:cNvSpPr txBox="1"/>
          <p:nvPr/>
        </p:nvSpPr>
        <p:spPr>
          <a:xfrm>
            <a:off x="172374" y="900944"/>
            <a:ext cx="5776906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To say ’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mine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’ after a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singular masculine</a:t>
            </a:r>
            <a:r>
              <a:rPr kumimoji="0" lang="en-US" sz="16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noun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, use ‘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mío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’.</a:t>
            </a:r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97F6B529-F61C-6745-82E1-DF3BBA436F3C}"/>
              </a:ext>
            </a:extLst>
          </p:cNvPr>
          <p:cNvSpPr txBox="1"/>
          <p:nvPr/>
        </p:nvSpPr>
        <p:spPr>
          <a:xfrm>
            <a:off x="172374" y="1209788"/>
            <a:ext cx="3428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Ese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libro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es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mío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85E94C54-8BD9-7E41-A9BE-869CA12B8BD8}"/>
              </a:ext>
            </a:extLst>
          </p:cNvPr>
          <p:cNvSpPr txBox="1"/>
          <p:nvPr/>
        </p:nvSpPr>
        <p:spPr>
          <a:xfrm>
            <a:off x="3342198" y="1187624"/>
            <a:ext cx="3428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That book is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mine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744365F6-FDB7-9A45-BC84-7422963C8AA2}"/>
              </a:ext>
            </a:extLst>
          </p:cNvPr>
          <p:cNvSpPr txBox="1"/>
          <p:nvPr/>
        </p:nvSpPr>
        <p:spPr>
          <a:xfrm>
            <a:off x="172374" y="1619672"/>
            <a:ext cx="5776906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To say ’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mine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’ after a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singular feminine</a:t>
            </a:r>
            <a:r>
              <a:rPr kumimoji="0" lang="en-US" sz="16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noun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, use ‘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mía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’.</a:t>
            </a:r>
          </a:p>
        </p:txBody>
      </p:sp>
      <p:sp>
        <p:nvSpPr>
          <p:cNvPr id="37" name="TextBox 6">
            <a:extLst>
              <a:ext uri="{FF2B5EF4-FFF2-40B4-BE49-F238E27FC236}">
                <a16:creationId xmlns:a16="http://schemas.microsoft.com/office/drawing/2014/main" id="{7B69C5B1-99F4-E14A-9F2D-BC390D1447F0}"/>
              </a:ext>
            </a:extLst>
          </p:cNvPr>
          <p:cNvSpPr txBox="1"/>
          <p:nvPr/>
        </p:nvSpPr>
        <p:spPr>
          <a:xfrm>
            <a:off x="172374" y="1929868"/>
            <a:ext cx="3428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Esa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bolsa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es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mía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BD27D433-0B1D-B143-828A-CC32C206BE20}"/>
              </a:ext>
            </a:extLst>
          </p:cNvPr>
          <p:cNvSpPr txBox="1"/>
          <p:nvPr/>
        </p:nvSpPr>
        <p:spPr>
          <a:xfrm>
            <a:off x="3342198" y="1907704"/>
            <a:ext cx="3428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That bag is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mine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24D2902F-6BAC-934C-9DBB-AAA9DC201669}"/>
              </a:ext>
            </a:extLst>
          </p:cNvPr>
          <p:cNvSpPr txBox="1"/>
          <p:nvPr/>
        </p:nvSpPr>
        <p:spPr>
          <a:xfrm>
            <a:off x="172374" y="2339752"/>
            <a:ext cx="5852758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To say ’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yours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’ after a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singular masculine</a:t>
            </a:r>
            <a:r>
              <a:rPr kumimoji="0" lang="en-US" sz="16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noun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, use ‘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tuyo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’.</a:t>
            </a: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8D8DB1A1-50A9-3C44-8E70-1BEB3588A8FF}"/>
              </a:ext>
            </a:extLst>
          </p:cNvPr>
          <p:cNvSpPr txBox="1"/>
          <p:nvPr/>
        </p:nvSpPr>
        <p:spPr>
          <a:xfrm>
            <a:off x="182246" y="2649951"/>
            <a:ext cx="3428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Ese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reloj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es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tuyo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45" name="TextBox 6">
            <a:extLst>
              <a:ext uri="{FF2B5EF4-FFF2-40B4-BE49-F238E27FC236}">
                <a16:creationId xmlns:a16="http://schemas.microsoft.com/office/drawing/2014/main" id="{36E265B9-7DFE-C34F-97EE-164D7920BE64}"/>
              </a:ext>
            </a:extLst>
          </p:cNvPr>
          <p:cNvSpPr txBox="1"/>
          <p:nvPr/>
        </p:nvSpPr>
        <p:spPr>
          <a:xfrm>
            <a:off x="3352070" y="2627784"/>
            <a:ext cx="3428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That watch is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yours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" name="TextBox 6">
            <a:extLst>
              <a:ext uri="{FF2B5EF4-FFF2-40B4-BE49-F238E27FC236}">
                <a16:creationId xmlns:a16="http://schemas.microsoft.com/office/drawing/2014/main" id="{03717934-0D23-9C4C-BD8F-43E544F5F965}"/>
              </a:ext>
            </a:extLst>
          </p:cNvPr>
          <p:cNvSpPr txBox="1"/>
          <p:nvPr/>
        </p:nvSpPr>
        <p:spPr>
          <a:xfrm>
            <a:off x="172374" y="3031072"/>
            <a:ext cx="5776906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To say ‘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yours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’ after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/>
              </a:rPr>
              <a:t>a </a:t>
            </a:r>
            <a:r>
              <a:rPr kumimoji="0" lang="en-US" sz="1600" b="1" i="1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/>
              </a:rPr>
              <a:t>singular feminine</a:t>
            </a:r>
            <a:r>
              <a:rPr kumimoji="0" lang="en-US" sz="1600" b="1" i="1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Century Gothic"/>
              </a:rPr>
              <a:t> </a:t>
            </a:r>
            <a:r>
              <a:rPr kumimoji="0" lang="en-US" sz="16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Century Gothic"/>
              </a:rPr>
              <a:t>noun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, use ‘</a:t>
            </a:r>
            <a:r>
              <a:rPr lang="en-US" sz="1600" b="1" dirty="0" err="1">
                <a:latin typeface="Century Gothic"/>
              </a:rPr>
              <a:t>tuy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’.</a:t>
            </a:r>
          </a:p>
        </p:txBody>
      </p:sp>
      <p:sp>
        <p:nvSpPr>
          <p:cNvPr id="47" name="TextBox 6">
            <a:extLst>
              <a:ext uri="{FF2B5EF4-FFF2-40B4-BE49-F238E27FC236}">
                <a16:creationId xmlns:a16="http://schemas.microsoft.com/office/drawing/2014/main" id="{AD549B27-75BE-3142-81B5-258F9769FA9C}"/>
              </a:ext>
            </a:extLst>
          </p:cNvPr>
          <p:cNvSpPr txBox="1"/>
          <p:nvPr/>
        </p:nvSpPr>
        <p:spPr>
          <a:xfrm>
            <a:off x="214032" y="3363338"/>
            <a:ext cx="3428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Esa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camiseta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es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tuya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48" name="TextBox 6">
            <a:extLst>
              <a:ext uri="{FF2B5EF4-FFF2-40B4-BE49-F238E27FC236}">
                <a16:creationId xmlns:a16="http://schemas.microsoft.com/office/drawing/2014/main" id="{5F1BADFD-BBBB-2D4A-BC05-4392F445E032}"/>
              </a:ext>
            </a:extLst>
          </p:cNvPr>
          <p:cNvSpPr txBox="1"/>
          <p:nvPr/>
        </p:nvSpPr>
        <p:spPr>
          <a:xfrm>
            <a:off x="3352070" y="3369350"/>
            <a:ext cx="3428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That t-shirt is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yours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2" name="TextBox 6">
            <a:extLst>
              <a:ext uri="{FF2B5EF4-FFF2-40B4-BE49-F238E27FC236}">
                <a16:creationId xmlns:a16="http://schemas.microsoft.com/office/drawing/2014/main" id="{D34F42DA-A311-B649-9FB9-23E49A6FDE6D}"/>
              </a:ext>
            </a:extLst>
          </p:cNvPr>
          <p:cNvSpPr txBox="1"/>
          <p:nvPr/>
        </p:nvSpPr>
        <p:spPr>
          <a:xfrm>
            <a:off x="191233" y="3729390"/>
            <a:ext cx="6579826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To say ‘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hers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’ or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‘</a:t>
            </a:r>
            <a:r>
              <a:rPr kumimoji="0" lang="en-US" sz="16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his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’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after a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singular masculine</a:t>
            </a:r>
            <a:r>
              <a:rPr kumimoji="0" lang="en-US" sz="16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noun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, use ‘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suyo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’.</a:t>
            </a:r>
          </a:p>
        </p:txBody>
      </p:sp>
      <p:sp>
        <p:nvSpPr>
          <p:cNvPr id="53" name="TextBox 6">
            <a:extLst>
              <a:ext uri="{FF2B5EF4-FFF2-40B4-BE49-F238E27FC236}">
                <a16:creationId xmlns:a16="http://schemas.microsoft.com/office/drawing/2014/main" id="{29829F37-7716-2D47-9334-23B12DA5998E}"/>
              </a:ext>
            </a:extLst>
          </p:cNvPr>
          <p:cNvSpPr txBox="1"/>
          <p:nvPr/>
        </p:nvSpPr>
        <p:spPr>
          <a:xfrm>
            <a:off x="178679" y="4026962"/>
            <a:ext cx="3743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Ese </a:t>
            </a:r>
            <a:r>
              <a:rPr lang="en-US" sz="1600" dirty="0" err="1">
                <a:latin typeface="Century Gothic"/>
              </a:rPr>
              <a:t>billete</a:t>
            </a:r>
            <a:r>
              <a:rPr lang="en-US" sz="1600" dirty="0">
                <a:latin typeface="Century Gothic"/>
              </a:rPr>
              <a:t> de </a:t>
            </a:r>
            <a:r>
              <a:rPr lang="en-US" sz="1600" dirty="0" err="1">
                <a:latin typeface="Century Gothic"/>
              </a:rPr>
              <a:t>avión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 es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</a:rPr>
              <a:t>suyo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.</a:t>
            </a:r>
          </a:p>
        </p:txBody>
      </p:sp>
      <p:sp>
        <p:nvSpPr>
          <p:cNvPr id="54" name="TextBox 6">
            <a:extLst>
              <a:ext uri="{FF2B5EF4-FFF2-40B4-BE49-F238E27FC236}">
                <a16:creationId xmlns:a16="http://schemas.microsoft.com/office/drawing/2014/main" id="{AAE6F098-00F1-034C-8FB4-F9A48D2C6A68}"/>
              </a:ext>
            </a:extLst>
          </p:cNvPr>
          <p:cNvSpPr txBox="1"/>
          <p:nvPr/>
        </p:nvSpPr>
        <p:spPr>
          <a:xfrm>
            <a:off x="3334130" y="4026962"/>
            <a:ext cx="3597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That </a:t>
            </a:r>
            <a:r>
              <a:rPr lang="en-US" sz="1600" dirty="0">
                <a:latin typeface="Century Gothic"/>
              </a:rPr>
              <a:t>plane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ticket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his/hers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55" name="TextBox 6">
            <a:extLst>
              <a:ext uri="{FF2B5EF4-FFF2-40B4-BE49-F238E27FC236}">
                <a16:creationId xmlns:a16="http://schemas.microsoft.com/office/drawing/2014/main" id="{252FE92F-5CB1-0444-A64B-7095DA851B02}"/>
              </a:ext>
            </a:extLst>
          </p:cNvPr>
          <p:cNvSpPr txBox="1"/>
          <p:nvPr/>
        </p:nvSpPr>
        <p:spPr>
          <a:xfrm>
            <a:off x="191233" y="4434178"/>
            <a:ext cx="6383732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To say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/>
              </a:rPr>
              <a:t>‘</a:t>
            </a:r>
            <a:r>
              <a:rPr kumimoji="0" lang="en-US" sz="1600" b="1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/>
              </a:rPr>
              <a:t>hers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/>
              </a:rPr>
              <a:t>’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or ‘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his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’ after a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singular feminine</a:t>
            </a:r>
            <a:r>
              <a:rPr kumimoji="0" lang="en-US" sz="16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noun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, use ‘</a:t>
            </a:r>
            <a:r>
              <a:rPr lang="en-US" sz="1600" b="1" dirty="0" err="1">
                <a:latin typeface="Century Gothic"/>
              </a:rPr>
              <a:t>suy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’.</a:t>
            </a:r>
          </a:p>
        </p:txBody>
      </p:sp>
      <p:sp>
        <p:nvSpPr>
          <p:cNvPr id="56" name="TextBox 6">
            <a:extLst>
              <a:ext uri="{FF2B5EF4-FFF2-40B4-BE49-F238E27FC236}">
                <a16:creationId xmlns:a16="http://schemas.microsoft.com/office/drawing/2014/main" id="{7FBF7EEC-AFCF-7B4A-9D2C-E7CDB944B9CA}"/>
              </a:ext>
            </a:extLst>
          </p:cNvPr>
          <p:cNvSpPr txBox="1"/>
          <p:nvPr/>
        </p:nvSpPr>
        <p:spPr>
          <a:xfrm>
            <a:off x="178680" y="4737502"/>
            <a:ext cx="3102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</a:rPr>
              <a:t>Esa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 </a:t>
            </a:r>
            <a:r>
              <a:rPr lang="en-US" sz="1600" dirty="0">
                <a:latin typeface="Century Gothic"/>
              </a:rPr>
              <a:t>planta </a:t>
            </a:r>
            <a:r>
              <a:rPr lang="en-US" sz="1600" dirty="0" err="1">
                <a:latin typeface="Century Gothic"/>
              </a:rPr>
              <a:t>seca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 es </a:t>
            </a:r>
            <a:r>
              <a:rPr lang="en-US" sz="1600" b="1" dirty="0" err="1">
                <a:latin typeface="Century Gothic"/>
              </a:rPr>
              <a:t>suy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.</a:t>
            </a:r>
          </a:p>
        </p:txBody>
      </p:sp>
      <p:sp>
        <p:nvSpPr>
          <p:cNvPr id="58" name="TextBox 6">
            <a:extLst>
              <a:ext uri="{FF2B5EF4-FFF2-40B4-BE49-F238E27FC236}">
                <a16:creationId xmlns:a16="http://schemas.microsoft.com/office/drawing/2014/main" id="{D9D2F88A-F99F-9041-A958-EAD99EC7F2D7}"/>
              </a:ext>
            </a:extLst>
          </p:cNvPr>
          <p:cNvSpPr txBox="1"/>
          <p:nvPr/>
        </p:nvSpPr>
        <p:spPr>
          <a:xfrm>
            <a:off x="3334130" y="4737501"/>
            <a:ext cx="3118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That dry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plant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is</a:t>
            </a:r>
            <a:r>
              <a:rPr kumimoji="0" lang="en-US" sz="16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his/hers</a:t>
            </a:r>
            <a:r>
              <a:rPr kumimoji="0" lang="en-US" sz="16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7692C18A-8FA6-9C45-BD17-6576082D60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102" y="4991323"/>
            <a:ext cx="858723" cy="858723"/>
          </a:xfrm>
          <a:prstGeom prst="rect">
            <a:avLst/>
          </a:prstGeom>
        </p:spPr>
      </p:pic>
      <p:pic>
        <p:nvPicPr>
          <p:cNvPr id="4098" name="Picture 2" descr="Money Plant, Plants, Flower Pots, Bouquet, Dry Bouquet">
            <a:extLst>
              <a:ext uri="{FF2B5EF4-FFF2-40B4-BE49-F238E27FC236}">
                <a16:creationId xmlns:a16="http://schemas.microsoft.com/office/drawing/2014/main" id="{46FA5844-279A-F24C-B5B7-D9BF79B50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8" r="37642" b="-2845"/>
          <a:stretch/>
        </p:blipFill>
        <p:spPr bwMode="auto">
          <a:xfrm>
            <a:off x="5787746" y="4537882"/>
            <a:ext cx="833575" cy="147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atch, Wristwatch, Time, Accessory">
            <a:extLst>
              <a:ext uri="{FF2B5EF4-FFF2-40B4-BE49-F238E27FC236}">
                <a16:creationId xmlns:a16="http://schemas.microsoft.com/office/drawing/2014/main" id="{0E525199-843B-E945-BDA6-C90DBE3DE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132" y="2168284"/>
            <a:ext cx="547618" cy="82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hopping, Shopping Bag, Bag, Sale, Shop">
            <a:extLst>
              <a:ext uri="{FF2B5EF4-FFF2-40B4-BE49-F238E27FC236}">
                <a16:creationId xmlns:a16="http://schemas.microsoft.com/office/drawing/2014/main" id="{4B7F1094-F28F-614D-9052-EC675182E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759" y="1510020"/>
            <a:ext cx="642205" cy="6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ook, Read, Library, Reading, Education">
            <a:extLst>
              <a:ext uri="{FF2B5EF4-FFF2-40B4-BE49-F238E27FC236}">
                <a16:creationId xmlns:a16="http://schemas.microsoft.com/office/drawing/2014/main" id="{AB96FD8C-169A-F346-8B70-A93A4A05E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813" y="733001"/>
            <a:ext cx="765955" cy="61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Ticket, Trip, Business, Immigration">
            <a:extLst>
              <a:ext uri="{FF2B5EF4-FFF2-40B4-BE49-F238E27FC236}">
                <a16:creationId xmlns:a16="http://schemas.microsoft.com/office/drawing/2014/main" id="{7D66EEE5-77C2-6E49-AC7A-3F3794484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2705">
            <a:off x="6151308" y="3939973"/>
            <a:ext cx="622472" cy="62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T-Shirt, Clothing, Yellow, Shirt, Tshirt">
            <a:extLst>
              <a:ext uri="{FF2B5EF4-FFF2-40B4-BE49-F238E27FC236}">
                <a16:creationId xmlns:a16="http://schemas.microsoft.com/office/drawing/2014/main" id="{3CA0867F-9A46-1045-ABA7-AA5511994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884" y="3052531"/>
            <a:ext cx="589866" cy="64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19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111569" y="8719322"/>
            <a:ext cx="1600200" cy="635000"/>
          </a:xfrm>
        </p:spPr>
        <p:txBody>
          <a:bodyPr/>
          <a:lstStyle/>
          <a:p>
            <a:r>
              <a:rPr lang="en-GB" altLang="en-US" b="1" smtClean="0"/>
              <a:t>54</a:t>
            </a:r>
            <a:endParaRPr lang="en-GB" alt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</a:rPr>
              <a:t>Gramática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151572" y="595511"/>
            <a:ext cx="7244775" cy="425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smtClean="0">
                <a:solidFill>
                  <a:schemeClr val="tx1"/>
                </a:solidFill>
              </a:rPr>
              <a:t>-AR verbs in 1</a:t>
            </a:r>
            <a:r>
              <a:rPr lang="en-GB" sz="1800" b="1" baseline="30000" smtClean="0">
                <a:solidFill>
                  <a:schemeClr val="tx1"/>
                </a:solidFill>
              </a:rPr>
              <a:t>st</a:t>
            </a:r>
            <a:r>
              <a:rPr lang="en-GB" sz="1800" b="1" smtClean="0">
                <a:solidFill>
                  <a:schemeClr val="tx1"/>
                </a:solidFill>
              </a:rPr>
              <a:t> </a:t>
            </a:r>
            <a:r>
              <a:rPr lang="en-GB" sz="1800" b="1" dirty="0">
                <a:solidFill>
                  <a:schemeClr val="tx1"/>
                </a:solidFill>
              </a:rPr>
              <a:t>and 2</a:t>
            </a:r>
            <a:r>
              <a:rPr lang="en-GB" sz="1800" b="1" baseline="30000" dirty="0">
                <a:solidFill>
                  <a:schemeClr val="tx1"/>
                </a:solidFill>
              </a:rPr>
              <a:t>nd</a:t>
            </a:r>
            <a:r>
              <a:rPr lang="en-GB" sz="1800" b="1" dirty="0">
                <a:solidFill>
                  <a:schemeClr val="tx1"/>
                </a:solidFill>
              </a:rPr>
              <a:t> person </a:t>
            </a:r>
            <a:r>
              <a:rPr lang="en-GB" sz="1800" b="1" dirty="0" err="1">
                <a:solidFill>
                  <a:schemeClr val="tx1"/>
                </a:solidFill>
              </a:rPr>
              <a:t>preterite</a:t>
            </a:r>
            <a:r>
              <a:rPr lang="en-GB" sz="1800" b="1" dirty="0">
                <a:solidFill>
                  <a:schemeClr val="tx1"/>
                </a:solidFill>
              </a:rPr>
              <a:t> </a:t>
            </a:r>
            <a:r>
              <a:rPr lang="en-GB" sz="1800" b="1">
                <a:solidFill>
                  <a:schemeClr val="tx1"/>
                </a:solidFill>
              </a:rPr>
              <a:t>[</a:t>
            </a:r>
            <a:r>
              <a:rPr lang="en-GB" sz="1800" b="1" smtClean="0">
                <a:solidFill>
                  <a:schemeClr val="tx1"/>
                </a:solidFill>
              </a:rPr>
              <a:t>REVISITED</a:t>
            </a:r>
            <a:r>
              <a:rPr lang="en-GB" sz="1800" b="1" dirty="0">
                <a:solidFill>
                  <a:schemeClr val="tx1"/>
                </a:solidFill>
              </a:rPr>
              <a:t>]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69BA77-D7DF-9847-9E27-9C1DDF38F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6" y="72496"/>
            <a:ext cx="2262833" cy="577692"/>
          </a:xfrm>
        </p:spPr>
        <p:txBody>
          <a:bodyPr/>
          <a:lstStyle/>
          <a:p>
            <a:pPr rtl="0" fontAlgn="base"/>
            <a:r>
              <a:rPr lang="en-GB" sz="2000" b="1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T3.2 </a:t>
            </a:r>
            <a:r>
              <a:rPr lang="en-GB" sz="2000" b="1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5</a:t>
            </a:r>
            <a:endParaRPr lang="en-GB" dirty="0">
              <a:effectLst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7E61551-1D18-BD4B-9DD1-8DDEBED436BF}"/>
              </a:ext>
            </a:extLst>
          </p:cNvPr>
          <p:cNvSpPr/>
          <p:nvPr/>
        </p:nvSpPr>
        <p:spPr>
          <a:xfrm>
            <a:off x="82960" y="906970"/>
            <a:ext cx="6713238" cy="2198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1600" i="1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defRPr/>
            </a:pPr>
            <a:endParaRPr lang="en-US" sz="1600" i="1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defRPr/>
            </a:pPr>
            <a:endParaRPr lang="en-US" sz="1600" i="1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defRPr/>
            </a:pPr>
            <a:endParaRPr lang="en-US" sz="1600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defRPr/>
            </a:pPr>
            <a:endParaRPr lang="en-US" sz="1600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defRPr/>
            </a:pPr>
            <a:endParaRPr lang="en-US" sz="1600" b="1" i="1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defRPr/>
            </a:pPr>
            <a:endParaRPr lang="en-US" sz="900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defRPr/>
            </a:pPr>
            <a:endParaRPr lang="en-US" sz="1600" b="1" i="1" dirty="0">
              <a:solidFill>
                <a:srgbClr val="000000"/>
              </a:solidFill>
              <a:latin typeface="Century Gothic" panose="020F0302020204030204"/>
            </a:endParaRP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7A9689BB-5022-BC40-B73C-DCDFDEFBD666}"/>
              </a:ext>
            </a:extLst>
          </p:cNvPr>
          <p:cNvSpPr txBox="1">
            <a:spLocks/>
          </p:cNvSpPr>
          <p:nvPr/>
        </p:nvSpPr>
        <p:spPr>
          <a:xfrm>
            <a:off x="252328" y="1068590"/>
            <a:ext cx="6324234" cy="47907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rgbClr val="000000"/>
                </a:solidFill>
              </a:rPr>
              <a:t>To talk about ‘</a:t>
            </a:r>
            <a:r>
              <a:rPr lang="en-GB" sz="1600" b="1" dirty="0">
                <a:solidFill>
                  <a:srgbClr val="000000"/>
                </a:solidFill>
              </a:rPr>
              <a:t>I</a:t>
            </a:r>
            <a:r>
              <a:rPr lang="en-GB" sz="1600" dirty="0">
                <a:solidFill>
                  <a:srgbClr val="000000"/>
                </a:solidFill>
              </a:rPr>
              <a:t>’ with an action </a:t>
            </a:r>
            <a:r>
              <a:rPr lang="en-GB" sz="1600" b="1" dirty="0">
                <a:solidFill>
                  <a:srgbClr val="000000"/>
                </a:solidFill>
              </a:rPr>
              <a:t>completed in the past</a:t>
            </a:r>
            <a:r>
              <a:rPr lang="en-GB" sz="1600">
                <a:solidFill>
                  <a:srgbClr val="000000"/>
                </a:solidFill>
              </a:rPr>
              <a:t>, </a:t>
            </a:r>
            <a:r>
              <a:rPr lang="en-GB" sz="1600" smtClean="0">
                <a:solidFill>
                  <a:srgbClr val="000000"/>
                </a:solidFill>
              </a:rPr>
              <a:t>remove   </a:t>
            </a:r>
            <a:r>
              <a:rPr lang="en-GB" sz="1600" dirty="0">
                <a:solidFill>
                  <a:srgbClr val="000000"/>
                </a:solidFill>
              </a:rPr>
              <a:t>–</a:t>
            </a:r>
            <a:r>
              <a:rPr lang="en-GB" sz="1600" b="1" dirty="0" err="1">
                <a:solidFill>
                  <a:srgbClr val="000000"/>
                </a:solidFill>
              </a:rPr>
              <a:t>ar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and add an –</a:t>
            </a:r>
            <a:r>
              <a:rPr lang="en-GB" sz="1600" b="1" dirty="0" err="1">
                <a:solidFill>
                  <a:srgbClr val="000000"/>
                </a:solidFill>
              </a:rPr>
              <a:t>é</a:t>
            </a:r>
            <a:r>
              <a:rPr lang="en-GB" sz="16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459ED7E9-8C64-2A4D-A97F-26A7B59A3E83}"/>
              </a:ext>
            </a:extLst>
          </p:cNvPr>
          <p:cNvSpPr txBox="1">
            <a:spLocks/>
          </p:cNvSpPr>
          <p:nvPr/>
        </p:nvSpPr>
        <p:spPr>
          <a:xfrm>
            <a:off x="252327" y="2255700"/>
            <a:ext cx="4859241" cy="35789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rgbClr val="000000"/>
                </a:solidFill>
              </a:rPr>
              <a:t>To talk about ‘</a:t>
            </a:r>
            <a:r>
              <a:rPr lang="en-GB" sz="1600" b="1">
                <a:solidFill>
                  <a:srgbClr val="000000"/>
                </a:solidFill>
              </a:rPr>
              <a:t>you</a:t>
            </a:r>
            <a:r>
              <a:rPr lang="en-GB" sz="1600" smtClean="0">
                <a:solidFill>
                  <a:srgbClr val="000000"/>
                </a:solidFill>
              </a:rPr>
              <a:t>’, </a:t>
            </a:r>
            <a:r>
              <a:rPr lang="en-GB" sz="1600" dirty="0">
                <a:solidFill>
                  <a:srgbClr val="000000"/>
                </a:solidFill>
              </a:rPr>
              <a:t>remove –</a:t>
            </a:r>
            <a:r>
              <a:rPr lang="en-GB" sz="1600" b="1" dirty="0" err="1">
                <a:solidFill>
                  <a:srgbClr val="000000"/>
                </a:solidFill>
              </a:rPr>
              <a:t>ar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and add –</a:t>
            </a:r>
            <a:r>
              <a:rPr lang="en-GB" sz="1600" b="1" dirty="0" err="1">
                <a:solidFill>
                  <a:srgbClr val="000000"/>
                </a:solidFill>
              </a:rPr>
              <a:t>aste</a:t>
            </a:r>
            <a:r>
              <a:rPr lang="en-GB" sz="16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B85BDA-3BC2-3B44-8059-9A123E74335B}"/>
              </a:ext>
            </a:extLst>
          </p:cNvPr>
          <p:cNvSpPr/>
          <p:nvPr/>
        </p:nvSpPr>
        <p:spPr>
          <a:xfrm>
            <a:off x="203233" y="2658292"/>
            <a:ext cx="9547918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Llegar</a:t>
            </a:r>
            <a:r>
              <a:rPr lang="en-GB" sz="1600" kern="0" dirty="0">
                <a:cs typeface="Arial"/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Century Gothic" panose="020F0302020204030204"/>
              </a:rPr>
              <a:t>lleg</a:t>
            </a:r>
            <a:r>
              <a:rPr lang="en-US" sz="1600" b="1" err="1">
                <a:solidFill>
                  <a:srgbClr val="000000"/>
                </a:solidFill>
                <a:latin typeface="Century Gothic" panose="020F0302020204030204"/>
              </a:rPr>
              <a:t>aste</a:t>
            </a:r>
            <a:r>
              <a:rPr lang="en-US" sz="1600" b="1">
                <a:solidFill>
                  <a:srgbClr val="000000"/>
                </a:solidFill>
                <a:latin typeface="Century Gothic" panose="020F0302020204030204"/>
              </a:rPr>
              <a:t>  </a:t>
            </a:r>
            <a:r>
              <a:rPr lang="en-US" sz="1600" b="1" smtClean="0">
                <a:solidFill>
                  <a:srgbClr val="000000"/>
                </a:solidFill>
                <a:latin typeface="Century Gothic" panose="020F0302020204030204"/>
              </a:rPr>
              <a:t>	  </a:t>
            </a:r>
            <a:r>
              <a:rPr lang="en-US" sz="1600" smtClean="0">
                <a:solidFill>
                  <a:srgbClr val="000000"/>
                </a:solidFill>
                <a:latin typeface="Century Gothic" panose="020F0302020204030204"/>
              </a:rPr>
              <a:t>¿</a:t>
            </a: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Cuando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Century Gothic" panose="020F0302020204030204"/>
              </a:rPr>
              <a:t>lleg</a:t>
            </a:r>
            <a:r>
              <a:rPr lang="en-US" sz="1600" b="1" err="1">
                <a:solidFill>
                  <a:srgbClr val="000000"/>
                </a:solidFill>
                <a:latin typeface="Century Gothic" panose="020F0302020204030204"/>
              </a:rPr>
              <a:t>aste</a:t>
            </a:r>
            <a:r>
              <a:rPr lang="en-US" sz="1600">
                <a:solidFill>
                  <a:srgbClr val="000000"/>
                </a:solidFill>
                <a:latin typeface="Century Gothic" panose="020F0302020204030204"/>
              </a:rPr>
              <a:t> </a:t>
            </a:r>
            <a:r>
              <a:rPr lang="en-US" sz="1600" smtClean="0">
                <a:solidFill>
                  <a:srgbClr val="000000"/>
                </a:solidFill>
                <a:latin typeface="Century Gothic" panose="020F0302020204030204"/>
              </a:rPr>
              <a:t>a 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Mexico?   </a:t>
            </a:r>
            <a:endParaRPr lang="en-US" sz="1600" i="1" dirty="0">
              <a:solidFill>
                <a:srgbClr val="000000"/>
              </a:solidFill>
              <a:latin typeface="Century Gothic" panose="020F03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C44832-0E5C-2449-815F-0A6A42CAF357}"/>
              </a:ext>
            </a:extLst>
          </p:cNvPr>
          <p:cNvSpPr/>
          <p:nvPr/>
        </p:nvSpPr>
        <p:spPr>
          <a:xfrm>
            <a:off x="219810" y="1547664"/>
            <a:ext cx="5818412" cy="360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Participar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 </a:t>
            </a:r>
            <a:r>
              <a:rPr lang="en-GB" sz="1600" kern="0" dirty="0">
                <a:cs typeface="Arial"/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Particip</a:t>
            </a:r>
            <a:r>
              <a:rPr lang="en-US" sz="1600" b="1" dirty="0" err="1">
                <a:solidFill>
                  <a:srgbClr val="000000"/>
                </a:solidFill>
                <a:latin typeface="Century Gothic" panose="020F0302020204030204"/>
              </a:rPr>
              <a:t>é</a:t>
            </a:r>
            <a:r>
              <a:rPr lang="en-US" sz="1600" b="1" dirty="0">
                <a:solidFill>
                  <a:srgbClr val="000000"/>
                </a:solidFill>
                <a:latin typeface="Century Gothic" panose="020F0302020204030204"/>
              </a:rPr>
              <a:t>     </a:t>
            </a:r>
            <a:endParaRPr lang="en-US" sz="16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E5A2E91-6924-3A45-960D-AA7D43010007}"/>
              </a:ext>
            </a:extLst>
          </p:cNvPr>
          <p:cNvSpPr/>
          <p:nvPr/>
        </p:nvSpPr>
        <p:spPr>
          <a:xfrm>
            <a:off x="203233" y="4240110"/>
            <a:ext cx="4032448" cy="360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Crecer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 </a:t>
            </a:r>
            <a:r>
              <a:rPr lang="en-GB" sz="1600" kern="0" dirty="0">
                <a:cs typeface="Arial"/>
                <a:sym typeface="Wingdings" panose="05000000000000000000" pitchFamily="2" charset="2"/>
              </a:rPr>
              <a:t> </a:t>
            </a: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crec</a:t>
            </a:r>
            <a:r>
              <a:rPr lang="en-US" sz="1600" b="1" dirty="0" err="1">
                <a:solidFill>
                  <a:srgbClr val="000000"/>
                </a:solidFill>
                <a:latin typeface="Century Gothic" panose="020F0302020204030204"/>
              </a:rPr>
              <a:t>í</a:t>
            </a:r>
            <a:r>
              <a:rPr lang="en-US" sz="1600" b="1" dirty="0">
                <a:solidFill>
                  <a:srgbClr val="000000"/>
                </a:solidFill>
                <a:latin typeface="Century Gothic" panose="020F0302020204030204"/>
              </a:rPr>
              <a:t>   </a:t>
            </a: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Crec</a:t>
            </a:r>
            <a:r>
              <a:rPr lang="en-US" sz="1600" b="1" dirty="0" err="1">
                <a:solidFill>
                  <a:srgbClr val="000000"/>
                </a:solidFill>
                <a:latin typeface="Century Gothic" panose="020F0302020204030204"/>
              </a:rPr>
              <a:t>í</a:t>
            </a:r>
            <a:r>
              <a:rPr lang="en-US" sz="1600" b="1" dirty="0">
                <a:solidFill>
                  <a:srgbClr val="000000"/>
                </a:solidFill>
                <a:latin typeface="Century Gothic" panose="020F0302020204030204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en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Guatamala</a:t>
            </a:r>
            <a:r>
              <a:rPr lang="en-US" sz="1600" b="1" dirty="0">
                <a:solidFill>
                  <a:srgbClr val="000000"/>
                </a:solidFill>
                <a:latin typeface="Century Gothic" panose="020F0302020204030204"/>
              </a:rPr>
              <a:t>. </a:t>
            </a:r>
            <a:endParaRPr lang="en-US" sz="1600" dirty="0">
              <a:solidFill>
                <a:srgbClr val="000000"/>
              </a:solidFill>
              <a:latin typeface="Century Gothic" panose="020F0302020204030204"/>
            </a:endParaRP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15F91E17-2405-2643-9EFC-7D8098902EA3}"/>
              </a:ext>
            </a:extLst>
          </p:cNvPr>
          <p:cNvSpPr txBox="1">
            <a:spLocks/>
          </p:cNvSpPr>
          <p:nvPr/>
        </p:nvSpPr>
        <p:spPr>
          <a:xfrm>
            <a:off x="281426" y="3746169"/>
            <a:ext cx="4515045" cy="49197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rgbClr val="000000"/>
                </a:solidFill>
              </a:rPr>
              <a:t>To talk about ‘</a:t>
            </a:r>
            <a:r>
              <a:rPr lang="en-GB" sz="1600" b="1" dirty="0">
                <a:solidFill>
                  <a:srgbClr val="000000"/>
                </a:solidFill>
              </a:rPr>
              <a:t>I</a:t>
            </a:r>
            <a:r>
              <a:rPr lang="en-GB" sz="1600" dirty="0">
                <a:solidFill>
                  <a:srgbClr val="000000"/>
                </a:solidFill>
              </a:rPr>
              <a:t>’ with an action </a:t>
            </a:r>
            <a:r>
              <a:rPr lang="en-GB" sz="1600" b="1" dirty="0">
                <a:solidFill>
                  <a:srgbClr val="000000"/>
                </a:solidFill>
              </a:rPr>
              <a:t>completed in the past</a:t>
            </a:r>
            <a:r>
              <a:rPr lang="en-GB" sz="1600" dirty="0">
                <a:solidFill>
                  <a:srgbClr val="000000"/>
                </a:solidFill>
              </a:rPr>
              <a:t>, remove -</a:t>
            </a:r>
            <a:r>
              <a:rPr lang="en-GB" sz="1600" b="1" dirty="0">
                <a:solidFill>
                  <a:srgbClr val="000000"/>
                </a:solidFill>
              </a:rPr>
              <a:t>er </a:t>
            </a:r>
            <a:r>
              <a:rPr lang="en-GB" sz="1600" dirty="0">
                <a:solidFill>
                  <a:srgbClr val="000000"/>
                </a:solidFill>
              </a:rPr>
              <a:t>or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-</a:t>
            </a:r>
            <a:r>
              <a:rPr lang="en-GB" sz="1600" b="1" dirty="0" err="1">
                <a:solidFill>
                  <a:srgbClr val="000000"/>
                </a:solidFill>
              </a:rPr>
              <a:t>ir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and add an –</a:t>
            </a:r>
            <a:r>
              <a:rPr lang="en-GB" sz="1600" b="1" dirty="0" err="1">
                <a:solidFill>
                  <a:srgbClr val="000000"/>
                </a:solidFill>
              </a:rPr>
              <a:t>í</a:t>
            </a:r>
            <a:r>
              <a:rPr lang="en-GB" sz="16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71B6E59D-5152-6044-95FC-344B1BD8EB63}"/>
              </a:ext>
            </a:extLst>
          </p:cNvPr>
          <p:cNvSpPr txBox="1">
            <a:spLocks/>
          </p:cNvSpPr>
          <p:nvPr/>
        </p:nvSpPr>
        <p:spPr>
          <a:xfrm>
            <a:off x="271501" y="5124651"/>
            <a:ext cx="5503133" cy="36104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rgbClr val="000000"/>
                </a:solidFill>
              </a:rPr>
              <a:t>To talk about ‘</a:t>
            </a:r>
            <a:r>
              <a:rPr lang="en-GB" sz="1600" b="1" dirty="0">
                <a:solidFill>
                  <a:srgbClr val="000000"/>
                </a:solidFill>
              </a:rPr>
              <a:t>you</a:t>
            </a:r>
            <a:r>
              <a:rPr lang="en-GB" sz="1600" dirty="0">
                <a:solidFill>
                  <a:srgbClr val="000000"/>
                </a:solidFill>
              </a:rPr>
              <a:t>’ remove -</a:t>
            </a:r>
            <a:r>
              <a:rPr lang="en-GB" sz="1600" b="1" dirty="0">
                <a:solidFill>
                  <a:srgbClr val="000000"/>
                </a:solidFill>
              </a:rPr>
              <a:t>er </a:t>
            </a:r>
            <a:r>
              <a:rPr lang="en-GB" sz="1600" dirty="0">
                <a:solidFill>
                  <a:srgbClr val="000000"/>
                </a:solidFill>
              </a:rPr>
              <a:t>or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-</a:t>
            </a:r>
            <a:r>
              <a:rPr lang="en-GB" sz="1600" b="1" dirty="0" err="1">
                <a:solidFill>
                  <a:srgbClr val="000000"/>
                </a:solidFill>
              </a:rPr>
              <a:t>ir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and add an –</a:t>
            </a:r>
            <a:r>
              <a:rPr lang="en-GB" sz="1600" b="1" dirty="0" err="1">
                <a:solidFill>
                  <a:srgbClr val="000000"/>
                </a:solidFill>
              </a:rPr>
              <a:t>iste</a:t>
            </a:r>
            <a:r>
              <a:rPr lang="en-GB" sz="16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62C8A5-22E7-5F49-9973-3956F73B7F4A}"/>
              </a:ext>
            </a:extLst>
          </p:cNvPr>
          <p:cNvSpPr/>
          <p:nvPr/>
        </p:nvSpPr>
        <p:spPr>
          <a:xfrm>
            <a:off x="172381" y="5497312"/>
            <a:ext cx="6713238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Recibir</a:t>
            </a:r>
            <a:r>
              <a:rPr lang="en-GB" sz="1600" kern="0" dirty="0">
                <a:cs typeface="Arial"/>
                <a:sym typeface="Wingdings" panose="05000000000000000000" pitchFamily="2" charset="2"/>
              </a:rPr>
              <a:t>  </a:t>
            </a:r>
            <a:r>
              <a:rPr lang="en-US" sz="1600" err="1">
                <a:solidFill>
                  <a:srgbClr val="000000"/>
                </a:solidFill>
                <a:latin typeface="Century Gothic" panose="020F0302020204030204"/>
              </a:rPr>
              <a:t>recib</a:t>
            </a:r>
            <a:r>
              <a:rPr lang="en-US" sz="1600" b="1" err="1">
                <a:solidFill>
                  <a:srgbClr val="000000"/>
                </a:solidFill>
                <a:latin typeface="Century Gothic" panose="020F0302020204030204"/>
              </a:rPr>
              <a:t>iste</a:t>
            </a:r>
            <a:r>
              <a:rPr lang="en-US" sz="1600" b="1">
                <a:solidFill>
                  <a:srgbClr val="000000"/>
                </a:solidFill>
                <a:latin typeface="Century Gothic" panose="020F0302020204030204"/>
              </a:rPr>
              <a:t>   </a:t>
            </a:r>
            <a:r>
              <a:rPr lang="en-US" sz="1600" smtClean="0">
                <a:solidFill>
                  <a:srgbClr val="000000"/>
                </a:solidFill>
                <a:latin typeface="Century Gothic" panose="020F0302020204030204"/>
              </a:rPr>
              <a:t>Recib</a:t>
            </a:r>
            <a:r>
              <a:rPr lang="en-US" sz="1600" b="1" smtClean="0">
                <a:solidFill>
                  <a:srgbClr val="000000"/>
                </a:solidFill>
                <a:latin typeface="Century Gothic" panose="020F0302020204030204"/>
              </a:rPr>
              <a:t>iste</a:t>
            </a:r>
            <a:r>
              <a:rPr lang="en-US" sz="1600" smtClean="0">
                <a:solidFill>
                  <a:srgbClr val="000000"/>
                </a:solidFill>
                <a:latin typeface="Century Gothic" panose="020F0302020204030204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el </a:t>
            </a:r>
            <a:r>
              <a:rPr lang="en-US" sz="1600">
                <a:solidFill>
                  <a:srgbClr val="000000"/>
                </a:solidFill>
                <a:latin typeface="Century Gothic" panose="020F0302020204030204"/>
              </a:rPr>
              <a:t>Premio </a:t>
            </a:r>
            <a:r>
              <a:rPr lang="en-US" sz="1600" smtClean="0">
                <a:solidFill>
                  <a:srgbClr val="000000"/>
                </a:solidFill>
                <a:latin typeface="Century Gothic" panose="020F0302020204030204"/>
              </a:rPr>
              <a:t>Nobel de la Paz.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	 	</a:t>
            </a:r>
            <a:r>
              <a:rPr lang="en-US" sz="1600">
                <a:solidFill>
                  <a:srgbClr val="000000"/>
                </a:solidFill>
                <a:latin typeface="Century Gothic" panose="020F0302020204030204"/>
              </a:rPr>
              <a:t>	</a:t>
            </a:r>
            <a:r>
              <a:rPr lang="en-US" sz="1600">
                <a:solidFill>
                  <a:srgbClr val="000000"/>
                </a:solidFill>
                <a:latin typeface="Century Gothic" panose="020F0302020204030204"/>
              </a:rPr>
              <a:t> </a:t>
            </a:r>
            <a:r>
              <a:rPr lang="en-US" sz="1600" smtClean="0">
                <a:solidFill>
                  <a:srgbClr val="000000"/>
                </a:solidFill>
                <a:latin typeface="Century Gothic" panose="020F0302020204030204"/>
              </a:rPr>
              <a:t>  </a:t>
            </a:r>
            <a:r>
              <a:rPr lang="en-US" sz="1600" i="1" smtClean="0">
                <a:solidFill>
                  <a:srgbClr val="000000"/>
                </a:solidFill>
                <a:latin typeface="Century Gothic" panose="020F0302020204030204"/>
              </a:rPr>
              <a:t>You </a:t>
            </a:r>
            <a:r>
              <a:rPr lang="en-US" sz="1600" b="1">
                <a:solidFill>
                  <a:srgbClr val="000000"/>
                </a:solidFill>
                <a:latin typeface="Century Gothic" panose="020F0302020204030204"/>
              </a:rPr>
              <a:t>received </a:t>
            </a:r>
            <a:r>
              <a:rPr lang="en-US" sz="1600" i="1" smtClean="0">
                <a:solidFill>
                  <a:srgbClr val="000000"/>
                </a:solidFill>
                <a:latin typeface="Century Gothic" panose="020F0302020204030204"/>
              </a:rPr>
              <a:t>the </a:t>
            </a:r>
            <a:r>
              <a:rPr lang="en-US" sz="1600" i="1">
                <a:solidFill>
                  <a:srgbClr val="000000"/>
                </a:solidFill>
                <a:latin typeface="Century Gothic" panose="020F0302020204030204"/>
              </a:rPr>
              <a:t>Nobel </a:t>
            </a:r>
            <a:r>
              <a:rPr lang="en-US" sz="1600" i="1" smtClean="0">
                <a:solidFill>
                  <a:srgbClr val="000000"/>
                </a:solidFill>
                <a:latin typeface="Century Gothic" panose="020F0302020204030204"/>
              </a:rPr>
              <a:t>Peace Prize</a:t>
            </a:r>
            <a:r>
              <a:rPr lang="en-US" sz="1600" i="1" dirty="0">
                <a:solidFill>
                  <a:srgbClr val="000000"/>
                </a:solidFill>
                <a:latin typeface="Century Gothic" panose="020F0302020204030204"/>
              </a:rPr>
              <a:t>.</a:t>
            </a:r>
            <a:endParaRPr lang="en-US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00E6AB-B83B-E24C-A014-B75BE07B10A9}"/>
              </a:ext>
            </a:extLst>
          </p:cNvPr>
          <p:cNvSpPr/>
          <p:nvPr/>
        </p:nvSpPr>
        <p:spPr>
          <a:xfrm>
            <a:off x="2824366" y="1857643"/>
            <a:ext cx="20858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000000"/>
                </a:solidFill>
                <a:latin typeface="Century Gothic" panose="020F0302020204030204"/>
              </a:rPr>
              <a:t>I</a:t>
            </a:r>
            <a:r>
              <a:rPr lang="en-US" sz="1600" i="1" dirty="0">
                <a:solidFill>
                  <a:srgbClr val="000000"/>
                </a:solidFill>
                <a:latin typeface="Century Gothic" panose="020F0302020204030204"/>
              </a:rPr>
              <a:t> t</a:t>
            </a:r>
            <a:r>
              <a:rPr lang="en-US" sz="1600" b="1" i="1" dirty="0">
                <a:solidFill>
                  <a:srgbClr val="000000"/>
                </a:solidFill>
                <a:latin typeface="Century Gothic" panose="020F0302020204030204"/>
              </a:rPr>
              <a:t>ook</a:t>
            </a:r>
            <a:r>
              <a:rPr lang="en-US" sz="1600" i="1" dirty="0">
                <a:solidFill>
                  <a:srgbClr val="000000"/>
                </a:solidFill>
                <a:latin typeface="Century Gothic" panose="020F0302020204030204"/>
              </a:rPr>
              <a:t> part in a film.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F90B0D-E01A-2A41-BD5F-39B4A80E17BF}"/>
              </a:ext>
            </a:extLst>
          </p:cNvPr>
          <p:cNvSpPr/>
          <p:nvPr/>
        </p:nvSpPr>
        <p:spPr>
          <a:xfrm>
            <a:off x="2163463" y="3001930"/>
            <a:ext cx="43231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When </a:t>
            </a:r>
            <a:r>
              <a:rPr lang="en-US" sz="1600" b="1" dirty="0">
                <a:solidFill>
                  <a:srgbClr val="000000"/>
                </a:solidFill>
                <a:latin typeface="Century Gothic" panose="020F0302020204030204"/>
              </a:rPr>
              <a:t>did you</a:t>
            </a:r>
            <a:r>
              <a:rPr lang="en-US" sz="1600" b="1" i="1" dirty="0">
                <a:solidFill>
                  <a:srgbClr val="000000"/>
                </a:solidFill>
                <a:latin typeface="Century Gothic" panose="020F0302020204030204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Century Gothic" panose="020F0302020204030204"/>
              </a:rPr>
              <a:t>arrive in Mexico?</a:t>
            </a: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BE86FB-925B-C44B-9391-28F38F6D8308}"/>
              </a:ext>
            </a:extLst>
          </p:cNvPr>
          <p:cNvSpPr/>
          <p:nvPr/>
        </p:nvSpPr>
        <p:spPr>
          <a:xfrm>
            <a:off x="1895213" y="4590315"/>
            <a:ext cx="26132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000000"/>
                </a:solidFill>
                <a:latin typeface="Century Gothic" panose="020F0302020204030204"/>
              </a:rPr>
              <a:t>I</a:t>
            </a:r>
            <a:r>
              <a:rPr lang="en-US" sz="1600" i="1" dirty="0">
                <a:solidFill>
                  <a:srgbClr val="000000"/>
                </a:solidFill>
                <a:latin typeface="Century Gothic" panose="020F0302020204030204"/>
              </a:rPr>
              <a:t> </a:t>
            </a:r>
            <a:r>
              <a:rPr lang="en-US" sz="1600" b="1" i="1" dirty="0">
                <a:solidFill>
                  <a:srgbClr val="000000"/>
                </a:solidFill>
                <a:latin typeface="Century Gothic" panose="020F0302020204030204"/>
              </a:rPr>
              <a:t>grew up</a:t>
            </a:r>
            <a:r>
              <a:rPr lang="en-US" sz="1600" i="1" dirty="0">
                <a:solidFill>
                  <a:srgbClr val="000000"/>
                </a:solidFill>
                <a:latin typeface="Century Gothic" panose="020F0302020204030204"/>
              </a:rPr>
              <a:t> in </a:t>
            </a:r>
            <a:r>
              <a:rPr lang="en-US" sz="1600" i="1" dirty="0" err="1">
                <a:solidFill>
                  <a:srgbClr val="000000"/>
                </a:solidFill>
                <a:latin typeface="Century Gothic" panose="020F0302020204030204"/>
              </a:rPr>
              <a:t>Guatamala</a:t>
            </a:r>
            <a:r>
              <a:rPr lang="en-US" sz="1600" i="1" dirty="0">
                <a:solidFill>
                  <a:srgbClr val="000000"/>
                </a:solidFill>
                <a:latin typeface="Century Gothic" panose="020F0302020204030204"/>
              </a:rPr>
              <a:t>.</a:t>
            </a:r>
            <a:endParaRPr lang="en-US" sz="1600" dirty="0"/>
          </a:p>
        </p:txBody>
      </p:sp>
      <p:pic>
        <p:nvPicPr>
          <p:cNvPr id="27" name="Picture 6" descr="https://upload.wikimedia.org/wikipedia/commons/d/d8/Map_of_Central_America.png">
            <a:extLst>
              <a:ext uri="{FF2B5EF4-FFF2-40B4-BE49-F238E27FC236}">
                <a16:creationId xmlns:a16="http://schemas.microsoft.com/office/drawing/2014/main" id="{D3A44ECA-7406-CD47-8F9E-72703EA7C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471" y="3760730"/>
            <a:ext cx="1459004" cy="978061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935B1BD2-F808-704C-A1F2-E8A7793BC40B}"/>
              </a:ext>
            </a:extLst>
          </p:cNvPr>
          <p:cNvSpPr/>
          <p:nvPr/>
        </p:nvSpPr>
        <p:spPr>
          <a:xfrm>
            <a:off x="148134" y="6272025"/>
            <a:ext cx="6344106" cy="2575592"/>
          </a:xfrm>
          <a:prstGeom prst="wedgeRoundRectCallout">
            <a:avLst>
              <a:gd name="adj1" fmla="val 34924"/>
              <a:gd name="adj2" fmla="val -54451"/>
              <a:gd name="adj3" fmla="val 16667"/>
            </a:avLst>
          </a:prstGeom>
          <a:solidFill>
            <a:srgbClr val="E1F0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Cuando era niña trabajaba con mi familia en </a:t>
            </a:r>
            <a:r>
              <a:rPr lang="es-ES" sz="1600">
                <a:solidFill>
                  <a:schemeClr val="tx1"/>
                </a:solidFill>
                <a:latin typeface="Century Gothic" panose="020B0502020202020204" pitchFamily="34" charset="0"/>
              </a:rPr>
              <a:t>el </a:t>
            </a:r>
            <a:endParaRPr lang="es-ES" sz="160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s-ES" sz="1600" smtClean="0">
                <a:solidFill>
                  <a:schemeClr val="tx1"/>
                </a:solidFill>
                <a:latin typeface="Century Gothic" panose="020B0502020202020204" pitchFamily="34" charset="0"/>
              </a:rPr>
              <a:t>campo. </a:t>
            </a:r>
            <a:r>
              <a:rPr lang="es-E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Aprendí</a:t>
            </a:r>
            <a:r>
              <a:rPr lang="es-E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mucho sobre la naturaleza </a:t>
            </a:r>
            <a:r>
              <a:rPr lang="es-ES" sz="1600">
                <a:solidFill>
                  <a:schemeClr val="tx1"/>
                </a:solidFill>
                <a:latin typeface="Century Gothic" panose="020B0502020202020204" pitchFamily="34" charset="0"/>
              </a:rPr>
              <a:t>y </a:t>
            </a:r>
            <a:r>
              <a:rPr lang="es-ES" sz="1600" smtClean="0">
                <a:solidFill>
                  <a:schemeClr val="tx1"/>
                </a:solidFill>
                <a:latin typeface="Century Gothic" panose="020B0502020202020204" pitchFamily="34" charset="0"/>
              </a:rPr>
              <a:t>el </a:t>
            </a:r>
            <a:r>
              <a:rPr lang="es-E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efecto del sol y el clima.  Nuestra </a:t>
            </a:r>
            <a:r>
              <a:rPr lang="es-ES" sz="1600">
                <a:solidFill>
                  <a:schemeClr val="tx1"/>
                </a:solidFill>
                <a:latin typeface="Century Gothic" panose="020B0502020202020204" pitchFamily="34" charset="0"/>
              </a:rPr>
              <a:t>comunidad </a:t>
            </a:r>
            <a:r>
              <a:rPr lang="es-ES" sz="1600" smtClean="0">
                <a:solidFill>
                  <a:schemeClr val="tx1"/>
                </a:solidFill>
                <a:latin typeface="Century Gothic" panose="020B0502020202020204" pitchFamily="34" charset="0"/>
              </a:rPr>
              <a:t>tenía </a:t>
            </a:r>
            <a:r>
              <a:rPr lang="es-E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sus propias costumbres y su propia lengua</a:t>
            </a:r>
            <a:r>
              <a:rPr lang="es-ES" sz="160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es-ES" sz="1600" smtClean="0">
                <a:solidFill>
                  <a:schemeClr val="tx1"/>
                </a:solidFill>
                <a:latin typeface="Century Gothic" panose="020B0502020202020204" pitchFamily="34" charset="0"/>
              </a:rPr>
              <a:t>el </a:t>
            </a:r>
            <a:r>
              <a:rPr lang="es-E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Quiché.</a:t>
            </a:r>
            <a:r>
              <a:rPr lang="es-E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 </a:t>
            </a:r>
            <a:r>
              <a:rPr lang="es-E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Mi padre dirigió el movimiento de </a:t>
            </a:r>
            <a:r>
              <a:rPr lang="es-ES" sz="1600">
                <a:solidFill>
                  <a:schemeClr val="tx1"/>
                </a:solidFill>
                <a:latin typeface="Century Gothic" panose="020B0502020202020204" pitchFamily="34" charset="0"/>
              </a:rPr>
              <a:t>los </a:t>
            </a:r>
            <a:r>
              <a:rPr lang="es-ES" sz="1600">
                <a:solidFill>
                  <a:schemeClr val="tx1"/>
                </a:solidFill>
                <a:latin typeface="Century Gothic" panose="020B0502020202020204" pitchFamily="34" charset="0"/>
              </a:rPr>
              <a:t>campesinos*. </a:t>
            </a:r>
            <a:r>
              <a:rPr lang="es-E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Murió durante una manifestación no violenta. Un año después mataron a mi madre.  </a:t>
            </a:r>
            <a:r>
              <a:rPr lang="es-ES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Huí</a:t>
            </a:r>
            <a:r>
              <a:rPr lang="es-E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a México donde aprendí mejor el español y </a:t>
            </a:r>
            <a:r>
              <a:rPr lang="es-E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escribí</a:t>
            </a:r>
            <a:r>
              <a:rPr lang="es-E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mi primer libro. Recibí el ‘Nobel de la Paz’ en 1992 y en 2011 </a:t>
            </a:r>
            <a:r>
              <a:rPr lang="es-E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decidí</a:t>
            </a:r>
            <a:r>
              <a:rPr lang="es-E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presentarme como candidata en las elecciones.  </a:t>
            </a:r>
            <a:r>
              <a:rPr lang="es-E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Perdí</a:t>
            </a:r>
            <a:r>
              <a:rPr lang="es-E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pero no es el fin de nuestra historia. </a:t>
            </a:r>
            <a:endParaRPr lang="es-GB" sz="1600">
              <a:solidFill>
                <a:schemeClr val="tx1"/>
              </a:solidFill>
              <a:highlight>
                <a:srgbClr val="EAD6D6"/>
              </a:highlight>
            </a:endParaRPr>
          </a:p>
        </p:txBody>
      </p:sp>
      <p:pic>
        <p:nvPicPr>
          <p:cNvPr id="59" name="Picture 2" descr="https://upload.wikimedia.org/wikipedia/commons/4/45/Rigoberta_Mench%C3%BA_%281992%29_cropped.jpg">
            <a:extLst>
              <a:ext uri="{FF2B5EF4-FFF2-40B4-BE49-F238E27FC236}">
                <a16:creationId xmlns:a16="http://schemas.microsoft.com/office/drawing/2014/main" id="{F67D148C-717A-1340-B8CC-6BB4681ECD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0"/>
          <a:stretch/>
        </p:blipFill>
        <p:spPr bwMode="auto">
          <a:xfrm>
            <a:off x="5906020" y="4865919"/>
            <a:ext cx="841122" cy="119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6F5C1C-09C8-AE4A-8E51-4A37C3A36964}"/>
              </a:ext>
            </a:extLst>
          </p:cNvPr>
          <p:cNvSpPr/>
          <p:nvPr/>
        </p:nvSpPr>
        <p:spPr>
          <a:xfrm>
            <a:off x="5622544" y="6047492"/>
            <a:ext cx="14195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B" sz="1600">
                <a:highlight>
                  <a:srgbClr val="EAD6D6"/>
                </a:highlight>
                <a:latin typeface="Century Gothic" panose="020B0502020202020204" pitchFamily="34" charset="0"/>
              </a:rPr>
              <a:t>Rigoberta Menchú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339D45-19E7-5541-ACC6-C9C0521F81DD}"/>
              </a:ext>
            </a:extLst>
          </p:cNvPr>
          <p:cNvSpPr/>
          <p:nvPr/>
        </p:nvSpPr>
        <p:spPr>
          <a:xfrm>
            <a:off x="2814050" y="1561167"/>
            <a:ext cx="27927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Particip</a:t>
            </a:r>
            <a:r>
              <a:rPr lang="en-US" sz="1600" b="1" dirty="0" err="1">
                <a:solidFill>
                  <a:srgbClr val="000000"/>
                </a:solidFill>
                <a:latin typeface="Century Gothic" panose="020F0302020204030204"/>
              </a:rPr>
              <a:t>é</a:t>
            </a:r>
            <a:r>
              <a:rPr lang="en-US" sz="1600" b="1" dirty="0">
                <a:solidFill>
                  <a:srgbClr val="000000"/>
                </a:solidFill>
                <a:latin typeface="Century Gothic" panose="020F0302020204030204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en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 una </a:t>
            </a: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película</a:t>
            </a:r>
            <a:r>
              <a:rPr lang="en-US" sz="1600" b="1" dirty="0">
                <a:solidFill>
                  <a:srgbClr val="000000"/>
                </a:solidFill>
                <a:latin typeface="Century Gothic" panose="020F0302020204030204"/>
              </a:rPr>
              <a:t>. </a:t>
            </a:r>
            <a:endParaRPr lang="en-US" sz="1600" dirty="0"/>
          </a:p>
        </p:txBody>
      </p:sp>
      <p:pic>
        <p:nvPicPr>
          <p:cNvPr id="28" name="Picture 2" descr="Cuando las montañas tiemblan">
            <a:extLst>
              <a:ext uri="{FF2B5EF4-FFF2-40B4-BE49-F238E27FC236}">
                <a16:creationId xmlns:a16="http://schemas.microsoft.com/office/drawing/2014/main" id="{E59CE136-5FEE-8B40-9608-096BC6ED6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7218" y="1665434"/>
            <a:ext cx="1064345" cy="143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vector graphics of Guatemala">
            <a:extLst>
              <a:ext uri="{FF2B5EF4-FFF2-40B4-BE49-F238E27FC236}">
                <a16:creationId xmlns:a16="http://schemas.microsoft.com/office/drawing/2014/main" id="{0B65BD31-9A4B-1142-835F-0D8C4AB85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63" y="4605457"/>
            <a:ext cx="663402" cy="44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203233" y="3375256"/>
            <a:ext cx="7244775" cy="425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smtClean="0">
                <a:solidFill>
                  <a:schemeClr val="tx1"/>
                </a:solidFill>
              </a:rPr>
              <a:t>-ER/-IR verbs in 1</a:t>
            </a:r>
            <a:r>
              <a:rPr lang="en-GB" sz="1800" b="1" baseline="30000" smtClean="0">
                <a:solidFill>
                  <a:schemeClr val="tx1"/>
                </a:solidFill>
              </a:rPr>
              <a:t>st</a:t>
            </a:r>
            <a:r>
              <a:rPr lang="en-GB" sz="1800" b="1" smtClean="0">
                <a:solidFill>
                  <a:schemeClr val="tx1"/>
                </a:solidFill>
              </a:rPr>
              <a:t> </a:t>
            </a:r>
            <a:r>
              <a:rPr lang="en-GB" sz="1800" b="1" dirty="0">
                <a:solidFill>
                  <a:schemeClr val="tx1"/>
                </a:solidFill>
              </a:rPr>
              <a:t>and 2</a:t>
            </a:r>
            <a:r>
              <a:rPr lang="en-GB" sz="1800" b="1" baseline="30000" dirty="0">
                <a:solidFill>
                  <a:schemeClr val="tx1"/>
                </a:solidFill>
              </a:rPr>
              <a:t>nd</a:t>
            </a:r>
            <a:r>
              <a:rPr lang="en-GB" sz="1800" b="1" dirty="0">
                <a:solidFill>
                  <a:schemeClr val="tx1"/>
                </a:solidFill>
              </a:rPr>
              <a:t> person </a:t>
            </a:r>
            <a:r>
              <a:rPr lang="en-GB" sz="1800" b="1" dirty="0" err="1">
                <a:solidFill>
                  <a:schemeClr val="tx1"/>
                </a:solidFill>
              </a:rPr>
              <a:t>preterite</a:t>
            </a:r>
            <a:r>
              <a:rPr lang="en-GB" sz="1800" b="1" dirty="0">
                <a:solidFill>
                  <a:schemeClr val="tx1"/>
                </a:solidFill>
              </a:rPr>
              <a:t> </a:t>
            </a:r>
            <a:r>
              <a:rPr lang="en-GB" sz="1800" b="1">
                <a:solidFill>
                  <a:schemeClr val="tx1"/>
                </a:solidFill>
              </a:rPr>
              <a:t>[</a:t>
            </a:r>
            <a:r>
              <a:rPr lang="en-GB" sz="1800" b="1" smtClean="0">
                <a:solidFill>
                  <a:schemeClr val="tx1"/>
                </a:solidFill>
              </a:rPr>
              <a:t>REVISITED</a:t>
            </a:r>
            <a:r>
              <a:rPr lang="en-GB" sz="1800" b="1" dirty="0">
                <a:solidFill>
                  <a:schemeClr val="tx1"/>
                </a:solidFill>
              </a:rPr>
              <a:t>]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7372" y="8805446"/>
            <a:ext cx="35108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smtClean="0">
                <a:latin typeface="Century Gothic" panose="020B0502020202020204" pitchFamily="34" charset="0"/>
              </a:rPr>
              <a:t>*el/la campesino/a = rural worker</a:t>
            </a: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14976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111569" y="8719322"/>
            <a:ext cx="1600200" cy="635000"/>
          </a:xfrm>
        </p:spPr>
        <p:txBody>
          <a:bodyPr/>
          <a:lstStyle/>
          <a:p>
            <a:r>
              <a:rPr lang="en-GB" altLang="en-US" b="1" smtClean="0"/>
              <a:t>55</a:t>
            </a:r>
            <a:endParaRPr lang="en-GB" alt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</a:rPr>
              <a:t>Gramática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69BA77-D7DF-9847-9E27-9C1DDF38F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6" y="72496"/>
            <a:ext cx="2262833" cy="577692"/>
          </a:xfrm>
        </p:spPr>
        <p:txBody>
          <a:bodyPr/>
          <a:lstStyle/>
          <a:p>
            <a:pPr rtl="0" fontAlgn="base"/>
            <a:r>
              <a:rPr lang="en-GB" sz="2000" b="1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T3.2 </a:t>
            </a:r>
            <a:r>
              <a:rPr lang="en-GB" sz="2000" b="1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5</a:t>
            </a:r>
            <a:endParaRPr lang="en-GB" dirty="0">
              <a:effectLst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11B064D-44FA-4541-AB0A-F29C1244A956}"/>
              </a:ext>
            </a:extLst>
          </p:cNvPr>
          <p:cNvSpPr/>
          <p:nvPr/>
        </p:nvSpPr>
        <p:spPr>
          <a:xfrm>
            <a:off x="351589" y="6992384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4806E51-A0AC-534D-9997-88C79C42D9FB}"/>
              </a:ext>
            </a:extLst>
          </p:cNvPr>
          <p:cNvSpPr txBox="1"/>
          <p:nvPr/>
        </p:nvSpPr>
        <p:spPr>
          <a:xfrm>
            <a:off x="256224" y="7457345"/>
            <a:ext cx="5179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This week we revisit vocabulary from Year 7 and  Year 8. Follow the QR code to the Quizlet Mashup. What do these useful questions mean? 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CDDD202B-49BF-064B-808C-3BC34BE61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679" y="7724139"/>
            <a:ext cx="937343" cy="937343"/>
          </a:xfrm>
          <a:prstGeom prst="rect">
            <a:avLst/>
          </a:prstGeom>
        </p:spPr>
      </p:pic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0DCED446-E211-4840-A41A-A349B5109A16}"/>
              </a:ext>
            </a:extLst>
          </p:cNvPr>
          <p:cNvSpPr txBox="1">
            <a:spLocks/>
          </p:cNvSpPr>
          <p:nvPr/>
        </p:nvSpPr>
        <p:spPr>
          <a:xfrm>
            <a:off x="321541" y="1204833"/>
            <a:ext cx="4409928" cy="168114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b="1" smtClean="0">
                <a:solidFill>
                  <a:schemeClr val="tx1"/>
                </a:solidFill>
              </a:rPr>
              <a:t>IR</a:t>
            </a:r>
            <a:endParaRPr lang="en-GB" sz="1600" dirty="0">
              <a:solidFill>
                <a:schemeClr val="tx1"/>
              </a:solidFill>
            </a:endParaRP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GB" sz="1600" dirty="0">
              <a:solidFill>
                <a:schemeClr val="tx1"/>
              </a:solidFill>
            </a:endParaRP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b="1" dirty="0">
                <a:solidFill>
                  <a:schemeClr val="tx1"/>
                </a:solidFill>
              </a:rPr>
              <a:t>I went = </a:t>
            </a:r>
            <a:r>
              <a:rPr lang="en-GB" sz="1600" b="1" dirty="0" err="1">
                <a:solidFill>
                  <a:schemeClr val="tx1"/>
                </a:solidFill>
              </a:rPr>
              <a:t>fui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i="1" smtClean="0">
                <a:solidFill>
                  <a:schemeClr val="tx1"/>
                </a:solidFill>
              </a:rPr>
              <a:t>I </a:t>
            </a:r>
            <a:r>
              <a:rPr lang="en-GB" sz="1600" i="1" dirty="0">
                <a:solidFill>
                  <a:schemeClr val="tx1"/>
                </a:solidFill>
              </a:rPr>
              <a:t>went </a:t>
            </a:r>
            <a:r>
              <a:rPr lang="en-GB" sz="1600" i="1">
                <a:solidFill>
                  <a:schemeClr val="tx1"/>
                </a:solidFill>
              </a:rPr>
              <a:t>to </a:t>
            </a:r>
            <a:r>
              <a:rPr lang="en-GB" sz="1600" i="1" smtClean="0">
                <a:solidFill>
                  <a:schemeClr val="tx1"/>
                </a:solidFill>
              </a:rPr>
              <a:t>Mexico. </a:t>
            </a:r>
            <a:r>
              <a:rPr lang="en-GB" sz="1600" kern="0" smtClean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 Fui </a:t>
            </a:r>
            <a:r>
              <a:rPr lang="en-GB" sz="1600" kern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a </a:t>
            </a:r>
            <a:r>
              <a:rPr lang="en-GB" sz="1600" kern="0" smtClean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Mexico.</a:t>
            </a: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smtClean="0">
                <a:solidFill>
                  <a:schemeClr val="tx1"/>
                </a:solidFill>
              </a:rPr>
              <a:t> </a:t>
            </a:r>
            <a:endParaRPr lang="en-GB" sz="1600" dirty="0">
              <a:solidFill>
                <a:schemeClr val="tx1"/>
              </a:solidFill>
            </a:endParaRP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b="1" dirty="0">
                <a:solidFill>
                  <a:schemeClr val="tx1"/>
                </a:solidFill>
              </a:rPr>
              <a:t>You went = </a:t>
            </a:r>
            <a:r>
              <a:rPr lang="en-GB" sz="1600" b="1" dirty="0" err="1">
                <a:solidFill>
                  <a:schemeClr val="tx1"/>
                </a:solidFill>
              </a:rPr>
              <a:t>fuiste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i="1" smtClean="0">
                <a:solidFill>
                  <a:schemeClr val="tx1"/>
                </a:solidFill>
              </a:rPr>
              <a:t>Where </a:t>
            </a:r>
            <a:r>
              <a:rPr lang="en-GB" sz="1600" i="1" dirty="0">
                <a:solidFill>
                  <a:schemeClr val="tx1"/>
                </a:solidFill>
              </a:rPr>
              <a:t>did you </a:t>
            </a:r>
            <a:r>
              <a:rPr lang="en-GB" sz="1600" i="1">
                <a:solidFill>
                  <a:schemeClr val="tx1"/>
                </a:solidFill>
              </a:rPr>
              <a:t>go</a:t>
            </a:r>
            <a:r>
              <a:rPr lang="en-GB" sz="1600" i="1" smtClean="0">
                <a:solidFill>
                  <a:schemeClr val="tx1"/>
                </a:solidFill>
              </a:rPr>
              <a:t>? </a:t>
            </a:r>
            <a:r>
              <a:rPr lang="en-GB" sz="1600" kern="0" smtClean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 ¿</a:t>
            </a:r>
            <a:r>
              <a:rPr lang="en-GB" sz="1600" kern="0" dirty="0" err="1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Dónde</a:t>
            </a:r>
            <a:r>
              <a:rPr lang="en-GB" sz="1600" kern="0" dirty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 </a:t>
            </a:r>
            <a:r>
              <a:rPr lang="en-GB" sz="1600" kern="0" err="1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fuiste</a:t>
            </a:r>
            <a:r>
              <a:rPr lang="en-GB" sz="1600" kern="0" smtClean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?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9D95B6EE-EA5C-4A49-AAA2-93FA8A24E55C}"/>
              </a:ext>
            </a:extLst>
          </p:cNvPr>
          <p:cNvSpPr txBox="1">
            <a:spLocks/>
          </p:cNvSpPr>
          <p:nvPr/>
        </p:nvSpPr>
        <p:spPr>
          <a:xfrm>
            <a:off x="323651" y="3016666"/>
            <a:ext cx="4407818" cy="18126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b="1" smtClean="0">
                <a:solidFill>
                  <a:schemeClr val="tx1"/>
                </a:solidFill>
              </a:rPr>
              <a:t>HACER</a:t>
            </a:r>
            <a:endParaRPr lang="en-GB" sz="1600" dirty="0">
              <a:solidFill>
                <a:schemeClr val="tx1"/>
              </a:solidFill>
            </a:endParaRP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GB" sz="1600" dirty="0">
              <a:solidFill>
                <a:schemeClr val="tx1"/>
              </a:solidFill>
            </a:endParaRP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b="1">
                <a:solidFill>
                  <a:schemeClr val="tx1"/>
                </a:solidFill>
              </a:rPr>
              <a:t>I </a:t>
            </a:r>
            <a:r>
              <a:rPr lang="en-GB" sz="1600" b="1" smtClean="0">
                <a:solidFill>
                  <a:schemeClr val="tx1"/>
                </a:solidFill>
              </a:rPr>
              <a:t>did, I made = </a:t>
            </a:r>
            <a:r>
              <a:rPr lang="en-GB" sz="1600" b="1" dirty="0" err="1">
                <a:solidFill>
                  <a:schemeClr val="tx1"/>
                </a:solidFill>
              </a:rPr>
              <a:t>hice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i="1" smtClean="0">
                <a:solidFill>
                  <a:schemeClr val="tx1"/>
                </a:solidFill>
              </a:rPr>
              <a:t>I did an interview. </a:t>
            </a:r>
            <a:r>
              <a:rPr lang="en-GB" sz="1600" kern="0" smtClean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  Hice </a:t>
            </a:r>
            <a:r>
              <a:rPr lang="en-GB" sz="1600" kern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una </a:t>
            </a:r>
            <a:r>
              <a:rPr lang="en-GB" sz="1600" kern="0" smtClean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entrevista.</a:t>
            </a: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smtClean="0">
                <a:solidFill>
                  <a:schemeClr val="tx1"/>
                </a:solidFill>
              </a:rPr>
              <a:t> </a:t>
            </a:r>
            <a:endParaRPr lang="en-GB" sz="1600" dirty="0">
              <a:solidFill>
                <a:schemeClr val="tx1"/>
              </a:solidFill>
            </a:endParaRP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b="1">
                <a:solidFill>
                  <a:schemeClr val="tx1"/>
                </a:solidFill>
              </a:rPr>
              <a:t>You </a:t>
            </a:r>
            <a:r>
              <a:rPr lang="en-GB" sz="1600" b="1" smtClean="0">
                <a:solidFill>
                  <a:schemeClr val="tx1"/>
                </a:solidFill>
              </a:rPr>
              <a:t>did, you made </a:t>
            </a:r>
            <a:r>
              <a:rPr lang="en-GB" sz="1600" b="1" dirty="0">
                <a:solidFill>
                  <a:schemeClr val="tx1"/>
                </a:solidFill>
              </a:rPr>
              <a:t>= </a:t>
            </a:r>
            <a:r>
              <a:rPr lang="en-GB" sz="1600" b="1" dirty="0" err="1">
                <a:solidFill>
                  <a:schemeClr val="tx1"/>
                </a:solidFill>
              </a:rPr>
              <a:t>hiciste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i="1" smtClean="0">
                <a:solidFill>
                  <a:schemeClr val="tx1"/>
                </a:solidFill>
              </a:rPr>
              <a:t>What </a:t>
            </a:r>
            <a:r>
              <a:rPr lang="en-GB" sz="1600" i="1" dirty="0">
                <a:solidFill>
                  <a:schemeClr val="tx1"/>
                </a:solidFill>
              </a:rPr>
              <a:t>did you do?</a:t>
            </a:r>
            <a:r>
              <a:rPr lang="en-GB" sz="1600" b="1" i="1" dirty="0">
                <a:solidFill>
                  <a:schemeClr val="tx1"/>
                </a:solidFill>
              </a:rPr>
              <a:t> </a:t>
            </a:r>
            <a:r>
              <a:rPr lang="en-GB" sz="1600" kern="0" dirty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</a:t>
            </a:r>
            <a:r>
              <a:rPr lang="en-GB" sz="1600" dirty="0">
                <a:solidFill>
                  <a:schemeClr val="tx1"/>
                </a:solidFill>
              </a:rPr>
              <a:t>¿</a:t>
            </a:r>
            <a:r>
              <a:rPr lang="en-GB" sz="1600" dirty="0" err="1">
                <a:solidFill>
                  <a:schemeClr val="tx1"/>
                </a:solidFill>
              </a:rPr>
              <a:t>Qué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hiciste</a:t>
            </a:r>
            <a:r>
              <a:rPr lang="en-GB" sz="1600" smtClean="0">
                <a:solidFill>
                  <a:schemeClr val="tx1"/>
                </a:solidFill>
              </a:rPr>
              <a:t>?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B16BD086-326D-E94D-975E-E8D6D8A9527C}"/>
              </a:ext>
            </a:extLst>
          </p:cNvPr>
          <p:cNvSpPr txBox="1">
            <a:spLocks/>
          </p:cNvSpPr>
          <p:nvPr/>
        </p:nvSpPr>
        <p:spPr>
          <a:xfrm>
            <a:off x="343255" y="4934978"/>
            <a:ext cx="6201693" cy="197221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b="1" smtClean="0">
                <a:solidFill>
                  <a:schemeClr val="tx1"/>
                </a:solidFill>
              </a:rPr>
              <a:t>TENER</a:t>
            </a:r>
            <a:endParaRPr lang="en-GB" sz="1600" dirty="0">
              <a:solidFill>
                <a:schemeClr val="tx1"/>
              </a:solidFill>
            </a:endParaRP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GB" sz="1600" dirty="0">
              <a:solidFill>
                <a:schemeClr val="tx1"/>
              </a:solidFill>
            </a:endParaRP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b="1" dirty="0">
                <a:solidFill>
                  <a:schemeClr val="tx1"/>
                </a:solidFill>
              </a:rPr>
              <a:t>I had = </a:t>
            </a:r>
            <a:r>
              <a:rPr lang="en-GB" sz="1600" b="1" dirty="0" err="1">
                <a:solidFill>
                  <a:schemeClr val="tx1"/>
                </a:solidFill>
              </a:rPr>
              <a:t>tuve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i="1" smtClean="0">
                <a:solidFill>
                  <a:schemeClr val="tx1"/>
                </a:solidFill>
              </a:rPr>
              <a:t>I </a:t>
            </a:r>
            <a:r>
              <a:rPr lang="en-GB" sz="1600" i="1" dirty="0">
                <a:solidFill>
                  <a:schemeClr val="tx1"/>
                </a:solidFill>
              </a:rPr>
              <a:t>had a </a:t>
            </a:r>
            <a:r>
              <a:rPr lang="en-GB" sz="1600" i="1">
                <a:solidFill>
                  <a:schemeClr val="tx1"/>
                </a:solidFill>
              </a:rPr>
              <a:t>bad </a:t>
            </a:r>
            <a:r>
              <a:rPr lang="en-GB" sz="1600" i="1" smtClean="0">
                <a:solidFill>
                  <a:schemeClr val="tx1"/>
                </a:solidFill>
              </a:rPr>
              <a:t>experience.  </a:t>
            </a:r>
            <a:r>
              <a:rPr lang="en-GB" sz="1600" kern="0" smtClean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  </a:t>
            </a:r>
            <a:r>
              <a:rPr lang="en-GB" sz="1600" smtClean="0">
                <a:solidFill>
                  <a:schemeClr val="tx1"/>
                </a:solidFill>
              </a:rPr>
              <a:t>Tuve</a:t>
            </a:r>
            <a:r>
              <a:rPr lang="en-GB" sz="1600" b="1" smtClean="0">
                <a:solidFill>
                  <a:schemeClr val="tx1"/>
                </a:solidFill>
              </a:rPr>
              <a:t> </a:t>
            </a:r>
            <a:r>
              <a:rPr lang="en-GB" sz="1600" dirty="0">
                <a:solidFill>
                  <a:schemeClr val="tx1"/>
                </a:solidFill>
              </a:rPr>
              <a:t>una </a:t>
            </a:r>
            <a:r>
              <a:rPr lang="en-GB" sz="1600">
                <a:solidFill>
                  <a:schemeClr val="tx1"/>
                </a:solidFill>
              </a:rPr>
              <a:t>mala </a:t>
            </a:r>
            <a:r>
              <a:rPr lang="en-GB" sz="1600" smtClean="0">
                <a:solidFill>
                  <a:schemeClr val="tx1"/>
                </a:solidFill>
              </a:rPr>
              <a:t>experiencia.</a:t>
            </a: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GB" sz="1600" dirty="0">
              <a:solidFill>
                <a:schemeClr val="tx1"/>
              </a:solidFill>
            </a:endParaRP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b="1" dirty="0">
                <a:solidFill>
                  <a:schemeClr val="tx1"/>
                </a:solidFill>
              </a:rPr>
              <a:t>You had = </a:t>
            </a:r>
            <a:r>
              <a:rPr lang="en-GB" sz="1600" b="1" dirty="0" err="1">
                <a:solidFill>
                  <a:schemeClr val="tx1"/>
                </a:solidFill>
              </a:rPr>
              <a:t>tuviste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</a:p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i="1" smtClean="0">
                <a:solidFill>
                  <a:schemeClr val="tx1"/>
                </a:solidFill>
              </a:rPr>
              <a:t>You had to learn Spanish. </a:t>
            </a:r>
            <a:r>
              <a:rPr lang="en-GB" sz="1600" kern="0" smtClean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  Tuviste que aprender español.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D350FDD2-3337-C74C-B338-3169F7C96B0C}"/>
              </a:ext>
            </a:extLst>
          </p:cNvPr>
          <p:cNvSpPr/>
          <p:nvPr/>
        </p:nvSpPr>
        <p:spPr>
          <a:xfrm>
            <a:off x="4954639" y="987555"/>
            <a:ext cx="1714721" cy="1657175"/>
          </a:xfrm>
          <a:prstGeom prst="wedgeRoundRectCallout">
            <a:avLst>
              <a:gd name="adj1" fmla="val -70353"/>
              <a:gd name="adj2" fmla="val 35032"/>
              <a:gd name="adj3" fmla="val 16667"/>
            </a:avLst>
          </a:prstGeom>
          <a:solidFill>
            <a:srgbClr val="70AD47">
              <a:lumMod val="20000"/>
              <a:lumOff val="80000"/>
            </a:srgbClr>
          </a:solidFill>
          <a:ln w="190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tIns="72000" bIns="72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</a:t>
            </a:r>
            <a:r>
              <a:rPr lang="en-US" sz="1400" dirty="0">
                <a:latin typeface="Century Gothic"/>
              </a:rPr>
              <a:t>Spanish doesn’t have a word for ‘do’ or ‘did’ in questions. Only the main verb is used.</a:t>
            </a:r>
          </a:p>
        </p:txBody>
      </p:sp>
      <p:pic>
        <p:nvPicPr>
          <p:cNvPr id="1026" name="Picture 2" descr="Free vector graphics of Interviewer">
            <a:extLst>
              <a:ext uri="{FF2B5EF4-FFF2-40B4-BE49-F238E27FC236}">
                <a16:creationId xmlns:a16="http://schemas.microsoft.com/office/drawing/2014/main" id="{F1EEA095-D27C-2844-B3C6-8942F90EC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022" y="3080873"/>
            <a:ext cx="1322933" cy="1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graphics of Mexico">
            <a:extLst>
              <a:ext uri="{FF2B5EF4-FFF2-40B4-BE49-F238E27FC236}">
                <a16:creationId xmlns:a16="http://schemas.microsoft.com/office/drawing/2014/main" id="{2F278407-8A7C-4147-A50B-D6915F0F5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503" y="1193103"/>
            <a:ext cx="1491551" cy="100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AB5D68-61C8-E842-A738-70068122EF82}"/>
              </a:ext>
            </a:extLst>
          </p:cNvPr>
          <p:cNvSpPr txBox="1">
            <a:spLocks/>
          </p:cNvSpPr>
          <p:nvPr/>
        </p:nvSpPr>
        <p:spPr>
          <a:xfrm>
            <a:off x="230142" y="469386"/>
            <a:ext cx="5935161" cy="858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tx1"/>
                </a:solidFill>
              </a:rPr>
              <a:t>Completed actions – 1</a:t>
            </a:r>
            <a:r>
              <a:rPr lang="en-GB" sz="1800" b="1" baseline="30000" dirty="0">
                <a:solidFill>
                  <a:schemeClr val="tx1"/>
                </a:solidFill>
              </a:rPr>
              <a:t>st</a:t>
            </a:r>
            <a:r>
              <a:rPr lang="en-GB" sz="1800" b="1" dirty="0">
                <a:solidFill>
                  <a:schemeClr val="tx1"/>
                </a:solidFill>
              </a:rPr>
              <a:t> and 2</a:t>
            </a:r>
            <a:r>
              <a:rPr lang="en-GB" sz="1800" b="1" baseline="30000" dirty="0">
                <a:solidFill>
                  <a:schemeClr val="tx1"/>
                </a:solidFill>
              </a:rPr>
              <a:t>nd</a:t>
            </a:r>
            <a:r>
              <a:rPr lang="en-GB" sz="1800" b="1" dirty="0">
                <a:solidFill>
                  <a:schemeClr val="tx1"/>
                </a:solidFill>
              </a:rPr>
              <a:t> person </a:t>
            </a:r>
            <a:r>
              <a:rPr lang="en-GB" sz="1800" b="1" err="1">
                <a:solidFill>
                  <a:schemeClr val="tx1"/>
                </a:solidFill>
              </a:rPr>
              <a:t>preterite</a:t>
            </a:r>
            <a:r>
              <a:rPr lang="en-GB" sz="1800" b="1">
                <a:solidFill>
                  <a:schemeClr val="tx1"/>
                </a:solidFill>
              </a:rPr>
              <a:t> </a:t>
            </a:r>
            <a:r>
              <a:rPr lang="en-GB" sz="1800" b="1" smtClean="0">
                <a:solidFill>
                  <a:schemeClr val="tx1"/>
                </a:solidFill>
              </a:rPr>
              <a:t>forms of IR, HACER and TENER [REVISITED</a:t>
            </a:r>
            <a:r>
              <a:rPr lang="en-GB" sz="1800" b="1" dirty="0">
                <a:solidFill>
                  <a:schemeClr val="tx1"/>
                </a:solidFill>
              </a:rPr>
              <a:t>]</a:t>
            </a:r>
          </a:p>
        </p:txBody>
      </p:sp>
      <p:pic>
        <p:nvPicPr>
          <p:cNvPr id="1030" name="Picture 6" descr="Free vector graphics of Caricature">
            <a:extLst>
              <a:ext uri="{FF2B5EF4-FFF2-40B4-BE49-F238E27FC236}">
                <a16:creationId xmlns:a16="http://schemas.microsoft.com/office/drawing/2014/main" id="{EB09B033-BF50-D24B-B559-8099B398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172" y="4745265"/>
            <a:ext cx="846598" cy="123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13B9EA-8F45-984D-9D94-AB813138DB5B}"/>
              </a:ext>
            </a:extLst>
          </p:cNvPr>
          <p:cNvSpPr/>
          <p:nvPr/>
        </p:nvSpPr>
        <p:spPr>
          <a:xfrm>
            <a:off x="264720" y="8255600"/>
            <a:ext cx="52958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¿Cómo se dice? _____________________________</a:t>
            </a:r>
          </a:p>
          <a:p>
            <a:endParaRPr lang="es-ES_tradnl" sz="1600" dirty="0"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r>
              <a:rPr lang="es-ES_tradnl" sz="1600" dirty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¿Cómo se escribe? __________________________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D350FDD2-3337-C74C-B338-3169F7C96B0C}"/>
              </a:ext>
            </a:extLst>
          </p:cNvPr>
          <p:cNvSpPr/>
          <p:nvPr/>
        </p:nvSpPr>
        <p:spPr>
          <a:xfrm>
            <a:off x="2311909" y="6880057"/>
            <a:ext cx="3960439" cy="553642"/>
          </a:xfrm>
          <a:prstGeom prst="wedgeRoundRectCallout">
            <a:avLst>
              <a:gd name="adj1" fmla="val -56500"/>
              <a:gd name="adj2" fmla="val -55806"/>
              <a:gd name="adj3" fmla="val 16667"/>
            </a:avLst>
          </a:prstGeom>
          <a:solidFill>
            <a:srgbClr val="70AD47">
              <a:lumMod val="20000"/>
              <a:lumOff val="80000"/>
            </a:srgbClr>
          </a:solidFill>
          <a:ln w="190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tIns="72000" bIns="72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 </a:t>
            </a:r>
            <a:r>
              <a:rPr lang="en-US" sz="1400" smtClean="0">
                <a:latin typeface="Century Gothic"/>
              </a:rPr>
              <a:t>‘</a:t>
            </a:r>
            <a:r>
              <a:rPr lang="en-US" sz="1400" b="1" smtClean="0">
                <a:latin typeface="Century Gothic"/>
              </a:rPr>
              <a:t>tener que’ + infinitive </a:t>
            </a:r>
            <a:r>
              <a:rPr lang="en-US" sz="1400" smtClean="0">
                <a:latin typeface="Century Gothic"/>
              </a:rPr>
              <a:t>means </a:t>
            </a:r>
            <a:r>
              <a:rPr lang="en-US" sz="1400" b="1" i="1" smtClean="0">
                <a:latin typeface="Century Gothic"/>
              </a:rPr>
              <a:t>‘to have to + verb’</a:t>
            </a:r>
            <a:endParaRPr lang="en-US" sz="1400" b="1" i="1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8825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2173096B-2DCF-6042-9B7A-8BD69C8178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310" y="5385024"/>
            <a:ext cx="995201" cy="99520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111569" y="8719322"/>
            <a:ext cx="1600200" cy="635000"/>
          </a:xfrm>
        </p:spPr>
        <p:txBody>
          <a:bodyPr/>
          <a:lstStyle/>
          <a:p>
            <a:r>
              <a:rPr lang="en-GB" altLang="en-US" b="1" smtClean="0"/>
              <a:t>56</a:t>
            </a:r>
            <a:endParaRPr lang="en-GB" alt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</a:rPr>
              <a:t>Gramática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77A22F-72A5-754A-9F55-5E1E66A27707}"/>
              </a:ext>
            </a:extLst>
          </p:cNvPr>
          <p:cNvSpPr txBox="1">
            <a:spLocks/>
          </p:cNvSpPr>
          <p:nvPr/>
        </p:nvSpPr>
        <p:spPr>
          <a:xfrm>
            <a:off x="146232" y="539552"/>
            <a:ext cx="6785676" cy="425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smtClean="0">
                <a:solidFill>
                  <a:schemeClr val="tx1"/>
                </a:solidFill>
              </a:rPr>
              <a:t>-AR verbs in past and present</a:t>
            </a:r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69BA77-D7DF-9847-9E27-9C1DDF38F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6" y="72496"/>
            <a:ext cx="2262833" cy="577692"/>
          </a:xfrm>
        </p:spPr>
        <p:txBody>
          <a:bodyPr/>
          <a:lstStyle/>
          <a:p>
            <a:pPr rtl="0" fontAlgn="base"/>
            <a:r>
              <a:rPr lang="en-GB" sz="2000" b="1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T3.2 </a:t>
            </a:r>
            <a:r>
              <a:rPr lang="en-GB" sz="2000" b="1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6</a:t>
            </a:r>
            <a:endParaRPr lang="en-GB" dirty="0">
              <a:effectLst/>
            </a:endParaRPr>
          </a:p>
        </p:txBody>
      </p:sp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DFEDC502-B023-7C4A-97EF-8955F5789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686077"/>
              </p:ext>
            </p:extLst>
          </p:nvPr>
        </p:nvGraphicFramePr>
        <p:xfrm>
          <a:off x="426788" y="6348602"/>
          <a:ext cx="3206920" cy="2370720"/>
        </p:xfrm>
        <a:graphic>
          <a:graphicData uri="http://schemas.openxmlformats.org/drawingml/2006/table">
            <a:tbl>
              <a:tblPr firstRow="1" firstCol="1" bandRow="1"/>
              <a:tblGrid>
                <a:gridCol w="1332939">
                  <a:extLst>
                    <a:ext uri="{9D8B030D-6E8A-4147-A177-3AD203B41FA5}">
                      <a16:colId xmlns:a16="http://schemas.microsoft.com/office/drawing/2014/main" val="2942398105"/>
                    </a:ext>
                  </a:extLst>
                </a:gridCol>
                <a:gridCol w="1873981">
                  <a:extLst>
                    <a:ext uri="{9D8B030D-6E8A-4147-A177-3AD203B41FA5}">
                      <a16:colId xmlns:a16="http://schemas.microsoft.com/office/drawing/2014/main" val="2256479569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analizar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analyse, analysing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5198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diseñar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design, designing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59434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funcionar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work, to function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8482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controlar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control, controlling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926970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destacar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stand out, standing out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950376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espacio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space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10336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información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information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11493"/>
                  </a:ext>
                </a:extLst>
              </a:tr>
            </a:tbl>
          </a:graphicData>
        </a:graphic>
      </p:graphicFrame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AA6928B5-2B47-904F-BC0D-F74523DAC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603231"/>
              </p:ext>
            </p:extLst>
          </p:nvPr>
        </p:nvGraphicFramePr>
        <p:xfrm>
          <a:off x="-31056" y="6372362"/>
          <a:ext cx="642205" cy="23707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205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338674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338674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338674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338674">
                <a:tc>
                  <a:txBody>
                    <a:bodyPr/>
                    <a:lstStyle/>
                    <a:p>
                      <a:pPr algn="ctr"/>
                      <a:r>
                        <a:rPr lang="en-GB" sz="1200" b="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b="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514243"/>
                  </a:ext>
                </a:extLst>
              </a:tr>
              <a:tr h="338674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vb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338674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01050"/>
                  </a:ext>
                </a:extLst>
              </a:tr>
              <a:tr h="338674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625169"/>
                  </a:ext>
                </a:extLst>
              </a:tr>
            </a:tbl>
          </a:graphicData>
        </a:graphic>
      </p:graphicFrame>
      <p:graphicFrame>
        <p:nvGraphicFramePr>
          <p:cNvPr id="94" name="Table 93">
            <a:extLst>
              <a:ext uri="{FF2B5EF4-FFF2-40B4-BE49-F238E27FC236}">
                <a16:creationId xmlns:a16="http://schemas.microsoft.com/office/drawing/2014/main" id="{DB9213CD-848A-2349-80C9-3F7FF4B17C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169068"/>
              </p:ext>
            </p:extLst>
          </p:nvPr>
        </p:nvGraphicFramePr>
        <p:xfrm>
          <a:off x="4034027" y="5805597"/>
          <a:ext cx="2595042" cy="2916000"/>
        </p:xfrm>
        <a:graphic>
          <a:graphicData uri="http://schemas.openxmlformats.org/drawingml/2006/table">
            <a:tbl>
              <a:tblPr firstRow="1" firstCol="1" bandRow="1"/>
              <a:tblGrid>
                <a:gridCol w="1206815">
                  <a:extLst>
                    <a:ext uri="{9D8B030D-6E8A-4147-A177-3AD203B41FA5}">
                      <a16:colId xmlns:a16="http://schemas.microsoft.com/office/drawing/2014/main" val="2942398105"/>
                    </a:ext>
                  </a:extLst>
                </a:gridCol>
                <a:gridCol w="1388227">
                  <a:extLst>
                    <a:ext uri="{9D8B030D-6E8A-4147-A177-3AD203B41FA5}">
                      <a16:colId xmlns:a16="http://schemas.microsoft.com/office/drawing/2014/main" val="2256479569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desarollo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development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689327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misión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mission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75475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luna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moon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59434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piedra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stone, rock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8482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tecnología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technology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10336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vuelo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flight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91149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ingeniero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engineer (m)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988003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ingeniera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engineer (f)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255316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responsable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responsible</a:t>
                      </a:r>
                    </a:p>
                  </a:txBody>
                  <a:tcPr marL="3600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81290"/>
                  </a:ext>
                </a:extLst>
              </a:tr>
            </a:tbl>
          </a:graphicData>
        </a:graphic>
      </p:graphicFrame>
      <p:graphicFrame>
        <p:nvGraphicFramePr>
          <p:cNvPr id="95" name="Table 94">
            <a:extLst>
              <a:ext uri="{FF2B5EF4-FFF2-40B4-BE49-F238E27FC236}">
                <a16:creationId xmlns:a16="http://schemas.microsoft.com/office/drawing/2014/main" id="{6B9B6D75-4514-1848-8F1B-F1FEE289DA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046798"/>
              </p:ext>
            </p:extLst>
          </p:nvPr>
        </p:nvGraphicFramePr>
        <p:xfrm>
          <a:off x="3482108" y="5841965"/>
          <a:ext cx="738840" cy="29897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8840">
                  <a:extLst>
                    <a:ext uri="{9D8B030D-6E8A-4147-A177-3AD203B41FA5}">
                      <a16:colId xmlns:a16="http://schemas.microsoft.com/office/drawing/2014/main" val="2712671747"/>
                    </a:ext>
                  </a:extLst>
                </a:gridCol>
              </a:tblGrid>
              <a:tr h="3321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2849774"/>
                  </a:ext>
                </a:extLst>
              </a:tr>
              <a:tr h="33219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124968"/>
                  </a:ext>
                </a:extLst>
              </a:tr>
              <a:tr h="33219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609797"/>
                  </a:ext>
                </a:extLst>
              </a:tr>
              <a:tr h="33219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0470"/>
                  </a:ext>
                </a:extLst>
              </a:tr>
              <a:tr h="33219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nf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9287911"/>
                  </a:ext>
                </a:extLst>
              </a:tr>
              <a:tr h="33219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>
                          <a:latin typeface="Century Gothic" panose="020B0502020202020204" pitchFamily="34" charset="0"/>
                        </a:rPr>
                        <a:t>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889757"/>
                  </a:ext>
                </a:extLst>
              </a:tr>
              <a:tr h="33219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5248284"/>
                  </a:ext>
                </a:extLst>
              </a:tr>
              <a:tr h="33219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712057"/>
                  </a:ext>
                </a:extLst>
              </a:tr>
              <a:tr h="332190"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err="1">
                          <a:latin typeface="Century Gothic" panose="020B0502020202020204" pitchFamily="34" charset="0"/>
                        </a:rPr>
                        <a:t>adj</a:t>
                      </a:r>
                      <a:endParaRPr lang="en-GB" sz="12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6724291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BB5FD26A-2B28-DA4C-8E6E-37B8D3CC0292}"/>
              </a:ext>
            </a:extLst>
          </p:cNvPr>
          <p:cNvSpPr txBox="1"/>
          <p:nvPr/>
        </p:nvSpPr>
        <p:spPr>
          <a:xfrm>
            <a:off x="290044" y="915031"/>
            <a:ext cx="6331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Spanish the –ar verb endings change depending on </a:t>
            </a:r>
            <a:r>
              <a:rPr kumimoji="0" lang="en-GB" sz="16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action takes place and </a:t>
            </a:r>
            <a:r>
              <a:rPr kumimoji="0" lang="en-GB" sz="16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verb refers to.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CCFB38-19F9-1542-A22B-FF45550301AE}"/>
              </a:ext>
            </a:extLst>
          </p:cNvPr>
          <p:cNvSpPr txBox="1"/>
          <p:nvPr/>
        </p:nvSpPr>
        <p:spPr>
          <a:xfrm>
            <a:off x="290045" y="1484208"/>
            <a:ext cx="6191149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in the </a:t>
            </a: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present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remove –ar and add </a:t>
            </a:r>
            <a:r>
              <a:rPr lang="en-GB" sz="1600" b="1" dirty="0">
                <a:latin typeface="Century Gothic" panose="020B0502020202020204" pitchFamily="34" charset="0"/>
              </a:rPr>
              <a:t>–an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E238A03-8007-6246-83CE-354CC829DE46}"/>
              </a:ext>
            </a:extLst>
          </p:cNvPr>
          <p:cNvSpPr txBox="1"/>
          <p:nvPr/>
        </p:nvSpPr>
        <p:spPr>
          <a:xfrm>
            <a:off x="206453" y="1839304"/>
            <a:ext cx="3157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latin typeface="Century Gothic" panose="020B0502020202020204" pitchFamily="34" charset="0"/>
              </a:rPr>
              <a:t>analiz</a:t>
            </a:r>
            <a:r>
              <a:rPr lang="en-GB" sz="1600" b="1" dirty="0" err="1">
                <a:latin typeface="Century Gothic" panose="020B0502020202020204" pitchFamily="34" charset="0"/>
              </a:rPr>
              <a:t>an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= </a:t>
            </a:r>
            <a:r>
              <a:rPr lang="en-GB" sz="1600" dirty="0">
                <a:latin typeface="Century Gothic" panose="020B0502020202020204" pitchFamily="34" charset="0"/>
              </a:rPr>
              <a:t>they analyse</a:t>
            </a:r>
            <a:endParaRPr lang="en-GB" sz="16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0E3AD11-EED2-D04D-983E-0074417B6AAE}"/>
              </a:ext>
            </a:extLst>
          </p:cNvPr>
          <p:cNvSpPr txBox="1"/>
          <p:nvPr/>
        </p:nvSpPr>
        <p:spPr>
          <a:xfrm>
            <a:off x="3429000" y="1825638"/>
            <a:ext cx="2712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latin typeface="Century Gothic" panose="020B0502020202020204" pitchFamily="34" charset="0"/>
              </a:rPr>
              <a:t>diseñ</a:t>
            </a:r>
            <a:r>
              <a:rPr lang="en-GB" sz="1600" b="1" dirty="0" err="1">
                <a:latin typeface="Century Gothic" panose="020B0502020202020204" pitchFamily="34" charset="0"/>
              </a:rPr>
              <a:t>an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= </a:t>
            </a:r>
            <a:r>
              <a:rPr lang="en-GB" sz="1600" dirty="0">
                <a:latin typeface="Century Gothic" panose="020B0502020202020204" pitchFamily="34" charset="0"/>
              </a:rPr>
              <a:t>they design</a:t>
            </a:r>
            <a:endParaRPr lang="en-GB" sz="1600" dirty="0"/>
          </a:p>
        </p:txBody>
      </p:sp>
      <p:sp>
        <p:nvSpPr>
          <p:cNvPr id="59" name="TextBox 13">
            <a:extLst>
              <a:ext uri="{FF2B5EF4-FFF2-40B4-BE49-F238E27FC236}">
                <a16:creationId xmlns:a16="http://schemas.microsoft.com/office/drawing/2014/main" id="{90568C49-0EEE-7546-8CDC-9D42593648AE}"/>
              </a:ext>
            </a:extLst>
          </p:cNvPr>
          <p:cNvSpPr txBox="1"/>
          <p:nvPr/>
        </p:nvSpPr>
        <p:spPr>
          <a:xfrm>
            <a:off x="290045" y="2256476"/>
            <a:ext cx="6267225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To mean ‘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they</a:t>
            </a:r>
            <a:r>
              <a:rPr lang="en-GB" sz="1600" dirty="0">
                <a:latin typeface="Century Gothic" panose="020B0502020202020204" pitchFamily="34" charset="0"/>
              </a:rPr>
              <a:t>’ for a </a:t>
            </a:r>
            <a:r>
              <a:rPr lang="en-GB" sz="1600" b="1" i="1" dirty="0">
                <a:latin typeface="Century Gothic" panose="020B0502020202020204" pitchFamily="34" charset="0"/>
              </a:rPr>
              <a:t>completed action in the </a:t>
            </a: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past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remove </a:t>
            </a:r>
            <a:r>
              <a:rPr kumimoji="0" lang="en-GB" sz="1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  –</a:t>
            </a:r>
            <a:r>
              <a:rPr lang="en-GB" sz="1600" dirty="0">
                <a:latin typeface="Century Gothic" panose="020B0502020202020204" pitchFamily="34" charset="0"/>
              </a:rPr>
              <a:t>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r and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1600" dirty="0">
                <a:latin typeface="Century Gothic" panose="020B0502020202020204" pitchFamily="34" charset="0"/>
              </a:rPr>
              <a:t>add </a:t>
            </a:r>
            <a:r>
              <a:rPr lang="en-GB" sz="1600" b="1" dirty="0">
                <a:latin typeface="Century Gothic" panose="020B0502020202020204" pitchFamily="34" charset="0"/>
              </a:rPr>
              <a:t>-</a:t>
            </a:r>
            <a:r>
              <a:rPr lang="en-GB" sz="1600" b="1" dirty="0" err="1">
                <a:latin typeface="Century Gothic" panose="020B0502020202020204" pitchFamily="34" charset="0"/>
              </a:rPr>
              <a:t>aron</a:t>
            </a:r>
            <a:r>
              <a:rPr lang="en-GB" sz="1600" dirty="0">
                <a:latin typeface="Century Gothic" panose="020B0502020202020204" pitchFamily="34" charset="0"/>
              </a:rPr>
              <a:t>.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0" name="TextBox 9">
            <a:extLst>
              <a:ext uri="{FF2B5EF4-FFF2-40B4-BE49-F238E27FC236}">
                <a16:creationId xmlns:a16="http://schemas.microsoft.com/office/drawing/2014/main" id="{95466AB1-4659-8E40-BBA4-9BB4DE72714D}"/>
              </a:ext>
            </a:extLst>
          </p:cNvPr>
          <p:cNvSpPr txBox="1"/>
          <p:nvPr/>
        </p:nvSpPr>
        <p:spPr>
          <a:xfrm>
            <a:off x="172379" y="2855409"/>
            <a:ext cx="3199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latin typeface="Century Gothic" panose="020B0502020202020204" pitchFamily="34" charset="0"/>
              </a:rPr>
              <a:t>aprob</a:t>
            </a:r>
            <a:r>
              <a:rPr lang="en-GB" sz="1600" b="1" dirty="0" err="1">
                <a:latin typeface="Century Gothic" panose="020B0502020202020204" pitchFamily="34" charset="0"/>
              </a:rPr>
              <a:t>aron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= </a:t>
            </a:r>
            <a:r>
              <a:rPr lang="en-GB" sz="1600" dirty="0">
                <a:latin typeface="Century Gothic" panose="020B0502020202020204" pitchFamily="34" charset="0"/>
              </a:rPr>
              <a:t>they passed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2" name="TextBox 11">
            <a:extLst>
              <a:ext uri="{FF2B5EF4-FFF2-40B4-BE49-F238E27FC236}">
                <a16:creationId xmlns:a16="http://schemas.microsoft.com/office/drawing/2014/main" id="{A3FDE120-BC80-5449-B61F-4358F05EAF07}"/>
              </a:ext>
            </a:extLst>
          </p:cNvPr>
          <p:cNvSpPr txBox="1"/>
          <p:nvPr/>
        </p:nvSpPr>
        <p:spPr>
          <a:xfrm>
            <a:off x="3429000" y="2855409"/>
            <a:ext cx="3406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latin typeface="Century Gothic" panose="020B0502020202020204" pitchFamily="34" charset="0"/>
              </a:rPr>
              <a:t>explic</a:t>
            </a:r>
            <a:r>
              <a:rPr lang="en-GB" sz="1600" b="1" dirty="0" err="1">
                <a:latin typeface="Century Gothic" panose="020B0502020202020204" pitchFamily="34" charset="0"/>
              </a:rPr>
              <a:t>aron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= </a:t>
            </a:r>
            <a:r>
              <a:rPr lang="en-GB" sz="1600" dirty="0">
                <a:latin typeface="Century Gothic" panose="020B0502020202020204" pitchFamily="34" charset="0"/>
              </a:rPr>
              <a:t>they explained</a:t>
            </a:r>
            <a:endParaRPr lang="en-GB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B5CD16-D98F-6B41-9C6E-65BACDCCA1DB}"/>
              </a:ext>
            </a:extLst>
          </p:cNvPr>
          <p:cNvSpPr/>
          <p:nvPr/>
        </p:nvSpPr>
        <p:spPr>
          <a:xfrm>
            <a:off x="290047" y="3354544"/>
            <a:ext cx="4321498" cy="2062103"/>
          </a:xfrm>
          <a:prstGeom prst="rect">
            <a:avLst/>
          </a:prstGeom>
          <a:solidFill>
            <a:srgbClr val="FCF2CA"/>
          </a:solidFill>
        </p:spPr>
        <p:txBody>
          <a:bodyPr wrap="square">
            <a:spAutoFit/>
          </a:bodyPr>
          <a:lstStyle/>
          <a:p>
            <a:pPr algn="just"/>
            <a:r>
              <a:rPr lang="es-GB" sz="1600">
                <a:latin typeface="Century Gothic" panose="020B0502020202020204" pitchFamily="34" charset="0"/>
              </a:rPr>
              <a:t>Cuando </a:t>
            </a:r>
            <a:r>
              <a:rPr lang="es-GB" sz="1600" i="1">
                <a:latin typeface="Century Gothic" panose="020B0502020202020204" pitchFamily="34" charset="0"/>
              </a:rPr>
              <a:t>Diana Trujillo </a:t>
            </a:r>
            <a:r>
              <a:rPr lang="es-GB" sz="1600">
                <a:latin typeface="Century Gothic" panose="020B0502020202020204" pitchFamily="34" charset="0"/>
              </a:rPr>
              <a:t>tenía 17 años, </a:t>
            </a:r>
            <a:r>
              <a:rPr lang="en-GB" sz="1600" b="1" dirty="0" err="1">
                <a:latin typeface="Century Gothic" panose="020B0502020202020204" pitchFamily="34" charset="0"/>
              </a:rPr>
              <a:t>fue</a:t>
            </a:r>
            <a:r>
              <a:rPr lang="es-GB" sz="1600">
                <a:latin typeface="Century Gothic" panose="020B0502020202020204" pitchFamily="34" charset="0"/>
              </a:rPr>
              <a:t> a </a:t>
            </a:r>
            <a:endParaRPr lang="en-GB" sz="1600" dirty="0">
              <a:latin typeface="Century Gothic" panose="020B0502020202020204" pitchFamily="34" charset="0"/>
            </a:endParaRPr>
          </a:p>
          <a:p>
            <a:pPr algn="just"/>
            <a:r>
              <a:rPr lang="es-GB" sz="1600">
                <a:latin typeface="Century Gothic" panose="020B0502020202020204" pitchFamily="34" charset="0"/>
              </a:rPr>
              <a:t>Estados Unidos con solo 300 dólares. Al </a:t>
            </a:r>
            <a:endParaRPr lang="en-GB" sz="1600" dirty="0">
              <a:latin typeface="Century Gothic" panose="020B0502020202020204" pitchFamily="34" charset="0"/>
            </a:endParaRPr>
          </a:p>
          <a:p>
            <a:pPr algn="just"/>
            <a:r>
              <a:rPr lang="es-GB" sz="1600">
                <a:latin typeface="Century Gothic" panose="020B0502020202020204" pitchFamily="34" charset="0"/>
              </a:rPr>
              <a:t>principio </a:t>
            </a:r>
            <a:r>
              <a:rPr lang="en-GB" sz="1600" b="1" dirty="0" err="1">
                <a:latin typeface="Century Gothic" panose="020B0502020202020204" pitchFamily="34" charset="0"/>
              </a:rPr>
              <a:t>tuvo</a:t>
            </a:r>
            <a:r>
              <a:rPr lang="es-GB" sz="1600">
                <a:latin typeface="Century Gothic" panose="020B0502020202020204" pitchFamily="34" charset="0"/>
              </a:rPr>
              <a:t> que trabajar limpiando </a:t>
            </a:r>
            <a:endParaRPr lang="en-GB" sz="1600" dirty="0">
              <a:latin typeface="Century Gothic" panose="020B0502020202020204" pitchFamily="34" charset="0"/>
            </a:endParaRPr>
          </a:p>
          <a:p>
            <a:pPr algn="just"/>
            <a:r>
              <a:rPr lang="es-GB" sz="1600">
                <a:latin typeface="Century Gothic" panose="020B0502020202020204" pitchFamily="34" charset="0"/>
              </a:rPr>
              <a:t>casas. No hablaba inglés, así que </a:t>
            </a:r>
            <a:r>
              <a:rPr lang="en-GB" sz="1600" b="1" dirty="0" err="1">
                <a:latin typeface="Century Gothic" panose="020B0502020202020204" pitchFamily="34" charset="0"/>
              </a:rPr>
              <a:t>hizo</a:t>
            </a:r>
            <a:r>
              <a:rPr lang="es-GB" sz="1600">
                <a:latin typeface="Century Gothic" panose="020B0502020202020204" pitchFamily="34" charset="0"/>
              </a:rPr>
              <a:t> un </a:t>
            </a:r>
            <a:endParaRPr lang="en-GB" sz="1600" dirty="0">
              <a:latin typeface="Century Gothic" panose="020B0502020202020204" pitchFamily="34" charset="0"/>
            </a:endParaRPr>
          </a:p>
          <a:p>
            <a:pPr algn="just"/>
            <a:r>
              <a:rPr lang="es-GB" sz="1600">
                <a:latin typeface="Century Gothic" panose="020B0502020202020204" pitchFamily="34" charset="0"/>
              </a:rPr>
              <a:t>cambio y empezó a aprender el idioma. Soñaba con ser ingeniera, por eso </a:t>
            </a:r>
            <a:r>
              <a:rPr lang="en-GB" sz="1600" b="1" dirty="0" err="1">
                <a:latin typeface="Century Gothic" panose="020B0502020202020204" pitchFamily="34" charset="0"/>
              </a:rPr>
              <a:t>fue</a:t>
            </a:r>
            <a:r>
              <a:rPr lang="es-GB" sz="1600">
                <a:latin typeface="Century Gothic" panose="020B0502020202020204" pitchFamily="34" charset="0"/>
              </a:rPr>
              <a:t> a la universidad.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latin typeface="Century Gothic" panose="020B0502020202020204" pitchFamily="34" charset="0"/>
              </a:rPr>
              <a:t>Tuvo</a:t>
            </a:r>
            <a:r>
              <a:rPr lang="en-GB" sz="1600" b="1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mucha</a:t>
            </a:r>
            <a:r>
              <a:rPr lang="en-GB" sz="1600" dirty="0">
                <a:latin typeface="Century Gothic" panose="020B0502020202020204" pitchFamily="34" charset="0"/>
              </a:rPr>
              <a:t> suerte y </a:t>
            </a:r>
            <a:r>
              <a:rPr lang="en-GB" sz="1600" dirty="0" err="1">
                <a:latin typeface="Century Gothic" panose="020B0502020202020204" pitchFamily="34" charset="0"/>
              </a:rPr>
              <a:t>logró</a:t>
            </a:r>
            <a:r>
              <a:rPr lang="en-GB" sz="1600" dirty="0">
                <a:latin typeface="Century Gothic" panose="020B0502020202020204" pitchFamily="34" charset="0"/>
              </a:rPr>
              <a:t> ser </a:t>
            </a:r>
            <a:r>
              <a:rPr lang="en-GB" sz="1600" dirty="0" err="1">
                <a:latin typeface="Century Gothic" panose="020B0502020202020204" pitchFamily="34" charset="0"/>
              </a:rPr>
              <a:t>jefa</a:t>
            </a:r>
            <a:r>
              <a:rPr lang="en-GB" sz="1600" dirty="0">
                <a:latin typeface="Century Gothic" panose="020B0502020202020204" pitchFamily="34" charset="0"/>
              </a:rPr>
              <a:t> de </a:t>
            </a:r>
            <a:r>
              <a:rPr lang="en-GB" sz="1600" dirty="0" err="1">
                <a:latin typeface="Century Gothic" panose="020B0502020202020204" pitchFamily="34" charset="0"/>
              </a:rPr>
              <a:t>misiones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diferentes</a:t>
            </a:r>
            <a:r>
              <a:rPr lang="en-GB" sz="1600" dirty="0">
                <a:latin typeface="Century Gothic" panose="020B0502020202020204" pitchFamily="34" charset="0"/>
              </a:rPr>
              <a:t> para NASA. </a:t>
            </a:r>
            <a:endParaRPr lang="es-GB" sz="1600" dirty="0">
              <a:latin typeface="Century Gothic" panose="020B0502020202020204" pitchFamily="34" charset="0"/>
            </a:endParaRPr>
          </a:p>
        </p:txBody>
      </p:sp>
      <p:sp>
        <p:nvSpPr>
          <p:cNvPr id="65" name="Rounded Rectangular Callout 64">
            <a:extLst>
              <a:ext uri="{FF2B5EF4-FFF2-40B4-BE49-F238E27FC236}">
                <a16:creationId xmlns:a16="http://schemas.microsoft.com/office/drawing/2014/main" id="{965A97B8-458A-084E-8E81-B6F1A1DF0F84}"/>
              </a:ext>
            </a:extLst>
          </p:cNvPr>
          <p:cNvSpPr/>
          <p:nvPr/>
        </p:nvSpPr>
        <p:spPr>
          <a:xfrm>
            <a:off x="4612909" y="3351359"/>
            <a:ext cx="2010527" cy="921604"/>
          </a:xfrm>
          <a:prstGeom prst="wedgeRoundRectCallout">
            <a:avLst>
              <a:gd name="adj1" fmla="val -58983"/>
              <a:gd name="adj2" fmla="val 22560"/>
              <a:gd name="adj3" fmla="val 16667"/>
            </a:avLst>
          </a:prstGeom>
          <a:solidFill>
            <a:srgbClr val="70AD47">
              <a:lumMod val="20000"/>
              <a:lumOff val="80000"/>
            </a:srgbClr>
          </a:solidFill>
          <a:ln w="381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1500" kern="0" dirty="0">
                <a:latin typeface="Century Gothic" panose="020B0502020202020204" pitchFamily="34" charset="0"/>
                <a:sym typeface="Arial"/>
              </a:rPr>
              <a:t>Do you know the meaning of the past tense verbs in </a:t>
            </a:r>
            <a:r>
              <a:rPr lang="en-GB" sz="1500" b="1" kern="0" dirty="0">
                <a:latin typeface="Century Gothic" panose="020B0502020202020204" pitchFamily="34" charset="0"/>
                <a:sym typeface="Arial"/>
              </a:rPr>
              <a:t>bold </a:t>
            </a:r>
            <a:r>
              <a:rPr lang="en-GB" sz="1500" kern="0" dirty="0">
                <a:latin typeface="Century Gothic" panose="020B0502020202020204" pitchFamily="34" charset="0"/>
                <a:sym typeface="Arial"/>
              </a:rPr>
              <a:t>in this text?</a:t>
            </a:r>
            <a:endParaRPr kumimoji="0" lang="en-GB" sz="15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68" name="Imagen 20">
            <a:extLst>
              <a:ext uri="{FF2B5EF4-FFF2-40B4-BE49-F238E27FC236}">
                <a16:creationId xmlns:a16="http://schemas.microsoft.com/office/drawing/2014/main" id="{676575F1-93C3-2A48-8797-AC2D8B9A61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52"/>
          <a:stretch/>
        </p:blipFill>
        <p:spPr>
          <a:xfrm>
            <a:off x="4671702" y="4362611"/>
            <a:ext cx="1879589" cy="1049178"/>
          </a:xfrm>
          <a:prstGeom prst="rect">
            <a:avLst/>
          </a:prstGeom>
        </p:spPr>
      </p:pic>
      <p:pic>
        <p:nvPicPr>
          <p:cNvPr id="69" name="Imagen 23">
            <a:extLst>
              <a:ext uri="{FF2B5EF4-FFF2-40B4-BE49-F238E27FC236}">
                <a16:creationId xmlns:a16="http://schemas.microsoft.com/office/drawing/2014/main" id="{6D3D46C3-C766-0D42-9864-4D03F14D12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80013">
            <a:off x="3774406" y="-48933"/>
            <a:ext cx="1127613" cy="84571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6BC6AE43-13BF-0F42-9C2F-C53DB0597CB5}"/>
              </a:ext>
            </a:extLst>
          </p:cNvPr>
          <p:cNvSpPr/>
          <p:nvPr/>
        </p:nvSpPr>
        <p:spPr>
          <a:xfrm>
            <a:off x="290046" y="5586282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51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C3B26B86-990A-8646-B689-16CBF504754A}"/>
              </a:ext>
            </a:extLst>
          </p:cNvPr>
          <p:cNvSpPr txBox="1">
            <a:spLocks/>
          </p:cNvSpPr>
          <p:nvPr/>
        </p:nvSpPr>
        <p:spPr>
          <a:xfrm>
            <a:off x="317394" y="6686803"/>
            <a:ext cx="5779211" cy="32413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C3B26B86-990A-8646-B689-16CBF504754A}"/>
              </a:ext>
            </a:extLst>
          </p:cNvPr>
          <p:cNvSpPr txBox="1">
            <a:spLocks/>
          </p:cNvSpPr>
          <p:nvPr/>
        </p:nvSpPr>
        <p:spPr>
          <a:xfrm>
            <a:off x="272511" y="5796828"/>
            <a:ext cx="4902717" cy="31875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111569" y="8719322"/>
            <a:ext cx="1600200" cy="635000"/>
          </a:xfrm>
        </p:spPr>
        <p:txBody>
          <a:bodyPr/>
          <a:lstStyle/>
          <a:p>
            <a:r>
              <a:rPr lang="en-GB" altLang="en-US" b="1" smtClean="0"/>
              <a:t>57</a:t>
            </a:r>
            <a:endParaRPr lang="en-GB" alt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latin typeface="Century Gothic" panose="020B0502020202020204" pitchFamily="34" charset="0"/>
              </a:rPr>
              <a:t>Gramática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69BA77-D7DF-9847-9E27-9C1DDF38F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6" y="72496"/>
            <a:ext cx="2262833" cy="577692"/>
          </a:xfrm>
        </p:spPr>
        <p:txBody>
          <a:bodyPr/>
          <a:lstStyle/>
          <a:p>
            <a:pPr rtl="0" fontAlgn="base"/>
            <a:r>
              <a:rPr lang="en-GB" sz="2000" b="1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T3.2 </a:t>
            </a:r>
            <a:r>
              <a:rPr lang="en-GB" sz="2000" b="1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Semana</a:t>
            </a:r>
            <a:r>
              <a:rPr lang="en-GB" sz="2000" b="1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7</a:t>
            </a:r>
            <a:endParaRPr lang="en-GB" dirty="0">
              <a:effectLst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11B064D-44FA-4541-AB0A-F29C1244A956}"/>
              </a:ext>
            </a:extLst>
          </p:cNvPr>
          <p:cNvSpPr/>
          <p:nvPr/>
        </p:nvSpPr>
        <p:spPr>
          <a:xfrm>
            <a:off x="259377" y="8022062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4806E51-A0AC-534D-9997-88C79C42D9FB}"/>
              </a:ext>
            </a:extLst>
          </p:cNvPr>
          <p:cNvSpPr txBox="1"/>
          <p:nvPr/>
        </p:nvSpPr>
        <p:spPr>
          <a:xfrm>
            <a:off x="173871" y="8479520"/>
            <a:ext cx="5179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This week we revisit vocabulary from Year 7,8 and  Year 9. Follow the QR code to the Quizlet Mashup.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C2FB20-FB78-8B4F-9C2B-45C6D2357281}"/>
              </a:ext>
            </a:extLst>
          </p:cNvPr>
          <p:cNvSpPr txBox="1">
            <a:spLocks/>
          </p:cNvSpPr>
          <p:nvPr/>
        </p:nvSpPr>
        <p:spPr>
          <a:xfrm>
            <a:off x="172381" y="583057"/>
            <a:ext cx="6484584" cy="42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smtClean="0">
                <a:solidFill>
                  <a:schemeClr val="tx1"/>
                </a:solidFill>
              </a:rPr>
              <a:t>-</a:t>
            </a:r>
            <a:r>
              <a:rPr lang="en-GB" sz="1800" b="1">
                <a:solidFill>
                  <a:schemeClr val="tx1"/>
                </a:solidFill>
              </a:rPr>
              <a:t>er </a:t>
            </a:r>
            <a:r>
              <a:rPr lang="en-GB" sz="1800" b="1" smtClean="0">
                <a:solidFill>
                  <a:schemeClr val="tx1"/>
                </a:solidFill>
              </a:rPr>
              <a:t>verbs </a:t>
            </a:r>
            <a:r>
              <a:rPr lang="en-GB" sz="1800" b="1" dirty="0">
                <a:solidFill>
                  <a:schemeClr val="tx1"/>
                </a:solidFill>
              </a:rPr>
              <a:t>in 1</a:t>
            </a:r>
            <a:r>
              <a:rPr lang="en-GB" sz="1800" b="1" baseline="30000" dirty="0">
                <a:solidFill>
                  <a:schemeClr val="tx1"/>
                </a:solidFill>
              </a:rPr>
              <a:t>st</a:t>
            </a:r>
            <a:r>
              <a:rPr lang="en-GB" sz="1800" b="1" dirty="0">
                <a:solidFill>
                  <a:schemeClr val="tx1"/>
                </a:solidFill>
              </a:rPr>
              <a:t> person plural – </a:t>
            </a:r>
            <a:r>
              <a:rPr lang="en-GB" sz="1800" b="1">
                <a:solidFill>
                  <a:schemeClr val="tx1"/>
                </a:solidFill>
              </a:rPr>
              <a:t>present </a:t>
            </a:r>
            <a:r>
              <a:rPr lang="en-GB" sz="1800" b="1" smtClean="0">
                <a:solidFill>
                  <a:schemeClr val="tx1"/>
                </a:solidFill>
              </a:rPr>
              <a:t>and past [REVISITED</a:t>
            </a:r>
            <a:r>
              <a:rPr lang="en-GB" sz="1800" b="1" dirty="0">
                <a:solidFill>
                  <a:schemeClr val="tx1"/>
                </a:solidFill>
              </a:rPr>
              <a:t>]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977CD4-8BEC-A341-AFFE-DB3E4D882293}"/>
              </a:ext>
            </a:extLst>
          </p:cNvPr>
          <p:cNvSpPr txBox="1"/>
          <p:nvPr/>
        </p:nvSpPr>
        <p:spPr>
          <a:xfrm>
            <a:off x="202402" y="1519150"/>
            <a:ext cx="5020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corr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emos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B94095-DC8B-6D4D-9C78-ACC183030781}"/>
              </a:ext>
            </a:extLst>
          </p:cNvPr>
          <p:cNvSpPr/>
          <p:nvPr/>
        </p:nvSpPr>
        <p:spPr>
          <a:xfrm>
            <a:off x="1439598" y="1523628"/>
            <a:ext cx="8499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run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A0E00F-8CF1-7B4F-875B-6447E5120CD3}"/>
              </a:ext>
            </a:extLst>
          </p:cNvPr>
          <p:cNvSpPr/>
          <p:nvPr/>
        </p:nvSpPr>
        <p:spPr>
          <a:xfrm>
            <a:off x="4781537" y="1483771"/>
            <a:ext cx="17638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sell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B03C5576-6C93-2249-A777-00BCA8D200EB}"/>
              </a:ext>
            </a:extLst>
          </p:cNvPr>
          <p:cNvSpPr txBox="1"/>
          <p:nvPr/>
        </p:nvSpPr>
        <p:spPr>
          <a:xfrm>
            <a:off x="195774" y="2619430"/>
            <a:ext cx="5020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corr</a:t>
            </a:r>
            <a:r>
              <a:rPr kumimoji="0" lang="en-GB" sz="16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imos</a:t>
            </a:r>
            <a:r>
              <a:rPr kumimoji="0" lang="en-GB" sz="1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=</a:t>
            </a: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82E199FE-99E8-6F48-BD6B-0BBDE4D33CB3}"/>
              </a:ext>
            </a:extLst>
          </p:cNvPr>
          <p:cNvSpPr/>
          <p:nvPr/>
        </p:nvSpPr>
        <p:spPr>
          <a:xfrm>
            <a:off x="1324266" y="2613840"/>
            <a:ext cx="864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16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ran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FF3A0B1C-AC21-CD40-B446-D083468328E7}"/>
              </a:ext>
            </a:extLst>
          </p:cNvPr>
          <p:cNvSpPr txBox="1"/>
          <p:nvPr/>
        </p:nvSpPr>
        <p:spPr>
          <a:xfrm>
            <a:off x="3433476" y="2607937"/>
            <a:ext cx="3356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smtClean="0">
                <a:latin typeface="Century Gothic" panose="020B0502020202020204" pitchFamily="34" charset="0"/>
              </a:rPr>
              <a:t>vend</a:t>
            </a:r>
            <a:r>
              <a:rPr lang="en-GB" sz="1600" b="1" smtClean="0">
                <a:latin typeface="Century Gothic" panose="020B0502020202020204" pitchFamily="34" charset="0"/>
              </a:rPr>
              <a:t>imos</a:t>
            </a:r>
            <a:r>
              <a:rPr kumimoji="0" lang="en-GB" sz="1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=</a:t>
            </a: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BEB388A0-0C05-0A43-8343-5267D21D3936}"/>
              </a:ext>
            </a:extLst>
          </p:cNvPr>
          <p:cNvSpPr/>
          <p:nvPr/>
        </p:nvSpPr>
        <p:spPr>
          <a:xfrm>
            <a:off x="4656527" y="2608457"/>
            <a:ext cx="9444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lang="en-GB" sz="1600" b="1" smtClean="0">
                <a:latin typeface="Century Gothic" panose="020B0502020202020204" pitchFamily="34" charset="0"/>
              </a:rPr>
              <a:t>sold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7239611-3834-C04C-89B9-E51DA4B91FD6}"/>
              </a:ext>
            </a:extLst>
          </p:cNvPr>
          <p:cNvSpPr txBox="1">
            <a:spLocks/>
          </p:cNvSpPr>
          <p:nvPr/>
        </p:nvSpPr>
        <p:spPr>
          <a:xfrm>
            <a:off x="259576" y="987434"/>
            <a:ext cx="6397389" cy="49481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rgbClr val="000000"/>
                </a:solidFill>
              </a:rPr>
              <a:t>To mean ‘</a:t>
            </a:r>
            <a:r>
              <a:rPr lang="en-GB" sz="1600" b="1" dirty="0">
                <a:solidFill>
                  <a:srgbClr val="000000"/>
                </a:solidFill>
              </a:rPr>
              <a:t>we</a:t>
            </a:r>
            <a:r>
              <a:rPr lang="en-GB" sz="1600" dirty="0">
                <a:solidFill>
                  <a:srgbClr val="000000"/>
                </a:solidFill>
              </a:rPr>
              <a:t>’ with an </a:t>
            </a:r>
            <a:r>
              <a:rPr lang="en-GB" sz="1600" b="1" dirty="0">
                <a:solidFill>
                  <a:srgbClr val="000000"/>
                </a:solidFill>
              </a:rPr>
              <a:t>–</a:t>
            </a:r>
            <a:r>
              <a:rPr lang="en-GB" sz="1600" b="1">
                <a:solidFill>
                  <a:srgbClr val="000000"/>
                </a:solidFill>
              </a:rPr>
              <a:t>er</a:t>
            </a:r>
            <a:r>
              <a:rPr lang="en-GB" sz="1600">
                <a:solidFill>
                  <a:srgbClr val="000000"/>
                </a:solidFill>
              </a:rPr>
              <a:t> </a:t>
            </a:r>
            <a:r>
              <a:rPr lang="en-GB" sz="1600" smtClean="0">
                <a:solidFill>
                  <a:srgbClr val="000000"/>
                </a:solidFill>
              </a:rPr>
              <a:t>verb in the </a:t>
            </a:r>
            <a:r>
              <a:rPr lang="en-GB" sz="1600" b="1" i="1" smtClean="0">
                <a:solidFill>
                  <a:srgbClr val="000000"/>
                </a:solidFill>
              </a:rPr>
              <a:t>present</a:t>
            </a:r>
            <a:r>
              <a:rPr lang="en-GB" sz="1600" smtClean="0">
                <a:solidFill>
                  <a:srgbClr val="000000"/>
                </a:solidFill>
              </a:rPr>
              <a:t>, </a:t>
            </a:r>
            <a:r>
              <a:rPr lang="en-GB" sz="1600" dirty="0">
                <a:solidFill>
                  <a:srgbClr val="000000"/>
                </a:solidFill>
              </a:rPr>
              <a:t>remove –er and add </a:t>
            </a:r>
            <a:r>
              <a:rPr lang="en-GB" sz="1600" b="1" dirty="0">
                <a:solidFill>
                  <a:srgbClr val="000000"/>
                </a:solidFill>
              </a:rPr>
              <a:t>-</a:t>
            </a:r>
            <a:r>
              <a:rPr lang="en-GB" sz="1600" b="1" dirty="0" err="1">
                <a:solidFill>
                  <a:srgbClr val="000000"/>
                </a:solidFill>
              </a:rPr>
              <a:t>emos</a:t>
            </a:r>
            <a:r>
              <a:rPr lang="en-GB" sz="160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3B26B86-990A-8646-B689-16CBF504754A}"/>
              </a:ext>
            </a:extLst>
          </p:cNvPr>
          <p:cNvSpPr txBox="1">
            <a:spLocks/>
          </p:cNvSpPr>
          <p:nvPr/>
        </p:nvSpPr>
        <p:spPr>
          <a:xfrm>
            <a:off x="259377" y="1996462"/>
            <a:ext cx="6374863" cy="59138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smtClean="0">
                <a:solidFill>
                  <a:srgbClr val="000000"/>
                </a:solidFill>
              </a:rPr>
              <a:t>To mean </a:t>
            </a:r>
            <a:r>
              <a:rPr lang="en-GB" sz="1600" dirty="0">
                <a:solidFill>
                  <a:srgbClr val="000000"/>
                </a:solidFill>
              </a:rPr>
              <a:t>‘</a:t>
            </a:r>
            <a:r>
              <a:rPr lang="en-GB" sz="1600" b="1" dirty="0">
                <a:solidFill>
                  <a:srgbClr val="000000"/>
                </a:solidFill>
              </a:rPr>
              <a:t>we</a:t>
            </a:r>
            <a:r>
              <a:rPr lang="en-GB" sz="1600" dirty="0">
                <a:solidFill>
                  <a:srgbClr val="000000"/>
                </a:solidFill>
              </a:rPr>
              <a:t>’ with </a:t>
            </a:r>
            <a:r>
              <a:rPr lang="en-GB" sz="1600">
                <a:solidFill>
                  <a:srgbClr val="000000"/>
                </a:solidFill>
              </a:rPr>
              <a:t>an </a:t>
            </a:r>
            <a:r>
              <a:rPr lang="en-GB" sz="1600" b="1" smtClean="0">
                <a:solidFill>
                  <a:srgbClr val="000000"/>
                </a:solidFill>
              </a:rPr>
              <a:t>–er</a:t>
            </a:r>
            <a:r>
              <a:rPr lang="en-GB" sz="1600" smtClean="0">
                <a:solidFill>
                  <a:srgbClr val="000000"/>
                </a:solidFill>
              </a:rPr>
              <a:t> verb for a </a:t>
            </a:r>
            <a:r>
              <a:rPr lang="en-GB" sz="1600" b="1" i="1" smtClean="0">
                <a:solidFill>
                  <a:srgbClr val="000000"/>
                </a:solidFill>
              </a:rPr>
              <a:t>completed past action</a:t>
            </a:r>
            <a:r>
              <a:rPr lang="en-GB" sz="1600" smtClean="0">
                <a:solidFill>
                  <a:srgbClr val="000000"/>
                </a:solidFill>
              </a:rPr>
              <a:t>, </a:t>
            </a:r>
            <a:r>
              <a:rPr lang="en-GB" sz="1600">
                <a:solidFill>
                  <a:srgbClr val="000000"/>
                </a:solidFill>
              </a:rPr>
              <a:t>remove </a:t>
            </a:r>
            <a:r>
              <a:rPr lang="en-GB" sz="1600" smtClean="0">
                <a:solidFill>
                  <a:srgbClr val="000000"/>
                </a:solidFill>
              </a:rPr>
              <a:t>–er </a:t>
            </a:r>
            <a:r>
              <a:rPr lang="en-GB" sz="1600">
                <a:solidFill>
                  <a:srgbClr val="000000"/>
                </a:solidFill>
              </a:rPr>
              <a:t>and add </a:t>
            </a:r>
            <a:r>
              <a:rPr lang="en-GB" sz="1600" b="1">
                <a:solidFill>
                  <a:srgbClr val="000000"/>
                </a:solidFill>
              </a:rPr>
              <a:t>–</a:t>
            </a:r>
            <a:r>
              <a:rPr lang="en-GB" sz="1600" b="1" dirty="0" err="1">
                <a:solidFill>
                  <a:srgbClr val="000000"/>
                </a:solidFill>
              </a:rPr>
              <a:t>imos</a:t>
            </a:r>
            <a:r>
              <a:rPr lang="en-GB" sz="160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6D6E4E7-04F2-8741-A280-6FFF1BE8C425}"/>
              </a:ext>
            </a:extLst>
          </p:cNvPr>
          <p:cNvSpPr txBox="1"/>
          <p:nvPr/>
        </p:nvSpPr>
        <p:spPr>
          <a:xfrm>
            <a:off x="196994" y="3462876"/>
            <a:ext cx="6386790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600" smtClean="0">
                <a:solidFill>
                  <a:schemeClr val="tx2"/>
                </a:solidFill>
                <a:latin typeface="Century Gothic" panose="020B0502020202020204" pitchFamily="34" charset="0"/>
              </a:rPr>
              <a:t>Sometimes</a:t>
            </a:r>
            <a:r>
              <a:rPr lang="en-GB" sz="1600">
                <a:solidFill>
                  <a:schemeClr val="tx2"/>
                </a:solidFill>
                <a:latin typeface="Century Gothic" panose="020B0502020202020204" pitchFamily="34" charset="0"/>
              </a:rPr>
              <a:t>, in Spanish, we use the </a:t>
            </a:r>
            <a:r>
              <a:rPr lang="en-GB" sz="1600" b="1">
                <a:solidFill>
                  <a:schemeClr val="tx2"/>
                </a:solidFill>
                <a:latin typeface="Century Gothic" panose="020B0502020202020204" pitchFamily="34" charset="0"/>
              </a:rPr>
              <a:t>present simple </a:t>
            </a:r>
            <a:r>
              <a:rPr lang="en-GB" sz="1600">
                <a:solidFill>
                  <a:schemeClr val="tx2"/>
                </a:solidFill>
                <a:latin typeface="Century Gothic" panose="020B0502020202020204" pitchFamily="34" charset="0"/>
              </a:rPr>
              <a:t>to talk about </a:t>
            </a:r>
            <a:r>
              <a:rPr lang="en-GB" sz="1600">
                <a:solidFill>
                  <a:schemeClr val="tx2"/>
                </a:solidFill>
                <a:latin typeface="Century Gothic" panose="020B0502020202020204" pitchFamily="34" charset="0"/>
              </a:rPr>
              <a:t>an </a:t>
            </a:r>
            <a:r>
              <a:rPr lang="en-GB" sz="1600" smtClean="0">
                <a:solidFill>
                  <a:schemeClr val="tx2"/>
                </a:solidFill>
                <a:latin typeface="Century Gothic" panose="020B0502020202020204" pitchFamily="34" charset="0"/>
              </a:rPr>
              <a:t>event </a:t>
            </a:r>
            <a:r>
              <a:rPr lang="en-GB" sz="1600">
                <a:solidFill>
                  <a:schemeClr val="tx2"/>
                </a:solidFill>
                <a:latin typeface="Century Gothic" panose="020B0502020202020204" pitchFamily="34" charset="0"/>
              </a:rPr>
              <a:t>in the </a:t>
            </a:r>
            <a:r>
              <a:rPr lang="en-GB" sz="1600" b="1">
                <a:solidFill>
                  <a:schemeClr val="tx2"/>
                </a:solidFill>
                <a:latin typeface="Century Gothic" panose="020B0502020202020204" pitchFamily="34" charset="0"/>
              </a:rPr>
              <a:t>future</a:t>
            </a:r>
            <a:r>
              <a:rPr lang="en-GB" sz="1600">
                <a:solidFill>
                  <a:schemeClr val="tx2"/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Rounded Rectangular Callout 4">
            <a:extLst>
              <a:ext uri="{FF2B5EF4-FFF2-40B4-BE49-F238E27FC236}">
                <a16:creationId xmlns:a16="http://schemas.microsoft.com/office/drawing/2014/main" id="{ED575100-424F-2342-B646-A7ED10BC82E3}"/>
              </a:ext>
            </a:extLst>
          </p:cNvPr>
          <p:cNvSpPr/>
          <p:nvPr/>
        </p:nvSpPr>
        <p:spPr>
          <a:xfrm>
            <a:off x="3184214" y="4761850"/>
            <a:ext cx="3577087" cy="573366"/>
          </a:xfrm>
          <a:prstGeom prst="wedgeRoundRectCallout">
            <a:avLst>
              <a:gd name="adj1" fmla="val -63418"/>
              <a:gd name="adj2" fmla="val -40562"/>
              <a:gd name="adj3" fmla="val 16667"/>
            </a:avLst>
          </a:prstGeom>
          <a:solidFill>
            <a:srgbClr val="E1F0D8"/>
          </a:solidFill>
          <a:ln w="28575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smtClean="0">
                <a:latin typeface="Century Gothic" panose="020F0302020204030204"/>
              </a:rPr>
              <a:t>In English, the present continuous is often used for future plans.</a:t>
            </a:r>
            <a:endParaRPr lang="en-GB" sz="1600" dirty="0">
              <a:latin typeface="Century Gothic" panose="020F0302020204030204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DA54709-357F-F040-A9B8-AA4A68E3FEFF}"/>
              </a:ext>
            </a:extLst>
          </p:cNvPr>
          <p:cNvSpPr txBox="1"/>
          <p:nvPr/>
        </p:nvSpPr>
        <p:spPr>
          <a:xfrm>
            <a:off x="259377" y="6263427"/>
            <a:ext cx="5313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 pelota es </a:t>
            </a:r>
            <a:r>
              <a:rPr kumimoji="0" lang="en-GB" sz="1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para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esos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niños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2B2BA63-9641-B84F-AFF6-56FDCF6692B8}"/>
              </a:ext>
            </a:extLst>
          </p:cNvPr>
          <p:cNvSpPr txBox="1"/>
          <p:nvPr/>
        </p:nvSpPr>
        <p:spPr>
          <a:xfrm>
            <a:off x="3206999" y="6245568"/>
            <a:ext cx="606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=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02B60FE-44DE-C84B-94BB-2201D7B7F131}"/>
              </a:ext>
            </a:extLst>
          </p:cNvPr>
          <p:cNvSpPr txBox="1"/>
          <p:nvPr/>
        </p:nvSpPr>
        <p:spPr>
          <a:xfrm>
            <a:off x="3469533" y="6245568"/>
            <a:ext cx="329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ball is </a:t>
            </a:r>
            <a:r>
              <a:rPr kumimoji="0" lang="en-GB" sz="1600" b="1" i="0" u="sng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for</a:t>
            </a:r>
            <a:r>
              <a:rPr kumimoji="0" lang="en-GB" sz="160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those children.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8730533-3570-F648-9F2F-133725B16481}"/>
              </a:ext>
            </a:extLst>
          </p:cNvPr>
          <p:cNvSpPr txBox="1"/>
          <p:nvPr/>
        </p:nvSpPr>
        <p:spPr>
          <a:xfrm>
            <a:off x="204217" y="5778528"/>
            <a:ext cx="5258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Remember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that the 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word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‘para’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can mean ‘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’: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03E2147-4471-2E44-B7FD-5B0668D72C6C}"/>
              </a:ext>
            </a:extLst>
          </p:cNvPr>
          <p:cNvSpPr txBox="1"/>
          <p:nvPr/>
        </p:nvSpPr>
        <p:spPr>
          <a:xfrm>
            <a:off x="212207" y="6695412"/>
            <a:ext cx="5664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However, ‘para’ + infinitive means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‘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order </a:t>
            </a: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+ verb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4A42AC6-C1E4-554A-B115-2B29978DE5EA}"/>
              </a:ext>
            </a:extLst>
          </p:cNvPr>
          <p:cNvSpPr txBox="1"/>
          <p:nvPr/>
        </p:nvSpPr>
        <p:spPr>
          <a:xfrm>
            <a:off x="190104" y="7089901"/>
            <a:ext cx="4842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Vas a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ir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al campo </a:t>
            </a:r>
            <a:r>
              <a:rPr kumimoji="0" lang="en-GB" sz="1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para </a:t>
            </a:r>
            <a:r>
              <a:rPr kumimoji="0" lang="en-GB" sz="16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caminar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el bosque.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05D00C5-4C75-BF43-A44E-6A00BB821048}"/>
              </a:ext>
            </a:extLst>
          </p:cNvPr>
          <p:cNvSpPr txBox="1"/>
          <p:nvPr/>
        </p:nvSpPr>
        <p:spPr>
          <a:xfrm>
            <a:off x="232775" y="7458296"/>
            <a:ext cx="12291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 am going to go to the countryside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(</a:t>
            </a:r>
            <a:r>
              <a:rPr kumimoji="0" lang="en-GB" sz="1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order) to walk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in the forest.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5F6698A8-A6D9-534A-9394-0D20DCA85B98}"/>
              </a:ext>
            </a:extLst>
          </p:cNvPr>
          <p:cNvSpPr txBox="1">
            <a:spLocks/>
          </p:cNvSpPr>
          <p:nvPr/>
        </p:nvSpPr>
        <p:spPr>
          <a:xfrm>
            <a:off x="195774" y="5422893"/>
            <a:ext cx="6484584" cy="42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Using </a:t>
            </a:r>
            <a:r>
              <a:rPr lang="en-GB" sz="1800" b="1" dirty="0">
                <a:solidFill>
                  <a:schemeClr val="tx1"/>
                </a:solidFill>
              </a:rPr>
              <a:t>‘para’ in different ways</a:t>
            </a:r>
          </a:p>
        </p:txBody>
      </p:sp>
      <p:pic>
        <p:nvPicPr>
          <p:cNvPr id="86" name="Imagen 11">
            <a:extLst>
              <a:ext uri="{FF2B5EF4-FFF2-40B4-BE49-F238E27FC236}">
                <a16:creationId xmlns:a16="http://schemas.microsoft.com/office/drawing/2014/main" id="{D9A07E7A-80EF-E243-98E1-58255EDE3F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371" y="5467274"/>
            <a:ext cx="755147" cy="748494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E1F2C153-28D9-1947-BEC1-2D3975E267C3}"/>
              </a:ext>
            </a:extLst>
          </p:cNvPr>
          <p:cNvSpPr txBox="1"/>
          <p:nvPr/>
        </p:nvSpPr>
        <p:spPr>
          <a:xfrm>
            <a:off x="3469533" y="1481174"/>
            <a:ext cx="1543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vend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emos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D8CA6CD2-2FCA-E74B-A00B-77DC5C3539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47" y="7858752"/>
            <a:ext cx="913727" cy="913727"/>
          </a:xfrm>
          <a:prstGeom prst="rect">
            <a:avLst/>
          </a:prstGeom>
        </p:spPr>
      </p:pic>
      <p:pic>
        <p:nvPicPr>
          <p:cNvPr id="1026" name="Picture 2" descr="Free vector graphics of Athlete">
            <a:extLst>
              <a:ext uri="{FF2B5EF4-FFF2-40B4-BE49-F238E27FC236}">
                <a16:creationId xmlns:a16="http://schemas.microsoft.com/office/drawing/2014/main" id="{68CBF0D0-D8A5-9D40-B2EB-815170A8F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A1BDC0"/>
              </a:clrFrom>
              <a:clrTo>
                <a:srgbClr val="A1BD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470" y="1157449"/>
            <a:ext cx="916821" cy="149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Free vector graphics of Athlete">
            <a:extLst>
              <a:ext uri="{FF2B5EF4-FFF2-40B4-BE49-F238E27FC236}">
                <a16:creationId xmlns:a16="http://schemas.microsoft.com/office/drawing/2014/main" id="{C733A330-C29B-074C-88D5-56D6CBC3C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A1BDC0"/>
              </a:clrFrom>
              <a:clrTo>
                <a:srgbClr val="A1BD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297" y="1160545"/>
            <a:ext cx="916821" cy="149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itle 1">
            <a:extLst>
              <a:ext uri="{FF2B5EF4-FFF2-40B4-BE49-F238E27FC236}">
                <a16:creationId xmlns:a16="http://schemas.microsoft.com/office/drawing/2014/main" id="{8DC2FB20-FB78-8B4F-9C2B-45C6D2357281}"/>
              </a:ext>
            </a:extLst>
          </p:cNvPr>
          <p:cNvSpPr txBox="1">
            <a:spLocks/>
          </p:cNvSpPr>
          <p:nvPr/>
        </p:nvSpPr>
        <p:spPr>
          <a:xfrm>
            <a:off x="188269" y="3099731"/>
            <a:ext cx="6484584" cy="42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GB" sz="1800" b="1" smtClean="0">
                <a:solidFill>
                  <a:schemeClr val="tx1"/>
                </a:solidFill>
              </a:rPr>
              <a:t>Present simple for future events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B9D7390-639D-7A42-9CFC-B19D96293625}"/>
              </a:ext>
            </a:extLst>
          </p:cNvPr>
          <p:cNvSpPr txBox="1"/>
          <p:nvPr/>
        </p:nvSpPr>
        <p:spPr>
          <a:xfrm>
            <a:off x="178909" y="4114690"/>
            <a:ext cx="6415134" cy="363174"/>
          </a:xfrm>
          <a:prstGeom prst="rect">
            <a:avLst/>
          </a:prstGeom>
          <a:noFill/>
        </p:spPr>
        <p:txBody>
          <a:bodyPr wrap="square" lIns="91424" tIns="45719" rIns="91424" bIns="45719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6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Mañana</a:t>
            </a:r>
            <a:r>
              <a:rPr lang="en-GB" sz="1600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cenamos</a:t>
            </a:r>
            <a:r>
              <a:rPr lang="en-GB" sz="1600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en</a:t>
            </a:r>
            <a:r>
              <a:rPr lang="en-GB" sz="1600" dirty="0">
                <a:solidFill>
                  <a:schemeClr val="tx2"/>
                </a:solidFill>
                <a:latin typeface="Century Gothic" panose="020B0502020202020204" pitchFamily="34" charset="0"/>
              </a:rPr>
              <a:t> un </a:t>
            </a:r>
            <a:r>
              <a:rPr lang="en-GB" sz="16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restaurante</a:t>
            </a:r>
            <a:r>
              <a:rPr lang="en-GB" sz="1600" dirty="0">
                <a:solidFill>
                  <a:schemeClr val="tx2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0434" y="4415682"/>
            <a:ext cx="4995795" cy="373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600" i="1">
                <a:solidFill>
                  <a:schemeClr val="tx2"/>
                </a:solidFill>
                <a:latin typeface="Century Gothic" panose="020B0502020202020204" pitchFamily="34" charset="0"/>
              </a:rPr>
              <a:t>Tomorrow </a:t>
            </a:r>
            <a:r>
              <a:rPr lang="en-GB" sz="1600" b="1" i="1">
                <a:solidFill>
                  <a:schemeClr val="tx2"/>
                </a:solidFill>
                <a:latin typeface="Century Gothic" panose="020B0502020202020204" pitchFamily="34" charset="0"/>
              </a:rPr>
              <a:t>we </a:t>
            </a:r>
            <a:r>
              <a:rPr lang="en-GB" sz="1600" b="1" i="1">
                <a:solidFill>
                  <a:schemeClr val="tx2"/>
                </a:solidFill>
                <a:latin typeface="Century Gothic" panose="020B0502020202020204" pitchFamily="34" charset="0"/>
              </a:rPr>
              <a:t>are </a:t>
            </a:r>
            <a:r>
              <a:rPr lang="en-GB" sz="1600" b="1" i="1" smtClean="0">
                <a:solidFill>
                  <a:schemeClr val="tx2"/>
                </a:solidFill>
                <a:latin typeface="Century Gothic" panose="020B0502020202020204" pitchFamily="34" charset="0"/>
              </a:rPr>
              <a:t>having dinner </a:t>
            </a:r>
            <a:r>
              <a:rPr lang="en-GB" sz="1600" i="1">
                <a:solidFill>
                  <a:schemeClr val="tx2"/>
                </a:solidFill>
                <a:latin typeface="Century Gothic" panose="020B0502020202020204" pitchFamily="34" charset="0"/>
              </a:rPr>
              <a:t>at a restaurant</a:t>
            </a:r>
            <a:r>
              <a:rPr lang="en-GB" i="1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GB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73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0803" y="3368967"/>
            <a:ext cx="6580081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4070C"/>
                </a:solidFill>
                <a:latin typeface="Century Gothic" panose="020B0502020202020204" pitchFamily="34" charset="0"/>
              </a:rPr>
              <a:t>Rule #2:</a:t>
            </a:r>
            <a:r>
              <a:rPr lang="en-GB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 If the final syllable is stressed and the word ends in a </a:t>
            </a:r>
            <a:r>
              <a:rPr lang="en-GB" sz="1600" b="1" dirty="0">
                <a:solidFill>
                  <a:srgbClr val="04070C"/>
                </a:solidFill>
                <a:latin typeface="Century Gothic" panose="020B0502020202020204" pitchFamily="34" charset="0"/>
              </a:rPr>
              <a:t>vowel</a:t>
            </a:r>
            <a:r>
              <a:rPr lang="en-GB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, write an accent above the stressed vowel.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674" y="4026445"/>
            <a:ext cx="102326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caf</a:t>
            </a:r>
            <a:r>
              <a:rPr lang="en-GB" sz="1600" b="1" dirty="0">
                <a:solidFill>
                  <a:srgbClr val="04070C"/>
                </a:solidFill>
                <a:latin typeface="Century Gothic" panose="020B0502020202020204" pitchFamily="34" charset="0"/>
              </a:rPr>
              <a:t>é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55195" y="4022437"/>
            <a:ext cx="114733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err="1">
                <a:solidFill>
                  <a:srgbClr val="04070C"/>
                </a:solidFill>
                <a:latin typeface="Century Gothic" panose="020B0502020202020204" pitchFamily="34" charset="0"/>
              </a:rPr>
              <a:t>decid</a:t>
            </a:r>
            <a:r>
              <a:rPr lang="en-GB" sz="1600" b="1" err="1">
                <a:solidFill>
                  <a:srgbClr val="04070C"/>
                </a:solidFill>
                <a:latin typeface="Century Gothic" panose="020B0502020202020204" pitchFamily="34" charset="0"/>
              </a:rPr>
              <a:t>í</a:t>
            </a:r>
            <a:endParaRPr lang="en-GB" sz="1600" b="1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2451" y="4022046"/>
            <a:ext cx="114733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Panam</a:t>
            </a:r>
            <a:r>
              <a:rPr lang="en-GB" sz="1600" b="1" dirty="0">
                <a:solidFill>
                  <a:srgbClr val="04070C"/>
                </a:solidFill>
                <a:latin typeface="Century Gothic" panose="020B0502020202020204" pitchFamily="34" charset="0"/>
              </a:rPr>
              <a:t>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79668" y="4015860"/>
            <a:ext cx="114733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escuch</a:t>
            </a:r>
            <a:r>
              <a:rPr lang="en-GB" sz="1600" b="1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é</a:t>
            </a:r>
            <a:endParaRPr lang="en-GB" sz="1600" b="1" dirty="0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5732" y="5144703"/>
            <a:ext cx="4829451" cy="369332"/>
          </a:xfrm>
          <a:prstGeom prst="rect">
            <a:avLst/>
          </a:prstGeom>
          <a:solidFill>
            <a:srgbClr val="FCF2CA"/>
          </a:solidFill>
          <a:ln w="38100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Penultimate (second-last) syllable stress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5511" y="5627447"/>
            <a:ext cx="6545373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Rule #1:</a:t>
            </a:r>
            <a:r>
              <a:rPr lang="en-GB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if the </a:t>
            </a:r>
            <a:r>
              <a:rPr lang="en-US" sz="16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second-last</a:t>
            </a:r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syllable is stressed and the word ends in </a:t>
            </a:r>
            <a:r>
              <a:rPr lang="en-US" sz="16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any vowel OR ‘n’ or ‘s’</a:t>
            </a:r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, there is </a:t>
            </a:r>
            <a:r>
              <a:rPr lang="en-US" sz="16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no accent </a:t>
            </a:r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on the stressed vowel.</a:t>
            </a:r>
          </a:p>
        </p:txBody>
      </p:sp>
      <p:sp>
        <p:nvSpPr>
          <p:cNvPr id="15" name="CuadroTexto 20">
            <a:extLst>
              <a:ext uri="{FF2B5EF4-FFF2-40B4-BE49-F238E27FC236}">
                <a16:creationId xmlns:a16="http://schemas.microsoft.com/office/drawing/2014/main" id="{1C13AF42-F8DA-374A-839E-AB70881889B3}"/>
              </a:ext>
            </a:extLst>
          </p:cNvPr>
          <p:cNvSpPr txBox="1"/>
          <p:nvPr/>
        </p:nvSpPr>
        <p:spPr>
          <a:xfrm>
            <a:off x="3454971" y="6506254"/>
            <a:ext cx="135578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marte</a:t>
            </a:r>
            <a:r>
              <a:rPr lang="en-US" sz="1600" b="1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6" name="CuadroTexto 22">
            <a:extLst>
              <a:ext uri="{FF2B5EF4-FFF2-40B4-BE49-F238E27FC236}">
                <a16:creationId xmlns:a16="http://schemas.microsoft.com/office/drawing/2014/main" id="{665CD52F-ACD9-6842-A1EA-C608CAC06E0E}"/>
              </a:ext>
            </a:extLst>
          </p:cNvPr>
          <p:cNvSpPr txBox="1"/>
          <p:nvPr/>
        </p:nvSpPr>
        <p:spPr>
          <a:xfrm>
            <a:off x="2047615" y="6506254"/>
            <a:ext cx="114032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trist</a:t>
            </a:r>
            <a:r>
              <a:rPr lang="en-US" sz="16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8217" y="1992703"/>
            <a:ext cx="659266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4070C"/>
                </a:solidFill>
                <a:latin typeface="Century Gothic" panose="020B0502020202020204" pitchFamily="34" charset="0"/>
              </a:rPr>
              <a:t>Rule #1:</a:t>
            </a:r>
            <a:r>
              <a:rPr lang="en-GB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 If the final syllable is stressed, and the word ends in the consonants ‘</a:t>
            </a:r>
            <a:r>
              <a:rPr lang="en-GB" sz="1600" b="1" dirty="0">
                <a:solidFill>
                  <a:srgbClr val="04070C"/>
                </a:solidFill>
                <a:latin typeface="Century Gothic" panose="020B0502020202020204" pitchFamily="34" charset="0"/>
              </a:rPr>
              <a:t>n</a:t>
            </a:r>
            <a:r>
              <a:rPr lang="en-GB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’ or ‘</a:t>
            </a:r>
            <a:r>
              <a:rPr lang="en-GB" sz="1600" b="1" dirty="0">
                <a:solidFill>
                  <a:srgbClr val="04070C"/>
                </a:solidFill>
                <a:latin typeface="Century Gothic" panose="020B0502020202020204" pitchFamily="34" charset="0"/>
              </a:rPr>
              <a:t>s</a:t>
            </a:r>
            <a:r>
              <a:rPr lang="en-GB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’, write an accent above the stressed vowel.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5511" y="643823"/>
            <a:ext cx="2286832" cy="369332"/>
          </a:xfrm>
          <a:prstGeom prst="rect">
            <a:avLst/>
          </a:prstGeom>
          <a:solidFill>
            <a:srgbClr val="FCF2CA"/>
          </a:solidFill>
          <a:ln w="28575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Final-syllable stress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567" y="1027732"/>
            <a:ext cx="68799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The part of a word that is ‘stressed’ is the part given most </a:t>
            </a:r>
            <a:r>
              <a:rPr lang="en-GB" sz="1600" b="1">
                <a:solidFill>
                  <a:srgbClr val="04070C"/>
                </a:solidFill>
                <a:latin typeface="Century Gothic" panose="020B0502020202020204" pitchFamily="34" charset="0"/>
              </a:rPr>
              <a:t>emphasis</a:t>
            </a:r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43" y="1323881"/>
            <a:ext cx="69081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The </a:t>
            </a:r>
            <a:r>
              <a:rPr lang="en-GB" sz="1600" b="1">
                <a:solidFill>
                  <a:srgbClr val="04070C"/>
                </a:solidFill>
                <a:latin typeface="Century Gothic" panose="020B0502020202020204" pitchFamily="34" charset="0"/>
              </a:rPr>
              <a:t>position</a:t>
            </a:r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 of the stress is sometimes marked by a written accent.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0675" y="2662684"/>
            <a:ext cx="102326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err="1">
                <a:solidFill>
                  <a:srgbClr val="04070C"/>
                </a:solidFill>
                <a:latin typeface="Century Gothic" panose="020B0502020202020204" pitchFamily="34" charset="0"/>
              </a:rPr>
              <a:t>segú</a:t>
            </a:r>
            <a:r>
              <a:rPr lang="en-GB" sz="1600" b="1" err="1">
                <a:solidFill>
                  <a:srgbClr val="04070C"/>
                </a:solidFill>
                <a:latin typeface="Century Gothic" panose="020B0502020202020204" pitchFamily="34" charset="0"/>
              </a:rPr>
              <a:t>n</a:t>
            </a:r>
            <a:endParaRPr lang="en-GB" sz="1600" b="1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67020" y="2660053"/>
            <a:ext cx="85451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err="1">
                <a:solidFill>
                  <a:srgbClr val="04070C"/>
                </a:solidFill>
                <a:latin typeface="Century Gothic" panose="020B0502020202020204" pitchFamily="34" charset="0"/>
              </a:rPr>
              <a:t>quizá</a:t>
            </a:r>
            <a:r>
              <a:rPr lang="en-GB" sz="1600" b="1" err="1">
                <a:solidFill>
                  <a:srgbClr val="04070C"/>
                </a:solidFill>
                <a:latin typeface="Century Gothic" panose="020B0502020202020204" pitchFamily="34" charset="0"/>
              </a:rPr>
              <a:t>s</a:t>
            </a:r>
            <a:endParaRPr lang="en-GB" sz="1600" b="1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33770" y="2660053"/>
            <a:ext cx="114733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tambié</a:t>
            </a:r>
            <a:r>
              <a:rPr lang="en-GB" sz="1600" b="1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n</a:t>
            </a:r>
            <a:endParaRPr lang="en-GB" sz="1600" b="1" dirty="0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83290" y="2660053"/>
            <a:ext cx="106959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despué</a:t>
            </a:r>
            <a:r>
              <a:rPr lang="en-GB" sz="1600" b="1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s</a:t>
            </a:r>
            <a:endParaRPr lang="en-GB" sz="1600" b="1" dirty="0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93584" y="2660053"/>
            <a:ext cx="106959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err="1">
                <a:solidFill>
                  <a:srgbClr val="04070C"/>
                </a:solidFill>
                <a:latin typeface="Century Gothic" panose="020B0502020202020204" pitchFamily="34" charset="0"/>
              </a:rPr>
              <a:t>autobú</a:t>
            </a:r>
            <a:r>
              <a:rPr lang="en-GB" sz="1600" b="1" err="1">
                <a:solidFill>
                  <a:srgbClr val="04070C"/>
                </a:solidFill>
                <a:latin typeface="Century Gothic" panose="020B0502020202020204" pitchFamily="34" charset="0"/>
              </a:rPr>
              <a:t>s</a:t>
            </a:r>
            <a:endParaRPr lang="en-GB" sz="1600" b="1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82578" y="1636991"/>
            <a:ext cx="991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opci</a:t>
            </a:r>
            <a:r>
              <a:rPr lang="en-GB" sz="1600" b="1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ó</a:t>
            </a:r>
            <a:r>
              <a:rPr lang="en-GB" sz="1600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n</a:t>
            </a:r>
            <a:endParaRPr lang="en-GB" sz="1600" b="1" dirty="0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40411" y="1661059"/>
            <a:ext cx="1502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04070C"/>
                </a:solidFill>
                <a:latin typeface="Century Gothic" panose="020B0502020202020204" pitchFamily="34" charset="0"/>
              </a:rPr>
              <a:t>op-CIÓN</a:t>
            </a:r>
            <a:endParaRPr lang="en-GB" sz="1600" b="1" dirty="0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9" name="Straight Arrow Connector 28"/>
          <p:cNvCxnSpPr>
            <a:endCxn id="28" idx="1"/>
          </p:cNvCxnSpPr>
          <p:nvPr/>
        </p:nvCxnSpPr>
        <p:spPr>
          <a:xfrm>
            <a:off x="2731011" y="1818705"/>
            <a:ext cx="709400" cy="11631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20">
            <a:extLst>
              <a:ext uri="{FF2B5EF4-FFF2-40B4-BE49-F238E27FC236}">
                <a16:creationId xmlns:a16="http://schemas.microsoft.com/office/drawing/2014/main" id="{1C13AF42-F8DA-374A-839E-AB70881889B3}"/>
              </a:ext>
            </a:extLst>
          </p:cNvPr>
          <p:cNvSpPr txBox="1"/>
          <p:nvPr/>
        </p:nvSpPr>
        <p:spPr>
          <a:xfrm>
            <a:off x="378363" y="6506254"/>
            <a:ext cx="12696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minut</a:t>
            </a:r>
            <a:r>
              <a:rPr lang="en-US" sz="1600" b="1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o</a:t>
            </a:r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5" name="CuadroTexto 20">
            <a:extLst>
              <a:ext uri="{FF2B5EF4-FFF2-40B4-BE49-F238E27FC236}">
                <a16:creationId xmlns:a16="http://schemas.microsoft.com/office/drawing/2014/main" id="{1C13AF42-F8DA-374A-839E-AB70881889B3}"/>
              </a:ext>
            </a:extLst>
          </p:cNvPr>
          <p:cNvSpPr txBox="1"/>
          <p:nvPr/>
        </p:nvSpPr>
        <p:spPr>
          <a:xfrm>
            <a:off x="5136421" y="6512059"/>
            <a:ext cx="144573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ejempl</a:t>
            </a:r>
            <a:r>
              <a:rPr lang="en-US" sz="1600" b="1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o</a:t>
            </a:r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60643" y="7261809"/>
            <a:ext cx="6580241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Rule #2:</a:t>
            </a:r>
            <a:r>
              <a:rPr lang="en-GB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if the </a:t>
            </a:r>
            <a:r>
              <a:rPr lang="en-US" sz="16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second-last</a:t>
            </a:r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syllable is stressed and the word ends in </a:t>
            </a:r>
            <a:r>
              <a:rPr lang="en-US" sz="16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any consonant except ‘n’ or ‘s’</a:t>
            </a:r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, write an </a:t>
            </a:r>
            <a:r>
              <a:rPr lang="en-US" sz="16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accent </a:t>
            </a:r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above the stressed vowel.</a:t>
            </a:r>
          </a:p>
        </p:txBody>
      </p:sp>
      <p:sp>
        <p:nvSpPr>
          <p:cNvPr id="37" name="CuadroTexto 20">
            <a:extLst>
              <a:ext uri="{FF2B5EF4-FFF2-40B4-BE49-F238E27FC236}">
                <a16:creationId xmlns:a16="http://schemas.microsoft.com/office/drawing/2014/main" id="{1C13AF42-F8DA-374A-839E-AB70881889B3}"/>
              </a:ext>
            </a:extLst>
          </p:cNvPr>
          <p:cNvSpPr txBox="1"/>
          <p:nvPr/>
        </p:nvSpPr>
        <p:spPr>
          <a:xfrm>
            <a:off x="368772" y="8100528"/>
            <a:ext cx="104182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fútbo</a:t>
            </a:r>
            <a:r>
              <a:rPr lang="en-US" sz="1600" b="1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l</a:t>
            </a:r>
            <a:endParaRPr lang="en-US" sz="1600" b="1">
              <a:solidFill>
                <a:schemeClr val="accent4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CuadroTexto 20">
            <a:extLst>
              <a:ext uri="{FF2B5EF4-FFF2-40B4-BE49-F238E27FC236}">
                <a16:creationId xmlns:a16="http://schemas.microsoft.com/office/drawing/2014/main" id="{1C13AF42-F8DA-374A-839E-AB70881889B3}"/>
              </a:ext>
            </a:extLst>
          </p:cNvPr>
          <p:cNvSpPr txBox="1"/>
          <p:nvPr/>
        </p:nvSpPr>
        <p:spPr>
          <a:xfrm>
            <a:off x="2047917" y="8133387"/>
            <a:ext cx="11485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fáci</a:t>
            </a:r>
            <a:r>
              <a:rPr lang="en-US" sz="1600" b="1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l</a:t>
            </a:r>
            <a:endParaRPr lang="en-US" sz="1600" b="1">
              <a:solidFill>
                <a:schemeClr val="accent4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CuadroTexto 20">
            <a:extLst>
              <a:ext uri="{FF2B5EF4-FFF2-40B4-BE49-F238E27FC236}">
                <a16:creationId xmlns:a16="http://schemas.microsoft.com/office/drawing/2014/main" id="{1C13AF42-F8DA-374A-839E-AB70881889B3}"/>
              </a:ext>
            </a:extLst>
          </p:cNvPr>
          <p:cNvSpPr txBox="1"/>
          <p:nvPr/>
        </p:nvSpPr>
        <p:spPr>
          <a:xfrm>
            <a:off x="3718465" y="8133387"/>
            <a:ext cx="119688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difíci</a:t>
            </a:r>
            <a:r>
              <a:rPr lang="en-US" sz="1600" b="1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l</a:t>
            </a:r>
            <a:endParaRPr lang="en-US" sz="1600" b="1">
              <a:solidFill>
                <a:schemeClr val="accent4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10707" y="2925593"/>
            <a:ext cx="12282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(‘se-GÚN’)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411660" y="2918978"/>
            <a:ext cx="12073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(‘qui-ZÁS’)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619042" y="2901963"/>
            <a:ext cx="13773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(‘tam-BIÉN’)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063203" y="2901963"/>
            <a:ext cx="13724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(‘des-PUÉS’)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368393" y="2912484"/>
            <a:ext cx="13724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(‘auto-BÚS’)</a:t>
            </a:r>
          </a:p>
        </p:txBody>
      </p:sp>
      <p:sp>
        <p:nvSpPr>
          <p:cNvPr id="61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57800" y="8826500"/>
            <a:ext cx="1600200" cy="635000"/>
          </a:xfrm>
        </p:spPr>
        <p:txBody>
          <a:bodyPr/>
          <a:lstStyle/>
          <a:p>
            <a:r>
              <a:rPr lang="en-GB" altLang="en-US" b="1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98140" y="4282126"/>
            <a:ext cx="10310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(‘ca-FÉ’)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395092" y="4288748"/>
            <a:ext cx="12650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(‘de-ci-DÍ’)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713526" y="4288748"/>
            <a:ext cx="15023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(‘pa-</a:t>
            </a:r>
            <a:r>
              <a:rPr lang="en-US" sz="160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na</a:t>
            </a:r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-MÁ’)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178266" y="4277848"/>
            <a:ext cx="1505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(‘es-cu-CHÉ’)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798564" y="4017257"/>
            <a:ext cx="95346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err="1">
                <a:solidFill>
                  <a:srgbClr val="04070C"/>
                </a:solidFill>
                <a:latin typeface="Century Gothic" panose="020B0502020202020204" pitchFamily="34" charset="0"/>
              </a:rPr>
              <a:t>pap</a:t>
            </a:r>
            <a:r>
              <a:rPr lang="en-GB" sz="1600" b="1" err="1">
                <a:solidFill>
                  <a:srgbClr val="04070C"/>
                </a:solidFill>
                <a:latin typeface="Century Gothic" panose="020B0502020202020204" pitchFamily="34" charset="0"/>
              </a:rPr>
              <a:t>á</a:t>
            </a:r>
            <a:endParaRPr lang="en-GB" sz="1600" b="1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723677" y="4266304"/>
            <a:ext cx="11015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(‘pa-PÁ’)</a:t>
            </a:r>
          </a:p>
        </p:txBody>
      </p:sp>
      <p:sp>
        <p:nvSpPr>
          <p:cNvPr id="2" name="Rectangle 1"/>
          <p:cNvSpPr/>
          <p:nvPr/>
        </p:nvSpPr>
        <p:spPr>
          <a:xfrm>
            <a:off x="358824" y="6787450"/>
            <a:ext cx="13420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(‘mi-NU-to’)</a:t>
            </a:r>
          </a:p>
        </p:txBody>
      </p:sp>
      <p:sp>
        <p:nvSpPr>
          <p:cNvPr id="5" name="Rectangle 4"/>
          <p:cNvSpPr/>
          <p:nvPr/>
        </p:nvSpPr>
        <p:spPr>
          <a:xfrm>
            <a:off x="2075130" y="6779272"/>
            <a:ext cx="11128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(‘TRIS-</a:t>
            </a:r>
            <a:r>
              <a:rPr lang="en-US" sz="160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te</a:t>
            </a:r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’)</a:t>
            </a:r>
          </a:p>
        </p:txBody>
      </p:sp>
      <p:sp>
        <p:nvSpPr>
          <p:cNvPr id="6" name="Rectangle 5"/>
          <p:cNvSpPr/>
          <p:nvPr/>
        </p:nvSpPr>
        <p:spPr>
          <a:xfrm>
            <a:off x="3513603" y="6787450"/>
            <a:ext cx="12971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(‘MAR-</a:t>
            </a:r>
            <a:r>
              <a:rPr lang="en-US" sz="160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tes</a:t>
            </a:r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’)</a:t>
            </a:r>
          </a:p>
        </p:txBody>
      </p:sp>
      <p:sp>
        <p:nvSpPr>
          <p:cNvPr id="7" name="Rectangle 6"/>
          <p:cNvSpPr/>
          <p:nvPr/>
        </p:nvSpPr>
        <p:spPr>
          <a:xfrm>
            <a:off x="5169433" y="6771985"/>
            <a:ext cx="14654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(‘e-JEM-</a:t>
            </a:r>
            <a:r>
              <a:rPr lang="en-US" sz="160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plo</a:t>
            </a:r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’)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8772" y="8369113"/>
            <a:ext cx="11144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(‘FÚT-</a:t>
            </a:r>
            <a:r>
              <a:rPr lang="en-US" sz="160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bol</a:t>
            </a:r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113872" y="8375891"/>
            <a:ext cx="10166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(‘FÁ-</a:t>
            </a:r>
            <a:r>
              <a:rPr lang="en-US" sz="160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cil</a:t>
            </a:r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’)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738064" y="8375278"/>
            <a:ext cx="11576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(‘di-</a:t>
            </a:r>
            <a:r>
              <a:rPr lang="en-US" sz="160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Fí</a:t>
            </a:r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-</a:t>
            </a:r>
            <a:r>
              <a:rPr lang="en-US" sz="160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cil</a:t>
            </a:r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’)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 idx="4294967295"/>
          </p:nvPr>
        </p:nvSpPr>
        <p:spPr>
          <a:xfrm>
            <a:off x="-37320" y="190827"/>
            <a:ext cx="4996741" cy="376112"/>
          </a:xfrm>
        </p:spPr>
        <p:txBody>
          <a:bodyPr/>
          <a:lstStyle/>
          <a:p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Sounds of the language</a:t>
            </a:r>
            <a:r>
              <a:rPr lang="en-GB" sz="2400" b="1" baseline="0" dirty="0">
                <a:solidFill>
                  <a:schemeClr val="tx1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baseline="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con’t</a:t>
            </a:r>
            <a:r>
              <a:rPr lang="en-GB" sz="2400" b="1" baseline="0" dirty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48217" y="8713832"/>
            <a:ext cx="5819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Now say them aloud! Emphasise the </a:t>
            </a:r>
            <a:r>
              <a:rPr lang="en-GB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second-last</a:t>
            </a:r>
            <a:r>
              <a:rPr lang="en-GB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syllable.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55732" y="4708973"/>
            <a:ext cx="68990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Now try saying the words aloud! Emphasise the </a:t>
            </a:r>
            <a:r>
              <a:rPr lang="en-GB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final</a:t>
            </a:r>
            <a:r>
              <a:rPr lang="en-GB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syllable.</a:t>
            </a:r>
          </a:p>
        </p:txBody>
      </p:sp>
      <p:sp>
        <p:nvSpPr>
          <p:cNvPr id="59" name="CuadroTexto 20">
            <a:extLst>
              <a:ext uri="{FF2B5EF4-FFF2-40B4-BE49-F238E27FC236}">
                <a16:creationId xmlns:a16="http://schemas.microsoft.com/office/drawing/2014/main" id="{1C13AF42-F8DA-374A-839E-AB70881889B3}"/>
              </a:ext>
            </a:extLst>
          </p:cNvPr>
          <p:cNvSpPr txBox="1"/>
          <p:nvPr/>
        </p:nvSpPr>
        <p:spPr>
          <a:xfrm>
            <a:off x="5385274" y="8133387"/>
            <a:ext cx="119688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líde</a:t>
            </a:r>
            <a:r>
              <a:rPr lang="en-US" sz="1600" b="1" dirty="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r</a:t>
            </a:r>
            <a:endParaRPr lang="en-US" sz="1600" b="1" dirty="0">
              <a:solidFill>
                <a:schemeClr val="accent4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470595" y="8364865"/>
            <a:ext cx="10262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(‘LÍ-der’)</a:t>
            </a:r>
          </a:p>
        </p:txBody>
      </p:sp>
    </p:spTree>
    <p:extLst>
      <p:ext uri="{BB962C8B-B14F-4D97-AF65-F5344CB8AC3E}">
        <p14:creationId xmlns:p14="http://schemas.microsoft.com/office/powerpoint/2010/main" val="194454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2034" y="683568"/>
            <a:ext cx="5075766" cy="369332"/>
          </a:xfrm>
          <a:prstGeom prst="rect">
            <a:avLst/>
          </a:prstGeom>
          <a:solidFill>
            <a:srgbClr val="FCF2CA"/>
          </a:solidFill>
          <a:ln w="38100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Ante-penultimate (third-last) syllable stress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206799" y="1188891"/>
            <a:ext cx="6324956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Words with stress on the third-last syllable </a:t>
            </a:r>
            <a:r>
              <a:rPr lang="en-US" sz="16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always</a:t>
            </a:r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have an accent on the stressed vowel.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043" y="1858410"/>
            <a:ext cx="102326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c</a:t>
            </a:r>
            <a:r>
              <a:rPr lang="en-GB" sz="1600" b="1">
                <a:solidFill>
                  <a:srgbClr val="04070C"/>
                </a:solidFill>
                <a:latin typeface="Century Gothic" panose="020B0502020202020204" pitchFamily="34" charset="0"/>
              </a:rPr>
              <a:t>á</a:t>
            </a:r>
            <a:r>
              <a:rPr lang="en-GB" sz="1600">
                <a:solidFill>
                  <a:srgbClr val="04070C"/>
                </a:solidFill>
                <a:latin typeface="Century Gothic" panose="020B0502020202020204" pitchFamily="34" charset="0"/>
              </a:rPr>
              <a:t>mara</a:t>
            </a:r>
            <a:endParaRPr lang="en-GB" sz="1600" b="1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0912" y="1858410"/>
            <a:ext cx="116675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p</a:t>
            </a:r>
            <a:r>
              <a:rPr lang="en-GB" sz="1600" b="1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á</a:t>
            </a:r>
            <a:r>
              <a:rPr lang="en-GB" sz="1600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gina</a:t>
            </a:r>
            <a:endParaRPr lang="en-GB" sz="1600" b="1" dirty="0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71609" y="1870750"/>
            <a:ext cx="106959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tel</a:t>
            </a:r>
            <a:r>
              <a:rPr lang="en-GB" sz="1600" b="1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é</a:t>
            </a:r>
            <a:r>
              <a:rPr lang="en-GB" sz="1600" dirty="0" err="1">
                <a:solidFill>
                  <a:srgbClr val="04070C"/>
                </a:solidFill>
                <a:latin typeface="Century Gothic" panose="020B0502020202020204" pitchFamily="34" charset="0"/>
              </a:rPr>
              <a:t>fono</a:t>
            </a:r>
            <a:endParaRPr lang="en-GB" sz="1600" b="1" dirty="0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93004" y="1858410"/>
            <a:ext cx="106959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err="1">
                <a:solidFill>
                  <a:srgbClr val="04070C"/>
                </a:solidFill>
                <a:latin typeface="Century Gothic" panose="020B0502020202020204" pitchFamily="34" charset="0"/>
              </a:rPr>
              <a:t>s</a:t>
            </a:r>
            <a:r>
              <a:rPr lang="en-GB" sz="1600" b="1" err="1">
                <a:solidFill>
                  <a:srgbClr val="04070C"/>
                </a:solidFill>
                <a:latin typeface="Century Gothic" panose="020B0502020202020204" pitchFamily="34" charset="0"/>
              </a:rPr>
              <a:t>á</a:t>
            </a:r>
            <a:r>
              <a:rPr lang="en-GB" sz="1600" err="1">
                <a:solidFill>
                  <a:srgbClr val="04070C"/>
                </a:solidFill>
                <a:latin typeface="Century Gothic" panose="020B0502020202020204" pitchFamily="34" charset="0"/>
              </a:rPr>
              <a:t>bado</a:t>
            </a:r>
            <a:endParaRPr lang="en-GB" sz="1600" b="1">
              <a:solidFill>
                <a:srgbClr val="04070C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adroTexto 20">
            <a:extLst>
              <a:ext uri="{FF2B5EF4-FFF2-40B4-BE49-F238E27FC236}">
                <a16:creationId xmlns:a16="http://schemas.microsoft.com/office/drawing/2014/main" id="{1C13AF42-F8DA-374A-839E-AB70881889B3}"/>
              </a:ext>
            </a:extLst>
          </p:cNvPr>
          <p:cNvSpPr txBox="1"/>
          <p:nvPr/>
        </p:nvSpPr>
        <p:spPr>
          <a:xfrm>
            <a:off x="185590" y="2130988"/>
            <a:ext cx="1550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(‘CÁ-ma-</a:t>
            </a:r>
            <a:r>
              <a:rPr lang="en-US" sz="160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ra</a:t>
            </a:r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’)</a:t>
            </a:r>
          </a:p>
        </p:txBody>
      </p:sp>
      <p:sp>
        <p:nvSpPr>
          <p:cNvPr id="13" name="CuadroTexto 20">
            <a:extLst>
              <a:ext uri="{FF2B5EF4-FFF2-40B4-BE49-F238E27FC236}">
                <a16:creationId xmlns:a16="http://schemas.microsoft.com/office/drawing/2014/main" id="{1C13AF42-F8DA-374A-839E-AB70881889B3}"/>
              </a:ext>
            </a:extLst>
          </p:cNvPr>
          <p:cNvSpPr txBox="1"/>
          <p:nvPr/>
        </p:nvSpPr>
        <p:spPr>
          <a:xfrm>
            <a:off x="1588538" y="2130988"/>
            <a:ext cx="1811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(‘PÁ-</a:t>
            </a:r>
            <a:r>
              <a:rPr lang="en-US" sz="160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gi</a:t>
            </a:r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-</a:t>
            </a:r>
            <a:r>
              <a:rPr lang="en-US" sz="160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na</a:t>
            </a:r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’)</a:t>
            </a:r>
          </a:p>
        </p:txBody>
      </p:sp>
      <p:sp>
        <p:nvSpPr>
          <p:cNvPr id="14" name="CuadroTexto 20">
            <a:extLst>
              <a:ext uri="{FF2B5EF4-FFF2-40B4-BE49-F238E27FC236}">
                <a16:creationId xmlns:a16="http://schemas.microsoft.com/office/drawing/2014/main" id="{1C13AF42-F8DA-374A-839E-AB70881889B3}"/>
              </a:ext>
            </a:extLst>
          </p:cNvPr>
          <p:cNvSpPr txBox="1"/>
          <p:nvPr/>
        </p:nvSpPr>
        <p:spPr>
          <a:xfrm>
            <a:off x="3157012" y="2143328"/>
            <a:ext cx="1811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</a:t>
            </a:r>
            <a:r>
              <a:rPr lang="en-US" sz="1600" dirty="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te</a:t>
            </a:r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-LÉ-</a:t>
            </a:r>
            <a:r>
              <a:rPr lang="en-US" sz="1600" dirty="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fo</a:t>
            </a:r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-no’)</a:t>
            </a:r>
          </a:p>
        </p:txBody>
      </p:sp>
      <p:sp>
        <p:nvSpPr>
          <p:cNvPr id="15" name="CuadroTexto 20">
            <a:extLst>
              <a:ext uri="{FF2B5EF4-FFF2-40B4-BE49-F238E27FC236}">
                <a16:creationId xmlns:a16="http://schemas.microsoft.com/office/drawing/2014/main" id="{1C13AF42-F8DA-374A-839E-AB70881889B3}"/>
              </a:ext>
            </a:extLst>
          </p:cNvPr>
          <p:cNvSpPr txBox="1"/>
          <p:nvPr/>
        </p:nvSpPr>
        <p:spPr>
          <a:xfrm>
            <a:off x="4862102" y="2130477"/>
            <a:ext cx="1811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(‘SÁ-</a:t>
            </a:r>
            <a:r>
              <a:rPr lang="en-US" sz="160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ba</a:t>
            </a:r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-do’)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4561" y="3103554"/>
            <a:ext cx="6225472" cy="369332"/>
          </a:xfrm>
          <a:prstGeom prst="rect">
            <a:avLst/>
          </a:prstGeom>
          <a:solidFill>
            <a:srgbClr val="FCF2CA"/>
          </a:solidFill>
          <a:ln w="38100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Stress position on common verb endings and suffixes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3821" y="3518313"/>
            <a:ext cx="6697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Spanish verb endings change when talking about completed actions in the past (this is called the ‘</a:t>
            </a:r>
            <a:r>
              <a:rPr lang="en-US" sz="1600" dirty="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preterite</a:t>
            </a:r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’ tense).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3820" y="4122828"/>
            <a:ext cx="6697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For –</a:t>
            </a:r>
            <a:r>
              <a:rPr lang="en-US" sz="1600" dirty="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/–er/–</a:t>
            </a:r>
            <a:r>
              <a:rPr lang="en-US" sz="1600" dirty="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ir</a:t>
            </a:r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verbs in 1</a:t>
            </a:r>
            <a:r>
              <a:rPr lang="en-US" sz="1600" baseline="300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st</a:t>
            </a:r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person singular (talking about ‘I’), this can change the position of the stress.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105307" y="5032544"/>
            <a:ext cx="2175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escucho</a:t>
            </a:r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- </a:t>
            </a:r>
            <a:r>
              <a:rPr lang="en-US" sz="1600" i="1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 listen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38358" y="5340485"/>
            <a:ext cx="1530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</a:t>
            </a:r>
            <a:r>
              <a:rPr lang="en-US" sz="160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es</a:t>
            </a:r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-CU-</a:t>
            </a:r>
            <a:r>
              <a:rPr lang="en-US" sz="160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cho</a:t>
            </a:r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’)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196298" y="4734190"/>
            <a:ext cx="1709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present tense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37836" y="4750454"/>
            <a:ext cx="27572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past tense (preterite)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19380" y="5371098"/>
            <a:ext cx="1530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(‘es-cu-CHÉ’)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531465" y="5053722"/>
            <a:ext cx="276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escuch</a:t>
            </a:r>
            <a:r>
              <a:rPr lang="en-US" sz="1600" b="1" dirty="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é</a:t>
            </a:r>
            <a:r>
              <a:rPr lang="en-US" sz="16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- I listened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16020" y="5053722"/>
            <a:ext cx="1791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-AR verbs </a:t>
            </a:r>
          </a:p>
          <a:p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(e.g. </a:t>
            </a:r>
            <a:r>
              <a:rPr lang="en-US" sz="160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escuchar</a:t>
            </a:r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):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07044" y="5888245"/>
            <a:ext cx="1791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-ER/-IR verbs</a:t>
            </a:r>
          </a:p>
          <a:p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(e.g. </a:t>
            </a:r>
            <a:r>
              <a:rPr lang="en-US" sz="160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abrir</a:t>
            </a:r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):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191603" y="5851457"/>
            <a:ext cx="2175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abro</a:t>
            </a:r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- </a:t>
            </a:r>
            <a:r>
              <a:rPr lang="en-US" sz="1600" i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 open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33652" y="6143259"/>
            <a:ext cx="1530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(‘A-bro’)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939910" y="5863276"/>
            <a:ext cx="2175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abr</a:t>
            </a:r>
            <a:r>
              <a:rPr lang="en-US" sz="1600" b="1" err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í</a:t>
            </a:r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- </a:t>
            </a:r>
            <a:r>
              <a:rPr lang="en-US" sz="1600" i="1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 opened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143547" y="6143259"/>
            <a:ext cx="1530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accent4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(‘a-BRÍ’)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09005" y="7299428"/>
            <a:ext cx="59832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b="1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3362" y="6942430"/>
            <a:ext cx="65049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The suffix ‘–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tion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’ at the end of an English word (e.g. option) often changes to ‘–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ción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’ in Spanish (e.g.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opción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). The singular and plural forms follow two of the rules mentioned on the last page:</a:t>
            </a:r>
          </a:p>
        </p:txBody>
      </p:sp>
      <p:sp>
        <p:nvSpPr>
          <p:cNvPr id="37" name="Llamada rectangular redondeada 43">
            <a:extLst>
              <a:ext uri="{FF2B5EF4-FFF2-40B4-BE49-F238E27FC236}">
                <a16:creationId xmlns:a16="http://schemas.microsoft.com/office/drawing/2014/main" id="{1EDBAF34-076A-514F-A80A-6B2F5C780CB4}"/>
              </a:ext>
            </a:extLst>
          </p:cNvPr>
          <p:cNvSpPr/>
          <p:nvPr/>
        </p:nvSpPr>
        <p:spPr>
          <a:xfrm>
            <a:off x="3758688" y="6515607"/>
            <a:ext cx="2721345" cy="351884"/>
          </a:xfrm>
          <a:prstGeom prst="wedgeRoundRectCallout">
            <a:avLst>
              <a:gd name="adj1" fmla="val -1065"/>
              <a:gd name="adj2" fmla="val -91458"/>
              <a:gd name="adj3" fmla="val 16667"/>
            </a:avLst>
          </a:prstGeom>
          <a:solidFill>
            <a:srgbClr val="FCF2CA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This is final-syllable stress.</a:t>
            </a:r>
            <a:endParaRPr lang="es-GB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09787" y="8430967"/>
            <a:ext cx="12049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op</a:t>
            </a:r>
            <a:r>
              <a:rPr lang="en-GB" sz="1600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ciones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33362" y="7879756"/>
            <a:ext cx="12417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op</a:t>
            </a:r>
            <a:r>
              <a:rPr lang="en-GB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ción</a:t>
            </a:r>
            <a:endParaRPr lang="en-GB" sz="16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378968" y="7856047"/>
            <a:ext cx="5128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(the final syllable is stressed and word ends in ‘n’, so an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accent is needed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)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372475" y="8425193"/>
            <a:ext cx="5128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(the second-last syllable is stressed and word ends in ‘s’, so there is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no accent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) </a:t>
            </a:r>
          </a:p>
        </p:txBody>
      </p:sp>
      <p:sp>
        <p:nvSpPr>
          <p:cNvPr id="46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57800" y="8826500"/>
            <a:ext cx="1600200" cy="635000"/>
          </a:xfrm>
        </p:spPr>
        <p:txBody>
          <a:bodyPr/>
          <a:lstStyle/>
          <a:p>
            <a:r>
              <a:rPr lang="en-GB" altLang="en-US" b="1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4972" y="123529"/>
            <a:ext cx="4944882" cy="502453"/>
          </a:xfrm>
        </p:spPr>
        <p:txBody>
          <a:bodyPr/>
          <a:lstStyle/>
          <a:p>
            <a:r>
              <a:rPr lang="en-GB" sz="2400" b="1" dirty="0">
                <a:latin typeface="Century Gothic" panose="020B0502020202020204" pitchFamily="34" charset="0"/>
              </a:rPr>
              <a:t>Sounds of the language (</a:t>
            </a:r>
            <a:r>
              <a:rPr lang="en-GB" sz="2400" b="1" dirty="0" err="1">
                <a:latin typeface="Century Gothic" panose="020B0502020202020204" pitchFamily="34" charset="0"/>
              </a:rPr>
              <a:t>con’t</a:t>
            </a:r>
            <a:r>
              <a:rPr lang="en-GB" sz="2400" b="1" dirty="0">
                <a:latin typeface="Century Gothic" panose="020B0502020202020204" pitchFamily="34" charset="0"/>
              </a:rPr>
              <a:t>) </a:t>
            </a:r>
          </a:p>
        </p:txBody>
      </p:sp>
      <p:sp>
        <p:nvSpPr>
          <p:cNvPr id="5" name="Rectangle 4"/>
          <p:cNvSpPr/>
          <p:nvPr/>
        </p:nvSpPr>
        <p:spPr>
          <a:xfrm>
            <a:off x="206798" y="2633649"/>
            <a:ext cx="58392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Now say them aloud! Emphasise the </a:t>
            </a:r>
            <a:r>
              <a:rPr lang="en-GB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third-last</a:t>
            </a:r>
            <a:r>
              <a:rPr lang="en-GB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syllable.</a:t>
            </a:r>
          </a:p>
        </p:txBody>
      </p:sp>
    </p:spTree>
    <p:extLst>
      <p:ext uri="{BB962C8B-B14F-4D97-AF65-F5344CB8AC3E}">
        <p14:creationId xmlns:p14="http://schemas.microsoft.com/office/powerpoint/2010/main" val="193680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181A0AC2-BCE4-1841-B707-BAF546FC9D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947721"/>
              </p:ext>
            </p:extLst>
          </p:nvPr>
        </p:nvGraphicFramePr>
        <p:xfrm>
          <a:off x="229798" y="6790548"/>
          <a:ext cx="6340950" cy="14955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2356">
                  <a:extLst>
                    <a:ext uri="{9D8B030D-6E8A-4147-A177-3AD203B41FA5}">
                      <a16:colId xmlns:a16="http://schemas.microsoft.com/office/drawing/2014/main" val="4012451063"/>
                    </a:ext>
                  </a:extLst>
                </a:gridCol>
                <a:gridCol w="1470392">
                  <a:extLst>
                    <a:ext uri="{9D8B030D-6E8A-4147-A177-3AD203B41FA5}">
                      <a16:colId xmlns:a16="http://schemas.microsoft.com/office/drawing/2014/main" val="804930224"/>
                    </a:ext>
                  </a:extLst>
                </a:gridCol>
                <a:gridCol w="1437884">
                  <a:extLst>
                    <a:ext uri="{9D8B030D-6E8A-4147-A177-3AD203B41FA5}">
                      <a16:colId xmlns:a16="http://schemas.microsoft.com/office/drawing/2014/main" val="2731623171"/>
                    </a:ext>
                  </a:extLst>
                </a:gridCol>
                <a:gridCol w="2340318">
                  <a:extLst>
                    <a:ext uri="{9D8B030D-6E8A-4147-A177-3AD203B41FA5}">
                      <a16:colId xmlns:a16="http://schemas.microsoft.com/office/drawing/2014/main" val="728263606"/>
                    </a:ext>
                  </a:extLst>
                </a:gridCol>
              </a:tblGrid>
              <a:tr h="49852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cantar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____________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agosto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_____________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928876287"/>
                  </a:ext>
                </a:extLst>
              </a:tr>
              <a:tr h="49852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bailar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>
                          <a:latin typeface="Century Gothic" panose="020B0502020202020204" pitchFamily="34" charset="0"/>
                        </a:rPr>
                        <a:t>____________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la fiesta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_____________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906139791"/>
                  </a:ext>
                </a:extLst>
              </a:tr>
              <a:tr h="49852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el mar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____________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lugar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_____________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0620732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Century Gothic" panose="020B0502020202020204" pitchFamily="34" charset="0"/>
              </a:rPr>
              <a:t>Gramática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B17043C-F270-0E4D-9178-180D7421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81" y="145318"/>
            <a:ext cx="2016224" cy="432048"/>
          </a:xfrm>
        </p:spPr>
        <p:txBody>
          <a:bodyPr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T1.1 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078" y="562222"/>
            <a:ext cx="4681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Past tense (</a:t>
            </a:r>
            <a:r>
              <a:rPr lang="en-GB" b="1" dirty="0" err="1">
                <a:latin typeface="Century Gothic" panose="020B0502020202020204" pitchFamily="34" charset="0"/>
              </a:rPr>
              <a:t>preterite</a:t>
            </a:r>
            <a:r>
              <a:rPr lang="en-GB" b="1" dirty="0">
                <a:latin typeface="Century Gothic" panose="020B0502020202020204" pitchFamily="34" charset="0"/>
              </a:rPr>
              <a:t>) –</a:t>
            </a:r>
            <a:r>
              <a:rPr lang="en-GB" b="1" dirty="0" err="1">
                <a:latin typeface="Century Gothic" panose="020B0502020202020204" pitchFamily="34" charset="0"/>
              </a:rPr>
              <a:t>ar</a:t>
            </a:r>
            <a:r>
              <a:rPr lang="en-GB" b="1" dirty="0">
                <a:latin typeface="Century Gothic" panose="020B0502020202020204" pitchFamily="34" charset="0"/>
              </a:rPr>
              <a:t> </a:t>
            </a:r>
            <a:r>
              <a:rPr lang="en-GB" b="1">
                <a:latin typeface="Century Gothic" panose="020B0502020202020204" pitchFamily="34" charset="0"/>
              </a:rPr>
              <a:t>verbs [revisited]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164565" y="6140617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Vocabulario</a:t>
            </a:r>
            <a:endParaRPr lang="en-GB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2960" y="906970"/>
            <a:ext cx="6713238" cy="5336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1600" i="1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defRPr/>
            </a:pPr>
            <a:endParaRPr lang="en-US" sz="1600" i="1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defRPr/>
            </a:pP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Viajar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	          </a:t>
            </a: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Viaj</a:t>
            </a:r>
            <a:r>
              <a:rPr lang="en-US" sz="1600" b="1" dirty="0" err="1">
                <a:solidFill>
                  <a:srgbClr val="000000"/>
                </a:solidFill>
                <a:latin typeface="Century Gothic" panose="020F0302020204030204"/>
              </a:rPr>
              <a:t>é</a:t>
            </a:r>
            <a:endParaRPr lang="en-US" sz="1600" b="1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defRPr/>
            </a:pP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Viaj</a:t>
            </a:r>
            <a:r>
              <a:rPr lang="en-US" sz="1600" b="1" dirty="0" err="1">
                <a:solidFill>
                  <a:srgbClr val="000000"/>
                </a:solidFill>
                <a:latin typeface="Century Gothic" panose="020F0302020204030204"/>
              </a:rPr>
              <a:t>é</a:t>
            </a:r>
            <a:r>
              <a:rPr lang="en-US" sz="1600" b="1" dirty="0">
                <a:solidFill>
                  <a:srgbClr val="000000"/>
                </a:solidFill>
                <a:latin typeface="Century Gothic" panose="020F0302020204030204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a la costa</a:t>
            </a:r>
            <a:r>
              <a:rPr lang="en-US" sz="1600" b="1" dirty="0">
                <a:solidFill>
                  <a:srgbClr val="000000"/>
                </a:solidFill>
                <a:latin typeface="Century Gothic" panose="020F0302020204030204"/>
              </a:rPr>
              <a:t>.	             </a:t>
            </a:r>
            <a:r>
              <a:rPr lang="en-US" sz="1600" b="1" i="1" dirty="0">
                <a:solidFill>
                  <a:srgbClr val="000000"/>
                </a:solidFill>
                <a:latin typeface="Century Gothic" panose="020F0302020204030204"/>
              </a:rPr>
              <a:t>I</a:t>
            </a:r>
            <a:r>
              <a:rPr lang="en-US" sz="1600" i="1" dirty="0">
                <a:solidFill>
                  <a:srgbClr val="000000"/>
                </a:solidFill>
                <a:latin typeface="Century Gothic" panose="020F0302020204030204"/>
              </a:rPr>
              <a:t> travell</a:t>
            </a:r>
            <a:r>
              <a:rPr lang="en-US" sz="1600" b="1" i="1" dirty="0">
                <a:solidFill>
                  <a:srgbClr val="000000"/>
                </a:solidFill>
                <a:latin typeface="Century Gothic" panose="020F0302020204030204"/>
              </a:rPr>
              <a:t>ed</a:t>
            </a:r>
            <a:r>
              <a:rPr lang="en-US" sz="1600" i="1" dirty="0">
                <a:solidFill>
                  <a:srgbClr val="000000"/>
                </a:solidFill>
                <a:latin typeface="Century Gothic" panose="020F0302020204030204"/>
              </a:rPr>
              <a:t> to the coast.</a:t>
            </a:r>
          </a:p>
          <a:p>
            <a:pPr>
              <a:lnSpc>
                <a:spcPct val="120000"/>
              </a:lnSpc>
              <a:defRPr/>
            </a:pPr>
            <a:endParaRPr lang="en-US" sz="1600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defRPr/>
            </a:pPr>
            <a:endParaRPr lang="en-US" sz="1600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defRPr/>
            </a:pP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Llegar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	        </a:t>
            </a: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lleg</a:t>
            </a:r>
            <a:r>
              <a:rPr lang="en-US" sz="1600" b="1" dirty="0" err="1">
                <a:solidFill>
                  <a:srgbClr val="000000"/>
                </a:solidFill>
                <a:latin typeface="Century Gothic" panose="020F0302020204030204"/>
              </a:rPr>
              <a:t>aste</a:t>
            </a:r>
            <a:endParaRPr lang="en-US" sz="1600" b="1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¿</a:t>
            </a: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Lleg</a:t>
            </a:r>
            <a:r>
              <a:rPr lang="en-US" sz="1600" b="1" dirty="0" err="1">
                <a:solidFill>
                  <a:srgbClr val="000000"/>
                </a:solidFill>
                <a:latin typeface="Century Gothic" panose="020F0302020204030204"/>
              </a:rPr>
              <a:t>aste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 por la </a:t>
            </a: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mañana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?	         </a:t>
            </a:r>
            <a:r>
              <a:rPr lang="en-US" sz="1600" b="1" dirty="0">
                <a:solidFill>
                  <a:srgbClr val="000000"/>
                </a:solidFill>
                <a:latin typeface="Century Gothic" panose="020F0302020204030204"/>
              </a:rPr>
              <a:t>Did you</a:t>
            </a:r>
            <a:r>
              <a:rPr lang="en-US" sz="1600" b="1" i="1" dirty="0">
                <a:solidFill>
                  <a:srgbClr val="000000"/>
                </a:solidFill>
                <a:latin typeface="Century Gothic" panose="020F0302020204030204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Century Gothic" panose="020F0302020204030204"/>
              </a:rPr>
              <a:t>arrive in the morning?</a:t>
            </a:r>
          </a:p>
          <a:p>
            <a:pPr>
              <a:lnSpc>
                <a:spcPct val="120000"/>
              </a:lnSpc>
              <a:defRPr/>
            </a:pPr>
            <a:endParaRPr lang="en-US" sz="1600" b="1" i="1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defRPr/>
            </a:pPr>
            <a:endParaRPr lang="en-US" sz="900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defRPr/>
            </a:pP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Celebrar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		</a:t>
            </a: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Celebr</a:t>
            </a:r>
            <a:r>
              <a:rPr lang="en-US" sz="1600" b="1" dirty="0" err="1">
                <a:solidFill>
                  <a:srgbClr val="000000"/>
                </a:solidFill>
                <a:latin typeface="Century Gothic" panose="020F0302020204030204"/>
              </a:rPr>
              <a:t>ó</a:t>
            </a:r>
            <a:endParaRPr lang="en-US" sz="1600" b="1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defRPr/>
            </a:pP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Celebr</a:t>
            </a:r>
            <a:r>
              <a:rPr lang="en-US" sz="1600" b="1" dirty="0" err="1">
                <a:solidFill>
                  <a:srgbClr val="000000"/>
                </a:solidFill>
                <a:latin typeface="Century Gothic" panose="020F0302020204030204"/>
              </a:rPr>
              <a:t>ó</a:t>
            </a:r>
            <a:r>
              <a:rPr lang="en-US" sz="1600" b="1" dirty="0">
                <a:solidFill>
                  <a:srgbClr val="000000"/>
                </a:solidFill>
                <a:latin typeface="Century Gothic" panose="020F0302020204030204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su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compleaños</a:t>
            </a:r>
            <a:r>
              <a:rPr lang="en-US" sz="1600" b="1" dirty="0">
                <a:solidFill>
                  <a:srgbClr val="000000"/>
                </a:solidFill>
                <a:latin typeface="Century Gothic" panose="020F0302020204030204"/>
              </a:rPr>
              <a:t>.	         She</a:t>
            </a:r>
            <a:r>
              <a:rPr lang="en-US" sz="1600" i="1" dirty="0">
                <a:solidFill>
                  <a:srgbClr val="000000"/>
                </a:solidFill>
                <a:latin typeface="Century Gothic" panose="020F0302020204030204"/>
              </a:rPr>
              <a:t> celebrat</a:t>
            </a:r>
            <a:r>
              <a:rPr lang="en-US" sz="1600" b="1" i="1" dirty="0">
                <a:solidFill>
                  <a:srgbClr val="000000"/>
                </a:solidFill>
                <a:latin typeface="Century Gothic" panose="020F0302020204030204"/>
              </a:rPr>
              <a:t>ed</a:t>
            </a:r>
            <a:r>
              <a:rPr lang="en-US" sz="1600" i="1" dirty="0">
                <a:solidFill>
                  <a:srgbClr val="000000"/>
                </a:solidFill>
                <a:latin typeface="Century Gothic" panose="020F0302020204030204"/>
              </a:rPr>
              <a:t> her birthday.</a:t>
            </a:r>
          </a:p>
          <a:p>
            <a:pPr>
              <a:lnSpc>
                <a:spcPct val="120000"/>
              </a:lnSpc>
              <a:defRPr/>
            </a:pPr>
            <a:endParaRPr lang="en-US" sz="1600" b="1" i="1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defRPr/>
            </a:pPr>
            <a:endParaRPr lang="en-US" sz="1600" b="1" i="1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en-US" sz="1600" b="1" dirty="0">
                <a:latin typeface="Century Gothic" panose="020F0302020204030204"/>
              </a:rPr>
              <a:t>Ella</a:t>
            </a:r>
            <a:r>
              <a:rPr lang="en-US" sz="1600" b="1" i="1" dirty="0">
                <a:latin typeface="Century Gothic" panose="020F0302020204030204"/>
              </a:rPr>
              <a:t> </a:t>
            </a:r>
            <a:r>
              <a:rPr lang="en-GB" sz="1600" kern="0" dirty="0" err="1">
                <a:latin typeface="Century Gothic" panose="020B0502020202020204" pitchFamily="34" charset="0"/>
                <a:cs typeface="Arial"/>
                <a:sym typeface="Arial"/>
              </a:rPr>
              <a:t>caminó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lang="en-GB" sz="1600" kern="0" dirty="0" err="1">
                <a:latin typeface="Century Gothic" panose="020B0502020202020204" pitchFamily="34" charset="0"/>
                <a:cs typeface="Arial"/>
                <a:sym typeface="Arial"/>
              </a:rPr>
              <a:t>mientras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Arial"/>
              </a:rPr>
              <a:t> que </a:t>
            </a:r>
            <a:r>
              <a:rPr lang="en-GB" sz="1600" b="1" kern="0" dirty="0" err="1">
                <a:latin typeface="Century Gothic" panose="020B0502020202020204" pitchFamily="34" charset="0"/>
                <a:cs typeface="Arial"/>
                <a:sym typeface="Arial"/>
              </a:rPr>
              <a:t>yo</a:t>
            </a:r>
            <a:r>
              <a:rPr lang="en-GB" sz="1600" b="1" kern="0" dirty="0"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600" kern="0" dirty="0" err="1">
                <a:latin typeface="Century Gothic" panose="020B0502020202020204" pitchFamily="34" charset="0"/>
                <a:cs typeface="Arial"/>
                <a:sym typeface="Arial"/>
              </a:rPr>
              <a:t>monté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Arial"/>
              </a:rPr>
              <a:t> a caballo.</a:t>
            </a:r>
          </a:p>
          <a:p>
            <a:pPr>
              <a:lnSpc>
                <a:spcPct val="120000"/>
              </a:lnSpc>
              <a:defRPr/>
            </a:pPr>
            <a:r>
              <a:rPr lang="en-GB" sz="1600" b="1" i="1" kern="0" dirty="0">
                <a:latin typeface="Century Gothic" panose="020B0502020202020204" pitchFamily="34" charset="0"/>
                <a:cs typeface="Arial"/>
                <a:sym typeface="Arial"/>
              </a:rPr>
              <a:t>        She 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Arial"/>
              </a:rPr>
              <a:t>walked, whereas </a:t>
            </a:r>
            <a:r>
              <a:rPr lang="en-GB" sz="1600" b="1" i="1" kern="0" dirty="0">
                <a:latin typeface="Century Gothic" panose="020B0502020202020204" pitchFamily="34" charset="0"/>
                <a:cs typeface="Arial"/>
                <a:sym typeface="Arial"/>
              </a:rPr>
              <a:t>I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Arial"/>
              </a:rPr>
              <a:t> went horse-riding (‘rode a horse’).</a:t>
            </a:r>
          </a:p>
          <a:p>
            <a:pPr>
              <a:lnSpc>
                <a:spcPct val="120000"/>
              </a:lnSpc>
              <a:defRPr/>
            </a:pPr>
            <a:r>
              <a:rPr lang="en-GB" sz="1600" b="1" kern="0" dirty="0" err="1">
                <a:latin typeface="Century Gothic" panose="020B0502020202020204" pitchFamily="34" charset="0"/>
                <a:cs typeface="Arial"/>
                <a:sym typeface="Arial"/>
              </a:rPr>
              <a:t>Yo</a:t>
            </a:r>
            <a:r>
              <a:rPr lang="en-GB" sz="1600" b="1" kern="0" dirty="0"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600" kern="0" dirty="0" err="1">
                <a:latin typeface="Century Gothic" panose="020B0502020202020204" pitchFamily="34" charset="0"/>
                <a:cs typeface="Arial"/>
                <a:sym typeface="Arial"/>
              </a:rPr>
              <a:t>descansé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600" kern="0" dirty="0" err="1"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Arial"/>
              </a:rPr>
              <a:t> (la) casa, </a:t>
            </a:r>
            <a:r>
              <a:rPr lang="en-GB" sz="1600" kern="0" dirty="0" err="1">
                <a:latin typeface="Century Gothic" panose="020B0502020202020204" pitchFamily="34" charset="0"/>
                <a:cs typeface="Arial"/>
                <a:sym typeface="Arial"/>
              </a:rPr>
              <a:t>pero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600" b="1" kern="0" dirty="0" err="1">
                <a:latin typeface="Century Gothic" panose="020B0502020202020204" pitchFamily="34" charset="0"/>
                <a:cs typeface="Arial"/>
                <a:sym typeface="Arial"/>
              </a:rPr>
              <a:t>tú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600" kern="0" dirty="0" err="1">
                <a:latin typeface="Century Gothic" panose="020B0502020202020204" pitchFamily="34" charset="0"/>
                <a:cs typeface="Arial"/>
                <a:sym typeface="Arial"/>
              </a:rPr>
              <a:t>pasaste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600" kern="0" dirty="0" err="1">
                <a:latin typeface="Century Gothic" panose="020B0502020202020204" pitchFamily="34" charset="0"/>
                <a:cs typeface="Arial"/>
                <a:sym typeface="Arial"/>
              </a:rPr>
              <a:t>tiempo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Arial"/>
              </a:rPr>
              <a:t> con </a:t>
            </a:r>
            <a:r>
              <a:rPr lang="en-GB" sz="1600" kern="0" dirty="0" err="1">
                <a:latin typeface="Century Gothic" panose="020B0502020202020204" pitchFamily="34" charset="0"/>
                <a:cs typeface="Arial"/>
                <a:sym typeface="Arial"/>
              </a:rPr>
              <a:t>tus</a:t>
            </a:r>
            <a:r>
              <a:rPr lang="en-GB" sz="1600" kern="0" dirty="0">
                <a:latin typeface="Century Gothic" panose="020B0502020202020204" pitchFamily="34" charset="0"/>
                <a:cs typeface="Arial"/>
                <a:sym typeface="Arial"/>
              </a:rPr>
              <a:t> amigos.</a:t>
            </a:r>
          </a:p>
          <a:p>
            <a:pPr>
              <a:lnSpc>
                <a:spcPct val="120000"/>
              </a:lnSpc>
              <a:defRPr/>
            </a:pPr>
            <a:r>
              <a:rPr lang="en-GB" sz="1600" b="1" i="1" kern="0" dirty="0">
                <a:latin typeface="Century Gothic" panose="020B0502020202020204" pitchFamily="34" charset="0"/>
                <a:cs typeface="Arial"/>
                <a:sym typeface="Arial"/>
              </a:rPr>
              <a:t>        I 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Arial"/>
              </a:rPr>
              <a:t>rested at home but </a:t>
            </a:r>
            <a:r>
              <a:rPr lang="en-GB" sz="1600" b="1" i="1" kern="0" dirty="0">
                <a:latin typeface="Century Gothic" panose="020B0502020202020204" pitchFamily="34" charset="0"/>
                <a:cs typeface="Arial"/>
                <a:sym typeface="Arial"/>
              </a:rPr>
              <a:t>you 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Arial"/>
              </a:rPr>
              <a:t>spent time with your friends.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45778" y="912383"/>
            <a:ext cx="6496979" cy="46841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rgbClr val="000000"/>
                </a:solidFill>
              </a:rPr>
              <a:t>To talk about ‘</a:t>
            </a:r>
            <a:r>
              <a:rPr lang="en-GB" sz="1600" b="1" dirty="0">
                <a:solidFill>
                  <a:srgbClr val="000000"/>
                </a:solidFill>
              </a:rPr>
              <a:t>I</a:t>
            </a:r>
            <a:r>
              <a:rPr lang="en-GB" sz="1600" dirty="0">
                <a:solidFill>
                  <a:srgbClr val="000000"/>
                </a:solidFill>
              </a:rPr>
              <a:t>’ with an action </a:t>
            </a:r>
            <a:r>
              <a:rPr lang="en-GB" sz="1600" b="1" dirty="0">
                <a:solidFill>
                  <a:srgbClr val="000000"/>
                </a:solidFill>
              </a:rPr>
              <a:t>completed in the past</a:t>
            </a:r>
            <a:r>
              <a:rPr lang="en-GB" sz="1600" dirty="0">
                <a:solidFill>
                  <a:srgbClr val="000000"/>
                </a:solidFill>
              </a:rPr>
              <a:t>, remove   –</a:t>
            </a:r>
            <a:r>
              <a:rPr lang="en-GB" sz="1600" b="1" dirty="0" err="1">
                <a:solidFill>
                  <a:srgbClr val="000000"/>
                </a:solidFill>
              </a:rPr>
              <a:t>ar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and add an –</a:t>
            </a:r>
            <a:r>
              <a:rPr lang="en-GB" sz="1600" b="1" dirty="0" err="1">
                <a:solidFill>
                  <a:srgbClr val="000000"/>
                </a:solidFill>
              </a:rPr>
              <a:t>é</a:t>
            </a:r>
            <a:r>
              <a:rPr lang="en-GB" sz="1600" dirty="0">
                <a:solidFill>
                  <a:srgbClr val="000000"/>
                </a:solidFill>
              </a:rPr>
              <a:t>.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903196" y="1885015"/>
            <a:ext cx="792000" cy="60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2780927" y="3059832"/>
            <a:ext cx="5413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summer holiday&#10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504" y="7641334"/>
            <a:ext cx="815306" cy="77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57800" y="8826500"/>
            <a:ext cx="1600200" cy="635000"/>
          </a:xfrm>
        </p:spPr>
        <p:txBody>
          <a:bodyPr/>
          <a:lstStyle/>
          <a:p>
            <a:r>
              <a:rPr lang="en-GB" altLang="en-US" b="1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FB0652D-CF62-F840-8ED4-5FF69BF28288}"/>
              </a:ext>
            </a:extLst>
          </p:cNvPr>
          <p:cNvSpPr txBox="1">
            <a:spLocks/>
          </p:cNvSpPr>
          <p:nvPr/>
        </p:nvSpPr>
        <p:spPr>
          <a:xfrm>
            <a:off x="127501" y="3343077"/>
            <a:ext cx="6496979" cy="26755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rgbClr val="000000"/>
                </a:solidFill>
              </a:rPr>
              <a:t>To talk about ‘</a:t>
            </a:r>
            <a:r>
              <a:rPr lang="en-GB" sz="1600" b="1" dirty="0">
                <a:solidFill>
                  <a:srgbClr val="000000"/>
                </a:solidFill>
              </a:rPr>
              <a:t>s/he</a:t>
            </a:r>
            <a:r>
              <a:rPr lang="en-GB" sz="1600" dirty="0">
                <a:solidFill>
                  <a:srgbClr val="000000"/>
                </a:solidFill>
              </a:rPr>
              <a:t>’ or ‘</a:t>
            </a:r>
            <a:r>
              <a:rPr lang="en-GB" sz="1600" b="1" dirty="0">
                <a:solidFill>
                  <a:srgbClr val="000000"/>
                </a:solidFill>
              </a:rPr>
              <a:t>it</a:t>
            </a:r>
            <a:r>
              <a:rPr lang="en-GB" sz="1600" dirty="0">
                <a:solidFill>
                  <a:srgbClr val="000000"/>
                </a:solidFill>
              </a:rPr>
              <a:t>’ remove –</a:t>
            </a:r>
            <a:r>
              <a:rPr lang="en-GB" sz="1600" b="1" dirty="0" err="1">
                <a:solidFill>
                  <a:srgbClr val="000000"/>
                </a:solidFill>
              </a:rPr>
              <a:t>ar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and add an –</a:t>
            </a:r>
            <a:r>
              <a:rPr lang="en-GB" sz="1600" b="1" dirty="0" err="1">
                <a:solidFill>
                  <a:srgbClr val="000000"/>
                </a:solidFill>
              </a:rPr>
              <a:t>ó</a:t>
            </a:r>
            <a:r>
              <a:rPr lang="en-GB" sz="16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7B669DD-6886-444E-948F-FEB095337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77" y="1037496"/>
            <a:ext cx="1368780" cy="1368780"/>
          </a:xfrm>
          <a:prstGeom prst="rect">
            <a:avLst/>
          </a:prstGeom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318A4F60-72C3-A749-AF19-58AB14DE12F7}"/>
              </a:ext>
            </a:extLst>
          </p:cNvPr>
          <p:cNvSpPr txBox="1">
            <a:spLocks/>
          </p:cNvSpPr>
          <p:nvPr/>
        </p:nvSpPr>
        <p:spPr>
          <a:xfrm>
            <a:off x="73769" y="4467849"/>
            <a:ext cx="6496979" cy="46841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en-GB" sz="1600" kern="0" dirty="0">
                <a:solidFill>
                  <a:schemeClr val="tx1"/>
                </a:solidFill>
                <a:cs typeface="Arial"/>
                <a:sym typeface="Arial"/>
              </a:rPr>
              <a:t>Remember to use subject pronouns (e.g. ‘</a:t>
            </a:r>
            <a:r>
              <a:rPr lang="en-GB" sz="1600" kern="0" dirty="0" err="1">
                <a:solidFill>
                  <a:schemeClr val="tx1"/>
                </a:solidFill>
                <a:cs typeface="Arial"/>
                <a:sym typeface="Arial"/>
              </a:rPr>
              <a:t>yo</a:t>
            </a:r>
            <a:r>
              <a:rPr lang="en-GB" sz="1600" kern="0" dirty="0">
                <a:solidFill>
                  <a:schemeClr val="tx1"/>
                </a:solidFill>
                <a:cs typeface="Arial"/>
                <a:sym typeface="Arial"/>
              </a:rPr>
              <a:t>’) when comparing what different people do or did, and to add emphasis.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7E60450-353F-8F46-B0A3-437E79CBF4D6}"/>
              </a:ext>
            </a:extLst>
          </p:cNvPr>
          <p:cNvCxnSpPr>
            <a:cxnSpLocks/>
          </p:cNvCxnSpPr>
          <p:nvPr/>
        </p:nvCxnSpPr>
        <p:spPr>
          <a:xfrm>
            <a:off x="167137" y="5436096"/>
            <a:ext cx="3763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Llamada rectangular redondeada 43">
            <a:extLst>
              <a:ext uri="{FF2B5EF4-FFF2-40B4-BE49-F238E27FC236}">
                <a16:creationId xmlns:a16="http://schemas.microsoft.com/office/drawing/2014/main" id="{71CDD966-F305-FC4D-A382-8DD1985F0F33}"/>
              </a:ext>
            </a:extLst>
          </p:cNvPr>
          <p:cNvSpPr/>
          <p:nvPr/>
        </p:nvSpPr>
        <p:spPr>
          <a:xfrm>
            <a:off x="2443497" y="2457162"/>
            <a:ext cx="4127251" cy="476161"/>
          </a:xfrm>
          <a:prstGeom prst="wedgeRoundRectCallout">
            <a:avLst>
              <a:gd name="adj1" fmla="val -51917"/>
              <a:gd name="adj2" fmla="val 49148"/>
              <a:gd name="adj3" fmla="val 16667"/>
            </a:avLst>
          </a:prstGeom>
          <a:solidFill>
            <a:srgbClr val="FCF2CA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4"/>
                </a:solidFill>
                <a:latin typeface="Century Gothic"/>
              </a:rPr>
              <a:t>Spanish doesn’t have a word for ‘do’ or ‘did’ in questions.  Only the main verb is used.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2A488D7F-9B8B-814E-9C1D-0F3E6BA5176E}"/>
              </a:ext>
            </a:extLst>
          </p:cNvPr>
          <p:cNvSpPr txBox="1">
            <a:spLocks/>
          </p:cNvSpPr>
          <p:nvPr/>
        </p:nvSpPr>
        <p:spPr>
          <a:xfrm>
            <a:off x="127501" y="2092909"/>
            <a:ext cx="6496979" cy="26755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rgbClr val="000000"/>
                </a:solidFill>
              </a:rPr>
              <a:t>To talk about ‘</a:t>
            </a:r>
            <a:r>
              <a:rPr lang="en-GB" sz="1600" b="1" dirty="0">
                <a:solidFill>
                  <a:srgbClr val="000000"/>
                </a:solidFill>
              </a:rPr>
              <a:t>you</a:t>
            </a:r>
            <a:r>
              <a:rPr lang="en-GB" sz="1600" dirty="0">
                <a:solidFill>
                  <a:srgbClr val="000000"/>
                </a:solidFill>
              </a:rPr>
              <a:t>’ remove –</a:t>
            </a:r>
            <a:r>
              <a:rPr lang="en-GB" sz="1600" b="1" dirty="0" err="1">
                <a:solidFill>
                  <a:srgbClr val="000000"/>
                </a:solidFill>
              </a:rPr>
              <a:t>ar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and add an –</a:t>
            </a:r>
            <a:r>
              <a:rPr lang="en-GB" sz="1600" b="1" dirty="0" err="1">
                <a:solidFill>
                  <a:srgbClr val="000000"/>
                </a:solidFill>
              </a:rPr>
              <a:t>aste</a:t>
            </a:r>
            <a:r>
              <a:rPr lang="en-GB" sz="16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77805B-BE9E-9248-A9FB-DD525797D789}"/>
              </a:ext>
            </a:extLst>
          </p:cNvPr>
          <p:cNvSpPr txBox="1"/>
          <p:nvPr/>
        </p:nvSpPr>
        <p:spPr>
          <a:xfrm>
            <a:off x="167137" y="6365789"/>
            <a:ext cx="5278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This week we revisit vocabulary from Year 7 and  Year 8. Write the English next to each Spanish word.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851DD8-6668-C942-963D-3133C638F226}"/>
              </a:ext>
            </a:extLst>
          </p:cNvPr>
          <p:cNvSpPr txBox="1"/>
          <p:nvPr/>
        </p:nvSpPr>
        <p:spPr>
          <a:xfrm>
            <a:off x="167137" y="8337018"/>
            <a:ext cx="6607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Now cover up the Spanish words. Look at the English words and write the Spanish on a piece of paper. Then check your answers.</a:t>
            </a:r>
            <a:endParaRPr lang="en-GB" sz="1600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ABB8A75-311D-B044-AEA4-EB488D304938}"/>
              </a:ext>
            </a:extLst>
          </p:cNvPr>
          <p:cNvCxnSpPr>
            <a:cxnSpLocks/>
          </p:cNvCxnSpPr>
          <p:nvPr/>
        </p:nvCxnSpPr>
        <p:spPr>
          <a:xfrm>
            <a:off x="167137" y="6012160"/>
            <a:ext cx="3763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E26432A-7763-2542-BFC1-47183DF1C621}"/>
              </a:ext>
            </a:extLst>
          </p:cNvPr>
          <p:cNvCxnSpPr>
            <a:cxnSpLocks/>
          </p:cNvCxnSpPr>
          <p:nvPr/>
        </p:nvCxnSpPr>
        <p:spPr>
          <a:xfrm>
            <a:off x="909827" y="1547664"/>
            <a:ext cx="5413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D77AB05-BB8F-3E49-8412-4CC3453ADE57}"/>
              </a:ext>
            </a:extLst>
          </p:cNvPr>
          <p:cNvCxnSpPr>
            <a:cxnSpLocks/>
          </p:cNvCxnSpPr>
          <p:nvPr/>
        </p:nvCxnSpPr>
        <p:spPr>
          <a:xfrm>
            <a:off x="2780927" y="4067944"/>
            <a:ext cx="5413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36C2E5B-0C50-D34B-8FD1-0E2DD555F3E6}"/>
              </a:ext>
            </a:extLst>
          </p:cNvPr>
          <p:cNvCxnSpPr>
            <a:cxnSpLocks/>
          </p:cNvCxnSpPr>
          <p:nvPr/>
        </p:nvCxnSpPr>
        <p:spPr>
          <a:xfrm>
            <a:off x="909827" y="2771800"/>
            <a:ext cx="5413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114ECC6A-DD89-024E-AEE7-0E8F54D36C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52" y="6574733"/>
            <a:ext cx="969905" cy="96990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36C2E5B-0C50-D34B-8FD1-0E2DD555F3E6}"/>
              </a:ext>
            </a:extLst>
          </p:cNvPr>
          <p:cNvCxnSpPr>
            <a:cxnSpLocks/>
          </p:cNvCxnSpPr>
          <p:nvPr/>
        </p:nvCxnSpPr>
        <p:spPr>
          <a:xfrm>
            <a:off x="1180492" y="3779912"/>
            <a:ext cx="5413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6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EBD834-1E2D-44FA-960B-D5E01CB2C65F}"/>
              </a:ext>
            </a:extLst>
          </p:cNvPr>
          <p:cNvSpPr/>
          <p:nvPr/>
        </p:nvSpPr>
        <p:spPr>
          <a:xfrm>
            <a:off x="172381" y="145318"/>
            <a:ext cx="2016224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5013176" y="107504"/>
            <a:ext cx="165618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Century Gothic" panose="020B0502020202020204" pitchFamily="34" charset="0"/>
              </a:rPr>
              <a:t>Gramática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B17043C-F270-0E4D-9178-180D7421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81" y="145318"/>
            <a:ext cx="2016224" cy="432048"/>
          </a:xfrm>
        </p:spPr>
        <p:txBody>
          <a:bodyPr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T1.1 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Semana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078" y="562222"/>
            <a:ext cx="5394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Past tense (</a:t>
            </a:r>
            <a:r>
              <a:rPr lang="en-GB" b="1" dirty="0" err="1">
                <a:latin typeface="Century Gothic" panose="020B0502020202020204" pitchFamily="34" charset="0"/>
              </a:rPr>
              <a:t>preterite</a:t>
            </a:r>
            <a:r>
              <a:rPr lang="en-GB" b="1" dirty="0">
                <a:latin typeface="Century Gothic" panose="020B0502020202020204" pitchFamily="34" charset="0"/>
              </a:rPr>
              <a:t>) –er and </a:t>
            </a:r>
            <a:r>
              <a:rPr lang="en-GB" b="1" dirty="0" err="1">
                <a:latin typeface="Century Gothic" panose="020B0502020202020204" pitchFamily="34" charset="0"/>
              </a:rPr>
              <a:t>ir</a:t>
            </a:r>
            <a:r>
              <a:rPr lang="en-GB" b="1" dirty="0">
                <a:latin typeface="Century Gothic" panose="020B0502020202020204" pitchFamily="34" charset="0"/>
              </a:rPr>
              <a:t> verbs [revisited]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7D3DE4-1B8E-4EF9-A0F4-FAE19AE97A2E}"/>
              </a:ext>
            </a:extLst>
          </p:cNvPr>
          <p:cNvSpPr/>
          <p:nvPr/>
        </p:nvSpPr>
        <p:spPr>
          <a:xfrm>
            <a:off x="260648" y="8018678"/>
            <a:ext cx="1587604" cy="425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Vocabulario</a:t>
            </a:r>
            <a:endParaRPr lang="en-GB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2960" y="906970"/>
            <a:ext cx="6713238" cy="496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1600" i="1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defRPr/>
            </a:pPr>
            <a:endParaRPr lang="en-US" sz="1600" i="1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Salir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 	     </a:t>
            </a: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Sal</a:t>
            </a:r>
            <a:r>
              <a:rPr lang="en-US" sz="1600" b="1" dirty="0" err="1">
                <a:solidFill>
                  <a:srgbClr val="000000"/>
                </a:solidFill>
                <a:latin typeface="Century Gothic" panose="020F0302020204030204"/>
              </a:rPr>
              <a:t>í</a:t>
            </a:r>
            <a:endParaRPr lang="en-US" sz="1600" b="1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defRPr/>
            </a:pP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Sal</a:t>
            </a:r>
            <a:r>
              <a:rPr lang="en-US" sz="1600" b="1" dirty="0" err="1">
                <a:solidFill>
                  <a:srgbClr val="000000"/>
                </a:solidFill>
                <a:latin typeface="Century Gothic" panose="020F0302020204030204"/>
              </a:rPr>
              <a:t>í</a:t>
            </a:r>
            <a:r>
              <a:rPr lang="en-US" sz="1600" b="1" dirty="0">
                <a:solidFill>
                  <a:srgbClr val="000000"/>
                </a:solidFill>
                <a:latin typeface="Century Gothic" panose="020F0302020204030204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todas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 las </a:t>
            </a: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tardes</a:t>
            </a:r>
            <a:r>
              <a:rPr lang="en-US" sz="1600" b="1" dirty="0">
                <a:solidFill>
                  <a:srgbClr val="000000"/>
                </a:solidFill>
                <a:latin typeface="Century Gothic" panose="020F0302020204030204"/>
              </a:rPr>
              <a:t>.	    </a:t>
            </a:r>
            <a:r>
              <a:rPr lang="en-US" sz="1600" b="1" i="1" dirty="0">
                <a:solidFill>
                  <a:srgbClr val="000000"/>
                </a:solidFill>
                <a:latin typeface="Century Gothic" panose="020F0302020204030204"/>
              </a:rPr>
              <a:t>I</a:t>
            </a:r>
            <a:r>
              <a:rPr lang="en-US" sz="1600" i="1" dirty="0">
                <a:solidFill>
                  <a:srgbClr val="000000"/>
                </a:solidFill>
                <a:latin typeface="Century Gothic" panose="020F0302020204030204"/>
              </a:rPr>
              <a:t> </a:t>
            </a:r>
            <a:r>
              <a:rPr lang="en-US" sz="1600" b="1" i="1" dirty="0">
                <a:solidFill>
                  <a:srgbClr val="000000"/>
                </a:solidFill>
                <a:latin typeface="Century Gothic" panose="020F0302020204030204"/>
              </a:rPr>
              <a:t>went</a:t>
            </a:r>
            <a:r>
              <a:rPr lang="en-US" sz="1600" i="1" dirty="0">
                <a:solidFill>
                  <a:srgbClr val="000000"/>
                </a:solidFill>
                <a:latin typeface="Century Gothic" panose="020F0302020204030204"/>
              </a:rPr>
              <a:t> out every afternoon.</a:t>
            </a:r>
          </a:p>
          <a:p>
            <a:pPr>
              <a:lnSpc>
                <a:spcPct val="120000"/>
              </a:lnSpc>
              <a:defRPr/>
            </a:pPr>
            <a:endParaRPr lang="en-US" sz="1600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defRPr/>
            </a:pPr>
            <a:endParaRPr lang="en-US" sz="1600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defRPr/>
            </a:pP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Coger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	        </a:t>
            </a: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cog</a:t>
            </a:r>
            <a:r>
              <a:rPr lang="en-US" sz="1600" b="1" dirty="0" err="1">
                <a:solidFill>
                  <a:srgbClr val="000000"/>
                </a:solidFill>
                <a:latin typeface="Century Gothic" panose="020F0302020204030204"/>
              </a:rPr>
              <a:t>iste</a:t>
            </a:r>
            <a:endParaRPr lang="en-US" sz="1600" b="1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defRPr/>
            </a:pP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Cog</a:t>
            </a:r>
            <a:r>
              <a:rPr lang="en-US" sz="1600" b="1" dirty="0" err="1">
                <a:solidFill>
                  <a:srgbClr val="000000"/>
                </a:solidFill>
                <a:latin typeface="Century Gothic" panose="020F0302020204030204"/>
              </a:rPr>
              <a:t>iste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 el </a:t>
            </a: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autobús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.	</a:t>
            </a:r>
            <a:r>
              <a:rPr lang="en-US" sz="1600" i="1" dirty="0">
                <a:solidFill>
                  <a:srgbClr val="000000"/>
                </a:solidFill>
                <a:latin typeface="Century Gothic" panose="020F0302020204030204"/>
              </a:rPr>
              <a:t>Yesterday you </a:t>
            </a:r>
            <a:r>
              <a:rPr lang="en-US" sz="1600" b="1" dirty="0">
                <a:solidFill>
                  <a:srgbClr val="000000"/>
                </a:solidFill>
                <a:latin typeface="Century Gothic" panose="020F0302020204030204"/>
              </a:rPr>
              <a:t>caught </a:t>
            </a:r>
            <a:r>
              <a:rPr lang="en-US" sz="1600" i="1" dirty="0">
                <a:solidFill>
                  <a:srgbClr val="000000"/>
                </a:solidFill>
                <a:latin typeface="Century Gothic" panose="020F0302020204030204"/>
              </a:rPr>
              <a:t>the bus.</a:t>
            </a:r>
          </a:p>
          <a:p>
            <a:pPr>
              <a:lnSpc>
                <a:spcPct val="120000"/>
              </a:lnSpc>
              <a:defRPr/>
            </a:pPr>
            <a:endParaRPr lang="en-US" sz="1600" b="1" i="1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defRPr/>
            </a:pPr>
            <a:endParaRPr lang="en-US" sz="900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defRPr/>
            </a:pP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Subir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	       </a:t>
            </a: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Sub</a:t>
            </a:r>
            <a:r>
              <a:rPr lang="en-US" sz="1600" b="1" dirty="0" err="1">
                <a:solidFill>
                  <a:srgbClr val="000000"/>
                </a:solidFill>
                <a:latin typeface="Century Gothic" panose="020F0302020204030204"/>
              </a:rPr>
              <a:t>ió</a:t>
            </a:r>
            <a:endParaRPr lang="en-US" sz="1600" b="1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defRPr/>
            </a:pP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Sub</a:t>
            </a:r>
            <a:r>
              <a:rPr lang="en-US" sz="1600" b="1" dirty="0" err="1">
                <a:solidFill>
                  <a:srgbClr val="000000"/>
                </a:solidFill>
                <a:latin typeface="Century Gothic" panose="020F0302020204030204"/>
              </a:rPr>
              <a:t>ió</a:t>
            </a:r>
            <a:r>
              <a:rPr lang="en-US" sz="1600" b="1" dirty="0">
                <a:solidFill>
                  <a:srgbClr val="000000"/>
                </a:solidFill>
                <a:latin typeface="Century Gothic" panose="020F0302020204030204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entury Gothic" panose="020F0302020204030204"/>
              </a:rPr>
              <a:t>a la </a:t>
            </a:r>
            <a:r>
              <a:rPr lang="en-US" sz="1600" dirty="0" err="1">
                <a:solidFill>
                  <a:srgbClr val="000000"/>
                </a:solidFill>
                <a:latin typeface="Century Gothic" panose="020F0302020204030204"/>
              </a:rPr>
              <a:t>montaña</a:t>
            </a:r>
            <a:r>
              <a:rPr lang="en-US" sz="1600" b="1" dirty="0">
                <a:solidFill>
                  <a:srgbClr val="000000"/>
                </a:solidFill>
                <a:latin typeface="Century Gothic" panose="020F0302020204030204"/>
              </a:rPr>
              <a:t>.         She</a:t>
            </a:r>
            <a:r>
              <a:rPr lang="en-US" sz="1600" i="1" dirty="0">
                <a:solidFill>
                  <a:srgbClr val="000000"/>
                </a:solidFill>
                <a:latin typeface="Century Gothic" panose="020F0302020204030204"/>
              </a:rPr>
              <a:t> </a:t>
            </a:r>
            <a:r>
              <a:rPr lang="en-US" sz="1600" b="1" i="1" dirty="0">
                <a:solidFill>
                  <a:srgbClr val="000000"/>
                </a:solidFill>
                <a:latin typeface="Century Gothic" panose="020F0302020204030204"/>
              </a:rPr>
              <a:t>went up</a:t>
            </a:r>
            <a:r>
              <a:rPr lang="en-US" sz="1600" i="1" dirty="0">
                <a:solidFill>
                  <a:srgbClr val="000000"/>
                </a:solidFill>
                <a:latin typeface="Century Gothic" panose="020F0302020204030204"/>
              </a:rPr>
              <a:t> the mountain.</a:t>
            </a:r>
          </a:p>
          <a:p>
            <a:pPr>
              <a:lnSpc>
                <a:spcPct val="120000"/>
              </a:lnSpc>
              <a:defRPr/>
            </a:pPr>
            <a:endParaRPr lang="en-US" sz="1600" b="1" i="1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120000"/>
              </a:lnSpc>
              <a:defRPr/>
            </a:pPr>
            <a:endParaRPr lang="en-US" sz="1600" b="1" i="1" dirty="0">
              <a:solidFill>
                <a:srgbClr val="000000"/>
              </a:solidFill>
              <a:latin typeface="Century Gothic" panose="020F0302020204030204"/>
            </a:endParaRPr>
          </a:p>
          <a:p>
            <a:pPr>
              <a:lnSpc>
                <a:spcPct val="80000"/>
              </a:lnSpc>
              <a:defRPr/>
            </a:pPr>
            <a:endParaRPr lang="en-GB" sz="1600" i="1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>
              <a:lnSpc>
                <a:spcPct val="120000"/>
              </a:lnSpc>
              <a:defRPr/>
            </a:pPr>
            <a:r>
              <a:rPr lang="en-GB" sz="1600" i="1" kern="0" dirty="0" err="1">
                <a:latin typeface="Century Gothic" panose="020B0502020202020204" pitchFamily="34" charset="0"/>
                <a:cs typeface="Arial"/>
                <a:sym typeface="Arial"/>
              </a:rPr>
              <a:t>habla</a:t>
            </a:r>
            <a:r>
              <a:rPr lang="en-GB" sz="1600" b="1" i="1" kern="0" dirty="0" err="1"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Arial"/>
              </a:rPr>
              <a:t> (ha-BLAR)			</a:t>
            </a:r>
            <a:r>
              <a:rPr lang="en-GB" sz="1600" i="1" kern="0" dirty="0" err="1">
                <a:latin typeface="Century Gothic" panose="020B0502020202020204" pitchFamily="34" charset="0"/>
                <a:cs typeface="Arial"/>
                <a:sym typeface="Arial"/>
              </a:rPr>
              <a:t>estació</a:t>
            </a:r>
            <a:r>
              <a:rPr lang="en-GB" sz="1600" b="1" i="1" kern="0" dirty="0" err="1">
                <a:latin typeface="Century Gothic" panose="020B0502020202020204" pitchFamily="34" charset="0"/>
                <a:cs typeface="Arial"/>
                <a:sym typeface="Arial"/>
              </a:rPr>
              <a:t>n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Arial"/>
              </a:rPr>
              <a:t> (es-ta-CIÓN)</a:t>
            </a:r>
          </a:p>
          <a:p>
            <a:pPr>
              <a:lnSpc>
                <a:spcPct val="120000"/>
              </a:lnSpc>
              <a:defRPr/>
            </a:pPr>
            <a:r>
              <a:rPr lang="en-GB" sz="1600" i="1" kern="0" dirty="0" err="1">
                <a:latin typeface="Century Gothic" panose="020B0502020202020204" pitchFamily="34" charset="0"/>
                <a:cs typeface="Arial"/>
                <a:sym typeface="Arial"/>
              </a:rPr>
              <a:t>activida</a:t>
            </a:r>
            <a:r>
              <a:rPr lang="en-GB" sz="1600" b="1" i="1" kern="0" dirty="0" err="1"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Arial"/>
              </a:rPr>
              <a:t> (ac-</a:t>
            </a:r>
            <a:r>
              <a:rPr lang="en-GB" sz="1600" i="1" kern="0" dirty="0" err="1">
                <a:latin typeface="Century Gothic" panose="020B0502020202020204" pitchFamily="34" charset="0"/>
                <a:cs typeface="Arial"/>
                <a:sym typeface="Arial"/>
              </a:rPr>
              <a:t>ti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Arial"/>
              </a:rPr>
              <a:t>-vi-DAD)		</a:t>
            </a:r>
            <a:r>
              <a:rPr lang="en-GB" sz="1600" i="1" kern="0" dirty="0" err="1">
                <a:latin typeface="Century Gothic" panose="020B0502020202020204" pitchFamily="34" charset="0"/>
                <a:cs typeface="Arial"/>
                <a:sym typeface="Arial"/>
              </a:rPr>
              <a:t>despué</a:t>
            </a:r>
            <a:r>
              <a:rPr lang="en-GB" sz="1600" b="1" i="1" kern="0" dirty="0" err="1"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lang="en-GB" sz="1600" i="1" kern="0" dirty="0">
                <a:latin typeface="Century Gothic" panose="020B0502020202020204" pitchFamily="34" charset="0"/>
                <a:cs typeface="Arial"/>
                <a:sym typeface="Arial"/>
              </a:rPr>
              <a:t> (des-PUÉS)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41528" y="970623"/>
            <a:ext cx="6496979" cy="46841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rgbClr val="000000"/>
                </a:solidFill>
              </a:rPr>
              <a:t>To talk about ‘</a:t>
            </a:r>
            <a:r>
              <a:rPr lang="en-GB" sz="1600" b="1" dirty="0">
                <a:solidFill>
                  <a:srgbClr val="000000"/>
                </a:solidFill>
              </a:rPr>
              <a:t>I</a:t>
            </a:r>
            <a:r>
              <a:rPr lang="en-GB" sz="1600" dirty="0">
                <a:solidFill>
                  <a:srgbClr val="000000"/>
                </a:solidFill>
              </a:rPr>
              <a:t>’ with an action </a:t>
            </a:r>
            <a:r>
              <a:rPr lang="en-GB" sz="1600" b="1" dirty="0">
                <a:solidFill>
                  <a:srgbClr val="000000"/>
                </a:solidFill>
              </a:rPr>
              <a:t>completed in the past</a:t>
            </a:r>
            <a:r>
              <a:rPr lang="en-GB" sz="1600" dirty="0">
                <a:solidFill>
                  <a:srgbClr val="000000"/>
                </a:solidFill>
              </a:rPr>
              <a:t>, remove   -</a:t>
            </a:r>
            <a:r>
              <a:rPr lang="en-GB" sz="1600" b="1" dirty="0">
                <a:solidFill>
                  <a:srgbClr val="000000"/>
                </a:solidFill>
              </a:rPr>
              <a:t>er </a:t>
            </a:r>
            <a:r>
              <a:rPr lang="en-GB" sz="1600" dirty="0">
                <a:solidFill>
                  <a:srgbClr val="000000"/>
                </a:solidFill>
              </a:rPr>
              <a:t>or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-</a:t>
            </a:r>
            <a:r>
              <a:rPr lang="en-GB" sz="1600" b="1" dirty="0" err="1">
                <a:solidFill>
                  <a:srgbClr val="000000"/>
                </a:solidFill>
              </a:rPr>
              <a:t>ir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and add an –</a:t>
            </a:r>
            <a:r>
              <a:rPr lang="en-GB" sz="1600" b="1" dirty="0" err="1">
                <a:solidFill>
                  <a:srgbClr val="000000"/>
                </a:solidFill>
              </a:rPr>
              <a:t>í</a:t>
            </a:r>
            <a:r>
              <a:rPr lang="en-GB" sz="1600" dirty="0">
                <a:solidFill>
                  <a:srgbClr val="000000"/>
                </a:solidFill>
              </a:rPr>
              <a:t>.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241316" y="1976648"/>
            <a:ext cx="792000" cy="60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2188605" y="3131840"/>
            <a:ext cx="5413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EA873768-414D-45EC-BC1F-B9BBCEE3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57800" y="8826500"/>
            <a:ext cx="1600200" cy="635000"/>
          </a:xfrm>
        </p:spPr>
        <p:txBody>
          <a:bodyPr/>
          <a:lstStyle/>
          <a:p>
            <a:r>
              <a:rPr lang="en-GB" altLang="en-US" b="1">
                <a:latin typeface="Century Gothic" panose="020B0502020202020204" pitchFamily="34" charset="0"/>
              </a:rPr>
              <a:t>8</a:t>
            </a:r>
            <a:endParaRPr lang="en-GB" altLang="en-US" b="1" dirty="0">
              <a:latin typeface="Century Gothic" panose="020B0502020202020204" pitchFamily="34" charset="0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FB0652D-CF62-F840-8ED4-5FF69BF28288}"/>
              </a:ext>
            </a:extLst>
          </p:cNvPr>
          <p:cNvSpPr txBox="1">
            <a:spLocks/>
          </p:cNvSpPr>
          <p:nvPr/>
        </p:nvSpPr>
        <p:spPr>
          <a:xfrm>
            <a:off x="127501" y="3273735"/>
            <a:ext cx="6496979" cy="26755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rgbClr val="000000"/>
                </a:solidFill>
              </a:rPr>
              <a:t>To talk about ‘</a:t>
            </a:r>
            <a:r>
              <a:rPr lang="en-GB" sz="1600" b="1" dirty="0">
                <a:solidFill>
                  <a:srgbClr val="000000"/>
                </a:solidFill>
              </a:rPr>
              <a:t>s/he</a:t>
            </a:r>
            <a:r>
              <a:rPr lang="en-GB" sz="1600" dirty="0">
                <a:solidFill>
                  <a:srgbClr val="000000"/>
                </a:solidFill>
              </a:rPr>
              <a:t>’ or ‘</a:t>
            </a:r>
            <a:r>
              <a:rPr lang="en-GB" sz="1600" b="1" dirty="0">
                <a:solidFill>
                  <a:srgbClr val="000000"/>
                </a:solidFill>
              </a:rPr>
              <a:t>it</a:t>
            </a:r>
            <a:r>
              <a:rPr lang="en-GB" sz="1600" dirty="0">
                <a:solidFill>
                  <a:srgbClr val="000000"/>
                </a:solidFill>
              </a:rPr>
              <a:t>’ remove -</a:t>
            </a:r>
            <a:r>
              <a:rPr lang="en-GB" sz="1600" b="1" dirty="0">
                <a:solidFill>
                  <a:srgbClr val="000000"/>
                </a:solidFill>
              </a:rPr>
              <a:t>er </a:t>
            </a:r>
            <a:r>
              <a:rPr lang="en-GB" sz="1600" dirty="0">
                <a:solidFill>
                  <a:srgbClr val="000000"/>
                </a:solidFill>
              </a:rPr>
              <a:t>or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-</a:t>
            </a:r>
            <a:r>
              <a:rPr lang="en-GB" sz="1600" b="1" dirty="0" err="1">
                <a:solidFill>
                  <a:srgbClr val="000000"/>
                </a:solidFill>
              </a:rPr>
              <a:t>ir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and add an –</a:t>
            </a:r>
            <a:r>
              <a:rPr lang="en-GB" sz="1600" dirty="0" err="1">
                <a:solidFill>
                  <a:srgbClr val="000000"/>
                </a:solidFill>
              </a:rPr>
              <a:t>i</a:t>
            </a:r>
            <a:r>
              <a:rPr lang="en-GB" sz="1600" b="1" dirty="0" err="1">
                <a:solidFill>
                  <a:srgbClr val="000000"/>
                </a:solidFill>
              </a:rPr>
              <a:t>ó</a:t>
            </a:r>
            <a:r>
              <a:rPr lang="en-GB" sz="16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318A4F60-72C3-A749-AF19-58AB14DE12F7}"/>
              </a:ext>
            </a:extLst>
          </p:cNvPr>
          <p:cNvSpPr txBox="1">
            <a:spLocks/>
          </p:cNvSpPr>
          <p:nvPr/>
        </p:nvSpPr>
        <p:spPr>
          <a:xfrm>
            <a:off x="118304" y="4432819"/>
            <a:ext cx="6496979" cy="46841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en-GB" sz="1600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 the stress falls on the </a:t>
            </a:r>
            <a:r>
              <a:rPr lang="en-GB" sz="1600" b="1" i="1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final</a:t>
            </a:r>
            <a:r>
              <a:rPr lang="en-GB" sz="1600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syllable, and the word ends in any consonant except ‘n’ or ‘s’, there is no written accent.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2A488D7F-9B8B-814E-9C1D-0F3E6BA5176E}"/>
              </a:ext>
            </a:extLst>
          </p:cNvPr>
          <p:cNvSpPr txBox="1">
            <a:spLocks/>
          </p:cNvSpPr>
          <p:nvPr/>
        </p:nvSpPr>
        <p:spPr>
          <a:xfrm>
            <a:off x="127501" y="2172798"/>
            <a:ext cx="6496979" cy="26755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rgbClr val="000000"/>
                </a:solidFill>
              </a:rPr>
              <a:t>To talk about ‘</a:t>
            </a:r>
            <a:r>
              <a:rPr lang="en-GB" sz="1600" b="1" dirty="0">
                <a:solidFill>
                  <a:srgbClr val="000000"/>
                </a:solidFill>
              </a:rPr>
              <a:t>you</a:t>
            </a:r>
            <a:r>
              <a:rPr lang="en-GB" sz="1600" dirty="0">
                <a:solidFill>
                  <a:srgbClr val="000000"/>
                </a:solidFill>
              </a:rPr>
              <a:t>’ remove -</a:t>
            </a:r>
            <a:r>
              <a:rPr lang="en-GB" sz="1600" b="1" dirty="0">
                <a:solidFill>
                  <a:srgbClr val="000000"/>
                </a:solidFill>
              </a:rPr>
              <a:t>er </a:t>
            </a:r>
            <a:r>
              <a:rPr lang="en-GB" sz="1600" dirty="0">
                <a:solidFill>
                  <a:srgbClr val="000000"/>
                </a:solidFill>
              </a:rPr>
              <a:t>or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-</a:t>
            </a:r>
            <a:r>
              <a:rPr lang="en-GB" sz="1600" b="1" dirty="0" err="1">
                <a:solidFill>
                  <a:srgbClr val="000000"/>
                </a:solidFill>
              </a:rPr>
              <a:t>ir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and add an –</a:t>
            </a:r>
            <a:r>
              <a:rPr lang="en-GB" sz="1600" b="1" dirty="0" err="1">
                <a:solidFill>
                  <a:srgbClr val="000000"/>
                </a:solidFill>
              </a:rPr>
              <a:t>iste</a:t>
            </a:r>
            <a:r>
              <a:rPr lang="en-GB" sz="16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77805B-BE9E-9248-A9FB-DD525797D789}"/>
              </a:ext>
            </a:extLst>
          </p:cNvPr>
          <p:cNvSpPr txBox="1"/>
          <p:nvPr/>
        </p:nvSpPr>
        <p:spPr>
          <a:xfrm>
            <a:off x="172381" y="8437920"/>
            <a:ext cx="5278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This week we revisit vocabulary from Year 7 and  Year 8. Follow the QR code to the Quizlet Mashup.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E26432A-7763-2542-BFC1-47183DF1C621}"/>
              </a:ext>
            </a:extLst>
          </p:cNvPr>
          <p:cNvCxnSpPr>
            <a:cxnSpLocks/>
          </p:cNvCxnSpPr>
          <p:nvPr/>
        </p:nvCxnSpPr>
        <p:spPr>
          <a:xfrm>
            <a:off x="710062" y="1691680"/>
            <a:ext cx="5413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D77AB05-BB8F-3E49-8412-4CC3453ADE57}"/>
              </a:ext>
            </a:extLst>
          </p:cNvPr>
          <p:cNvCxnSpPr>
            <a:cxnSpLocks/>
          </p:cNvCxnSpPr>
          <p:nvPr/>
        </p:nvCxnSpPr>
        <p:spPr>
          <a:xfrm>
            <a:off x="2241316" y="4211960"/>
            <a:ext cx="39842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36C2E5B-0C50-D34B-8FD1-0E2DD555F3E6}"/>
              </a:ext>
            </a:extLst>
          </p:cNvPr>
          <p:cNvCxnSpPr>
            <a:cxnSpLocks/>
          </p:cNvCxnSpPr>
          <p:nvPr/>
        </p:nvCxnSpPr>
        <p:spPr>
          <a:xfrm>
            <a:off x="888681" y="2843808"/>
            <a:ext cx="5413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oogle Shape;1051;p37" descr="illustration - Clip Art Library">
            <a:extLst>
              <a:ext uri="{FF2B5EF4-FFF2-40B4-BE49-F238E27FC236}">
                <a16:creationId xmlns:a16="http://schemas.microsoft.com/office/drawing/2014/main" id="{085E168B-0AE9-2D45-89FD-5D3A1EC6DE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0468" y="3859084"/>
            <a:ext cx="1188039" cy="50124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197;p3">
            <a:extLst>
              <a:ext uri="{FF2B5EF4-FFF2-40B4-BE49-F238E27FC236}">
                <a16:creationId xmlns:a16="http://schemas.microsoft.com/office/drawing/2014/main" id="{A98C5761-2B11-4B47-AAD4-52655466CDF7}"/>
              </a:ext>
            </a:extLst>
          </p:cNvPr>
          <p:cNvSpPr/>
          <p:nvPr/>
        </p:nvSpPr>
        <p:spPr>
          <a:xfrm>
            <a:off x="127501" y="5766057"/>
            <a:ext cx="5749771" cy="2195615"/>
          </a:xfrm>
          <a:prstGeom prst="foldedCorner">
            <a:avLst>
              <a:gd name="adj" fmla="val 0"/>
            </a:avLst>
          </a:prstGeom>
          <a:solidFill>
            <a:srgbClr val="E1F0D8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San Sebastián</a:t>
            </a:r>
            <a:r>
              <a:rPr lang="en-GB" sz="1600" b="1" dirty="0">
                <a:latin typeface="Century Gothic" panose="020B050202020202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es una ciudad genial. Hay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unas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playas y un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río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hermosos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Puedes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comer la comida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tradicional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la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parte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vieja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coger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un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barco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y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visitar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una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isla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pequeña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, Santa Clara, o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subir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a la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montaña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el funicular para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disfrutar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de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unas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vistas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preciosas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 Es un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lugar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con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mucha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cultura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y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arte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, con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muchos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monumentos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edificios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antiguos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y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festivales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de cine y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música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Además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si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te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gusta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el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fútbol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puedes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ver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un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partido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del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equipo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de la zona: La Real Sociedad de Fútbol.</a:t>
            </a:r>
          </a:p>
        </p:txBody>
      </p:sp>
      <p:pic>
        <p:nvPicPr>
          <p:cNvPr id="47" name="Google Shape;203;p3" descr="Isla Santa Clara, Primavera, San Sebastian">
            <a:extLst>
              <a:ext uri="{FF2B5EF4-FFF2-40B4-BE49-F238E27FC236}">
                <a16:creationId xmlns:a16="http://schemas.microsoft.com/office/drawing/2014/main" id="{46FE35E8-924B-4541-861D-EAC6CB438EE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4374" y="5766057"/>
            <a:ext cx="918082" cy="55147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204;p3">
            <a:extLst>
              <a:ext uri="{FF2B5EF4-FFF2-40B4-BE49-F238E27FC236}">
                <a16:creationId xmlns:a16="http://schemas.microsoft.com/office/drawing/2014/main" id="{4BD8D28F-AC76-9349-BAE9-2ACFF64676E5}"/>
              </a:ext>
            </a:extLst>
          </p:cNvPr>
          <p:cNvSpPr txBox="1"/>
          <p:nvPr/>
        </p:nvSpPr>
        <p:spPr>
          <a:xfrm>
            <a:off x="5681530" y="6337492"/>
            <a:ext cx="113388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highlight>
                  <a:srgbClr val="FBF0D5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Santa Clara</a:t>
            </a:r>
            <a:endParaRPr sz="1600" dirty="0"/>
          </a:p>
        </p:txBody>
      </p:sp>
      <p:sp>
        <p:nvSpPr>
          <p:cNvPr id="49" name="Google Shape;206;p3">
            <a:extLst>
              <a:ext uri="{FF2B5EF4-FFF2-40B4-BE49-F238E27FC236}">
                <a16:creationId xmlns:a16="http://schemas.microsoft.com/office/drawing/2014/main" id="{8081593C-F3A8-1B45-9AB3-366F9F4ED1F3}"/>
              </a:ext>
            </a:extLst>
          </p:cNvPr>
          <p:cNvSpPr txBox="1"/>
          <p:nvPr/>
        </p:nvSpPr>
        <p:spPr>
          <a:xfrm>
            <a:off x="5376367" y="7703252"/>
            <a:ext cx="198253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highlight>
                  <a:srgbClr val="FBF0D5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Funicular</a:t>
            </a:r>
            <a:endParaRPr sz="1600" dirty="0"/>
          </a:p>
        </p:txBody>
      </p:sp>
      <p:pic>
        <p:nvPicPr>
          <p:cNvPr id="50" name="Picture 6" descr="https://upload.wikimedia.org/wikipedia/commons/thumb/c/c8/San_Sebasti%C3%A1n_%28RPS_14-09-2014%29_Funicular_de_Igueldo.png/220px-San_Sebasti%C3%A1n_%28RPS_14-09-2014%29_Funicular_de_Igueldo.png">
            <a:extLst>
              <a:ext uri="{FF2B5EF4-FFF2-40B4-BE49-F238E27FC236}">
                <a16:creationId xmlns:a16="http://schemas.microsoft.com/office/drawing/2014/main" id="{C357F5C5-C0A0-2049-A2EA-9CEC6EEE9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5831"/>
          <a:stretch/>
        </p:blipFill>
        <p:spPr bwMode="auto">
          <a:xfrm>
            <a:off x="5874374" y="7012746"/>
            <a:ext cx="918082" cy="68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EAC393E-F2DA-8E47-B583-7F253B41FDC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183" y="7981629"/>
            <a:ext cx="1075465" cy="10410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789415" y="3881964"/>
            <a:ext cx="5413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77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25851</TotalTime>
  <Words>14139</Words>
  <Application>Microsoft Office PowerPoint</Application>
  <PresentationFormat>On-screen Show (4:3)</PresentationFormat>
  <Paragraphs>2796</Paragraphs>
  <Slides>58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Arial</vt:lpstr>
      <vt:lpstr>Calibri</vt:lpstr>
      <vt:lpstr>Calibri Light</vt:lpstr>
      <vt:lpstr>Century Gothic</vt:lpstr>
      <vt:lpstr>Courier New</vt:lpstr>
      <vt:lpstr>Segoe UI</vt:lpstr>
      <vt:lpstr>Times New Roman</vt:lpstr>
      <vt:lpstr>Tw Cen MT</vt:lpstr>
      <vt:lpstr>Wingdings</vt:lpstr>
      <vt:lpstr>Default Design</vt:lpstr>
      <vt:lpstr>Office Theme</vt:lpstr>
      <vt:lpstr>2_Default Design</vt:lpstr>
      <vt:lpstr>Español</vt:lpstr>
      <vt:lpstr>Contents</vt:lpstr>
      <vt:lpstr>Sounds of the language</vt:lpstr>
      <vt:lpstr>Sounds of the language (con’t)</vt:lpstr>
      <vt:lpstr>Sounds of the language (con’t)</vt:lpstr>
      <vt:lpstr>Sounds of the language (con’t)</vt:lpstr>
      <vt:lpstr>Sounds of the language (con’t) </vt:lpstr>
      <vt:lpstr>T1.1 Semana 1</vt:lpstr>
      <vt:lpstr>T1.1 Semana 2</vt:lpstr>
      <vt:lpstr>T1.1 Semana 3</vt:lpstr>
      <vt:lpstr>T1.1 Semana 4</vt:lpstr>
      <vt:lpstr>Describing people and places in Mexico</vt:lpstr>
      <vt:lpstr>T1.1 Semana 5</vt:lpstr>
      <vt:lpstr>T1.1 Semana 5</vt:lpstr>
      <vt:lpstr>T1.1 Semana 6</vt:lpstr>
      <vt:lpstr>T1.1 Semana 7</vt:lpstr>
      <vt:lpstr>T1.2 Semana 1</vt:lpstr>
      <vt:lpstr>Talking about sport and exercise</vt:lpstr>
      <vt:lpstr>T1.2 Semana 2</vt:lpstr>
      <vt:lpstr>Talking about health</vt:lpstr>
      <vt:lpstr>T1.2 Semana 3</vt:lpstr>
      <vt:lpstr>T1.2 Semana 4</vt:lpstr>
      <vt:lpstr>T1.2 Semana 6</vt:lpstr>
      <vt:lpstr>T1.2 Semana 7</vt:lpstr>
      <vt:lpstr>T2.1 Semana 1</vt:lpstr>
      <vt:lpstr>T2.1 Semana 1</vt:lpstr>
      <vt:lpstr>T2.1 Semana 2 </vt:lpstr>
      <vt:lpstr>T2.1 Semana 3 </vt:lpstr>
      <vt:lpstr>T2.1 Semana 4 </vt:lpstr>
      <vt:lpstr>T2.1 Semana 5 </vt:lpstr>
      <vt:lpstr>T2.1 Semana 5 </vt:lpstr>
      <vt:lpstr>T2.1 Semana 6</vt:lpstr>
      <vt:lpstr>T2.2 Semana 1</vt:lpstr>
      <vt:lpstr>Idiomatic expressions with ‘tener’</vt:lpstr>
      <vt:lpstr>T2.2 Semana 2</vt:lpstr>
      <vt:lpstr>Using the relative pronoun ‘que’</vt:lpstr>
      <vt:lpstr>T2.2 Semana 3</vt:lpstr>
      <vt:lpstr>T2.2 Semana 3</vt:lpstr>
      <vt:lpstr>T2.2 Semana 4</vt:lpstr>
      <vt:lpstr>T3.1 Semana 1</vt:lpstr>
      <vt:lpstr>Idiomatic expressions with ‘dar’</vt:lpstr>
      <vt:lpstr>T3.1 Semana 2</vt:lpstr>
      <vt:lpstr>Suffix -ía</vt:lpstr>
      <vt:lpstr>T3.1 Semana 3</vt:lpstr>
      <vt:lpstr>Prenominal adjectives</vt:lpstr>
      <vt:lpstr>T3.1 Semana 4 </vt:lpstr>
      <vt:lpstr>T3.1 Semana 5 </vt:lpstr>
      <vt:lpstr>T3.1 Semana 6</vt:lpstr>
      <vt:lpstr>T3.1 Semana 6 </vt:lpstr>
      <vt:lpstr>T3.2 Semana 1</vt:lpstr>
      <vt:lpstr>Gramática</vt:lpstr>
      <vt:lpstr>T3.2 Semana 2</vt:lpstr>
      <vt:lpstr>T3.2 Semana 3</vt:lpstr>
      <vt:lpstr>T3.2 Semana 4</vt:lpstr>
      <vt:lpstr>T3.2 Semana 5</vt:lpstr>
      <vt:lpstr>T3.2 Semana 5</vt:lpstr>
      <vt:lpstr>T3.2 Semana 6</vt:lpstr>
      <vt:lpstr>T3.2 Semana 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</dc:title>
  <dc:creator>Ivana Stanley</dc:creator>
  <cp:lastModifiedBy>Nicholas Avery</cp:lastModifiedBy>
  <cp:revision>906</cp:revision>
  <dcterms:created xsi:type="dcterms:W3CDTF">2020-02-18T11:40:03Z</dcterms:created>
  <dcterms:modified xsi:type="dcterms:W3CDTF">2022-07-01T12:46:06Z</dcterms:modified>
</cp:coreProperties>
</file>