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0" r:id="rId5"/>
    <p:sldMasterId id="2147483732" r:id="rId6"/>
  </p:sldMasterIdLst>
  <p:notesMasterIdLst>
    <p:notesMasterId r:id="rId59"/>
  </p:notesMasterIdLst>
  <p:sldIdLst>
    <p:sldId id="638" r:id="rId7"/>
    <p:sldId id="669" r:id="rId8"/>
    <p:sldId id="670" r:id="rId9"/>
    <p:sldId id="335" r:id="rId10"/>
    <p:sldId id="671" r:id="rId11"/>
    <p:sldId id="636" r:id="rId12"/>
    <p:sldId id="262" r:id="rId13"/>
    <p:sldId id="296" r:id="rId14"/>
    <p:sldId id="261" r:id="rId15"/>
    <p:sldId id="258" r:id="rId16"/>
    <p:sldId id="264" r:id="rId17"/>
    <p:sldId id="259" r:id="rId18"/>
    <p:sldId id="265" r:id="rId19"/>
    <p:sldId id="645" r:id="rId20"/>
    <p:sldId id="646" r:id="rId21"/>
    <p:sldId id="266" r:id="rId22"/>
    <p:sldId id="269" r:id="rId23"/>
    <p:sldId id="267" r:id="rId24"/>
    <p:sldId id="268" r:id="rId25"/>
    <p:sldId id="270" r:id="rId26"/>
    <p:sldId id="271" r:id="rId27"/>
    <p:sldId id="272" r:id="rId28"/>
    <p:sldId id="273" r:id="rId29"/>
    <p:sldId id="274" r:id="rId30"/>
    <p:sldId id="275" r:id="rId31"/>
    <p:sldId id="276" r:id="rId32"/>
    <p:sldId id="641" r:id="rId33"/>
    <p:sldId id="316" r:id="rId34"/>
    <p:sldId id="672" r:id="rId35"/>
    <p:sldId id="280" r:id="rId36"/>
    <p:sldId id="673" r:id="rId37"/>
    <p:sldId id="637" r:id="rId38"/>
    <p:sldId id="668" r:id="rId39"/>
    <p:sldId id="649" r:id="rId40"/>
    <p:sldId id="650" r:id="rId41"/>
    <p:sldId id="651" r:id="rId42"/>
    <p:sldId id="278" r:id="rId43"/>
    <p:sldId id="283" r:id="rId44"/>
    <p:sldId id="284" r:id="rId45"/>
    <p:sldId id="285" r:id="rId46"/>
    <p:sldId id="286" r:id="rId47"/>
    <p:sldId id="279" r:id="rId48"/>
    <p:sldId id="288" r:id="rId49"/>
    <p:sldId id="289" r:id="rId50"/>
    <p:sldId id="291" r:id="rId51"/>
    <p:sldId id="294" r:id="rId52"/>
    <p:sldId id="652" r:id="rId53"/>
    <p:sldId id="654" r:id="rId54"/>
    <p:sldId id="292" r:id="rId55"/>
    <p:sldId id="293" r:id="rId56"/>
    <p:sldId id="448" r:id="rId57"/>
    <p:sldId id="32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BE5D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7" autoAdjust="0"/>
    <p:restoredTop sz="70480" autoAdjust="0"/>
  </p:normalViewPr>
  <p:slideViewPr>
    <p:cSldViewPr snapToGrid="0">
      <p:cViewPr varScale="1">
        <p:scale>
          <a:sx n="74" d="100"/>
          <a:sy n="74" d="100"/>
        </p:scale>
        <p:origin x="1976" y="168"/>
      </p:cViewPr>
      <p:guideLst/>
    </p:cSldViewPr>
  </p:slideViewPr>
  <p:outlineViewPr>
    <p:cViewPr>
      <p:scale>
        <a:sx n="33" d="100"/>
        <a:sy n="33" d="100"/>
      </p:scale>
      <p:origin x="0" y="-565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E363C-9FE5-4D8F-93A5-EA0C649CE1B5}"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D7FF9-B47D-425E-8D8A-3C41A17924D2}" type="slidenum">
              <a:rPr lang="en-GB" smtClean="0"/>
              <a:t>‹#›</a:t>
            </a:fld>
            <a:endParaRPr lang="en-GB"/>
          </a:p>
        </p:txBody>
      </p:sp>
    </p:spTree>
    <p:extLst>
      <p:ext uri="{BB962C8B-B14F-4D97-AF65-F5344CB8AC3E}">
        <p14:creationId xmlns:p14="http://schemas.microsoft.com/office/powerpoint/2010/main" val="153802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[aim/</a:t>
            </a:r>
            <a:r>
              <a:rPr lang="en-GB" b="1" dirty="0" err="1"/>
              <a:t>im</a:t>
            </a:r>
            <a:r>
              <a:rPr lang="en-GB" b="1" dirty="0"/>
              <a:t>], [ain/in]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b="1" dirty="0"/>
              <a:t>modal verbs; </a:t>
            </a:r>
            <a:r>
              <a:rPr lang="en-GB" b="1" dirty="0" err="1"/>
              <a:t>aller</a:t>
            </a:r>
            <a:r>
              <a:rPr lang="en-GB" b="1" dirty="0"/>
              <a:t> + infinitive (future intention); question formation, adverb placement and negation in two-verb structures; prepositions: uses of ‘</a:t>
            </a:r>
            <a:r>
              <a:rPr lang="en-GB" b="1" dirty="0" err="1"/>
              <a:t>en</a:t>
            </a:r>
            <a:r>
              <a:rPr lang="en-GB" b="1" dirty="0"/>
              <a:t>’, ‘à’ and ‘chez’ (to vs in)</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(Revisit 5/6) </a:t>
            </a:r>
            <a:r>
              <a:rPr lang="fr-FR" dirty="0">
                <a:solidFill>
                  <a:srgbClr val="000000"/>
                </a:solidFill>
                <a:latin typeface="Century Gothic" panose="020B0502020202020204" pitchFamily="34" charset="0"/>
              </a:rPr>
              <a:t>aimer [242], aller, allez, allons, va, vais, vas, vont [53], devoir, dois, doit [39], peut, peux, pouvoir [20], sais, sait, savoir [67], visiter [1378], en [7], aéroport [2113], Alger [n/a], Algérie [n/a], Allemagne [n/a], allemand [844], anglais [784], Angleterre [n/a], avenir [471], avion [1409], bateau [1287], café [1886], caisse [1881], cinéma [1623], Écosse [n/a], église [1782], États-Unis [n/a], étranger [305], français [251], France [n/a], hôtel [1774], jardin [2284], Londres [n/a], magasin [1736], parc [1240], Paris [n/a], pays [114], plage [2693], pont [1889], poste [489], samedi [1355], train [232], ville [260], visite [1072], différent [350], prochain [380], bientôt [1208], demain [871], à [4], avec [23], chez [206]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8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3 slides</a:t>
            </a:r>
            <a:r>
              <a:rPr lang="en-US" b="0" baseline="0" dirty="0"/>
              <a:t>)</a:t>
            </a:r>
            <a:endParaRPr lang="en-US" b="0" dirty="0"/>
          </a:p>
          <a:p>
            <a:endParaRPr lang="en-US" b="1" dirty="0"/>
          </a:p>
          <a:p>
            <a:r>
              <a:rPr lang="en-US" b="1" dirty="0"/>
              <a:t>Aim: </a:t>
            </a:r>
            <a:r>
              <a:rPr lang="en-US" b="0" dirty="0"/>
              <a:t>Written recognition of forms of </a:t>
            </a:r>
            <a:r>
              <a:rPr lang="en-US" b="0" i="1" dirty="0" err="1"/>
              <a:t>aller</a:t>
            </a:r>
            <a:r>
              <a:rPr lang="en-US" b="0" i="0" dirty="0"/>
              <a:t> in</a:t>
            </a:r>
            <a:r>
              <a:rPr lang="en-US" b="0" dirty="0"/>
              <a:t> the present </a:t>
            </a:r>
            <a:r>
              <a:rPr lang="en-US" b="0" i="0" baseline="0" dirty="0"/>
              <a:t>and future and connecting these with meaning</a:t>
            </a:r>
            <a:r>
              <a:rPr lang="en-US" b="0" baseline="0" dirty="0"/>
              <a:t> (sentence subject/point in time). Written recognition of a range of target vocabulary </a:t>
            </a:r>
            <a:r>
              <a:rPr lang="en-GB" b="0" baseline="0" dirty="0"/>
              <a:t>including prepositions </a:t>
            </a:r>
            <a:r>
              <a:rPr lang="en-GB" b="0" i="1" baseline="0" dirty="0" err="1"/>
              <a:t>en</a:t>
            </a:r>
            <a:r>
              <a:rPr lang="en-GB" b="0" baseline="0" dirty="0"/>
              <a:t>, </a:t>
            </a:r>
            <a:r>
              <a:rPr lang="en-GB" b="0" i="1" baseline="0" dirty="0"/>
              <a:t>à</a:t>
            </a:r>
            <a:r>
              <a:rPr lang="en-GB" b="0" baseline="0" dirty="0"/>
              <a:t> and </a:t>
            </a:r>
            <a:r>
              <a:rPr lang="en-GB" b="0" i="1" baseline="0" dirty="0"/>
              <a:t>chez</a:t>
            </a:r>
            <a:r>
              <a:rPr lang="en-GB" b="0" baseline="0" dirty="0"/>
              <a:t> with meaning ‘to’. Written recognition of two-verb structures in the negative.</a:t>
            </a:r>
            <a:endParaRPr lang="en-US" b="0" dirty="0"/>
          </a:p>
          <a:p>
            <a:endParaRPr lang="en-US" b="1" dirty="0"/>
          </a:p>
          <a:p>
            <a:r>
              <a:rPr lang="en-US" b="1" dirty="0"/>
              <a:t>Procedure:</a:t>
            </a:r>
          </a:p>
          <a:p>
            <a:pPr marL="0" indent="0">
              <a:buNone/>
            </a:pPr>
            <a:r>
              <a:rPr lang="en-US" b="0" dirty="0"/>
              <a:t>1. Students read</a:t>
            </a:r>
            <a:r>
              <a:rPr lang="en-US" b="0" baseline="0" dirty="0"/>
              <a:t> the texts and complete the table in English, using the pronoun which matches the verb form and using an appropriate English tense. Remind students to choose between present simple and continuous where translating in the present.  </a:t>
            </a:r>
          </a:p>
          <a:p>
            <a:pPr marL="0" indent="0">
              <a:buNone/>
            </a:pPr>
            <a:r>
              <a:rPr lang="en-US" b="0" baseline="0" dirty="0"/>
              <a:t>2. Click to bring up the answers in the table.</a:t>
            </a:r>
          </a:p>
          <a:p>
            <a:pPr marL="0" indent="0">
              <a:buNone/>
            </a:pPr>
            <a:r>
              <a:rPr lang="en-US" b="0" baseline="0" dirty="0"/>
              <a:t>3. Click on the flag triggers to reveal the French pronoun.</a:t>
            </a:r>
          </a:p>
          <a:p>
            <a:pPr marL="0" indent="0">
              <a:buNone/>
            </a:pPr>
            <a:r>
              <a:rPr lang="en-US" b="0" dirty="0"/>
              <a:t>4. Look more closely at the grammar points featured using the slides that follow.</a:t>
            </a:r>
            <a:endParaRPr lang="en-US" b="0" baseline="0" dirty="0"/>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 (1 is the most frequent word in French): </a:t>
            </a:r>
            <a:br>
              <a:rPr lang="en-GB" baseline="0" dirty="0"/>
            </a:br>
            <a:r>
              <a:rPr lang="en-GB" sz="1200" dirty="0">
                <a:solidFill>
                  <a:schemeClr val="accent5">
                    <a:lumMod val="50000"/>
                  </a:schemeClr>
                </a:solidFill>
              </a:rPr>
              <a:t>célèbre </a:t>
            </a:r>
            <a:r>
              <a:rPr lang="en-GB" baseline="0" dirty="0"/>
              <a:t>[1689]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16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Use this slide to revise the rules for negating two-verb structures. This prepares students for the production tasks that follow.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75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to highlight a preposition. </a:t>
            </a:r>
          </a:p>
          <a:p>
            <a:r>
              <a:rPr lang="en-US" b="0" dirty="0"/>
              <a:t>2. With higher-level classes, ask ‘why is the word for ‘to’/’to the’ translated this way?’ If more prompting is needed, invite students to consider the noun that follows. With lower-level classes, skip this stage and move to step 3.</a:t>
            </a:r>
          </a:p>
          <a:p>
            <a:r>
              <a:rPr lang="en-US" b="0" dirty="0"/>
              <a:t>3. Click to bring up the grammar explanation. This information prepares students for the task on the following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693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a:t>
            </a:r>
            <a:r>
              <a:rPr lang="en-US" b="1" baseline="0" dirty="0"/>
              <a:t>minutes</a:t>
            </a:r>
            <a:r>
              <a:rPr lang="en-US" b="0" baseline="0" dirty="0"/>
              <a:t> for 3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US" b="0" i="0" baseline="0" dirty="0"/>
              <a:t>forms of </a:t>
            </a:r>
            <a:r>
              <a:rPr lang="en-US" b="0" i="1" baseline="0" dirty="0"/>
              <a:t>à </a:t>
            </a:r>
            <a:r>
              <a:rPr lang="en-US" b="0" i="0" baseline="0" dirty="0"/>
              <a:t>+ definite article and connecting these with meaning (nouns). Scaffolded writing. Written production of the </a:t>
            </a:r>
            <a:r>
              <a:rPr lang="en-US" b="0" i="1" baseline="0" dirty="0"/>
              <a:t>je </a:t>
            </a:r>
            <a:r>
              <a:rPr lang="en-US" b="0" i="0" baseline="0" dirty="0"/>
              <a:t>and </a:t>
            </a:r>
            <a:r>
              <a:rPr lang="en-US" b="0" i="1" baseline="0" dirty="0"/>
              <a:t>nous </a:t>
            </a:r>
            <a:r>
              <a:rPr lang="en-US" b="0" i="0" baseline="0" dirty="0"/>
              <a:t>forms of </a:t>
            </a:r>
            <a:r>
              <a:rPr lang="en-US" b="0" i="1" baseline="0" dirty="0" err="1"/>
              <a:t>aller</a:t>
            </a:r>
            <a:r>
              <a:rPr lang="en-US" b="0" i="0" baseline="0" dirty="0"/>
              <a:t>.</a:t>
            </a:r>
            <a:endParaRPr lang="en-US" b="0" i="1" dirty="0"/>
          </a:p>
          <a:p>
            <a:endParaRPr lang="en-US" b="0" dirty="0"/>
          </a:p>
          <a:p>
            <a:r>
              <a:rPr lang="en-US" b="1" dirty="0"/>
              <a:t>Procedure:</a:t>
            </a:r>
          </a:p>
          <a:p>
            <a:r>
              <a:rPr lang="en-US" b="0" dirty="0"/>
              <a:t>1. Ask students</a:t>
            </a:r>
            <a:r>
              <a:rPr lang="en-US" b="0" baseline="0" dirty="0"/>
              <a:t> to read the explanation and </a:t>
            </a:r>
            <a:r>
              <a:rPr lang="en-US" b="0" dirty="0"/>
              <a:t>check their understanding</a:t>
            </a:r>
            <a:r>
              <a:rPr lang="en-US" b="0" baseline="0" dirty="0"/>
              <a:t>.</a:t>
            </a:r>
          </a:p>
          <a:p>
            <a:r>
              <a:rPr lang="en-US" b="0" dirty="0"/>
              <a:t>2. Use this slide to model the task. Click on the first example trigger to play audio with the noun obscured. Students note two things: 1) whether Julie</a:t>
            </a:r>
            <a:r>
              <a:rPr lang="en-US" sz="1200" dirty="0">
                <a:solidFill>
                  <a:srgbClr val="4472C4">
                    <a:lumMod val="50000"/>
                  </a:srgbClr>
                </a:solidFill>
              </a:rPr>
              <a:t>’s</a:t>
            </a:r>
            <a:r>
              <a:rPr lang="en-US" b="0" dirty="0"/>
              <a:t> mother is asking about both girls or just Julie; 2) the location she is asking about, based on the form of </a:t>
            </a:r>
            <a:r>
              <a:rPr lang="en-US" b="0" i="1" baseline="0" dirty="0"/>
              <a:t>à</a:t>
            </a:r>
            <a:r>
              <a:rPr lang="en-US" b="0" baseline="0" dirty="0"/>
              <a:t> + definite article they hear.</a:t>
            </a:r>
            <a:endParaRPr lang="en-US" b="0" dirty="0"/>
          </a:p>
          <a:p>
            <a:r>
              <a:rPr lang="en-US" b="0" dirty="0"/>
              <a:t>3. Click</a:t>
            </a:r>
            <a:r>
              <a:rPr lang="en-US" b="0" baseline="0" dirty="0"/>
              <a:t> to reveal the answers. Click on the orange outline around the picture of the place to hear the full audio, including the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4. In the </a:t>
            </a:r>
            <a:r>
              <a:rPr lang="en-GB" sz="1200" b="0" i="1" dirty="0" err="1"/>
              <a:t>Réponses</a:t>
            </a:r>
            <a:r>
              <a:rPr lang="en-US" b="0" baseline="0" dirty="0"/>
              <a:t> column, prompts indicate whether students need to write an affirmative or a negative response is required. Clarify which pronoun is required here (</a:t>
            </a:r>
            <a:r>
              <a:rPr lang="en-US" b="0" baseline="0" dirty="0" err="1"/>
              <a:t>i.e</a:t>
            </a:r>
            <a:r>
              <a:rPr lang="en-US" b="0" baseline="0" dirty="0"/>
              <a:t> </a:t>
            </a:r>
            <a:r>
              <a:rPr lang="en-US" b="0" i="1" baseline="0" dirty="0" err="1"/>
              <a:t>vous</a:t>
            </a:r>
            <a:r>
              <a:rPr lang="en-US" b="0" baseline="0" dirty="0"/>
              <a:t> </a:t>
            </a:r>
            <a:r>
              <a:rPr lang="en-US" b="0" baseline="0" dirty="0">
                <a:sym typeface="Wingdings" panose="05000000000000000000" pitchFamily="2" charset="2"/>
              </a:rPr>
              <a:t> </a:t>
            </a:r>
            <a:r>
              <a:rPr lang="en-US" b="0" i="1" baseline="0" dirty="0">
                <a:sym typeface="Wingdings" panose="05000000000000000000" pitchFamily="2" charset="2"/>
              </a:rPr>
              <a:t>nous</a:t>
            </a:r>
            <a:r>
              <a:rPr lang="en-US" b="0" baseline="0" dirty="0">
                <a:sym typeface="Wingdings" panose="05000000000000000000" pitchFamily="2" charset="2"/>
              </a:rPr>
              <a:t> / </a:t>
            </a:r>
            <a:r>
              <a:rPr lang="en-US" b="0" i="1" baseline="0" dirty="0" err="1">
                <a:sym typeface="Wingdings" panose="05000000000000000000" pitchFamily="2" charset="2"/>
              </a:rPr>
              <a:t>tu</a:t>
            </a:r>
            <a:r>
              <a:rPr lang="en-US" b="0" baseline="0" dirty="0">
                <a:sym typeface="Wingdings" panose="05000000000000000000" pitchFamily="2" charset="2"/>
              </a:rPr>
              <a:t>  </a:t>
            </a:r>
            <a:r>
              <a:rPr lang="en-US" b="0" i="1" baseline="0" dirty="0">
                <a:sym typeface="Wingdings" panose="05000000000000000000" pitchFamily="2" charset="2"/>
              </a:rPr>
              <a:t>je</a:t>
            </a:r>
            <a:r>
              <a:rPr lang="en-US" b="0" baseline="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5. Students write an answer in a full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6. A suggested answer appears on a click.</a:t>
            </a:r>
            <a:endParaRPr lang="en-US" b="0" dirty="0"/>
          </a:p>
          <a:p>
            <a:r>
              <a:rPr lang="en-US" b="0" dirty="0"/>
              <a:t>7. Click on the second</a:t>
            </a:r>
            <a:r>
              <a:rPr lang="en-US" b="0" baseline="0" dirty="0"/>
              <a:t> example trigger. This time a negative response is required.</a:t>
            </a:r>
          </a:p>
          <a:p>
            <a:r>
              <a:rPr lang="en-US" b="0" baseline="0" dirty="0"/>
              <a:t>8. Click to reveal the answers.</a:t>
            </a:r>
          </a:p>
          <a:p>
            <a:endParaRPr lang="en-US" b="0" dirty="0"/>
          </a:p>
          <a:p>
            <a:r>
              <a:rPr lang="en-US" b="1" dirty="0"/>
              <a:t>Transcript:</a:t>
            </a:r>
          </a:p>
          <a:p>
            <a:r>
              <a:rPr lang="en-US" b="0" dirty="0"/>
              <a:t>E.g.</a:t>
            </a:r>
            <a:r>
              <a:rPr lang="en-US" b="0" baseline="0" dirty="0"/>
              <a:t> </a:t>
            </a:r>
            <a:r>
              <a:rPr lang="en-US" b="0" dirty="0" err="1"/>
              <a:t>Allez-vous</a:t>
            </a:r>
            <a:r>
              <a:rPr lang="en-US" b="0" dirty="0"/>
              <a:t> </a:t>
            </a:r>
            <a:r>
              <a:rPr lang="en-US" b="0" dirty="0" err="1"/>
              <a:t>aller</a:t>
            </a:r>
            <a:r>
              <a:rPr lang="en-US" b="0" dirty="0"/>
              <a:t> au [</a:t>
            </a:r>
            <a:r>
              <a:rPr lang="en-US" b="0" dirty="0" err="1"/>
              <a:t>cinéma</a:t>
            </a:r>
            <a:r>
              <a:rPr lang="en-US" b="0" dirty="0"/>
              <a:t>] ?</a:t>
            </a:r>
          </a:p>
          <a:p>
            <a:r>
              <a:rPr lang="en-US" b="0" dirty="0"/>
              <a:t>E.g.</a:t>
            </a:r>
            <a:r>
              <a:rPr lang="en-US" b="0" baseline="0" dirty="0"/>
              <a:t> </a:t>
            </a:r>
            <a:r>
              <a:rPr lang="en-US" b="0" dirty="0"/>
              <a:t>Vas-</a:t>
            </a:r>
            <a:r>
              <a:rPr lang="en-US" b="0" dirty="0" err="1"/>
              <a:t>tu</a:t>
            </a:r>
            <a:r>
              <a:rPr lang="en-US" b="0" dirty="0"/>
              <a:t> </a:t>
            </a:r>
            <a:r>
              <a:rPr lang="en-US" b="0" dirty="0" err="1"/>
              <a:t>aller</a:t>
            </a:r>
            <a:r>
              <a:rPr lang="en-US" b="0" dirty="0"/>
              <a:t> à la</a:t>
            </a:r>
            <a:r>
              <a:rPr lang="en-US" b="0" baseline="0" dirty="0"/>
              <a:t> [poste]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b="0" i="0" dirty="0">
                <a:solidFill>
                  <a:srgbClr val="5F6368"/>
                </a:solidFill>
                <a:effectLst/>
                <a:latin typeface="arial" panose="020B0604020202020204" pitchFamily="34" charset="0"/>
              </a:rPr>
              <a:t>téléphone [1366]</a:t>
            </a:r>
            <a:r>
              <a:rPr lang="en-GB" sz="1200" b="0" i="0" baseline="0" dirty="0">
                <a:solidFill>
                  <a:schemeClr val="tx1"/>
                </a:solidFill>
                <a:effectLst/>
                <a:latin typeface="+mn-lt"/>
              </a:rPr>
              <a:t>, </a:t>
            </a:r>
            <a:r>
              <a:rPr lang="en-US" sz="1200" b="0" dirty="0" err="1">
                <a:solidFill>
                  <a:srgbClr val="FF6600"/>
                </a:solidFill>
                <a:latin typeface="Century Gothic" panose="020F0302020204030204"/>
              </a:rPr>
              <a:t>complet</a:t>
            </a:r>
            <a:r>
              <a:rPr lang="en-US" sz="1200" b="0" dirty="0">
                <a:solidFill>
                  <a:srgbClr val="FF6600"/>
                </a:solidFill>
                <a:latin typeface="Century Gothic" panose="020F0302020204030204"/>
              </a:rPr>
              <a:t> [935</a:t>
            </a:r>
            <a:r>
              <a:rPr lang="en-GB" sz="1200" b="0" dirty="0">
                <a:solidFill>
                  <a:srgbClr val="FF660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412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Proceed as per the worked examples on the previous slide.</a:t>
            </a:r>
          </a:p>
          <a:p>
            <a:endParaRPr lang="en-US" b="0" dirty="0"/>
          </a:p>
          <a:p>
            <a:r>
              <a:rPr lang="en-US" b="1" dirty="0"/>
              <a:t>Transcript:</a:t>
            </a:r>
          </a:p>
          <a:p>
            <a:pPr marL="0" indent="0">
              <a:buNone/>
            </a:pPr>
            <a:r>
              <a:rPr lang="en-US" b="0" baseline="0" dirty="0"/>
              <a:t>1. Vas-</a:t>
            </a:r>
            <a:r>
              <a:rPr lang="en-US" b="0" baseline="0" dirty="0" err="1"/>
              <a:t>tu</a:t>
            </a:r>
            <a:r>
              <a:rPr lang="en-US" b="0" baseline="0" dirty="0"/>
              <a:t> </a:t>
            </a:r>
            <a:r>
              <a:rPr lang="en-US" b="0" baseline="0" dirty="0" err="1"/>
              <a:t>aller</a:t>
            </a:r>
            <a:r>
              <a:rPr lang="en-US" b="0" baseline="0" dirty="0"/>
              <a:t> au [</a:t>
            </a:r>
            <a:r>
              <a:rPr lang="en-US" b="0" baseline="0" dirty="0" err="1"/>
              <a:t>pont</a:t>
            </a:r>
            <a:r>
              <a:rPr lang="en-US" b="0" baseline="0" dirty="0"/>
              <a:t>] ?</a:t>
            </a:r>
          </a:p>
          <a:p>
            <a:pPr marL="0" indent="0">
              <a:buNone/>
            </a:pPr>
            <a:r>
              <a:rPr lang="en-US" b="0" baseline="0" dirty="0"/>
              <a:t>2. </a:t>
            </a:r>
            <a:r>
              <a:rPr lang="en-US" b="0" baseline="0" dirty="0" err="1"/>
              <a:t>Allez-vous</a:t>
            </a:r>
            <a:r>
              <a:rPr lang="en-US" b="0" baseline="0" dirty="0"/>
              <a:t> </a:t>
            </a:r>
            <a:r>
              <a:rPr lang="en-US" b="0" baseline="0" dirty="0" err="1"/>
              <a:t>aller</a:t>
            </a:r>
            <a:r>
              <a:rPr lang="en-US" b="0" baseline="0" dirty="0"/>
              <a:t> au [</a:t>
            </a:r>
            <a:r>
              <a:rPr lang="en-US" b="0" baseline="0" dirty="0" err="1"/>
              <a:t>magasin</a:t>
            </a:r>
            <a:r>
              <a:rPr lang="en-US" b="0" baseline="0" dirty="0"/>
              <a:t>] ?</a:t>
            </a:r>
          </a:p>
          <a:p>
            <a:pPr marL="0" indent="0">
              <a:buNone/>
            </a:pPr>
            <a:r>
              <a:rPr lang="en-US" b="0" baseline="0" dirty="0"/>
              <a:t>3. Vas-</a:t>
            </a:r>
            <a:r>
              <a:rPr lang="en-US" b="0" baseline="0" dirty="0" err="1"/>
              <a:t>tu</a:t>
            </a:r>
            <a:r>
              <a:rPr lang="en-US" b="0" baseline="0" dirty="0"/>
              <a:t> </a:t>
            </a:r>
            <a:r>
              <a:rPr lang="en-US" b="0" baseline="0" dirty="0" err="1"/>
              <a:t>aller</a:t>
            </a:r>
            <a:r>
              <a:rPr lang="en-US" b="0" baseline="0" dirty="0"/>
              <a:t> à la [</a:t>
            </a:r>
            <a:r>
              <a:rPr lang="en-US" b="0" baseline="0" dirty="0" err="1"/>
              <a:t>caisse</a:t>
            </a:r>
            <a:r>
              <a:rPr lang="en-US" b="0" baseline="0" dirty="0"/>
              <a:t>] ?</a:t>
            </a:r>
          </a:p>
          <a:p>
            <a:pPr marL="0" indent="0">
              <a:buNone/>
            </a:pPr>
            <a:r>
              <a:rPr lang="en-US" b="0" baseline="0" dirty="0"/>
              <a:t>4. </a:t>
            </a:r>
            <a:r>
              <a:rPr lang="en-US" b="0" baseline="0" dirty="0" err="1"/>
              <a:t>Allez-vous</a:t>
            </a:r>
            <a:r>
              <a:rPr lang="en-US" b="0" baseline="0" dirty="0"/>
              <a:t> </a:t>
            </a:r>
            <a:r>
              <a:rPr lang="en-US" b="0" baseline="0" dirty="0" err="1"/>
              <a:t>aller</a:t>
            </a:r>
            <a:r>
              <a:rPr lang="en-US" b="0" baseline="0" dirty="0"/>
              <a:t> à la [</a:t>
            </a:r>
            <a:r>
              <a:rPr lang="en-US" b="0" baseline="0" dirty="0" err="1"/>
              <a:t>plage</a:t>
            </a:r>
            <a:r>
              <a:rPr lang="en-US" b="0" baseline="0" dirty="0"/>
              <a:t>] ?</a:t>
            </a:r>
          </a:p>
          <a:p>
            <a:pPr marL="228600" indent="-228600">
              <a:buAutoNum type="arabicPeriod"/>
            </a:pPr>
            <a:endParaRPr lang="en-US" b="0" baseline="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230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Remind students that </a:t>
            </a:r>
            <a:r>
              <a:rPr lang="en-US" b="0" i="1" dirty="0" err="1"/>
              <a:t>elle</a:t>
            </a:r>
            <a:r>
              <a:rPr lang="en-US" b="0" i="1" dirty="0"/>
              <a:t> </a:t>
            </a:r>
            <a:r>
              <a:rPr lang="en-US" b="0" i="0" dirty="0"/>
              <a:t>and </a:t>
            </a:r>
            <a:r>
              <a:rPr lang="en-US" b="0" i="1" dirty="0" err="1"/>
              <a:t>elles</a:t>
            </a:r>
            <a:r>
              <a:rPr lang="en-US" b="0" i="1" dirty="0"/>
              <a:t> </a:t>
            </a:r>
            <a:r>
              <a:rPr lang="en-US" b="0" i="0" dirty="0"/>
              <a:t>sound the same, so students will need to rely on the </a:t>
            </a:r>
            <a:r>
              <a:rPr lang="en-US" b="1" i="0" dirty="0"/>
              <a:t>form of </a:t>
            </a:r>
            <a:r>
              <a:rPr lang="en-US" b="1" i="1" dirty="0" err="1"/>
              <a:t>aller</a:t>
            </a:r>
            <a:r>
              <a:rPr lang="en-US" b="1" i="1" dirty="0"/>
              <a:t> </a:t>
            </a:r>
            <a:r>
              <a:rPr lang="en-US" b="0" i="0" dirty="0"/>
              <a:t>to determine who is being addressed. Remind students of the third person plural form </a:t>
            </a:r>
            <a:r>
              <a:rPr lang="en-US" b="0" i="1" dirty="0" err="1"/>
              <a:t>vont</a:t>
            </a:r>
            <a:r>
              <a:rPr lang="en-US" b="0" i="0" dirty="0"/>
              <a:t> and the liaison in </a:t>
            </a:r>
            <a:r>
              <a:rPr lang="en-US" b="0" i="1" dirty="0" err="1"/>
              <a:t>va</a:t>
            </a:r>
            <a:r>
              <a:rPr lang="en-US" b="0" i="1" dirty="0"/>
              <a:t>-t-</a:t>
            </a:r>
            <a:r>
              <a:rPr lang="en-US" b="0" i="1" dirty="0" err="1"/>
              <a:t>elle</a:t>
            </a:r>
            <a:r>
              <a:rPr lang="en-US" b="0" i="0" dirty="0"/>
              <a:t>.</a:t>
            </a:r>
            <a:endParaRPr lang="en-US" b="0" dirty="0"/>
          </a:p>
          <a:p>
            <a:r>
              <a:rPr lang="en-US" b="0" dirty="0"/>
              <a:t>2. Proceed as per the worked examples on the previous slide.</a:t>
            </a:r>
          </a:p>
          <a:p>
            <a:endParaRPr lang="en-US" b="0" dirty="0"/>
          </a:p>
          <a:p>
            <a:r>
              <a:rPr lang="en-US" b="1" dirty="0"/>
              <a:t>Transcript:</a:t>
            </a:r>
          </a:p>
          <a:p>
            <a:pPr marL="0" indent="0">
              <a:buNone/>
            </a:pPr>
            <a:r>
              <a:rPr lang="en-US" b="0" baseline="0" dirty="0"/>
              <a:t>5. </a:t>
            </a:r>
            <a:r>
              <a:rPr lang="en-US" b="0" baseline="0" dirty="0" err="1"/>
              <a:t>Va</a:t>
            </a:r>
            <a:r>
              <a:rPr lang="en-US" b="0" baseline="0" dirty="0"/>
              <a:t>-t-</a:t>
            </a:r>
            <a:r>
              <a:rPr lang="en-US" b="0" baseline="0" dirty="0" err="1"/>
              <a:t>elle</a:t>
            </a:r>
            <a:r>
              <a:rPr lang="en-US" b="0" baseline="0" dirty="0"/>
              <a:t> </a:t>
            </a:r>
            <a:r>
              <a:rPr lang="en-US" b="0" baseline="0" dirty="0" err="1"/>
              <a:t>aller</a:t>
            </a:r>
            <a:r>
              <a:rPr lang="en-US" b="0" baseline="0" dirty="0"/>
              <a:t> à l’[</a:t>
            </a:r>
            <a:r>
              <a:rPr lang="en-US" b="0" baseline="0" dirty="0" err="1"/>
              <a:t>hôtel</a:t>
            </a:r>
            <a:r>
              <a:rPr lang="en-US" b="0" baseline="0" dirty="0"/>
              <a:t>] ?</a:t>
            </a:r>
          </a:p>
          <a:p>
            <a:pPr marL="0" indent="0">
              <a:buNone/>
            </a:pPr>
            <a:r>
              <a:rPr lang="en-US" b="0" baseline="0" dirty="0"/>
              <a:t>6. </a:t>
            </a:r>
            <a:r>
              <a:rPr lang="en-US" b="0" baseline="0" dirty="0" err="1"/>
              <a:t>Vont-elles</a:t>
            </a:r>
            <a:r>
              <a:rPr lang="en-US" b="0" baseline="0" dirty="0"/>
              <a:t> </a:t>
            </a:r>
            <a:r>
              <a:rPr lang="en-US" b="0" baseline="0" dirty="0" err="1"/>
              <a:t>aller</a:t>
            </a:r>
            <a:r>
              <a:rPr lang="en-US" b="0" baseline="0" dirty="0"/>
              <a:t> aux [</a:t>
            </a:r>
            <a:r>
              <a:rPr lang="en-US" b="0" baseline="0" dirty="0" err="1"/>
              <a:t>jardins</a:t>
            </a:r>
            <a:r>
              <a:rPr lang="en-US" b="0" baseline="0" dirty="0"/>
              <a:t>] ?</a:t>
            </a:r>
          </a:p>
          <a:p>
            <a:pPr marL="0" indent="0">
              <a:buNone/>
            </a:pPr>
            <a:r>
              <a:rPr lang="en-US" b="0" baseline="0" dirty="0"/>
              <a:t>7. </a:t>
            </a:r>
            <a:r>
              <a:rPr lang="en-US" b="0" baseline="0" dirty="0" err="1"/>
              <a:t>Vont-elles</a:t>
            </a:r>
            <a:r>
              <a:rPr lang="en-US" b="0" baseline="0" dirty="0"/>
              <a:t> </a:t>
            </a:r>
            <a:r>
              <a:rPr lang="en-US" b="0" baseline="0" dirty="0" err="1"/>
              <a:t>aller</a:t>
            </a:r>
            <a:r>
              <a:rPr lang="en-US" b="0" baseline="0" dirty="0"/>
              <a:t> à l’[</a:t>
            </a:r>
            <a:r>
              <a:rPr lang="en-US" b="0" baseline="0" dirty="0" err="1"/>
              <a:t>église</a:t>
            </a:r>
            <a:r>
              <a:rPr lang="en-US" b="0" baseline="0" dirty="0"/>
              <a:t>] ?</a:t>
            </a:r>
          </a:p>
          <a:p>
            <a:pPr marL="0" indent="0">
              <a:buNone/>
            </a:pPr>
            <a:r>
              <a:rPr lang="en-US" b="0" baseline="0" dirty="0"/>
              <a:t>8. </a:t>
            </a:r>
            <a:r>
              <a:rPr lang="en-US" b="0" baseline="0" dirty="0" err="1"/>
              <a:t>Va</a:t>
            </a:r>
            <a:r>
              <a:rPr lang="en-US" b="0" baseline="0" dirty="0"/>
              <a:t>-t-</a:t>
            </a:r>
            <a:r>
              <a:rPr lang="en-US" b="0" baseline="0" dirty="0" err="1"/>
              <a:t>elle</a:t>
            </a:r>
            <a:r>
              <a:rPr lang="en-US" b="0" baseline="0" dirty="0"/>
              <a:t> </a:t>
            </a:r>
            <a:r>
              <a:rPr lang="en-US" b="0" baseline="0" dirty="0" err="1"/>
              <a:t>aller</a:t>
            </a:r>
            <a:r>
              <a:rPr lang="en-US" b="0" baseline="0" dirty="0"/>
              <a:t> aux [</a:t>
            </a:r>
            <a:r>
              <a:rPr lang="en-US" b="0" baseline="0" dirty="0" err="1"/>
              <a:t>États</a:t>
            </a:r>
            <a:r>
              <a:rPr lang="en-US" b="0" baseline="0" dirty="0"/>
              <a:t>-Unis] ?</a:t>
            </a:r>
          </a:p>
          <a:p>
            <a:pPr marL="228600" indent="-228600">
              <a:buAutoNum type="arabicPeriod"/>
            </a:pPr>
            <a:endParaRPr lang="en-US" b="0" baseline="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762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4 slides.</a:t>
            </a:r>
            <a:endParaRPr lang="en-US" b="1" dirty="0"/>
          </a:p>
          <a:p>
            <a:endParaRPr lang="en-US" b="1" dirty="0"/>
          </a:p>
          <a:p>
            <a:r>
              <a:rPr lang="en-US" b="1" dirty="0"/>
              <a:t>Aim: </a:t>
            </a:r>
            <a:r>
              <a:rPr lang="en-US" b="0" dirty="0"/>
              <a:t>To introduce</a:t>
            </a:r>
            <a:r>
              <a:rPr lang="en-US" b="0" baseline="0" dirty="0"/>
              <a:t> the pair work speaking task on the following slides.</a:t>
            </a:r>
            <a:endParaRPr lang="en-US" b="0" dirty="0"/>
          </a:p>
          <a:p>
            <a:endParaRPr lang="en-US" b="1" dirty="0"/>
          </a:p>
          <a:p>
            <a:r>
              <a:rPr lang="en-US" b="1" dirty="0"/>
              <a:t>Procedure:</a:t>
            </a:r>
          </a:p>
          <a:p>
            <a:r>
              <a:rPr lang="en-US" b="0" dirty="0"/>
              <a:t>1. Ask students to read the slide.</a:t>
            </a:r>
          </a:p>
          <a:p>
            <a:r>
              <a:rPr lang="en-US" b="0" dirty="0"/>
              <a:t>2. Take feedback to ensure their understanding.</a:t>
            </a:r>
            <a:r>
              <a:rPr lang="en-US" b="0" baseline="0" dirty="0"/>
              <a:t>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US" sz="1200" dirty="0" err="1">
                <a:solidFill>
                  <a:srgbClr val="4472C4">
                    <a:lumMod val="50000"/>
                  </a:srgbClr>
                </a:solidFill>
                <a:latin typeface="Century Gothic" panose="020F0302020204030204"/>
              </a:rPr>
              <a:t>détail</a:t>
            </a:r>
            <a:r>
              <a:rPr lang="fr-FR" b="0" i="0" dirty="0">
                <a:solidFill>
                  <a:srgbClr val="5F6368"/>
                </a:solidFill>
                <a:effectLst/>
                <a:latin typeface="arial" panose="020B0604020202020204" pitchFamily="34" charset="0"/>
              </a:rPr>
              <a:t> [318]</a:t>
            </a:r>
            <a:r>
              <a:rPr lang="en-GB" sz="1200" b="0" i="0" baseline="0" dirty="0">
                <a:solidFill>
                  <a:schemeClr val="tx1"/>
                </a:solidFill>
                <a:effectLst/>
                <a:latin typeface="+mn-lt"/>
              </a:rPr>
              <a:t>, </a:t>
            </a:r>
            <a:r>
              <a:rPr lang="en-US" sz="1200" b="0" dirty="0">
                <a:solidFill>
                  <a:srgbClr val="FF6600"/>
                </a:solidFill>
                <a:latin typeface="Century Gothic" panose="020F0302020204030204"/>
              </a:rPr>
              <a:t>poser [218</a:t>
            </a:r>
            <a:r>
              <a:rPr lang="en-GB" sz="1200" b="0" dirty="0">
                <a:solidFill>
                  <a:srgbClr val="FF6600"/>
                </a:solidFill>
                <a:latin typeface="Century Gothic" panose="020F0302020204030204"/>
              </a:rPr>
              <a:t>], </a:t>
            </a:r>
            <a:r>
              <a:rPr lang="en-US" sz="1200" dirty="0">
                <a:solidFill>
                  <a:srgbClr val="4472C4">
                    <a:lumMod val="50000"/>
                  </a:srgbClr>
                </a:solidFill>
                <a:latin typeface="Century Gothic" panose="020F0302020204030204"/>
              </a:rPr>
              <a:t>information [317]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8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b="0" baseline="0" dirty="0"/>
              <a:t>Asking and answering on future plans using the structure </a:t>
            </a:r>
            <a:r>
              <a:rPr lang="en-US" b="0" i="1" baseline="0" dirty="0" err="1"/>
              <a:t>aller</a:t>
            </a:r>
            <a:r>
              <a:rPr lang="en-US" b="0" i="1" baseline="0" dirty="0"/>
              <a:t> </a:t>
            </a:r>
            <a:r>
              <a:rPr lang="en-US" b="0" baseline="0" dirty="0"/>
              <a:t>+ infinitive. Oral production of two-verb constructions in the negative, preposition </a:t>
            </a:r>
            <a:r>
              <a:rPr lang="en-US" b="0" i="1" baseline="0" dirty="0"/>
              <a:t>à </a:t>
            </a:r>
            <a:r>
              <a:rPr lang="en-US" b="0" baseline="0" dirty="0"/>
              <a:t>with the verb </a:t>
            </a:r>
            <a:r>
              <a:rPr lang="en-US" b="0" i="1" baseline="0" dirty="0" err="1"/>
              <a:t>aller</a:t>
            </a:r>
            <a:r>
              <a:rPr lang="en-US" b="0" i="1" baseline="0" dirty="0"/>
              <a:t>, </a:t>
            </a:r>
            <a:r>
              <a:rPr lang="en-US" b="0" i="1" dirty="0"/>
              <a:t>au(x) </a:t>
            </a:r>
            <a:r>
              <a:rPr lang="en-US" b="0" dirty="0"/>
              <a:t>and </a:t>
            </a:r>
            <a:r>
              <a:rPr lang="en-US" b="0" i="1" dirty="0" err="1"/>
              <a:t>en</a:t>
            </a:r>
            <a:r>
              <a:rPr lang="en-US" b="0" baseline="0" dirty="0"/>
              <a:t> to mean </a:t>
            </a:r>
            <a:r>
              <a:rPr lang="en-US" b="0" i="1" baseline="0" dirty="0"/>
              <a:t>to</a:t>
            </a:r>
            <a:r>
              <a:rPr lang="en-US" b="0" baseline="0" dirty="0"/>
              <a:t> with masculine and feminine countries.</a:t>
            </a:r>
          </a:p>
          <a:p>
            <a:endParaRPr lang="en-US" b="1" dirty="0"/>
          </a:p>
          <a:p>
            <a:r>
              <a:rPr lang="en-US" b="1" dirty="0"/>
              <a:t>Procedure:</a:t>
            </a:r>
          </a:p>
          <a:p>
            <a:pPr marL="0" indent="0">
              <a:buNone/>
            </a:pPr>
            <a:r>
              <a:rPr lang="en-US" b="0" dirty="0"/>
              <a:t>1. Click to bring up</a:t>
            </a:r>
            <a:r>
              <a:rPr lang="en-US" b="0" baseline="0" dirty="0"/>
              <a:t> the model questions and answers for the example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Remind students that </a:t>
            </a:r>
            <a:r>
              <a:rPr lang="en-GB" b="0" dirty="0"/>
              <a:t>the short form of </a:t>
            </a:r>
            <a:r>
              <a:rPr lang="en-GB" b="0" i="1" dirty="0" err="1"/>
              <a:t>aller</a:t>
            </a:r>
            <a:r>
              <a:rPr lang="en-GB" b="0" i="0" dirty="0"/>
              <a:t> </a:t>
            </a:r>
            <a:r>
              <a:rPr lang="en-GB" b="0" dirty="0"/>
              <a:t>and the subject pronoun swap places when using the inversion type of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NB – although the question word is given, students do no include this in their questions. It is only included</a:t>
            </a:r>
            <a:r>
              <a:rPr lang="en-GB" b="0" baseline="0" dirty="0"/>
              <a:t> for the purposes of categorising on the prompt sheets.</a:t>
            </a:r>
            <a:r>
              <a:rPr lang="en-GB" b="0" dirty="0"/>
              <a:t> They should follow the model provided in order to</a:t>
            </a:r>
            <a:r>
              <a:rPr lang="en-GB" b="0" baseline="0" dirty="0"/>
              <a:t> elicit a reply from their partner containing a negative structure. They must then process that negative answer to arrive at the correct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Print and distribute the roles cards on slides that follow (2 sets of </a:t>
            </a:r>
            <a:r>
              <a:rPr lang="en-GB" b="0" baseline="0" dirty="0" err="1"/>
              <a:t>rolecards</a:t>
            </a:r>
            <a:r>
              <a:rPr lang="en-GB" b="0" baseline="0" dirty="0"/>
              <a:t> per sheet). To avoid printing, the answering student could quickly write down their prompts while the asking student turns away from the board. Then, the asking student’s slide is displayed during the task.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13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Students ask and</a:t>
            </a:r>
            <a:r>
              <a:rPr lang="en-US" b="0" baseline="0" dirty="0"/>
              <a:t> answer as per the information on their cards.</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49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Partner</a:t>
            </a:r>
            <a:r>
              <a:rPr lang="en-US" b="1" baseline="0" dirty="0"/>
              <a:t> B prompt card.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32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aim/</a:t>
            </a:r>
            <a:r>
              <a:rPr lang="en-GB" b="1" baseline="0" dirty="0" err="1"/>
              <a:t>im</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faim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rub your tummy as if hungry.</a:t>
            </a:r>
            <a:br>
              <a:rPr lang="en-GB" baseline="0" dirty="0"/>
            </a:br>
            <a:r>
              <a:rPr lang="en-GB" baseline="0" dirty="0"/>
              <a:t>4. Roll back the animations and work through 1-3 again, but this time, dropping your voice completely to listen carefully to the students saying the </a:t>
            </a:r>
            <a:r>
              <a:rPr lang="en-GB" b="1" baseline="0" dirty="0"/>
              <a:t>[-(a)</a:t>
            </a:r>
            <a:r>
              <a:rPr lang="en-GB" b="1" baseline="0" dirty="0" err="1"/>
              <a:t>im</a:t>
            </a:r>
            <a:r>
              <a:rPr lang="en-GB" b="1" dirty="0"/>
              <a:t>] </a:t>
            </a:r>
            <a:r>
              <a:rPr lang="en-GB" baseline="0" dirty="0"/>
              <a:t>sound, pronouncing </a:t>
            </a:r>
            <a:r>
              <a:rPr lang="en-GB" b="0" baseline="0" dirty="0"/>
              <a:t>”</a:t>
            </a:r>
            <a:r>
              <a:rPr lang="en-GB" b="1" baseline="0" dirty="0" err="1"/>
              <a:t>faim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faim</a:t>
            </a:r>
            <a:r>
              <a:rPr lang="en-GB" b="1" dirty="0"/>
              <a:t> </a:t>
            </a:r>
            <a:r>
              <a:rPr lang="en-GB" b="0" dirty="0"/>
              <a:t>[1986]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5274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Segmentation of written</a:t>
            </a:r>
            <a:r>
              <a:rPr lang="en-US" b="0" baseline="0" dirty="0"/>
              <a:t> text in the oral modality.  </a:t>
            </a:r>
            <a:endParaRPr lang="en-US" b="0" dirty="0"/>
          </a:p>
          <a:p>
            <a:endParaRPr lang="en-US" b="0" dirty="0"/>
          </a:p>
          <a:p>
            <a:r>
              <a:rPr lang="en-US" b="1" dirty="0"/>
              <a:t>Procedure:</a:t>
            </a:r>
          </a:p>
          <a:p>
            <a:r>
              <a:rPr lang="en-US" b="0" dirty="0"/>
              <a:t>1. Students take it in turns</a:t>
            </a:r>
            <a:r>
              <a:rPr lang="en-US" b="0" baseline="0" dirty="0"/>
              <a:t> to say the sentences to their partner, pausing between words.</a:t>
            </a:r>
            <a:endParaRPr lang="en-US" b="0" dirty="0"/>
          </a:p>
          <a:p>
            <a:r>
              <a:rPr lang="en-US" b="0" dirty="0"/>
              <a:t>2. The partner</a:t>
            </a:r>
            <a:r>
              <a:rPr lang="en-US" b="0" baseline="0" dirty="0"/>
              <a:t> who is listening gives the translation in English.</a:t>
            </a:r>
            <a:endParaRPr lang="en-US" b="0" dirty="0"/>
          </a:p>
          <a:p>
            <a:r>
              <a:rPr lang="en-US" b="0" dirty="0"/>
              <a:t>3. Lead feedback</a:t>
            </a:r>
            <a:r>
              <a:rPr lang="en-US" b="0" baseline="0" dirty="0"/>
              <a:t> using the next 6 slides in which every sentence is dealt with individually.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796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671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917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268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275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850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908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[aim/</a:t>
            </a:r>
            <a:r>
              <a:rPr lang="en-GB" b="1" dirty="0" err="1"/>
              <a:t>im</a:t>
            </a:r>
            <a:r>
              <a:rPr lang="en-GB" b="1" dirty="0"/>
              <a:t>], [ain/in] before a vowel</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SSCs </a:t>
            </a:r>
            <a:r>
              <a:rPr lang="en-GB" b="1" dirty="0"/>
              <a:t>[</a:t>
            </a:r>
            <a:r>
              <a:rPr lang="en-GB" b="1" dirty="0" err="1"/>
              <a:t>i</a:t>
            </a:r>
            <a:r>
              <a:rPr lang="en-GB" b="1" dirty="0"/>
              <a:t>], [ai]</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b="1" dirty="0"/>
              <a:t>modal verbs; </a:t>
            </a:r>
            <a:r>
              <a:rPr lang="en-GB" b="1" dirty="0" err="1"/>
              <a:t>aller</a:t>
            </a:r>
            <a:r>
              <a:rPr lang="en-GB" b="1" dirty="0"/>
              <a:t> + infinitive (future intention); question formation, adverb placement and negation in two-verb structures; prepositions: uses of ‘</a:t>
            </a:r>
            <a:r>
              <a:rPr lang="en-GB" b="1" dirty="0" err="1"/>
              <a:t>en</a:t>
            </a:r>
            <a:r>
              <a:rPr lang="en-GB" b="1" dirty="0"/>
              <a:t>’, ‘à’ and ‘chez’ (to vs in)</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(Revisit 5/6) </a:t>
            </a:r>
            <a:r>
              <a:rPr lang="fr-FR" dirty="0">
                <a:solidFill>
                  <a:srgbClr val="000000"/>
                </a:solidFill>
                <a:latin typeface="Century Gothic" panose="020B0502020202020204" pitchFamily="34" charset="0"/>
              </a:rPr>
              <a:t>aimer [242], aller, allez, allons, va, vais, vas, vont [53], devoir, dois, doit [39], peut, peux, pouvoir [20], sais, sait, savoir [67], visiter [1378], en [7], aéroport [2113], Alger [n/a], Algérie [n/a], Allemagne [n/a], allemand [844], anglais [784], Angleterre [n/a], avenir [471], avion [1409], bateau [1287], café [1886], caisse [1881], cinéma [1623], Écosse [n/a], église [1782], États-Unis [n/a], étranger [305], français [251], France [n/a], hôtel [1774], jardin [2284], Londres [n/a], magasin [1736], parc [1240], Paris [n/a], pays [114], plage [2693], pont [1889], poste [489], samedi [1355], train [232], ville [260], visite [1072], différent [350], prochain [380], bientôt [1208], demain [871], à [4], avec [23], chez [206]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14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[aim/</a:t>
            </a:r>
            <a:r>
              <a:rPr lang="en-GB" b="1" baseline="0" dirty="0" err="1"/>
              <a:t>im</a:t>
            </a:r>
            <a:r>
              <a:rPr lang="en-GB" b="1" baseline="0" dirty="0"/>
              <a:t>] </a:t>
            </a:r>
            <a:r>
              <a:rPr lang="en-GB" baseline="0" dirty="0"/>
              <a:t>and then the </a:t>
            </a:r>
            <a:r>
              <a:rPr lang="en-GB" b="1" baseline="0" dirty="0"/>
              <a:t>source</a:t>
            </a:r>
            <a:r>
              <a:rPr lang="en-GB" baseline="0" dirty="0"/>
              <a:t> word again ‘</a:t>
            </a:r>
            <a:r>
              <a:rPr lang="en-GB" b="1" baseline="0" dirty="0" err="1"/>
              <a:t>faim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faim</a:t>
            </a:r>
            <a:r>
              <a:rPr lang="en-GB" baseline="0" dirty="0"/>
              <a:t> [1986]; </a:t>
            </a:r>
            <a:r>
              <a:rPr lang="en-GB" b="1" baseline="0" dirty="0"/>
              <a:t>simple </a:t>
            </a:r>
            <a:r>
              <a:rPr lang="en-GB" b="0" baseline="0" dirty="0"/>
              <a:t>[212];</a:t>
            </a:r>
            <a:r>
              <a:rPr lang="en-GB" baseline="0" dirty="0"/>
              <a:t> </a:t>
            </a:r>
            <a:r>
              <a:rPr lang="en-GB" b="1" baseline="0" dirty="0"/>
              <a:t>important</a:t>
            </a:r>
            <a:r>
              <a:rPr lang="en-GB" baseline="0" dirty="0"/>
              <a:t> [215]; </a:t>
            </a:r>
            <a:r>
              <a:rPr lang="en-GB" b="1" baseline="0" dirty="0" err="1"/>
              <a:t>grimper</a:t>
            </a:r>
            <a:r>
              <a:rPr lang="en-GB" baseline="0" dirty="0"/>
              <a:t> [2646]; </a:t>
            </a:r>
            <a:r>
              <a:rPr lang="en-GB" b="1" baseline="0" dirty="0" err="1"/>
              <a:t>imprimer</a:t>
            </a:r>
            <a:r>
              <a:rPr lang="en-GB" baseline="0" dirty="0"/>
              <a:t> [3092]; </a:t>
            </a:r>
            <a:r>
              <a:rPr lang="en-GB" b="1" baseline="0" dirty="0"/>
              <a:t>impossible </a:t>
            </a:r>
            <a:r>
              <a:rPr lang="en-GB" baseline="0" dirty="0"/>
              <a:t>[3092].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9074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5443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[aim/</a:t>
            </a:r>
            <a:r>
              <a:rPr lang="en-US" b="0" dirty="0" err="1"/>
              <a:t>im</a:t>
            </a:r>
            <a:r>
              <a:rPr lang="en-US" b="0" dirty="0"/>
              <a:t>] and [</a:t>
            </a:r>
            <a:r>
              <a:rPr lang="en-US" b="0" dirty="0" err="1"/>
              <a:t>ain</a:t>
            </a:r>
            <a:r>
              <a:rPr lang="en-US" b="0" dirty="0"/>
              <a:t>/in].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5 </a:t>
            </a:r>
            <a:r>
              <a:rPr lang="en-US" b="1" dirty="0"/>
              <a:t>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[aim/ain], [ai] and [</a:t>
            </a:r>
            <a:r>
              <a:rPr lang="en-GB" sz="1200" b="0" dirty="0" err="1">
                <a:solidFill>
                  <a:schemeClr val="bg1"/>
                </a:solidFill>
              </a:rPr>
              <a:t>i</a:t>
            </a:r>
            <a:r>
              <a:rPr lang="en-GB" sz="1200" b="0" dirty="0">
                <a:solidFill>
                  <a:schemeClr val="bg1"/>
                </a:solidFill>
              </a:rPr>
              <a:t>] to </a:t>
            </a:r>
            <a:r>
              <a:rPr lang="en-US" b="0" dirty="0"/>
              <a:t>the oral production of words containing these letter combinations.</a:t>
            </a:r>
          </a:p>
          <a:p>
            <a:endParaRPr lang="en-US" b="0" dirty="0"/>
          </a:p>
          <a:p>
            <a:r>
              <a:rPr lang="en-US" b="1" dirty="0"/>
              <a:t>Procedure</a:t>
            </a:r>
          </a:p>
          <a:p>
            <a:pPr marL="228600" indent="-228600">
              <a:buAutoNum type="arabicPeriod"/>
            </a:pPr>
            <a:r>
              <a:rPr lang="en-US" b="0" dirty="0"/>
              <a:t>Student read the words and decide based on the presence of absence of a vowel after letter ‘m’ or ‘n’ whether a nasal is needed or not..</a:t>
            </a:r>
          </a:p>
          <a:p>
            <a:pPr marL="228600" indent="-228600">
              <a:buAutoNum type="arabicPeriod"/>
            </a:pPr>
            <a:r>
              <a:rPr lang="en-US" b="0" dirty="0"/>
              <a:t>Click to check.</a:t>
            </a:r>
          </a:p>
          <a:p>
            <a:pPr marL="228600" indent="-228600">
              <a:buAutoNum type="arabicPeriod"/>
            </a:pPr>
            <a:r>
              <a:rPr lang="en-US" b="0" dirty="0"/>
              <a:t>Now, students are challenged to pronounce the words correctly.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r>
              <a:rPr lang="en-US" b="0" dirty="0"/>
              <a:t>Click the numbers to hear pronunciation</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primitif</a:t>
            </a:r>
            <a:endParaRPr lang="en-US" b="0" dirty="0"/>
          </a:p>
          <a:p>
            <a:pPr marL="228600" indent="-228600">
              <a:buAutoNum type="arabicPeriod"/>
            </a:pPr>
            <a:r>
              <a:rPr lang="en-US" b="0" dirty="0" err="1"/>
              <a:t>intimider</a:t>
            </a:r>
            <a:r>
              <a:rPr lang="en-US" b="0" dirty="0"/>
              <a:t> </a:t>
            </a:r>
          </a:p>
          <a:p>
            <a:pPr marL="228600" indent="-228600">
              <a:buAutoNum type="arabicPeriod"/>
            </a:pPr>
            <a:r>
              <a:rPr lang="en-US" b="0" dirty="0" err="1"/>
              <a:t>haine</a:t>
            </a:r>
            <a:endParaRPr lang="en-US" b="0" dirty="0"/>
          </a:p>
          <a:p>
            <a:pPr marL="228600" indent="-228600">
              <a:buAutoNum type="arabicPeriod"/>
            </a:pPr>
            <a:r>
              <a:rPr lang="en-US" b="0" dirty="0" err="1"/>
              <a:t>crainte</a:t>
            </a:r>
            <a:endParaRPr lang="en-US" b="0" dirty="0"/>
          </a:p>
          <a:p>
            <a:pPr marL="228600" indent="-228600">
              <a:buAutoNum type="arabicPeriod"/>
            </a:pPr>
            <a:r>
              <a:rPr lang="en-US" b="0" dirty="0"/>
              <a:t>timbre</a:t>
            </a:r>
          </a:p>
          <a:p>
            <a:pPr marL="228600" indent="-228600">
              <a:buAutoNum type="arabicPeriod"/>
            </a:pPr>
            <a:r>
              <a:rPr lang="en-US" b="0" dirty="0" err="1"/>
              <a:t>prochainement</a:t>
            </a:r>
            <a:endParaRPr lang="en-US" b="0" dirty="0"/>
          </a:p>
          <a:p>
            <a:pPr marL="228600" indent="-228600">
              <a:buAutoNum type="arabicPeriod"/>
            </a:pPr>
            <a:r>
              <a:rPr lang="en-US" b="0" dirty="0" err="1"/>
              <a:t>inondation</a:t>
            </a:r>
            <a:endParaRPr lang="en-US" b="0" dirty="0"/>
          </a:p>
          <a:p>
            <a:pPr marL="228600" indent="-228600">
              <a:buAutoNum type="arabicPeriod"/>
            </a:pPr>
            <a:r>
              <a:rPr lang="en-US" b="0" dirty="0" err="1"/>
              <a:t>minimiser</a:t>
            </a:r>
            <a:endParaRPr lang="en-US" b="0" dirty="0"/>
          </a:p>
          <a:p>
            <a:pPr marL="228600" indent="-228600">
              <a:buAutoNum type="arabicPeriod"/>
            </a:pPr>
            <a:r>
              <a:rPr lang="en-US" b="0" dirty="0"/>
              <a:t>capitaine</a:t>
            </a:r>
          </a:p>
          <a:p>
            <a:pPr marL="228600" indent="-228600">
              <a:buAutoNum type="arabicPeriod"/>
            </a:pPr>
            <a:r>
              <a:rPr lang="en-US" b="0" dirty="0" err="1"/>
              <a:t>plaindre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primitif</a:t>
            </a:r>
            <a:r>
              <a:rPr lang="en-GB" baseline="0" dirty="0"/>
              <a:t> [3345], </a:t>
            </a:r>
            <a:r>
              <a:rPr lang="en-GB" baseline="0" dirty="0" err="1"/>
              <a:t>intimider</a:t>
            </a:r>
            <a:r>
              <a:rPr lang="en-GB" baseline="0" dirty="0"/>
              <a:t> [4777], </a:t>
            </a:r>
            <a:r>
              <a:rPr lang="en-GB" baseline="0" dirty="0" err="1"/>
              <a:t>haine</a:t>
            </a:r>
            <a:r>
              <a:rPr lang="en-GB" baseline="0" dirty="0"/>
              <a:t> [2277], </a:t>
            </a:r>
            <a:r>
              <a:rPr lang="en-GB" baseline="0" dirty="0" err="1"/>
              <a:t>crainte</a:t>
            </a:r>
            <a:r>
              <a:rPr lang="en-GB" baseline="0" dirty="0"/>
              <a:t> [1195], timbre [4138], </a:t>
            </a:r>
            <a:r>
              <a:rPr lang="en-GB" baseline="0" dirty="0" err="1"/>
              <a:t>prochainement</a:t>
            </a:r>
            <a:r>
              <a:rPr lang="en-GB" baseline="0" dirty="0"/>
              <a:t> [4417], </a:t>
            </a:r>
            <a:r>
              <a:rPr lang="en-GB" baseline="0" dirty="0" err="1"/>
              <a:t>inondation</a:t>
            </a:r>
            <a:r>
              <a:rPr lang="en-GB" baseline="0" dirty="0"/>
              <a:t> [4677], minimiser [4725], capitaine [2518], </a:t>
            </a:r>
            <a:r>
              <a:rPr lang="en-GB" baseline="0" dirty="0" err="1"/>
              <a:t>plaindre</a:t>
            </a:r>
            <a:r>
              <a:rPr lang="en-GB" baseline="0" dirty="0"/>
              <a:t> [1370]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Spoken speeded recall </a:t>
            </a:r>
            <a:r>
              <a:rPr lang="en-US" b="0" baseline="0" dirty="0"/>
              <a:t>of the nouns in this week’s revisited vocabulary set.</a:t>
            </a:r>
            <a:endParaRPr lang="en-US" b="0" dirty="0"/>
          </a:p>
          <a:p>
            <a:endParaRPr lang="en-US" b="1" dirty="0"/>
          </a:p>
          <a:p>
            <a:r>
              <a:rPr lang="en-US" b="1" dirty="0"/>
              <a:t>Procedure:</a:t>
            </a:r>
          </a:p>
          <a:p>
            <a:pPr marL="0" indent="0">
              <a:buNone/>
            </a:pPr>
            <a:r>
              <a:rPr lang="en-US" b="0" dirty="0"/>
              <a:t>1. Click to highlight the word.</a:t>
            </a:r>
            <a:r>
              <a:rPr lang="en-US" b="0" baseline="0" dirty="0"/>
              <a:t>  </a:t>
            </a:r>
          </a:p>
          <a:p>
            <a:pPr marL="0" indent="0">
              <a:buNone/>
            </a:pPr>
            <a:r>
              <a:rPr lang="en-US" b="0" baseline="0" dirty="0"/>
              <a:t>2. Click again to activate the slow reveal. </a:t>
            </a:r>
          </a:p>
          <a:p>
            <a:pPr marL="0" indent="0">
              <a:buNone/>
            </a:pPr>
            <a:r>
              <a:rPr lang="en-US" b="0" dirty="0"/>
              <a:t>3. Students say out</a:t>
            </a:r>
            <a:r>
              <a:rPr lang="en-US" b="0" baseline="0" dirty="0"/>
              <a:t> loud the word in French before the French word is fully revealed.</a:t>
            </a:r>
          </a:p>
          <a:p>
            <a:pPr marL="0" indent="0">
              <a:buNone/>
            </a:pPr>
            <a:r>
              <a:rPr lang="en-US" b="0" baseline="0" dirty="0"/>
              <a:t>4. Optional: repeat with quicker animations (see next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934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activity (Further speeded recall)</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586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the singular forms of the modal verbs </a:t>
            </a:r>
            <a:r>
              <a:rPr lang="en-US" b="0" i="1" dirty="0" err="1"/>
              <a:t>vouloir</a:t>
            </a:r>
            <a:r>
              <a:rPr lang="en-US" b="0" i="1" dirty="0"/>
              <a:t> </a:t>
            </a:r>
            <a:r>
              <a:rPr lang="en-US" b="0" dirty="0"/>
              <a:t>and </a:t>
            </a:r>
            <a:r>
              <a:rPr lang="en-US" b="0" i="1" dirty="0"/>
              <a:t>devoir.</a:t>
            </a:r>
          </a:p>
          <a:p>
            <a:endParaRPr lang="en-US" b="1" dirty="0"/>
          </a:p>
          <a:p>
            <a:r>
              <a:rPr lang="en-US" b="1" dirty="0"/>
              <a:t>Procedure:</a:t>
            </a:r>
          </a:p>
          <a:p>
            <a:pPr marL="0" indent="0">
              <a:buNone/>
            </a:pPr>
            <a:r>
              <a:rPr lang="en-US" b="0" dirty="0"/>
              <a:t>1. Begin by eliciting the meaning of the infinitive </a:t>
            </a:r>
            <a:r>
              <a:rPr lang="en-US" b="0" i="1" dirty="0"/>
              <a:t>devoir. </a:t>
            </a:r>
            <a:r>
              <a:rPr lang="en-US" b="0" baseline="0" dirty="0"/>
              <a:t>Click to reveal the answer.</a:t>
            </a:r>
          </a:p>
          <a:p>
            <a:pPr marL="0" indent="0">
              <a:buNone/>
            </a:pPr>
            <a:r>
              <a:rPr lang="en-US" b="0" baseline="0" dirty="0"/>
              <a:t>2. Click to bring up the full set of English forms.</a:t>
            </a:r>
          </a:p>
          <a:p>
            <a:pPr marL="0" indent="0">
              <a:buNone/>
            </a:pPr>
            <a:r>
              <a:rPr lang="en-US" b="0" dirty="0"/>
              <a:t>3. Give students a minute in pairs to produce</a:t>
            </a:r>
            <a:r>
              <a:rPr lang="en-US" b="0" baseline="0" dirty="0"/>
              <a:t> as many of the French forms as they can.</a:t>
            </a:r>
          </a:p>
          <a:p>
            <a:pPr marL="0" indent="0">
              <a:buNone/>
            </a:pPr>
            <a:r>
              <a:rPr lang="en-US" b="0" dirty="0"/>
              <a:t>4. Take</a:t>
            </a:r>
            <a:r>
              <a:rPr lang="en-US" b="0" baseline="0" dirty="0"/>
              <a:t> feedback from the class, revealing the French by clicking through the animations.</a:t>
            </a:r>
          </a:p>
          <a:p>
            <a:pPr marL="0" indent="0">
              <a:buNone/>
            </a:pPr>
            <a:r>
              <a:rPr lang="en-US" b="0" baseline="0" dirty="0"/>
              <a:t>5. Repeat for </a:t>
            </a:r>
            <a:r>
              <a:rPr lang="en-US" b="0" i="1" baseline="0" dirty="0" err="1"/>
              <a:t>vouloir</a:t>
            </a:r>
            <a:r>
              <a:rPr lang="en-US" b="0" baseline="0" dirty="0"/>
              <a:t>.</a:t>
            </a:r>
          </a:p>
          <a:p>
            <a:pPr marL="0" indent="0">
              <a:buNone/>
            </a:pPr>
            <a:r>
              <a:rPr lang="en-US" b="0" baseline="0" dirty="0"/>
              <a:t>6. Before moving on, remind students that the singular forms of these verbs sound the same.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2681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 recap two-verb structures with modal verbs.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lang="en-GB" b="0" baseline="0" dirty="0"/>
              <a:t> Click to bring up the explanation.</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057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t>
            </a:r>
            <a:r>
              <a:rPr lang="en-GB" b="0" noProof="0" dirty="0"/>
              <a:t>connecting the short form of modal verbs with the person (I,</a:t>
            </a:r>
            <a:r>
              <a:rPr lang="en-GB" b="0" baseline="0" noProof="0" dirty="0"/>
              <a:t> you,</a:t>
            </a:r>
            <a:r>
              <a:rPr lang="en-GB" b="0" noProof="0" dirty="0"/>
              <a:t> she) to whom they refer.</a:t>
            </a:r>
            <a:endParaRPr lang="en-US" dirty="0"/>
          </a:p>
          <a:p>
            <a:endParaRPr lang="en-US" b="1" dirty="0"/>
          </a:p>
          <a:p>
            <a:r>
              <a:rPr lang="en-US" b="1" dirty="0"/>
              <a:t>Procedure:</a:t>
            </a:r>
          </a:p>
          <a:p>
            <a:pPr marL="0" indent="0">
              <a:buFont typeface="+mj-lt"/>
              <a:buNone/>
            </a:pPr>
            <a:r>
              <a:rPr lang="en-US" b="0" dirty="0"/>
              <a:t>1. Students write numbers 1-8 in their books. </a:t>
            </a:r>
          </a:p>
          <a:p>
            <a:pPr marL="0" indent="0">
              <a:buFont typeface="+mj-lt"/>
              <a:buNone/>
            </a:pPr>
            <a:r>
              <a:rPr lang="en-US" b="0" dirty="0"/>
              <a:t>2. Students decide who is the subject of each sentence by looking at the form of the modal verb.</a:t>
            </a:r>
          </a:p>
          <a:p>
            <a:pPr marL="0" indent="0">
              <a:buFont typeface="+mj-lt"/>
              <a:buNone/>
            </a:pPr>
            <a:r>
              <a:rPr lang="en-US" b="0" dirty="0"/>
              <a:t>3. Whole-class correction. Ask: </a:t>
            </a:r>
            <a:r>
              <a:rPr lang="en-US" b="0" i="1" dirty="0"/>
              <a:t>‘</a:t>
            </a:r>
            <a:r>
              <a:rPr lang="en-US" b="0" i="1" dirty="0" err="1"/>
              <a:t>numéro</a:t>
            </a:r>
            <a:r>
              <a:rPr lang="en-US" b="0" i="1" dirty="0"/>
              <a:t> 1, </a:t>
            </a:r>
            <a:r>
              <a:rPr lang="en-US" b="0" i="1" dirty="0" err="1"/>
              <a:t>c’est</a:t>
            </a:r>
            <a:r>
              <a:rPr lang="en-US" b="0" i="1" dirty="0"/>
              <a:t> quelle </a:t>
            </a:r>
            <a:r>
              <a:rPr lang="en-US" b="0" i="1" dirty="0" err="1"/>
              <a:t>personne</a:t>
            </a:r>
            <a:r>
              <a:rPr lang="en-US" b="0" i="1" dirty="0"/>
              <a:t> ?’ </a:t>
            </a:r>
            <a:r>
              <a:rPr lang="en-US" b="0" i="0" dirty="0"/>
              <a:t>Answers revealed on clicks. </a:t>
            </a:r>
            <a:r>
              <a:rPr lang="en-US" b="1" i="0" dirty="0"/>
              <a:t>NB:</a:t>
            </a:r>
            <a:r>
              <a:rPr lang="en-US" b="0" i="0" dirty="0"/>
              <a:t> numbering is horizontal (rather than vertical) in this instance to follow the turns in the conversation.</a:t>
            </a:r>
            <a:endParaRPr lang="en-US" b="0" i="1" dirty="0"/>
          </a:p>
          <a:p>
            <a:pPr marL="0" indent="0">
              <a:buFont typeface="+mj-lt"/>
              <a:buNone/>
            </a:pPr>
            <a:r>
              <a:rPr lang="en-US" b="0" i="0" dirty="0"/>
              <a:t>4. Oral translation of the dialogue. Students read the full French sentence aloud, then provide an English translation.</a:t>
            </a:r>
          </a:p>
          <a:p>
            <a:pPr marL="0" indent="0">
              <a:buFont typeface="+mj-lt"/>
              <a:buNone/>
            </a:pPr>
            <a:r>
              <a:rPr lang="en-US" b="0" i="0" dirty="0"/>
              <a:t>5. Click to bring up the grammar note on position of </a:t>
            </a:r>
            <a:r>
              <a:rPr lang="en-US" b="0" i="1" dirty="0"/>
              <a:t>ne…pas </a:t>
            </a:r>
            <a:r>
              <a:rPr lang="en-US" b="0" i="0" dirty="0"/>
              <a:t>and adverbs in two-verb structures.</a:t>
            </a:r>
          </a:p>
          <a:p>
            <a:pPr marL="0" indent="0">
              <a:buFont typeface="+mj-lt"/>
              <a:buNone/>
            </a:pPr>
            <a:r>
              <a:rPr lang="en-US" b="0" i="0" dirty="0"/>
              <a:t>6. Comprehension is </a:t>
            </a:r>
            <a:r>
              <a:rPr lang="en-US" b="0" i="0" dirty="0" err="1"/>
              <a:t>practised</a:t>
            </a:r>
            <a:r>
              <a:rPr lang="en-US" b="0" i="0" dirty="0"/>
              <a:t> on the following slide.</a:t>
            </a:r>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pratiquer</a:t>
            </a:r>
            <a:r>
              <a:rPr lang="en-GB" baseline="0" dirty="0"/>
              <a:t> [1268]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637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r>
              <a:rPr lang="en-US" b="1" dirty="0"/>
              <a:t>Aim: </a:t>
            </a:r>
            <a:r>
              <a:rPr lang="en-US" b="0" dirty="0"/>
              <a:t>Written production of modal verbs in full sentences</a:t>
            </a:r>
            <a:r>
              <a:rPr lang="en-US" b="0" baseline="0" dirty="0"/>
              <a:t>. Reading comprehension.</a:t>
            </a:r>
            <a:endParaRPr lang="en-US" b="0" dirty="0"/>
          </a:p>
          <a:p>
            <a:endParaRPr lang="en-US" b="1" dirty="0"/>
          </a:p>
          <a:p>
            <a:r>
              <a:rPr lang="en-US" b="1" dirty="0"/>
              <a:t>Procedure:</a:t>
            </a:r>
          </a:p>
          <a:p>
            <a:r>
              <a:rPr lang="en-US" b="0" dirty="0"/>
              <a:t>1. Without referring back to the previous text, students</a:t>
            </a:r>
            <a:r>
              <a:rPr lang="en-US" b="0" baseline="0" dirty="0"/>
              <a:t> write the answers to the questions in French, according to the dialogue they saw on the previous slide (with lower levels, it may be helpful to let students copy down the questions, and then display the previous slide to help them). Remind students that the pronoun needs to change in the answer.</a:t>
            </a:r>
            <a:endParaRPr lang="en-US" b="0" dirty="0"/>
          </a:p>
          <a:p>
            <a:r>
              <a:rPr lang="en-US" b="0" dirty="0"/>
              <a:t>2. Click to bring up suggested answers in</a:t>
            </a:r>
            <a:r>
              <a:rPr lang="en-US" b="0" baseline="0" dirty="0"/>
              <a:t> French.  (Accept correct alternatives)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91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447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illustrate</a:t>
            </a:r>
            <a:r>
              <a:rPr lang="en-US" b="0" baseline="0" dirty="0"/>
              <a:t> some of the beautiful bridges in Paris which were mentioned in the previous dialogue. Phonics practice.</a:t>
            </a:r>
            <a:endParaRPr lang="en-US" b="0" dirty="0"/>
          </a:p>
          <a:p>
            <a:endParaRPr lang="en-US" b="1" dirty="0"/>
          </a:p>
          <a:p>
            <a:r>
              <a:rPr lang="en-US" b="1" dirty="0"/>
              <a:t>Procedure:</a:t>
            </a:r>
          </a:p>
          <a:p>
            <a:pPr marL="0" indent="0">
              <a:buNone/>
            </a:pPr>
            <a:r>
              <a:rPr lang="en-US" b="0" dirty="0"/>
              <a:t>1. Ask students</a:t>
            </a:r>
            <a:r>
              <a:rPr lang="en-US" b="0" baseline="0" dirty="0"/>
              <a:t> to translate the title.</a:t>
            </a:r>
          </a:p>
          <a:p>
            <a:pPr marL="0" indent="0">
              <a:buNone/>
            </a:pPr>
            <a:r>
              <a:rPr lang="en-US" b="0" dirty="0"/>
              <a:t>2. Explain that the photos</a:t>
            </a:r>
            <a:r>
              <a:rPr lang="en-US" b="0" baseline="0" dirty="0"/>
              <a:t> show some of Paris’ beautiful bridges.</a:t>
            </a:r>
          </a:p>
          <a:p>
            <a:pPr marL="0" indent="0">
              <a:buNone/>
            </a:pPr>
            <a:r>
              <a:rPr lang="en-US" b="0" baseline="0" dirty="0"/>
              <a:t>3. Ask students to consider in pairs the pronunciation of the name of each bridge. Explain the translation of Pont </a:t>
            </a:r>
            <a:r>
              <a:rPr lang="en-US" b="0" baseline="0" dirty="0" err="1"/>
              <a:t>Neuf</a:t>
            </a:r>
            <a:r>
              <a:rPr lang="en-US" b="0" baseline="0" dirty="0"/>
              <a:t> (new bridge).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05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illustrate</a:t>
            </a:r>
            <a:r>
              <a:rPr lang="en-US" b="0" baseline="0" dirty="0"/>
              <a:t> some of the beautiful churches/cathedrals in Paris which were mentioned in the previous dialogue. SSC practice.</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students</a:t>
            </a:r>
            <a:r>
              <a:rPr lang="en-US" b="0" baseline="0" dirty="0"/>
              <a:t> to translate the title.</a:t>
            </a:r>
          </a:p>
          <a:p>
            <a:pPr marL="228600" indent="-228600">
              <a:buAutoNum type="arabicPeriod"/>
            </a:pPr>
            <a:r>
              <a:rPr lang="en-US" b="0" dirty="0"/>
              <a:t>Clarify that the photos</a:t>
            </a:r>
            <a:r>
              <a:rPr lang="en-US" b="0" baseline="0" dirty="0"/>
              <a:t> show some of Paris’ beautiful churches/cathedrals.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Ask students to consider in pairs the pronunciation of the name of each church.</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365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First language awareness-raising</a:t>
            </a:r>
            <a:r>
              <a:rPr lang="en-GB" b="0" baseline="0" dirty="0"/>
              <a:t> to</a:t>
            </a:r>
            <a:r>
              <a:rPr lang="en-GB" b="0" dirty="0"/>
              <a:t> recap the difference between the two meanings of ‘can’ in English (be able to / know how to). Revising cross-linguistic differences by mapping these concepts onto the two French verbs.</a:t>
            </a:r>
            <a:endParaRPr lang="en-US" b="0" dirty="0"/>
          </a:p>
          <a:p>
            <a:endParaRPr lang="en-US" b="0" dirty="0"/>
          </a:p>
          <a:p>
            <a:r>
              <a:rPr lang="en-US" b="1" dirty="0"/>
              <a:t>Procedure:</a:t>
            </a:r>
          </a:p>
          <a:p>
            <a:r>
              <a:rPr lang="en-US" b="0" dirty="0"/>
              <a:t>1. Click to bring up the</a:t>
            </a:r>
            <a:r>
              <a:rPr lang="en-US" b="0" baseline="0" dirty="0"/>
              <a:t> explanation.</a:t>
            </a:r>
            <a:endParaRPr lang="en-US" b="0" dirty="0"/>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045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recap the singular forms of the modal verbs </a:t>
            </a:r>
            <a:r>
              <a:rPr lang="en-US" b="0" i="1" dirty="0" err="1"/>
              <a:t>pouvoir</a:t>
            </a:r>
            <a:r>
              <a:rPr lang="en-US" b="0" dirty="0"/>
              <a:t> and </a:t>
            </a:r>
            <a:r>
              <a:rPr lang="en-US" b="0" i="1" dirty="0"/>
              <a:t>savoir</a:t>
            </a:r>
            <a:r>
              <a:rPr lang="en-US" b="0" dirty="0"/>
              <a:t>.</a:t>
            </a:r>
          </a:p>
          <a:p>
            <a:endParaRPr lang="en-US" b="1" dirty="0"/>
          </a:p>
          <a:p>
            <a:r>
              <a:rPr lang="en-US" b="1" dirty="0"/>
              <a:t>Procedure:</a:t>
            </a:r>
          </a:p>
          <a:p>
            <a:pPr marL="0" indent="0">
              <a:buNone/>
            </a:pPr>
            <a:r>
              <a:rPr lang="en-US" b="0" dirty="0"/>
              <a:t>1. Begin by eliciting the meaning of the infinitive </a:t>
            </a:r>
            <a:r>
              <a:rPr lang="en-US" b="0" i="1" dirty="0" err="1"/>
              <a:t>pouvoir</a:t>
            </a:r>
            <a:r>
              <a:rPr lang="en-US" b="0" i="1" dirty="0"/>
              <a:t>. </a:t>
            </a:r>
            <a:r>
              <a:rPr lang="en-US" b="0" baseline="0" dirty="0"/>
              <a:t>Click to reveal the answer.</a:t>
            </a:r>
          </a:p>
          <a:p>
            <a:pPr marL="0" indent="0">
              <a:buNone/>
            </a:pPr>
            <a:r>
              <a:rPr lang="en-US" b="0" baseline="0" dirty="0"/>
              <a:t>2. Click to bring up the full set of English forms.</a:t>
            </a:r>
          </a:p>
          <a:p>
            <a:pPr marL="0" indent="0">
              <a:buNone/>
            </a:pPr>
            <a:r>
              <a:rPr lang="en-US" b="0" dirty="0"/>
              <a:t>3. Give students a minute in pairs to produce</a:t>
            </a:r>
            <a:r>
              <a:rPr lang="en-US" b="0" baseline="0" dirty="0"/>
              <a:t> as many of the singular forms as they can.</a:t>
            </a:r>
          </a:p>
          <a:p>
            <a:pPr marL="0" indent="0">
              <a:buNone/>
            </a:pPr>
            <a:r>
              <a:rPr lang="en-US" b="0" dirty="0"/>
              <a:t>4. Take</a:t>
            </a:r>
            <a:r>
              <a:rPr lang="en-US" b="0" baseline="0" dirty="0"/>
              <a:t> feedback from the class, revealing the French by clicking through the animations.</a:t>
            </a:r>
          </a:p>
          <a:p>
            <a:pPr marL="0" indent="0">
              <a:buNone/>
            </a:pPr>
            <a:r>
              <a:rPr lang="en-US" b="0" baseline="0" dirty="0"/>
              <a:t>5. Repeat for </a:t>
            </a:r>
            <a:r>
              <a:rPr lang="en-US" b="0" i="1" baseline="0" dirty="0"/>
              <a:t>savoir</a:t>
            </a:r>
            <a:r>
              <a:rPr lang="en-US" b="0" baseline="0" dirty="0"/>
              <a:t>.</a:t>
            </a:r>
          </a:p>
          <a:p>
            <a:pPr marL="0" indent="0">
              <a:buNone/>
            </a:pPr>
            <a:r>
              <a:rPr lang="en-US" b="0" baseline="0" dirty="0"/>
              <a:t>6. Before moving on, remind students that the singular forms of these verbs sound the same.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078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explain the position of adverbs</a:t>
            </a:r>
            <a:r>
              <a:rPr lang="en-US" b="0" baseline="0" dirty="0"/>
              <a:t> other than time/place in two-verb constructions.</a:t>
            </a:r>
            <a:endParaRPr lang="en-US" b="0" dirty="0"/>
          </a:p>
          <a:p>
            <a:endParaRPr lang="en-US" b="0" dirty="0"/>
          </a:p>
          <a:p>
            <a:r>
              <a:rPr lang="en-US" b="1" dirty="0"/>
              <a:t>Procedure:</a:t>
            </a:r>
          </a:p>
          <a:p>
            <a:r>
              <a:rPr lang="en-US" b="0" dirty="0"/>
              <a:t>1. Check students understand what an adverb is – i.e. a word used to describe a verb.</a:t>
            </a:r>
          </a:p>
          <a:p>
            <a:r>
              <a:rPr lang="en-US" b="0" dirty="0"/>
              <a:t>2. Click</a:t>
            </a:r>
            <a:r>
              <a:rPr lang="en-US" b="0" baseline="0" dirty="0"/>
              <a:t> to bring up the explanation.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028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Written recognition of known adverbs (</a:t>
            </a:r>
            <a:r>
              <a:rPr lang="en-US" b="1" dirty="0"/>
              <a:t>NB: </a:t>
            </a:r>
            <a:r>
              <a:rPr lang="en-US" b="0" dirty="0"/>
              <a:t>for higher levels, a version of this activity which asks students to recall (rather than </a:t>
            </a:r>
            <a:r>
              <a:rPr lang="en-US" b="0" dirty="0" err="1"/>
              <a:t>recognise</a:t>
            </a:r>
            <a:r>
              <a:rPr lang="en-US" b="0" dirty="0"/>
              <a:t>) the adverbs can be found on the next slide.</a:t>
            </a:r>
          </a:p>
          <a:p>
            <a:r>
              <a:rPr lang="en-US" b="1" dirty="0"/>
              <a:t> </a:t>
            </a:r>
          </a:p>
          <a:p>
            <a:r>
              <a:rPr lang="en-US" b="1" dirty="0"/>
              <a:t>Procedure:</a:t>
            </a:r>
          </a:p>
          <a:p>
            <a:r>
              <a:rPr lang="en-US" b="0" dirty="0"/>
              <a:t>1. At higher levels, you may wish to give students some time to write down as many French adverbs as they can in one minute before starting the activity. You can give one or two examples if they are unsure.</a:t>
            </a:r>
          </a:p>
          <a:p>
            <a:r>
              <a:rPr lang="en-US" b="0" dirty="0"/>
              <a:t>2. Give</a:t>
            </a:r>
            <a:r>
              <a:rPr lang="en-US" b="0" baseline="0" dirty="0"/>
              <a:t> students a minute in pairs to produce the English for the adverbs.</a:t>
            </a:r>
            <a:endParaRPr lang="en-US" b="0" dirty="0"/>
          </a:p>
          <a:p>
            <a:r>
              <a:rPr lang="en-US" b="0" dirty="0"/>
              <a:t>3. Reveal the English by</a:t>
            </a:r>
            <a:r>
              <a:rPr lang="en-US" b="0" baseline="0" dirty="0"/>
              <a:t> clicking on each adverb.</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104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Written or oral recall of known adverbs (</a:t>
            </a:r>
            <a:r>
              <a:rPr lang="en-US" b="1" dirty="0"/>
              <a:t>NB: </a:t>
            </a:r>
            <a:r>
              <a:rPr lang="en-US" b="0" dirty="0"/>
              <a:t>for lower levels, a version of this activity which asks students to </a:t>
            </a:r>
            <a:r>
              <a:rPr lang="en-US" b="0" dirty="0" err="1"/>
              <a:t>recognise</a:t>
            </a:r>
            <a:r>
              <a:rPr lang="en-US" b="0" dirty="0"/>
              <a:t> (rather than recall) the adverbs can be found on the previous slide.</a:t>
            </a:r>
          </a:p>
          <a:p>
            <a:endParaRPr lang="en-US" b="1" dirty="0"/>
          </a:p>
          <a:p>
            <a:r>
              <a:rPr lang="en-US" b="1" dirty="0"/>
              <a:t>Procedure:</a:t>
            </a:r>
          </a:p>
          <a:p>
            <a:r>
              <a:rPr lang="en-US" b="0" dirty="0"/>
              <a:t>1. At higher levels, you may wish to give students some time to write down as many French adverbs as they can in one minute before starting the activity. You can give one or two examples if they are unsure.</a:t>
            </a:r>
          </a:p>
          <a:p>
            <a:r>
              <a:rPr lang="en-US" b="0" dirty="0"/>
              <a:t>2. Give</a:t>
            </a:r>
            <a:r>
              <a:rPr lang="en-US" b="0" baseline="0" dirty="0"/>
              <a:t> students a minute in pairs to give the French for the adverbs.</a:t>
            </a:r>
            <a:endParaRPr lang="en-US" b="0" dirty="0"/>
          </a:p>
          <a:p>
            <a:r>
              <a:rPr lang="en-US" b="0" dirty="0"/>
              <a:t>3. Reveal the French by</a:t>
            </a:r>
            <a:r>
              <a:rPr lang="en-US" b="0" baseline="0" dirty="0"/>
              <a:t> clicking on each adverb.</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69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r>
              <a:rPr lang="en-US" b="1" dirty="0"/>
              <a:t>See</a:t>
            </a:r>
            <a:r>
              <a:rPr lang="en-US" b="1" baseline="0" dirty="0"/>
              <a:t> next slide for a differentiated version in which the end of the sentence is supplied.</a:t>
            </a:r>
            <a:endParaRPr lang="en-US" b="1" dirty="0"/>
          </a:p>
          <a:p>
            <a:endParaRPr lang="en-US" b="1" dirty="0"/>
          </a:p>
          <a:p>
            <a:r>
              <a:rPr lang="en-US" b="1" dirty="0"/>
              <a:t>Aim: </a:t>
            </a:r>
            <a:r>
              <a:rPr lang="en-US" b="0" dirty="0"/>
              <a:t>Receptive and productive knowledge</a:t>
            </a:r>
            <a:r>
              <a:rPr lang="en-US" b="0" baseline="0" dirty="0"/>
              <a:t> of singular forms of </a:t>
            </a:r>
            <a:r>
              <a:rPr lang="en-US" b="0" i="1" baseline="0" dirty="0"/>
              <a:t>savoir</a:t>
            </a:r>
            <a:r>
              <a:rPr lang="en-US" b="0" baseline="0" dirty="0"/>
              <a:t> and </a:t>
            </a:r>
            <a:r>
              <a:rPr lang="en-US" b="0" i="1" baseline="0" dirty="0" err="1"/>
              <a:t>pouvoir</a:t>
            </a:r>
            <a:r>
              <a:rPr lang="en-US" b="0" baseline="0" dirty="0"/>
              <a:t>. English translations of </a:t>
            </a:r>
            <a:r>
              <a:rPr lang="en-US" b="0" i="1" baseline="0" dirty="0"/>
              <a:t>savoir</a:t>
            </a:r>
            <a:r>
              <a:rPr lang="en-US" b="0" baseline="0" dirty="0"/>
              <a:t> and </a:t>
            </a:r>
            <a:r>
              <a:rPr lang="en-US" b="0" i="1" baseline="0" dirty="0" err="1"/>
              <a:t>pouvoir</a:t>
            </a:r>
            <a:r>
              <a:rPr lang="en-US" b="0" baseline="0" dirty="0"/>
              <a:t>. Written production of two-verb sentences with adverbs other than time/place.</a:t>
            </a:r>
          </a:p>
          <a:p>
            <a:endParaRPr lang="en-US" b="1" dirty="0"/>
          </a:p>
          <a:p>
            <a:r>
              <a:rPr lang="en-US" b="1" dirty="0"/>
              <a:t>Procedure:</a:t>
            </a:r>
          </a:p>
          <a:p>
            <a:r>
              <a:rPr lang="en-US" b="0" dirty="0"/>
              <a:t>1. Click the number trigger to</a:t>
            </a:r>
            <a:r>
              <a:rPr lang="en-US" b="0" baseline="0" dirty="0"/>
              <a:t> play the audio.</a:t>
            </a:r>
            <a:endParaRPr lang="en-US" b="0" dirty="0"/>
          </a:p>
          <a:p>
            <a:r>
              <a:rPr lang="en-US" b="0" dirty="0"/>
              <a:t>2. Students</a:t>
            </a:r>
            <a:r>
              <a:rPr lang="en-US" b="0" baseline="0" dirty="0"/>
              <a:t> listen and note both the subject of the verb and the correct translation in English.</a:t>
            </a:r>
            <a:endParaRPr lang="en-US" b="0" dirty="0"/>
          </a:p>
          <a:p>
            <a:r>
              <a:rPr lang="en-US" b="0" dirty="0"/>
              <a:t>3. Students then use this information to write the answer to the question in French,</a:t>
            </a:r>
            <a:r>
              <a:rPr lang="en-US" b="0" baseline="0" dirty="0"/>
              <a:t> in affirmative or negative sentences as indicated.</a:t>
            </a:r>
          </a:p>
          <a:p>
            <a:r>
              <a:rPr lang="en-US" b="0" baseline="0" dirty="0"/>
              <a:t>4. Click to bring up the answers.</a:t>
            </a:r>
            <a:endParaRPr lang="en-US" b="0" dirty="0"/>
          </a:p>
          <a:p>
            <a:endParaRPr lang="en-US" b="0" dirty="0"/>
          </a:p>
          <a:p>
            <a:r>
              <a:rPr lang="en-US" b="1" dirty="0"/>
              <a:t>Transcript:</a:t>
            </a:r>
          </a:p>
          <a:p>
            <a:r>
              <a:rPr lang="en-US" b="0" dirty="0"/>
              <a:t>1) Sais-</a:t>
            </a:r>
            <a:r>
              <a:rPr lang="en-US" b="0" dirty="0" err="1"/>
              <a:t>tu</a:t>
            </a:r>
            <a:r>
              <a:rPr lang="en-US" b="0" baseline="0" dirty="0"/>
              <a:t> </a:t>
            </a:r>
            <a:r>
              <a:rPr lang="en-US" b="0" baseline="0" dirty="0" err="1"/>
              <a:t>bien</a:t>
            </a:r>
            <a:r>
              <a:rPr lang="en-US" b="0" baseline="0" dirty="0"/>
              <a:t> </a:t>
            </a:r>
            <a:r>
              <a:rPr lang="en-US" b="0" baseline="0" dirty="0" err="1"/>
              <a:t>parler</a:t>
            </a:r>
            <a:r>
              <a:rPr lang="en-US" b="0" baseline="0" dirty="0"/>
              <a:t> </a:t>
            </a:r>
            <a:r>
              <a:rPr lang="en-US" b="0" baseline="0" dirty="0" err="1"/>
              <a:t>français</a:t>
            </a:r>
            <a:r>
              <a:rPr lang="en-US" b="0" baseline="0" dirty="0"/>
              <a:t> ?</a:t>
            </a:r>
          </a:p>
          <a:p>
            <a:r>
              <a:rPr lang="en-US" b="0" baseline="0" dirty="0"/>
              <a:t>2) </a:t>
            </a:r>
            <a:r>
              <a:rPr lang="en-US" b="0" baseline="0" dirty="0" err="1"/>
              <a:t>Peut-elle</a:t>
            </a:r>
            <a:r>
              <a:rPr lang="en-US" b="0" baseline="0" dirty="0"/>
              <a:t> </a:t>
            </a:r>
            <a:r>
              <a:rPr lang="en-US" b="0" baseline="0" dirty="0" err="1"/>
              <a:t>bientôt</a:t>
            </a:r>
            <a:r>
              <a:rPr lang="en-US" b="0" baseline="0" dirty="0"/>
              <a:t> </a:t>
            </a:r>
            <a:r>
              <a:rPr lang="en-US" b="0" baseline="0" dirty="0" err="1"/>
              <a:t>aller</a:t>
            </a:r>
            <a:r>
              <a:rPr lang="en-US" b="0" baseline="0" dirty="0"/>
              <a:t> aux </a:t>
            </a:r>
            <a:r>
              <a:rPr lang="en-US" b="0" baseline="0" dirty="0" err="1"/>
              <a:t>États</a:t>
            </a:r>
            <a:r>
              <a:rPr lang="en-US" b="0" baseline="0" dirty="0"/>
              <a:t>-Unis ?</a:t>
            </a:r>
          </a:p>
          <a:p>
            <a:r>
              <a:rPr lang="en-US" b="0" baseline="0" dirty="0"/>
              <a:t>3) </a:t>
            </a:r>
            <a:r>
              <a:rPr lang="en-US" b="0" baseline="0" dirty="0" err="1"/>
              <a:t>Sait-elle</a:t>
            </a:r>
            <a:r>
              <a:rPr lang="en-US" b="0" baseline="0" dirty="0"/>
              <a:t> bien faire les plats </a:t>
            </a:r>
            <a:r>
              <a:rPr lang="en-US" b="0" baseline="0" dirty="0" err="1"/>
              <a:t>français</a:t>
            </a:r>
            <a:r>
              <a:rPr lang="en-US" b="0" baseline="0" dirty="0"/>
              <a:t> ?</a:t>
            </a:r>
          </a:p>
          <a:p>
            <a:r>
              <a:rPr lang="en-US" b="0" baseline="0" dirty="0"/>
              <a:t>4) </a:t>
            </a:r>
            <a:r>
              <a:rPr lang="en-US" b="0" baseline="0" dirty="0" err="1"/>
              <a:t>Peux-tu</a:t>
            </a:r>
            <a:r>
              <a:rPr lang="en-US" b="0" baseline="0" dirty="0"/>
              <a:t> </a:t>
            </a:r>
            <a:r>
              <a:rPr lang="en-US" b="0" baseline="0" dirty="0" err="1"/>
              <a:t>bientôt</a:t>
            </a:r>
            <a:r>
              <a:rPr lang="en-US" b="0" baseline="0" dirty="0"/>
              <a:t> </a:t>
            </a:r>
            <a:r>
              <a:rPr lang="en-US" b="0" baseline="0" dirty="0" err="1"/>
              <a:t>retourner</a:t>
            </a:r>
            <a:r>
              <a:rPr lang="en-US" b="0" baseline="0" dirty="0"/>
              <a:t> </a:t>
            </a:r>
            <a:r>
              <a:rPr lang="en-US" b="0" baseline="0" dirty="0" err="1"/>
              <a:t>en</a:t>
            </a:r>
            <a:r>
              <a:rPr lang="en-US" b="0" baseline="0" dirty="0"/>
              <a:t> France ?</a:t>
            </a:r>
          </a:p>
          <a:p>
            <a:r>
              <a:rPr lang="en-US" b="0" baseline="0" dirty="0"/>
              <a:t>5) </a:t>
            </a:r>
            <a:r>
              <a:rPr lang="en-US" b="0" baseline="0" dirty="0" err="1"/>
              <a:t>Peut-elle</a:t>
            </a:r>
            <a:r>
              <a:rPr lang="en-US" b="0" baseline="0" dirty="0"/>
              <a:t> </a:t>
            </a:r>
            <a:r>
              <a:rPr lang="en-US" b="0" baseline="0" dirty="0" err="1"/>
              <a:t>souvent</a:t>
            </a:r>
            <a:r>
              <a:rPr lang="en-US" b="0" baseline="0" dirty="0"/>
              <a:t> </a:t>
            </a:r>
            <a:r>
              <a:rPr lang="en-US" b="0" baseline="0" dirty="0" err="1"/>
              <a:t>visiter</a:t>
            </a:r>
            <a:r>
              <a:rPr lang="en-US" b="0" baseline="0" dirty="0"/>
              <a:t> les </a:t>
            </a:r>
            <a:r>
              <a:rPr lang="en-US" b="0" baseline="0" dirty="0" err="1"/>
              <a:t>églises</a:t>
            </a:r>
            <a:r>
              <a:rPr lang="en-US" b="0" baseline="0" dirty="0"/>
              <a:t> </a:t>
            </a:r>
            <a:r>
              <a:rPr lang="en-US" b="0" baseline="0" dirty="0" err="1"/>
              <a:t>différentes</a:t>
            </a:r>
            <a:r>
              <a:rPr lang="en-US" b="0" baseline="0" dirty="0"/>
              <a:t>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800" b="0" i="0" u="none" strike="noStrike" dirty="0">
                <a:solidFill>
                  <a:srgbClr val="000000"/>
                </a:solidFill>
                <a:effectLst/>
                <a:latin typeface="Calibri" panose="020F0502020204030204" pitchFamily="34" charset="0"/>
              </a:rPr>
              <a:t>américain</a:t>
            </a:r>
            <a:r>
              <a:rPr lang="fr-FR" dirty="0"/>
              <a:t> </a:t>
            </a:r>
            <a:r>
              <a:rPr lang="en-GB" baseline="0" dirty="0"/>
              <a:t>[374]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baseline="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056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r>
              <a:rPr lang="en-US" b="1" dirty="0"/>
              <a:t>Differentiated version of previous activity</a:t>
            </a:r>
            <a:r>
              <a:rPr lang="en-US" b="1" baseline="0" dirty="0"/>
              <a:t> with the end of the sentence supplied. This allows students to focus solely on modals + adverb in negative and positive constructions. </a:t>
            </a:r>
            <a:endParaRPr lang="en-US" b="1" dirty="0"/>
          </a:p>
          <a:p>
            <a:endParaRPr lang="en-US" b="1" dirty="0"/>
          </a:p>
          <a:p>
            <a:r>
              <a:rPr lang="en-US" b="1" dirty="0"/>
              <a:t>Aim: </a:t>
            </a:r>
            <a:r>
              <a:rPr lang="en-US" b="0" dirty="0"/>
              <a:t>Receptive and productive knowledge</a:t>
            </a:r>
            <a:r>
              <a:rPr lang="en-US" b="0" baseline="0" dirty="0"/>
              <a:t> of singular forms of </a:t>
            </a:r>
            <a:r>
              <a:rPr lang="en-US" b="0" i="1" baseline="0" dirty="0"/>
              <a:t>savoir</a:t>
            </a:r>
            <a:r>
              <a:rPr lang="en-US" b="0" baseline="0" dirty="0"/>
              <a:t> and </a:t>
            </a:r>
            <a:r>
              <a:rPr lang="en-US" b="0" i="1" baseline="0" dirty="0" err="1"/>
              <a:t>pouvoir</a:t>
            </a:r>
            <a:r>
              <a:rPr lang="en-US" b="0" baseline="0" dirty="0"/>
              <a:t>. English translations of </a:t>
            </a:r>
            <a:r>
              <a:rPr lang="en-US" b="0" i="1" baseline="0" dirty="0"/>
              <a:t>savoir</a:t>
            </a:r>
            <a:r>
              <a:rPr lang="en-US" b="0" baseline="0" dirty="0"/>
              <a:t> and </a:t>
            </a:r>
            <a:r>
              <a:rPr lang="en-US" b="0" i="1" baseline="0" dirty="0" err="1"/>
              <a:t>pouvoir</a:t>
            </a:r>
            <a:r>
              <a:rPr lang="en-US" b="0" baseline="0" dirty="0"/>
              <a:t>. Written production of two-verb sentences with adverbs. </a:t>
            </a:r>
          </a:p>
          <a:p>
            <a:endParaRPr lang="en-US" b="1" dirty="0"/>
          </a:p>
          <a:p>
            <a:r>
              <a:rPr lang="en-US" b="1" dirty="0"/>
              <a:t>Procedure:</a:t>
            </a:r>
          </a:p>
          <a:p>
            <a:r>
              <a:rPr lang="en-US" b="0" dirty="0"/>
              <a:t>1. Click the number trigger to</a:t>
            </a:r>
            <a:r>
              <a:rPr lang="en-US" b="0" baseline="0" dirty="0"/>
              <a:t> play the audio.</a:t>
            </a:r>
            <a:endParaRPr lang="en-US" b="0" dirty="0"/>
          </a:p>
          <a:p>
            <a:r>
              <a:rPr lang="en-US" b="0" dirty="0"/>
              <a:t>2. Students</a:t>
            </a:r>
            <a:r>
              <a:rPr lang="en-US" b="0" baseline="0" dirty="0"/>
              <a:t> listen and note both the subject of the verb and the correct translation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then use this information to write the first part of the answer to the question in French,</a:t>
            </a:r>
            <a:r>
              <a:rPr lang="en-US" b="0" baseline="0" dirty="0"/>
              <a:t> in affirmative or negative sentences as indicated.</a:t>
            </a:r>
          </a:p>
          <a:p>
            <a:r>
              <a:rPr lang="en-US" b="0" baseline="0" dirty="0"/>
              <a:t>4. Click to bring up the answers.</a:t>
            </a:r>
            <a:endParaRPr lang="en-US" b="0" dirty="0"/>
          </a:p>
          <a:p>
            <a:endParaRPr lang="en-US" b="0" baseline="0" dirty="0"/>
          </a:p>
          <a:p>
            <a:r>
              <a:rPr lang="en-US" b="1" baseline="0" dirty="0"/>
              <a:t>Note: </a:t>
            </a:r>
            <a:r>
              <a:rPr lang="en-US" b="0" baseline="0" dirty="0"/>
              <a:t>Teachers could consider further scaffolding this activity by providing visual support for verb and/or adverb definitions (by printing out the materials or allowing students access to their exercise books/vocabulary books). </a:t>
            </a:r>
            <a:endParaRPr lang="en-US" b="0" dirty="0"/>
          </a:p>
          <a:p>
            <a:endParaRPr lang="en-US" b="0" dirty="0"/>
          </a:p>
          <a:p>
            <a:r>
              <a:rPr lang="en-US" b="1" dirty="0"/>
              <a:t>Transcript:</a:t>
            </a:r>
          </a:p>
          <a:p>
            <a:r>
              <a:rPr lang="en-US" b="0" dirty="0"/>
              <a:t>1) Sais-</a:t>
            </a:r>
            <a:r>
              <a:rPr lang="en-US" b="0" dirty="0" err="1"/>
              <a:t>tu</a:t>
            </a:r>
            <a:r>
              <a:rPr lang="en-US" b="0" baseline="0" dirty="0"/>
              <a:t> </a:t>
            </a:r>
            <a:r>
              <a:rPr lang="en-US" b="0" baseline="0" dirty="0" err="1"/>
              <a:t>bien</a:t>
            </a:r>
            <a:r>
              <a:rPr lang="en-US" b="0" baseline="0" dirty="0"/>
              <a:t> </a:t>
            </a:r>
            <a:r>
              <a:rPr lang="en-US" b="0" baseline="0" dirty="0" err="1"/>
              <a:t>parler</a:t>
            </a:r>
            <a:r>
              <a:rPr lang="en-US" b="0" baseline="0" dirty="0"/>
              <a:t> </a:t>
            </a:r>
            <a:r>
              <a:rPr lang="en-US" b="0" baseline="0" dirty="0" err="1"/>
              <a:t>français</a:t>
            </a:r>
            <a:r>
              <a:rPr lang="en-US" b="0" baseline="0" dirty="0"/>
              <a:t> ?</a:t>
            </a:r>
          </a:p>
          <a:p>
            <a:r>
              <a:rPr lang="en-US" b="0" baseline="0" dirty="0"/>
              <a:t>2) </a:t>
            </a:r>
            <a:r>
              <a:rPr lang="en-US" b="0" baseline="0" dirty="0" err="1"/>
              <a:t>Peut-elle</a:t>
            </a:r>
            <a:r>
              <a:rPr lang="en-US" b="0" baseline="0" dirty="0"/>
              <a:t> </a:t>
            </a:r>
            <a:r>
              <a:rPr lang="en-US" b="0" baseline="0" dirty="0" err="1"/>
              <a:t>bientôt</a:t>
            </a:r>
            <a:r>
              <a:rPr lang="en-US" b="0" baseline="0" dirty="0"/>
              <a:t> </a:t>
            </a:r>
            <a:r>
              <a:rPr lang="en-US" b="0" baseline="0" dirty="0" err="1"/>
              <a:t>aller</a:t>
            </a:r>
            <a:r>
              <a:rPr lang="en-US" b="0" baseline="0" dirty="0"/>
              <a:t> aux </a:t>
            </a:r>
            <a:r>
              <a:rPr lang="en-US" b="0" baseline="0" dirty="0" err="1"/>
              <a:t>États</a:t>
            </a:r>
            <a:r>
              <a:rPr lang="en-US" b="0" baseline="0" dirty="0"/>
              <a:t>-Unis ?</a:t>
            </a:r>
          </a:p>
          <a:p>
            <a:r>
              <a:rPr lang="en-US" b="0" baseline="0" dirty="0"/>
              <a:t>3) </a:t>
            </a:r>
            <a:r>
              <a:rPr lang="en-US" b="0" baseline="0" dirty="0" err="1"/>
              <a:t>Sait-elle</a:t>
            </a:r>
            <a:r>
              <a:rPr lang="en-US" b="0" baseline="0" dirty="0"/>
              <a:t> bien faire les plats </a:t>
            </a:r>
            <a:r>
              <a:rPr lang="en-US" b="0" baseline="0" dirty="0" err="1"/>
              <a:t>français</a:t>
            </a:r>
            <a:r>
              <a:rPr lang="en-US" b="0" baseline="0" dirty="0"/>
              <a:t> ?</a:t>
            </a:r>
          </a:p>
          <a:p>
            <a:r>
              <a:rPr lang="en-US" b="0" baseline="0" dirty="0"/>
              <a:t>4) </a:t>
            </a:r>
            <a:r>
              <a:rPr lang="en-US" b="0" baseline="0" dirty="0" err="1"/>
              <a:t>Peux-tu</a:t>
            </a:r>
            <a:r>
              <a:rPr lang="en-US" b="0" baseline="0" dirty="0"/>
              <a:t> </a:t>
            </a:r>
            <a:r>
              <a:rPr lang="en-US" b="0" baseline="0" dirty="0" err="1"/>
              <a:t>bientôt</a:t>
            </a:r>
            <a:r>
              <a:rPr lang="en-US" b="0" baseline="0" dirty="0"/>
              <a:t> </a:t>
            </a:r>
            <a:r>
              <a:rPr lang="en-US" b="0" baseline="0" dirty="0" err="1"/>
              <a:t>retourner</a:t>
            </a:r>
            <a:r>
              <a:rPr lang="en-US" b="0" baseline="0" dirty="0"/>
              <a:t> </a:t>
            </a:r>
            <a:r>
              <a:rPr lang="en-US" b="0" baseline="0" dirty="0" err="1"/>
              <a:t>en</a:t>
            </a:r>
            <a:r>
              <a:rPr lang="en-US" b="0" baseline="0" dirty="0"/>
              <a:t> France ?</a:t>
            </a:r>
          </a:p>
          <a:p>
            <a:r>
              <a:rPr lang="en-US" b="0" baseline="0" dirty="0"/>
              <a:t>5) </a:t>
            </a:r>
            <a:r>
              <a:rPr lang="en-US" b="0" baseline="0" dirty="0" err="1"/>
              <a:t>Peut-elle</a:t>
            </a:r>
            <a:r>
              <a:rPr lang="en-US" b="0" baseline="0" dirty="0"/>
              <a:t> </a:t>
            </a:r>
            <a:r>
              <a:rPr lang="en-US" b="0" baseline="0" dirty="0" err="1"/>
              <a:t>souvent</a:t>
            </a:r>
            <a:r>
              <a:rPr lang="en-US" b="0" baseline="0" dirty="0"/>
              <a:t> </a:t>
            </a:r>
            <a:r>
              <a:rPr lang="en-US" b="0" baseline="0" dirty="0" err="1"/>
              <a:t>visiter</a:t>
            </a:r>
            <a:r>
              <a:rPr lang="en-US" b="0" baseline="0" dirty="0"/>
              <a:t> les </a:t>
            </a:r>
            <a:r>
              <a:rPr lang="en-US" b="0" baseline="0" dirty="0" err="1"/>
              <a:t>églises</a:t>
            </a:r>
            <a:r>
              <a:rPr lang="en-US" b="0" baseline="0" dirty="0"/>
              <a:t> </a:t>
            </a:r>
            <a:r>
              <a:rPr lang="en-US" b="0" baseline="0" dirty="0" err="1"/>
              <a:t>différentes</a:t>
            </a:r>
            <a:r>
              <a:rPr lang="en-US" b="0" baseline="0" dirty="0"/>
              <a:t>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800" b="0" i="0" u="none" strike="noStrike" dirty="0">
                <a:solidFill>
                  <a:srgbClr val="000000"/>
                </a:solidFill>
                <a:effectLst/>
                <a:latin typeface="Calibri" panose="020F0502020204030204" pitchFamily="34" charset="0"/>
              </a:rPr>
              <a:t>américain</a:t>
            </a:r>
            <a:r>
              <a:rPr lang="fr-FR" dirty="0"/>
              <a:t> </a:t>
            </a:r>
            <a:r>
              <a:rPr lang="en-GB" baseline="0" dirty="0"/>
              <a:t>[374]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baseline="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384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2 slides</a:t>
            </a:r>
          </a:p>
          <a:p>
            <a:endParaRPr lang="en-US" b="1" dirty="0"/>
          </a:p>
          <a:p>
            <a:r>
              <a:rPr lang="en-US" b="1" dirty="0"/>
              <a:t>Aim: </a:t>
            </a:r>
            <a:r>
              <a:rPr lang="en-US" b="0" dirty="0"/>
              <a:t>Written recognition of adverb </a:t>
            </a:r>
            <a:r>
              <a:rPr lang="en-US" b="0" baseline="0" dirty="0"/>
              <a:t>positioning in single and two-verb structures. Form of the main verb (i.e. infinitive or short form) in single-verb and two-verb structures. Written production of forms of modal verbs. Written recall of adverbs in this week’s vocabulary revision set.</a:t>
            </a:r>
            <a:endParaRPr lang="en-US" b="0" dirty="0"/>
          </a:p>
          <a:p>
            <a:endParaRPr lang="en-US" b="1" dirty="0"/>
          </a:p>
          <a:p>
            <a:r>
              <a:rPr lang="en-US" b="1" dirty="0"/>
              <a:t>Procedure (part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begin</a:t>
            </a:r>
            <a:r>
              <a:rPr lang="en-US" b="0" baseline="0" dirty="0"/>
              <a:t> by </a:t>
            </a:r>
            <a:r>
              <a:rPr lang="en-US" b="0" dirty="0"/>
              <a:t>reading the texts and</a:t>
            </a:r>
            <a:r>
              <a:rPr lang="en-US" b="0" baseline="0" dirty="0"/>
              <a:t> using the position of the adverb to identify whether the sentence must be a two-verb structure or not. They tick the correct option.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use this information to </a:t>
            </a:r>
            <a:r>
              <a:rPr lang="en-US" b="0" baseline="0" dirty="0"/>
              <a:t>conjugate the main verb accordingly (i.e. infinitive or </a:t>
            </a:r>
            <a:r>
              <a:rPr lang="en-US" b="0" i="1" baseline="0" dirty="0"/>
              <a:t>je, </a:t>
            </a:r>
            <a:r>
              <a:rPr lang="en-US" b="0" i="1" baseline="0" dirty="0" err="1"/>
              <a:t>tu</a:t>
            </a:r>
            <a:r>
              <a:rPr lang="en-US" b="0" i="1" baseline="0" dirty="0"/>
              <a:t>, </a:t>
            </a:r>
            <a:r>
              <a:rPr lang="en-US" b="0" i="1" baseline="0" dirty="0" err="1"/>
              <a:t>il</a:t>
            </a:r>
            <a:r>
              <a:rPr lang="en-US" b="0" i="1" baseline="0" dirty="0"/>
              <a:t>/</a:t>
            </a:r>
            <a:r>
              <a:rPr lang="en-US" b="0" i="1" baseline="0" dirty="0" err="1"/>
              <a:t>elle</a:t>
            </a:r>
            <a:r>
              <a:rPr lang="en-US" b="0" i="1" baseline="0" dirty="0"/>
              <a:t> </a:t>
            </a:r>
            <a:r>
              <a:rPr lang="en-US" b="0" baseline="0" dirty="0"/>
              <a:t>form).</a:t>
            </a:r>
            <a:endParaRPr lang="en-US" b="0" dirty="0"/>
          </a:p>
          <a:p>
            <a:r>
              <a:rPr lang="en-US" b="0" dirty="0"/>
              <a:t>3. Correct</a:t>
            </a:r>
            <a:r>
              <a:rPr lang="en-US" b="0" baseline="0" dirty="0"/>
              <a:t> answers are revealed on a click. </a:t>
            </a:r>
            <a:endParaRPr lang="en-US" b="0" dirty="0"/>
          </a:p>
          <a:p>
            <a:r>
              <a:rPr lang="en-US" b="0" dirty="0"/>
              <a:t>4. Click on the orange</a:t>
            </a:r>
            <a:r>
              <a:rPr lang="en-US" b="0" baseline="0" dirty="0"/>
              <a:t> underline trigger within each speech bubble to reveal the verb ending. </a:t>
            </a:r>
          </a:p>
          <a:p>
            <a:r>
              <a:rPr lang="en-US" b="0" baseline="0" dirty="0"/>
              <a:t>5. Move on to part 2 (see next slide).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800" b="0" i="0" u="none" strike="noStrike" dirty="0">
                <a:solidFill>
                  <a:srgbClr val="000000"/>
                </a:solidFill>
                <a:effectLst/>
                <a:latin typeface="Calibri" panose="020F0502020204030204" pitchFamily="34" charset="0"/>
              </a:rPr>
              <a:t>verbe</a:t>
            </a:r>
            <a:r>
              <a:rPr lang="fr-FR" dirty="0"/>
              <a:t> </a:t>
            </a:r>
            <a:r>
              <a:rPr lang="en-GB" baseline="0" dirty="0"/>
              <a:t>[&gt;5000],</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rPr>
              <a:t>terminaison</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GB" baseline="0" dirty="0"/>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64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3091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Aim: </a:t>
            </a:r>
            <a:r>
              <a:rPr lang="en-US" b="0" dirty="0"/>
              <a:t>Written recognition of adverb </a:t>
            </a:r>
            <a:r>
              <a:rPr lang="en-US" b="0" baseline="0" dirty="0"/>
              <a:t>positioning in single and two-verb structures. Form of the main verb (i.e. infinitive or short form) in single-verb and two-verb structures. Oral production of forms of modal verbs. Recall of adverbs in this week’s vocabulary revision set.</a:t>
            </a:r>
            <a:endParaRPr lang="en-US" b="0" dirty="0"/>
          </a:p>
          <a:p>
            <a:endParaRPr lang="en-US" b="1" dirty="0"/>
          </a:p>
          <a:p>
            <a:r>
              <a:rPr lang="en-US" b="1" dirty="0"/>
              <a:t>Procedure (part 2):</a:t>
            </a:r>
          </a:p>
          <a:p>
            <a:pPr marL="0" indent="0">
              <a:buNone/>
            </a:pPr>
            <a:r>
              <a:rPr lang="en-US" b="0" dirty="0"/>
              <a:t>1. Students</a:t>
            </a:r>
            <a:r>
              <a:rPr lang="en-US" b="0" baseline="0" dirty="0"/>
              <a:t> work in pairs, with immediate feedback given by the teacher.  </a:t>
            </a:r>
          </a:p>
          <a:p>
            <a:pPr marL="0" indent="0">
              <a:buNone/>
            </a:pPr>
            <a:r>
              <a:rPr lang="en-US" b="0" baseline="0" dirty="0"/>
              <a:t>2. Student A begins by saying the full sentence in French to their partner, using their previous answer and the English prompt to work out what the modal verb should be (if required).</a:t>
            </a:r>
          </a:p>
          <a:p>
            <a:pPr marL="0" indent="0">
              <a:buNone/>
            </a:pPr>
            <a:r>
              <a:rPr lang="en-US" b="0" dirty="0"/>
              <a:t>3. The</a:t>
            </a:r>
            <a:r>
              <a:rPr lang="en-US" b="0" baseline="0" dirty="0"/>
              <a:t> teacher clicks on the ‘world’ trigger to reveal the full sentence.</a:t>
            </a:r>
          </a:p>
          <a:p>
            <a:pPr marL="0" indent="0">
              <a:buNone/>
            </a:pPr>
            <a:r>
              <a:rPr lang="en-US" b="0" dirty="0"/>
              <a:t>4. Student</a:t>
            </a:r>
            <a:r>
              <a:rPr lang="en-US" b="0" baseline="0" dirty="0"/>
              <a:t> B then translates the sentence into English.</a:t>
            </a:r>
          </a:p>
          <a:p>
            <a:pPr marL="0" indent="0">
              <a:buNone/>
            </a:pPr>
            <a:r>
              <a:rPr lang="en-US" b="0" baseline="0" dirty="0"/>
              <a:t>5. The teacher clicks on the number trigger within the French speech bubble to bring up the correct translation.</a:t>
            </a:r>
          </a:p>
          <a:p>
            <a:pPr marL="0" indent="0">
              <a:buNone/>
            </a:pPr>
            <a:r>
              <a:rPr lang="en-US" b="0" baseline="0" dirty="0"/>
              <a:t>6. Partners swap roles. </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consider allowing students access to visual support (as before) of the verb and/or adverb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800" b="0" i="0" u="none" strike="noStrike" dirty="0">
                <a:solidFill>
                  <a:srgbClr val="000000"/>
                </a:solidFill>
                <a:effectLst/>
                <a:latin typeface="Calibri" panose="020F0502020204030204" pitchFamily="34" charset="0"/>
              </a:rPr>
              <a:t>complet</a:t>
            </a:r>
            <a:r>
              <a:rPr lang="fr-FR" sz="2800" dirty="0"/>
              <a:t> [985]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1506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8.3.1.1 vocabulary learning homework is here: https://resources.ncelp.org/concern/resources/8c97kr14r?locale=en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Aural recognition of nasal and non-nasal vowels [aim/</a:t>
            </a:r>
            <a:r>
              <a:rPr lang="en-US" b="0" dirty="0" err="1"/>
              <a:t>im</a:t>
            </a:r>
            <a:r>
              <a:rPr lang="en-US" b="0" dirty="0"/>
              <a:t>], [</a:t>
            </a:r>
            <a:r>
              <a:rPr lang="en-US" b="0" dirty="0" err="1"/>
              <a:t>ain</a:t>
            </a:r>
            <a:r>
              <a:rPr lang="en-US" b="0" dirty="0"/>
              <a:t>/in], [ai] and [</a:t>
            </a:r>
            <a:r>
              <a:rPr lang="en-US" b="0" dirty="0" err="1"/>
              <a:t>i</a:t>
            </a:r>
            <a:r>
              <a:rPr lang="en-US" b="0" dirty="0"/>
              <a:t>] in unknown words.</a:t>
            </a:r>
          </a:p>
          <a:p>
            <a:endParaRPr lang="en-US" b="0" dirty="0"/>
          </a:p>
          <a:p>
            <a:r>
              <a:rPr lang="en-US" b="1" dirty="0"/>
              <a:t>Procedure:</a:t>
            </a:r>
          </a:p>
          <a:p>
            <a:r>
              <a:rPr lang="en-US" b="0" dirty="0"/>
              <a:t>1. </a:t>
            </a:r>
            <a:r>
              <a:rPr lang="en-US" b="0" dirty="0" err="1"/>
              <a:t>Practise</a:t>
            </a:r>
            <a:r>
              <a:rPr lang="en-US" b="0" dirty="0"/>
              <a:t> saying SSCs </a:t>
            </a:r>
            <a:r>
              <a:rPr lang="en-US" b="1" dirty="0"/>
              <a:t>[aim/</a:t>
            </a:r>
            <a:r>
              <a:rPr lang="en-US" b="1" dirty="0" err="1"/>
              <a:t>im</a:t>
            </a:r>
            <a:r>
              <a:rPr lang="en-US" b="1" dirty="0"/>
              <a:t>]</a:t>
            </a:r>
            <a:r>
              <a:rPr lang="en-US" b="0" dirty="0"/>
              <a:t>,</a:t>
            </a:r>
            <a:r>
              <a:rPr lang="en-US" b="1" dirty="0"/>
              <a:t> [</a:t>
            </a:r>
            <a:r>
              <a:rPr lang="en-US" b="1" dirty="0" err="1"/>
              <a:t>ain</a:t>
            </a:r>
            <a:r>
              <a:rPr lang="en-US" b="1" dirty="0"/>
              <a:t>/in]</a:t>
            </a:r>
            <a:r>
              <a:rPr lang="en-US" b="0" dirty="0"/>
              <a:t>,</a:t>
            </a:r>
            <a:r>
              <a:rPr lang="en-US" b="1" dirty="0"/>
              <a:t> [ai] </a:t>
            </a:r>
            <a:r>
              <a:rPr lang="en-US" b="0" dirty="0"/>
              <a:t>and </a:t>
            </a:r>
            <a:r>
              <a:rPr lang="en-US" b="1" dirty="0"/>
              <a:t>[</a:t>
            </a:r>
            <a:r>
              <a:rPr lang="en-US" b="1" dirty="0" err="1"/>
              <a:t>i</a:t>
            </a:r>
            <a:r>
              <a:rPr lang="en-US" b="1" dirty="0"/>
              <a:t>]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r>
              <a:rPr lang="en-US" b="0" dirty="0"/>
              <a:t>5. Click to bring up the reminder about spelling rules introduced last week (8.2.2.3) and demonstrate its applicability here.</a:t>
            </a:r>
          </a:p>
          <a:p>
            <a:endParaRPr lang="en-US" b="1" dirty="0"/>
          </a:p>
          <a:p>
            <a:r>
              <a:rPr lang="en-US" b="1" dirty="0"/>
              <a:t>Procedure:</a:t>
            </a:r>
          </a:p>
          <a:p>
            <a:r>
              <a:rPr lang="en-US" b="0" dirty="0"/>
              <a:t>1. Students listen to the words and tick the appropriate column.</a:t>
            </a:r>
          </a:p>
          <a:p>
            <a:r>
              <a:rPr lang="en-US" b="0" dirty="0"/>
              <a:t>2. Click to reveal the words one by one, together</a:t>
            </a:r>
            <a:r>
              <a:rPr lang="en-US" b="0" baseline="0" dirty="0"/>
              <a:t> with the correct tick for each.</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diminuer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interroger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grimper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aimable</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contraindre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chimique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minorité</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crainte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a:t>
            </a:r>
            <a:r>
              <a:rPr lang="en-GB" sz="1200" b="0" i="0" u="none" strike="noStrike" kern="1200" dirty="0" err="1">
                <a:solidFill>
                  <a:schemeClr val="tx1"/>
                </a:solidFill>
                <a:effectLst/>
                <a:latin typeface="+mn-lt"/>
                <a:ea typeface="+mn-ea"/>
                <a:cs typeface="+mn-cs"/>
              </a:rPr>
              <a:t>vraiment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10. </a:t>
            </a:r>
            <a:r>
              <a:rPr lang="en-GB" sz="1200" b="0" i="0" u="none" strike="noStrike" kern="1200" dirty="0" err="1">
                <a:solidFill>
                  <a:schemeClr val="tx1"/>
                </a:solidFill>
                <a:effectLst/>
                <a:latin typeface="+mn-lt"/>
                <a:ea typeface="+mn-ea"/>
                <a:cs typeface="+mn-cs"/>
              </a:rPr>
              <a:t>centaine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diminuer</a:t>
            </a:r>
            <a:r>
              <a:rPr lang="en-GB" baseline="0" dirty="0"/>
              <a:t> [1507], </a:t>
            </a:r>
            <a:r>
              <a:rPr lang="en-GB" baseline="0" dirty="0" err="1"/>
              <a:t>interroger</a:t>
            </a:r>
            <a:r>
              <a:rPr lang="en-GB" baseline="0" dirty="0"/>
              <a:t> [1093], </a:t>
            </a:r>
            <a:r>
              <a:rPr lang="en-GB" baseline="0" dirty="0" err="1"/>
              <a:t>grimper</a:t>
            </a:r>
            <a:r>
              <a:rPr lang="en-GB" baseline="0" dirty="0"/>
              <a:t> [2646], aimable [4668], </a:t>
            </a:r>
            <a:r>
              <a:rPr lang="en-GB" baseline="0" dirty="0" err="1"/>
              <a:t>plaindre</a:t>
            </a:r>
            <a:r>
              <a:rPr lang="en-GB" baseline="0" dirty="0"/>
              <a:t> [137], </a:t>
            </a:r>
            <a:r>
              <a:rPr lang="en-GB" baseline="0" dirty="0" err="1"/>
              <a:t>chimique</a:t>
            </a:r>
            <a:r>
              <a:rPr lang="en-GB" baseline="0" dirty="0"/>
              <a:t> [2650,] </a:t>
            </a:r>
            <a:r>
              <a:rPr lang="en-GB" baseline="0" dirty="0" err="1"/>
              <a:t>minorité</a:t>
            </a:r>
            <a:r>
              <a:rPr lang="en-GB" baseline="0" dirty="0"/>
              <a:t> [&gt;5000], </a:t>
            </a:r>
            <a:r>
              <a:rPr lang="en-GB" baseline="0" dirty="0" err="1"/>
              <a:t>crainte</a:t>
            </a:r>
            <a:r>
              <a:rPr lang="en-GB" baseline="0" dirty="0"/>
              <a:t> [1195], </a:t>
            </a:r>
            <a:r>
              <a:rPr lang="en-GB" baseline="0" dirty="0" err="1"/>
              <a:t>vraiment</a:t>
            </a:r>
            <a:r>
              <a:rPr lang="en-GB" baseline="0" dirty="0"/>
              <a:t> [361], </a:t>
            </a:r>
            <a:r>
              <a:rPr lang="en-GB" baseline="0" dirty="0" err="1"/>
              <a:t>centaine</a:t>
            </a:r>
            <a:r>
              <a:rPr lang="en-GB" baseline="0" dirty="0"/>
              <a:t> [1417]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nouns </a:t>
            </a:r>
            <a:r>
              <a:rPr lang="en-US" b="0" baseline="0" dirty="0"/>
              <a:t>in this vocabulary revision set.</a:t>
            </a:r>
            <a:endParaRPr lang="en-US" b="0" dirty="0"/>
          </a:p>
          <a:p>
            <a:endParaRPr lang="en-US" b="1" dirty="0"/>
          </a:p>
          <a:p>
            <a:r>
              <a:rPr lang="en-US" b="1" dirty="0"/>
              <a:t>Procedure:</a:t>
            </a:r>
          </a:p>
          <a:p>
            <a:r>
              <a:rPr lang="en-US" b="0" dirty="0"/>
              <a:t>1. Click</a:t>
            </a:r>
            <a:r>
              <a:rPr lang="en-US" b="0" baseline="0" dirty="0"/>
              <a:t> the number trigger to play the audio.</a:t>
            </a:r>
            <a:endParaRPr lang="en-US" b="0" dirty="0"/>
          </a:p>
          <a:p>
            <a:r>
              <a:rPr lang="en-US" b="0" dirty="0"/>
              <a:t>2. Students write 1-15 and the correct letter</a:t>
            </a:r>
            <a:r>
              <a:rPr lang="en-US" b="0" baseline="0" dirty="0"/>
              <a:t> for each vocabulary item heard.</a:t>
            </a:r>
            <a:endParaRPr lang="en-US" b="0" dirty="0"/>
          </a:p>
          <a:p>
            <a:r>
              <a:rPr lang="en-US" b="0" dirty="0"/>
              <a:t>3. Click</a:t>
            </a:r>
            <a:r>
              <a:rPr lang="en-US" b="0" baseline="0" dirty="0"/>
              <a:t> to bring up the answers.</a:t>
            </a:r>
            <a:endParaRPr lang="en-US" b="0" dirty="0"/>
          </a:p>
          <a:p>
            <a:endParaRPr lang="en-US" b="0" dirty="0"/>
          </a:p>
          <a:p>
            <a:r>
              <a:rPr lang="en-US" b="1" dirty="0"/>
              <a:t>Transcript:</a:t>
            </a:r>
          </a:p>
          <a:p>
            <a:pPr marL="0" indent="0">
              <a:buNone/>
            </a:pPr>
            <a:r>
              <a:rPr lang="en-US" b="0" dirty="0"/>
              <a:t>1. la poste</a:t>
            </a:r>
          </a:p>
          <a:p>
            <a:pPr marL="0" indent="0">
              <a:buNone/>
            </a:pPr>
            <a:r>
              <a:rPr lang="en-US" b="0" dirty="0"/>
              <a:t>2. le parc</a:t>
            </a:r>
          </a:p>
          <a:p>
            <a:pPr marL="0" indent="0">
              <a:buNone/>
            </a:pPr>
            <a:r>
              <a:rPr lang="en-US" b="0" dirty="0"/>
              <a:t>3. le </a:t>
            </a:r>
            <a:r>
              <a:rPr lang="en-US" b="0" dirty="0" err="1"/>
              <a:t>magasin</a:t>
            </a:r>
            <a:endParaRPr lang="en-US" b="0" dirty="0"/>
          </a:p>
          <a:p>
            <a:pPr marL="0" indent="0">
              <a:buNone/>
            </a:pPr>
            <a:r>
              <a:rPr lang="en-US" b="0" dirty="0"/>
              <a:t>4. les </a:t>
            </a:r>
            <a:r>
              <a:rPr lang="en-US" b="0" dirty="0" err="1"/>
              <a:t>États-Unis</a:t>
            </a:r>
            <a:endParaRPr lang="en-US" b="0" dirty="0"/>
          </a:p>
          <a:p>
            <a:pPr marL="0" indent="0">
              <a:buNone/>
            </a:pPr>
            <a:r>
              <a:rPr lang="en-US" b="0" dirty="0"/>
              <a:t>5. </a:t>
            </a:r>
            <a:r>
              <a:rPr lang="en-US" b="0" dirty="0" err="1"/>
              <a:t>l’hotel</a:t>
            </a:r>
            <a:endParaRPr lang="en-US" b="0" dirty="0"/>
          </a:p>
          <a:p>
            <a:pPr marL="0" indent="0">
              <a:buNone/>
            </a:pPr>
            <a:r>
              <a:rPr lang="en-US" b="0" dirty="0"/>
              <a:t>6. le </a:t>
            </a:r>
            <a:r>
              <a:rPr lang="en-US" b="0" dirty="0" err="1"/>
              <a:t>jardin</a:t>
            </a:r>
            <a:endParaRPr lang="en-US" b="0" dirty="0"/>
          </a:p>
          <a:p>
            <a:pPr marL="0" indent="0">
              <a:buNone/>
            </a:pPr>
            <a:r>
              <a:rPr lang="en-US" b="0" dirty="0"/>
              <a:t>7. </a:t>
            </a:r>
            <a:r>
              <a:rPr lang="en-US" b="0" dirty="0" err="1"/>
              <a:t>l’église</a:t>
            </a:r>
            <a:endParaRPr lang="en-US" b="0" dirty="0"/>
          </a:p>
          <a:p>
            <a:pPr marL="0" indent="0">
              <a:buNone/>
            </a:pPr>
            <a:r>
              <a:rPr lang="en-US" b="0" dirty="0"/>
              <a:t>8. le </a:t>
            </a:r>
            <a:r>
              <a:rPr lang="en-US" b="0" dirty="0" err="1"/>
              <a:t>cinéma</a:t>
            </a:r>
            <a:endParaRPr lang="en-US" b="0" dirty="0"/>
          </a:p>
          <a:p>
            <a:pPr marL="0" indent="0">
              <a:buNone/>
            </a:pPr>
            <a:r>
              <a:rPr lang="en-US" b="0" dirty="0"/>
              <a:t>9. le café</a:t>
            </a:r>
          </a:p>
          <a:p>
            <a:pPr marL="0" indent="0">
              <a:buNone/>
            </a:pPr>
            <a:r>
              <a:rPr lang="en-US" b="0" dirty="0"/>
              <a:t>10. </a:t>
            </a:r>
            <a:r>
              <a:rPr lang="en-US" b="0" dirty="0" err="1"/>
              <a:t>l'aéroport</a:t>
            </a:r>
            <a:endParaRPr lang="en-US" b="0" dirty="0"/>
          </a:p>
          <a:p>
            <a:pPr marL="0" indent="0">
              <a:buNone/>
            </a:pPr>
            <a:r>
              <a:rPr lang="en-US" b="0" dirty="0"/>
              <a:t>11. la </a:t>
            </a:r>
            <a:r>
              <a:rPr lang="en-US" b="0" dirty="0" err="1"/>
              <a:t>caisse</a:t>
            </a:r>
            <a:endParaRPr lang="en-US" b="0" dirty="0"/>
          </a:p>
          <a:p>
            <a:pPr marL="0" indent="0">
              <a:buNone/>
            </a:pPr>
            <a:r>
              <a:rPr lang="en-US" b="0" dirty="0"/>
              <a:t>12. le </a:t>
            </a:r>
            <a:r>
              <a:rPr lang="en-US" b="0" dirty="0" err="1"/>
              <a:t>pont</a:t>
            </a:r>
            <a:endParaRPr lang="en-US" b="0" dirty="0"/>
          </a:p>
          <a:p>
            <a:pPr marL="0" indent="0">
              <a:buNone/>
            </a:pPr>
            <a:r>
              <a:rPr lang="en-US" b="0" dirty="0"/>
              <a:t>13. la </a:t>
            </a:r>
            <a:r>
              <a:rPr lang="en-US" b="0" dirty="0" err="1"/>
              <a:t>plage</a:t>
            </a:r>
            <a:endParaRPr lang="en-US" b="0" dirty="0"/>
          </a:p>
          <a:p>
            <a:pPr marL="0" indent="0">
              <a:buNone/>
            </a:pPr>
            <a:r>
              <a:rPr lang="en-US" b="0" dirty="0"/>
              <a:t>14. </a:t>
            </a:r>
            <a:r>
              <a:rPr lang="en-US" b="0" dirty="0" err="1"/>
              <a:t>l’étranger</a:t>
            </a:r>
            <a:endParaRPr lang="en-US" b="0" dirty="0"/>
          </a:p>
          <a:p>
            <a:pPr marL="0" indent="0">
              <a:buNone/>
            </a:pPr>
            <a:r>
              <a:rPr lang="en-US" b="0" dirty="0"/>
              <a:t>15. le pays</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lettre</a:t>
            </a:r>
            <a:r>
              <a:rPr lang="en-GB" baseline="0" dirty="0"/>
              <a:t> [480]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4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baseline="0" dirty="0"/>
              <a:t>Written recognition of nouns in this week’s vocabulary revision set. </a:t>
            </a:r>
            <a:r>
              <a:rPr lang="en-US" b="0" dirty="0"/>
              <a:t>Revision of </a:t>
            </a:r>
            <a:r>
              <a:rPr lang="en-US" b="0" baseline="0" dirty="0"/>
              <a:t>noun genders.</a:t>
            </a:r>
            <a:endParaRPr lang="en-US" b="0" dirty="0"/>
          </a:p>
          <a:p>
            <a:endParaRPr lang="en-US" b="1" dirty="0"/>
          </a:p>
          <a:p>
            <a:r>
              <a:rPr lang="en-US" b="1" dirty="0"/>
              <a:t>Procedure:</a:t>
            </a:r>
          </a:p>
          <a:p>
            <a:pPr marL="0" indent="0">
              <a:buNone/>
            </a:pPr>
            <a:r>
              <a:rPr lang="en-US" b="0" dirty="0"/>
              <a:t>1. Students</a:t>
            </a:r>
            <a:r>
              <a:rPr lang="en-US" b="0" baseline="0" dirty="0"/>
              <a:t> write two columns in their exercise books.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Individually or in pairs, they </a:t>
            </a:r>
            <a:r>
              <a:rPr lang="en-US" b="0" baseline="0" dirty="0" err="1"/>
              <a:t>categorise</a:t>
            </a:r>
            <a:r>
              <a:rPr lang="en-US" b="0" baseline="0" dirty="0"/>
              <a:t> the words by writing them in the correct column alongside their English translations.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3. Click to reveal the answers, starting with ‘parc’ (L</a:t>
            </a:r>
            <a:r>
              <a:rPr lang="en-US" b="0" baseline="0" dirty="0">
                <a:sym typeface="Wingdings" panose="05000000000000000000" pitchFamily="2" charset="2"/>
              </a:rPr>
              <a:t>R). Draw attention to the fact that </a:t>
            </a:r>
            <a:r>
              <a:rPr lang="en-GB" sz="1200" i="1" dirty="0" err="1">
                <a:solidFill>
                  <a:schemeClr val="accent5">
                    <a:lumMod val="50000"/>
                  </a:schemeClr>
                </a:solidFill>
              </a:rPr>
              <a:t>États</a:t>
            </a:r>
            <a:r>
              <a:rPr lang="en-GB" sz="1200" i="1" dirty="0">
                <a:solidFill>
                  <a:schemeClr val="accent5">
                    <a:lumMod val="50000"/>
                  </a:schemeClr>
                </a:solidFill>
              </a:rPr>
              <a:t>-Unis</a:t>
            </a:r>
            <a:r>
              <a:rPr lang="en-GB" sz="1200" dirty="0">
                <a:solidFill>
                  <a:schemeClr val="accent5">
                    <a:lumMod val="50000"/>
                  </a:schemeClr>
                </a:solidFill>
              </a:rPr>
              <a:t> is a masculine plural noun and that the singular noun </a:t>
            </a:r>
            <a:r>
              <a:rPr lang="en-GB" sz="1200" i="1" dirty="0" err="1">
                <a:solidFill>
                  <a:schemeClr val="accent5">
                    <a:lumMod val="50000"/>
                  </a:schemeClr>
                </a:solidFill>
              </a:rPr>
              <a:t>l’État</a:t>
            </a:r>
            <a:r>
              <a:rPr lang="en-GB" sz="1200" dirty="0">
                <a:solidFill>
                  <a:schemeClr val="accent5">
                    <a:lumMod val="50000"/>
                  </a:schemeClr>
                </a:solidFill>
              </a:rPr>
              <a:t> is masculine.</a:t>
            </a:r>
            <a:endParaRPr lang="en-US" b="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4. Elicit meanings in English as part of the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US" sz="1200" b="0" dirty="0" err="1">
                <a:solidFill>
                  <a:srgbClr val="FF6600"/>
                </a:solidFill>
                <a:latin typeface="Century Gothic" panose="020F0302020204030204"/>
              </a:rPr>
              <a:t>masculin</a:t>
            </a:r>
            <a:r>
              <a:rPr lang="en-US" sz="1200" b="0" dirty="0">
                <a:solidFill>
                  <a:srgbClr val="FF6600"/>
                </a:solidFill>
                <a:latin typeface="Century Gothic" panose="020F0302020204030204"/>
              </a:rPr>
              <a:t> [3741], </a:t>
            </a:r>
            <a:r>
              <a:rPr lang="en-US" sz="1200" b="0" dirty="0" err="1">
                <a:solidFill>
                  <a:srgbClr val="FF6600"/>
                </a:solidFill>
                <a:latin typeface="Century Gothic" panose="020F0302020204030204"/>
              </a:rPr>
              <a:t>féminin</a:t>
            </a:r>
            <a:r>
              <a:rPr lang="en-US" sz="1200" b="0" dirty="0">
                <a:solidFill>
                  <a:srgbClr val="FF6600"/>
                </a:solidFill>
                <a:latin typeface="Century Gothic" panose="020F0302020204030204"/>
              </a:rPr>
              <a:t> [2381]</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17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a:t>
            </a:r>
            <a:r>
              <a:rPr lang="en-US" b="0" baseline="0" dirty="0"/>
              <a:t> all forms of </a:t>
            </a:r>
            <a:r>
              <a:rPr lang="en-US" b="0" i="1" baseline="0" dirty="0" err="1"/>
              <a:t>aller</a:t>
            </a:r>
            <a:r>
              <a:rPr lang="en-US" b="0" i="1" baseline="0" dirty="0"/>
              <a:t> </a:t>
            </a:r>
            <a:r>
              <a:rPr lang="en-US" b="0" baseline="0" dirty="0"/>
              <a:t>and its use with an infinitive to express future intention.</a:t>
            </a:r>
          </a:p>
          <a:p>
            <a:endParaRPr lang="en-US" b="0" dirty="0"/>
          </a:p>
          <a:p>
            <a:r>
              <a:rPr lang="en-US" b="1" dirty="0"/>
              <a:t>Procedure:</a:t>
            </a:r>
          </a:p>
          <a:p>
            <a:pPr marL="0" indent="0">
              <a:buNone/>
            </a:pPr>
            <a:r>
              <a:rPr lang="en-US" b="0" dirty="0"/>
              <a:t>1. Begin by eliciting the meaning of </a:t>
            </a:r>
            <a:r>
              <a:rPr lang="en-US" b="0" i="1" dirty="0" err="1"/>
              <a:t>aller</a:t>
            </a:r>
            <a:r>
              <a:rPr lang="en-US" b="0" i="1" dirty="0"/>
              <a:t> </a:t>
            </a:r>
            <a:r>
              <a:rPr lang="en-US" b="0" i="0" dirty="0"/>
              <a:t>from</a:t>
            </a:r>
            <a:r>
              <a:rPr lang="en-US" b="0" baseline="0" dirty="0"/>
              <a:t> students. </a:t>
            </a:r>
          </a:p>
          <a:p>
            <a:pPr marL="0" indent="0">
              <a:buNone/>
            </a:pPr>
            <a:r>
              <a:rPr lang="en-US" b="0" baseline="0" dirty="0"/>
              <a:t>2. Click to bring up the French form.</a:t>
            </a:r>
          </a:p>
          <a:p>
            <a:pPr marL="0" indent="0">
              <a:buNone/>
            </a:pPr>
            <a:r>
              <a:rPr lang="en-US" b="0" baseline="0" dirty="0"/>
              <a:t>3. Click to bring up the full set of English forms.</a:t>
            </a:r>
          </a:p>
          <a:p>
            <a:pPr marL="0" indent="0">
              <a:buNone/>
            </a:pPr>
            <a:r>
              <a:rPr lang="en-US" b="0" dirty="0"/>
              <a:t>4. Give students a minute in pairs to produce</a:t>
            </a:r>
            <a:r>
              <a:rPr lang="en-US" b="0" baseline="0" dirty="0"/>
              <a:t> as many of the French forms as they can.</a:t>
            </a:r>
          </a:p>
          <a:p>
            <a:pPr marL="0" indent="0">
              <a:buNone/>
            </a:pPr>
            <a:r>
              <a:rPr lang="en-US" b="0" dirty="0"/>
              <a:t>5. Take</a:t>
            </a:r>
            <a:r>
              <a:rPr lang="en-US" b="0" baseline="0" dirty="0"/>
              <a:t> feedback from the class, revealing the French by clicking.</a:t>
            </a:r>
          </a:p>
          <a:p>
            <a:pPr marL="0" indent="0">
              <a:buNone/>
            </a:pPr>
            <a:r>
              <a:rPr lang="en-US" b="0" baseline="0" dirty="0"/>
              <a:t>6. Click to b</a:t>
            </a:r>
            <a:r>
              <a:rPr lang="en-US" b="0" dirty="0"/>
              <a:t>ring up the</a:t>
            </a:r>
            <a:r>
              <a:rPr lang="en-US" b="0" baseline="0" dirty="0"/>
              <a:t> reminder of its use to express future intentions.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48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23912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055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3703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8895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6071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08231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1692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5128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36725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266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297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575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3606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1579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6568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337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1808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33253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2884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1128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8798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48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7327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11462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19812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83384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06597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60383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6988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5930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8081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674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4655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425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994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59155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23940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2420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6295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737666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790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4337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7232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57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969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3340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27673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1029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82924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63459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71215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09894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9438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82956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803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184162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7933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37636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036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59702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56976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9860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6515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071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0525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532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3071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41060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5886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64979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792776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2734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15.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13.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image" Target="../media/image45.jpeg"/><Relationship Id="rId5" Type="http://schemas.openxmlformats.org/officeDocument/2006/relationships/image" Target="../media/image41.png"/><Relationship Id="rId15" Type="http://schemas.openxmlformats.org/officeDocument/2006/relationships/audio" Target="../media/audio44.wav"/><Relationship Id="rId10" Type="http://schemas.openxmlformats.org/officeDocument/2006/relationships/image" Target="../media/image44.png"/><Relationship Id="rId4" Type="http://schemas.openxmlformats.org/officeDocument/2006/relationships/audio" Target="../media/audio41.wav"/><Relationship Id="rId9" Type="http://schemas.openxmlformats.org/officeDocument/2006/relationships/image" Target="../media/image43.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3.png"/><Relationship Id="rId18" Type="http://schemas.openxmlformats.org/officeDocument/2006/relationships/image" Target="../media/image42.png"/><Relationship Id="rId3" Type="http://schemas.openxmlformats.org/officeDocument/2006/relationships/image" Target="../media/image15.png"/><Relationship Id="rId21" Type="http://schemas.openxmlformats.org/officeDocument/2006/relationships/audio" Target="../media/audio51.wav"/><Relationship Id="rId7" Type="http://schemas.openxmlformats.org/officeDocument/2006/relationships/audio" Target="../media/audio48.wav"/><Relationship Id="rId12" Type="http://schemas.openxmlformats.org/officeDocument/2006/relationships/image" Target="../media/image46.png"/><Relationship Id="rId17"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54.png"/><Relationship Id="rId20" Type="http://schemas.openxmlformats.org/officeDocument/2006/relationships/audio" Target="../media/audio50.wav"/><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image" Target="../media/image45.jpeg"/><Relationship Id="rId5" Type="http://schemas.openxmlformats.org/officeDocument/2006/relationships/audio" Target="../media/audio46.wav"/><Relationship Id="rId15" Type="http://schemas.openxmlformats.org/officeDocument/2006/relationships/image" Target="../media/image24.png"/><Relationship Id="rId23" Type="http://schemas.openxmlformats.org/officeDocument/2006/relationships/audio" Target="../media/audio52.wav"/><Relationship Id="rId10" Type="http://schemas.openxmlformats.org/officeDocument/2006/relationships/image" Target="../media/image52.png"/><Relationship Id="rId19" Type="http://schemas.openxmlformats.org/officeDocument/2006/relationships/audio" Target="../media/audio49.wav"/><Relationship Id="rId4" Type="http://schemas.openxmlformats.org/officeDocument/2006/relationships/audio" Target="../media/audio45.wav"/><Relationship Id="rId9" Type="http://schemas.openxmlformats.org/officeDocument/2006/relationships/image" Target="../media/image36.png"/><Relationship Id="rId14" Type="http://schemas.openxmlformats.org/officeDocument/2006/relationships/image" Target="../media/image30.png"/><Relationship Id="rId22"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59.png"/><Relationship Id="rId3" Type="http://schemas.openxmlformats.org/officeDocument/2006/relationships/image" Target="../media/image15.png"/><Relationship Id="rId21" Type="http://schemas.openxmlformats.org/officeDocument/2006/relationships/image" Target="../media/image42.png"/><Relationship Id="rId7" Type="http://schemas.openxmlformats.org/officeDocument/2006/relationships/audio" Target="../media/audio56.wav"/><Relationship Id="rId12" Type="http://schemas.openxmlformats.org/officeDocument/2006/relationships/image" Target="../media/image22.png"/><Relationship Id="rId17" Type="http://schemas.openxmlformats.org/officeDocument/2006/relationships/image" Target="../media/image58.jpeg"/><Relationship Id="rId2" Type="http://schemas.openxmlformats.org/officeDocument/2006/relationships/notesSlide" Target="../notesSlides/notesSlide15.xml"/><Relationship Id="rId16" Type="http://schemas.openxmlformats.org/officeDocument/2006/relationships/image" Target="../media/image57.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image" Target="../media/image55.png"/><Relationship Id="rId24"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image" Target="../media/image56.png"/><Relationship Id="rId23" Type="http://schemas.openxmlformats.org/officeDocument/2006/relationships/audio" Target="../media/audio59.wav"/><Relationship Id="rId10" Type="http://schemas.openxmlformats.org/officeDocument/2006/relationships/image" Target="../media/image20.png"/><Relationship Id="rId19" Type="http://schemas.openxmlformats.org/officeDocument/2006/relationships/audio" Target="../media/audio57.wav"/><Relationship Id="rId4" Type="http://schemas.openxmlformats.org/officeDocument/2006/relationships/audio" Target="../media/audio53.wav"/><Relationship Id="rId9" Type="http://schemas.openxmlformats.org/officeDocument/2006/relationships/image" Target="../media/image19.png"/><Relationship Id="rId14" Type="http://schemas.openxmlformats.org/officeDocument/2006/relationships/image" Target="../media/image28.png"/><Relationship Id="rId22" Type="http://schemas.openxmlformats.org/officeDocument/2006/relationships/audio" Target="../media/audio58.wav"/></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4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41.png"/><Relationship Id="rId18" Type="http://schemas.openxmlformats.org/officeDocument/2006/relationships/image" Target="../media/image21.png"/><Relationship Id="rId3" Type="http://schemas.openxmlformats.org/officeDocument/2006/relationships/image" Target="../media/image31.png"/><Relationship Id="rId7" Type="http://schemas.openxmlformats.org/officeDocument/2006/relationships/image" Target="../media/image72.png"/><Relationship Id="rId12" Type="http://schemas.openxmlformats.org/officeDocument/2006/relationships/image" Target="../media/image75.png"/><Relationship Id="rId17" Type="http://schemas.openxmlformats.org/officeDocument/2006/relationships/image" Target="../media/image78.png"/><Relationship Id="rId2" Type="http://schemas.openxmlformats.org/officeDocument/2006/relationships/notesSlide" Target="../notesSlides/notesSlide18.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36.png"/><Relationship Id="rId5" Type="http://schemas.openxmlformats.org/officeDocument/2006/relationships/image" Target="../media/image70.png"/><Relationship Id="rId15" Type="http://schemas.openxmlformats.org/officeDocument/2006/relationships/image" Target="../media/image76.png"/><Relationship Id="rId10" Type="http://schemas.openxmlformats.org/officeDocument/2006/relationships/image" Target="../media/image74.png"/><Relationship Id="rId19" Type="http://schemas.openxmlformats.org/officeDocument/2006/relationships/image" Target="../media/image79.jpeg"/><Relationship Id="rId4" Type="http://schemas.openxmlformats.org/officeDocument/2006/relationships/image" Target="../media/image15.png"/><Relationship Id="rId9" Type="http://schemas.openxmlformats.org/officeDocument/2006/relationships/image" Target="../media/image30.pn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2.png"/><Relationship Id="rId18" Type="http://schemas.openxmlformats.org/officeDocument/2006/relationships/image" Target="../media/image79.jpeg"/><Relationship Id="rId3" Type="http://schemas.openxmlformats.org/officeDocument/2006/relationships/image" Target="../media/image15.png"/><Relationship Id="rId7" Type="http://schemas.openxmlformats.org/officeDocument/2006/relationships/image" Target="../media/image73.png"/><Relationship Id="rId12" Type="http://schemas.openxmlformats.org/officeDocument/2006/relationships/image" Target="../media/image41.png"/><Relationship Id="rId17" Type="http://schemas.openxmlformats.org/officeDocument/2006/relationships/image" Target="../media/image21.png"/><Relationship Id="rId2" Type="http://schemas.openxmlformats.org/officeDocument/2006/relationships/notesSlide" Target="../notesSlides/notesSlide19.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71.png"/><Relationship Id="rId15" Type="http://schemas.openxmlformats.org/officeDocument/2006/relationships/image" Target="../media/image77.png"/><Relationship Id="rId10" Type="http://schemas.openxmlformats.org/officeDocument/2006/relationships/image" Target="../media/image36.png"/><Relationship Id="rId19" Type="http://schemas.openxmlformats.org/officeDocument/2006/relationships/image" Target="../media/image31.pn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81.png"/><Relationship Id="rId4" Type="http://schemas.openxmlformats.org/officeDocument/2006/relationships/audio" Target="../media/audio62.wav"/></Relationships>
</file>

<file path=ppt/slides/_rels/slide29.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84.png"/><Relationship Id="rId3" Type="http://schemas.openxmlformats.org/officeDocument/2006/relationships/audio" Target="../media/audio61.wav"/><Relationship Id="rId7" Type="http://schemas.openxmlformats.org/officeDocument/2006/relationships/audio" Target="../media/audio65.wav"/><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9.xml"/><Relationship Id="rId16" Type="http://schemas.openxmlformats.org/officeDocument/2006/relationships/image" Target="../media/image87.png"/><Relationship Id="rId1" Type="http://schemas.openxmlformats.org/officeDocument/2006/relationships/slideLayout" Target="../slideLayouts/slideLayout50.xml"/><Relationship Id="rId6" Type="http://schemas.openxmlformats.org/officeDocument/2006/relationships/audio" Target="../media/audio64.wav"/><Relationship Id="rId11" Type="http://schemas.openxmlformats.org/officeDocument/2006/relationships/image" Target="../media/image82.png"/><Relationship Id="rId5" Type="http://schemas.openxmlformats.org/officeDocument/2006/relationships/audio" Target="../media/audio62.wav"/><Relationship Id="rId15" Type="http://schemas.openxmlformats.org/officeDocument/2006/relationships/image" Target="../media/image86.png"/><Relationship Id="rId10" Type="http://schemas.openxmlformats.org/officeDocument/2006/relationships/audio" Target="../media/audio68.wav"/><Relationship Id="rId4" Type="http://schemas.openxmlformats.org/officeDocument/2006/relationships/audio" Target="../media/audio63.wav"/><Relationship Id="rId9" Type="http://schemas.openxmlformats.org/officeDocument/2006/relationships/audio" Target="../media/audio67.wav"/><Relationship Id="rId1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89.png"/><Relationship Id="rId4" Type="http://schemas.openxmlformats.org/officeDocument/2006/relationships/audio" Target="../media/audio70.wav"/></Relationships>
</file>

<file path=ppt/slides/_rels/slide31.xml.rels><?xml version="1.0" encoding="UTF-8" standalone="yes"?>
<Relationships xmlns="http://schemas.openxmlformats.org/package/2006/relationships"><Relationship Id="rId8" Type="http://schemas.openxmlformats.org/officeDocument/2006/relationships/audio" Target="../media/audio74.wav"/><Relationship Id="rId3" Type="http://schemas.openxmlformats.org/officeDocument/2006/relationships/audio" Target="../media/audio69.wav"/><Relationship Id="rId7" Type="http://schemas.openxmlformats.org/officeDocument/2006/relationships/audio" Target="../media/audio73.wav"/><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audio" Target="../media/audio72.wav"/><Relationship Id="rId11" Type="http://schemas.openxmlformats.org/officeDocument/2006/relationships/image" Target="../media/image90.png"/><Relationship Id="rId5" Type="http://schemas.openxmlformats.org/officeDocument/2006/relationships/audio" Target="../media/audio71.wav"/><Relationship Id="rId10" Type="http://schemas.openxmlformats.org/officeDocument/2006/relationships/image" Target="../media/image89.png"/><Relationship Id="rId4" Type="http://schemas.openxmlformats.org/officeDocument/2006/relationships/audio" Target="../media/audio70.wav"/><Relationship Id="rId9" Type="http://schemas.openxmlformats.org/officeDocument/2006/relationships/audio" Target="../media/audio75.wav"/></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audio" Target="../media/audio84.wav"/><Relationship Id="rId18" Type="http://schemas.openxmlformats.org/officeDocument/2006/relationships/image" Target="../media/image94.png"/><Relationship Id="rId3" Type="http://schemas.openxmlformats.org/officeDocument/2006/relationships/audio" Target="../media/audio76.wav"/><Relationship Id="rId21" Type="http://schemas.openxmlformats.org/officeDocument/2006/relationships/image" Target="../media/image97.png"/><Relationship Id="rId7" Type="http://schemas.openxmlformats.org/officeDocument/2006/relationships/audio" Target="../media/audio80.wav"/><Relationship Id="rId12" Type="http://schemas.openxmlformats.org/officeDocument/2006/relationships/image" Target="../media/image14.png"/><Relationship Id="rId17" Type="http://schemas.openxmlformats.org/officeDocument/2006/relationships/image" Target="../media/image93.png"/><Relationship Id="rId2" Type="http://schemas.openxmlformats.org/officeDocument/2006/relationships/notesSlide" Target="../notesSlides/notesSlide33.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audio" Target="../media/audio79.wav"/><Relationship Id="rId11" Type="http://schemas.openxmlformats.org/officeDocument/2006/relationships/image" Target="../media/image15.png"/><Relationship Id="rId5" Type="http://schemas.openxmlformats.org/officeDocument/2006/relationships/audio" Target="../media/audio78.wav"/><Relationship Id="rId15" Type="http://schemas.openxmlformats.org/officeDocument/2006/relationships/image" Target="../media/image91.png"/><Relationship Id="rId10" Type="http://schemas.openxmlformats.org/officeDocument/2006/relationships/audio" Target="../media/audio83.wav"/><Relationship Id="rId19" Type="http://schemas.openxmlformats.org/officeDocument/2006/relationships/image" Target="../media/image95.png"/><Relationship Id="rId4" Type="http://schemas.openxmlformats.org/officeDocument/2006/relationships/audio" Target="../media/audio77.wav"/><Relationship Id="rId9" Type="http://schemas.openxmlformats.org/officeDocument/2006/relationships/audio" Target="../media/audio82.wav"/><Relationship Id="rId14" Type="http://schemas.openxmlformats.org/officeDocument/2006/relationships/audio" Target="../media/audio85.wav"/></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1.xml"/><Relationship Id="rId5" Type="http://schemas.openxmlformats.org/officeDocument/2006/relationships/image" Target="../media/image9.png"/><Relationship Id="rId4" Type="http://schemas.openxmlformats.org/officeDocument/2006/relationships/audio" Target="../media/audio8.wav"/></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audio" Target="../media/audio88.wav"/><Relationship Id="rId3" Type="http://schemas.openxmlformats.org/officeDocument/2006/relationships/image" Target="../media/image49.png"/><Relationship Id="rId7" Type="http://schemas.openxmlformats.org/officeDocument/2006/relationships/audio" Target="../media/audio87.wav"/><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86.wav"/><Relationship Id="rId10" Type="http://schemas.openxmlformats.org/officeDocument/2006/relationships/audio" Target="../media/audio90.wav"/><Relationship Id="rId4" Type="http://schemas.openxmlformats.org/officeDocument/2006/relationships/image" Target="../media/image15.png"/><Relationship Id="rId9" Type="http://schemas.openxmlformats.org/officeDocument/2006/relationships/audio" Target="../media/audio89.wav"/></Relationships>
</file>

<file path=ppt/slides/_rels/slide48.xml.rels><?xml version="1.0" encoding="UTF-8" standalone="yes"?>
<Relationships xmlns="http://schemas.openxmlformats.org/package/2006/relationships"><Relationship Id="rId8" Type="http://schemas.openxmlformats.org/officeDocument/2006/relationships/audio" Target="../media/audio88.wav"/><Relationship Id="rId3" Type="http://schemas.openxmlformats.org/officeDocument/2006/relationships/image" Target="../media/image49.png"/><Relationship Id="rId7" Type="http://schemas.openxmlformats.org/officeDocument/2006/relationships/audio" Target="../media/audio87.wav"/><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86.wav"/><Relationship Id="rId10" Type="http://schemas.openxmlformats.org/officeDocument/2006/relationships/audio" Target="../media/audio90.wav"/><Relationship Id="rId4" Type="http://schemas.openxmlformats.org/officeDocument/2006/relationships/image" Target="../media/image15.png"/><Relationship Id="rId9" Type="http://schemas.openxmlformats.org/officeDocument/2006/relationships/audio" Target="../media/audio89.wav"/></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11.wav"/><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audio" Target="../media/audio10.wav"/><Relationship Id="rId11" Type="http://schemas.openxmlformats.org/officeDocument/2006/relationships/image" Target="../media/image10.png"/><Relationship Id="rId5" Type="http://schemas.openxmlformats.org/officeDocument/2006/relationships/audio" Target="../media/audio8.wav"/><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audio" Target="../media/audio13.wav"/><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8" Type="http://schemas.openxmlformats.org/officeDocument/2006/relationships/hyperlink" Target="https://quizlet.com/gb/518648943/year-8-french-term-22-week-1-flash-cards/" TargetMode="External"/><Relationship Id="rId3" Type="http://schemas.openxmlformats.org/officeDocument/2006/relationships/image" Target="../media/image15.png"/><Relationship Id="rId7" Type="http://schemas.openxmlformats.org/officeDocument/2006/relationships/hyperlink" Target="https://quizlet.com/gb/548841059/year-8-french-term-31-week-1-flash-cards/" TargetMode="External"/><Relationship Id="rId2" Type="http://schemas.openxmlformats.org/officeDocument/2006/relationships/notesSlide" Target="../notesSlides/notesSlide52.xml"/><Relationship Id="rId1" Type="http://schemas.openxmlformats.org/officeDocument/2006/relationships/slideLayout" Target="../slideLayouts/slideLayout35.xml"/><Relationship Id="rId6" Type="http://schemas.openxmlformats.org/officeDocument/2006/relationships/hyperlink" Target="https://drive.google.com/file/d/1-sHf2H02zzWqy3047LuC1gdFVZeZfpr6/view?usp=sharing" TargetMode="External"/><Relationship Id="rId5" Type="http://schemas.openxmlformats.org/officeDocument/2006/relationships/image" Target="../media/image109.png"/><Relationship Id="rId10" Type="http://schemas.openxmlformats.org/officeDocument/2006/relationships/image" Target="../media/image110.png"/><Relationship Id="rId4" Type="http://schemas.openxmlformats.org/officeDocument/2006/relationships/image" Target="../media/image108.png"/><Relationship Id="rId9" Type="http://schemas.openxmlformats.org/officeDocument/2006/relationships/hyperlink" Target="https://quizlet.com/gb/516863806/year-8-french-term-12-week-5-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3.wav"/><Relationship Id="rId3" Type="http://schemas.openxmlformats.org/officeDocument/2006/relationships/audio" Target="../media/audio15.wav"/><Relationship Id="rId7" Type="http://schemas.openxmlformats.org/officeDocument/2006/relationships/audio" Target="../media/audio18.wav"/><Relationship Id="rId12"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image" Target="../media/image16.png"/><Relationship Id="rId10" Type="http://schemas.openxmlformats.org/officeDocument/2006/relationships/audio" Target="../media/audio21.wav"/><Relationship Id="rId4" Type="http://schemas.openxmlformats.org/officeDocument/2006/relationships/image" Target="../media/image14.png"/><Relationship Id="rId9" Type="http://schemas.openxmlformats.org/officeDocument/2006/relationships/audio" Target="../media/audio20.wav"/><Relationship Id="rId14" Type="http://schemas.openxmlformats.org/officeDocument/2006/relationships/audio" Target="../media/audio24.wav"/></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audio" Target="../media/audio27.wav"/><Relationship Id="rId39" Type="http://schemas.openxmlformats.org/officeDocument/2006/relationships/audio" Target="../media/audio40.wav"/><Relationship Id="rId21" Type="http://schemas.openxmlformats.org/officeDocument/2006/relationships/image" Target="../media/image35.jpeg"/><Relationship Id="rId34" Type="http://schemas.openxmlformats.org/officeDocument/2006/relationships/audio" Target="../media/audio35.wav"/><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audio" Target="../media/audio26.wav"/><Relationship Id="rId33" Type="http://schemas.openxmlformats.org/officeDocument/2006/relationships/audio" Target="../media/audio34.wav"/><Relationship Id="rId38" Type="http://schemas.openxmlformats.org/officeDocument/2006/relationships/audio" Target="../media/audio39.wav"/><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audio" Target="../media/audio30.wav"/><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audio" Target="../media/audio25.wav"/><Relationship Id="rId32" Type="http://schemas.openxmlformats.org/officeDocument/2006/relationships/audio" Target="../media/audio33.wav"/><Relationship Id="rId37" Type="http://schemas.openxmlformats.org/officeDocument/2006/relationships/audio" Target="../media/audio38.wav"/><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audio" Target="../media/audio29.wav"/><Relationship Id="rId36" Type="http://schemas.openxmlformats.org/officeDocument/2006/relationships/audio" Target="../media/audio37.wav"/><Relationship Id="rId10" Type="http://schemas.openxmlformats.org/officeDocument/2006/relationships/image" Target="../media/image24.png"/><Relationship Id="rId19" Type="http://schemas.openxmlformats.org/officeDocument/2006/relationships/image" Target="../media/image33.jpeg"/><Relationship Id="rId31" Type="http://schemas.openxmlformats.org/officeDocument/2006/relationships/audio" Target="../media/audio32.wav"/><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audio" Target="../media/audio28.wav"/><Relationship Id="rId30" Type="http://schemas.openxmlformats.org/officeDocument/2006/relationships/audio" Target="../media/audio31.wav"/><Relationship Id="rId35" Type="http://schemas.openxmlformats.org/officeDocument/2006/relationships/audio" Target="../media/audio36.wav"/><Relationship Id="rId8" Type="http://schemas.openxmlformats.org/officeDocument/2006/relationships/image" Target="../media/image22.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629770" cy="1062010"/>
          </a:xfrm>
        </p:spPr>
        <p:txBody>
          <a:bodyPr>
            <a:normAutofit fontScale="90000"/>
          </a:bodyPr>
          <a:lstStyle/>
          <a:p>
            <a:pPr algn="l"/>
            <a:r>
              <a:rPr lang="en-GB" sz="4000" b="1" dirty="0">
                <a:solidFill>
                  <a:prstClr val="white"/>
                </a:solidFill>
              </a:rPr>
              <a:t>Talking about what you can, must, will and want to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268630" cy="886062"/>
          </a:xfrm>
        </p:spPr>
        <p:txBody>
          <a:bodyPr>
            <a:noAutofit/>
          </a:bodyPr>
          <a:lstStyle/>
          <a:p>
            <a:pPr algn="l"/>
            <a:r>
              <a:rPr lang="en-GB" sz="3000" dirty="0">
                <a:solidFill>
                  <a:prstClr val="white"/>
                </a:solidFill>
              </a:rPr>
              <a:t>Consolidation of a selection of Y7 grammar and vocabulary</a:t>
            </a:r>
          </a:p>
          <a:p>
            <a:pPr algn="l"/>
            <a:r>
              <a:rPr lang="en-GB" sz="3000" dirty="0">
                <a:solidFill>
                  <a:prstClr val="white"/>
                </a:solidFill>
              </a:rPr>
              <a:t>SSC [aim/in], [ain/in]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5 - Lesson 47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79293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val Callout 17"/>
          <p:cNvSpPr/>
          <p:nvPr/>
        </p:nvSpPr>
        <p:spPr>
          <a:xfrm>
            <a:off x="4567983" y="4702902"/>
            <a:ext cx="2862430" cy="1455233"/>
          </a:xfrm>
          <a:prstGeom prst="wedgeEllipseCallout">
            <a:avLst>
              <a:gd name="adj1" fmla="val -34663"/>
              <a:gd name="adj2" fmla="val 60716"/>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a:t>
            </a:r>
            <a:r>
              <a:rPr lang="en-GB" sz="2000" dirty="0" err="1">
                <a:solidFill>
                  <a:schemeClr val="accent5">
                    <a:lumMod val="50000"/>
                  </a:schemeClr>
                </a:solidFill>
              </a:rPr>
              <a:t>va</a:t>
            </a:r>
            <a:r>
              <a:rPr lang="en-GB" sz="2000" dirty="0">
                <a:solidFill>
                  <a:schemeClr val="accent5">
                    <a:lumMod val="50000"/>
                  </a:schemeClr>
                </a:solidFill>
              </a:rPr>
              <a:t> </a:t>
            </a:r>
            <a:r>
              <a:rPr lang="en-GB" sz="2000" dirty="0" err="1">
                <a:solidFill>
                  <a:schemeClr val="accent5">
                    <a:lumMod val="50000"/>
                  </a:schemeClr>
                </a:solidFill>
              </a:rPr>
              <a:t>aller</a:t>
            </a:r>
            <a:r>
              <a:rPr lang="en-GB" sz="2000" dirty="0">
                <a:solidFill>
                  <a:schemeClr val="accent5">
                    <a:lumMod val="50000"/>
                  </a:schemeClr>
                </a:solidFill>
              </a:rPr>
              <a:t> chez ma   </a:t>
            </a:r>
            <a:r>
              <a:rPr lang="en-GB" sz="2000" dirty="0" err="1">
                <a:solidFill>
                  <a:schemeClr val="accent5">
                    <a:lumMod val="50000"/>
                  </a:schemeClr>
                </a:solidFill>
              </a:rPr>
              <a:t>famille</a:t>
            </a:r>
            <a:r>
              <a:rPr lang="en-GB" sz="2000" dirty="0">
                <a:solidFill>
                  <a:schemeClr val="accent5">
                    <a:lumMod val="50000"/>
                  </a:schemeClr>
                </a:solidFill>
              </a:rPr>
              <a:t> aux </a:t>
            </a:r>
            <a:r>
              <a:rPr lang="en-GB" sz="2000" dirty="0" err="1">
                <a:solidFill>
                  <a:schemeClr val="accent5">
                    <a:lumMod val="50000"/>
                  </a:schemeClr>
                </a:solidFill>
              </a:rPr>
              <a:t>États</a:t>
            </a:r>
            <a:r>
              <a:rPr lang="en-GB" sz="2000" dirty="0">
                <a:solidFill>
                  <a:schemeClr val="accent5">
                    <a:lumMod val="50000"/>
                  </a:schemeClr>
                </a:solidFill>
              </a:rPr>
              <a:t>-Unis!</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912970117"/>
              </p:ext>
            </p:extLst>
          </p:nvPr>
        </p:nvGraphicFramePr>
        <p:xfrm>
          <a:off x="6980297" y="689039"/>
          <a:ext cx="5173191" cy="5678812"/>
        </p:xfrm>
        <a:graphic>
          <a:graphicData uri="http://schemas.openxmlformats.org/drawingml/2006/table">
            <a:tbl>
              <a:tblPr firstRow="1" bandRow="1">
                <a:tableStyleId>{21E4AEA4-8DFA-4A89-87EB-49C32662AFE0}</a:tableStyleId>
              </a:tblPr>
              <a:tblGrid>
                <a:gridCol w="1724397">
                  <a:extLst>
                    <a:ext uri="{9D8B030D-6E8A-4147-A177-3AD203B41FA5}">
                      <a16:colId xmlns:a16="http://schemas.microsoft.com/office/drawing/2014/main" val="4128092149"/>
                    </a:ext>
                  </a:extLst>
                </a:gridCol>
                <a:gridCol w="1724397">
                  <a:extLst>
                    <a:ext uri="{9D8B030D-6E8A-4147-A177-3AD203B41FA5}">
                      <a16:colId xmlns:a16="http://schemas.microsoft.com/office/drawing/2014/main" val="2609792770"/>
                    </a:ext>
                  </a:extLst>
                </a:gridCol>
                <a:gridCol w="1724397">
                  <a:extLst>
                    <a:ext uri="{9D8B030D-6E8A-4147-A177-3AD203B41FA5}">
                      <a16:colId xmlns:a16="http://schemas.microsoft.com/office/drawing/2014/main" val="3410711960"/>
                    </a:ext>
                  </a:extLst>
                </a:gridCol>
              </a:tblGrid>
              <a:tr h="475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Julie (I)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Léa</a:t>
                      </a:r>
                      <a:r>
                        <a:rPr lang="en-GB" sz="2000" b="1" dirty="0"/>
                        <a:t> (she)</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we</a:t>
                      </a:r>
                    </a:p>
                  </a:txBody>
                  <a:tcPr/>
                </a:tc>
                <a:extLst>
                  <a:ext uri="{0D108BD9-81ED-4DB2-BD59-A6C34878D82A}">
                    <a16:rowId xmlns:a16="http://schemas.microsoft.com/office/drawing/2014/main" val="1153431983"/>
                  </a:ext>
                </a:extLst>
              </a:tr>
              <a:tr h="1734600">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1734600">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1734600">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264221" cy="707849"/>
          </a:xfrm>
        </p:spPr>
        <p:txBody>
          <a:bodyPr>
            <a:noAutofit/>
          </a:bodyPr>
          <a:lstStyle/>
          <a:p>
            <a:r>
              <a:rPr lang="en-GB" sz="2700" b="1" dirty="0">
                <a:solidFill>
                  <a:schemeClr val="bg1"/>
                </a:solidFill>
              </a:rPr>
              <a:t>Une amie de </a:t>
            </a:r>
            <a:r>
              <a:rPr lang="en-GB" sz="2700" b="1" dirty="0" err="1">
                <a:solidFill>
                  <a:schemeClr val="bg1"/>
                </a:solidFill>
              </a:rPr>
              <a:t>Léa</a:t>
            </a:r>
            <a:r>
              <a:rPr lang="en-GB" sz="2700" b="1" dirty="0">
                <a:solidFill>
                  <a:schemeClr val="bg1"/>
                </a:solidFill>
              </a:rPr>
              <a:t> </a:t>
            </a:r>
            <a:r>
              <a:rPr lang="en-GB" sz="2700" b="1" dirty="0" err="1">
                <a:solidFill>
                  <a:schemeClr val="bg1"/>
                </a:solidFill>
              </a:rPr>
              <a:t>va</a:t>
            </a:r>
            <a:r>
              <a:rPr lang="en-GB" sz="2700" b="1" dirty="0">
                <a:solidFill>
                  <a:schemeClr val="bg1"/>
                </a:solidFill>
              </a:rPr>
              <a:t> </a:t>
            </a:r>
            <a:r>
              <a:rPr lang="en-GB" sz="2700" b="1" dirty="0" err="1">
                <a:solidFill>
                  <a:schemeClr val="bg1"/>
                </a:solidFill>
              </a:rPr>
              <a:t>visiter</a:t>
            </a:r>
            <a:r>
              <a:rPr lang="en-GB" sz="2700" b="1" dirty="0">
                <a:solidFill>
                  <a:schemeClr val="bg1"/>
                </a:solidFill>
              </a:rPr>
              <a:t> Paris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2" y="1111971"/>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Lis et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anglais</a:t>
            </a:r>
            <a:r>
              <a:rPr lang="en-US" sz="2400" dirty="0">
                <a:solidFill>
                  <a:srgbClr val="4472C4">
                    <a:lumMod val="50000"/>
                  </a:srgbClr>
                </a:solidFill>
                <a:latin typeface="Century Gothic" panose="020F0302020204030204"/>
              </a:rPr>
              <a:t>.  Qui, quoi et </a:t>
            </a:r>
            <a:r>
              <a:rPr lang="en-US" sz="2400" dirty="0" err="1">
                <a:solidFill>
                  <a:srgbClr val="4472C4">
                    <a:lumMod val="50000"/>
                  </a:srgbClr>
                </a:solidFill>
                <a:latin typeface="Century Gothic" panose="020F0302020204030204"/>
              </a:rPr>
              <a:t>quand</a:t>
            </a:r>
            <a:r>
              <a:rPr lang="en-US" sz="2400" dirty="0">
                <a:solidFill>
                  <a:srgbClr val="4472C4">
                    <a:lumMod val="50000"/>
                  </a:srgbClr>
                </a:solidFill>
                <a:latin typeface="Century Gothic" panose="020F0302020204030204"/>
              </a:rPr>
              <a:t> ?</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Oval Callout 2"/>
          <p:cNvSpPr/>
          <p:nvPr/>
        </p:nvSpPr>
        <p:spPr>
          <a:xfrm>
            <a:off x="2757766" y="1566463"/>
            <a:ext cx="1804946" cy="1359673"/>
          </a:xfrm>
          <a:prstGeom prst="wedgeEllipseCallout">
            <a:avLst>
              <a:gd name="adj1" fmla="val 43044"/>
              <a:gd name="adj2" fmla="val 51974"/>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à Paris </a:t>
            </a:r>
            <a:r>
              <a:rPr lang="en-GB" sz="2000" dirty="0" err="1">
                <a:solidFill>
                  <a:schemeClr val="accent5">
                    <a:lumMod val="50000"/>
                  </a:schemeClr>
                </a:solidFill>
              </a:rPr>
              <a:t>en</a:t>
            </a:r>
            <a:r>
              <a:rPr lang="en-GB" sz="2000" dirty="0">
                <a:solidFill>
                  <a:schemeClr val="accent5">
                    <a:lumMod val="50000"/>
                  </a:schemeClr>
                </a:solidFill>
              </a:rPr>
              <a:t> avion.  </a:t>
            </a:r>
          </a:p>
        </p:txBody>
      </p:sp>
      <p:sp>
        <p:nvSpPr>
          <p:cNvPr id="10" name="Rounded Rectangular Callout 9"/>
          <p:cNvSpPr/>
          <p:nvPr/>
        </p:nvSpPr>
        <p:spPr>
          <a:xfrm>
            <a:off x="4719099" y="1638878"/>
            <a:ext cx="2186609" cy="1298438"/>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ne </a:t>
            </a:r>
            <a:r>
              <a:rPr lang="en-GB" sz="2000" dirty="0" err="1">
                <a:solidFill>
                  <a:schemeClr val="accent5">
                    <a:lumMod val="50000"/>
                  </a:schemeClr>
                </a:solidFill>
              </a:rPr>
              <a:t>va</a:t>
            </a:r>
            <a:r>
              <a:rPr lang="en-GB" sz="2000" dirty="0">
                <a:solidFill>
                  <a:schemeClr val="accent5">
                    <a:lumMod val="50000"/>
                  </a:schemeClr>
                </a:solidFill>
              </a:rPr>
              <a:t> pas</a:t>
            </a:r>
          </a:p>
          <a:p>
            <a:pPr algn="ctr"/>
            <a:r>
              <a:rPr lang="en-GB" sz="2000" dirty="0">
                <a:solidFill>
                  <a:schemeClr val="accent5">
                    <a:lumMod val="50000"/>
                  </a:schemeClr>
                </a:solidFill>
              </a:rPr>
              <a:t>à </a:t>
            </a:r>
            <a:r>
              <a:rPr lang="en-GB" sz="2000" dirty="0" err="1">
                <a:solidFill>
                  <a:schemeClr val="accent5">
                    <a:lumMod val="50000"/>
                  </a:schemeClr>
                </a:solidFill>
              </a:rPr>
              <a:t>l’école</a:t>
            </a:r>
            <a:r>
              <a:rPr lang="en-GB" sz="2000" dirty="0">
                <a:solidFill>
                  <a:schemeClr val="accent5">
                    <a:lumMod val="50000"/>
                  </a:schemeClr>
                </a:solidFill>
              </a:rPr>
              <a:t> le </a:t>
            </a:r>
            <a:r>
              <a:rPr lang="en-GB" sz="2000" dirty="0" err="1">
                <a:solidFill>
                  <a:schemeClr val="accent5">
                    <a:lumMod val="50000"/>
                  </a:schemeClr>
                </a:solidFill>
              </a:rPr>
              <a:t>samedi</a:t>
            </a:r>
            <a:r>
              <a:rPr lang="en-GB" sz="2000" dirty="0">
                <a:solidFill>
                  <a:schemeClr val="accent5">
                    <a:lumMod val="50000"/>
                  </a:schemeClr>
                </a:solidFill>
              </a:rPr>
              <a:t>.</a:t>
            </a:r>
          </a:p>
        </p:txBody>
      </p:sp>
      <p:sp>
        <p:nvSpPr>
          <p:cNvPr id="11" name="Rounded Rectangular Callout 10"/>
          <p:cNvSpPr/>
          <p:nvPr/>
        </p:nvSpPr>
        <p:spPr>
          <a:xfrm>
            <a:off x="99347" y="3226529"/>
            <a:ext cx="2186609" cy="1298438"/>
          </a:xfrm>
          <a:prstGeom prst="wedgeRoundRectCallout">
            <a:avLst>
              <a:gd name="adj1" fmla="val 36258"/>
              <a:gd name="adj2" fmla="val 56376"/>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Nous </a:t>
            </a:r>
            <a:r>
              <a:rPr lang="en-GB" sz="2000" dirty="0" err="1">
                <a:solidFill>
                  <a:schemeClr val="accent5">
                    <a:lumMod val="50000"/>
                  </a:schemeClr>
                </a:solidFill>
              </a:rPr>
              <a:t>allons</a:t>
            </a:r>
            <a:r>
              <a:rPr lang="en-GB" sz="2000" dirty="0">
                <a:solidFill>
                  <a:schemeClr val="accent5">
                    <a:lumMod val="50000"/>
                  </a:schemeClr>
                </a:solidFill>
              </a:rPr>
              <a:t> </a:t>
            </a:r>
            <a:r>
              <a:rPr lang="en-GB" sz="2000" dirty="0" err="1">
                <a:solidFill>
                  <a:schemeClr val="accent5">
                    <a:lumMod val="50000"/>
                  </a:schemeClr>
                </a:solidFill>
              </a:rPr>
              <a:t>visiter</a:t>
            </a:r>
            <a:r>
              <a:rPr lang="en-GB" sz="2000" dirty="0">
                <a:solidFill>
                  <a:schemeClr val="accent5">
                    <a:lumMod val="50000"/>
                  </a:schemeClr>
                </a:solidFill>
              </a:rPr>
              <a:t> la </a:t>
            </a:r>
            <a:r>
              <a:rPr lang="en-GB" sz="2000" dirty="0" err="1">
                <a:solidFill>
                  <a:schemeClr val="accent5">
                    <a:lumMod val="50000"/>
                  </a:schemeClr>
                </a:solidFill>
              </a:rPr>
              <a:t>ville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bateau. </a:t>
            </a:r>
          </a:p>
        </p:txBody>
      </p:sp>
      <p:sp>
        <p:nvSpPr>
          <p:cNvPr id="13" name="Oval Callout 12"/>
          <p:cNvSpPr/>
          <p:nvPr/>
        </p:nvSpPr>
        <p:spPr>
          <a:xfrm>
            <a:off x="2301932" y="3134531"/>
            <a:ext cx="2639441" cy="1615193"/>
          </a:xfrm>
          <a:prstGeom prst="wedgeEllipseCallout">
            <a:avLst>
              <a:gd name="adj1" fmla="val -53056"/>
              <a:gd name="adj2" fmla="val 35168"/>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Nous </a:t>
            </a:r>
            <a:r>
              <a:rPr lang="en-GB" sz="2000" dirty="0" err="1">
                <a:solidFill>
                  <a:schemeClr val="accent5">
                    <a:lumMod val="50000"/>
                  </a:schemeClr>
                </a:solidFill>
              </a:rPr>
              <a:t>n’allons</a:t>
            </a:r>
            <a:r>
              <a:rPr lang="en-GB" sz="2000" dirty="0">
                <a:solidFill>
                  <a:schemeClr val="accent5">
                    <a:lumMod val="50000"/>
                  </a:schemeClr>
                </a:solidFill>
              </a:rPr>
              <a:t> pas </a:t>
            </a:r>
            <a:r>
              <a:rPr lang="en-GB" sz="2000" dirty="0" err="1">
                <a:solidFill>
                  <a:schemeClr val="accent5">
                    <a:lumMod val="50000"/>
                  </a:schemeClr>
                </a:solidFill>
              </a:rPr>
              <a:t>aller</a:t>
            </a:r>
            <a:r>
              <a:rPr lang="en-GB" sz="2000" dirty="0">
                <a:solidFill>
                  <a:schemeClr val="accent5">
                    <a:lumMod val="50000"/>
                  </a:schemeClr>
                </a:solidFill>
              </a:rPr>
              <a:t> à la </a:t>
            </a:r>
            <a:r>
              <a:rPr lang="en-GB" sz="2000" dirty="0" err="1">
                <a:solidFill>
                  <a:schemeClr val="accent5">
                    <a:lumMod val="50000"/>
                  </a:schemeClr>
                </a:solidFill>
              </a:rPr>
              <a:t>plage</a:t>
            </a:r>
            <a:r>
              <a:rPr lang="en-GB" sz="2000" dirty="0">
                <a:solidFill>
                  <a:schemeClr val="accent5">
                    <a:lumMod val="50000"/>
                  </a:schemeClr>
                </a:solidFill>
              </a:rPr>
              <a:t>. </a:t>
            </a:r>
            <a:r>
              <a:rPr lang="en-GB" sz="2000" dirty="0" err="1">
                <a:solidFill>
                  <a:schemeClr val="accent5">
                    <a:lumMod val="50000"/>
                  </a:schemeClr>
                </a:solidFill>
              </a:rPr>
              <a:t>C’est</a:t>
            </a:r>
            <a:r>
              <a:rPr lang="en-GB" sz="2000" dirty="0">
                <a:solidFill>
                  <a:schemeClr val="accent5">
                    <a:lumMod val="50000"/>
                  </a:schemeClr>
                </a:solidFill>
              </a:rPr>
              <a:t> trop loin.</a:t>
            </a:r>
          </a:p>
        </p:txBody>
      </p:sp>
      <p:sp>
        <p:nvSpPr>
          <p:cNvPr id="15" name="Rounded Rectangular Callout 14"/>
          <p:cNvSpPr/>
          <p:nvPr/>
        </p:nvSpPr>
        <p:spPr>
          <a:xfrm>
            <a:off x="4943226" y="3242206"/>
            <a:ext cx="2020889" cy="1298438"/>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aimer Paris. On </a:t>
            </a:r>
            <a:r>
              <a:rPr lang="en-GB" sz="2000" dirty="0" err="1">
                <a:solidFill>
                  <a:schemeClr val="accent5">
                    <a:lumMod val="50000"/>
                  </a:schemeClr>
                </a:solidFill>
              </a:rPr>
              <a:t>dit</a:t>
            </a:r>
            <a:r>
              <a:rPr lang="en-GB" sz="2000" dirty="0">
                <a:solidFill>
                  <a:schemeClr val="accent5">
                    <a:lumMod val="50000"/>
                  </a:schemeClr>
                </a:solidFill>
              </a:rPr>
              <a:t> que </a:t>
            </a:r>
            <a:r>
              <a:rPr lang="en-GB" sz="2000" dirty="0" err="1">
                <a:solidFill>
                  <a:schemeClr val="accent5">
                    <a:lumMod val="50000"/>
                  </a:schemeClr>
                </a:solidFill>
              </a:rPr>
              <a:t>c’est</a:t>
            </a:r>
            <a:r>
              <a:rPr lang="en-GB" sz="2000" dirty="0">
                <a:solidFill>
                  <a:schemeClr val="accent5">
                    <a:lumMod val="50000"/>
                  </a:schemeClr>
                </a:solidFill>
              </a:rPr>
              <a:t> </a:t>
            </a:r>
            <a:r>
              <a:rPr lang="en-GB" sz="2000" dirty="0" err="1">
                <a:solidFill>
                  <a:schemeClr val="accent5">
                    <a:lumMod val="50000"/>
                  </a:schemeClr>
                </a:solidFill>
              </a:rPr>
              <a:t>une</a:t>
            </a:r>
            <a:r>
              <a:rPr lang="en-GB" sz="2000" dirty="0">
                <a:solidFill>
                  <a:schemeClr val="accent5">
                    <a:lumMod val="50000"/>
                  </a:schemeClr>
                </a:solidFill>
              </a:rPr>
              <a:t> belle </a:t>
            </a:r>
            <a:r>
              <a:rPr lang="en-GB" sz="2000" dirty="0" err="1">
                <a:solidFill>
                  <a:schemeClr val="accent5">
                    <a:lumMod val="50000"/>
                  </a:schemeClr>
                </a:solidFill>
              </a:rPr>
              <a:t>ville</a:t>
            </a:r>
            <a:r>
              <a:rPr lang="en-GB" sz="2000" dirty="0">
                <a:solidFill>
                  <a:schemeClr val="accent5">
                    <a:lumMod val="50000"/>
                  </a:schemeClr>
                </a:solidFill>
              </a:rPr>
              <a:t>.</a:t>
            </a:r>
          </a:p>
        </p:txBody>
      </p:sp>
      <p:sp>
        <p:nvSpPr>
          <p:cNvPr id="16" name="Oval Callout 15"/>
          <p:cNvSpPr/>
          <p:nvPr/>
        </p:nvSpPr>
        <p:spPr>
          <a:xfrm>
            <a:off x="-139" y="4627991"/>
            <a:ext cx="3088254" cy="1668461"/>
          </a:xfrm>
          <a:prstGeom prst="wedgeEllipseCallout">
            <a:avLst>
              <a:gd name="adj1" fmla="val -41331"/>
              <a:gd name="adj2" fmla="val 50653"/>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ne </a:t>
            </a:r>
            <a:r>
              <a:rPr lang="en-GB" sz="2000" dirty="0" err="1">
                <a:solidFill>
                  <a:schemeClr val="accent5">
                    <a:lumMod val="50000"/>
                  </a:schemeClr>
                </a:solidFill>
              </a:rPr>
              <a:t>va</a:t>
            </a:r>
            <a:r>
              <a:rPr lang="en-GB" sz="2000" dirty="0">
                <a:solidFill>
                  <a:schemeClr val="accent5">
                    <a:lumMod val="50000"/>
                  </a:schemeClr>
                </a:solidFill>
              </a:rPr>
              <a:t> pas </a:t>
            </a:r>
            <a:r>
              <a:rPr lang="en-GB" sz="2000" dirty="0" err="1">
                <a:solidFill>
                  <a:schemeClr val="accent5">
                    <a:lumMod val="50000"/>
                  </a:schemeClr>
                </a:solidFill>
              </a:rPr>
              <a:t>aller</a:t>
            </a:r>
            <a:r>
              <a:rPr lang="en-GB" sz="2000" dirty="0">
                <a:solidFill>
                  <a:schemeClr val="accent5">
                    <a:lumMod val="50000"/>
                  </a:schemeClr>
                </a:solidFill>
              </a:rPr>
              <a:t> aux </a:t>
            </a:r>
            <a:r>
              <a:rPr lang="en-GB" sz="2000" dirty="0" err="1">
                <a:solidFill>
                  <a:schemeClr val="accent5">
                    <a:lumMod val="50000"/>
                  </a:schemeClr>
                </a:solidFill>
              </a:rPr>
              <a:t>églises</a:t>
            </a:r>
            <a:r>
              <a:rPr lang="en-GB" sz="2000" dirty="0">
                <a:solidFill>
                  <a:schemeClr val="accent5">
                    <a:lumMod val="50000"/>
                  </a:schemeClr>
                </a:solidFill>
              </a:rPr>
              <a:t>. Elle </a:t>
            </a:r>
            <a:r>
              <a:rPr lang="en-GB" sz="2000" dirty="0" err="1">
                <a:solidFill>
                  <a:schemeClr val="accent5">
                    <a:lumMod val="50000"/>
                  </a:schemeClr>
                </a:solidFill>
              </a:rPr>
              <a:t>doit</a:t>
            </a:r>
            <a:r>
              <a:rPr lang="en-GB" sz="2000" dirty="0">
                <a:solidFill>
                  <a:schemeClr val="accent5">
                    <a:lumMod val="50000"/>
                  </a:schemeClr>
                </a:solidFill>
              </a:rPr>
              <a:t> </a:t>
            </a:r>
            <a:r>
              <a:rPr lang="en-GB" sz="2000" dirty="0" err="1">
                <a:solidFill>
                  <a:schemeClr val="accent5">
                    <a:lumMod val="50000"/>
                  </a:schemeClr>
                </a:solidFill>
              </a:rPr>
              <a:t>travailler</a:t>
            </a:r>
            <a:r>
              <a:rPr lang="en-GB" sz="2000" dirty="0">
                <a:solidFill>
                  <a:schemeClr val="accent5">
                    <a:lumMod val="50000"/>
                  </a:schemeClr>
                </a:solidFill>
              </a:rPr>
              <a:t>.  </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3664" y="-86947"/>
            <a:ext cx="1660538" cy="830269"/>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088" y="3410407"/>
            <a:ext cx="631520" cy="341153"/>
          </a:xfrm>
          <a:prstGeom prst="rect">
            <a:avLst/>
          </a:prstGeom>
          <a:solidFill>
            <a:schemeClr val="bg1"/>
          </a:solidFill>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0102" y="1818605"/>
            <a:ext cx="551234" cy="297782"/>
          </a:xfrm>
          <a:prstGeom prst="rect">
            <a:avLst/>
          </a:prstGeom>
          <a:solidFill>
            <a:schemeClr val="bg1"/>
          </a:solidFill>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0140" y="1809998"/>
            <a:ext cx="551234" cy="297782"/>
          </a:xfrm>
          <a:prstGeom prst="rect">
            <a:avLst/>
          </a:prstGeom>
          <a:solidFill>
            <a:schemeClr val="bg1"/>
          </a:solidFill>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9202" y="3276590"/>
            <a:ext cx="551234" cy="297782"/>
          </a:xfrm>
          <a:prstGeom prst="rect">
            <a:avLst/>
          </a:prstGeom>
          <a:solidFill>
            <a:schemeClr val="bg1"/>
          </a:solidFill>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876" y="3355816"/>
            <a:ext cx="602803" cy="313877"/>
          </a:xfrm>
          <a:prstGeom prst="rect">
            <a:avLst/>
          </a:prstGeom>
          <a:solidFill>
            <a:schemeClr val="bg1"/>
          </a:solidFill>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374" y="4871399"/>
            <a:ext cx="551234" cy="297782"/>
          </a:xfrm>
          <a:prstGeom prst="rect">
            <a:avLst/>
          </a:prstGeom>
          <a:solidFill>
            <a:schemeClr val="bg1"/>
          </a:solidFill>
        </p:spPr>
      </p:pic>
      <p:sp>
        <p:nvSpPr>
          <p:cNvPr id="17" name="Rounded Rectangular Callout 16"/>
          <p:cNvSpPr/>
          <p:nvPr/>
        </p:nvSpPr>
        <p:spPr>
          <a:xfrm>
            <a:off x="2720362" y="5012597"/>
            <a:ext cx="2326717" cy="1210574"/>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en-GB" sz="2000" dirty="0">
                <a:solidFill>
                  <a:srgbClr val="4472C4">
                    <a:lumMod val="50000"/>
                  </a:srgbClr>
                </a:solidFill>
              </a:rPr>
              <a:t>Nous </a:t>
            </a:r>
            <a:r>
              <a:rPr lang="en-GB" sz="2000" dirty="0" err="1">
                <a:solidFill>
                  <a:srgbClr val="4472C4">
                    <a:lumMod val="50000"/>
                  </a:srgbClr>
                </a:solidFill>
              </a:rPr>
              <a:t>allons</a:t>
            </a:r>
            <a:r>
              <a:rPr lang="en-GB" sz="2000" dirty="0">
                <a:solidFill>
                  <a:srgbClr val="4472C4">
                    <a:lumMod val="50000"/>
                  </a:srgbClr>
                </a:solidFill>
              </a:rPr>
              <a:t> </a:t>
            </a:r>
            <a:r>
              <a:rPr lang="en-GB" sz="2000" dirty="0" err="1">
                <a:solidFill>
                  <a:srgbClr val="4472C4">
                    <a:lumMod val="50000"/>
                  </a:srgbClr>
                </a:solidFill>
              </a:rPr>
              <a:t>aller</a:t>
            </a:r>
            <a:r>
              <a:rPr lang="en-GB" sz="2000" dirty="0">
                <a:solidFill>
                  <a:srgbClr val="4472C4">
                    <a:lumMod val="50000"/>
                  </a:srgbClr>
                </a:solidFill>
              </a:rPr>
              <a:t> au </a:t>
            </a:r>
            <a:r>
              <a:rPr lang="en-GB" sz="2000" dirty="0" err="1">
                <a:solidFill>
                  <a:srgbClr val="4472C4">
                    <a:lumMod val="50000"/>
                  </a:srgbClr>
                </a:solidFill>
              </a:rPr>
              <a:t>pont</a:t>
            </a:r>
            <a:r>
              <a:rPr lang="en-GB" sz="2000" dirty="0">
                <a:solidFill>
                  <a:srgbClr val="4472C4">
                    <a:lumMod val="50000"/>
                  </a:srgbClr>
                </a:solidFill>
              </a:rPr>
              <a:t> </a:t>
            </a:r>
            <a:r>
              <a:rPr lang="en-GB" sz="2000" dirty="0">
                <a:solidFill>
                  <a:schemeClr val="accent5">
                    <a:lumMod val="50000"/>
                  </a:schemeClr>
                </a:solidFill>
              </a:rPr>
              <a:t>‘Alexandre III’ </a:t>
            </a:r>
            <a:r>
              <a:rPr lang="en-GB" sz="2000" dirty="0" err="1">
                <a:solidFill>
                  <a:schemeClr val="accent5">
                    <a:lumMod val="50000"/>
                  </a:schemeClr>
                </a:solidFill>
              </a:rPr>
              <a:t>aussi</a:t>
            </a:r>
            <a:r>
              <a:rPr lang="en-GB" sz="2000" dirty="0">
                <a:solidFill>
                  <a:srgbClr val="4472C4">
                    <a:lumMod val="50000"/>
                  </a:srgbClr>
                </a:solidFill>
              </a:rPr>
              <a:t>.  </a:t>
            </a: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069" y="4859359"/>
            <a:ext cx="551234" cy="297782"/>
          </a:xfrm>
          <a:prstGeom prst="rect">
            <a:avLst/>
          </a:prstGeom>
          <a:solidFill>
            <a:schemeClr val="bg1"/>
          </a:solidFill>
        </p:spPr>
      </p:pic>
      <p:sp>
        <p:nvSpPr>
          <p:cNvPr id="33" name="TextBox 32"/>
          <p:cNvSpPr txBox="1"/>
          <p:nvPr/>
        </p:nvSpPr>
        <p:spPr>
          <a:xfrm>
            <a:off x="7045940" y="1190430"/>
            <a:ext cx="1816137" cy="1631216"/>
          </a:xfrm>
          <a:prstGeom prst="rect">
            <a:avLst/>
          </a:prstGeom>
          <a:noFill/>
        </p:spPr>
        <p:txBody>
          <a:bodyPr wrap="square" rtlCol="0">
            <a:spAutoFit/>
          </a:bodyPr>
          <a:lstStyle/>
          <a:p>
            <a:pPr algn="l"/>
            <a:r>
              <a:rPr lang="en-GB" sz="2000" dirty="0">
                <a:solidFill>
                  <a:schemeClr val="accent5">
                    <a:lumMod val="50000"/>
                  </a:schemeClr>
                </a:solidFill>
              </a:rPr>
              <a:t>… am </a:t>
            </a:r>
          </a:p>
          <a:p>
            <a:pPr algn="l"/>
            <a:r>
              <a:rPr lang="en-GB" sz="2000" dirty="0">
                <a:solidFill>
                  <a:schemeClr val="accent5">
                    <a:lumMod val="50000"/>
                  </a:schemeClr>
                </a:solidFill>
              </a:rPr>
              <a:t>going to</a:t>
            </a:r>
          </a:p>
          <a:p>
            <a:pPr algn="l"/>
            <a:r>
              <a:rPr lang="en-GB" sz="2000" dirty="0">
                <a:solidFill>
                  <a:schemeClr val="accent5">
                    <a:lumMod val="50000"/>
                  </a:schemeClr>
                </a:solidFill>
              </a:rPr>
              <a:t>France to stay with my friend </a:t>
            </a:r>
            <a:r>
              <a:rPr lang="en-GB" sz="2000" dirty="0" err="1">
                <a:solidFill>
                  <a:schemeClr val="accent5">
                    <a:lumMod val="50000"/>
                  </a:schemeClr>
                </a:solidFill>
              </a:rPr>
              <a:t>Léa</a:t>
            </a:r>
            <a:r>
              <a:rPr lang="en-GB" sz="2000" dirty="0">
                <a:solidFill>
                  <a:schemeClr val="accent5">
                    <a:lumMod val="50000"/>
                  </a:schemeClr>
                </a:solidFill>
              </a:rPr>
              <a:t>.</a:t>
            </a:r>
          </a:p>
        </p:txBody>
      </p:sp>
      <p:sp>
        <p:nvSpPr>
          <p:cNvPr id="34" name="TextBox 33"/>
          <p:cNvSpPr txBox="1"/>
          <p:nvPr/>
        </p:nvSpPr>
        <p:spPr>
          <a:xfrm>
            <a:off x="7008795" y="2899210"/>
            <a:ext cx="1663147" cy="1323439"/>
          </a:xfrm>
          <a:prstGeom prst="rect">
            <a:avLst/>
          </a:prstGeom>
          <a:noFill/>
        </p:spPr>
        <p:txBody>
          <a:bodyPr wrap="square" rtlCol="0">
            <a:spAutoFit/>
          </a:bodyPr>
          <a:lstStyle/>
          <a:p>
            <a:pPr algn="l"/>
            <a:r>
              <a:rPr lang="en-GB" sz="2000" dirty="0">
                <a:solidFill>
                  <a:schemeClr val="accent5">
                    <a:lumMod val="50000"/>
                  </a:schemeClr>
                </a:solidFill>
              </a:rPr>
              <a:t>… am going to Paris by plane.</a:t>
            </a:r>
          </a:p>
        </p:txBody>
      </p:sp>
      <p:sp>
        <p:nvSpPr>
          <p:cNvPr id="2" name="Rounded Rectangular Callout 1"/>
          <p:cNvSpPr/>
          <p:nvPr/>
        </p:nvSpPr>
        <p:spPr>
          <a:xfrm>
            <a:off x="266301" y="1555378"/>
            <a:ext cx="2274923" cy="1490040"/>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France pour </a:t>
            </a:r>
            <a:r>
              <a:rPr lang="en-GB" sz="2000" dirty="0" err="1">
                <a:solidFill>
                  <a:schemeClr val="accent5">
                    <a:lumMod val="50000"/>
                  </a:schemeClr>
                </a:solidFill>
              </a:rPr>
              <a:t>rester</a:t>
            </a:r>
            <a:r>
              <a:rPr lang="en-GB" sz="2000" dirty="0">
                <a:solidFill>
                  <a:schemeClr val="accent5">
                    <a:lumMod val="50000"/>
                  </a:schemeClr>
                </a:solidFill>
              </a:rPr>
              <a:t> chez mon amie </a:t>
            </a:r>
            <a:r>
              <a:rPr lang="en-GB" sz="2000" dirty="0" err="1">
                <a:solidFill>
                  <a:schemeClr val="accent5">
                    <a:lumMod val="50000"/>
                  </a:schemeClr>
                </a:solidFill>
              </a:rPr>
              <a:t>Léa</a:t>
            </a:r>
            <a:r>
              <a:rPr lang="en-GB" sz="2000" dirty="0">
                <a:solidFill>
                  <a:schemeClr val="accent5">
                    <a:lumMod val="50000"/>
                  </a:schemeClr>
                </a:solidFill>
              </a:rPr>
              <a:t>. </a:t>
            </a:r>
          </a:p>
        </p:txBody>
      </p:sp>
      <p:sp>
        <p:nvSpPr>
          <p:cNvPr id="36" name="TextBox 35"/>
          <p:cNvSpPr txBox="1"/>
          <p:nvPr/>
        </p:nvSpPr>
        <p:spPr>
          <a:xfrm>
            <a:off x="6998611" y="4709902"/>
            <a:ext cx="1776093" cy="1631216"/>
          </a:xfrm>
          <a:prstGeom prst="rect">
            <a:avLst/>
          </a:prstGeom>
          <a:noFill/>
        </p:spPr>
        <p:txBody>
          <a:bodyPr wrap="square" rtlCol="0">
            <a:spAutoFit/>
          </a:bodyPr>
          <a:lstStyle/>
          <a:p>
            <a:pPr algn="l"/>
            <a:r>
              <a:rPr lang="en-GB" sz="2000" dirty="0">
                <a:solidFill>
                  <a:schemeClr val="accent5">
                    <a:lumMod val="50000"/>
                  </a:schemeClr>
                </a:solidFill>
              </a:rPr>
              <a:t>… am going to like Paris. They say it is a beautiful city.</a:t>
            </a:r>
          </a:p>
        </p:txBody>
      </p:sp>
      <p:sp>
        <p:nvSpPr>
          <p:cNvPr id="37" name="TextBox 36"/>
          <p:cNvSpPr txBox="1"/>
          <p:nvPr/>
        </p:nvSpPr>
        <p:spPr>
          <a:xfrm>
            <a:off x="8710929" y="1197989"/>
            <a:ext cx="1685235" cy="1323439"/>
          </a:xfrm>
          <a:prstGeom prst="rect">
            <a:avLst/>
          </a:prstGeom>
          <a:noFill/>
        </p:spPr>
        <p:txBody>
          <a:bodyPr wrap="square" rtlCol="0">
            <a:spAutoFit/>
          </a:bodyPr>
          <a:lstStyle/>
          <a:p>
            <a:r>
              <a:rPr lang="en-GB" sz="2000" dirty="0">
                <a:solidFill>
                  <a:schemeClr val="accent5">
                    <a:lumMod val="50000"/>
                  </a:schemeClr>
                </a:solidFill>
              </a:rPr>
              <a:t>… isn’t </a:t>
            </a:r>
          </a:p>
          <a:p>
            <a:r>
              <a:rPr lang="en-GB" sz="2000" dirty="0">
                <a:solidFill>
                  <a:schemeClr val="accent5">
                    <a:lumMod val="50000"/>
                  </a:schemeClr>
                </a:solidFill>
              </a:rPr>
              <a:t>going to go </a:t>
            </a:r>
          </a:p>
          <a:p>
            <a:r>
              <a:rPr lang="en-GB" sz="2000" dirty="0">
                <a:solidFill>
                  <a:schemeClr val="accent5">
                    <a:lumMod val="50000"/>
                  </a:schemeClr>
                </a:solidFill>
              </a:rPr>
              <a:t>to the churches.</a:t>
            </a:r>
          </a:p>
        </p:txBody>
      </p:sp>
      <p:sp>
        <p:nvSpPr>
          <p:cNvPr id="38" name="TextBox 37"/>
          <p:cNvSpPr txBox="1"/>
          <p:nvPr/>
        </p:nvSpPr>
        <p:spPr>
          <a:xfrm>
            <a:off x="8688124" y="2939706"/>
            <a:ext cx="1685235" cy="1323439"/>
          </a:xfrm>
          <a:prstGeom prst="rect">
            <a:avLst/>
          </a:prstGeom>
          <a:noFill/>
        </p:spPr>
        <p:txBody>
          <a:bodyPr wrap="square" rtlCol="0">
            <a:spAutoFit/>
          </a:bodyPr>
          <a:lstStyle/>
          <a:p>
            <a:r>
              <a:rPr lang="en-GB" sz="2000" dirty="0">
                <a:solidFill>
                  <a:schemeClr val="accent5">
                    <a:lumMod val="50000"/>
                  </a:schemeClr>
                </a:solidFill>
              </a:rPr>
              <a:t>… doesn’t go to school on Saturdays.</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933" y="1680894"/>
            <a:ext cx="551234" cy="297782"/>
          </a:xfrm>
          <a:prstGeom prst="rect">
            <a:avLst/>
          </a:prstGeom>
          <a:solidFill>
            <a:schemeClr val="bg1"/>
          </a:solidFill>
        </p:spPr>
      </p:pic>
      <p:sp>
        <p:nvSpPr>
          <p:cNvPr id="39" name="TextBox 38"/>
          <p:cNvSpPr txBox="1"/>
          <p:nvPr/>
        </p:nvSpPr>
        <p:spPr>
          <a:xfrm>
            <a:off x="8671721" y="4692022"/>
            <a:ext cx="1808812" cy="1631216"/>
          </a:xfrm>
          <a:prstGeom prst="rect">
            <a:avLst/>
          </a:prstGeom>
          <a:noFill/>
        </p:spPr>
        <p:txBody>
          <a:bodyPr wrap="square" rtlCol="0">
            <a:spAutoFit/>
          </a:bodyPr>
          <a:lstStyle/>
          <a:p>
            <a:pPr algn="l"/>
            <a:r>
              <a:rPr lang="en-GB" sz="2000" dirty="0">
                <a:solidFill>
                  <a:schemeClr val="accent5">
                    <a:lumMod val="50000"/>
                  </a:schemeClr>
                </a:solidFill>
              </a:rPr>
              <a:t>… is going to go to Julie' family’s place in the USA.</a:t>
            </a:r>
          </a:p>
        </p:txBody>
      </p:sp>
      <p:sp>
        <p:nvSpPr>
          <p:cNvPr id="40" name="TextBox 39"/>
          <p:cNvSpPr txBox="1"/>
          <p:nvPr/>
        </p:nvSpPr>
        <p:spPr>
          <a:xfrm>
            <a:off x="10414213" y="1194209"/>
            <a:ext cx="1755457" cy="1015663"/>
          </a:xfrm>
          <a:prstGeom prst="rect">
            <a:avLst/>
          </a:prstGeom>
          <a:noFill/>
        </p:spPr>
        <p:txBody>
          <a:bodyPr wrap="square" rtlCol="0">
            <a:spAutoFit/>
          </a:bodyPr>
          <a:lstStyle/>
          <a:p>
            <a:pPr algn="l"/>
            <a:r>
              <a:rPr lang="en-GB" sz="2000" dirty="0">
                <a:solidFill>
                  <a:schemeClr val="accent5">
                    <a:lumMod val="50000"/>
                  </a:schemeClr>
                </a:solidFill>
              </a:rPr>
              <a:t>… are going to visit the city by boat.</a:t>
            </a:r>
          </a:p>
        </p:txBody>
      </p:sp>
      <p:sp>
        <p:nvSpPr>
          <p:cNvPr id="41" name="TextBox 40"/>
          <p:cNvSpPr txBox="1"/>
          <p:nvPr/>
        </p:nvSpPr>
        <p:spPr>
          <a:xfrm>
            <a:off x="10399734" y="4674143"/>
            <a:ext cx="1970444" cy="1323439"/>
          </a:xfrm>
          <a:prstGeom prst="rect">
            <a:avLst/>
          </a:prstGeom>
          <a:noFill/>
        </p:spPr>
        <p:txBody>
          <a:bodyPr wrap="square" rtlCol="0">
            <a:spAutoFit/>
          </a:bodyPr>
          <a:lstStyle/>
          <a:p>
            <a:r>
              <a:rPr lang="en-GB" sz="2000" dirty="0">
                <a:solidFill>
                  <a:schemeClr val="accent5">
                    <a:lumMod val="50000"/>
                  </a:schemeClr>
                </a:solidFill>
              </a:rPr>
              <a:t>… are going to the ‘Alexandre III’ bridge.</a:t>
            </a:r>
          </a:p>
        </p:txBody>
      </p:sp>
      <p:sp>
        <p:nvSpPr>
          <p:cNvPr id="42" name="TextBox 41"/>
          <p:cNvSpPr txBox="1"/>
          <p:nvPr/>
        </p:nvSpPr>
        <p:spPr>
          <a:xfrm>
            <a:off x="10414213" y="2943485"/>
            <a:ext cx="1689385" cy="1323439"/>
          </a:xfrm>
          <a:prstGeom prst="rect">
            <a:avLst/>
          </a:prstGeom>
          <a:noFill/>
        </p:spPr>
        <p:txBody>
          <a:bodyPr wrap="square" rtlCol="0">
            <a:spAutoFit/>
          </a:bodyPr>
          <a:lstStyle/>
          <a:p>
            <a:pPr algn="l"/>
            <a:r>
              <a:rPr lang="en-GB" sz="2000" dirty="0">
                <a:solidFill>
                  <a:schemeClr val="accent5">
                    <a:lumMod val="50000"/>
                  </a:schemeClr>
                </a:solidFill>
              </a:rPr>
              <a:t>… aren’t going to go to the beach.</a:t>
            </a: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716" y="4997866"/>
            <a:ext cx="615206" cy="332340"/>
          </a:xfrm>
          <a:prstGeom prst="rect">
            <a:avLst/>
          </a:prstGeom>
          <a:solidFill>
            <a:schemeClr val="bg1"/>
          </a:solidFill>
        </p:spPr>
      </p:pic>
      <p:sp>
        <p:nvSpPr>
          <p:cNvPr id="12" name="TextBox 11">
            <a:extLst>
              <a:ext uri="{FF2B5EF4-FFF2-40B4-BE49-F238E27FC236}">
                <a16:creationId xmlns:a16="http://schemas.microsoft.com/office/drawing/2014/main" id="{D22BEAFF-1845-4758-99CB-D03622F789E1}"/>
              </a:ext>
            </a:extLst>
          </p:cNvPr>
          <p:cNvSpPr txBox="1"/>
          <p:nvPr/>
        </p:nvSpPr>
        <p:spPr>
          <a:xfrm>
            <a:off x="99995" y="1702040"/>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1</a:t>
            </a:r>
            <a:endParaRPr lang="fr-FR" sz="2000" b="1" dirty="0">
              <a:solidFill>
                <a:schemeClr val="accent5">
                  <a:lumMod val="50000"/>
                </a:schemeClr>
              </a:solidFill>
            </a:endParaRPr>
          </a:p>
        </p:txBody>
      </p:sp>
      <p:sp>
        <p:nvSpPr>
          <p:cNvPr id="44" name="TextBox 43">
            <a:extLst>
              <a:ext uri="{FF2B5EF4-FFF2-40B4-BE49-F238E27FC236}">
                <a16:creationId xmlns:a16="http://schemas.microsoft.com/office/drawing/2014/main" id="{D6D7D51B-6D66-4D75-BD0A-26D28E331CD7}"/>
              </a:ext>
            </a:extLst>
          </p:cNvPr>
          <p:cNvSpPr txBox="1"/>
          <p:nvPr/>
        </p:nvSpPr>
        <p:spPr>
          <a:xfrm>
            <a:off x="2663902" y="2230667"/>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4</a:t>
            </a:r>
            <a:endParaRPr lang="fr-FR" sz="2000" b="1" dirty="0">
              <a:solidFill>
                <a:schemeClr val="accent5">
                  <a:lumMod val="50000"/>
                </a:schemeClr>
              </a:solidFill>
            </a:endParaRPr>
          </a:p>
        </p:txBody>
      </p:sp>
      <p:sp>
        <p:nvSpPr>
          <p:cNvPr id="45" name="TextBox 44">
            <a:extLst>
              <a:ext uri="{FF2B5EF4-FFF2-40B4-BE49-F238E27FC236}">
                <a16:creationId xmlns:a16="http://schemas.microsoft.com/office/drawing/2014/main" id="{D4D3670E-B932-4DEB-997E-3E59C8649B4C}"/>
              </a:ext>
            </a:extLst>
          </p:cNvPr>
          <p:cNvSpPr txBox="1"/>
          <p:nvPr/>
        </p:nvSpPr>
        <p:spPr>
          <a:xfrm>
            <a:off x="4628355" y="2467403"/>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7</a:t>
            </a:r>
            <a:endParaRPr lang="fr-FR" sz="2000" b="1" dirty="0">
              <a:solidFill>
                <a:schemeClr val="accent5">
                  <a:lumMod val="50000"/>
                </a:schemeClr>
              </a:solidFill>
            </a:endParaRPr>
          </a:p>
        </p:txBody>
      </p:sp>
      <p:sp>
        <p:nvSpPr>
          <p:cNvPr id="46" name="TextBox 45">
            <a:extLst>
              <a:ext uri="{FF2B5EF4-FFF2-40B4-BE49-F238E27FC236}">
                <a16:creationId xmlns:a16="http://schemas.microsoft.com/office/drawing/2014/main" id="{5DC964AD-1691-4125-AA9F-C0C8B000357F}"/>
              </a:ext>
            </a:extLst>
          </p:cNvPr>
          <p:cNvSpPr txBox="1"/>
          <p:nvPr/>
        </p:nvSpPr>
        <p:spPr>
          <a:xfrm>
            <a:off x="47562" y="3595610"/>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2</a:t>
            </a:r>
            <a:endParaRPr lang="fr-FR" sz="2000" b="1" dirty="0">
              <a:solidFill>
                <a:schemeClr val="accent5">
                  <a:lumMod val="50000"/>
                </a:schemeClr>
              </a:solidFill>
            </a:endParaRPr>
          </a:p>
        </p:txBody>
      </p:sp>
      <p:sp>
        <p:nvSpPr>
          <p:cNvPr id="47" name="TextBox 46">
            <a:extLst>
              <a:ext uri="{FF2B5EF4-FFF2-40B4-BE49-F238E27FC236}">
                <a16:creationId xmlns:a16="http://schemas.microsoft.com/office/drawing/2014/main" id="{E776F361-F04E-467D-BE59-4B27EEFC9524}"/>
              </a:ext>
            </a:extLst>
          </p:cNvPr>
          <p:cNvSpPr txBox="1"/>
          <p:nvPr/>
        </p:nvSpPr>
        <p:spPr>
          <a:xfrm>
            <a:off x="2393831" y="320408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5</a:t>
            </a:r>
            <a:endParaRPr lang="fr-FR" sz="2000" b="1" dirty="0">
              <a:solidFill>
                <a:schemeClr val="accent5">
                  <a:lumMod val="50000"/>
                </a:schemeClr>
              </a:solidFill>
            </a:endParaRPr>
          </a:p>
        </p:txBody>
      </p:sp>
      <p:sp>
        <p:nvSpPr>
          <p:cNvPr id="48" name="TextBox 47">
            <a:extLst>
              <a:ext uri="{FF2B5EF4-FFF2-40B4-BE49-F238E27FC236}">
                <a16:creationId xmlns:a16="http://schemas.microsoft.com/office/drawing/2014/main" id="{F770A98A-902B-4B06-8343-06D0D2F00DC6}"/>
              </a:ext>
            </a:extLst>
          </p:cNvPr>
          <p:cNvSpPr txBox="1"/>
          <p:nvPr/>
        </p:nvSpPr>
        <p:spPr>
          <a:xfrm>
            <a:off x="4769464" y="3621732"/>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8</a:t>
            </a:r>
            <a:endParaRPr lang="fr-FR" sz="2000" b="1" dirty="0">
              <a:solidFill>
                <a:schemeClr val="accent5">
                  <a:lumMod val="50000"/>
                </a:schemeClr>
              </a:solidFill>
            </a:endParaRPr>
          </a:p>
        </p:txBody>
      </p:sp>
      <p:sp>
        <p:nvSpPr>
          <p:cNvPr id="49" name="TextBox 48">
            <a:extLst>
              <a:ext uri="{FF2B5EF4-FFF2-40B4-BE49-F238E27FC236}">
                <a16:creationId xmlns:a16="http://schemas.microsoft.com/office/drawing/2014/main" id="{F129687D-7F0E-430C-AB1C-A8E876EBDAF8}"/>
              </a:ext>
            </a:extLst>
          </p:cNvPr>
          <p:cNvSpPr txBox="1"/>
          <p:nvPr/>
        </p:nvSpPr>
        <p:spPr>
          <a:xfrm>
            <a:off x="53717" y="526216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3</a:t>
            </a:r>
            <a:endParaRPr lang="fr-FR" sz="2000" b="1" dirty="0">
              <a:solidFill>
                <a:schemeClr val="accent5">
                  <a:lumMod val="50000"/>
                </a:schemeClr>
              </a:solidFill>
            </a:endParaRPr>
          </a:p>
        </p:txBody>
      </p:sp>
      <p:sp>
        <p:nvSpPr>
          <p:cNvPr id="50" name="TextBox 49">
            <a:extLst>
              <a:ext uri="{FF2B5EF4-FFF2-40B4-BE49-F238E27FC236}">
                <a16:creationId xmlns:a16="http://schemas.microsoft.com/office/drawing/2014/main" id="{FA88D48B-54DF-44CC-A2B9-FCBD1E5BFB6E}"/>
              </a:ext>
            </a:extLst>
          </p:cNvPr>
          <p:cNvSpPr txBox="1"/>
          <p:nvPr/>
        </p:nvSpPr>
        <p:spPr>
          <a:xfrm>
            <a:off x="2625306" y="577254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6</a:t>
            </a:r>
            <a:endParaRPr lang="fr-FR" sz="2000" b="1" dirty="0">
              <a:solidFill>
                <a:schemeClr val="accent5">
                  <a:lumMod val="50000"/>
                </a:schemeClr>
              </a:solidFill>
            </a:endParaRPr>
          </a:p>
        </p:txBody>
      </p:sp>
      <p:sp>
        <p:nvSpPr>
          <p:cNvPr id="51" name="TextBox 50">
            <a:extLst>
              <a:ext uri="{FF2B5EF4-FFF2-40B4-BE49-F238E27FC236}">
                <a16:creationId xmlns:a16="http://schemas.microsoft.com/office/drawing/2014/main" id="{8CD1C764-CAD8-41AB-AECA-033719447FB3}"/>
              </a:ext>
            </a:extLst>
          </p:cNvPr>
          <p:cNvSpPr txBox="1"/>
          <p:nvPr/>
        </p:nvSpPr>
        <p:spPr>
          <a:xfrm>
            <a:off x="5175267" y="6058467"/>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9</a:t>
            </a:r>
            <a:endParaRPr lang="fr-FR" sz="2000" b="1" dirty="0">
              <a:solidFill>
                <a:schemeClr val="accent5">
                  <a:lumMod val="50000"/>
                </a:schemeClr>
              </a:solidFill>
            </a:endParaRPr>
          </a:p>
        </p:txBody>
      </p:sp>
    </p:spTree>
    <p:extLst>
      <p:ext uri="{BB962C8B-B14F-4D97-AF65-F5344CB8AC3E}">
        <p14:creationId xmlns:p14="http://schemas.microsoft.com/office/powerpoint/2010/main" val="12423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2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9" restart="whenNotActive" fill="hold" evtFilter="cancelBubble" nodeType="interactiveSeq">
                <p:stCondLst>
                  <p:cond evt="onClick" delay="0">
                    <p:tgtEl>
                      <p:spTgt spid="30"/>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3" grpId="0"/>
      <p:bldP spid="34" grpId="0"/>
      <p:bldP spid="36" grpId="0"/>
      <p:bldP spid="37" grpId="0"/>
      <p:bldP spid="38" grpId="0"/>
      <p:bldP spid="39" grpId="0"/>
      <p:bldP spid="40" grpId="0"/>
      <p:bldP spid="41"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8306" cy="707849"/>
          </a:xfrm>
        </p:spPr>
        <p:txBody>
          <a:bodyPr>
            <a:noAutofit/>
          </a:bodyPr>
          <a:lstStyle/>
          <a:p>
            <a:r>
              <a:rPr lang="en-GB" sz="3600" b="1" dirty="0">
                <a:solidFill>
                  <a:schemeClr val="bg1"/>
                </a:solidFill>
              </a:rPr>
              <a:t>Using negatives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120" y="421730"/>
            <a:ext cx="1680057" cy="840029"/>
          </a:xfrm>
          <a:prstGeom prst="rect">
            <a:avLst/>
          </a:prstGeom>
        </p:spPr>
      </p:pic>
      <p:sp>
        <p:nvSpPr>
          <p:cNvPr id="5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TextBox 57"/>
          <p:cNvSpPr txBox="1"/>
          <p:nvPr/>
        </p:nvSpPr>
        <p:spPr>
          <a:xfrm>
            <a:off x="7561356" y="606749"/>
            <a:ext cx="4525008" cy="461665"/>
          </a:xfrm>
          <a:prstGeom prst="rect">
            <a:avLst/>
          </a:prstGeom>
          <a:noFill/>
        </p:spPr>
        <p:txBody>
          <a:bodyPr wrap="square" rtlCol="0">
            <a:spAutoFit/>
          </a:bodyPr>
          <a:lstStyle/>
          <a:p>
            <a:pPr algn="l"/>
            <a:r>
              <a:rPr lang="en-GB" sz="2400" b="1" dirty="0">
                <a:solidFill>
                  <a:schemeClr val="accent5">
                    <a:lumMod val="50000"/>
                  </a:schemeClr>
                </a:solidFill>
              </a:rPr>
              <a:t>Remember:</a:t>
            </a:r>
          </a:p>
        </p:txBody>
      </p:sp>
      <p:sp>
        <p:nvSpPr>
          <p:cNvPr id="35" name="TextBox 34"/>
          <p:cNvSpPr txBox="1"/>
          <p:nvPr/>
        </p:nvSpPr>
        <p:spPr>
          <a:xfrm>
            <a:off x="7561356" y="1180724"/>
            <a:ext cx="4630643" cy="1569660"/>
          </a:xfrm>
          <a:prstGeom prst="rect">
            <a:avLst/>
          </a:prstGeom>
          <a:noFill/>
        </p:spPr>
        <p:txBody>
          <a:bodyPr wrap="square" rtlCol="0">
            <a:spAutoFit/>
          </a:bodyPr>
          <a:lstStyle/>
          <a:p>
            <a:r>
              <a:rPr lang="en-GB" sz="2400" dirty="0">
                <a:solidFill>
                  <a:schemeClr val="accent5">
                    <a:lumMod val="50000"/>
                  </a:schemeClr>
                </a:solidFill>
              </a:rPr>
              <a:t>To make a sentence with two (or more) verbs negative, add </a:t>
            </a:r>
            <a:r>
              <a:rPr lang="en-GB" sz="2400" b="1" dirty="0">
                <a:solidFill>
                  <a:schemeClr val="accent5">
                    <a:lumMod val="50000"/>
                  </a:schemeClr>
                </a:solidFill>
              </a:rPr>
              <a:t>‘ne...pas’ </a:t>
            </a:r>
            <a:r>
              <a:rPr lang="en-GB" sz="2400" dirty="0">
                <a:solidFill>
                  <a:schemeClr val="accent5">
                    <a:lumMod val="50000"/>
                  </a:schemeClr>
                </a:solidFill>
              </a:rPr>
              <a:t>around the </a:t>
            </a:r>
            <a:r>
              <a:rPr lang="en-GB" sz="2400" b="1" dirty="0">
                <a:solidFill>
                  <a:schemeClr val="accent5">
                    <a:lumMod val="50000"/>
                  </a:schemeClr>
                </a:solidFill>
              </a:rPr>
              <a:t>first</a:t>
            </a:r>
            <a:r>
              <a:rPr lang="en-GB" sz="2400" dirty="0">
                <a:solidFill>
                  <a:schemeClr val="accent5">
                    <a:lumMod val="50000"/>
                  </a:schemeClr>
                </a:solidFill>
              </a:rPr>
              <a:t> </a:t>
            </a:r>
            <a:r>
              <a:rPr lang="en-GB" sz="2400" b="1" dirty="0">
                <a:solidFill>
                  <a:schemeClr val="accent5">
                    <a:lumMod val="50000"/>
                  </a:schemeClr>
                </a:solidFill>
              </a:rPr>
              <a:t>verb</a:t>
            </a:r>
            <a:r>
              <a:rPr lang="en-GB" sz="2400" dirty="0">
                <a:solidFill>
                  <a:schemeClr val="accent5">
                    <a:lumMod val="50000"/>
                  </a:schemeClr>
                </a:solidFill>
              </a:rPr>
              <a:t> in </a:t>
            </a:r>
            <a:r>
              <a:rPr lang="en-GB" sz="2400" b="1" dirty="0">
                <a:solidFill>
                  <a:schemeClr val="accent5">
                    <a:lumMod val="50000"/>
                  </a:schemeClr>
                </a:solidFill>
              </a:rPr>
              <a:t>short form</a:t>
            </a:r>
            <a:r>
              <a:rPr lang="en-GB" sz="2400" dirty="0">
                <a:solidFill>
                  <a:schemeClr val="accent5">
                    <a:lumMod val="50000"/>
                  </a:schemeClr>
                </a:solidFill>
              </a:rPr>
              <a:t>.</a:t>
            </a:r>
          </a:p>
        </p:txBody>
      </p:sp>
      <p:sp>
        <p:nvSpPr>
          <p:cNvPr id="36" name="TextBox 35"/>
          <p:cNvSpPr txBox="1"/>
          <p:nvPr/>
        </p:nvSpPr>
        <p:spPr>
          <a:xfrm>
            <a:off x="8092800" y="2924167"/>
            <a:ext cx="1916599" cy="461665"/>
          </a:xfrm>
          <a:prstGeom prst="rect">
            <a:avLst/>
          </a:prstGeom>
          <a:noFill/>
        </p:spPr>
        <p:txBody>
          <a:bodyPr wrap="square" rtlCol="0">
            <a:spAutoFit/>
          </a:bodyPr>
          <a:lstStyle/>
          <a:p>
            <a:pPr algn="l"/>
            <a:r>
              <a:rPr lang="en-GB" sz="2400" dirty="0">
                <a:solidFill>
                  <a:schemeClr val="accent5">
                    <a:lumMod val="50000"/>
                  </a:schemeClr>
                </a:solidFill>
              </a:rPr>
              <a:t>Je </a:t>
            </a:r>
            <a:r>
              <a:rPr lang="en-GB" sz="2400" b="1" dirty="0" err="1">
                <a:solidFill>
                  <a:srgbClr val="FF6600"/>
                </a:solidFill>
              </a:rPr>
              <a:t>vais</a:t>
            </a:r>
            <a:r>
              <a:rPr lang="en-GB" sz="2400" dirty="0">
                <a:solidFill>
                  <a:schemeClr val="accent5">
                    <a:lumMod val="50000"/>
                  </a:schemeClr>
                </a:solidFill>
              </a:rPr>
              <a:t> </a:t>
            </a:r>
            <a:r>
              <a:rPr lang="en-GB" sz="2400" dirty="0" err="1">
                <a:solidFill>
                  <a:schemeClr val="accent5">
                    <a:lumMod val="50000"/>
                  </a:schemeClr>
                </a:solidFill>
              </a:rPr>
              <a:t>aller</a:t>
            </a:r>
            <a:endParaRPr lang="en-GB" sz="2400" dirty="0">
              <a:solidFill>
                <a:schemeClr val="accent5">
                  <a:lumMod val="50000"/>
                </a:schemeClr>
              </a:solidFill>
            </a:endParaRPr>
          </a:p>
        </p:txBody>
      </p:sp>
      <p:sp>
        <p:nvSpPr>
          <p:cNvPr id="37" name="TextBox 36"/>
          <p:cNvSpPr txBox="1"/>
          <p:nvPr/>
        </p:nvSpPr>
        <p:spPr>
          <a:xfrm>
            <a:off x="9940836" y="2948194"/>
            <a:ext cx="444570" cy="461665"/>
          </a:xfrm>
          <a:prstGeom prst="rect">
            <a:avLst/>
          </a:prstGeom>
          <a:noFill/>
        </p:spPr>
        <p:txBody>
          <a:bodyPr wrap="square" rtlCol="0">
            <a:spAutoFit/>
          </a:bodyPr>
          <a:lstStyle/>
          <a:p>
            <a:pPr algn="l"/>
            <a:r>
              <a:rPr lang="en-GB" sz="2400" dirty="0">
                <a:solidFill>
                  <a:schemeClr val="accent5">
                    <a:lumMod val="50000"/>
                  </a:schemeClr>
                </a:solidFill>
                <a:sym typeface="Wingdings" panose="05000000000000000000" pitchFamily="2" charset="2"/>
              </a:rPr>
              <a:t></a:t>
            </a:r>
            <a:endParaRPr lang="en-GB" sz="2400" dirty="0">
              <a:solidFill>
                <a:schemeClr val="accent5">
                  <a:lumMod val="50000"/>
                </a:schemeClr>
              </a:solidFill>
            </a:endParaRPr>
          </a:p>
        </p:txBody>
      </p:sp>
      <p:sp>
        <p:nvSpPr>
          <p:cNvPr id="38" name="TextBox 37"/>
          <p:cNvSpPr txBox="1"/>
          <p:nvPr/>
        </p:nvSpPr>
        <p:spPr>
          <a:xfrm>
            <a:off x="8092800" y="3466434"/>
            <a:ext cx="3187770" cy="461665"/>
          </a:xfrm>
          <a:prstGeom prst="rect">
            <a:avLst/>
          </a:prstGeom>
          <a:noFill/>
        </p:spPr>
        <p:txBody>
          <a:bodyPr wrap="square" rtlCol="0">
            <a:spAutoFit/>
          </a:bodyPr>
          <a:lstStyle/>
          <a:p>
            <a:pPr algn="l"/>
            <a:r>
              <a:rPr lang="en-GB" sz="2400" dirty="0">
                <a:solidFill>
                  <a:schemeClr val="accent5">
                    <a:lumMod val="50000"/>
                  </a:schemeClr>
                </a:solidFill>
              </a:rPr>
              <a:t>Je </a:t>
            </a:r>
            <a:r>
              <a:rPr lang="en-GB" sz="2400" b="1" dirty="0">
                <a:solidFill>
                  <a:schemeClr val="accent5">
                    <a:lumMod val="50000"/>
                  </a:schemeClr>
                </a:solidFill>
              </a:rPr>
              <a:t>ne</a:t>
            </a:r>
            <a:r>
              <a:rPr lang="en-GB" sz="2400" dirty="0">
                <a:solidFill>
                  <a:schemeClr val="accent5">
                    <a:lumMod val="50000"/>
                  </a:schemeClr>
                </a:solidFill>
              </a:rPr>
              <a:t> </a:t>
            </a:r>
            <a:r>
              <a:rPr lang="en-GB" sz="2400" b="1" dirty="0" err="1">
                <a:solidFill>
                  <a:srgbClr val="FF6600"/>
                </a:solidFill>
              </a:rPr>
              <a:t>vais</a:t>
            </a:r>
            <a:r>
              <a:rPr lang="en-GB" sz="2400" dirty="0">
                <a:solidFill>
                  <a:srgbClr val="FF6600"/>
                </a:solidFill>
              </a:rPr>
              <a:t> </a:t>
            </a:r>
            <a:r>
              <a:rPr lang="en-GB" sz="2400" b="1" dirty="0">
                <a:solidFill>
                  <a:schemeClr val="accent5">
                    <a:lumMod val="50000"/>
                  </a:schemeClr>
                </a:solidFill>
              </a:rPr>
              <a:t>pas</a:t>
            </a:r>
            <a:r>
              <a:rPr lang="en-GB" sz="2400" dirty="0">
                <a:solidFill>
                  <a:schemeClr val="accent5">
                    <a:lumMod val="50000"/>
                  </a:schemeClr>
                </a:solidFill>
              </a:rPr>
              <a:t> </a:t>
            </a:r>
            <a:r>
              <a:rPr lang="en-GB" sz="2400" dirty="0" err="1">
                <a:solidFill>
                  <a:schemeClr val="accent5">
                    <a:lumMod val="50000"/>
                  </a:schemeClr>
                </a:solidFill>
              </a:rPr>
              <a:t>aller</a:t>
            </a:r>
            <a:endParaRPr lang="en-GB" sz="2400" dirty="0">
              <a:solidFill>
                <a:schemeClr val="accent5">
                  <a:lumMod val="50000"/>
                </a:schemeClr>
              </a:solidFill>
            </a:endParaRPr>
          </a:p>
        </p:txBody>
      </p:sp>
      <p:sp>
        <p:nvSpPr>
          <p:cNvPr id="39" name="TextBox 38"/>
          <p:cNvSpPr txBox="1"/>
          <p:nvPr/>
        </p:nvSpPr>
        <p:spPr>
          <a:xfrm>
            <a:off x="8092800" y="4008701"/>
            <a:ext cx="1916599" cy="461665"/>
          </a:xfrm>
          <a:prstGeom prst="rect">
            <a:avLst/>
          </a:prstGeom>
          <a:noFill/>
        </p:spPr>
        <p:txBody>
          <a:bodyPr wrap="square" rtlCol="0">
            <a:spAutoFit/>
          </a:bodyPr>
          <a:lstStyle/>
          <a:p>
            <a:pPr algn="l"/>
            <a:r>
              <a:rPr lang="en-GB" sz="2400" dirty="0">
                <a:solidFill>
                  <a:schemeClr val="accent5">
                    <a:lumMod val="50000"/>
                  </a:schemeClr>
                </a:solidFill>
              </a:rPr>
              <a:t>Elle </a:t>
            </a:r>
            <a:r>
              <a:rPr lang="en-GB" sz="2400" b="1" dirty="0" err="1">
                <a:solidFill>
                  <a:srgbClr val="FF6600"/>
                </a:solidFill>
              </a:rPr>
              <a:t>va</a:t>
            </a:r>
            <a:r>
              <a:rPr lang="en-GB" sz="2400" dirty="0">
                <a:solidFill>
                  <a:schemeClr val="accent5">
                    <a:lumMod val="50000"/>
                  </a:schemeClr>
                </a:solidFill>
              </a:rPr>
              <a:t> </a:t>
            </a:r>
            <a:r>
              <a:rPr lang="en-GB" sz="2400" dirty="0" err="1">
                <a:solidFill>
                  <a:schemeClr val="accent5">
                    <a:lumMod val="50000"/>
                  </a:schemeClr>
                </a:solidFill>
              </a:rPr>
              <a:t>aller</a:t>
            </a:r>
            <a:endParaRPr lang="en-GB" sz="2400" dirty="0">
              <a:solidFill>
                <a:schemeClr val="accent5">
                  <a:lumMod val="50000"/>
                </a:schemeClr>
              </a:solidFill>
            </a:endParaRPr>
          </a:p>
        </p:txBody>
      </p:sp>
      <p:sp>
        <p:nvSpPr>
          <p:cNvPr id="40" name="TextBox 39"/>
          <p:cNvSpPr txBox="1"/>
          <p:nvPr/>
        </p:nvSpPr>
        <p:spPr>
          <a:xfrm>
            <a:off x="9890068" y="4045782"/>
            <a:ext cx="444570" cy="461665"/>
          </a:xfrm>
          <a:prstGeom prst="rect">
            <a:avLst/>
          </a:prstGeom>
          <a:noFill/>
        </p:spPr>
        <p:txBody>
          <a:bodyPr wrap="square" rtlCol="0">
            <a:spAutoFit/>
          </a:bodyPr>
          <a:lstStyle/>
          <a:p>
            <a:pPr algn="l"/>
            <a:r>
              <a:rPr lang="en-GB" sz="2400" dirty="0">
                <a:solidFill>
                  <a:schemeClr val="accent5">
                    <a:lumMod val="50000"/>
                  </a:schemeClr>
                </a:solidFill>
                <a:sym typeface="Wingdings" panose="05000000000000000000" pitchFamily="2" charset="2"/>
              </a:rPr>
              <a:t></a:t>
            </a:r>
            <a:endParaRPr lang="en-GB" sz="2400" dirty="0">
              <a:solidFill>
                <a:schemeClr val="accent5">
                  <a:lumMod val="50000"/>
                </a:schemeClr>
              </a:solidFill>
            </a:endParaRPr>
          </a:p>
        </p:txBody>
      </p:sp>
      <p:sp>
        <p:nvSpPr>
          <p:cNvPr id="41" name="TextBox 40"/>
          <p:cNvSpPr txBox="1"/>
          <p:nvPr/>
        </p:nvSpPr>
        <p:spPr>
          <a:xfrm>
            <a:off x="8092800" y="4550968"/>
            <a:ext cx="3187770" cy="461665"/>
          </a:xfrm>
          <a:prstGeom prst="rect">
            <a:avLst/>
          </a:prstGeom>
          <a:noFill/>
        </p:spPr>
        <p:txBody>
          <a:bodyPr wrap="square" rtlCol="0">
            <a:spAutoFit/>
          </a:bodyPr>
          <a:lstStyle/>
          <a:p>
            <a:pPr algn="l"/>
            <a:r>
              <a:rPr lang="en-GB" sz="2400" dirty="0">
                <a:solidFill>
                  <a:schemeClr val="accent5">
                    <a:lumMod val="50000"/>
                  </a:schemeClr>
                </a:solidFill>
              </a:rPr>
              <a:t>Elle </a:t>
            </a:r>
            <a:r>
              <a:rPr lang="en-GB" sz="2400" b="1" dirty="0">
                <a:solidFill>
                  <a:schemeClr val="accent5">
                    <a:lumMod val="50000"/>
                  </a:schemeClr>
                </a:solidFill>
              </a:rPr>
              <a:t>ne</a:t>
            </a:r>
            <a:r>
              <a:rPr lang="en-GB" sz="2400" dirty="0">
                <a:solidFill>
                  <a:schemeClr val="accent5">
                    <a:lumMod val="50000"/>
                  </a:schemeClr>
                </a:solidFill>
              </a:rPr>
              <a:t> </a:t>
            </a:r>
            <a:r>
              <a:rPr lang="en-GB" sz="2400" b="1" dirty="0" err="1">
                <a:solidFill>
                  <a:srgbClr val="FF6600"/>
                </a:solidFill>
              </a:rPr>
              <a:t>va</a:t>
            </a:r>
            <a:r>
              <a:rPr lang="en-GB" sz="2400" dirty="0">
                <a:solidFill>
                  <a:srgbClr val="FF6600"/>
                </a:solidFill>
              </a:rPr>
              <a:t> </a:t>
            </a:r>
            <a:r>
              <a:rPr lang="en-GB" sz="2400" b="1" dirty="0">
                <a:solidFill>
                  <a:schemeClr val="accent5">
                    <a:lumMod val="50000"/>
                  </a:schemeClr>
                </a:solidFill>
              </a:rPr>
              <a:t>pas</a:t>
            </a:r>
            <a:r>
              <a:rPr lang="en-GB" sz="2400" dirty="0">
                <a:solidFill>
                  <a:schemeClr val="accent5">
                    <a:lumMod val="50000"/>
                  </a:schemeClr>
                </a:solidFill>
              </a:rPr>
              <a:t> </a:t>
            </a:r>
            <a:r>
              <a:rPr lang="en-GB" sz="2400" dirty="0" err="1">
                <a:solidFill>
                  <a:schemeClr val="accent5">
                    <a:lumMod val="50000"/>
                  </a:schemeClr>
                </a:solidFill>
              </a:rPr>
              <a:t>aller</a:t>
            </a:r>
            <a:endParaRPr lang="en-GB" sz="2400" dirty="0">
              <a:solidFill>
                <a:schemeClr val="accent5">
                  <a:lumMod val="50000"/>
                </a:schemeClr>
              </a:solidFill>
            </a:endParaRPr>
          </a:p>
        </p:txBody>
      </p:sp>
      <p:sp>
        <p:nvSpPr>
          <p:cNvPr id="42" name="TextBox 41"/>
          <p:cNvSpPr txBox="1"/>
          <p:nvPr/>
        </p:nvSpPr>
        <p:spPr>
          <a:xfrm>
            <a:off x="8092800" y="5093235"/>
            <a:ext cx="2802570" cy="461665"/>
          </a:xfrm>
          <a:prstGeom prst="rect">
            <a:avLst/>
          </a:prstGeom>
          <a:noFill/>
        </p:spPr>
        <p:txBody>
          <a:bodyPr wrap="square" rtlCol="0">
            <a:spAutoFit/>
          </a:bodyPr>
          <a:lstStyle/>
          <a:p>
            <a:pPr algn="l"/>
            <a:r>
              <a:rPr lang="en-GB" sz="2400" dirty="0">
                <a:solidFill>
                  <a:schemeClr val="accent5">
                    <a:lumMod val="50000"/>
                  </a:schemeClr>
                </a:solidFill>
              </a:rPr>
              <a:t>Nous </a:t>
            </a:r>
            <a:r>
              <a:rPr lang="en-GB" sz="2400" b="1" dirty="0" err="1">
                <a:solidFill>
                  <a:srgbClr val="FF6600"/>
                </a:solidFill>
              </a:rPr>
              <a:t>allons</a:t>
            </a:r>
            <a:r>
              <a:rPr lang="en-GB" sz="2400" dirty="0">
                <a:solidFill>
                  <a:schemeClr val="accent5">
                    <a:lumMod val="50000"/>
                  </a:schemeClr>
                </a:solidFill>
              </a:rPr>
              <a:t> </a:t>
            </a:r>
            <a:r>
              <a:rPr lang="en-GB" sz="2400" dirty="0" err="1">
                <a:solidFill>
                  <a:schemeClr val="accent5">
                    <a:lumMod val="50000"/>
                  </a:schemeClr>
                </a:solidFill>
              </a:rPr>
              <a:t>aller</a:t>
            </a:r>
            <a:endParaRPr lang="en-GB" sz="2400" dirty="0">
              <a:solidFill>
                <a:schemeClr val="accent5">
                  <a:lumMod val="50000"/>
                </a:schemeClr>
              </a:solidFill>
            </a:endParaRPr>
          </a:p>
        </p:txBody>
      </p:sp>
      <p:sp>
        <p:nvSpPr>
          <p:cNvPr id="62" name="TextBox 61"/>
          <p:cNvSpPr txBox="1"/>
          <p:nvPr/>
        </p:nvSpPr>
        <p:spPr>
          <a:xfrm>
            <a:off x="10580361" y="5093234"/>
            <a:ext cx="444570" cy="461665"/>
          </a:xfrm>
          <a:prstGeom prst="rect">
            <a:avLst/>
          </a:prstGeom>
          <a:noFill/>
        </p:spPr>
        <p:txBody>
          <a:bodyPr wrap="square" rtlCol="0">
            <a:spAutoFit/>
          </a:bodyPr>
          <a:lstStyle/>
          <a:p>
            <a:pPr algn="l"/>
            <a:r>
              <a:rPr lang="en-GB" sz="2400" dirty="0">
                <a:solidFill>
                  <a:schemeClr val="accent5">
                    <a:lumMod val="50000"/>
                  </a:schemeClr>
                </a:solidFill>
                <a:sym typeface="Wingdings" panose="05000000000000000000" pitchFamily="2" charset="2"/>
              </a:rPr>
              <a:t></a:t>
            </a:r>
            <a:endParaRPr lang="en-GB" sz="2400" dirty="0">
              <a:solidFill>
                <a:schemeClr val="accent5">
                  <a:lumMod val="50000"/>
                </a:schemeClr>
              </a:solidFill>
            </a:endParaRPr>
          </a:p>
        </p:txBody>
      </p:sp>
      <p:sp>
        <p:nvSpPr>
          <p:cNvPr id="63" name="TextBox 62"/>
          <p:cNvSpPr txBox="1"/>
          <p:nvPr/>
        </p:nvSpPr>
        <p:spPr>
          <a:xfrm>
            <a:off x="8092800" y="5635503"/>
            <a:ext cx="4054556" cy="461665"/>
          </a:xfrm>
          <a:prstGeom prst="rect">
            <a:avLst/>
          </a:prstGeom>
          <a:noFill/>
        </p:spPr>
        <p:txBody>
          <a:bodyPr wrap="square" rtlCol="0">
            <a:spAutoFit/>
          </a:bodyPr>
          <a:lstStyle/>
          <a:p>
            <a:pPr algn="l"/>
            <a:r>
              <a:rPr lang="en-GB" sz="2400" dirty="0">
                <a:solidFill>
                  <a:schemeClr val="accent5">
                    <a:lumMod val="50000"/>
                  </a:schemeClr>
                </a:solidFill>
              </a:rPr>
              <a:t>Nous </a:t>
            </a:r>
            <a:r>
              <a:rPr lang="en-GB" sz="2400" b="1" dirty="0" err="1">
                <a:solidFill>
                  <a:schemeClr val="accent5">
                    <a:lumMod val="50000"/>
                  </a:schemeClr>
                </a:solidFill>
              </a:rPr>
              <a:t>n’</a:t>
            </a:r>
            <a:r>
              <a:rPr lang="en-GB" sz="2400" b="1" dirty="0" err="1">
                <a:solidFill>
                  <a:srgbClr val="FF6600"/>
                </a:solidFill>
              </a:rPr>
              <a:t>allons</a:t>
            </a:r>
            <a:r>
              <a:rPr lang="en-GB" sz="2400" dirty="0">
                <a:solidFill>
                  <a:srgbClr val="FF6600"/>
                </a:solidFill>
              </a:rPr>
              <a:t> </a:t>
            </a:r>
            <a:r>
              <a:rPr lang="en-GB" sz="2400" b="1" dirty="0">
                <a:solidFill>
                  <a:schemeClr val="accent5">
                    <a:lumMod val="50000"/>
                  </a:schemeClr>
                </a:solidFill>
              </a:rPr>
              <a:t>pas</a:t>
            </a:r>
            <a:r>
              <a:rPr lang="en-GB" sz="2400" dirty="0">
                <a:solidFill>
                  <a:schemeClr val="accent5">
                    <a:lumMod val="50000"/>
                  </a:schemeClr>
                </a:solidFill>
              </a:rPr>
              <a:t> </a:t>
            </a:r>
            <a:r>
              <a:rPr lang="en-GB" sz="2400" dirty="0" err="1">
                <a:solidFill>
                  <a:schemeClr val="accent5">
                    <a:lumMod val="50000"/>
                  </a:schemeClr>
                </a:solidFill>
              </a:rPr>
              <a:t>aller</a:t>
            </a:r>
            <a:endParaRPr lang="en-GB" sz="2400" dirty="0">
              <a:solidFill>
                <a:schemeClr val="accent5">
                  <a:lumMod val="50000"/>
                </a:schemeClr>
              </a:solidFill>
            </a:endParaRPr>
          </a:p>
        </p:txBody>
      </p:sp>
      <p:sp>
        <p:nvSpPr>
          <p:cNvPr id="26" name="Oval Callout 17">
            <a:extLst>
              <a:ext uri="{FF2B5EF4-FFF2-40B4-BE49-F238E27FC236}">
                <a16:creationId xmlns:a16="http://schemas.microsoft.com/office/drawing/2014/main" id="{E8950070-245F-4F73-BECD-E3DFE973E571}"/>
              </a:ext>
            </a:extLst>
          </p:cNvPr>
          <p:cNvSpPr/>
          <p:nvPr/>
        </p:nvSpPr>
        <p:spPr>
          <a:xfrm>
            <a:off x="4567983" y="4702902"/>
            <a:ext cx="2862430" cy="1455233"/>
          </a:xfrm>
          <a:prstGeom prst="wedgeEllipseCallout">
            <a:avLst>
              <a:gd name="adj1" fmla="val -34663"/>
              <a:gd name="adj2" fmla="val 60716"/>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a:t>
            </a:r>
            <a:r>
              <a:rPr lang="en-GB" sz="2000" dirty="0" err="1">
                <a:solidFill>
                  <a:schemeClr val="accent5">
                    <a:lumMod val="50000"/>
                  </a:schemeClr>
                </a:solidFill>
              </a:rPr>
              <a:t>va</a:t>
            </a:r>
            <a:r>
              <a:rPr lang="en-GB" sz="2000" dirty="0">
                <a:solidFill>
                  <a:schemeClr val="accent5">
                    <a:lumMod val="50000"/>
                  </a:schemeClr>
                </a:solidFill>
              </a:rPr>
              <a:t> </a:t>
            </a:r>
            <a:r>
              <a:rPr lang="en-GB" sz="2000" dirty="0" err="1">
                <a:solidFill>
                  <a:schemeClr val="accent5">
                    <a:lumMod val="50000"/>
                  </a:schemeClr>
                </a:solidFill>
              </a:rPr>
              <a:t>aller</a:t>
            </a:r>
            <a:r>
              <a:rPr lang="en-GB" sz="2000" dirty="0">
                <a:solidFill>
                  <a:schemeClr val="accent5">
                    <a:lumMod val="50000"/>
                  </a:schemeClr>
                </a:solidFill>
              </a:rPr>
              <a:t> chez ma </a:t>
            </a:r>
            <a:r>
              <a:rPr lang="en-GB" sz="2000" dirty="0" err="1">
                <a:solidFill>
                  <a:schemeClr val="accent5">
                    <a:lumMod val="50000"/>
                  </a:schemeClr>
                </a:solidFill>
              </a:rPr>
              <a:t>famille</a:t>
            </a:r>
            <a:r>
              <a:rPr lang="en-GB" sz="2000" dirty="0">
                <a:solidFill>
                  <a:schemeClr val="accent5">
                    <a:lumMod val="50000"/>
                  </a:schemeClr>
                </a:solidFill>
              </a:rPr>
              <a:t> aux </a:t>
            </a:r>
            <a:r>
              <a:rPr lang="en-GB" sz="2000" dirty="0" err="1">
                <a:solidFill>
                  <a:schemeClr val="accent5">
                    <a:lumMod val="50000"/>
                  </a:schemeClr>
                </a:solidFill>
              </a:rPr>
              <a:t>États</a:t>
            </a:r>
            <a:r>
              <a:rPr lang="en-GB" sz="2000" dirty="0">
                <a:solidFill>
                  <a:schemeClr val="accent5">
                    <a:lumMod val="50000"/>
                  </a:schemeClr>
                </a:solidFill>
              </a:rPr>
              <a:t>-Unis!</a:t>
            </a:r>
          </a:p>
        </p:txBody>
      </p:sp>
      <p:sp>
        <p:nvSpPr>
          <p:cNvPr id="27" name="Oval Callout 2">
            <a:extLst>
              <a:ext uri="{FF2B5EF4-FFF2-40B4-BE49-F238E27FC236}">
                <a16:creationId xmlns:a16="http://schemas.microsoft.com/office/drawing/2014/main" id="{C3D89C1A-A66A-477F-B309-3316001EEB4F}"/>
              </a:ext>
            </a:extLst>
          </p:cNvPr>
          <p:cNvSpPr/>
          <p:nvPr/>
        </p:nvSpPr>
        <p:spPr>
          <a:xfrm>
            <a:off x="2757766" y="1566463"/>
            <a:ext cx="1804946" cy="1359673"/>
          </a:xfrm>
          <a:prstGeom prst="wedgeEllipseCallout">
            <a:avLst>
              <a:gd name="adj1" fmla="val 43044"/>
              <a:gd name="adj2" fmla="val 51974"/>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à Paris </a:t>
            </a:r>
            <a:r>
              <a:rPr lang="en-GB" sz="2000" dirty="0" err="1">
                <a:solidFill>
                  <a:schemeClr val="accent5">
                    <a:lumMod val="50000"/>
                  </a:schemeClr>
                </a:solidFill>
              </a:rPr>
              <a:t>en</a:t>
            </a:r>
            <a:r>
              <a:rPr lang="en-GB" sz="2000" dirty="0">
                <a:solidFill>
                  <a:schemeClr val="accent5">
                    <a:lumMod val="50000"/>
                  </a:schemeClr>
                </a:solidFill>
              </a:rPr>
              <a:t> avion.  </a:t>
            </a:r>
          </a:p>
        </p:txBody>
      </p:sp>
      <p:sp>
        <p:nvSpPr>
          <p:cNvPr id="28" name="Rounded Rectangular Callout 9">
            <a:extLst>
              <a:ext uri="{FF2B5EF4-FFF2-40B4-BE49-F238E27FC236}">
                <a16:creationId xmlns:a16="http://schemas.microsoft.com/office/drawing/2014/main" id="{0BAA94C2-F778-49D3-A5AD-34B9C0929C0E}"/>
              </a:ext>
            </a:extLst>
          </p:cNvPr>
          <p:cNvSpPr/>
          <p:nvPr/>
        </p:nvSpPr>
        <p:spPr>
          <a:xfrm>
            <a:off x="4719099" y="1638878"/>
            <a:ext cx="2186609" cy="1298438"/>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ne </a:t>
            </a:r>
            <a:r>
              <a:rPr lang="en-GB" sz="2000" dirty="0" err="1">
                <a:solidFill>
                  <a:schemeClr val="accent5">
                    <a:lumMod val="50000"/>
                  </a:schemeClr>
                </a:solidFill>
              </a:rPr>
              <a:t>va</a:t>
            </a:r>
            <a:r>
              <a:rPr lang="en-GB" sz="2000" dirty="0">
                <a:solidFill>
                  <a:schemeClr val="accent5">
                    <a:lumMod val="50000"/>
                  </a:schemeClr>
                </a:solidFill>
              </a:rPr>
              <a:t> pas</a:t>
            </a:r>
          </a:p>
          <a:p>
            <a:pPr algn="ctr"/>
            <a:r>
              <a:rPr lang="en-GB" sz="2000" dirty="0">
                <a:solidFill>
                  <a:schemeClr val="accent5">
                    <a:lumMod val="50000"/>
                  </a:schemeClr>
                </a:solidFill>
              </a:rPr>
              <a:t>à </a:t>
            </a:r>
            <a:r>
              <a:rPr lang="en-GB" sz="2000" dirty="0" err="1">
                <a:solidFill>
                  <a:schemeClr val="accent5">
                    <a:lumMod val="50000"/>
                  </a:schemeClr>
                </a:solidFill>
              </a:rPr>
              <a:t>l’école</a:t>
            </a:r>
            <a:r>
              <a:rPr lang="en-GB" sz="2000" dirty="0">
                <a:solidFill>
                  <a:schemeClr val="accent5">
                    <a:lumMod val="50000"/>
                  </a:schemeClr>
                </a:solidFill>
              </a:rPr>
              <a:t> le </a:t>
            </a:r>
            <a:r>
              <a:rPr lang="en-GB" sz="2000" dirty="0" err="1">
                <a:solidFill>
                  <a:schemeClr val="accent5">
                    <a:lumMod val="50000"/>
                  </a:schemeClr>
                </a:solidFill>
              </a:rPr>
              <a:t>samedi</a:t>
            </a:r>
            <a:r>
              <a:rPr lang="en-GB" sz="2000" dirty="0">
                <a:solidFill>
                  <a:schemeClr val="accent5">
                    <a:lumMod val="50000"/>
                  </a:schemeClr>
                </a:solidFill>
              </a:rPr>
              <a:t>.</a:t>
            </a:r>
          </a:p>
        </p:txBody>
      </p:sp>
      <p:sp>
        <p:nvSpPr>
          <p:cNvPr id="29" name="Rounded Rectangular Callout 10">
            <a:extLst>
              <a:ext uri="{FF2B5EF4-FFF2-40B4-BE49-F238E27FC236}">
                <a16:creationId xmlns:a16="http://schemas.microsoft.com/office/drawing/2014/main" id="{7EBF5CD4-708B-4F3D-BCA6-1DB00D0B5B98}"/>
              </a:ext>
            </a:extLst>
          </p:cNvPr>
          <p:cNvSpPr/>
          <p:nvPr/>
        </p:nvSpPr>
        <p:spPr>
          <a:xfrm>
            <a:off x="99347" y="3226529"/>
            <a:ext cx="2186609" cy="1298438"/>
          </a:xfrm>
          <a:prstGeom prst="wedgeRoundRectCallout">
            <a:avLst>
              <a:gd name="adj1" fmla="val 36258"/>
              <a:gd name="adj2" fmla="val 56376"/>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Nous </a:t>
            </a:r>
            <a:r>
              <a:rPr lang="en-GB" sz="2000" dirty="0" err="1">
                <a:solidFill>
                  <a:schemeClr val="accent5">
                    <a:lumMod val="50000"/>
                  </a:schemeClr>
                </a:solidFill>
              </a:rPr>
              <a:t>allons</a:t>
            </a:r>
            <a:r>
              <a:rPr lang="en-GB" sz="2000" dirty="0">
                <a:solidFill>
                  <a:schemeClr val="accent5">
                    <a:lumMod val="50000"/>
                  </a:schemeClr>
                </a:solidFill>
              </a:rPr>
              <a:t> </a:t>
            </a:r>
            <a:r>
              <a:rPr lang="en-GB" sz="2000" dirty="0" err="1">
                <a:solidFill>
                  <a:schemeClr val="accent5">
                    <a:lumMod val="50000"/>
                  </a:schemeClr>
                </a:solidFill>
              </a:rPr>
              <a:t>visiter</a:t>
            </a:r>
            <a:r>
              <a:rPr lang="en-GB" sz="2000" dirty="0">
                <a:solidFill>
                  <a:schemeClr val="accent5">
                    <a:lumMod val="50000"/>
                  </a:schemeClr>
                </a:solidFill>
              </a:rPr>
              <a:t> la </a:t>
            </a:r>
            <a:r>
              <a:rPr lang="en-GB" sz="2000" dirty="0" err="1">
                <a:solidFill>
                  <a:schemeClr val="accent5">
                    <a:lumMod val="50000"/>
                  </a:schemeClr>
                </a:solidFill>
              </a:rPr>
              <a:t>ville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bateau. </a:t>
            </a:r>
          </a:p>
        </p:txBody>
      </p:sp>
      <p:sp>
        <p:nvSpPr>
          <p:cNvPr id="30" name="Oval Callout 12">
            <a:extLst>
              <a:ext uri="{FF2B5EF4-FFF2-40B4-BE49-F238E27FC236}">
                <a16:creationId xmlns:a16="http://schemas.microsoft.com/office/drawing/2014/main" id="{32D43F66-08A3-4CD6-A207-6C307D48F4CD}"/>
              </a:ext>
            </a:extLst>
          </p:cNvPr>
          <p:cNvSpPr/>
          <p:nvPr/>
        </p:nvSpPr>
        <p:spPr>
          <a:xfrm>
            <a:off x="2301932" y="3134531"/>
            <a:ext cx="2639441" cy="1615193"/>
          </a:xfrm>
          <a:prstGeom prst="wedgeEllipseCallout">
            <a:avLst>
              <a:gd name="adj1" fmla="val -53056"/>
              <a:gd name="adj2" fmla="val 35168"/>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Nous </a:t>
            </a:r>
            <a:r>
              <a:rPr lang="en-GB" sz="2000" b="1" dirty="0" err="1">
                <a:solidFill>
                  <a:srgbClr val="FF6600"/>
                </a:solidFill>
              </a:rPr>
              <a:t>n</a:t>
            </a:r>
            <a:r>
              <a:rPr lang="en-GB" sz="2000" dirty="0" err="1">
                <a:solidFill>
                  <a:schemeClr val="accent5">
                    <a:lumMod val="50000"/>
                  </a:schemeClr>
                </a:solidFill>
              </a:rPr>
              <a:t>’</a:t>
            </a:r>
            <a:r>
              <a:rPr lang="en-GB" sz="2000" b="1" dirty="0" err="1">
                <a:solidFill>
                  <a:schemeClr val="accent5">
                    <a:lumMod val="50000"/>
                  </a:schemeClr>
                </a:solidFill>
              </a:rPr>
              <a:t>allons</a:t>
            </a:r>
            <a:r>
              <a:rPr lang="en-GB" sz="2000" dirty="0">
                <a:solidFill>
                  <a:schemeClr val="accent5">
                    <a:lumMod val="50000"/>
                  </a:schemeClr>
                </a:solidFill>
              </a:rPr>
              <a:t> </a:t>
            </a:r>
            <a:r>
              <a:rPr lang="en-GB" sz="2000" b="1" dirty="0">
                <a:solidFill>
                  <a:srgbClr val="FF6600"/>
                </a:solidFill>
              </a:rPr>
              <a:t>pas</a:t>
            </a:r>
            <a:r>
              <a:rPr lang="en-GB" sz="2000" dirty="0">
                <a:solidFill>
                  <a:schemeClr val="accent5">
                    <a:lumMod val="50000"/>
                  </a:schemeClr>
                </a:solidFill>
              </a:rPr>
              <a:t> </a:t>
            </a:r>
            <a:r>
              <a:rPr lang="en-GB" sz="2000" dirty="0" err="1">
                <a:solidFill>
                  <a:schemeClr val="accent5">
                    <a:lumMod val="50000"/>
                  </a:schemeClr>
                </a:solidFill>
              </a:rPr>
              <a:t>aller</a:t>
            </a:r>
            <a:r>
              <a:rPr lang="en-GB" sz="2000" dirty="0">
                <a:solidFill>
                  <a:schemeClr val="accent5">
                    <a:lumMod val="50000"/>
                  </a:schemeClr>
                </a:solidFill>
              </a:rPr>
              <a:t> à la </a:t>
            </a:r>
            <a:r>
              <a:rPr lang="en-GB" sz="2000" dirty="0" err="1">
                <a:solidFill>
                  <a:schemeClr val="accent5">
                    <a:lumMod val="50000"/>
                  </a:schemeClr>
                </a:solidFill>
              </a:rPr>
              <a:t>plage</a:t>
            </a:r>
            <a:r>
              <a:rPr lang="en-GB" sz="2000" dirty="0">
                <a:solidFill>
                  <a:schemeClr val="accent5">
                    <a:lumMod val="50000"/>
                  </a:schemeClr>
                </a:solidFill>
              </a:rPr>
              <a:t>. </a:t>
            </a:r>
            <a:r>
              <a:rPr lang="en-GB" sz="2000" dirty="0" err="1">
                <a:solidFill>
                  <a:schemeClr val="accent5">
                    <a:lumMod val="50000"/>
                  </a:schemeClr>
                </a:solidFill>
              </a:rPr>
              <a:t>C’est</a:t>
            </a:r>
            <a:r>
              <a:rPr lang="en-GB" sz="2000" dirty="0">
                <a:solidFill>
                  <a:schemeClr val="accent5">
                    <a:lumMod val="50000"/>
                  </a:schemeClr>
                </a:solidFill>
              </a:rPr>
              <a:t> trop loin.</a:t>
            </a:r>
          </a:p>
        </p:txBody>
      </p:sp>
      <p:sp>
        <p:nvSpPr>
          <p:cNvPr id="31" name="Rounded Rectangular Callout 14">
            <a:extLst>
              <a:ext uri="{FF2B5EF4-FFF2-40B4-BE49-F238E27FC236}">
                <a16:creationId xmlns:a16="http://schemas.microsoft.com/office/drawing/2014/main" id="{25396F97-6AD1-4689-BEA9-4F7EC7027073}"/>
              </a:ext>
            </a:extLst>
          </p:cNvPr>
          <p:cNvSpPr/>
          <p:nvPr/>
        </p:nvSpPr>
        <p:spPr>
          <a:xfrm>
            <a:off x="4943226" y="3242206"/>
            <a:ext cx="2020889" cy="1298438"/>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aimer Paris. On </a:t>
            </a:r>
            <a:r>
              <a:rPr lang="en-GB" sz="2000" dirty="0" err="1">
                <a:solidFill>
                  <a:schemeClr val="accent5">
                    <a:lumMod val="50000"/>
                  </a:schemeClr>
                </a:solidFill>
              </a:rPr>
              <a:t>dit</a:t>
            </a:r>
            <a:r>
              <a:rPr lang="en-GB" sz="2000" dirty="0">
                <a:solidFill>
                  <a:schemeClr val="accent5">
                    <a:lumMod val="50000"/>
                  </a:schemeClr>
                </a:solidFill>
              </a:rPr>
              <a:t> que </a:t>
            </a:r>
            <a:r>
              <a:rPr lang="en-GB" sz="2000" dirty="0" err="1">
                <a:solidFill>
                  <a:schemeClr val="accent5">
                    <a:lumMod val="50000"/>
                  </a:schemeClr>
                </a:solidFill>
              </a:rPr>
              <a:t>c’est</a:t>
            </a:r>
            <a:r>
              <a:rPr lang="en-GB" sz="2000" dirty="0">
                <a:solidFill>
                  <a:schemeClr val="accent5">
                    <a:lumMod val="50000"/>
                  </a:schemeClr>
                </a:solidFill>
              </a:rPr>
              <a:t> </a:t>
            </a:r>
            <a:r>
              <a:rPr lang="en-GB" sz="2000" dirty="0" err="1">
                <a:solidFill>
                  <a:schemeClr val="accent5">
                    <a:lumMod val="50000"/>
                  </a:schemeClr>
                </a:solidFill>
              </a:rPr>
              <a:t>une</a:t>
            </a:r>
            <a:r>
              <a:rPr lang="en-GB" sz="2000" dirty="0">
                <a:solidFill>
                  <a:schemeClr val="accent5">
                    <a:lumMod val="50000"/>
                  </a:schemeClr>
                </a:solidFill>
              </a:rPr>
              <a:t> </a:t>
            </a:r>
            <a:r>
              <a:rPr lang="en-GB" sz="2000" dirty="0" err="1">
                <a:solidFill>
                  <a:schemeClr val="accent5">
                    <a:lumMod val="50000"/>
                  </a:schemeClr>
                </a:solidFill>
              </a:rPr>
              <a:t>ville</a:t>
            </a:r>
            <a:r>
              <a:rPr lang="en-GB" sz="2000" dirty="0">
                <a:solidFill>
                  <a:schemeClr val="accent5">
                    <a:lumMod val="50000"/>
                  </a:schemeClr>
                </a:solidFill>
              </a:rPr>
              <a:t> belle. </a:t>
            </a:r>
          </a:p>
        </p:txBody>
      </p:sp>
      <p:sp>
        <p:nvSpPr>
          <p:cNvPr id="32" name="Oval Callout 15">
            <a:extLst>
              <a:ext uri="{FF2B5EF4-FFF2-40B4-BE49-F238E27FC236}">
                <a16:creationId xmlns:a16="http://schemas.microsoft.com/office/drawing/2014/main" id="{84FBDFB0-D2C6-40D0-B0EA-88D676A6AD26}"/>
              </a:ext>
            </a:extLst>
          </p:cNvPr>
          <p:cNvSpPr/>
          <p:nvPr/>
        </p:nvSpPr>
        <p:spPr>
          <a:xfrm>
            <a:off x="-139" y="4627991"/>
            <a:ext cx="3088254" cy="1668461"/>
          </a:xfrm>
          <a:prstGeom prst="wedgeEllipseCallout">
            <a:avLst>
              <a:gd name="adj1" fmla="val -41331"/>
              <a:gd name="adj2" fmla="val 50653"/>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a:t>
            </a:r>
            <a:r>
              <a:rPr lang="en-GB" sz="2000" b="1" dirty="0">
                <a:solidFill>
                  <a:schemeClr val="accent5">
                    <a:lumMod val="50000"/>
                  </a:schemeClr>
                </a:solidFill>
              </a:rPr>
              <a:t>ne</a:t>
            </a:r>
            <a:r>
              <a:rPr lang="en-GB" sz="2000" dirty="0">
                <a:solidFill>
                  <a:schemeClr val="accent5">
                    <a:lumMod val="50000"/>
                  </a:schemeClr>
                </a:solidFill>
              </a:rPr>
              <a:t> </a:t>
            </a:r>
            <a:r>
              <a:rPr lang="en-GB" sz="2000" b="1" dirty="0" err="1">
                <a:solidFill>
                  <a:srgbClr val="FF6600"/>
                </a:solidFill>
              </a:rPr>
              <a:t>va</a:t>
            </a:r>
            <a:r>
              <a:rPr lang="en-GB" sz="2000" dirty="0">
                <a:solidFill>
                  <a:schemeClr val="accent5">
                    <a:lumMod val="50000"/>
                  </a:schemeClr>
                </a:solidFill>
              </a:rPr>
              <a:t> </a:t>
            </a:r>
            <a:r>
              <a:rPr lang="en-GB" sz="2000" b="1" dirty="0">
                <a:solidFill>
                  <a:schemeClr val="accent5">
                    <a:lumMod val="50000"/>
                  </a:schemeClr>
                </a:solidFill>
              </a:rPr>
              <a:t>pas</a:t>
            </a:r>
            <a:r>
              <a:rPr lang="en-GB" sz="2000" dirty="0">
                <a:solidFill>
                  <a:schemeClr val="accent5">
                    <a:lumMod val="50000"/>
                  </a:schemeClr>
                </a:solidFill>
              </a:rPr>
              <a:t> </a:t>
            </a:r>
            <a:r>
              <a:rPr lang="en-GB" sz="2000" dirty="0" err="1">
                <a:solidFill>
                  <a:schemeClr val="accent5">
                    <a:lumMod val="50000"/>
                  </a:schemeClr>
                </a:solidFill>
              </a:rPr>
              <a:t>aller</a:t>
            </a:r>
            <a:r>
              <a:rPr lang="en-GB" sz="2000" dirty="0">
                <a:solidFill>
                  <a:schemeClr val="accent5">
                    <a:lumMod val="50000"/>
                  </a:schemeClr>
                </a:solidFill>
              </a:rPr>
              <a:t> aux </a:t>
            </a:r>
            <a:r>
              <a:rPr lang="en-GB" sz="2000" dirty="0" err="1">
                <a:solidFill>
                  <a:schemeClr val="accent5">
                    <a:lumMod val="50000"/>
                  </a:schemeClr>
                </a:solidFill>
              </a:rPr>
              <a:t>églises</a:t>
            </a:r>
            <a:r>
              <a:rPr lang="en-GB" sz="2000" dirty="0">
                <a:solidFill>
                  <a:schemeClr val="accent5">
                    <a:lumMod val="50000"/>
                  </a:schemeClr>
                </a:solidFill>
              </a:rPr>
              <a:t>. Elle </a:t>
            </a:r>
            <a:r>
              <a:rPr lang="en-GB" sz="2000" dirty="0" err="1">
                <a:solidFill>
                  <a:schemeClr val="accent5">
                    <a:lumMod val="50000"/>
                  </a:schemeClr>
                </a:solidFill>
              </a:rPr>
              <a:t>doit</a:t>
            </a:r>
            <a:r>
              <a:rPr lang="en-GB" sz="2000" dirty="0">
                <a:solidFill>
                  <a:schemeClr val="accent5">
                    <a:lumMod val="50000"/>
                  </a:schemeClr>
                </a:solidFill>
              </a:rPr>
              <a:t> </a:t>
            </a:r>
            <a:r>
              <a:rPr lang="en-GB" sz="2000" dirty="0" err="1">
                <a:solidFill>
                  <a:schemeClr val="accent5">
                    <a:lumMod val="50000"/>
                  </a:schemeClr>
                </a:solidFill>
              </a:rPr>
              <a:t>travailler</a:t>
            </a:r>
            <a:r>
              <a:rPr lang="en-GB" sz="2000" dirty="0">
                <a:solidFill>
                  <a:schemeClr val="accent5">
                    <a:lumMod val="50000"/>
                  </a:schemeClr>
                </a:solidFill>
              </a:rPr>
              <a:t>.  </a:t>
            </a:r>
          </a:p>
        </p:txBody>
      </p:sp>
      <p:sp>
        <p:nvSpPr>
          <p:cNvPr id="33" name="Rounded Rectangular Callout 16">
            <a:extLst>
              <a:ext uri="{FF2B5EF4-FFF2-40B4-BE49-F238E27FC236}">
                <a16:creationId xmlns:a16="http://schemas.microsoft.com/office/drawing/2014/main" id="{C9700E27-FCC9-4287-B7F4-C6EE7068DC46}"/>
              </a:ext>
            </a:extLst>
          </p:cNvPr>
          <p:cNvSpPr/>
          <p:nvPr/>
        </p:nvSpPr>
        <p:spPr>
          <a:xfrm>
            <a:off x="2720362" y="5012597"/>
            <a:ext cx="2326717" cy="1210574"/>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en-GB" sz="2000" dirty="0">
                <a:solidFill>
                  <a:srgbClr val="4472C4">
                    <a:lumMod val="50000"/>
                  </a:srgbClr>
                </a:solidFill>
              </a:rPr>
              <a:t>Nous </a:t>
            </a:r>
            <a:r>
              <a:rPr lang="en-GB" sz="2000" dirty="0" err="1">
                <a:solidFill>
                  <a:srgbClr val="4472C4">
                    <a:lumMod val="50000"/>
                  </a:srgbClr>
                </a:solidFill>
              </a:rPr>
              <a:t>allons</a:t>
            </a:r>
            <a:r>
              <a:rPr lang="en-GB" sz="2000" dirty="0">
                <a:solidFill>
                  <a:srgbClr val="4472C4">
                    <a:lumMod val="50000"/>
                  </a:srgbClr>
                </a:solidFill>
              </a:rPr>
              <a:t> </a:t>
            </a:r>
            <a:r>
              <a:rPr lang="en-GB" sz="2000" dirty="0" err="1">
                <a:solidFill>
                  <a:srgbClr val="4472C4">
                    <a:lumMod val="50000"/>
                  </a:srgbClr>
                </a:solidFill>
              </a:rPr>
              <a:t>aller</a:t>
            </a:r>
            <a:r>
              <a:rPr lang="en-GB" sz="2000" dirty="0">
                <a:solidFill>
                  <a:srgbClr val="4472C4">
                    <a:lumMod val="50000"/>
                  </a:srgbClr>
                </a:solidFill>
              </a:rPr>
              <a:t> au </a:t>
            </a:r>
            <a:r>
              <a:rPr lang="en-GB" sz="2000" dirty="0" err="1">
                <a:solidFill>
                  <a:srgbClr val="4472C4">
                    <a:lumMod val="50000"/>
                  </a:srgbClr>
                </a:solidFill>
              </a:rPr>
              <a:t>pont</a:t>
            </a:r>
            <a:r>
              <a:rPr lang="en-GB" sz="2000" dirty="0">
                <a:solidFill>
                  <a:srgbClr val="4472C4">
                    <a:lumMod val="50000"/>
                  </a:srgbClr>
                </a:solidFill>
              </a:rPr>
              <a:t> </a:t>
            </a:r>
            <a:r>
              <a:rPr lang="en-GB" sz="2000" dirty="0">
                <a:solidFill>
                  <a:schemeClr val="accent5">
                    <a:lumMod val="50000"/>
                  </a:schemeClr>
                </a:solidFill>
              </a:rPr>
              <a:t>‘Alexandre III’ </a:t>
            </a:r>
            <a:r>
              <a:rPr lang="en-GB" sz="2000" dirty="0" err="1">
                <a:solidFill>
                  <a:schemeClr val="accent5">
                    <a:lumMod val="50000"/>
                  </a:schemeClr>
                </a:solidFill>
              </a:rPr>
              <a:t>aussi</a:t>
            </a:r>
            <a:r>
              <a:rPr lang="en-GB" sz="2000" dirty="0">
                <a:solidFill>
                  <a:srgbClr val="4472C4">
                    <a:lumMod val="50000"/>
                  </a:srgbClr>
                </a:solidFill>
              </a:rPr>
              <a:t>.  </a:t>
            </a:r>
          </a:p>
        </p:txBody>
      </p:sp>
      <p:sp>
        <p:nvSpPr>
          <p:cNvPr id="34" name="Rounded Rectangular Callout 1">
            <a:extLst>
              <a:ext uri="{FF2B5EF4-FFF2-40B4-BE49-F238E27FC236}">
                <a16:creationId xmlns:a16="http://schemas.microsoft.com/office/drawing/2014/main" id="{86292159-C8EB-4384-BB6E-8F0A288868B5}"/>
              </a:ext>
            </a:extLst>
          </p:cNvPr>
          <p:cNvSpPr/>
          <p:nvPr/>
        </p:nvSpPr>
        <p:spPr>
          <a:xfrm>
            <a:off x="266301" y="1555378"/>
            <a:ext cx="2274923" cy="1490040"/>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France pour </a:t>
            </a:r>
            <a:r>
              <a:rPr lang="en-GB" sz="2000" dirty="0" err="1">
                <a:solidFill>
                  <a:schemeClr val="accent5">
                    <a:lumMod val="50000"/>
                  </a:schemeClr>
                </a:solidFill>
              </a:rPr>
              <a:t>rester</a:t>
            </a:r>
            <a:r>
              <a:rPr lang="en-GB" sz="2000" dirty="0">
                <a:solidFill>
                  <a:schemeClr val="accent5">
                    <a:lumMod val="50000"/>
                  </a:schemeClr>
                </a:solidFill>
              </a:rPr>
              <a:t> chez mon amie </a:t>
            </a:r>
            <a:r>
              <a:rPr lang="en-GB" sz="2000" dirty="0" err="1">
                <a:solidFill>
                  <a:schemeClr val="accent5">
                    <a:lumMod val="50000"/>
                  </a:schemeClr>
                </a:solidFill>
              </a:rPr>
              <a:t>Léa</a:t>
            </a:r>
            <a:r>
              <a:rPr lang="en-GB" sz="2000" dirty="0">
                <a:solidFill>
                  <a:schemeClr val="accent5">
                    <a:lumMod val="50000"/>
                  </a:schemeClr>
                </a:solidFill>
              </a:rPr>
              <a:t>. </a:t>
            </a:r>
          </a:p>
        </p:txBody>
      </p:sp>
      <p:sp>
        <p:nvSpPr>
          <p:cNvPr id="43" name="TextBox 42">
            <a:extLst>
              <a:ext uri="{FF2B5EF4-FFF2-40B4-BE49-F238E27FC236}">
                <a16:creationId xmlns:a16="http://schemas.microsoft.com/office/drawing/2014/main" id="{0CBD0E4F-1CD8-44CB-AD53-7B48B078CADF}"/>
              </a:ext>
            </a:extLst>
          </p:cNvPr>
          <p:cNvSpPr txBox="1"/>
          <p:nvPr/>
        </p:nvSpPr>
        <p:spPr>
          <a:xfrm>
            <a:off x="99995" y="1702040"/>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1</a:t>
            </a:r>
            <a:endParaRPr lang="fr-FR" sz="2000" b="1" dirty="0">
              <a:solidFill>
                <a:schemeClr val="accent5">
                  <a:lumMod val="50000"/>
                </a:schemeClr>
              </a:solidFill>
            </a:endParaRPr>
          </a:p>
        </p:txBody>
      </p:sp>
      <p:sp>
        <p:nvSpPr>
          <p:cNvPr id="44" name="TextBox 43">
            <a:extLst>
              <a:ext uri="{FF2B5EF4-FFF2-40B4-BE49-F238E27FC236}">
                <a16:creationId xmlns:a16="http://schemas.microsoft.com/office/drawing/2014/main" id="{1C75EC6C-2017-4D22-9B2F-C9B19F33A520}"/>
              </a:ext>
            </a:extLst>
          </p:cNvPr>
          <p:cNvSpPr txBox="1"/>
          <p:nvPr/>
        </p:nvSpPr>
        <p:spPr>
          <a:xfrm>
            <a:off x="2663902" y="2230667"/>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4</a:t>
            </a:r>
            <a:endParaRPr lang="fr-FR" sz="2000" b="1" dirty="0">
              <a:solidFill>
                <a:schemeClr val="accent5">
                  <a:lumMod val="50000"/>
                </a:schemeClr>
              </a:solidFill>
            </a:endParaRPr>
          </a:p>
        </p:txBody>
      </p:sp>
      <p:sp>
        <p:nvSpPr>
          <p:cNvPr id="46" name="TextBox 45">
            <a:extLst>
              <a:ext uri="{FF2B5EF4-FFF2-40B4-BE49-F238E27FC236}">
                <a16:creationId xmlns:a16="http://schemas.microsoft.com/office/drawing/2014/main" id="{C2829B22-8488-44EE-8BE7-B0E04B1F01CE}"/>
              </a:ext>
            </a:extLst>
          </p:cNvPr>
          <p:cNvSpPr txBox="1"/>
          <p:nvPr/>
        </p:nvSpPr>
        <p:spPr>
          <a:xfrm>
            <a:off x="47562" y="3595610"/>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2</a:t>
            </a:r>
            <a:endParaRPr lang="fr-FR" sz="2000" b="1" dirty="0">
              <a:solidFill>
                <a:schemeClr val="accent5">
                  <a:lumMod val="50000"/>
                </a:schemeClr>
              </a:solidFill>
            </a:endParaRPr>
          </a:p>
        </p:txBody>
      </p:sp>
      <p:sp>
        <p:nvSpPr>
          <p:cNvPr id="48" name="TextBox 47">
            <a:extLst>
              <a:ext uri="{FF2B5EF4-FFF2-40B4-BE49-F238E27FC236}">
                <a16:creationId xmlns:a16="http://schemas.microsoft.com/office/drawing/2014/main" id="{C62946FC-B01A-4795-BFC3-05D89C0CDB22}"/>
              </a:ext>
            </a:extLst>
          </p:cNvPr>
          <p:cNvSpPr txBox="1"/>
          <p:nvPr/>
        </p:nvSpPr>
        <p:spPr>
          <a:xfrm>
            <a:off x="4769464" y="3621732"/>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8</a:t>
            </a:r>
            <a:endParaRPr lang="fr-FR" sz="2000" b="1" dirty="0">
              <a:solidFill>
                <a:schemeClr val="accent5">
                  <a:lumMod val="50000"/>
                </a:schemeClr>
              </a:solidFill>
            </a:endParaRPr>
          </a:p>
        </p:txBody>
      </p:sp>
      <p:sp>
        <p:nvSpPr>
          <p:cNvPr id="49" name="TextBox 48">
            <a:extLst>
              <a:ext uri="{FF2B5EF4-FFF2-40B4-BE49-F238E27FC236}">
                <a16:creationId xmlns:a16="http://schemas.microsoft.com/office/drawing/2014/main" id="{BB913EF0-74CD-46DC-A5BF-DD668E65E49E}"/>
              </a:ext>
            </a:extLst>
          </p:cNvPr>
          <p:cNvSpPr txBox="1"/>
          <p:nvPr/>
        </p:nvSpPr>
        <p:spPr>
          <a:xfrm>
            <a:off x="53717" y="526216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3</a:t>
            </a:r>
            <a:endParaRPr lang="fr-FR" sz="2000" b="1" dirty="0">
              <a:solidFill>
                <a:schemeClr val="accent5">
                  <a:lumMod val="50000"/>
                </a:schemeClr>
              </a:solidFill>
            </a:endParaRPr>
          </a:p>
        </p:txBody>
      </p:sp>
      <p:sp>
        <p:nvSpPr>
          <p:cNvPr id="50" name="TextBox 49">
            <a:extLst>
              <a:ext uri="{FF2B5EF4-FFF2-40B4-BE49-F238E27FC236}">
                <a16:creationId xmlns:a16="http://schemas.microsoft.com/office/drawing/2014/main" id="{E1906260-78DE-4B7F-BCDA-7B85A3D322E6}"/>
              </a:ext>
            </a:extLst>
          </p:cNvPr>
          <p:cNvSpPr txBox="1"/>
          <p:nvPr/>
        </p:nvSpPr>
        <p:spPr>
          <a:xfrm>
            <a:off x="2625306" y="577254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6</a:t>
            </a:r>
            <a:endParaRPr lang="fr-FR" sz="2000" b="1" dirty="0">
              <a:solidFill>
                <a:schemeClr val="accent5">
                  <a:lumMod val="50000"/>
                </a:schemeClr>
              </a:solidFill>
            </a:endParaRPr>
          </a:p>
        </p:txBody>
      </p:sp>
      <p:sp>
        <p:nvSpPr>
          <p:cNvPr id="51" name="TextBox 50">
            <a:extLst>
              <a:ext uri="{FF2B5EF4-FFF2-40B4-BE49-F238E27FC236}">
                <a16:creationId xmlns:a16="http://schemas.microsoft.com/office/drawing/2014/main" id="{0FCA214D-2DB3-460A-BEFA-57878F17AEC9}"/>
              </a:ext>
            </a:extLst>
          </p:cNvPr>
          <p:cNvSpPr txBox="1"/>
          <p:nvPr/>
        </p:nvSpPr>
        <p:spPr>
          <a:xfrm>
            <a:off x="5175267" y="6058467"/>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9</a:t>
            </a:r>
            <a:endParaRPr lang="fr-FR" sz="2000" b="1" dirty="0">
              <a:solidFill>
                <a:schemeClr val="accent5">
                  <a:lumMod val="50000"/>
                </a:schemeClr>
              </a:solidFill>
            </a:endParaRPr>
          </a:p>
        </p:txBody>
      </p:sp>
      <p:sp>
        <p:nvSpPr>
          <p:cNvPr id="52" name="TextBox 51">
            <a:extLst>
              <a:ext uri="{FF2B5EF4-FFF2-40B4-BE49-F238E27FC236}">
                <a16:creationId xmlns:a16="http://schemas.microsoft.com/office/drawing/2014/main" id="{4BBC6307-6157-4E9B-910F-5C9FAFE84EB0}"/>
              </a:ext>
            </a:extLst>
          </p:cNvPr>
          <p:cNvSpPr txBox="1"/>
          <p:nvPr/>
        </p:nvSpPr>
        <p:spPr>
          <a:xfrm>
            <a:off x="2393831" y="320408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5</a:t>
            </a:r>
            <a:endParaRPr lang="fr-FR" sz="2000" b="1" dirty="0">
              <a:solidFill>
                <a:schemeClr val="accent5">
                  <a:lumMod val="50000"/>
                </a:schemeClr>
              </a:solidFill>
            </a:endParaRPr>
          </a:p>
        </p:txBody>
      </p:sp>
      <p:sp>
        <p:nvSpPr>
          <p:cNvPr id="53" name="TextBox 52">
            <a:extLst>
              <a:ext uri="{FF2B5EF4-FFF2-40B4-BE49-F238E27FC236}">
                <a16:creationId xmlns:a16="http://schemas.microsoft.com/office/drawing/2014/main" id="{B67A7295-E3AA-4EA4-A37E-AB28F6AE3B8E}"/>
              </a:ext>
            </a:extLst>
          </p:cNvPr>
          <p:cNvSpPr txBox="1"/>
          <p:nvPr/>
        </p:nvSpPr>
        <p:spPr>
          <a:xfrm>
            <a:off x="4628355" y="2467403"/>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7</a:t>
            </a:r>
            <a:endParaRPr lang="fr-FR" sz="2000" b="1" dirty="0">
              <a:solidFill>
                <a:schemeClr val="accent5">
                  <a:lumMod val="50000"/>
                </a:schemeClr>
              </a:solidFill>
            </a:endParaRPr>
          </a:p>
        </p:txBody>
      </p:sp>
    </p:spTree>
    <p:extLst>
      <p:ext uri="{BB962C8B-B14F-4D97-AF65-F5344CB8AC3E}">
        <p14:creationId xmlns:p14="http://schemas.microsoft.com/office/powerpoint/2010/main" val="333750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5" grpId="0"/>
      <p:bldP spid="36" grpId="0"/>
      <p:bldP spid="37" grpId="0"/>
      <p:bldP spid="38" grpId="0"/>
      <p:bldP spid="39" grpId="0"/>
      <p:bldP spid="40" grpId="0"/>
      <p:bldP spid="41" grpId="0"/>
      <p:bldP spid="42"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Oval Callout 17">
            <a:extLst>
              <a:ext uri="{FF2B5EF4-FFF2-40B4-BE49-F238E27FC236}">
                <a16:creationId xmlns:a16="http://schemas.microsoft.com/office/drawing/2014/main" id="{FC7B8E32-8D10-4AB7-A9FA-66ABA088D548}"/>
              </a:ext>
            </a:extLst>
          </p:cNvPr>
          <p:cNvSpPr/>
          <p:nvPr/>
        </p:nvSpPr>
        <p:spPr>
          <a:xfrm>
            <a:off x="4567983" y="4702902"/>
            <a:ext cx="2862430" cy="1455233"/>
          </a:xfrm>
          <a:prstGeom prst="wedgeEllipseCallout">
            <a:avLst>
              <a:gd name="adj1" fmla="val -34663"/>
              <a:gd name="adj2" fmla="val 60716"/>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a:t>
            </a:r>
            <a:r>
              <a:rPr lang="en-GB" sz="2000" dirty="0" err="1">
                <a:solidFill>
                  <a:schemeClr val="accent5">
                    <a:lumMod val="50000"/>
                  </a:schemeClr>
                </a:solidFill>
              </a:rPr>
              <a:t>va</a:t>
            </a:r>
            <a:r>
              <a:rPr lang="en-GB" sz="2000" dirty="0">
                <a:solidFill>
                  <a:schemeClr val="accent5">
                    <a:lumMod val="50000"/>
                  </a:schemeClr>
                </a:solidFill>
              </a:rPr>
              <a:t> </a:t>
            </a:r>
            <a:r>
              <a:rPr lang="en-GB" sz="2000" dirty="0" err="1">
                <a:solidFill>
                  <a:schemeClr val="accent5">
                    <a:lumMod val="50000"/>
                  </a:schemeClr>
                </a:solidFill>
              </a:rPr>
              <a:t>aller</a:t>
            </a:r>
            <a:r>
              <a:rPr lang="en-GB" sz="2000" dirty="0">
                <a:solidFill>
                  <a:schemeClr val="accent5">
                    <a:lumMod val="50000"/>
                  </a:schemeClr>
                </a:solidFill>
              </a:rPr>
              <a:t> chez ma </a:t>
            </a:r>
            <a:r>
              <a:rPr lang="en-GB" sz="2000" dirty="0" err="1">
                <a:solidFill>
                  <a:schemeClr val="accent5">
                    <a:lumMod val="50000"/>
                  </a:schemeClr>
                </a:solidFill>
              </a:rPr>
              <a:t>famille</a:t>
            </a:r>
            <a:r>
              <a:rPr lang="en-GB" sz="2000" dirty="0">
                <a:solidFill>
                  <a:schemeClr val="accent5">
                    <a:lumMod val="50000"/>
                  </a:schemeClr>
                </a:solidFill>
              </a:rPr>
              <a:t> aux </a:t>
            </a:r>
            <a:r>
              <a:rPr lang="en-GB" sz="2000" dirty="0" err="1">
                <a:solidFill>
                  <a:schemeClr val="accent5">
                    <a:lumMod val="50000"/>
                  </a:schemeClr>
                </a:solidFill>
              </a:rPr>
              <a:t>États</a:t>
            </a:r>
            <a:r>
              <a:rPr lang="en-GB" sz="2000" dirty="0">
                <a:solidFill>
                  <a:schemeClr val="accent5">
                    <a:lumMod val="50000"/>
                  </a:schemeClr>
                </a:solidFill>
              </a:rPr>
              <a:t>-Unis!</a:t>
            </a:r>
          </a:p>
        </p:txBody>
      </p:sp>
      <p:sp>
        <p:nvSpPr>
          <p:cNvPr id="67" name="Oval Callout 2">
            <a:extLst>
              <a:ext uri="{FF2B5EF4-FFF2-40B4-BE49-F238E27FC236}">
                <a16:creationId xmlns:a16="http://schemas.microsoft.com/office/drawing/2014/main" id="{B9B3CBBE-EAF9-4509-85DF-7E8525469D11}"/>
              </a:ext>
            </a:extLst>
          </p:cNvPr>
          <p:cNvSpPr/>
          <p:nvPr/>
        </p:nvSpPr>
        <p:spPr>
          <a:xfrm>
            <a:off x="2757766" y="1566463"/>
            <a:ext cx="1804946" cy="1359673"/>
          </a:xfrm>
          <a:prstGeom prst="wedgeEllipseCallout">
            <a:avLst>
              <a:gd name="adj1" fmla="val 43044"/>
              <a:gd name="adj2" fmla="val 51974"/>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à Paris </a:t>
            </a:r>
            <a:r>
              <a:rPr lang="en-GB" sz="2000" dirty="0" err="1">
                <a:solidFill>
                  <a:schemeClr val="accent5">
                    <a:lumMod val="50000"/>
                  </a:schemeClr>
                </a:solidFill>
              </a:rPr>
              <a:t>en</a:t>
            </a:r>
            <a:r>
              <a:rPr lang="en-GB" sz="2000" dirty="0">
                <a:solidFill>
                  <a:schemeClr val="accent5">
                    <a:lumMod val="50000"/>
                  </a:schemeClr>
                </a:solidFill>
              </a:rPr>
              <a:t> avion.  </a:t>
            </a:r>
          </a:p>
        </p:txBody>
      </p:sp>
      <p:sp>
        <p:nvSpPr>
          <p:cNvPr id="68" name="Rounded Rectangular Callout 9">
            <a:extLst>
              <a:ext uri="{FF2B5EF4-FFF2-40B4-BE49-F238E27FC236}">
                <a16:creationId xmlns:a16="http://schemas.microsoft.com/office/drawing/2014/main" id="{03B5D127-9910-4F3E-800D-F69BCAE8FD04}"/>
              </a:ext>
            </a:extLst>
          </p:cNvPr>
          <p:cNvSpPr/>
          <p:nvPr/>
        </p:nvSpPr>
        <p:spPr>
          <a:xfrm>
            <a:off x="4719099" y="1638878"/>
            <a:ext cx="2186609" cy="1298438"/>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ne </a:t>
            </a:r>
            <a:r>
              <a:rPr lang="en-GB" sz="2000" dirty="0" err="1">
                <a:solidFill>
                  <a:schemeClr val="accent5">
                    <a:lumMod val="50000"/>
                  </a:schemeClr>
                </a:solidFill>
              </a:rPr>
              <a:t>va</a:t>
            </a:r>
            <a:r>
              <a:rPr lang="en-GB" sz="2000" dirty="0">
                <a:solidFill>
                  <a:schemeClr val="accent5">
                    <a:lumMod val="50000"/>
                  </a:schemeClr>
                </a:solidFill>
              </a:rPr>
              <a:t> pas</a:t>
            </a:r>
          </a:p>
          <a:p>
            <a:pPr algn="ctr"/>
            <a:r>
              <a:rPr lang="en-GB" sz="2000" dirty="0">
                <a:solidFill>
                  <a:schemeClr val="accent5">
                    <a:lumMod val="50000"/>
                  </a:schemeClr>
                </a:solidFill>
              </a:rPr>
              <a:t>à </a:t>
            </a:r>
            <a:r>
              <a:rPr lang="en-GB" sz="2000" dirty="0" err="1">
                <a:solidFill>
                  <a:schemeClr val="accent5">
                    <a:lumMod val="50000"/>
                  </a:schemeClr>
                </a:solidFill>
              </a:rPr>
              <a:t>l’école</a:t>
            </a:r>
            <a:r>
              <a:rPr lang="en-GB" sz="2000" dirty="0">
                <a:solidFill>
                  <a:schemeClr val="accent5">
                    <a:lumMod val="50000"/>
                  </a:schemeClr>
                </a:solidFill>
              </a:rPr>
              <a:t> le </a:t>
            </a:r>
            <a:r>
              <a:rPr lang="en-GB" sz="2000" dirty="0" err="1">
                <a:solidFill>
                  <a:schemeClr val="accent5">
                    <a:lumMod val="50000"/>
                  </a:schemeClr>
                </a:solidFill>
              </a:rPr>
              <a:t>samedi</a:t>
            </a:r>
            <a:r>
              <a:rPr lang="en-GB" sz="2000" dirty="0">
                <a:solidFill>
                  <a:schemeClr val="accent5">
                    <a:lumMod val="50000"/>
                  </a:schemeClr>
                </a:solidFill>
              </a:rPr>
              <a:t>.</a:t>
            </a:r>
          </a:p>
        </p:txBody>
      </p:sp>
      <p:sp>
        <p:nvSpPr>
          <p:cNvPr id="69" name="Rounded Rectangular Callout 10">
            <a:extLst>
              <a:ext uri="{FF2B5EF4-FFF2-40B4-BE49-F238E27FC236}">
                <a16:creationId xmlns:a16="http://schemas.microsoft.com/office/drawing/2014/main" id="{04075B01-8889-4FA6-A820-77D58E84A5BF}"/>
              </a:ext>
            </a:extLst>
          </p:cNvPr>
          <p:cNvSpPr/>
          <p:nvPr/>
        </p:nvSpPr>
        <p:spPr>
          <a:xfrm>
            <a:off x="99347" y="3226529"/>
            <a:ext cx="2186609" cy="1298438"/>
          </a:xfrm>
          <a:prstGeom prst="wedgeRoundRectCallout">
            <a:avLst>
              <a:gd name="adj1" fmla="val 36258"/>
              <a:gd name="adj2" fmla="val 56376"/>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Nous </a:t>
            </a:r>
            <a:r>
              <a:rPr lang="en-GB" sz="2000" dirty="0" err="1">
                <a:solidFill>
                  <a:schemeClr val="accent5">
                    <a:lumMod val="50000"/>
                  </a:schemeClr>
                </a:solidFill>
              </a:rPr>
              <a:t>allons</a:t>
            </a:r>
            <a:r>
              <a:rPr lang="en-GB" sz="2000" dirty="0">
                <a:solidFill>
                  <a:schemeClr val="accent5">
                    <a:lumMod val="50000"/>
                  </a:schemeClr>
                </a:solidFill>
              </a:rPr>
              <a:t> </a:t>
            </a:r>
            <a:r>
              <a:rPr lang="en-GB" sz="2000" dirty="0" err="1">
                <a:solidFill>
                  <a:schemeClr val="accent5">
                    <a:lumMod val="50000"/>
                  </a:schemeClr>
                </a:solidFill>
              </a:rPr>
              <a:t>visiter</a:t>
            </a:r>
            <a:r>
              <a:rPr lang="en-GB" sz="2000" dirty="0">
                <a:solidFill>
                  <a:schemeClr val="accent5">
                    <a:lumMod val="50000"/>
                  </a:schemeClr>
                </a:solidFill>
              </a:rPr>
              <a:t> la </a:t>
            </a:r>
            <a:r>
              <a:rPr lang="en-GB" sz="2000" dirty="0" err="1">
                <a:solidFill>
                  <a:schemeClr val="accent5">
                    <a:lumMod val="50000"/>
                  </a:schemeClr>
                </a:solidFill>
              </a:rPr>
              <a:t>ville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bateau. </a:t>
            </a:r>
          </a:p>
        </p:txBody>
      </p:sp>
      <p:sp>
        <p:nvSpPr>
          <p:cNvPr id="70" name="Oval Callout 12">
            <a:extLst>
              <a:ext uri="{FF2B5EF4-FFF2-40B4-BE49-F238E27FC236}">
                <a16:creationId xmlns:a16="http://schemas.microsoft.com/office/drawing/2014/main" id="{6C12581E-654B-494D-8558-08829171B1FB}"/>
              </a:ext>
            </a:extLst>
          </p:cNvPr>
          <p:cNvSpPr/>
          <p:nvPr/>
        </p:nvSpPr>
        <p:spPr>
          <a:xfrm>
            <a:off x="2301932" y="3134531"/>
            <a:ext cx="2639441" cy="1615193"/>
          </a:xfrm>
          <a:prstGeom prst="wedgeEllipseCallout">
            <a:avLst>
              <a:gd name="adj1" fmla="val -53056"/>
              <a:gd name="adj2" fmla="val 35168"/>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Nous </a:t>
            </a:r>
            <a:r>
              <a:rPr lang="en-GB" sz="2000" dirty="0" err="1">
                <a:solidFill>
                  <a:schemeClr val="accent5">
                    <a:lumMod val="50000"/>
                  </a:schemeClr>
                </a:solidFill>
              </a:rPr>
              <a:t>n’allons</a:t>
            </a:r>
            <a:r>
              <a:rPr lang="en-GB" sz="2000" dirty="0">
                <a:solidFill>
                  <a:schemeClr val="accent5">
                    <a:lumMod val="50000"/>
                  </a:schemeClr>
                </a:solidFill>
              </a:rPr>
              <a:t> pas </a:t>
            </a:r>
            <a:r>
              <a:rPr lang="en-GB" sz="2000" dirty="0" err="1">
                <a:solidFill>
                  <a:schemeClr val="accent5">
                    <a:lumMod val="50000"/>
                  </a:schemeClr>
                </a:solidFill>
              </a:rPr>
              <a:t>aller</a:t>
            </a:r>
            <a:r>
              <a:rPr lang="en-GB" sz="2000" dirty="0">
                <a:solidFill>
                  <a:schemeClr val="accent5">
                    <a:lumMod val="50000"/>
                  </a:schemeClr>
                </a:solidFill>
              </a:rPr>
              <a:t> à la </a:t>
            </a:r>
            <a:r>
              <a:rPr lang="en-GB" sz="2000" dirty="0" err="1">
                <a:solidFill>
                  <a:schemeClr val="accent5">
                    <a:lumMod val="50000"/>
                  </a:schemeClr>
                </a:solidFill>
              </a:rPr>
              <a:t>plage</a:t>
            </a:r>
            <a:r>
              <a:rPr lang="en-GB" sz="2000" dirty="0">
                <a:solidFill>
                  <a:schemeClr val="accent5">
                    <a:lumMod val="50000"/>
                  </a:schemeClr>
                </a:solidFill>
              </a:rPr>
              <a:t>. </a:t>
            </a:r>
            <a:r>
              <a:rPr lang="en-GB" sz="2000" dirty="0" err="1">
                <a:solidFill>
                  <a:schemeClr val="accent5">
                    <a:lumMod val="50000"/>
                  </a:schemeClr>
                </a:solidFill>
              </a:rPr>
              <a:t>C’est</a:t>
            </a:r>
            <a:r>
              <a:rPr lang="en-GB" sz="2000" dirty="0">
                <a:solidFill>
                  <a:schemeClr val="accent5">
                    <a:lumMod val="50000"/>
                  </a:schemeClr>
                </a:solidFill>
              </a:rPr>
              <a:t> trop loin.</a:t>
            </a:r>
          </a:p>
        </p:txBody>
      </p:sp>
      <p:sp>
        <p:nvSpPr>
          <p:cNvPr id="71" name="Rounded Rectangular Callout 14">
            <a:extLst>
              <a:ext uri="{FF2B5EF4-FFF2-40B4-BE49-F238E27FC236}">
                <a16:creationId xmlns:a16="http://schemas.microsoft.com/office/drawing/2014/main" id="{2984A84E-D11C-40EB-96A7-9D1D3802AE9F}"/>
              </a:ext>
            </a:extLst>
          </p:cNvPr>
          <p:cNvSpPr/>
          <p:nvPr/>
        </p:nvSpPr>
        <p:spPr>
          <a:xfrm>
            <a:off x="4943226" y="3242206"/>
            <a:ext cx="2020889" cy="1298438"/>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aimer Paris. On </a:t>
            </a:r>
            <a:r>
              <a:rPr lang="en-GB" sz="2000" dirty="0" err="1">
                <a:solidFill>
                  <a:schemeClr val="accent5">
                    <a:lumMod val="50000"/>
                  </a:schemeClr>
                </a:solidFill>
              </a:rPr>
              <a:t>dit</a:t>
            </a:r>
            <a:r>
              <a:rPr lang="en-GB" sz="2000" dirty="0">
                <a:solidFill>
                  <a:schemeClr val="accent5">
                    <a:lumMod val="50000"/>
                  </a:schemeClr>
                </a:solidFill>
              </a:rPr>
              <a:t> que </a:t>
            </a:r>
            <a:r>
              <a:rPr lang="en-GB" sz="2000" dirty="0" err="1">
                <a:solidFill>
                  <a:schemeClr val="accent5">
                    <a:lumMod val="50000"/>
                  </a:schemeClr>
                </a:solidFill>
              </a:rPr>
              <a:t>c’est</a:t>
            </a:r>
            <a:r>
              <a:rPr lang="en-GB" sz="2000" dirty="0">
                <a:solidFill>
                  <a:schemeClr val="accent5">
                    <a:lumMod val="50000"/>
                  </a:schemeClr>
                </a:solidFill>
              </a:rPr>
              <a:t> </a:t>
            </a:r>
            <a:r>
              <a:rPr lang="en-GB" sz="2000" dirty="0" err="1">
                <a:solidFill>
                  <a:schemeClr val="accent5">
                    <a:lumMod val="50000"/>
                  </a:schemeClr>
                </a:solidFill>
              </a:rPr>
              <a:t>une</a:t>
            </a:r>
            <a:r>
              <a:rPr lang="en-GB" sz="2000" dirty="0">
                <a:solidFill>
                  <a:schemeClr val="accent5">
                    <a:lumMod val="50000"/>
                  </a:schemeClr>
                </a:solidFill>
              </a:rPr>
              <a:t> </a:t>
            </a:r>
            <a:r>
              <a:rPr lang="en-GB" sz="2000" dirty="0" err="1">
                <a:solidFill>
                  <a:schemeClr val="accent5">
                    <a:lumMod val="50000"/>
                  </a:schemeClr>
                </a:solidFill>
              </a:rPr>
              <a:t>ville</a:t>
            </a:r>
            <a:r>
              <a:rPr lang="en-GB" sz="2000" dirty="0">
                <a:solidFill>
                  <a:schemeClr val="accent5">
                    <a:lumMod val="50000"/>
                  </a:schemeClr>
                </a:solidFill>
              </a:rPr>
              <a:t> belle. </a:t>
            </a:r>
          </a:p>
        </p:txBody>
      </p:sp>
      <p:sp>
        <p:nvSpPr>
          <p:cNvPr id="72" name="Oval Callout 15">
            <a:extLst>
              <a:ext uri="{FF2B5EF4-FFF2-40B4-BE49-F238E27FC236}">
                <a16:creationId xmlns:a16="http://schemas.microsoft.com/office/drawing/2014/main" id="{ACE3CCA1-6DD9-4FE2-8AEF-87AA1EFCBAD5}"/>
              </a:ext>
            </a:extLst>
          </p:cNvPr>
          <p:cNvSpPr/>
          <p:nvPr/>
        </p:nvSpPr>
        <p:spPr>
          <a:xfrm>
            <a:off x="-139" y="4627991"/>
            <a:ext cx="3088254" cy="1668461"/>
          </a:xfrm>
          <a:prstGeom prst="wedgeEllipseCallout">
            <a:avLst>
              <a:gd name="adj1" fmla="val -41331"/>
              <a:gd name="adj2" fmla="val 50653"/>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Léa</a:t>
            </a:r>
            <a:r>
              <a:rPr lang="en-GB" sz="2000" dirty="0">
                <a:solidFill>
                  <a:schemeClr val="accent5">
                    <a:lumMod val="50000"/>
                  </a:schemeClr>
                </a:solidFill>
              </a:rPr>
              <a:t> ne </a:t>
            </a:r>
            <a:r>
              <a:rPr lang="en-GB" sz="2000" dirty="0" err="1">
                <a:solidFill>
                  <a:schemeClr val="accent5">
                    <a:lumMod val="50000"/>
                  </a:schemeClr>
                </a:solidFill>
              </a:rPr>
              <a:t>va</a:t>
            </a:r>
            <a:r>
              <a:rPr lang="en-GB" sz="2000" dirty="0">
                <a:solidFill>
                  <a:schemeClr val="accent5">
                    <a:lumMod val="50000"/>
                  </a:schemeClr>
                </a:solidFill>
              </a:rPr>
              <a:t> pas </a:t>
            </a:r>
            <a:r>
              <a:rPr lang="en-GB" sz="2000" dirty="0" err="1">
                <a:solidFill>
                  <a:schemeClr val="accent5">
                    <a:lumMod val="50000"/>
                  </a:schemeClr>
                </a:solidFill>
              </a:rPr>
              <a:t>aller</a:t>
            </a:r>
            <a:r>
              <a:rPr lang="en-GB" sz="2000" dirty="0">
                <a:solidFill>
                  <a:schemeClr val="accent5">
                    <a:lumMod val="50000"/>
                  </a:schemeClr>
                </a:solidFill>
              </a:rPr>
              <a:t> aux </a:t>
            </a:r>
            <a:r>
              <a:rPr lang="en-GB" sz="2000" dirty="0" err="1">
                <a:solidFill>
                  <a:schemeClr val="accent5">
                    <a:lumMod val="50000"/>
                  </a:schemeClr>
                </a:solidFill>
              </a:rPr>
              <a:t>églises</a:t>
            </a:r>
            <a:r>
              <a:rPr lang="en-GB" sz="2000" dirty="0">
                <a:solidFill>
                  <a:schemeClr val="accent5">
                    <a:lumMod val="50000"/>
                  </a:schemeClr>
                </a:solidFill>
              </a:rPr>
              <a:t>. Elle </a:t>
            </a:r>
            <a:r>
              <a:rPr lang="en-GB" sz="2000" dirty="0" err="1">
                <a:solidFill>
                  <a:schemeClr val="accent5">
                    <a:lumMod val="50000"/>
                  </a:schemeClr>
                </a:solidFill>
              </a:rPr>
              <a:t>doit</a:t>
            </a:r>
            <a:r>
              <a:rPr lang="en-GB" sz="2000" dirty="0">
                <a:solidFill>
                  <a:schemeClr val="accent5">
                    <a:lumMod val="50000"/>
                  </a:schemeClr>
                </a:solidFill>
              </a:rPr>
              <a:t> </a:t>
            </a:r>
            <a:r>
              <a:rPr lang="en-GB" sz="2000" dirty="0" err="1">
                <a:solidFill>
                  <a:schemeClr val="accent5">
                    <a:lumMod val="50000"/>
                  </a:schemeClr>
                </a:solidFill>
              </a:rPr>
              <a:t>travailler</a:t>
            </a:r>
            <a:r>
              <a:rPr lang="en-GB" sz="2000" dirty="0">
                <a:solidFill>
                  <a:schemeClr val="accent5">
                    <a:lumMod val="50000"/>
                  </a:schemeClr>
                </a:solidFill>
              </a:rPr>
              <a:t>.  </a:t>
            </a:r>
          </a:p>
        </p:txBody>
      </p:sp>
      <p:sp>
        <p:nvSpPr>
          <p:cNvPr id="73" name="Rounded Rectangular Callout 16">
            <a:extLst>
              <a:ext uri="{FF2B5EF4-FFF2-40B4-BE49-F238E27FC236}">
                <a16:creationId xmlns:a16="http://schemas.microsoft.com/office/drawing/2014/main" id="{AD993AC2-C01F-4A90-83B0-C6C11E9DC071}"/>
              </a:ext>
            </a:extLst>
          </p:cNvPr>
          <p:cNvSpPr/>
          <p:nvPr/>
        </p:nvSpPr>
        <p:spPr>
          <a:xfrm>
            <a:off x="2720362" y="5012597"/>
            <a:ext cx="2326717" cy="1210574"/>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en-GB" sz="2000" dirty="0">
                <a:solidFill>
                  <a:srgbClr val="4472C4">
                    <a:lumMod val="50000"/>
                  </a:srgbClr>
                </a:solidFill>
              </a:rPr>
              <a:t>Nous </a:t>
            </a:r>
            <a:r>
              <a:rPr lang="en-GB" sz="2000" dirty="0" err="1">
                <a:solidFill>
                  <a:srgbClr val="4472C4">
                    <a:lumMod val="50000"/>
                  </a:srgbClr>
                </a:solidFill>
              </a:rPr>
              <a:t>allons</a:t>
            </a:r>
            <a:r>
              <a:rPr lang="en-GB" sz="2000" dirty="0">
                <a:solidFill>
                  <a:srgbClr val="4472C4">
                    <a:lumMod val="50000"/>
                  </a:srgbClr>
                </a:solidFill>
              </a:rPr>
              <a:t> </a:t>
            </a:r>
            <a:r>
              <a:rPr lang="en-GB" sz="2000" dirty="0" err="1">
                <a:solidFill>
                  <a:srgbClr val="4472C4">
                    <a:lumMod val="50000"/>
                  </a:srgbClr>
                </a:solidFill>
              </a:rPr>
              <a:t>aller</a:t>
            </a:r>
            <a:r>
              <a:rPr lang="en-GB" sz="2000" dirty="0">
                <a:solidFill>
                  <a:srgbClr val="4472C4">
                    <a:lumMod val="50000"/>
                  </a:srgbClr>
                </a:solidFill>
              </a:rPr>
              <a:t> au </a:t>
            </a:r>
            <a:r>
              <a:rPr lang="en-GB" sz="2000" dirty="0" err="1">
                <a:solidFill>
                  <a:srgbClr val="4472C4">
                    <a:lumMod val="50000"/>
                  </a:srgbClr>
                </a:solidFill>
              </a:rPr>
              <a:t>pont</a:t>
            </a:r>
            <a:r>
              <a:rPr lang="en-GB" sz="2000" dirty="0">
                <a:solidFill>
                  <a:srgbClr val="4472C4">
                    <a:lumMod val="50000"/>
                  </a:srgbClr>
                </a:solidFill>
              </a:rPr>
              <a:t> </a:t>
            </a:r>
            <a:r>
              <a:rPr lang="en-GB" sz="2000" dirty="0">
                <a:solidFill>
                  <a:schemeClr val="accent5">
                    <a:lumMod val="50000"/>
                  </a:schemeClr>
                </a:solidFill>
              </a:rPr>
              <a:t>‘Alexandre III’ </a:t>
            </a:r>
            <a:r>
              <a:rPr lang="en-GB" sz="2000" dirty="0" err="1">
                <a:solidFill>
                  <a:schemeClr val="accent5">
                    <a:lumMod val="50000"/>
                  </a:schemeClr>
                </a:solidFill>
              </a:rPr>
              <a:t>aussi</a:t>
            </a:r>
            <a:r>
              <a:rPr lang="en-GB" sz="2000" dirty="0">
                <a:solidFill>
                  <a:srgbClr val="4472C4">
                    <a:lumMod val="50000"/>
                  </a:srgbClr>
                </a:solidFill>
              </a:rPr>
              <a:t>.  </a:t>
            </a:r>
          </a:p>
        </p:txBody>
      </p:sp>
      <p:sp>
        <p:nvSpPr>
          <p:cNvPr id="74" name="Rounded Rectangular Callout 1">
            <a:extLst>
              <a:ext uri="{FF2B5EF4-FFF2-40B4-BE49-F238E27FC236}">
                <a16:creationId xmlns:a16="http://schemas.microsoft.com/office/drawing/2014/main" id="{B10E33E7-2B54-4181-852B-0AD91E130B13}"/>
              </a:ext>
            </a:extLst>
          </p:cNvPr>
          <p:cNvSpPr/>
          <p:nvPr/>
        </p:nvSpPr>
        <p:spPr>
          <a:xfrm>
            <a:off x="266301" y="1555378"/>
            <a:ext cx="2274923" cy="1490040"/>
          </a:xfrm>
          <a:prstGeom prst="wedgeRoundRectCallout">
            <a:avLst>
              <a:gd name="adj1" fmla="val -33924"/>
              <a:gd name="adj2" fmla="val 59438"/>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Je </a:t>
            </a:r>
            <a:r>
              <a:rPr lang="en-GB" sz="2000" dirty="0" err="1">
                <a:solidFill>
                  <a:schemeClr val="accent5">
                    <a:lumMod val="50000"/>
                  </a:schemeClr>
                </a:solidFill>
              </a:rPr>
              <a:t>vais</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France pour </a:t>
            </a:r>
            <a:r>
              <a:rPr lang="en-GB" sz="2000" dirty="0" err="1">
                <a:solidFill>
                  <a:schemeClr val="accent5">
                    <a:lumMod val="50000"/>
                  </a:schemeClr>
                </a:solidFill>
              </a:rPr>
              <a:t>rester</a:t>
            </a:r>
            <a:r>
              <a:rPr lang="en-GB" sz="2000" dirty="0">
                <a:solidFill>
                  <a:schemeClr val="accent5">
                    <a:lumMod val="50000"/>
                  </a:schemeClr>
                </a:solidFill>
              </a:rPr>
              <a:t> chez mon amie </a:t>
            </a:r>
            <a:r>
              <a:rPr lang="en-GB" sz="2000" dirty="0" err="1">
                <a:solidFill>
                  <a:schemeClr val="accent5">
                    <a:lumMod val="50000"/>
                  </a:schemeClr>
                </a:solidFill>
              </a:rPr>
              <a:t>Léa</a:t>
            </a:r>
            <a:r>
              <a:rPr lang="en-GB" sz="2000" dirty="0">
                <a:solidFill>
                  <a:schemeClr val="accent5">
                    <a:lumMod val="50000"/>
                  </a:schemeClr>
                </a:solidFill>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8306" cy="707849"/>
          </a:xfrm>
        </p:spPr>
        <p:txBody>
          <a:bodyPr>
            <a:noAutofit/>
          </a:bodyPr>
          <a:lstStyle/>
          <a:p>
            <a:r>
              <a:rPr lang="en-GB" sz="3000" b="1" dirty="0">
                <a:solidFill>
                  <a:schemeClr val="bg1"/>
                </a:solidFill>
              </a:rPr>
              <a:t>Saying ‘to’ with the verb ‘</a:t>
            </a:r>
            <a:r>
              <a:rPr lang="en-GB" sz="3000" b="1" dirty="0" err="1">
                <a:solidFill>
                  <a:schemeClr val="bg1"/>
                </a:solidFill>
              </a:rPr>
              <a:t>aller</a:t>
            </a:r>
            <a:r>
              <a:rPr lang="en-GB" sz="3000" b="1" dirty="0">
                <a:solidFill>
                  <a:schemeClr val="bg1"/>
                </a:solidFill>
              </a:rPr>
              <a:t>’ </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120" y="421730"/>
            <a:ext cx="1680057" cy="840029"/>
          </a:xfrm>
          <a:prstGeom prst="rect">
            <a:avLst/>
          </a:prstGeom>
        </p:spPr>
      </p:pic>
      <p:sp>
        <p:nvSpPr>
          <p:cNvPr id="43" name="TextBox 42"/>
          <p:cNvSpPr txBox="1"/>
          <p:nvPr/>
        </p:nvSpPr>
        <p:spPr>
          <a:xfrm>
            <a:off x="7513082" y="869437"/>
            <a:ext cx="4880618" cy="769441"/>
          </a:xfrm>
          <a:prstGeom prst="rect">
            <a:avLst/>
          </a:prstGeom>
          <a:noFill/>
        </p:spPr>
        <p:txBody>
          <a:bodyPr wrap="square" rtlCol="0">
            <a:spAutoFit/>
          </a:bodyPr>
          <a:lstStyle/>
          <a:p>
            <a:pPr algn="l"/>
            <a:r>
              <a:rPr lang="en-GB" sz="2200" dirty="0">
                <a:solidFill>
                  <a:schemeClr val="accent5">
                    <a:lumMod val="50000"/>
                  </a:schemeClr>
                </a:solidFill>
              </a:rPr>
              <a:t>‘</a:t>
            </a:r>
            <a:r>
              <a:rPr lang="en-GB" sz="2200" b="1" dirty="0" err="1">
                <a:solidFill>
                  <a:schemeClr val="accent5">
                    <a:lumMod val="50000"/>
                  </a:schemeClr>
                </a:solidFill>
              </a:rPr>
              <a:t>En</a:t>
            </a:r>
            <a:r>
              <a:rPr lang="en-GB" sz="2200" dirty="0">
                <a:solidFill>
                  <a:schemeClr val="accent5">
                    <a:lumMod val="50000"/>
                  </a:schemeClr>
                </a:solidFill>
              </a:rPr>
              <a:t>’ means ‘to’ with feminine countries and ‘by’ with transport.</a:t>
            </a:r>
          </a:p>
        </p:txBody>
      </p:sp>
      <p:sp>
        <p:nvSpPr>
          <p:cNvPr id="14" name="Oval 13"/>
          <p:cNvSpPr/>
          <p:nvPr/>
        </p:nvSpPr>
        <p:spPr>
          <a:xfrm>
            <a:off x="1664137" y="1685005"/>
            <a:ext cx="388033" cy="37502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7513082" y="2333495"/>
            <a:ext cx="4880618" cy="430887"/>
          </a:xfrm>
          <a:prstGeom prst="rect">
            <a:avLst/>
          </a:prstGeom>
          <a:noFill/>
        </p:spPr>
        <p:txBody>
          <a:bodyPr wrap="square" rtlCol="0">
            <a:spAutoFit/>
          </a:bodyPr>
          <a:lstStyle/>
          <a:p>
            <a:r>
              <a:rPr lang="en-GB" sz="2200" dirty="0">
                <a:solidFill>
                  <a:schemeClr val="accent5">
                    <a:lumMod val="50000"/>
                  </a:schemeClr>
                </a:solidFill>
              </a:rPr>
              <a:t>‘</a:t>
            </a:r>
            <a:r>
              <a:rPr lang="en-GB" sz="2200" b="1" dirty="0">
                <a:solidFill>
                  <a:schemeClr val="accent5">
                    <a:lumMod val="50000"/>
                  </a:schemeClr>
                </a:solidFill>
              </a:rPr>
              <a:t>À</a:t>
            </a:r>
            <a:r>
              <a:rPr lang="en-GB" sz="2200" dirty="0">
                <a:solidFill>
                  <a:schemeClr val="accent5">
                    <a:lumMod val="50000"/>
                  </a:schemeClr>
                </a:solidFill>
              </a:rPr>
              <a:t>’ means ‘to’ with cities.</a:t>
            </a:r>
          </a:p>
        </p:txBody>
      </p:sp>
      <p:sp>
        <p:nvSpPr>
          <p:cNvPr id="45" name="Oval 44"/>
          <p:cNvSpPr/>
          <p:nvPr/>
        </p:nvSpPr>
        <p:spPr>
          <a:xfrm>
            <a:off x="3943127" y="1768805"/>
            <a:ext cx="388033" cy="37502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6160281" y="5418416"/>
            <a:ext cx="496167" cy="363654"/>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7513082" y="4191028"/>
            <a:ext cx="4591059" cy="769441"/>
          </a:xfrm>
          <a:prstGeom prst="rect">
            <a:avLst/>
          </a:prstGeom>
          <a:noFill/>
        </p:spPr>
        <p:txBody>
          <a:bodyPr wrap="square" rtlCol="0">
            <a:spAutoFit/>
          </a:bodyPr>
          <a:lstStyle/>
          <a:p>
            <a:r>
              <a:rPr lang="en-GB" sz="2200" dirty="0">
                <a:solidFill>
                  <a:schemeClr val="accent5">
                    <a:lumMod val="50000"/>
                  </a:schemeClr>
                </a:solidFill>
              </a:rPr>
              <a:t>‘</a:t>
            </a:r>
            <a:r>
              <a:rPr lang="en-GB" sz="2200" b="1" dirty="0">
                <a:solidFill>
                  <a:schemeClr val="accent5">
                    <a:lumMod val="50000"/>
                  </a:schemeClr>
                </a:solidFill>
              </a:rPr>
              <a:t>À l’ </a:t>
            </a:r>
            <a:r>
              <a:rPr lang="en-GB" sz="2200" dirty="0">
                <a:solidFill>
                  <a:schemeClr val="accent5">
                    <a:lumMod val="50000"/>
                  </a:schemeClr>
                </a:solidFill>
              </a:rPr>
              <a:t>means ‘to the’ before nouns beginning with h- /vowel.</a:t>
            </a:r>
            <a:endParaRPr lang="en-GB" sz="2400" dirty="0">
              <a:solidFill>
                <a:schemeClr val="accent5">
                  <a:lumMod val="50000"/>
                </a:schemeClr>
              </a:solidFill>
            </a:endParaRPr>
          </a:p>
        </p:txBody>
      </p:sp>
      <p:sp>
        <p:nvSpPr>
          <p:cNvPr id="48" name="Oval 47"/>
          <p:cNvSpPr/>
          <p:nvPr/>
        </p:nvSpPr>
        <p:spPr>
          <a:xfrm>
            <a:off x="3356021" y="5291537"/>
            <a:ext cx="388033" cy="37502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3883720" y="3597133"/>
            <a:ext cx="547960" cy="40011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5039166" y="2099608"/>
            <a:ext cx="436914" cy="39705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Oval 55"/>
          <p:cNvSpPr/>
          <p:nvPr/>
        </p:nvSpPr>
        <p:spPr>
          <a:xfrm>
            <a:off x="1080318" y="5161786"/>
            <a:ext cx="545571" cy="354804"/>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7513082" y="219761"/>
            <a:ext cx="4525008" cy="461665"/>
          </a:xfrm>
          <a:prstGeom prst="rect">
            <a:avLst/>
          </a:prstGeom>
          <a:noFill/>
        </p:spPr>
        <p:txBody>
          <a:bodyPr wrap="square" rtlCol="0">
            <a:spAutoFit/>
          </a:bodyPr>
          <a:lstStyle/>
          <a:p>
            <a:pPr algn="l"/>
            <a:r>
              <a:rPr lang="en-GB" sz="2400" b="1" dirty="0">
                <a:solidFill>
                  <a:schemeClr val="accent5">
                    <a:lumMod val="50000"/>
                  </a:schemeClr>
                </a:solidFill>
              </a:rPr>
              <a:t>Remember:</a:t>
            </a:r>
          </a:p>
        </p:txBody>
      </p:sp>
      <p:sp>
        <p:nvSpPr>
          <p:cNvPr id="59" name="Oval 58"/>
          <p:cNvSpPr/>
          <p:nvPr/>
        </p:nvSpPr>
        <p:spPr>
          <a:xfrm>
            <a:off x="5428757" y="5117296"/>
            <a:ext cx="648855" cy="33509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7513082" y="1601466"/>
            <a:ext cx="4880618" cy="769441"/>
          </a:xfrm>
          <a:prstGeom prst="rect">
            <a:avLst/>
          </a:prstGeom>
          <a:noFill/>
        </p:spPr>
        <p:txBody>
          <a:bodyPr wrap="square" rtlCol="0">
            <a:spAutoFit/>
          </a:bodyPr>
          <a:lstStyle/>
          <a:p>
            <a:pPr algn="l"/>
            <a:r>
              <a:rPr lang="en-GB" sz="2200" b="1" dirty="0">
                <a:solidFill>
                  <a:schemeClr val="accent5">
                    <a:lumMod val="50000"/>
                  </a:schemeClr>
                </a:solidFill>
              </a:rPr>
              <a:t>‘Aux’</a:t>
            </a:r>
            <a:r>
              <a:rPr lang="en-GB" sz="2200" dirty="0">
                <a:solidFill>
                  <a:schemeClr val="accent5">
                    <a:lumMod val="50000"/>
                  </a:schemeClr>
                </a:solidFill>
              </a:rPr>
              <a:t> means ‘to the’ with plural nouns.</a:t>
            </a:r>
          </a:p>
        </p:txBody>
      </p:sp>
      <p:sp>
        <p:nvSpPr>
          <p:cNvPr id="75" name="TextBox 74">
            <a:extLst>
              <a:ext uri="{FF2B5EF4-FFF2-40B4-BE49-F238E27FC236}">
                <a16:creationId xmlns:a16="http://schemas.microsoft.com/office/drawing/2014/main" id="{B4CD2ACE-AB7D-42E9-8FDE-2B96FB2871AD}"/>
              </a:ext>
            </a:extLst>
          </p:cNvPr>
          <p:cNvSpPr txBox="1"/>
          <p:nvPr/>
        </p:nvSpPr>
        <p:spPr>
          <a:xfrm>
            <a:off x="99995" y="1702040"/>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1</a:t>
            </a:r>
            <a:endParaRPr lang="fr-FR" sz="2000" b="1" dirty="0">
              <a:solidFill>
                <a:schemeClr val="accent5">
                  <a:lumMod val="50000"/>
                </a:schemeClr>
              </a:solidFill>
            </a:endParaRPr>
          </a:p>
        </p:txBody>
      </p:sp>
      <p:sp>
        <p:nvSpPr>
          <p:cNvPr id="76" name="TextBox 75">
            <a:extLst>
              <a:ext uri="{FF2B5EF4-FFF2-40B4-BE49-F238E27FC236}">
                <a16:creationId xmlns:a16="http://schemas.microsoft.com/office/drawing/2014/main" id="{DC8A8E85-EBB9-45FD-B83D-443556735C66}"/>
              </a:ext>
            </a:extLst>
          </p:cNvPr>
          <p:cNvSpPr txBox="1"/>
          <p:nvPr/>
        </p:nvSpPr>
        <p:spPr>
          <a:xfrm>
            <a:off x="2663902" y="2230667"/>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4</a:t>
            </a:r>
            <a:endParaRPr lang="fr-FR" sz="2000" b="1" dirty="0">
              <a:solidFill>
                <a:schemeClr val="accent5">
                  <a:lumMod val="50000"/>
                </a:schemeClr>
              </a:solidFill>
            </a:endParaRPr>
          </a:p>
        </p:txBody>
      </p:sp>
      <p:sp>
        <p:nvSpPr>
          <p:cNvPr id="77" name="TextBox 76">
            <a:extLst>
              <a:ext uri="{FF2B5EF4-FFF2-40B4-BE49-F238E27FC236}">
                <a16:creationId xmlns:a16="http://schemas.microsoft.com/office/drawing/2014/main" id="{574683F8-47C6-40DB-ACA1-AC6F64C11F95}"/>
              </a:ext>
            </a:extLst>
          </p:cNvPr>
          <p:cNvSpPr txBox="1"/>
          <p:nvPr/>
        </p:nvSpPr>
        <p:spPr>
          <a:xfrm>
            <a:off x="4628355" y="2467403"/>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7</a:t>
            </a:r>
            <a:endParaRPr lang="fr-FR" sz="2000" b="1" dirty="0">
              <a:solidFill>
                <a:schemeClr val="accent5">
                  <a:lumMod val="50000"/>
                </a:schemeClr>
              </a:solidFill>
            </a:endParaRPr>
          </a:p>
        </p:txBody>
      </p:sp>
      <p:sp>
        <p:nvSpPr>
          <p:cNvPr id="78" name="TextBox 77">
            <a:extLst>
              <a:ext uri="{FF2B5EF4-FFF2-40B4-BE49-F238E27FC236}">
                <a16:creationId xmlns:a16="http://schemas.microsoft.com/office/drawing/2014/main" id="{ACDB4B66-0FD9-4F9D-A30D-F8CE5B63559D}"/>
              </a:ext>
            </a:extLst>
          </p:cNvPr>
          <p:cNvSpPr txBox="1"/>
          <p:nvPr/>
        </p:nvSpPr>
        <p:spPr>
          <a:xfrm>
            <a:off x="47562" y="3595610"/>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2</a:t>
            </a:r>
            <a:endParaRPr lang="fr-FR" sz="2000" b="1" dirty="0">
              <a:solidFill>
                <a:schemeClr val="accent5">
                  <a:lumMod val="50000"/>
                </a:schemeClr>
              </a:solidFill>
            </a:endParaRPr>
          </a:p>
        </p:txBody>
      </p:sp>
      <p:sp>
        <p:nvSpPr>
          <p:cNvPr id="80" name="TextBox 79">
            <a:extLst>
              <a:ext uri="{FF2B5EF4-FFF2-40B4-BE49-F238E27FC236}">
                <a16:creationId xmlns:a16="http://schemas.microsoft.com/office/drawing/2014/main" id="{64F9F2F7-7F49-495C-BD37-B8D50E1B2210}"/>
              </a:ext>
            </a:extLst>
          </p:cNvPr>
          <p:cNvSpPr txBox="1"/>
          <p:nvPr/>
        </p:nvSpPr>
        <p:spPr>
          <a:xfrm>
            <a:off x="4769464" y="3621732"/>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8</a:t>
            </a:r>
            <a:endParaRPr lang="fr-FR" sz="2000" b="1" dirty="0">
              <a:solidFill>
                <a:schemeClr val="accent5">
                  <a:lumMod val="50000"/>
                </a:schemeClr>
              </a:solidFill>
            </a:endParaRPr>
          </a:p>
        </p:txBody>
      </p:sp>
      <p:sp>
        <p:nvSpPr>
          <p:cNvPr id="81" name="TextBox 80">
            <a:extLst>
              <a:ext uri="{FF2B5EF4-FFF2-40B4-BE49-F238E27FC236}">
                <a16:creationId xmlns:a16="http://schemas.microsoft.com/office/drawing/2014/main" id="{19486412-6D4A-4E52-AC35-040C798CF5F4}"/>
              </a:ext>
            </a:extLst>
          </p:cNvPr>
          <p:cNvSpPr txBox="1"/>
          <p:nvPr/>
        </p:nvSpPr>
        <p:spPr>
          <a:xfrm>
            <a:off x="53717" y="526216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3</a:t>
            </a:r>
            <a:endParaRPr lang="fr-FR" sz="2000" b="1" dirty="0">
              <a:solidFill>
                <a:schemeClr val="accent5">
                  <a:lumMod val="50000"/>
                </a:schemeClr>
              </a:solidFill>
            </a:endParaRPr>
          </a:p>
        </p:txBody>
      </p:sp>
      <p:sp>
        <p:nvSpPr>
          <p:cNvPr id="82" name="TextBox 81">
            <a:extLst>
              <a:ext uri="{FF2B5EF4-FFF2-40B4-BE49-F238E27FC236}">
                <a16:creationId xmlns:a16="http://schemas.microsoft.com/office/drawing/2014/main" id="{164BB4ED-A597-4BAB-A67F-D9C3829AF839}"/>
              </a:ext>
            </a:extLst>
          </p:cNvPr>
          <p:cNvSpPr txBox="1"/>
          <p:nvPr/>
        </p:nvSpPr>
        <p:spPr>
          <a:xfrm>
            <a:off x="2625306" y="577254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6</a:t>
            </a:r>
            <a:endParaRPr lang="fr-FR" sz="2000" b="1" dirty="0">
              <a:solidFill>
                <a:schemeClr val="accent5">
                  <a:lumMod val="50000"/>
                </a:schemeClr>
              </a:solidFill>
            </a:endParaRPr>
          </a:p>
        </p:txBody>
      </p:sp>
      <p:sp>
        <p:nvSpPr>
          <p:cNvPr id="83" name="TextBox 82">
            <a:extLst>
              <a:ext uri="{FF2B5EF4-FFF2-40B4-BE49-F238E27FC236}">
                <a16:creationId xmlns:a16="http://schemas.microsoft.com/office/drawing/2014/main" id="{B4F6636A-C52F-4844-97E1-930C693D1C17}"/>
              </a:ext>
            </a:extLst>
          </p:cNvPr>
          <p:cNvSpPr txBox="1"/>
          <p:nvPr/>
        </p:nvSpPr>
        <p:spPr>
          <a:xfrm>
            <a:off x="5175267" y="6058467"/>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9</a:t>
            </a:r>
            <a:endParaRPr lang="fr-FR" sz="2000" b="1" dirty="0">
              <a:solidFill>
                <a:schemeClr val="accent5">
                  <a:lumMod val="50000"/>
                </a:schemeClr>
              </a:solidFill>
            </a:endParaRPr>
          </a:p>
        </p:txBody>
      </p:sp>
      <p:sp>
        <p:nvSpPr>
          <p:cNvPr id="84" name="Oval 83">
            <a:extLst>
              <a:ext uri="{FF2B5EF4-FFF2-40B4-BE49-F238E27FC236}">
                <a16:creationId xmlns:a16="http://schemas.microsoft.com/office/drawing/2014/main" id="{3F1AAB67-3C06-49E6-9BB2-061402776CA7}"/>
              </a:ext>
            </a:extLst>
          </p:cNvPr>
          <p:cNvSpPr/>
          <p:nvPr/>
        </p:nvSpPr>
        <p:spPr>
          <a:xfrm>
            <a:off x="459995" y="4028119"/>
            <a:ext cx="388033" cy="37502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850B9223-C15B-45BC-A4BB-73540653A268}"/>
              </a:ext>
            </a:extLst>
          </p:cNvPr>
          <p:cNvSpPr txBox="1"/>
          <p:nvPr/>
        </p:nvSpPr>
        <p:spPr>
          <a:xfrm>
            <a:off x="2393831" y="3204086"/>
            <a:ext cx="360000" cy="400110"/>
          </a:xfrm>
          <a:prstGeom prst="rect">
            <a:avLst/>
          </a:prstGeom>
          <a:solidFill>
            <a:schemeClr val="bg1"/>
          </a:solidFill>
          <a:ln w="12700">
            <a:solidFill>
              <a:schemeClr val="accent5">
                <a:lumMod val="50000"/>
              </a:schemeClr>
            </a:solidFill>
          </a:ln>
        </p:spPr>
        <p:txBody>
          <a:bodyPr wrap="square" rtlCol="0">
            <a:spAutoFit/>
          </a:bodyPr>
          <a:lstStyle/>
          <a:p>
            <a:pPr algn="ctr"/>
            <a:r>
              <a:rPr lang="en-GB" sz="2000" b="1" dirty="0">
                <a:solidFill>
                  <a:schemeClr val="accent5">
                    <a:lumMod val="50000"/>
                  </a:schemeClr>
                </a:solidFill>
              </a:rPr>
              <a:t>5</a:t>
            </a:r>
            <a:endParaRPr lang="fr-FR" sz="2000" b="1" dirty="0">
              <a:solidFill>
                <a:schemeClr val="accent5">
                  <a:lumMod val="50000"/>
                </a:schemeClr>
              </a:solidFill>
            </a:endParaRPr>
          </a:p>
        </p:txBody>
      </p:sp>
      <p:sp>
        <p:nvSpPr>
          <p:cNvPr id="86" name="TextBox 85">
            <a:extLst>
              <a:ext uri="{FF2B5EF4-FFF2-40B4-BE49-F238E27FC236}">
                <a16:creationId xmlns:a16="http://schemas.microsoft.com/office/drawing/2014/main" id="{740CD529-808C-42E3-847B-4D1B19FEA7DC}"/>
              </a:ext>
            </a:extLst>
          </p:cNvPr>
          <p:cNvSpPr txBox="1"/>
          <p:nvPr/>
        </p:nvSpPr>
        <p:spPr>
          <a:xfrm>
            <a:off x="7513082" y="2726970"/>
            <a:ext cx="4678918" cy="769441"/>
          </a:xfrm>
          <a:prstGeom prst="rect">
            <a:avLst/>
          </a:prstGeom>
          <a:noFill/>
        </p:spPr>
        <p:txBody>
          <a:bodyPr wrap="square" rtlCol="0">
            <a:spAutoFit/>
          </a:bodyPr>
          <a:lstStyle/>
          <a:p>
            <a:r>
              <a:rPr lang="en-GB" sz="2200" dirty="0">
                <a:solidFill>
                  <a:schemeClr val="accent5">
                    <a:lumMod val="50000"/>
                  </a:schemeClr>
                </a:solidFill>
              </a:rPr>
              <a:t>‘</a:t>
            </a:r>
            <a:r>
              <a:rPr lang="en-GB" sz="2200" b="1" dirty="0">
                <a:solidFill>
                  <a:schemeClr val="accent5">
                    <a:lumMod val="50000"/>
                  </a:schemeClr>
                </a:solidFill>
              </a:rPr>
              <a:t>À la’ </a:t>
            </a:r>
            <a:r>
              <a:rPr lang="en-GB" sz="2200" dirty="0">
                <a:solidFill>
                  <a:schemeClr val="accent5">
                    <a:lumMod val="50000"/>
                  </a:schemeClr>
                </a:solidFill>
              </a:rPr>
              <a:t>means ‘to the’ with feminine nouns.</a:t>
            </a:r>
            <a:endParaRPr lang="en-GB" sz="2400" dirty="0">
              <a:solidFill>
                <a:schemeClr val="accent5">
                  <a:lumMod val="50000"/>
                </a:schemeClr>
              </a:solidFill>
            </a:endParaRPr>
          </a:p>
        </p:txBody>
      </p:sp>
      <p:sp>
        <p:nvSpPr>
          <p:cNvPr id="87" name="TextBox 86">
            <a:extLst>
              <a:ext uri="{FF2B5EF4-FFF2-40B4-BE49-F238E27FC236}">
                <a16:creationId xmlns:a16="http://schemas.microsoft.com/office/drawing/2014/main" id="{9DADEE7E-5D89-4663-A722-422010D1ADA8}"/>
              </a:ext>
            </a:extLst>
          </p:cNvPr>
          <p:cNvSpPr txBox="1"/>
          <p:nvPr/>
        </p:nvSpPr>
        <p:spPr>
          <a:xfrm>
            <a:off x="7513082" y="3458999"/>
            <a:ext cx="4631356" cy="769441"/>
          </a:xfrm>
          <a:prstGeom prst="rect">
            <a:avLst/>
          </a:prstGeom>
          <a:noFill/>
        </p:spPr>
        <p:txBody>
          <a:bodyPr wrap="square" rtlCol="0">
            <a:spAutoFit/>
          </a:bodyPr>
          <a:lstStyle/>
          <a:p>
            <a:r>
              <a:rPr lang="en-GB" sz="2200" dirty="0">
                <a:solidFill>
                  <a:schemeClr val="accent5">
                    <a:lumMod val="50000"/>
                  </a:schemeClr>
                </a:solidFill>
              </a:rPr>
              <a:t>‘</a:t>
            </a:r>
            <a:r>
              <a:rPr lang="en-GB" sz="2200" b="1" dirty="0">
                <a:solidFill>
                  <a:schemeClr val="accent5">
                    <a:lumMod val="50000"/>
                  </a:schemeClr>
                </a:solidFill>
              </a:rPr>
              <a:t>Au’ </a:t>
            </a:r>
            <a:r>
              <a:rPr lang="en-GB" sz="2200" dirty="0">
                <a:solidFill>
                  <a:schemeClr val="accent5">
                    <a:lumMod val="50000"/>
                  </a:schemeClr>
                </a:solidFill>
              </a:rPr>
              <a:t>means ‘to the’ with masculine nouns.</a:t>
            </a:r>
            <a:endParaRPr lang="en-GB" sz="2400" dirty="0">
              <a:solidFill>
                <a:schemeClr val="accent5">
                  <a:lumMod val="50000"/>
                </a:schemeClr>
              </a:solidFill>
            </a:endParaRPr>
          </a:p>
        </p:txBody>
      </p:sp>
      <p:sp>
        <p:nvSpPr>
          <p:cNvPr id="88" name="TextBox 87">
            <a:extLst>
              <a:ext uri="{FF2B5EF4-FFF2-40B4-BE49-F238E27FC236}">
                <a16:creationId xmlns:a16="http://schemas.microsoft.com/office/drawing/2014/main" id="{7A1A6715-2D65-4D1B-B877-FBD023DB7A5E}"/>
              </a:ext>
            </a:extLst>
          </p:cNvPr>
          <p:cNvSpPr txBox="1"/>
          <p:nvPr/>
        </p:nvSpPr>
        <p:spPr>
          <a:xfrm>
            <a:off x="7513082" y="4849743"/>
            <a:ext cx="4880618" cy="769441"/>
          </a:xfrm>
          <a:prstGeom prst="rect">
            <a:avLst/>
          </a:prstGeom>
          <a:noFill/>
        </p:spPr>
        <p:txBody>
          <a:bodyPr wrap="square" rtlCol="0">
            <a:spAutoFit/>
          </a:bodyPr>
          <a:lstStyle/>
          <a:p>
            <a:r>
              <a:rPr lang="en-GB" sz="2200" dirty="0">
                <a:solidFill>
                  <a:schemeClr val="accent5">
                    <a:lumMod val="50000"/>
                  </a:schemeClr>
                </a:solidFill>
              </a:rPr>
              <a:t>‘</a:t>
            </a:r>
            <a:r>
              <a:rPr lang="en-GB" sz="2200" b="1" dirty="0">
                <a:solidFill>
                  <a:schemeClr val="accent5">
                    <a:lumMod val="50000"/>
                  </a:schemeClr>
                </a:solidFill>
              </a:rPr>
              <a:t>Chez</a:t>
            </a:r>
            <a:r>
              <a:rPr lang="en-GB" sz="2200" dirty="0">
                <a:solidFill>
                  <a:schemeClr val="accent5">
                    <a:lumMod val="50000"/>
                  </a:schemeClr>
                </a:solidFill>
              </a:rPr>
              <a:t>’ means ‘to’ or ‘to the’ with people’s homes/workplaces.</a:t>
            </a:r>
            <a:endParaRPr lang="en-GB" sz="2400" dirty="0">
              <a:solidFill>
                <a:schemeClr val="accent5">
                  <a:lumMod val="50000"/>
                </a:schemeClr>
              </a:solidFill>
            </a:endParaRPr>
          </a:p>
        </p:txBody>
      </p:sp>
      <p:sp>
        <p:nvSpPr>
          <p:cNvPr id="41" name="TextBox 40">
            <a:extLst>
              <a:ext uri="{FF2B5EF4-FFF2-40B4-BE49-F238E27FC236}">
                <a16:creationId xmlns:a16="http://schemas.microsoft.com/office/drawing/2014/main" id="{A17C0DF5-ADC9-4187-BFCD-1C82D3EE8D5A}"/>
              </a:ext>
            </a:extLst>
          </p:cNvPr>
          <p:cNvSpPr txBox="1"/>
          <p:nvPr/>
        </p:nvSpPr>
        <p:spPr>
          <a:xfrm>
            <a:off x="7513082" y="5520384"/>
            <a:ext cx="4880618" cy="769441"/>
          </a:xfrm>
          <a:prstGeom prst="rect">
            <a:avLst/>
          </a:prstGeom>
          <a:noFill/>
        </p:spPr>
        <p:txBody>
          <a:bodyPr wrap="square" rtlCol="0">
            <a:spAutoFit/>
          </a:bodyPr>
          <a:lstStyle/>
          <a:p>
            <a:r>
              <a:rPr lang="en-GB" sz="2200" dirty="0">
                <a:solidFill>
                  <a:schemeClr val="accent5">
                    <a:lumMod val="50000"/>
                  </a:schemeClr>
                </a:solidFill>
              </a:rPr>
              <a:t>‘</a:t>
            </a:r>
            <a:r>
              <a:rPr lang="en-GB" sz="2200" b="1" dirty="0">
                <a:solidFill>
                  <a:schemeClr val="accent5">
                    <a:lumMod val="50000"/>
                  </a:schemeClr>
                </a:solidFill>
              </a:rPr>
              <a:t>Aux’ </a:t>
            </a:r>
            <a:r>
              <a:rPr lang="en-GB" sz="2200" dirty="0">
                <a:solidFill>
                  <a:schemeClr val="accent5">
                    <a:lumMod val="50000"/>
                  </a:schemeClr>
                </a:solidFill>
              </a:rPr>
              <a:t>means ‘to the’ with plural countries.</a:t>
            </a:r>
            <a:endParaRPr lang="en-GB" sz="2400" dirty="0">
              <a:solidFill>
                <a:schemeClr val="accent5">
                  <a:lumMod val="50000"/>
                </a:schemeClr>
              </a:solidFill>
            </a:endParaRPr>
          </a:p>
        </p:txBody>
      </p:sp>
    </p:spTree>
    <p:extLst>
      <p:ext uri="{BB962C8B-B14F-4D97-AF65-F5344CB8AC3E}">
        <p14:creationId xmlns:p14="http://schemas.microsoft.com/office/powerpoint/2010/main" val="234075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4" grpId="0" animBg="1"/>
      <p:bldP spid="44" grpId="0"/>
      <p:bldP spid="45" grpId="0" animBg="1"/>
      <p:bldP spid="46" grpId="0" animBg="1"/>
      <p:bldP spid="47" grpId="0"/>
      <p:bldP spid="48" grpId="0" animBg="1"/>
      <p:bldP spid="50" grpId="0" animBg="1"/>
      <p:bldP spid="54" grpId="0" animBg="1"/>
      <p:bldP spid="56" grpId="0" animBg="1"/>
      <p:bldP spid="59" grpId="0" animBg="1"/>
      <p:bldP spid="60" grpId="0"/>
      <p:bldP spid="84" grpId="0" animBg="1"/>
      <p:bldP spid="86" grpId="0"/>
      <p:bldP spid="87" grpId="0"/>
      <p:bldP spid="88"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Où</a:t>
            </a:r>
            <a:r>
              <a:rPr lang="en-GB" sz="3600" b="1" dirty="0">
                <a:solidFill>
                  <a:schemeClr val="bg1"/>
                </a:solidFill>
              </a:rPr>
              <a:t> </a:t>
            </a:r>
            <a:r>
              <a:rPr lang="en-GB" sz="3600" b="1" dirty="0" err="1">
                <a:solidFill>
                  <a:schemeClr val="bg1"/>
                </a:solidFill>
              </a:rPr>
              <a:t>vont-ils</a:t>
            </a:r>
            <a:r>
              <a:rPr lang="en-GB" sz="3600" b="1" dirty="0">
                <a:solidFill>
                  <a:schemeClr val="bg1"/>
                </a:solidFill>
              </a:rPr>
              <a:t> </a:t>
            </a:r>
            <a:r>
              <a:rPr lang="en-GB" sz="3600" b="1" dirty="0" err="1">
                <a:solidFill>
                  <a:schemeClr val="bg1"/>
                </a:solidFill>
              </a:rPr>
              <a:t>aller</a:t>
            </a:r>
            <a:r>
              <a:rPr lang="en-GB" sz="3600" b="1" dirty="0">
                <a:solidFill>
                  <a:schemeClr val="bg1"/>
                </a:solidFill>
              </a:rPr>
              <a:t> ?</a:t>
            </a:r>
          </a:p>
        </p:txBody>
      </p:sp>
      <p:sp>
        <p:nvSpPr>
          <p:cNvPr id="9" name="Rounded Rectangle 46">
            <a:extLst>
              <a:ext uri="{FF2B5EF4-FFF2-40B4-BE49-F238E27FC236}">
                <a16:creationId xmlns:a16="http://schemas.microsoft.com/office/drawing/2014/main" id="{FB09667E-50A2-4099-B9F5-10D9728BF65D}"/>
              </a:ext>
            </a:extLst>
          </p:cNvPr>
          <p:cNvSpPr/>
          <p:nvPr/>
        </p:nvSpPr>
        <p:spPr>
          <a:xfrm>
            <a:off x="9477955" y="249869"/>
            <a:ext cx="243196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1"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290955519"/>
              </p:ext>
            </p:extLst>
          </p:nvPr>
        </p:nvGraphicFramePr>
        <p:xfrm>
          <a:off x="64012" y="2299221"/>
          <a:ext cx="11668482" cy="2207099"/>
        </p:xfrm>
        <a:graphic>
          <a:graphicData uri="http://schemas.openxmlformats.org/drawingml/2006/table">
            <a:tbl>
              <a:tblPr firstRow="1" bandRow="1">
                <a:tableStyleId>{21E4AEA4-8DFA-4A89-87EB-49C32662AFE0}</a:tableStyleId>
              </a:tblPr>
              <a:tblGrid>
                <a:gridCol w="671828">
                  <a:extLst>
                    <a:ext uri="{9D8B030D-6E8A-4147-A177-3AD203B41FA5}">
                      <a16:colId xmlns:a16="http://schemas.microsoft.com/office/drawing/2014/main" val="2607353726"/>
                    </a:ext>
                  </a:extLst>
                </a:gridCol>
                <a:gridCol w="874644">
                  <a:extLst>
                    <a:ext uri="{9D8B030D-6E8A-4147-A177-3AD203B41FA5}">
                      <a16:colId xmlns:a16="http://schemas.microsoft.com/office/drawing/2014/main" val="4128092149"/>
                    </a:ext>
                  </a:extLst>
                </a:gridCol>
                <a:gridCol w="978010">
                  <a:extLst>
                    <a:ext uri="{9D8B030D-6E8A-4147-A177-3AD203B41FA5}">
                      <a16:colId xmlns:a16="http://schemas.microsoft.com/office/drawing/2014/main" val="496471165"/>
                    </a:ext>
                  </a:extLst>
                </a:gridCol>
                <a:gridCol w="1812898">
                  <a:extLst>
                    <a:ext uri="{9D8B030D-6E8A-4147-A177-3AD203B41FA5}">
                      <a16:colId xmlns:a16="http://schemas.microsoft.com/office/drawing/2014/main" val="3919015805"/>
                    </a:ext>
                  </a:extLst>
                </a:gridCol>
                <a:gridCol w="1812897">
                  <a:extLst>
                    <a:ext uri="{9D8B030D-6E8A-4147-A177-3AD203B41FA5}">
                      <a16:colId xmlns:a16="http://schemas.microsoft.com/office/drawing/2014/main" val="2278391047"/>
                    </a:ext>
                  </a:extLst>
                </a:gridCol>
                <a:gridCol w="5518205">
                  <a:extLst>
                    <a:ext uri="{9D8B030D-6E8A-4147-A177-3AD203B41FA5}">
                      <a16:colId xmlns:a16="http://schemas.microsoft.com/office/drawing/2014/main" val="4246873900"/>
                    </a:ext>
                  </a:extLst>
                </a:gridCol>
              </a:tblGrid>
              <a:tr h="526927">
                <a:tc>
                  <a:txBody>
                    <a:bodyPr/>
                    <a:lstStyle/>
                    <a:p>
                      <a:endParaRPr lang="en-GB" dirty="0"/>
                    </a:p>
                  </a:txBody>
                  <a:tcP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Qui ?</a:t>
                      </a:r>
                    </a:p>
                  </a:txBody>
                  <a:tcPr/>
                </a:tc>
                <a:tc hMerge="1">
                  <a:txBody>
                    <a:bodyPr/>
                    <a:lstStyle/>
                    <a:p>
                      <a:endParaRPr lang="en-GB"/>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Où</a:t>
                      </a:r>
                      <a:r>
                        <a:rPr lang="en-GB" sz="2000" b="1" dirty="0"/>
                        <a:t> ?</a:t>
                      </a:r>
                    </a:p>
                  </a:txBody>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Réponses</a:t>
                      </a:r>
                      <a:endParaRPr lang="en-GB" sz="2000" b="1" dirty="0"/>
                    </a:p>
                  </a:txBody>
                  <a:tcPr/>
                </a:tc>
                <a:extLst>
                  <a:ext uri="{0D108BD9-81ED-4DB2-BD59-A6C34878D82A}">
                    <a16:rowId xmlns:a16="http://schemas.microsoft.com/office/drawing/2014/main" val="1153431983"/>
                  </a:ext>
                </a:extLst>
              </a:tr>
              <a:tr h="840086">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Vous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840086">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Vous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99312585"/>
                  </a:ext>
                </a:extLst>
              </a:tr>
            </a:tbl>
          </a:graphicData>
        </a:graphic>
      </p:graphicFrame>
      <p:sp>
        <p:nvSpPr>
          <p:cNvPr id="12" name="Action Button: Custom 16">
            <a:hlinkClick r:id="" action="ppaction://noaction" highlightClick="1">
              <a:snd r:embed="rId4" name="1 beep.wav"/>
            </a:hlinkClick>
            <a:extLst>
              <a:ext uri="{FF2B5EF4-FFF2-40B4-BE49-F238E27FC236}">
                <a16:creationId xmlns:a16="http://schemas.microsoft.com/office/drawing/2014/main" id="{00B3E4C1-DFF4-46C3-8013-784275E7AA6B}"/>
              </a:ext>
            </a:extLst>
          </p:cNvPr>
          <p:cNvSpPr/>
          <p:nvPr/>
        </p:nvSpPr>
        <p:spPr>
          <a:xfrm>
            <a:off x="224875" y="30698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sp>
        <p:nvSpPr>
          <p:cNvPr id="13" name="Rounded Rectangle 12"/>
          <p:cNvSpPr/>
          <p:nvPr/>
        </p:nvSpPr>
        <p:spPr>
          <a:xfrm>
            <a:off x="1633153" y="2852324"/>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7857" y="2892007"/>
            <a:ext cx="252484" cy="263004"/>
          </a:xfrm>
          <a:prstGeom prst="rect">
            <a:avLst/>
          </a:prstGeom>
        </p:spPr>
      </p:pic>
      <p:sp>
        <p:nvSpPr>
          <p:cNvPr id="16" name="TextBox 15"/>
          <p:cNvSpPr txBox="1"/>
          <p:nvPr/>
        </p:nvSpPr>
        <p:spPr>
          <a:xfrm>
            <a:off x="6500341" y="2979918"/>
            <a:ext cx="5114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allons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cinéma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Action Button: Custom 16">
            <a:hlinkClick r:id="" action="ppaction://noaction" highlightClick="1">
              <a:snd r:embed="rId6" name="2 beep.wav"/>
            </a:hlinkClick>
            <a:extLst>
              <a:ext uri="{FF2B5EF4-FFF2-40B4-BE49-F238E27FC236}">
                <a16:creationId xmlns:a16="http://schemas.microsoft.com/office/drawing/2014/main" id="{00B3E4C1-DFF4-46C3-8013-784275E7AA6B}"/>
              </a:ext>
            </a:extLst>
          </p:cNvPr>
          <p:cNvSpPr/>
          <p:nvPr/>
        </p:nvSpPr>
        <p:spPr>
          <a:xfrm>
            <a:off x="214324" y="38405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sp>
        <p:nvSpPr>
          <p:cNvPr id="18" name="Rounded Rectangle 17"/>
          <p:cNvSpPr/>
          <p:nvPr/>
        </p:nvSpPr>
        <p:spPr>
          <a:xfrm>
            <a:off x="716759" y="3679322"/>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3077" y="3747797"/>
            <a:ext cx="222045" cy="222045"/>
          </a:xfrm>
          <a:prstGeom prst="rect">
            <a:avLst/>
          </a:prstGeom>
        </p:spPr>
      </p:pic>
      <p:sp>
        <p:nvSpPr>
          <p:cNvPr id="20" name="Rounded Rectangle 19">
            <a:hlinkClick r:id="" action="ppaction://noaction">
              <a:snd r:embed="rId8" name="2 full.wav"/>
            </a:hlinkClick>
          </p:cNvPr>
          <p:cNvSpPr/>
          <p:nvPr/>
        </p:nvSpPr>
        <p:spPr>
          <a:xfrm>
            <a:off x="4350848" y="3679322"/>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p:cNvSpPr txBox="1"/>
          <p:nvPr/>
        </p:nvSpPr>
        <p:spPr>
          <a:xfrm>
            <a:off x="6568006" y="3667632"/>
            <a:ext cx="49376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ne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la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poste.</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2127" y="2798262"/>
            <a:ext cx="767747" cy="90712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1542" y="2970545"/>
            <a:ext cx="903410" cy="627537"/>
          </a:xfrm>
          <a:prstGeom prst="rect">
            <a:avLst/>
          </a:prstGeom>
        </p:spPr>
      </p:pic>
      <p:grpSp>
        <p:nvGrpSpPr>
          <p:cNvPr id="30" name="Group 29"/>
          <p:cNvGrpSpPr/>
          <p:nvPr/>
        </p:nvGrpSpPr>
        <p:grpSpPr>
          <a:xfrm>
            <a:off x="4732856" y="3681718"/>
            <a:ext cx="1284058" cy="812364"/>
            <a:chOff x="5311086" y="1873788"/>
            <a:chExt cx="1623486" cy="1217584"/>
          </a:xfrm>
        </p:grpSpPr>
        <p:grpSp>
          <p:nvGrpSpPr>
            <p:cNvPr id="31" name="Group 30"/>
            <p:cNvGrpSpPr/>
            <p:nvPr/>
          </p:nvGrpSpPr>
          <p:grpSpPr>
            <a:xfrm>
              <a:off x="5311086" y="1958952"/>
              <a:ext cx="1623486" cy="1132420"/>
              <a:chOff x="5311086" y="1958952"/>
              <a:chExt cx="1623486" cy="1132420"/>
            </a:xfrm>
          </p:grpSpPr>
          <p:pic>
            <p:nvPicPr>
              <p:cNvPr id="33" name="Picture 32"/>
              <p:cNvPicPr>
                <a:picLocks noChangeAspect="1"/>
              </p:cNvPicPr>
              <p:nvPr/>
            </p:nvPicPr>
            <p:blipFill rotWithShape="1">
              <a:blip r:embed="rId11" cstate="print">
                <a:extLst>
                  <a:ext uri="{28A0092B-C50C-407E-A947-70E740481C1C}">
                    <a14:useLocalDpi xmlns:a14="http://schemas.microsoft.com/office/drawing/2010/main" val="0"/>
                  </a:ext>
                </a:extLst>
              </a:blip>
              <a:srcRect l="25436" t="19035" r="23796" b="12096"/>
              <a:stretch/>
            </p:blipFill>
            <p:spPr>
              <a:xfrm>
                <a:off x="5311086" y="1958952"/>
                <a:ext cx="1296688" cy="1035259"/>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0976" y="2437776"/>
                <a:ext cx="653596" cy="653596"/>
              </a:xfrm>
              <a:prstGeom prst="rect">
                <a:avLst/>
              </a:prstGeom>
            </p:spPr>
          </p:pic>
        </p:grpSp>
        <p:sp>
          <p:nvSpPr>
            <p:cNvPr id="32" name="TextBox 31"/>
            <p:cNvSpPr txBox="1"/>
            <p:nvPr/>
          </p:nvSpPr>
          <p:spPr>
            <a:xfrm>
              <a:off x="5406159" y="1873788"/>
              <a:ext cx="1160891" cy="261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Post Office</a:t>
              </a:r>
            </a:p>
          </p:txBody>
        </p:sp>
      </p:grpSp>
      <p:pic>
        <p:nvPicPr>
          <p:cNvPr id="35" name="Picture 34"/>
          <p:cNvPicPr>
            <a:picLocks noChangeAspect="1"/>
          </p:cNvPicPr>
          <p:nvPr/>
        </p:nvPicPr>
        <p:blipFill rotWithShape="1">
          <a:blip r:embed="rId13" cstate="print">
            <a:extLst>
              <a:ext uri="{28A0092B-C50C-407E-A947-70E740481C1C}">
                <a14:useLocalDpi xmlns:a14="http://schemas.microsoft.com/office/drawing/2010/main" val="0"/>
              </a:ext>
            </a:extLst>
          </a:blip>
          <a:srcRect b="25249"/>
          <a:stretch/>
        </p:blipFill>
        <p:spPr>
          <a:xfrm>
            <a:off x="2832763" y="3709621"/>
            <a:ext cx="1365810" cy="757207"/>
          </a:xfrm>
          <a:prstGeom prst="rect">
            <a:avLst/>
          </a:prstGeom>
        </p:spPr>
      </p:pic>
      <p:pic>
        <p:nvPicPr>
          <p:cNvPr id="3" name="Picture 2"/>
          <p:cNvPicPr>
            <a:picLocks noChangeAspect="1"/>
          </p:cNvPicPr>
          <p:nvPr/>
        </p:nvPicPr>
        <p:blipFill rotWithShape="1">
          <a:blip r:embed="rId14" cstate="print">
            <a:extLst>
              <a:ext uri="{28A0092B-C50C-407E-A947-70E740481C1C}">
                <a14:useLocalDpi xmlns:a14="http://schemas.microsoft.com/office/drawing/2010/main" val="0"/>
              </a:ext>
            </a:extLst>
          </a:blip>
          <a:srcRect b="16307"/>
          <a:stretch/>
        </p:blipFill>
        <p:spPr>
          <a:xfrm>
            <a:off x="7637736" y="3647249"/>
            <a:ext cx="4554264" cy="2674077"/>
          </a:xfrm>
          <a:prstGeom prst="rect">
            <a:avLst/>
          </a:prstGeom>
        </p:spPr>
      </p:pic>
      <p:sp>
        <p:nvSpPr>
          <p:cNvPr id="14" name="Rounded Rectangle 13">
            <a:hlinkClick r:id="" action="ppaction://noaction">
              <a:snd r:embed="rId15" name="1 full.wav"/>
            </a:hlinkClick>
          </p:cNvPr>
          <p:cNvSpPr/>
          <p:nvPr/>
        </p:nvSpPr>
        <p:spPr>
          <a:xfrm>
            <a:off x="2598783" y="2850922"/>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3F1DFA1-833A-4D25-B193-25F248873FE8}"/>
              </a:ext>
            </a:extLst>
          </p:cNvPr>
          <p:cNvSpPr txBox="1"/>
          <p:nvPr/>
        </p:nvSpPr>
        <p:spPr>
          <a:xfrm>
            <a:off x="104807" y="1308945"/>
            <a:ext cx="12023181" cy="830997"/>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mère</a:t>
            </a:r>
            <a:r>
              <a:rPr lang="en-US" sz="2400" dirty="0">
                <a:solidFill>
                  <a:srgbClr val="4472C4">
                    <a:lumMod val="50000"/>
                  </a:srgbClr>
                </a:solidFill>
                <a:latin typeface="Century Gothic" panose="020F0302020204030204"/>
              </a:rPr>
              <a:t> de Julie </a:t>
            </a:r>
            <a:r>
              <a:rPr lang="en-US" sz="2400" dirty="0" err="1">
                <a:solidFill>
                  <a:srgbClr val="4472C4">
                    <a:lumMod val="50000"/>
                  </a:srgbClr>
                </a:solidFill>
                <a:latin typeface="Century Gothic" panose="020F0302020204030204"/>
              </a:rPr>
              <a:t>est</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au </a:t>
            </a:r>
            <a:r>
              <a:rPr lang="en-US" sz="2400" dirty="0" err="1">
                <a:solidFill>
                  <a:srgbClr val="4472C4">
                    <a:lumMod val="50000"/>
                  </a:srgbClr>
                </a:solidFill>
              </a:rPr>
              <a:t>téléphone</a:t>
            </a:r>
            <a:r>
              <a:rPr lang="en-US" sz="2400" dirty="0">
                <a:solidFill>
                  <a:srgbClr val="4472C4">
                    <a:lumMod val="50000"/>
                  </a:srgbClr>
                </a:solidFill>
              </a:rPr>
              <a:t>. </a:t>
            </a:r>
            <a:r>
              <a:rPr lang="en-US" sz="2400" dirty="0">
                <a:solidFill>
                  <a:srgbClr val="4472C4">
                    <a:lumMod val="50000"/>
                  </a:srgbClr>
                </a:solidFill>
                <a:latin typeface="Century Gothic" panose="020F0302020204030204"/>
              </a:rPr>
              <a:t>Elle parle </a:t>
            </a:r>
            <a:r>
              <a:rPr lang="en-GB" sz="2400" dirty="0">
                <a:solidFill>
                  <a:schemeClr val="accent5">
                    <a:lumMod val="50000"/>
                  </a:schemeClr>
                </a:solidFill>
              </a:rPr>
              <a:t>à qui ? Elle </a:t>
            </a:r>
            <a:r>
              <a:rPr lang="en-GB" sz="2400" dirty="0" err="1">
                <a:solidFill>
                  <a:schemeClr val="accent5">
                    <a:lumMod val="50000"/>
                  </a:schemeClr>
                </a:solidFill>
              </a:rPr>
              <a:t>demande</a:t>
            </a:r>
            <a:r>
              <a:rPr lang="en-GB" sz="2400" dirty="0">
                <a:solidFill>
                  <a:schemeClr val="accent5">
                    <a:lumMod val="50000"/>
                  </a:schemeClr>
                </a:solidFill>
              </a:rPr>
              <a:t> quoi ?</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Écoute</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choisis</a:t>
            </a:r>
            <a:r>
              <a:rPr lang="en-US" sz="2400" dirty="0">
                <a:solidFill>
                  <a:srgbClr val="4472C4">
                    <a:lumMod val="50000"/>
                  </a:srgbClr>
                </a:solidFill>
                <a:latin typeface="Century Gothic" panose="020F0302020204030204"/>
              </a:rPr>
              <a:t> les </a:t>
            </a:r>
            <a:r>
              <a:rPr lang="en-US" sz="2400" dirty="0" err="1">
                <a:solidFill>
                  <a:srgbClr val="4472C4">
                    <a:lumMod val="50000"/>
                  </a:srgbClr>
                </a:solidFill>
                <a:latin typeface="Century Gothic" panose="020F0302020204030204"/>
              </a:rPr>
              <a:t>bonnes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complètes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26" name="Picture 25">
            <a:extLst>
              <a:ext uri="{FF2B5EF4-FFF2-40B4-BE49-F238E27FC236}">
                <a16:creationId xmlns:a16="http://schemas.microsoft.com/office/drawing/2014/main" id="{2DE523B9-1413-497D-9761-9846EF94616F}"/>
              </a:ext>
            </a:extLst>
          </p:cNvPr>
          <p:cNvPicPr>
            <a:picLocks noChangeAspect="1"/>
          </p:cNvPicPr>
          <p:nvPr/>
        </p:nvPicPr>
        <p:blipFill>
          <a:blip r:embed="rId16"/>
          <a:stretch>
            <a:fillRect/>
          </a:stretch>
        </p:blipFill>
        <p:spPr>
          <a:xfrm>
            <a:off x="2001275" y="4856538"/>
            <a:ext cx="1096544" cy="1400132"/>
          </a:xfrm>
          <a:prstGeom prst="rect">
            <a:avLst/>
          </a:prstGeom>
        </p:spPr>
      </p:pic>
      <p:pic>
        <p:nvPicPr>
          <p:cNvPr id="28" name="Picture 2" descr="Teacher, Bookworm, Glasses, Professor, Person, Cartoon">
            <a:extLst>
              <a:ext uri="{FF2B5EF4-FFF2-40B4-BE49-F238E27FC236}">
                <a16:creationId xmlns:a16="http://schemas.microsoft.com/office/drawing/2014/main" id="{02887DCC-56AD-45A3-B633-C999584A793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807" y="4819729"/>
            <a:ext cx="1458651" cy="14586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one Clip Art">
            <a:extLst>
              <a:ext uri="{FF2B5EF4-FFF2-40B4-BE49-F238E27FC236}">
                <a16:creationId xmlns:a16="http://schemas.microsoft.com/office/drawing/2014/main" id="{B10588BD-8992-4AAC-9CBE-06B8ADFEB72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32076" y="5682888"/>
            <a:ext cx="531382" cy="5423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hone Clip Art">
            <a:extLst>
              <a:ext uri="{FF2B5EF4-FFF2-40B4-BE49-F238E27FC236}">
                <a16:creationId xmlns:a16="http://schemas.microsoft.com/office/drawing/2014/main" id="{C6B4E61A-DEC2-4BC2-93D9-3A6E7066F34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52898" y="5736042"/>
            <a:ext cx="531382" cy="542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17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8" grpId="0" animBg="1"/>
      <p:bldP spid="20" grpId="0" animBg="1"/>
      <p:bldP spid="2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24623" cy="707849"/>
          </a:xfrm>
        </p:spPr>
        <p:txBody>
          <a:bodyPr>
            <a:normAutofit/>
          </a:bodyPr>
          <a:lstStyle/>
          <a:p>
            <a:r>
              <a:rPr lang="en-GB" sz="3400" b="1" dirty="0" err="1">
                <a:solidFill>
                  <a:schemeClr val="bg1"/>
                </a:solidFill>
              </a:rPr>
              <a:t>Où</a:t>
            </a:r>
            <a:r>
              <a:rPr lang="en-GB" sz="3400" b="1" dirty="0">
                <a:solidFill>
                  <a:schemeClr val="bg1"/>
                </a:solidFill>
              </a:rPr>
              <a:t> </a:t>
            </a:r>
            <a:r>
              <a:rPr lang="en-GB" sz="3400" b="1" dirty="0" err="1">
                <a:solidFill>
                  <a:schemeClr val="bg1"/>
                </a:solidFill>
              </a:rPr>
              <a:t>vont-elles</a:t>
            </a:r>
            <a:r>
              <a:rPr lang="en-GB" sz="3400" b="1" dirty="0">
                <a:solidFill>
                  <a:schemeClr val="bg1"/>
                </a:solidFill>
              </a:rPr>
              <a:t> </a:t>
            </a:r>
            <a:r>
              <a:rPr lang="en-GB" sz="3400" b="1" dirty="0" err="1">
                <a:solidFill>
                  <a:schemeClr val="bg1"/>
                </a:solidFill>
              </a:rPr>
              <a:t>aller</a:t>
            </a:r>
            <a:r>
              <a:rPr lang="en-GB" sz="3400" b="1" dirty="0">
                <a:solidFill>
                  <a:schemeClr val="bg1"/>
                </a:solidFill>
              </a:rPr>
              <a:t> ?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477955" y="249869"/>
            <a:ext cx="243196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147156" y="2370408"/>
          <a:ext cx="11668482" cy="3887271"/>
        </p:xfrm>
        <a:graphic>
          <a:graphicData uri="http://schemas.openxmlformats.org/drawingml/2006/table">
            <a:tbl>
              <a:tblPr firstRow="1" bandRow="1">
                <a:tableStyleId>{21E4AEA4-8DFA-4A89-87EB-49C32662AFE0}</a:tableStyleId>
              </a:tblPr>
              <a:tblGrid>
                <a:gridCol w="671828">
                  <a:extLst>
                    <a:ext uri="{9D8B030D-6E8A-4147-A177-3AD203B41FA5}">
                      <a16:colId xmlns:a16="http://schemas.microsoft.com/office/drawing/2014/main" val="2607353726"/>
                    </a:ext>
                  </a:extLst>
                </a:gridCol>
                <a:gridCol w="874644">
                  <a:extLst>
                    <a:ext uri="{9D8B030D-6E8A-4147-A177-3AD203B41FA5}">
                      <a16:colId xmlns:a16="http://schemas.microsoft.com/office/drawing/2014/main" val="4128092149"/>
                    </a:ext>
                  </a:extLst>
                </a:gridCol>
                <a:gridCol w="978010">
                  <a:extLst>
                    <a:ext uri="{9D8B030D-6E8A-4147-A177-3AD203B41FA5}">
                      <a16:colId xmlns:a16="http://schemas.microsoft.com/office/drawing/2014/main" val="496471165"/>
                    </a:ext>
                  </a:extLst>
                </a:gridCol>
                <a:gridCol w="1812898">
                  <a:extLst>
                    <a:ext uri="{9D8B030D-6E8A-4147-A177-3AD203B41FA5}">
                      <a16:colId xmlns:a16="http://schemas.microsoft.com/office/drawing/2014/main" val="3919015805"/>
                    </a:ext>
                  </a:extLst>
                </a:gridCol>
                <a:gridCol w="1812897">
                  <a:extLst>
                    <a:ext uri="{9D8B030D-6E8A-4147-A177-3AD203B41FA5}">
                      <a16:colId xmlns:a16="http://schemas.microsoft.com/office/drawing/2014/main" val="2278391047"/>
                    </a:ext>
                  </a:extLst>
                </a:gridCol>
                <a:gridCol w="5518205">
                  <a:extLst>
                    <a:ext uri="{9D8B030D-6E8A-4147-A177-3AD203B41FA5}">
                      <a16:colId xmlns:a16="http://schemas.microsoft.com/office/drawing/2014/main" val="4246873900"/>
                    </a:ext>
                  </a:extLst>
                </a:gridCol>
              </a:tblGrid>
              <a:tr h="526927">
                <a:tc>
                  <a:txBody>
                    <a:bodyPr/>
                    <a:lstStyle/>
                    <a:p>
                      <a:endParaRPr lang="en-GB" dirty="0"/>
                    </a:p>
                  </a:txBody>
                  <a:tcP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Qui?</a:t>
                      </a:r>
                    </a:p>
                  </a:txBody>
                  <a:tcPr/>
                </a:tc>
                <a:tc hMerge="1">
                  <a:txBody>
                    <a:bodyPr/>
                    <a:lstStyle/>
                    <a:p>
                      <a:endParaRPr lang="en-GB"/>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Où</a:t>
                      </a:r>
                      <a:r>
                        <a:rPr lang="en-GB" sz="2000" b="1" dirty="0"/>
                        <a:t>?</a:t>
                      </a:r>
                    </a:p>
                  </a:txBody>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Réponses</a:t>
                      </a:r>
                      <a:endParaRPr lang="en-GB" sz="2000" b="1" dirty="0"/>
                    </a:p>
                  </a:txBody>
                  <a:tcPr/>
                </a:tc>
                <a:extLst>
                  <a:ext uri="{0D108BD9-81ED-4DB2-BD59-A6C34878D82A}">
                    <a16:rowId xmlns:a16="http://schemas.microsoft.com/office/drawing/2014/main" val="1153431983"/>
                  </a:ext>
                </a:extLst>
              </a:tr>
              <a:tr h="840086">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Vous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840086">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Vous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840086">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Vous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840086">
                <a:tc>
                  <a:txBody>
                    <a:bodyPr/>
                    <a:lstStyle/>
                    <a:p>
                      <a:pPr algn="ctr"/>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Vous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10" name="Action Button: Custom 16">
            <a:hlinkClick r:id="" action="ppaction://noaction" highlightClick="1">
              <a:snd r:embed="rId4" name="1 beep.wav"/>
            </a:hlinkClick>
            <a:extLst>
              <a:ext uri="{FF2B5EF4-FFF2-40B4-BE49-F238E27FC236}">
                <a16:creationId xmlns:a16="http://schemas.microsoft.com/office/drawing/2014/main" id="{00B3E4C1-DFF4-46C3-8013-784275E7AA6B}"/>
              </a:ext>
            </a:extLst>
          </p:cNvPr>
          <p:cNvSpPr/>
          <p:nvPr/>
        </p:nvSpPr>
        <p:spPr>
          <a:xfrm>
            <a:off x="276122" y="3086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beep.wav"/>
            </a:hlinkClick>
            <a:extLst>
              <a:ext uri="{FF2B5EF4-FFF2-40B4-BE49-F238E27FC236}">
                <a16:creationId xmlns:a16="http://schemas.microsoft.com/office/drawing/2014/main" id="{5B92A95F-523A-4E36-B65E-94DAE9FBB368}"/>
              </a:ext>
            </a:extLst>
          </p:cNvPr>
          <p:cNvSpPr/>
          <p:nvPr/>
        </p:nvSpPr>
        <p:spPr>
          <a:xfrm>
            <a:off x="276122" y="39489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 beep_aller.wav"/>
            </a:hlinkClick>
            <a:extLst>
              <a:ext uri="{FF2B5EF4-FFF2-40B4-BE49-F238E27FC236}">
                <a16:creationId xmlns:a16="http://schemas.microsoft.com/office/drawing/2014/main" id="{D4B491BE-DEE1-4BAB-B62E-08BEC8F84C2F}"/>
              </a:ext>
            </a:extLst>
          </p:cNvPr>
          <p:cNvSpPr/>
          <p:nvPr/>
        </p:nvSpPr>
        <p:spPr>
          <a:xfrm>
            <a:off x="276122" y="48110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beep.wav"/>
            </a:hlinkClick>
            <a:extLst>
              <a:ext uri="{FF2B5EF4-FFF2-40B4-BE49-F238E27FC236}">
                <a16:creationId xmlns:a16="http://schemas.microsoft.com/office/drawing/2014/main" id="{7C5D1C98-B338-48C7-A0D6-9CC93C596CA9}"/>
              </a:ext>
            </a:extLst>
          </p:cNvPr>
          <p:cNvSpPr/>
          <p:nvPr/>
        </p:nvSpPr>
        <p:spPr>
          <a:xfrm>
            <a:off x="276122" y="56178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76" name="Picture 75"/>
          <p:cNvPicPr>
            <a:picLocks noChangeAspect="1"/>
          </p:cNvPicPr>
          <p:nvPr/>
        </p:nvPicPr>
        <p:blipFill rotWithShape="1">
          <a:blip r:embed="rId8">
            <a:extLst>
              <a:ext uri="{28A0092B-C50C-407E-A947-70E740481C1C}">
                <a14:useLocalDpi xmlns:a14="http://schemas.microsoft.com/office/drawing/2010/main" val="0"/>
              </a:ext>
            </a:extLst>
          </a:blip>
          <a:srcRect b="60944"/>
          <a:stretch/>
        </p:blipFill>
        <p:spPr>
          <a:xfrm>
            <a:off x="4466627" y="2985276"/>
            <a:ext cx="1743768" cy="599328"/>
          </a:xfrm>
          <a:prstGeom prst="rect">
            <a:avLst/>
          </a:prstGeom>
        </p:spPr>
      </p:pic>
      <p:pic>
        <p:nvPicPr>
          <p:cNvPr id="82" name="Picture 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7347" y="2838194"/>
            <a:ext cx="1208861" cy="842174"/>
          </a:xfrm>
          <a:prstGeom prst="rect">
            <a:avLst/>
          </a:prstGeom>
        </p:spPr>
      </p:pic>
      <p:pic>
        <p:nvPicPr>
          <p:cNvPr id="83" name="Picture 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1797" y="3819693"/>
            <a:ext cx="650565" cy="720441"/>
          </a:xfrm>
          <a:prstGeom prst="rect">
            <a:avLst/>
          </a:prstGeom>
        </p:spPr>
      </p:pic>
      <p:grpSp>
        <p:nvGrpSpPr>
          <p:cNvPr id="85" name="Group 84"/>
          <p:cNvGrpSpPr/>
          <p:nvPr/>
        </p:nvGrpSpPr>
        <p:grpSpPr>
          <a:xfrm>
            <a:off x="3054257" y="3758436"/>
            <a:ext cx="1284058" cy="812364"/>
            <a:chOff x="5311086" y="1873788"/>
            <a:chExt cx="1623486" cy="1217584"/>
          </a:xfrm>
        </p:grpSpPr>
        <p:grpSp>
          <p:nvGrpSpPr>
            <p:cNvPr id="86" name="Group 85"/>
            <p:cNvGrpSpPr/>
            <p:nvPr/>
          </p:nvGrpSpPr>
          <p:grpSpPr>
            <a:xfrm>
              <a:off x="5311086" y="1958952"/>
              <a:ext cx="1623486" cy="1132420"/>
              <a:chOff x="5311086" y="1958952"/>
              <a:chExt cx="1623486" cy="1132420"/>
            </a:xfrm>
          </p:grpSpPr>
          <p:pic>
            <p:nvPicPr>
              <p:cNvPr id="88" name="Picture 87"/>
              <p:cNvPicPr>
                <a:picLocks noChangeAspect="1"/>
              </p:cNvPicPr>
              <p:nvPr/>
            </p:nvPicPr>
            <p:blipFill rotWithShape="1">
              <a:blip r:embed="rId11" cstate="print">
                <a:extLst>
                  <a:ext uri="{28A0092B-C50C-407E-A947-70E740481C1C}">
                    <a14:useLocalDpi xmlns:a14="http://schemas.microsoft.com/office/drawing/2010/main" val="0"/>
                  </a:ext>
                </a:extLst>
              </a:blip>
              <a:srcRect l="25436" t="19035" r="23796" b="12096"/>
              <a:stretch/>
            </p:blipFill>
            <p:spPr>
              <a:xfrm>
                <a:off x="5311086" y="1958952"/>
                <a:ext cx="1296688" cy="1035259"/>
              </a:xfrm>
              <a:prstGeom prst="rect">
                <a:avLst/>
              </a:prstGeom>
            </p:spPr>
          </p:pic>
          <p:pic>
            <p:nvPicPr>
              <p:cNvPr id="89" name="Picture 8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0976" y="2437776"/>
                <a:ext cx="653596" cy="653596"/>
              </a:xfrm>
              <a:prstGeom prst="rect">
                <a:avLst/>
              </a:prstGeom>
            </p:spPr>
          </p:pic>
        </p:grpSp>
        <p:sp>
          <p:nvSpPr>
            <p:cNvPr id="87" name="TextBox 86"/>
            <p:cNvSpPr txBox="1"/>
            <p:nvPr/>
          </p:nvSpPr>
          <p:spPr>
            <a:xfrm>
              <a:off x="5406159" y="1873788"/>
              <a:ext cx="1160891" cy="261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Post Office</a:t>
              </a:r>
            </a:p>
          </p:txBody>
        </p:sp>
      </p:grpSp>
      <p:pic>
        <p:nvPicPr>
          <p:cNvPr id="90" name="Picture 8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05755" y="4640824"/>
            <a:ext cx="950389" cy="712792"/>
          </a:xfrm>
          <a:prstGeom prst="rect">
            <a:avLst/>
          </a:prstGeom>
        </p:spPr>
      </p:pic>
      <p:pic>
        <p:nvPicPr>
          <p:cNvPr id="91" name="Picture 9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55056" y="5571771"/>
            <a:ext cx="1121134" cy="778775"/>
          </a:xfrm>
          <a:prstGeom prst="rect">
            <a:avLst/>
          </a:prstGeom>
        </p:spPr>
      </p:pic>
      <p:grpSp>
        <p:nvGrpSpPr>
          <p:cNvPr id="92" name="Group 91"/>
          <p:cNvGrpSpPr/>
          <p:nvPr/>
        </p:nvGrpSpPr>
        <p:grpSpPr>
          <a:xfrm>
            <a:off x="4676601" y="5532285"/>
            <a:ext cx="1429480" cy="714635"/>
            <a:chOff x="803325" y="1552980"/>
            <a:chExt cx="4492778" cy="3294704"/>
          </a:xfrm>
        </p:grpSpPr>
        <p:pic>
          <p:nvPicPr>
            <p:cNvPr id="93" name="Picture 9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3325" y="1552980"/>
              <a:ext cx="4492778" cy="3294704"/>
            </a:xfrm>
            <a:prstGeom prst="rect">
              <a:avLst/>
            </a:prstGeom>
          </p:spPr>
        </p:pic>
        <p:pic>
          <p:nvPicPr>
            <p:cNvPr id="94" name="Picture 9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75266" y="2878571"/>
              <a:ext cx="2215830" cy="1743120"/>
            </a:xfrm>
            <a:prstGeom prst="rect">
              <a:avLst/>
            </a:prstGeom>
          </p:spPr>
        </p:pic>
      </p:grpSp>
      <p:pic>
        <p:nvPicPr>
          <p:cNvPr id="96" name="Picture 9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60814" y="2955438"/>
            <a:ext cx="252484" cy="263004"/>
          </a:xfrm>
          <a:prstGeom prst="rect">
            <a:avLst/>
          </a:prstGeom>
        </p:spPr>
      </p:pic>
      <p:pic>
        <p:nvPicPr>
          <p:cNvPr id="97" name="Picture 9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1003" y="3778025"/>
            <a:ext cx="252484" cy="263004"/>
          </a:xfrm>
          <a:prstGeom prst="rect">
            <a:avLst/>
          </a:prstGeom>
        </p:spPr>
      </p:pic>
      <p:pic>
        <p:nvPicPr>
          <p:cNvPr id="98" name="Picture 9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46222" y="4629353"/>
            <a:ext cx="222045" cy="222045"/>
          </a:xfrm>
          <a:prstGeom prst="rect">
            <a:avLst/>
          </a:prstGeom>
        </p:spPr>
      </p:pic>
      <p:pic>
        <p:nvPicPr>
          <p:cNvPr id="99" name="Picture 9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60814" y="5474988"/>
            <a:ext cx="222045" cy="222045"/>
          </a:xfrm>
          <a:prstGeom prst="rect">
            <a:avLst/>
          </a:prstGeom>
        </p:spPr>
      </p:pic>
      <p:sp>
        <p:nvSpPr>
          <p:cNvPr id="100" name="Rounded Rectangle 99"/>
          <p:cNvSpPr/>
          <p:nvPr/>
        </p:nvSpPr>
        <p:spPr>
          <a:xfrm>
            <a:off x="801089" y="2883612"/>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Rounded Rectangle 100">
            <a:hlinkClick r:id="" action="ppaction://noaction">
              <a:snd r:embed="rId19" name="1 full.wav"/>
            </a:hlinkClick>
          </p:cNvPr>
          <p:cNvSpPr/>
          <p:nvPr/>
        </p:nvSpPr>
        <p:spPr>
          <a:xfrm>
            <a:off x="4513625" y="2911376"/>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TextBox 101"/>
          <p:cNvSpPr txBox="1"/>
          <p:nvPr/>
        </p:nvSpPr>
        <p:spPr>
          <a:xfrm>
            <a:off x="6718852" y="3086940"/>
            <a:ext cx="4055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3" name="Rounded Rectangle 102"/>
          <p:cNvSpPr/>
          <p:nvPr/>
        </p:nvSpPr>
        <p:spPr>
          <a:xfrm>
            <a:off x="1727055" y="3750261"/>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Rounded Rectangle 103">
            <a:hlinkClick r:id="" action="ppaction://noaction">
              <a:snd r:embed="rId20" name="2 full.wav"/>
            </a:hlinkClick>
          </p:cNvPr>
          <p:cNvSpPr/>
          <p:nvPr/>
        </p:nvSpPr>
        <p:spPr>
          <a:xfrm>
            <a:off x="4511364" y="3762238"/>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TextBox 104"/>
          <p:cNvSpPr txBox="1"/>
          <p:nvPr/>
        </p:nvSpPr>
        <p:spPr>
          <a:xfrm>
            <a:off x="6718852" y="3949080"/>
            <a:ext cx="5096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allons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0" name="Rounded Rectangle 109"/>
          <p:cNvSpPr/>
          <p:nvPr/>
        </p:nvSpPr>
        <p:spPr>
          <a:xfrm>
            <a:off x="801088" y="4586865"/>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ounded Rectangle 110">
            <a:hlinkClick r:id="" action="ppaction://noaction">
              <a:snd r:embed="rId21" name="3 full_aller.wav"/>
            </a:hlinkClick>
          </p:cNvPr>
          <p:cNvSpPr/>
          <p:nvPr/>
        </p:nvSpPr>
        <p:spPr>
          <a:xfrm>
            <a:off x="2721360" y="4598842"/>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TextBox 111"/>
          <p:cNvSpPr txBox="1"/>
          <p:nvPr/>
        </p:nvSpPr>
        <p:spPr>
          <a:xfrm>
            <a:off x="6718852" y="4573950"/>
            <a:ext cx="50967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je 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caisse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13" name="Picture 112"/>
          <p:cNvPicPr>
            <a:picLocks noChangeAspect="1"/>
          </p:cNvPicPr>
          <p:nvPr/>
        </p:nvPicPr>
        <p:blipFill rotWithShape="1">
          <a:blip r:embed="rId22" cstate="print">
            <a:extLst>
              <a:ext uri="{28A0092B-C50C-407E-A947-70E740481C1C}">
                <a14:useLocalDpi xmlns:a14="http://schemas.microsoft.com/office/drawing/2010/main" val="0"/>
              </a:ext>
            </a:extLst>
          </a:blip>
          <a:srcRect b="25249"/>
          <a:stretch/>
        </p:blipFill>
        <p:spPr>
          <a:xfrm>
            <a:off x="4703744" y="4637912"/>
            <a:ext cx="1365810" cy="757207"/>
          </a:xfrm>
          <a:prstGeom prst="rect">
            <a:avLst/>
          </a:prstGeom>
        </p:spPr>
      </p:pic>
      <p:sp>
        <p:nvSpPr>
          <p:cNvPr id="114" name="Rounded Rectangle 113"/>
          <p:cNvSpPr/>
          <p:nvPr/>
        </p:nvSpPr>
        <p:spPr>
          <a:xfrm>
            <a:off x="1736970" y="5466873"/>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Rounded Rectangle 114">
            <a:hlinkClick r:id="" action="ppaction://noaction">
              <a:snd r:embed="rId23" name="4 full.wav"/>
            </a:hlinkClick>
          </p:cNvPr>
          <p:cNvSpPr/>
          <p:nvPr/>
        </p:nvSpPr>
        <p:spPr>
          <a:xfrm>
            <a:off x="2721360" y="5474645"/>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TextBox 115"/>
          <p:cNvSpPr txBox="1"/>
          <p:nvPr/>
        </p:nvSpPr>
        <p:spPr>
          <a:xfrm>
            <a:off x="6718852" y="5449753"/>
            <a:ext cx="50967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nous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n’allons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6C1055AB-86C9-47D2-8E91-83A3F2F37B82}"/>
              </a:ext>
            </a:extLst>
          </p:cNvPr>
          <p:cNvSpPr txBox="1"/>
          <p:nvPr/>
        </p:nvSpPr>
        <p:spPr>
          <a:xfrm>
            <a:off x="104807" y="1308945"/>
            <a:ext cx="12023181" cy="830997"/>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mère</a:t>
            </a:r>
            <a:r>
              <a:rPr lang="en-US" sz="2400" dirty="0">
                <a:solidFill>
                  <a:srgbClr val="4472C4">
                    <a:lumMod val="50000"/>
                  </a:srgbClr>
                </a:solidFill>
                <a:latin typeface="Century Gothic" panose="020F0302020204030204"/>
              </a:rPr>
              <a:t> de Julie </a:t>
            </a:r>
            <a:r>
              <a:rPr lang="en-US" sz="2400" dirty="0" err="1">
                <a:solidFill>
                  <a:srgbClr val="4472C4">
                    <a:lumMod val="50000"/>
                  </a:srgbClr>
                </a:solidFill>
                <a:latin typeface="Century Gothic" panose="020F0302020204030204"/>
              </a:rPr>
              <a:t>est</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au </a:t>
            </a:r>
            <a:r>
              <a:rPr lang="en-US" sz="2400" dirty="0" err="1">
                <a:solidFill>
                  <a:srgbClr val="4472C4">
                    <a:lumMod val="50000"/>
                  </a:srgbClr>
                </a:solidFill>
              </a:rPr>
              <a:t>téléphone</a:t>
            </a:r>
            <a:r>
              <a:rPr lang="en-US" sz="2400" dirty="0">
                <a:solidFill>
                  <a:srgbClr val="4472C4">
                    <a:lumMod val="50000"/>
                  </a:srgbClr>
                </a:solidFill>
              </a:rPr>
              <a:t>. </a:t>
            </a:r>
            <a:r>
              <a:rPr lang="en-US" sz="2400" dirty="0">
                <a:solidFill>
                  <a:srgbClr val="4472C4">
                    <a:lumMod val="50000"/>
                  </a:srgbClr>
                </a:solidFill>
                <a:latin typeface="Century Gothic" panose="020F0302020204030204"/>
              </a:rPr>
              <a:t>Elle parle </a:t>
            </a:r>
            <a:r>
              <a:rPr lang="en-GB" sz="2400" dirty="0">
                <a:solidFill>
                  <a:schemeClr val="accent5">
                    <a:lumMod val="50000"/>
                  </a:schemeClr>
                </a:solidFill>
              </a:rPr>
              <a:t>à qui ? Elle </a:t>
            </a:r>
            <a:r>
              <a:rPr lang="en-GB" sz="2400" dirty="0" err="1">
                <a:solidFill>
                  <a:schemeClr val="accent5">
                    <a:lumMod val="50000"/>
                  </a:schemeClr>
                </a:solidFill>
              </a:rPr>
              <a:t>demande</a:t>
            </a:r>
            <a:r>
              <a:rPr lang="en-GB" sz="2400" dirty="0">
                <a:solidFill>
                  <a:schemeClr val="accent5">
                    <a:lumMod val="50000"/>
                  </a:schemeClr>
                </a:solidFill>
              </a:rPr>
              <a:t> quoi ?</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Écoute</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choisis</a:t>
            </a:r>
            <a:r>
              <a:rPr lang="en-US" sz="2400" dirty="0">
                <a:solidFill>
                  <a:srgbClr val="4472C4">
                    <a:lumMod val="50000"/>
                  </a:srgbClr>
                </a:solidFill>
                <a:latin typeface="Century Gothic" panose="020F0302020204030204"/>
              </a:rPr>
              <a:t> les </a:t>
            </a:r>
            <a:r>
              <a:rPr lang="en-US" sz="2400" dirty="0" err="1">
                <a:solidFill>
                  <a:srgbClr val="4472C4">
                    <a:lumMod val="50000"/>
                  </a:srgbClr>
                </a:solidFill>
                <a:latin typeface="Century Gothic" panose="020F0302020204030204"/>
              </a:rPr>
              <a:t>bonnes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les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complètes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2356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p:bldP spid="103" grpId="0" animBg="1"/>
      <p:bldP spid="104" grpId="0" animBg="1"/>
      <p:bldP spid="105" grpId="0"/>
      <p:bldP spid="110" grpId="0" animBg="1"/>
      <p:bldP spid="111" grpId="0" animBg="1"/>
      <p:bldP spid="112" grpId="0"/>
      <p:bldP spid="114" grpId="0" animBg="1"/>
      <p:bldP spid="115" grpId="0" animBg="1"/>
      <p:bldP spid="11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EF6669CB-A361-460F-B2C7-6DB5B3A42A5A}"/>
              </a:ext>
            </a:extLst>
          </p:cNvPr>
          <p:cNvSpPr txBox="1"/>
          <p:nvPr/>
        </p:nvSpPr>
        <p:spPr>
          <a:xfrm>
            <a:off x="104807" y="1308945"/>
            <a:ext cx="12023181" cy="830997"/>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mère</a:t>
            </a:r>
            <a:r>
              <a:rPr lang="en-US" sz="2400" dirty="0">
                <a:solidFill>
                  <a:srgbClr val="4472C4">
                    <a:lumMod val="50000"/>
                  </a:srgbClr>
                </a:solidFill>
                <a:latin typeface="Century Gothic" panose="020F0302020204030204"/>
              </a:rPr>
              <a:t> de Julie </a:t>
            </a:r>
            <a:r>
              <a:rPr lang="en-US" sz="2400" dirty="0" err="1">
                <a:solidFill>
                  <a:srgbClr val="4472C4">
                    <a:lumMod val="50000"/>
                  </a:srgbClr>
                </a:solidFill>
                <a:latin typeface="Century Gothic" panose="020F0302020204030204"/>
              </a:rPr>
              <a:t>est</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au </a:t>
            </a:r>
            <a:r>
              <a:rPr lang="en-US" sz="2400" dirty="0" err="1">
                <a:solidFill>
                  <a:srgbClr val="4472C4">
                    <a:lumMod val="50000"/>
                  </a:srgbClr>
                </a:solidFill>
              </a:rPr>
              <a:t>téléphone</a:t>
            </a:r>
            <a:r>
              <a:rPr lang="en-US" sz="2400" dirty="0">
                <a:solidFill>
                  <a:srgbClr val="4472C4">
                    <a:lumMod val="50000"/>
                  </a:srgbClr>
                </a:solidFill>
              </a:rPr>
              <a:t>. </a:t>
            </a:r>
            <a:r>
              <a:rPr lang="en-US" sz="2400" dirty="0">
                <a:solidFill>
                  <a:srgbClr val="4472C4">
                    <a:lumMod val="50000"/>
                  </a:srgbClr>
                </a:solidFill>
                <a:latin typeface="Century Gothic" panose="020F0302020204030204"/>
              </a:rPr>
              <a:t>Elle parle </a:t>
            </a:r>
            <a:r>
              <a:rPr lang="en-GB" sz="2400" dirty="0">
                <a:solidFill>
                  <a:schemeClr val="accent5">
                    <a:lumMod val="50000"/>
                  </a:schemeClr>
                </a:solidFill>
              </a:rPr>
              <a:t>à qui ? Elle </a:t>
            </a:r>
            <a:r>
              <a:rPr lang="en-GB" sz="2400" dirty="0" err="1">
                <a:solidFill>
                  <a:schemeClr val="accent5">
                    <a:lumMod val="50000"/>
                  </a:schemeClr>
                </a:solidFill>
              </a:rPr>
              <a:t>demande</a:t>
            </a:r>
            <a:r>
              <a:rPr lang="en-GB" sz="2400" dirty="0">
                <a:solidFill>
                  <a:schemeClr val="accent5">
                    <a:lumMod val="50000"/>
                  </a:schemeClr>
                </a:solidFill>
              </a:rPr>
              <a:t> quoi ?</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Écoute</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choisis</a:t>
            </a:r>
            <a:r>
              <a:rPr lang="en-US" sz="2400" dirty="0">
                <a:solidFill>
                  <a:srgbClr val="4472C4">
                    <a:lumMod val="50000"/>
                  </a:srgbClr>
                </a:solidFill>
                <a:latin typeface="Century Gothic" panose="020F0302020204030204"/>
              </a:rPr>
              <a:t> les </a:t>
            </a:r>
            <a:r>
              <a:rPr lang="en-US" sz="2400" dirty="0" err="1">
                <a:solidFill>
                  <a:srgbClr val="4472C4">
                    <a:lumMod val="50000"/>
                  </a:srgbClr>
                </a:solidFill>
                <a:latin typeface="Century Gothic" panose="020F0302020204030204"/>
              </a:rPr>
              <a:t>bonnes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les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complètes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30599" cy="707849"/>
          </a:xfrm>
        </p:spPr>
        <p:txBody>
          <a:bodyPr>
            <a:normAutofit/>
          </a:bodyPr>
          <a:lstStyle/>
          <a:p>
            <a:r>
              <a:rPr lang="en-GB" sz="3400" b="1" dirty="0" err="1">
                <a:solidFill>
                  <a:schemeClr val="bg1"/>
                </a:solidFill>
              </a:rPr>
              <a:t>Où</a:t>
            </a:r>
            <a:r>
              <a:rPr lang="en-GB" sz="3400" b="1" dirty="0">
                <a:solidFill>
                  <a:schemeClr val="bg1"/>
                </a:solidFill>
              </a:rPr>
              <a:t> </a:t>
            </a:r>
            <a:r>
              <a:rPr lang="en-GB" sz="3400" b="1" dirty="0" err="1">
                <a:solidFill>
                  <a:schemeClr val="bg1"/>
                </a:solidFill>
              </a:rPr>
              <a:t>vont-elles</a:t>
            </a:r>
            <a:r>
              <a:rPr lang="en-GB" sz="3400" b="1" dirty="0">
                <a:solidFill>
                  <a:schemeClr val="bg1"/>
                </a:solidFill>
              </a:rPr>
              <a:t> </a:t>
            </a:r>
            <a:r>
              <a:rPr lang="en-GB" sz="3400" b="1" dirty="0" err="1">
                <a:solidFill>
                  <a:schemeClr val="bg1"/>
                </a:solidFill>
              </a:rPr>
              <a:t>aller</a:t>
            </a:r>
            <a:r>
              <a:rPr lang="en-GB" sz="3400" b="1" dirty="0">
                <a:solidFill>
                  <a:schemeClr val="bg1"/>
                </a:solidFill>
              </a:rPr>
              <a:t> ?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477955" y="249869"/>
            <a:ext cx="243196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147156" y="2370408"/>
          <a:ext cx="11668482" cy="3879321"/>
        </p:xfrm>
        <a:graphic>
          <a:graphicData uri="http://schemas.openxmlformats.org/drawingml/2006/table">
            <a:tbl>
              <a:tblPr firstRow="1" bandRow="1">
                <a:tableStyleId>{21E4AEA4-8DFA-4A89-87EB-49C32662AFE0}</a:tableStyleId>
              </a:tblPr>
              <a:tblGrid>
                <a:gridCol w="671828">
                  <a:extLst>
                    <a:ext uri="{9D8B030D-6E8A-4147-A177-3AD203B41FA5}">
                      <a16:colId xmlns:a16="http://schemas.microsoft.com/office/drawing/2014/main" val="2607353726"/>
                    </a:ext>
                  </a:extLst>
                </a:gridCol>
                <a:gridCol w="874644">
                  <a:extLst>
                    <a:ext uri="{9D8B030D-6E8A-4147-A177-3AD203B41FA5}">
                      <a16:colId xmlns:a16="http://schemas.microsoft.com/office/drawing/2014/main" val="4128092149"/>
                    </a:ext>
                  </a:extLst>
                </a:gridCol>
                <a:gridCol w="978010">
                  <a:extLst>
                    <a:ext uri="{9D8B030D-6E8A-4147-A177-3AD203B41FA5}">
                      <a16:colId xmlns:a16="http://schemas.microsoft.com/office/drawing/2014/main" val="496471165"/>
                    </a:ext>
                  </a:extLst>
                </a:gridCol>
                <a:gridCol w="1812898">
                  <a:extLst>
                    <a:ext uri="{9D8B030D-6E8A-4147-A177-3AD203B41FA5}">
                      <a16:colId xmlns:a16="http://schemas.microsoft.com/office/drawing/2014/main" val="3919015805"/>
                    </a:ext>
                  </a:extLst>
                </a:gridCol>
                <a:gridCol w="1812897">
                  <a:extLst>
                    <a:ext uri="{9D8B030D-6E8A-4147-A177-3AD203B41FA5}">
                      <a16:colId xmlns:a16="http://schemas.microsoft.com/office/drawing/2014/main" val="2278391047"/>
                    </a:ext>
                  </a:extLst>
                </a:gridCol>
                <a:gridCol w="5518205">
                  <a:extLst>
                    <a:ext uri="{9D8B030D-6E8A-4147-A177-3AD203B41FA5}">
                      <a16:colId xmlns:a16="http://schemas.microsoft.com/office/drawing/2014/main" val="4246873900"/>
                    </a:ext>
                  </a:extLst>
                </a:gridCol>
              </a:tblGrid>
              <a:tr h="525849">
                <a:tc>
                  <a:txBody>
                    <a:bodyPr/>
                    <a:lstStyle/>
                    <a:p>
                      <a:endParaRPr lang="en-GB" dirty="0"/>
                    </a:p>
                  </a:txBody>
                  <a:tcP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Qui ?</a:t>
                      </a:r>
                    </a:p>
                  </a:txBody>
                  <a:tcPr/>
                </a:tc>
                <a:tc hMerge="1">
                  <a:txBody>
                    <a:bodyPr/>
                    <a:lstStyle/>
                    <a:p>
                      <a:endParaRPr lang="en-GB"/>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Où</a:t>
                      </a:r>
                      <a:r>
                        <a:rPr lang="en-GB" sz="2000" b="1" dirty="0"/>
                        <a:t> ?</a:t>
                      </a:r>
                    </a:p>
                  </a:txBody>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Réponses</a:t>
                      </a:r>
                      <a:endParaRPr lang="en-GB" sz="2000" b="1" dirty="0"/>
                    </a:p>
                  </a:txBody>
                  <a:tcPr/>
                </a:tc>
                <a:extLst>
                  <a:ext uri="{0D108BD9-81ED-4DB2-BD59-A6C34878D82A}">
                    <a16:rowId xmlns:a16="http://schemas.microsoft.com/office/drawing/2014/main" val="1153431983"/>
                  </a:ext>
                </a:extLst>
              </a:tr>
              <a:tr h="838368">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Elle</a:t>
                      </a:r>
                    </a:p>
                  </a:txBody>
                  <a:tcPr anchor="ctr"/>
                </a:tc>
                <a:tc>
                  <a:txBody>
                    <a:bodyPr/>
                    <a:lstStyle/>
                    <a:p>
                      <a:pPr algn="ctr"/>
                      <a:r>
                        <a:rPr lang="en-GB" sz="2000" b="1" dirty="0" err="1">
                          <a:solidFill>
                            <a:schemeClr val="accent1">
                              <a:lumMod val="50000"/>
                            </a:schemeClr>
                          </a:solidFill>
                        </a:rPr>
                        <a:t>Elles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838368">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Elle</a:t>
                      </a:r>
                    </a:p>
                  </a:txBody>
                  <a:tcPr anchor="ctr"/>
                </a:tc>
                <a:tc>
                  <a:txBody>
                    <a:bodyPr/>
                    <a:lstStyle/>
                    <a:p>
                      <a:pPr algn="ctr"/>
                      <a:r>
                        <a:rPr lang="en-GB" sz="2000" b="1" dirty="0" err="1">
                          <a:solidFill>
                            <a:schemeClr val="accent1">
                              <a:lumMod val="50000"/>
                            </a:schemeClr>
                          </a:solidFill>
                        </a:rPr>
                        <a:t>Elles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838368">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Elle</a:t>
                      </a:r>
                    </a:p>
                  </a:txBody>
                  <a:tcPr anchor="ctr"/>
                </a:tc>
                <a:tc>
                  <a:txBody>
                    <a:bodyPr/>
                    <a:lstStyle/>
                    <a:p>
                      <a:pPr algn="ctr"/>
                      <a:r>
                        <a:rPr lang="en-GB" sz="2000" b="1" dirty="0" err="1">
                          <a:solidFill>
                            <a:schemeClr val="accent1">
                              <a:lumMod val="50000"/>
                            </a:schemeClr>
                          </a:solidFill>
                        </a:rPr>
                        <a:t>Elles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838368">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Elle</a:t>
                      </a:r>
                    </a:p>
                  </a:txBody>
                  <a:tcPr anchor="ctr"/>
                </a:tc>
                <a:tc>
                  <a:txBody>
                    <a:bodyPr/>
                    <a:lstStyle/>
                    <a:p>
                      <a:pPr algn="ctr"/>
                      <a:r>
                        <a:rPr lang="en-GB" sz="2000" b="1" dirty="0" err="1">
                          <a:solidFill>
                            <a:schemeClr val="accent1">
                              <a:lumMod val="50000"/>
                            </a:schemeClr>
                          </a:solidFill>
                        </a:rPr>
                        <a:t>Elles</a:t>
                      </a: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10" name="Action Button: Custom 16">
            <a:hlinkClick r:id="" action="ppaction://noaction" highlightClick="1">
              <a:snd r:embed="rId4" name="1 beep.wav"/>
            </a:hlinkClick>
            <a:extLst>
              <a:ext uri="{FF2B5EF4-FFF2-40B4-BE49-F238E27FC236}">
                <a16:creationId xmlns:a16="http://schemas.microsoft.com/office/drawing/2014/main" id="{00B3E4C1-DFF4-46C3-8013-784275E7AA6B}"/>
              </a:ext>
            </a:extLst>
          </p:cNvPr>
          <p:cNvSpPr/>
          <p:nvPr/>
        </p:nvSpPr>
        <p:spPr>
          <a:xfrm>
            <a:off x="276122" y="3086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1" name="Action Button: Custom 16">
            <a:hlinkClick r:id="" action="ppaction://noaction" highlightClick="1">
              <a:snd r:embed="rId5" name="2 beep.wav"/>
            </a:hlinkClick>
            <a:extLst>
              <a:ext uri="{FF2B5EF4-FFF2-40B4-BE49-F238E27FC236}">
                <a16:creationId xmlns:a16="http://schemas.microsoft.com/office/drawing/2014/main" id="{5B92A95F-523A-4E36-B65E-94DAE9FBB368}"/>
              </a:ext>
            </a:extLst>
          </p:cNvPr>
          <p:cNvSpPr/>
          <p:nvPr/>
        </p:nvSpPr>
        <p:spPr>
          <a:xfrm>
            <a:off x="276122" y="39321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 name="Action Button: Custom 16">
            <a:hlinkClick r:id="" action="ppaction://noaction" highlightClick="1">
              <a:snd r:embed="rId6" name="3 beep.wav"/>
            </a:hlinkClick>
            <a:extLst>
              <a:ext uri="{FF2B5EF4-FFF2-40B4-BE49-F238E27FC236}">
                <a16:creationId xmlns:a16="http://schemas.microsoft.com/office/drawing/2014/main" id="{D4B491BE-DEE1-4BAB-B62E-08BEC8F84C2F}"/>
              </a:ext>
            </a:extLst>
          </p:cNvPr>
          <p:cNvSpPr/>
          <p:nvPr/>
        </p:nvSpPr>
        <p:spPr>
          <a:xfrm>
            <a:off x="276122" y="48065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 name="Action Button: Custom 16">
            <a:hlinkClick r:id="" action="ppaction://noaction" highlightClick="1">
              <a:snd r:embed="rId7" name="4 beep.wav"/>
            </a:hlinkClick>
            <a:extLst>
              <a:ext uri="{FF2B5EF4-FFF2-40B4-BE49-F238E27FC236}">
                <a16:creationId xmlns:a16="http://schemas.microsoft.com/office/drawing/2014/main" id="{7C5D1C98-B338-48C7-A0D6-9CC93C596CA9}"/>
              </a:ext>
            </a:extLst>
          </p:cNvPr>
          <p:cNvSpPr/>
          <p:nvPr/>
        </p:nvSpPr>
        <p:spPr>
          <a:xfrm>
            <a:off x="276122" y="56666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pSp>
        <p:nvGrpSpPr>
          <p:cNvPr id="25" name="Group 24"/>
          <p:cNvGrpSpPr/>
          <p:nvPr/>
        </p:nvGrpSpPr>
        <p:grpSpPr>
          <a:xfrm>
            <a:off x="4710657" y="3918707"/>
            <a:ext cx="1273060" cy="496018"/>
            <a:chOff x="969743" y="3892292"/>
            <a:chExt cx="5925741" cy="2462386"/>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18672" y="2908290"/>
            <a:ext cx="681951" cy="826865"/>
          </a:xfrm>
          <a:prstGeom prst="rect">
            <a:avLst/>
          </a:prstGeom>
        </p:spPr>
      </p:pic>
      <p:grpSp>
        <p:nvGrpSpPr>
          <p:cNvPr id="30" name="Group 29"/>
          <p:cNvGrpSpPr/>
          <p:nvPr/>
        </p:nvGrpSpPr>
        <p:grpSpPr>
          <a:xfrm>
            <a:off x="3006619" y="5375715"/>
            <a:ext cx="1365021" cy="874115"/>
            <a:chOff x="188942" y="1203654"/>
            <a:chExt cx="4284680" cy="2648975"/>
          </a:xfrm>
        </p:grpSpPr>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33" name="Group 32"/>
          <p:cNvGrpSpPr/>
          <p:nvPr/>
        </p:nvGrpSpPr>
        <p:grpSpPr>
          <a:xfrm>
            <a:off x="5004063" y="5404380"/>
            <a:ext cx="820284" cy="876744"/>
            <a:chOff x="8728547" y="1350555"/>
            <a:chExt cx="2160151" cy="2178136"/>
          </a:xfrm>
          <a:solidFill>
            <a:schemeClr val="bg1"/>
          </a:solidFill>
        </p:grpSpPr>
        <p:pic>
          <p:nvPicPr>
            <p:cNvPr id="34" name="Picture 33"/>
            <p:cNvPicPr>
              <a:picLocks noChangeAspect="1"/>
            </p:cNvPicPr>
            <p:nvPr/>
          </p:nvPicPr>
          <p:blipFill rotWithShape="1">
            <a:blip r:embed="rId14">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a:grpFill/>
          </p:spPr>
        </p:pic>
        <p:cxnSp>
          <p:nvCxnSpPr>
            <p:cNvPr id="35" name="Curved Connector 34"/>
            <p:cNvCxnSpPr/>
            <p:nvPr/>
          </p:nvCxnSpPr>
          <p:spPr>
            <a:xfrm rot="5400000">
              <a:off x="9068826" y="2859558"/>
              <a:ext cx="924212" cy="77403"/>
            </a:xfrm>
            <a:prstGeom prst="curvedConnector3">
              <a:avLst/>
            </a:prstGeom>
            <a:grpFill/>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flipV="1">
              <a:off x="9528659" y="1866721"/>
              <a:ext cx="587553" cy="524457"/>
            </a:xfrm>
            <a:prstGeom prst="curvedConnector3">
              <a:avLst/>
            </a:prstGeom>
            <a:grpFill/>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9541405" y="2444672"/>
              <a:ext cx="711485" cy="412210"/>
            </a:xfrm>
            <a:prstGeom prst="curvedConnector3">
              <a:avLst/>
            </a:prstGeom>
            <a:grpFill/>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a:off x="9627948" y="2416788"/>
              <a:ext cx="967527" cy="36648"/>
            </a:xfrm>
            <a:prstGeom prst="curvedConnector3">
              <a:avLst>
                <a:gd name="adj1" fmla="val 50000"/>
              </a:avLst>
            </a:prstGeom>
            <a:grpFill/>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16200000" flipH="1">
              <a:off x="9390897" y="2602535"/>
              <a:ext cx="651253" cy="293776"/>
            </a:xfrm>
            <a:prstGeom prst="curvedConnector3">
              <a:avLst/>
            </a:prstGeom>
            <a:grpFill/>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2" name="Picture 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30149" y="4648757"/>
            <a:ext cx="898165" cy="625722"/>
          </a:xfrm>
          <a:prstGeom prst="rect">
            <a:avLst/>
          </a:prstGeom>
        </p:spPr>
      </p:pic>
      <p:pic>
        <p:nvPicPr>
          <p:cNvPr id="43" name="Picture 4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66597" y="2908290"/>
            <a:ext cx="637087" cy="752743"/>
          </a:xfrm>
          <a:prstGeom prst="rect">
            <a:avLst/>
          </a:prstGeom>
        </p:spPr>
      </p:pic>
      <p:pic>
        <p:nvPicPr>
          <p:cNvPr id="46" name="Picture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93512" y="2820473"/>
            <a:ext cx="637087" cy="752743"/>
          </a:xfrm>
          <a:prstGeom prst="rect">
            <a:avLst/>
          </a:prstGeom>
        </p:spPr>
      </p:pic>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12055" y="2958838"/>
            <a:ext cx="637087" cy="752743"/>
          </a:xfrm>
          <a:prstGeom prst="rect">
            <a:avLst/>
          </a:prstGeom>
        </p:spPr>
      </p:pic>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59490" y="3878961"/>
            <a:ext cx="670451" cy="535663"/>
          </a:xfrm>
          <a:prstGeom prst="rect">
            <a:avLst/>
          </a:prstGeom>
        </p:spPr>
      </p:pic>
      <p:pic>
        <p:nvPicPr>
          <p:cNvPr id="49" name="Picture 4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26718" y="3879062"/>
            <a:ext cx="670451" cy="535663"/>
          </a:xfrm>
          <a:prstGeom prst="rect">
            <a:avLst/>
          </a:prstGeom>
        </p:spPr>
      </p:pic>
      <p:pic>
        <p:nvPicPr>
          <p:cNvPr id="50" name="Picture 4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85743" y="4584515"/>
            <a:ext cx="778022" cy="577033"/>
          </a:xfrm>
          <a:prstGeom prst="rect">
            <a:avLst/>
          </a:prstGeom>
        </p:spPr>
      </p:pic>
      <p:pic>
        <p:nvPicPr>
          <p:cNvPr id="51" name="Picture 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44619" y="4691598"/>
            <a:ext cx="778022" cy="577033"/>
          </a:xfrm>
          <a:prstGeom prst="rect">
            <a:avLst/>
          </a:prstGeom>
        </p:spPr>
      </p:pic>
      <p:sp>
        <p:nvSpPr>
          <p:cNvPr id="52" name="Rounded Rectangle 51"/>
          <p:cNvSpPr/>
          <p:nvPr/>
        </p:nvSpPr>
        <p:spPr>
          <a:xfrm>
            <a:off x="795849" y="2919394"/>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52">
            <a:hlinkClick r:id="" action="ppaction://noaction">
              <a:snd r:embed="rId19" name="1 full.wav"/>
            </a:hlinkClick>
          </p:cNvPr>
          <p:cNvSpPr/>
          <p:nvPr/>
        </p:nvSpPr>
        <p:spPr>
          <a:xfrm>
            <a:off x="2702458" y="2919394"/>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p:cNvSpPr txBox="1"/>
          <p:nvPr/>
        </p:nvSpPr>
        <p:spPr>
          <a:xfrm>
            <a:off x="6823488" y="2904158"/>
            <a:ext cx="47175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l’hôtel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5" name="Picture 5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47907" y="3781945"/>
            <a:ext cx="252484" cy="263004"/>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46222" y="2974799"/>
            <a:ext cx="222045" cy="222045"/>
          </a:xfrm>
          <a:prstGeom prst="rect">
            <a:avLst/>
          </a:prstGeom>
        </p:spPr>
      </p:pic>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63126" y="5454695"/>
            <a:ext cx="252484" cy="263004"/>
          </a:xfrm>
          <a:prstGeom prst="rect">
            <a:avLst/>
          </a:prstGeom>
        </p:spPr>
      </p:pic>
      <p:pic>
        <p:nvPicPr>
          <p:cNvPr id="58" name="Picture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3126" y="4650986"/>
            <a:ext cx="222045" cy="222045"/>
          </a:xfrm>
          <a:prstGeom prst="rect">
            <a:avLst/>
          </a:prstGeom>
        </p:spPr>
      </p:pic>
      <p:sp>
        <p:nvSpPr>
          <p:cNvPr id="59" name="Rounded Rectangle 58"/>
          <p:cNvSpPr/>
          <p:nvPr/>
        </p:nvSpPr>
        <p:spPr>
          <a:xfrm>
            <a:off x="1712243" y="3731155"/>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hlinkClick r:id="" action="ppaction://noaction">
              <a:snd r:embed="rId22" name="2 full.wav"/>
            </a:hlinkClick>
          </p:cNvPr>
          <p:cNvSpPr/>
          <p:nvPr/>
        </p:nvSpPr>
        <p:spPr>
          <a:xfrm>
            <a:off x="2691189" y="3731155"/>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TextBox 60"/>
          <p:cNvSpPr txBox="1"/>
          <p:nvPr/>
        </p:nvSpPr>
        <p:spPr>
          <a:xfrm>
            <a:off x="6823488" y="3913435"/>
            <a:ext cx="4717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aux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jardins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2" name="Rounded Rectangle 61"/>
          <p:cNvSpPr/>
          <p:nvPr/>
        </p:nvSpPr>
        <p:spPr>
          <a:xfrm>
            <a:off x="1729986" y="4576910"/>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ounded Rectangle 62">
            <a:hlinkClick r:id="" action="ppaction://noaction">
              <a:snd r:embed="rId23" name="3 full.wav"/>
            </a:hlinkClick>
          </p:cNvPr>
          <p:cNvSpPr/>
          <p:nvPr/>
        </p:nvSpPr>
        <p:spPr>
          <a:xfrm>
            <a:off x="4532078" y="4571265"/>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6820765" y="4597662"/>
            <a:ext cx="47175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Rounded Rectangle 64"/>
          <p:cNvSpPr/>
          <p:nvPr/>
        </p:nvSpPr>
        <p:spPr>
          <a:xfrm>
            <a:off x="790058" y="5419956"/>
            <a:ext cx="91639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65">
            <a:hlinkClick r:id="" action="ppaction://noaction">
              <a:snd r:embed="rId24" name="4 full.wav"/>
            </a:hlinkClick>
          </p:cNvPr>
          <p:cNvSpPr/>
          <p:nvPr/>
        </p:nvSpPr>
        <p:spPr>
          <a:xfrm>
            <a:off x="2725842" y="5424874"/>
            <a:ext cx="1759954" cy="79675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TextBox 66"/>
          <p:cNvSpPr txBox="1"/>
          <p:nvPr/>
        </p:nvSpPr>
        <p:spPr>
          <a:xfrm>
            <a:off x="6820765" y="5617479"/>
            <a:ext cx="4717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aux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États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-Unis.</a:t>
            </a:r>
          </a:p>
        </p:txBody>
      </p:sp>
      <p:grpSp>
        <p:nvGrpSpPr>
          <p:cNvPr id="5" name="Group 4"/>
          <p:cNvGrpSpPr/>
          <p:nvPr/>
        </p:nvGrpSpPr>
        <p:grpSpPr>
          <a:xfrm>
            <a:off x="7786701" y="1661779"/>
            <a:ext cx="3244133" cy="1703233"/>
            <a:chOff x="7855888" y="1936955"/>
            <a:chExt cx="3244133" cy="1455458"/>
          </a:xfrm>
        </p:grpSpPr>
        <p:sp>
          <p:nvSpPr>
            <p:cNvPr id="3" name="Rounded Rectangular Callout 2"/>
            <p:cNvSpPr/>
            <p:nvPr/>
          </p:nvSpPr>
          <p:spPr>
            <a:xfrm>
              <a:off x="7855888" y="1937056"/>
              <a:ext cx="2756907" cy="1455357"/>
            </a:xfrm>
            <a:prstGeom prst="wedgeRoundRectCallout">
              <a:avLst>
                <a:gd name="adj1" fmla="val 35641"/>
                <a:gd name="adj2" fmla="val 97246"/>
                <a:gd name="adj3" fmla="val 16667"/>
              </a:avLst>
            </a:prstGeom>
            <a:solidFill>
              <a:schemeClr val="accent5">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‘aux’ is pronounced the same as ‘au’ apart from when it comes before ‘h’ or a vowel.</a:t>
              </a:r>
            </a:p>
          </p:txBody>
        </p:sp>
        <p:sp>
          <p:nvSpPr>
            <p:cNvPr id="69" name="Rounded Rectangular Callout 68"/>
            <p:cNvSpPr/>
            <p:nvPr/>
          </p:nvSpPr>
          <p:spPr>
            <a:xfrm>
              <a:off x="7855888" y="1936955"/>
              <a:ext cx="3244133" cy="1455357"/>
            </a:xfrm>
            <a:prstGeom prst="wedgeRoundRectCallout">
              <a:avLst>
                <a:gd name="adj1" fmla="val -491"/>
                <a:gd name="adj2" fmla="val 205970"/>
                <a:gd name="adj3" fmla="val 16667"/>
              </a:avLst>
            </a:prstGeom>
            <a:solidFill>
              <a:schemeClr val="accent5">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‘aux’ is pronounced the same as ‘au’, apart from when it comes before ‘h’ or a vowel.</a:t>
              </a:r>
            </a:p>
          </p:txBody>
        </p:sp>
      </p:grpSp>
    </p:spTree>
    <p:extLst>
      <p:ext uri="{BB962C8B-B14F-4D97-AF65-F5344CB8AC3E}">
        <p14:creationId xmlns:p14="http://schemas.microsoft.com/office/powerpoint/2010/main" val="12155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p:bldP spid="59" grpId="0" animBg="1"/>
      <p:bldP spid="60" grpId="0" animBg="1"/>
      <p:bldP spid="61" grpId="0"/>
      <p:bldP spid="62" grpId="0" animBg="1"/>
      <p:bldP spid="63" grpId="0" animBg="1"/>
      <p:bldP spid="64" grpId="0"/>
      <p:bldP spid="65" grpId="0" animBg="1"/>
      <p:bldP spid="66" grpId="0" animBg="1"/>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Une</a:t>
            </a:r>
            <a:r>
              <a:rPr lang="en-GB" sz="3600" b="1" dirty="0">
                <a:solidFill>
                  <a:schemeClr val="bg1"/>
                </a:solidFill>
              </a:rPr>
              <a:t> </a:t>
            </a:r>
            <a:r>
              <a:rPr lang="en-GB" sz="3600" b="1" dirty="0" err="1">
                <a:solidFill>
                  <a:schemeClr val="bg1"/>
                </a:solidFill>
              </a:rPr>
              <a:t>visite</a:t>
            </a:r>
            <a:r>
              <a:rPr lang="en-GB" sz="3600" b="1" dirty="0">
                <a:solidFill>
                  <a:schemeClr val="bg1"/>
                </a:solidFill>
              </a:rPr>
              <a:t> à </a:t>
            </a:r>
            <a:r>
              <a:rPr lang="en-GB" sz="3600" b="1" dirty="0" err="1">
                <a:solidFill>
                  <a:schemeClr val="bg1"/>
                </a:solidFill>
              </a:rPr>
              <a:t>l’étranger</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017277"/>
            <a:ext cx="11862438" cy="1292662"/>
          </a:xfrm>
          <a:prstGeom prst="rect">
            <a:avLst/>
          </a:prstGeom>
          <a:noFill/>
        </p:spPr>
        <p:txBody>
          <a:bodyPr wrap="square" rtlCol="0">
            <a:spAutoFit/>
          </a:bodyPr>
          <a:lstStyle/>
          <a:p>
            <a:pPr lvl="0">
              <a:defRPr/>
            </a:pPr>
            <a:r>
              <a:rPr lang="en-US" sz="2600" dirty="0">
                <a:solidFill>
                  <a:srgbClr val="4472C4">
                    <a:lumMod val="50000"/>
                  </a:srgbClr>
                </a:solidFill>
                <a:latin typeface="Century Gothic" panose="020F0302020204030204"/>
              </a:rPr>
              <a:t>Tu vas </a:t>
            </a:r>
            <a:r>
              <a:rPr lang="en-US" sz="2600" dirty="0" err="1">
                <a:solidFill>
                  <a:srgbClr val="4472C4">
                    <a:lumMod val="50000"/>
                  </a:srgbClr>
                </a:solidFill>
                <a:latin typeface="Century Gothic" panose="020F0302020204030204"/>
              </a:rPr>
              <a:t>visiter</a:t>
            </a:r>
            <a:r>
              <a:rPr lang="en-US" sz="2600" dirty="0">
                <a:solidFill>
                  <a:srgbClr val="4472C4">
                    <a:lumMod val="50000"/>
                  </a:srgbClr>
                </a:solidFill>
                <a:latin typeface="Century Gothic" panose="020F0302020204030204"/>
              </a:rPr>
              <a:t> un nouveau pays. Ton/ta </a:t>
            </a:r>
            <a:r>
              <a:rPr lang="en-US" sz="2600" dirty="0" err="1">
                <a:solidFill>
                  <a:srgbClr val="4472C4">
                    <a:lumMod val="50000"/>
                  </a:srgbClr>
                </a:solidFill>
                <a:latin typeface="Century Gothic" panose="020F0302020204030204"/>
              </a:rPr>
              <a:t>partenaire</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va</a:t>
            </a:r>
            <a:r>
              <a:rPr lang="en-US" sz="2600" dirty="0">
                <a:solidFill>
                  <a:srgbClr val="4472C4">
                    <a:lumMod val="50000"/>
                  </a:srgbClr>
                </a:solidFill>
                <a:latin typeface="Century Gothic" panose="020F0302020204030204"/>
              </a:rPr>
              <a:t> poser des questions pour savoir les </a:t>
            </a:r>
            <a:r>
              <a:rPr lang="en-US" sz="2600" dirty="0" err="1">
                <a:solidFill>
                  <a:srgbClr val="4472C4">
                    <a:lumMod val="50000"/>
                  </a:srgbClr>
                </a:solidFill>
                <a:latin typeface="Century Gothic" panose="020F0302020204030204"/>
              </a:rPr>
              <a:t>détails</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Réponds</a:t>
            </a:r>
            <a:r>
              <a:rPr lang="en-US" sz="2600" dirty="0">
                <a:solidFill>
                  <a:srgbClr val="4472C4">
                    <a:lumMod val="50000"/>
                  </a:srgbClr>
                </a:solidFill>
                <a:latin typeface="Century Gothic" panose="020F0302020204030204"/>
              </a:rPr>
              <a:t> aux questions avec </a:t>
            </a:r>
            <a:r>
              <a:rPr lang="en-US" sz="2600" dirty="0" err="1">
                <a:solidFill>
                  <a:srgbClr val="4472C4">
                    <a:lumMod val="50000"/>
                  </a:srgbClr>
                </a:solidFill>
                <a:latin typeface="Century Gothic" panose="020F0302020204030204"/>
              </a:rPr>
              <a:t>l’information</a:t>
            </a:r>
            <a:r>
              <a:rPr lang="en-US" sz="2600" dirty="0">
                <a:solidFill>
                  <a:srgbClr val="4472C4">
                    <a:lumMod val="50000"/>
                  </a:srgbClr>
                </a:solidFill>
                <a:latin typeface="Century Gothic" panose="020F0302020204030204"/>
              </a:rPr>
              <a:t> sur ta carte. </a:t>
            </a:r>
            <a:r>
              <a:rPr lang="en-US" sz="2600" dirty="0" err="1">
                <a:solidFill>
                  <a:srgbClr val="4472C4">
                    <a:lumMod val="50000"/>
                  </a:srgbClr>
                </a:solidFill>
              </a:rPr>
              <a:t>Utilise</a:t>
            </a:r>
            <a:r>
              <a:rPr lang="en-US" sz="2600" dirty="0">
                <a:solidFill>
                  <a:srgbClr val="4472C4">
                    <a:lumMod val="50000"/>
                  </a:srgbClr>
                </a:solidFill>
              </a:rPr>
              <a:t> </a:t>
            </a:r>
            <a:r>
              <a:rPr lang="en-US" sz="2600" dirty="0" err="1">
                <a:solidFill>
                  <a:srgbClr val="4472C4">
                    <a:lumMod val="50000"/>
                  </a:srgbClr>
                </a:solidFill>
              </a:rPr>
              <a:t>seulement</a:t>
            </a:r>
            <a:r>
              <a:rPr lang="en-US" sz="2600" dirty="0">
                <a:solidFill>
                  <a:srgbClr val="4472C4">
                    <a:lumMod val="50000"/>
                  </a:srgbClr>
                </a:solidFill>
              </a:rPr>
              <a:t> des phrases </a:t>
            </a:r>
            <a:r>
              <a:rPr lang="en-US" sz="2600" dirty="0" err="1">
                <a:solidFill>
                  <a:srgbClr val="4472C4">
                    <a:lumMod val="50000"/>
                  </a:srgbClr>
                </a:solidFill>
              </a:rPr>
              <a:t>négatives</a:t>
            </a:r>
            <a:r>
              <a:rPr lang="en-US" sz="2600" dirty="0">
                <a:solidFill>
                  <a:srgbClr val="4472C4">
                    <a:lumMod val="50000"/>
                  </a:srgbClr>
                </a:solidFill>
              </a:rPr>
              <a:t>.</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746" y="2336617"/>
            <a:ext cx="2389127" cy="324293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074" y="3235192"/>
            <a:ext cx="4376364" cy="269419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5190" y="3048195"/>
            <a:ext cx="2705845" cy="271220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77" y="2976097"/>
            <a:ext cx="3136738" cy="2720140"/>
          </a:xfrm>
          <a:prstGeom prst="rect">
            <a:avLst/>
          </a:prstGeom>
        </p:spPr>
      </p:pic>
      <p:sp>
        <p:nvSpPr>
          <p:cNvPr id="11" name="Rectangle 10"/>
          <p:cNvSpPr/>
          <p:nvPr/>
        </p:nvSpPr>
        <p:spPr>
          <a:xfrm>
            <a:off x="180000" y="5601076"/>
            <a:ext cx="2751074" cy="646331"/>
          </a:xfrm>
          <a:prstGeom prst="rect">
            <a:avLst/>
          </a:prstGeom>
          <a:noFill/>
        </p:spPr>
        <p:txBody>
          <a:bodyPr wrap="non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La France ?</a:t>
            </a:r>
          </a:p>
        </p:txBody>
      </p:sp>
      <p:sp>
        <p:nvSpPr>
          <p:cNvPr id="12" name="Rectangle 11"/>
          <p:cNvSpPr/>
          <p:nvPr/>
        </p:nvSpPr>
        <p:spPr>
          <a:xfrm>
            <a:off x="2754760" y="2349105"/>
            <a:ext cx="2510624" cy="646331"/>
          </a:xfrm>
          <a:prstGeom prst="rect">
            <a:avLst/>
          </a:prstGeom>
          <a:noFill/>
        </p:spPr>
        <p:txBody>
          <a:bodyPr wrap="none" lIns="91440" tIns="45720" rIns="91440" bIns="45720">
            <a:spAutoFit/>
          </a:bodyPr>
          <a:lstStyle/>
          <a:p>
            <a:pPr algn="ctr"/>
            <a:r>
              <a:rPr lang="en-US" sz="3600" b="1" cap="none" spc="0" dirty="0" err="1">
                <a:ln w="6600">
                  <a:solidFill>
                    <a:schemeClr val="accent2"/>
                  </a:solidFill>
                  <a:prstDash val="solid"/>
                </a:ln>
                <a:solidFill>
                  <a:srgbClr val="FFFFFF"/>
                </a:solidFill>
                <a:effectLst>
                  <a:outerShdw dist="38100" dir="2700000" algn="tl" rotWithShape="0">
                    <a:schemeClr val="accent2"/>
                  </a:outerShdw>
                </a:effectLst>
              </a:rPr>
              <a:t>L’Algérie</a:t>
            </a: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13" name="Rectangle 12"/>
          <p:cNvSpPr/>
          <p:nvPr/>
        </p:nvSpPr>
        <p:spPr>
          <a:xfrm>
            <a:off x="4994069" y="5606225"/>
            <a:ext cx="3379451" cy="646331"/>
          </a:xfrm>
          <a:prstGeom prst="rect">
            <a:avLst/>
          </a:prstGeom>
          <a:noFill/>
        </p:spPr>
        <p:txBody>
          <a:bodyPr wrap="none" lIns="91440" tIns="45720" rIns="91440" bIns="45720">
            <a:spAutoFit/>
          </a:bodyPr>
          <a:lstStyle/>
          <a:p>
            <a:pPr algn="ctr"/>
            <a:r>
              <a:rPr lang="en-US" sz="3600" b="1" cap="none" spc="0" dirty="0" err="1">
                <a:ln w="6600">
                  <a:solidFill>
                    <a:schemeClr val="accent2"/>
                  </a:solidFill>
                  <a:prstDash val="solid"/>
                </a:ln>
                <a:solidFill>
                  <a:srgbClr val="FFFFFF"/>
                </a:solidFill>
                <a:effectLst>
                  <a:outerShdw dist="38100" dir="2700000" algn="tl" rotWithShape="0">
                    <a:schemeClr val="accent2"/>
                  </a:outerShdw>
                </a:effectLst>
              </a:rPr>
              <a:t>L’Allemagne</a:t>
            </a: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14" name="Rectangle 13"/>
          <p:cNvSpPr/>
          <p:nvPr/>
        </p:nvSpPr>
        <p:spPr>
          <a:xfrm>
            <a:off x="8345885" y="2697337"/>
            <a:ext cx="3509295" cy="646331"/>
          </a:xfrm>
          <a:prstGeom prst="rect">
            <a:avLst/>
          </a:prstGeom>
          <a:noFill/>
        </p:spPr>
        <p:txBody>
          <a:bodyPr wrap="non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Les </a:t>
            </a:r>
            <a:r>
              <a:rPr lang="en-US" sz="3600" b="1" cap="none" spc="0" dirty="0" err="1">
                <a:ln w="6600">
                  <a:solidFill>
                    <a:schemeClr val="accent2"/>
                  </a:solidFill>
                  <a:prstDash val="solid"/>
                </a:ln>
                <a:solidFill>
                  <a:srgbClr val="FFFFFF"/>
                </a:solidFill>
                <a:effectLst>
                  <a:outerShdw dist="38100" dir="2700000" algn="tl" rotWithShape="0">
                    <a:schemeClr val="accent2"/>
                  </a:outerShdw>
                </a:effectLst>
              </a:rPr>
              <a:t>États</a:t>
            </a: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-Unis ?</a:t>
            </a:r>
          </a:p>
        </p:txBody>
      </p:sp>
    </p:spTree>
    <p:extLst>
      <p:ext uri="{BB962C8B-B14F-4D97-AF65-F5344CB8AC3E}">
        <p14:creationId xmlns:p14="http://schemas.microsoft.com/office/powerpoint/2010/main" val="428133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601" y="4932815"/>
            <a:ext cx="252484" cy="263004"/>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1540" y="4973774"/>
            <a:ext cx="222045" cy="22204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9123" y="185853"/>
            <a:ext cx="1803285" cy="1110147"/>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Une</a:t>
            </a:r>
            <a:r>
              <a:rPr lang="en-GB" sz="3600" b="1" dirty="0">
                <a:solidFill>
                  <a:schemeClr val="bg1"/>
                </a:solidFill>
              </a:rPr>
              <a:t> </a:t>
            </a:r>
            <a:r>
              <a:rPr lang="en-GB" sz="3600" b="1" dirty="0" err="1">
                <a:solidFill>
                  <a:schemeClr val="bg1"/>
                </a:solidFill>
              </a:rPr>
              <a:t>visite</a:t>
            </a:r>
            <a:r>
              <a:rPr lang="en-GB" sz="3600" b="1" dirty="0">
                <a:solidFill>
                  <a:schemeClr val="bg1"/>
                </a:solidFill>
              </a:rPr>
              <a:t> à </a:t>
            </a:r>
            <a:r>
              <a:rPr lang="en-GB" sz="3600" b="1" dirty="0" err="1">
                <a:solidFill>
                  <a:schemeClr val="bg1"/>
                </a:solidFill>
              </a:rPr>
              <a:t>l’étranger</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Tu vas </a:t>
            </a:r>
            <a:r>
              <a:rPr lang="en-US" sz="2600" dirty="0" err="1">
                <a:solidFill>
                  <a:srgbClr val="4472C4">
                    <a:lumMod val="50000"/>
                  </a:srgbClr>
                </a:solidFill>
                <a:latin typeface="Century Gothic" panose="020F0302020204030204"/>
              </a:rPr>
              <a:t>visiter</a:t>
            </a:r>
            <a:r>
              <a:rPr lang="en-US" sz="2600" dirty="0">
                <a:solidFill>
                  <a:srgbClr val="4472C4">
                    <a:lumMod val="50000"/>
                  </a:srgbClr>
                </a:solidFill>
                <a:latin typeface="Century Gothic" panose="020F0302020204030204"/>
              </a:rPr>
              <a:t> un nouveau pays. Ton/ta </a:t>
            </a:r>
            <a:r>
              <a:rPr lang="en-US" sz="2600" dirty="0" err="1">
                <a:solidFill>
                  <a:srgbClr val="4472C4">
                    <a:lumMod val="50000"/>
                  </a:srgbClr>
                </a:solidFill>
                <a:latin typeface="Century Gothic" panose="020F0302020204030204"/>
              </a:rPr>
              <a:t>partenaire</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va</a:t>
            </a:r>
            <a:r>
              <a:rPr lang="en-US" sz="2600" dirty="0">
                <a:solidFill>
                  <a:srgbClr val="4472C4">
                    <a:lumMod val="50000"/>
                  </a:srgbClr>
                </a:solidFill>
                <a:latin typeface="Century Gothic" panose="020F0302020204030204"/>
              </a:rPr>
              <a:t> poser des questions pour savoir les </a:t>
            </a:r>
            <a:r>
              <a:rPr lang="en-US" sz="2600" dirty="0" err="1">
                <a:solidFill>
                  <a:srgbClr val="4472C4">
                    <a:lumMod val="50000"/>
                  </a:srgbClr>
                </a:solidFill>
                <a:latin typeface="Century Gothic" panose="020F0302020204030204"/>
              </a:rPr>
              <a:t>détails</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Réponds</a:t>
            </a:r>
            <a:r>
              <a:rPr lang="en-US" sz="2600" dirty="0">
                <a:solidFill>
                  <a:srgbClr val="4472C4">
                    <a:lumMod val="50000"/>
                  </a:srgbClr>
                </a:solidFill>
                <a:latin typeface="Century Gothic" panose="020F0302020204030204"/>
              </a:rPr>
              <a:t> aux questions avec </a:t>
            </a:r>
            <a:r>
              <a:rPr lang="en-US" sz="2600" dirty="0" err="1">
                <a:solidFill>
                  <a:srgbClr val="4472C4">
                    <a:lumMod val="50000"/>
                  </a:srgbClr>
                </a:solidFill>
                <a:latin typeface="Century Gothic" panose="020F0302020204030204"/>
              </a:rPr>
              <a:t>l’information</a:t>
            </a:r>
            <a:r>
              <a:rPr lang="en-US" sz="2600" dirty="0">
                <a:solidFill>
                  <a:srgbClr val="4472C4">
                    <a:lumMod val="50000"/>
                  </a:srgbClr>
                </a:solidFill>
                <a:latin typeface="Century Gothic" panose="020F0302020204030204"/>
              </a:rPr>
              <a:t> sur ta carte. </a:t>
            </a:r>
            <a:r>
              <a:rPr lang="en-US" sz="2600" dirty="0" err="1">
                <a:solidFill>
                  <a:srgbClr val="4472C4">
                    <a:lumMod val="50000"/>
                  </a:srgbClr>
                </a:solidFill>
                <a:latin typeface="Century Gothic" panose="020F0302020204030204"/>
              </a:rPr>
              <a:t>Utilise</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seulement</a:t>
            </a:r>
            <a:r>
              <a:rPr lang="en-US" sz="2600" dirty="0">
                <a:solidFill>
                  <a:srgbClr val="4472C4">
                    <a:lumMod val="50000"/>
                  </a:srgbClr>
                </a:solidFill>
                <a:latin typeface="Century Gothic" panose="020F0302020204030204"/>
              </a:rPr>
              <a:t> des phrases </a:t>
            </a:r>
            <a:r>
              <a:rPr lang="en-US" sz="2600" dirty="0" err="1">
                <a:solidFill>
                  <a:srgbClr val="4472C4">
                    <a:lumMod val="50000"/>
                  </a:srgbClr>
                </a:solidFill>
                <a:latin typeface="Century Gothic" panose="020F0302020204030204"/>
              </a:rPr>
              <a:t>négatives</a:t>
            </a:r>
            <a:r>
              <a:rPr lang="en-US" sz="2600" dirty="0">
                <a:solidFill>
                  <a:srgbClr val="4472C4">
                    <a:lumMod val="50000"/>
                  </a:srgbClr>
                </a:solidFill>
                <a:latin typeface="Century Gothic" panose="020F0302020204030204"/>
              </a:rPr>
              <a:t>.</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6817" y="112780"/>
            <a:ext cx="790779" cy="107338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9078" y="233016"/>
            <a:ext cx="915598" cy="91774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1077" y="219292"/>
            <a:ext cx="1036474" cy="898817"/>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910364623"/>
              </p:ext>
            </p:extLst>
          </p:nvPr>
        </p:nvGraphicFramePr>
        <p:xfrm>
          <a:off x="230831" y="3235192"/>
          <a:ext cx="5995581" cy="201168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1861531459"/>
                    </a:ext>
                  </a:extLst>
                </a:gridCol>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r>
                        <a:rPr lang="en-GB" sz="2000" b="1" dirty="0" err="1">
                          <a:solidFill>
                            <a:schemeClr val="accent5">
                              <a:lumMod val="50000"/>
                            </a:schemeClr>
                          </a:solidFill>
                        </a:rPr>
                        <a:t>Où</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r>
                        <a:rPr lang="en-GB" sz="2000" b="1" dirty="0" err="1">
                          <a:solidFill>
                            <a:schemeClr val="accent5">
                              <a:lumMod val="50000"/>
                            </a:schemeClr>
                          </a:solidFill>
                        </a:rPr>
                        <a:t>Quand</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r>
                        <a:rPr lang="en-GB" sz="2000" dirty="0" err="1">
                          <a:solidFill>
                            <a:schemeClr val="accent5">
                              <a:lumMod val="50000"/>
                            </a:schemeClr>
                          </a:solidFill>
                        </a:rPr>
                        <a:t>demain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t> </a:t>
                      </a:r>
                    </a:p>
                    <a:p>
                      <a:pPr algn="ctr"/>
                      <a:r>
                        <a:rPr lang="en-GB" sz="2000" dirty="0" err="1">
                          <a:solidFill>
                            <a:schemeClr val="accent5">
                              <a:lumMod val="50000"/>
                            </a:schemeClr>
                          </a:solidFill>
                        </a:rPr>
                        <a:t>l’année</a:t>
                      </a:r>
                      <a:r>
                        <a:rPr lang="en-GB" sz="2000" dirty="0">
                          <a:solidFill>
                            <a:schemeClr val="accent5">
                              <a:lumMod val="50000"/>
                            </a:schemeClr>
                          </a:solidFill>
                        </a:rPr>
                        <a:t> </a:t>
                      </a:r>
                      <a:r>
                        <a:rPr lang="en-GB" sz="2000" dirty="0" err="1">
                          <a:solidFill>
                            <a:schemeClr val="accent5">
                              <a:lumMod val="50000"/>
                            </a:schemeClr>
                          </a:solidFill>
                        </a:rPr>
                        <a:t>prochaine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55875906"/>
              </p:ext>
            </p:extLst>
          </p:nvPr>
        </p:nvGraphicFramePr>
        <p:xfrm>
          <a:off x="7997145" y="3235192"/>
          <a:ext cx="3997054" cy="201168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endParaRPr lang="en-GB" sz="2000" dirty="0"/>
                    </a:p>
                    <a:p>
                      <a:pPr algn="ctr"/>
                      <a:r>
                        <a:rPr lang="en-GB" sz="2000" dirty="0" err="1">
                          <a:solidFill>
                            <a:schemeClr val="accent5">
                              <a:lumMod val="50000"/>
                            </a:schemeClr>
                          </a:solidFill>
                        </a:rPr>
                        <a:t>demain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t> </a:t>
                      </a:r>
                    </a:p>
                    <a:p>
                      <a:pPr algn="ctr"/>
                      <a:r>
                        <a:rPr lang="en-GB" sz="2000" dirty="0" err="1">
                          <a:solidFill>
                            <a:schemeClr val="accent5">
                              <a:lumMod val="50000"/>
                            </a:schemeClr>
                          </a:solidFill>
                        </a:rPr>
                        <a:t>l’année</a:t>
                      </a:r>
                      <a:r>
                        <a:rPr lang="en-GB" sz="2000" dirty="0">
                          <a:solidFill>
                            <a:schemeClr val="accent5">
                              <a:lumMod val="50000"/>
                            </a:schemeClr>
                          </a:solidFill>
                        </a:rPr>
                        <a:t> </a:t>
                      </a:r>
                      <a:r>
                        <a:rPr lang="en-GB" sz="2000" dirty="0" err="1">
                          <a:solidFill>
                            <a:schemeClr val="accent5">
                              <a:lumMod val="50000"/>
                            </a:schemeClr>
                          </a:solidFill>
                        </a:rPr>
                        <a:t>prochaine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bl>
          </a:graphicData>
        </a:graphic>
      </p:graphicFrame>
      <p:sp>
        <p:nvSpPr>
          <p:cNvPr id="17" name="TextBox 16">
            <a:extLst>
              <a:ext uri="{FF2B5EF4-FFF2-40B4-BE49-F238E27FC236}">
                <a16:creationId xmlns:a16="http://schemas.microsoft.com/office/drawing/2014/main" id="{28084BE4-A4AF-364C-B8E5-ED6D583A6685}"/>
              </a:ext>
            </a:extLst>
          </p:cNvPr>
          <p:cNvSpPr txBox="1"/>
          <p:nvPr/>
        </p:nvSpPr>
        <p:spPr>
          <a:xfrm>
            <a:off x="7997145" y="2601515"/>
            <a:ext cx="4194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R</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éponses</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de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partenaire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B:</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28084BE4-A4AF-364C-B8E5-ED6D583A6685}"/>
              </a:ext>
            </a:extLst>
          </p:cNvPr>
          <p:cNvSpPr txBox="1"/>
          <p:nvPr/>
        </p:nvSpPr>
        <p:spPr>
          <a:xfrm>
            <a:off x="180000" y="2601515"/>
            <a:ext cx="4194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noProof="0" dirty="0">
                <a:solidFill>
                  <a:srgbClr val="4472C4">
                    <a:lumMod val="50000"/>
                  </a:srgbClr>
                </a:solidFill>
                <a:latin typeface="Century Gothic" panose="020F0302020204030204"/>
              </a:rPr>
              <a:t>Question</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s de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partenaire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9177" y="3323746"/>
            <a:ext cx="1372413" cy="844892"/>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8444" y="3301160"/>
            <a:ext cx="929892" cy="80639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9936" y="3346332"/>
            <a:ext cx="1372413" cy="844892"/>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9203" y="3323746"/>
            <a:ext cx="929892" cy="80639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7289" y="3905634"/>
            <a:ext cx="252484" cy="263004"/>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1228" y="3946593"/>
            <a:ext cx="222045" cy="222045"/>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8281" y="4858986"/>
            <a:ext cx="252484" cy="263004"/>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7875" y="4909219"/>
            <a:ext cx="222045" cy="222045"/>
          </a:xfrm>
          <a:prstGeom prst="rect">
            <a:avLst/>
          </a:prstGeom>
        </p:spPr>
      </p:pic>
      <p:sp>
        <p:nvSpPr>
          <p:cNvPr id="5" name="Rounded Rectangular Callout 4"/>
          <p:cNvSpPr/>
          <p:nvPr/>
        </p:nvSpPr>
        <p:spPr>
          <a:xfrm>
            <a:off x="2354662" y="3952675"/>
            <a:ext cx="3797104" cy="1823593"/>
          </a:xfrm>
          <a:prstGeom prst="wedgeRoundRectCallout">
            <a:avLst>
              <a:gd name="adj1" fmla="val -49955"/>
              <a:gd name="adj2" fmla="val -65772"/>
              <a:gd name="adj3" fmla="val 16667"/>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Vas-</a:t>
            </a:r>
            <a:r>
              <a:rPr lang="en-GB" sz="2800" b="1" dirty="0" err="1"/>
              <a:t>tu</a:t>
            </a:r>
            <a:r>
              <a:rPr lang="en-GB" sz="2800" b="1" dirty="0"/>
              <a:t> </a:t>
            </a:r>
            <a:r>
              <a:rPr lang="en-GB" sz="2800" b="1" dirty="0" err="1"/>
              <a:t>aller</a:t>
            </a:r>
            <a:r>
              <a:rPr lang="en-GB" sz="2800" b="1" dirty="0"/>
              <a:t> </a:t>
            </a:r>
            <a:r>
              <a:rPr lang="en-GB" sz="2800" b="1" dirty="0" err="1"/>
              <a:t>en</a:t>
            </a:r>
            <a:r>
              <a:rPr lang="en-GB" sz="2800" b="1" dirty="0"/>
              <a:t> France </a:t>
            </a:r>
            <a:r>
              <a:rPr lang="en-GB" sz="2800" b="1" dirty="0" err="1"/>
              <a:t>ou</a:t>
            </a:r>
            <a:r>
              <a:rPr lang="en-GB" sz="2800" b="1" dirty="0"/>
              <a:t> aux </a:t>
            </a:r>
            <a:r>
              <a:rPr lang="en-GB" sz="2800" b="1" dirty="0" err="1"/>
              <a:t>États</a:t>
            </a:r>
            <a:r>
              <a:rPr lang="en-GB" sz="2800" b="1" dirty="0"/>
              <a:t>-Unis?</a:t>
            </a:r>
          </a:p>
        </p:txBody>
      </p:sp>
      <p:sp>
        <p:nvSpPr>
          <p:cNvPr id="27" name="Rounded Rectangular Callout 26"/>
          <p:cNvSpPr/>
          <p:nvPr/>
        </p:nvSpPr>
        <p:spPr>
          <a:xfrm>
            <a:off x="7492274" y="4141698"/>
            <a:ext cx="3797104" cy="1823593"/>
          </a:xfrm>
          <a:prstGeom prst="wedgeRoundRectCallout">
            <a:avLst>
              <a:gd name="adj1" fmla="val 23970"/>
              <a:gd name="adj2" fmla="val -71603"/>
              <a:gd name="adj3" fmla="val 16667"/>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Je ne </a:t>
            </a:r>
            <a:r>
              <a:rPr lang="en-GB" sz="2800" b="1" dirty="0" err="1"/>
              <a:t>vais</a:t>
            </a:r>
            <a:r>
              <a:rPr lang="en-GB" sz="2800" b="1" dirty="0"/>
              <a:t> pas </a:t>
            </a:r>
            <a:r>
              <a:rPr lang="en-GB" sz="2800" b="1" dirty="0" err="1"/>
              <a:t>aller</a:t>
            </a:r>
            <a:r>
              <a:rPr lang="en-GB" sz="2800" b="1" dirty="0"/>
              <a:t> aux </a:t>
            </a:r>
            <a:r>
              <a:rPr lang="en-GB" sz="2800" b="1" dirty="0" err="1"/>
              <a:t>États-Unis</a:t>
            </a:r>
            <a:r>
              <a:rPr lang="en-GB" sz="2800" b="1" dirty="0"/>
              <a:t>.</a:t>
            </a:r>
          </a:p>
        </p:txBody>
      </p:sp>
      <p:sp>
        <p:nvSpPr>
          <p:cNvPr id="28" name="Rounded Rectangular Callout 27"/>
          <p:cNvSpPr/>
          <p:nvPr/>
        </p:nvSpPr>
        <p:spPr>
          <a:xfrm>
            <a:off x="2557697" y="4478152"/>
            <a:ext cx="3797104" cy="1823593"/>
          </a:xfrm>
          <a:prstGeom prst="wedgeRoundRectCallout">
            <a:avLst>
              <a:gd name="adj1" fmla="val -49955"/>
              <a:gd name="adj2" fmla="val -65772"/>
              <a:gd name="adj3" fmla="val 16667"/>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Vas-</a:t>
            </a:r>
            <a:r>
              <a:rPr lang="en-GB" sz="2800" b="1" dirty="0" err="1"/>
              <a:t>tu</a:t>
            </a:r>
            <a:r>
              <a:rPr lang="en-GB" sz="2800" b="1" dirty="0"/>
              <a:t> voyager </a:t>
            </a:r>
            <a:r>
              <a:rPr lang="en-GB" sz="2800" b="1" dirty="0" err="1"/>
              <a:t>demain</a:t>
            </a:r>
            <a:r>
              <a:rPr lang="en-GB" sz="2800" b="1" dirty="0"/>
              <a:t> </a:t>
            </a:r>
            <a:r>
              <a:rPr lang="en-GB" sz="2800" b="1" dirty="0" err="1"/>
              <a:t>ou</a:t>
            </a:r>
            <a:r>
              <a:rPr lang="en-GB" sz="2800" b="1" dirty="0"/>
              <a:t> </a:t>
            </a:r>
            <a:r>
              <a:rPr lang="en-GB" sz="2800" b="1" dirty="0" err="1"/>
              <a:t>l’année</a:t>
            </a:r>
            <a:r>
              <a:rPr lang="en-GB" sz="2800" b="1" dirty="0"/>
              <a:t> </a:t>
            </a:r>
            <a:r>
              <a:rPr lang="en-GB" sz="2800" b="1" dirty="0" err="1"/>
              <a:t>prochaine</a:t>
            </a:r>
            <a:r>
              <a:rPr lang="en-GB" sz="2800" b="1" dirty="0"/>
              <a:t>?</a:t>
            </a:r>
          </a:p>
        </p:txBody>
      </p:sp>
      <p:sp>
        <p:nvSpPr>
          <p:cNvPr id="29" name="Rounded Rectangular Callout 28"/>
          <p:cNvSpPr/>
          <p:nvPr/>
        </p:nvSpPr>
        <p:spPr>
          <a:xfrm>
            <a:off x="7506365" y="4477023"/>
            <a:ext cx="3797104" cy="1823593"/>
          </a:xfrm>
          <a:prstGeom prst="wedgeRoundRectCallout">
            <a:avLst>
              <a:gd name="adj1" fmla="val 23970"/>
              <a:gd name="adj2" fmla="val -71603"/>
              <a:gd name="adj3" fmla="val 16667"/>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Je ne </a:t>
            </a:r>
            <a:r>
              <a:rPr lang="en-GB" sz="2800" b="1" dirty="0" err="1"/>
              <a:t>vais</a:t>
            </a:r>
            <a:r>
              <a:rPr lang="en-GB" sz="2800" b="1" dirty="0"/>
              <a:t> pas voyager </a:t>
            </a:r>
            <a:r>
              <a:rPr lang="en-GB" sz="2800" b="1" dirty="0" err="1"/>
              <a:t>l’année</a:t>
            </a:r>
            <a:r>
              <a:rPr lang="en-GB" sz="2800" b="1" dirty="0"/>
              <a:t> </a:t>
            </a:r>
            <a:r>
              <a:rPr lang="en-GB" sz="2800" b="1" dirty="0" err="1"/>
              <a:t>prochaine</a:t>
            </a:r>
            <a:r>
              <a:rPr lang="en-GB" sz="2800" b="1" dirty="0"/>
              <a:t>.</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5616" y="3812183"/>
            <a:ext cx="252484" cy="263004"/>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9555" y="3853142"/>
            <a:ext cx="222045" cy="222045"/>
          </a:xfrm>
          <a:prstGeom prst="rect">
            <a:avLst/>
          </a:prstGeom>
        </p:spPr>
      </p:pic>
    </p:spTree>
    <p:extLst>
      <p:ext uri="{BB962C8B-B14F-4D97-AF65-F5344CB8AC3E}">
        <p14:creationId xmlns:p14="http://schemas.microsoft.com/office/powerpoint/2010/main" val="125557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7" grpId="0" animBg="1"/>
      <p:bldP spid="27" grpId="1" animBg="1"/>
      <p:bldP spid="28" grpId="0" animBg="1"/>
      <p:bldP spid="28" grpId="1" animBg="1"/>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b="60944"/>
          <a:stretch/>
        </p:blipFill>
        <p:spPr>
          <a:xfrm>
            <a:off x="9906356" y="5441554"/>
            <a:ext cx="1947101" cy="669213"/>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7855331" y="311541"/>
            <a:ext cx="3698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Donne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t>
            </a:r>
            <a:r>
              <a:rPr lang="en-US" sz="2000" b="1" dirty="0">
                <a:solidFill>
                  <a:srgbClr val="4472C4">
                    <a:lumMod val="50000"/>
                  </a:srgbClr>
                </a:solidFill>
                <a:latin typeface="Century Gothic" panose="020F0302020204030204"/>
              </a:rPr>
              <a:t>le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s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réponses</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à ton/ta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partenaire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5" name="Table 4"/>
          <p:cNvGraphicFramePr>
            <a:graphicFrameLocks noGrp="1"/>
          </p:cNvGraphicFramePr>
          <p:nvPr>
            <p:extLst>
              <p:ext uri="{D42A27DB-BD31-4B8C-83A1-F6EECF244321}">
                <p14:modId xmlns:p14="http://schemas.microsoft.com/office/powerpoint/2010/main" val="1068892349"/>
              </p:ext>
            </p:extLst>
          </p:nvPr>
        </p:nvGraphicFramePr>
        <p:xfrm>
          <a:off x="194977" y="1264315"/>
          <a:ext cx="5995581" cy="502920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1861531459"/>
                    </a:ext>
                  </a:extLst>
                </a:gridCol>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r>
                        <a:rPr lang="en-GB" sz="2000" b="1" dirty="0" err="1">
                          <a:solidFill>
                            <a:schemeClr val="accent5">
                              <a:lumMod val="50000"/>
                            </a:schemeClr>
                          </a:solidFill>
                        </a:rPr>
                        <a:t>Où</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r>
                        <a:rPr lang="en-GB" sz="2000" b="1" dirty="0" err="1">
                          <a:solidFill>
                            <a:schemeClr val="accent5">
                              <a:lumMod val="50000"/>
                            </a:schemeClr>
                          </a:solidFill>
                        </a:rPr>
                        <a:t>Quand</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r>
                        <a:rPr lang="en-GB" sz="2000" dirty="0" err="1">
                          <a:solidFill>
                            <a:schemeClr val="accent5">
                              <a:lumMod val="50000"/>
                            </a:schemeClr>
                          </a:solidFill>
                        </a:rPr>
                        <a:t>demain</a:t>
                      </a:r>
                      <a:endParaRPr lang="en-GB" sz="2000" dirty="0">
                        <a:solidFill>
                          <a:schemeClr val="accent5">
                            <a:lumMod val="50000"/>
                          </a:schemeClr>
                        </a:solidFill>
                      </a:endParaRPr>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t> </a:t>
                      </a:r>
                    </a:p>
                    <a:p>
                      <a:pPr algn="ctr"/>
                      <a:r>
                        <a:rPr lang="en-GB" sz="2000" dirty="0">
                          <a:solidFill>
                            <a:schemeClr val="accent5">
                              <a:lumMod val="50000"/>
                            </a:schemeClr>
                          </a:solidFill>
                        </a:rPr>
                        <a:t>le week-end prochain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r h="370840">
                <a:tc>
                  <a:txBody>
                    <a:bodyPr/>
                    <a:lstStyle/>
                    <a:p>
                      <a:pPr algn="ctr"/>
                      <a:r>
                        <a:rPr lang="en-GB" sz="2000" b="1" dirty="0">
                          <a:solidFill>
                            <a:schemeClr val="accent5">
                              <a:lumMod val="50000"/>
                            </a:schemeClr>
                          </a:solidFill>
                        </a:rPr>
                        <a:t>Comment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8314590"/>
                  </a:ext>
                </a:extLst>
              </a:tr>
              <a:tr h="370840">
                <a:tc>
                  <a:txBody>
                    <a:bodyPr/>
                    <a:lstStyle/>
                    <a:p>
                      <a:pPr algn="ctr"/>
                      <a:r>
                        <a:rPr lang="en-GB" sz="2000" b="1" dirty="0">
                          <a:solidFill>
                            <a:schemeClr val="accent5">
                              <a:lumMod val="50000"/>
                            </a:schemeClr>
                          </a:solidFill>
                        </a:rPr>
                        <a:t>Samedi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4325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Dimanche ?</a:t>
                      </a:r>
                    </a:p>
                    <a:p>
                      <a:pPr algn="ct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829623"/>
                  </a:ext>
                </a:extLst>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2541" y="1439034"/>
            <a:ext cx="1128065" cy="69446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7765" y="1330197"/>
            <a:ext cx="909999" cy="91213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4631" y="3538491"/>
            <a:ext cx="1567981" cy="48084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2292" y="3355700"/>
            <a:ext cx="1746184" cy="87309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2687" y="4420409"/>
            <a:ext cx="1120157" cy="778096"/>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22541" y="4370042"/>
            <a:ext cx="1184937" cy="878829"/>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50" y="5248871"/>
            <a:ext cx="1349710" cy="94029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6859" y="5559405"/>
            <a:ext cx="568684" cy="629765"/>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1942" y="5409816"/>
            <a:ext cx="568684" cy="629765"/>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65384" y="5310789"/>
            <a:ext cx="568684" cy="629765"/>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3391405677"/>
              </p:ext>
            </p:extLst>
          </p:nvPr>
        </p:nvGraphicFramePr>
        <p:xfrm>
          <a:off x="7937694" y="1190300"/>
          <a:ext cx="3997054" cy="502920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endParaRPr lang="en-GB" sz="2000" dirty="0"/>
                    </a:p>
                    <a:p>
                      <a:pPr algn="ctr"/>
                      <a:r>
                        <a:rPr lang="en-GB" sz="2000" dirty="0" err="1">
                          <a:solidFill>
                            <a:schemeClr val="accent5">
                              <a:lumMod val="50000"/>
                            </a:schemeClr>
                          </a:solidFill>
                        </a:rPr>
                        <a:t>demain</a:t>
                      </a:r>
                      <a:endParaRPr lang="en-GB" sz="2000" dirty="0">
                        <a:solidFill>
                          <a:schemeClr val="accent5">
                            <a:lumMod val="50000"/>
                          </a:schemeClr>
                        </a:solidFill>
                      </a:endParaRPr>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t> </a:t>
                      </a:r>
                    </a:p>
                    <a:p>
                      <a:pPr algn="ctr"/>
                      <a:r>
                        <a:rPr lang="en-GB" sz="2000" dirty="0">
                          <a:solidFill>
                            <a:schemeClr val="accent5">
                              <a:lumMod val="50000"/>
                            </a:schemeClr>
                          </a:solidFill>
                        </a:rPr>
                        <a:t>à </a:t>
                      </a:r>
                      <a:r>
                        <a:rPr lang="en-GB" sz="2000" dirty="0" err="1">
                          <a:solidFill>
                            <a:schemeClr val="accent5">
                              <a:lumMod val="50000"/>
                            </a:schemeClr>
                          </a:solidFill>
                        </a:rPr>
                        <a:t>l’avenir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8314590"/>
                  </a:ext>
                </a:extLst>
              </a:tr>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432564"/>
                  </a:ext>
                </a:extLst>
              </a:tr>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829623"/>
                  </a:ext>
                </a:extLst>
              </a:tr>
            </a:tbl>
          </a:graphicData>
        </a:graphic>
      </p:graphicFrame>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1622" y="1825052"/>
            <a:ext cx="252484" cy="263004"/>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53430" y="1866011"/>
            <a:ext cx="222045" cy="222045"/>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72652" y="2841181"/>
            <a:ext cx="252484" cy="263004"/>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7060" y="2889946"/>
            <a:ext cx="222045" cy="222045"/>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99402" y="3863362"/>
            <a:ext cx="252484" cy="263004"/>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35793" y="3904321"/>
            <a:ext cx="222045" cy="222045"/>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9651" y="4926503"/>
            <a:ext cx="222045" cy="222045"/>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72652" y="5860713"/>
            <a:ext cx="252484" cy="263004"/>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0059" y="5901672"/>
            <a:ext cx="222045" cy="222045"/>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08523" y="1218432"/>
            <a:ext cx="625609" cy="849183"/>
          </a:xfrm>
          <a:prstGeom prst="rect">
            <a:avLst/>
          </a:prstGeom>
        </p:spPr>
      </p:pic>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82651" y="1264315"/>
            <a:ext cx="1387408" cy="854123"/>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7273" y="3142251"/>
            <a:ext cx="1746184" cy="873092"/>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04033" y="3301825"/>
            <a:ext cx="1850097" cy="81905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69347" y="4157642"/>
            <a:ext cx="960616" cy="1164746"/>
          </a:xfrm>
          <a:prstGeom prst="rect">
            <a:avLst/>
          </a:prstGeom>
        </p:spPr>
      </p:pic>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89836" y="4510696"/>
            <a:ext cx="782144" cy="624901"/>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71980" y="4510697"/>
            <a:ext cx="782144" cy="624901"/>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6626" y="5371966"/>
            <a:ext cx="1120157" cy="778096"/>
          </a:xfrm>
          <a:prstGeom prst="rect">
            <a:avLst/>
          </a:prstGeom>
        </p:spPr>
      </p:pic>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00973" y="4861992"/>
            <a:ext cx="252484" cy="263004"/>
          </a:xfrm>
          <a:prstGeom prst="rect">
            <a:avLst/>
          </a:prstGeom>
        </p:spPr>
      </p:pic>
    </p:spTree>
    <p:extLst>
      <p:ext uri="{BB962C8B-B14F-4D97-AF65-F5344CB8AC3E}">
        <p14:creationId xmlns:p14="http://schemas.microsoft.com/office/powerpoint/2010/main" val="455445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935109955"/>
              </p:ext>
            </p:extLst>
          </p:nvPr>
        </p:nvGraphicFramePr>
        <p:xfrm>
          <a:off x="7937694" y="1190300"/>
          <a:ext cx="3997054" cy="502920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endParaRPr lang="en-GB" sz="2000" dirty="0"/>
                    </a:p>
                    <a:p>
                      <a:pPr algn="ctr"/>
                      <a:r>
                        <a:rPr lang="en-GB" sz="2000" dirty="0" err="1">
                          <a:solidFill>
                            <a:schemeClr val="accent5">
                              <a:lumMod val="50000"/>
                            </a:schemeClr>
                          </a:solidFill>
                        </a:rPr>
                        <a:t>demain</a:t>
                      </a:r>
                      <a:endParaRPr lang="en-GB" sz="2000" dirty="0">
                        <a:solidFill>
                          <a:schemeClr val="accent5">
                            <a:lumMod val="50000"/>
                          </a:schemeClr>
                        </a:solidFill>
                      </a:endParaRPr>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t> </a:t>
                      </a:r>
                    </a:p>
                    <a:p>
                      <a:pPr algn="ctr"/>
                      <a:r>
                        <a:rPr lang="en-GB" sz="2000" dirty="0">
                          <a:solidFill>
                            <a:schemeClr val="accent5">
                              <a:lumMod val="50000"/>
                            </a:schemeClr>
                          </a:solidFill>
                        </a:rPr>
                        <a:t>le week-end prochain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8314590"/>
                  </a:ext>
                </a:extLst>
              </a:tr>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432564"/>
                  </a:ext>
                </a:extLst>
              </a:tr>
              <a:tr h="370840">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829623"/>
                  </a:ext>
                </a:extLst>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903" y="1338711"/>
            <a:ext cx="1128065" cy="69446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127" y="1229874"/>
            <a:ext cx="909999" cy="91213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3993" y="3438168"/>
            <a:ext cx="1567981" cy="48084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654" y="3255377"/>
            <a:ext cx="1746184" cy="87309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2049" y="4320086"/>
            <a:ext cx="1120157" cy="77809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1903" y="4269719"/>
            <a:ext cx="1184937" cy="878829"/>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1912" y="5148548"/>
            <a:ext cx="1349710" cy="940299"/>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6221" y="5459082"/>
            <a:ext cx="568684" cy="62976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81304" y="5309493"/>
            <a:ext cx="568684" cy="629765"/>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84746" y="5210466"/>
            <a:ext cx="568684" cy="629765"/>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21622" y="1825052"/>
            <a:ext cx="252484" cy="263004"/>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53430" y="1866011"/>
            <a:ext cx="222045" cy="222045"/>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72652" y="2841181"/>
            <a:ext cx="252484" cy="26300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7060" y="2889946"/>
            <a:ext cx="222045" cy="222045"/>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99402" y="3863362"/>
            <a:ext cx="252484" cy="263004"/>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35793" y="3904321"/>
            <a:ext cx="222045" cy="222045"/>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00973" y="4861992"/>
            <a:ext cx="252484" cy="263004"/>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9651" y="4926503"/>
            <a:ext cx="222045" cy="222045"/>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72652" y="5860713"/>
            <a:ext cx="252484" cy="263004"/>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70059" y="5901672"/>
            <a:ext cx="222045" cy="222045"/>
          </a:xfrm>
          <a:prstGeom prst="rect">
            <a:avLst/>
          </a:prstGeom>
        </p:spPr>
      </p:pic>
      <p:graphicFrame>
        <p:nvGraphicFramePr>
          <p:cNvPr id="31" name="Table 30"/>
          <p:cNvGraphicFramePr>
            <a:graphicFrameLocks noGrp="1"/>
          </p:cNvGraphicFramePr>
          <p:nvPr>
            <p:extLst>
              <p:ext uri="{D42A27DB-BD31-4B8C-83A1-F6EECF244321}">
                <p14:modId xmlns:p14="http://schemas.microsoft.com/office/powerpoint/2010/main" val="1924297445"/>
              </p:ext>
            </p:extLst>
          </p:nvPr>
        </p:nvGraphicFramePr>
        <p:xfrm>
          <a:off x="194977" y="1264315"/>
          <a:ext cx="5995581" cy="502920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1861531459"/>
                    </a:ext>
                  </a:extLst>
                </a:gridCol>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r>
                        <a:rPr lang="en-GB" sz="2000" b="1" dirty="0" err="1">
                          <a:solidFill>
                            <a:schemeClr val="accent5">
                              <a:lumMod val="50000"/>
                            </a:schemeClr>
                          </a:solidFill>
                        </a:rPr>
                        <a:t>Où</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r>
                        <a:rPr lang="en-GB" sz="2000" b="1" dirty="0" err="1">
                          <a:solidFill>
                            <a:schemeClr val="accent5">
                              <a:lumMod val="50000"/>
                            </a:schemeClr>
                          </a:solidFill>
                        </a:rPr>
                        <a:t>Quand</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r>
                        <a:rPr lang="en-GB" sz="2000" dirty="0" err="1">
                          <a:solidFill>
                            <a:schemeClr val="accent5">
                              <a:lumMod val="50000"/>
                            </a:schemeClr>
                          </a:solidFill>
                        </a:rPr>
                        <a:t>demain</a:t>
                      </a:r>
                      <a:endParaRPr lang="en-GB" sz="2000" dirty="0">
                        <a:solidFill>
                          <a:schemeClr val="accent5">
                            <a:lumMod val="50000"/>
                          </a:schemeClr>
                        </a:solidFill>
                      </a:endParaRPr>
                    </a:p>
                    <a:p>
                      <a:pPr algn="ct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t> </a:t>
                      </a:r>
                    </a:p>
                    <a:p>
                      <a:pPr algn="ctr"/>
                      <a:r>
                        <a:rPr lang="en-GB" sz="2000" dirty="0">
                          <a:solidFill>
                            <a:schemeClr val="accent5">
                              <a:lumMod val="50000"/>
                            </a:schemeClr>
                          </a:solidFill>
                        </a:rPr>
                        <a:t>à </a:t>
                      </a:r>
                      <a:r>
                        <a:rPr lang="en-GB" sz="2000" dirty="0" err="1">
                          <a:solidFill>
                            <a:schemeClr val="accent5">
                              <a:lumMod val="50000"/>
                            </a:schemeClr>
                          </a:solidFill>
                        </a:rPr>
                        <a:t>l’avenir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r h="370840">
                <a:tc>
                  <a:txBody>
                    <a:bodyPr/>
                    <a:lstStyle/>
                    <a:p>
                      <a:pPr algn="ctr"/>
                      <a:r>
                        <a:rPr lang="en-GB" sz="2000" b="1" dirty="0">
                          <a:solidFill>
                            <a:schemeClr val="accent5">
                              <a:lumMod val="50000"/>
                            </a:schemeClr>
                          </a:solidFill>
                        </a:rPr>
                        <a:t>Comment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8314590"/>
                  </a:ext>
                </a:extLst>
              </a:tr>
              <a:tr h="370840">
                <a:tc>
                  <a:txBody>
                    <a:bodyPr/>
                    <a:lstStyle/>
                    <a:p>
                      <a:pPr algn="ctr"/>
                      <a:r>
                        <a:rPr lang="en-GB" sz="2000" b="1" dirty="0">
                          <a:solidFill>
                            <a:schemeClr val="accent5">
                              <a:lumMod val="50000"/>
                            </a:schemeClr>
                          </a:solidFill>
                        </a:rPr>
                        <a:t>Samedi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4325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Dimanche ?</a:t>
                      </a:r>
                    </a:p>
                    <a:p>
                      <a:pPr algn="ct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829623"/>
                  </a:ext>
                </a:extLst>
              </a:tr>
            </a:tbl>
          </a:graphicData>
        </a:graphic>
      </p:graphicFrame>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60790" y="1292828"/>
            <a:ext cx="625609" cy="849183"/>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34918" y="1338711"/>
            <a:ext cx="1387408" cy="854123"/>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5530" y="3216978"/>
            <a:ext cx="1746184" cy="873092"/>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21087" y="3313159"/>
            <a:ext cx="1850097" cy="819053"/>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5409" y="4170592"/>
            <a:ext cx="960616" cy="1164746"/>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25898" y="4523646"/>
            <a:ext cx="782144" cy="624901"/>
          </a:xfrm>
          <a:prstGeom prst="rect">
            <a:avLst/>
          </a:prstGeom>
        </p:spPr>
      </p:pic>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08042" y="4523647"/>
            <a:ext cx="782144" cy="624901"/>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2688" y="5384916"/>
            <a:ext cx="1120157" cy="778096"/>
          </a:xfrm>
          <a:prstGeom prst="rect">
            <a:avLst/>
          </a:prstGeom>
        </p:spPr>
      </p:pic>
      <p:pic>
        <p:nvPicPr>
          <p:cNvPr id="40" name="Picture 39"/>
          <p:cNvPicPr>
            <a:picLocks noChangeAspect="1"/>
          </p:cNvPicPr>
          <p:nvPr/>
        </p:nvPicPr>
        <p:blipFill rotWithShape="1">
          <a:blip r:embed="rId19">
            <a:extLst>
              <a:ext uri="{28A0092B-C50C-407E-A947-70E740481C1C}">
                <a14:useLocalDpi xmlns:a14="http://schemas.microsoft.com/office/drawing/2010/main" val="0"/>
              </a:ext>
            </a:extLst>
          </a:blip>
          <a:srcRect b="60944"/>
          <a:stretch/>
        </p:blipFill>
        <p:spPr>
          <a:xfrm>
            <a:off x="4242418" y="5454504"/>
            <a:ext cx="1947101" cy="669213"/>
          </a:xfrm>
          <a:prstGeom prst="rect">
            <a:avLst/>
          </a:prstGeom>
        </p:spPr>
      </p:pic>
      <p:sp>
        <p:nvSpPr>
          <p:cNvPr id="41" name="TextBox 40">
            <a:extLst>
              <a:ext uri="{FF2B5EF4-FFF2-40B4-BE49-F238E27FC236}">
                <a16:creationId xmlns:a16="http://schemas.microsoft.com/office/drawing/2014/main" id="{EFBC9FA2-BB68-4DDF-BA5D-08BB602EBC0E}"/>
              </a:ext>
            </a:extLst>
          </p:cNvPr>
          <p:cNvSpPr txBox="1"/>
          <p:nvPr/>
        </p:nvSpPr>
        <p:spPr>
          <a:xfrm>
            <a:off x="7855331" y="311541"/>
            <a:ext cx="3698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Donne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t>
            </a:r>
            <a:r>
              <a:rPr lang="en-US" sz="2000" b="1" dirty="0">
                <a:solidFill>
                  <a:srgbClr val="4472C4">
                    <a:lumMod val="50000"/>
                  </a:srgbClr>
                </a:solidFill>
                <a:latin typeface="Century Gothic" panose="020F0302020204030204"/>
              </a:rPr>
              <a:t>le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s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réponses</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à ton/ta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partenaire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48644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9218" name="Picture 2" descr="Hunger Eat Hungry - Free image on Pixabayhungry emoji">
            <a:extLst>
              <a:ext uri="{FF2B5EF4-FFF2-40B4-BE49-F238E27FC236}">
                <a16:creationId xmlns:a16="http://schemas.microsoft.com/office/drawing/2014/main" id="{26A076F4-F6C2-4EA0-9849-FFDA360D1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subTnLst>
                                    <p:audio>
                                      <p:cMediaNode>
                                        <p:cTn display="0" masterRel="sameClick">
                                          <p:stCondLst>
                                            <p:cond evt="begin" delay="0">
                                              <p:tn val="15"/>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43600" cy="707849"/>
          </a:xfrm>
        </p:spPr>
        <p:txBody>
          <a:bodyPr>
            <a:normAutofit/>
          </a:bodyPr>
          <a:lstStyle/>
          <a:p>
            <a:r>
              <a:rPr lang="en-GB" sz="3600" b="1" dirty="0">
                <a:solidFill>
                  <a:schemeClr val="bg1"/>
                </a:solidFill>
              </a:rPr>
              <a:t>Des </a:t>
            </a:r>
            <a:r>
              <a:rPr lang="en-GB" sz="3600" b="1" dirty="0" err="1">
                <a:solidFill>
                  <a:schemeClr val="bg1"/>
                </a:solidFill>
              </a:rPr>
              <a:t>visites</a:t>
            </a:r>
            <a:r>
              <a:rPr lang="en-GB" sz="3600" b="1" dirty="0">
                <a:solidFill>
                  <a:schemeClr val="bg1"/>
                </a:solidFill>
              </a:rPr>
              <a:t> à </a:t>
            </a:r>
            <a:r>
              <a:rPr lang="en-GB" sz="3600" b="1" dirty="0" err="1">
                <a:solidFill>
                  <a:schemeClr val="bg1"/>
                </a:solidFill>
              </a:rPr>
              <a:t>l’étranger</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890760" y="249870"/>
            <a:ext cx="2019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lire / </a:t>
            </a:r>
            <a:r>
              <a:rPr lang="en-GB" sz="2000" b="1" noProof="0"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344556" y="2007956"/>
            <a:ext cx="11198087"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1) </a:t>
            </a:r>
            <a:r>
              <a:rPr lang="en-US" sz="2400" dirty="0" err="1">
                <a:solidFill>
                  <a:srgbClr val="4472C4">
                    <a:lumMod val="50000"/>
                  </a:srgbClr>
                </a:solidFill>
                <a:latin typeface="Century Gothic" panose="020F0302020204030204"/>
              </a:rPr>
              <a:t>Àl’avenirellevaalleràAlgerenbateauavecLéa</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2) </a:t>
            </a:r>
            <a:r>
              <a:rPr lang="en-US" sz="2400" dirty="0" err="1">
                <a:solidFill>
                  <a:srgbClr val="4472C4">
                    <a:lumMod val="50000"/>
                  </a:srgbClr>
                </a:solidFill>
                <a:latin typeface="Century Gothic" panose="020F0302020204030204"/>
              </a:rPr>
              <a:t>Ellesvontvisiterlesplagesdifférentes</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3) </a:t>
            </a:r>
            <a:r>
              <a:rPr lang="en-US" sz="2400" dirty="0" err="1">
                <a:solidFill>
                  <a:srgbClr val="4472C4">
                    <a:lumMod val="50000"/>
                  </a:srgbClr>
                </a:solidFill>
                <a:latin typeface="Century Gothic" panose="020F0302020204030204"/>
              </a:rPr>
              <a:t>Ellesnevontpasallerauxmagasins</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lvl="0">
              <a:defRPr/>
            </a:pPr>
            <a:r>
              <a:rPr lang="en-US" sz="2400" dirty="0">
                <a:solidFill>
                  <a:srgbClr val="4472C4">
                    <a:lumMod val="50000"/>
                  </a:srgbClr>
                </a:solidFill>
                <a:latin typeface="Century Gothic" panose="020F0302020204030204"/>
              </a:rPr>
              <a:t>4) </a:t>
            </a:r>
            <a:r>
              <a:rPr lang="en-US" sz="2400" dirty="0" err="1">
                <a:solidFill>
                  <a:srgbClr val="4472C4">
                    <a:lumMod val="50000"/>
                  </a:srgbClr>
                </a:solidFill>
              </a:rPr>
              <a:t>LéavaalleràParisentrain</a:t>
            </a:r>
            <a:r>
              <a:rPr lang="en-US" sz="2400" dirty="0">
                <a:solidFill>
                  <a:srgbClr val="4472C4">
                    <a:lumMod val="50000"/>
                  </a:srgbClr>
                </a:solidFill>
              </a:rPr>
              <a:t>.</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5) </a:t>
            </a:r>
            <a:r>
              <a:rPr lang="en-US" sz="2400" dirty="0" err="1">
                <a:solidFill>
                  <a:srgbClr val="4472C4">
                    <a:lumMod val="50000"/>
                  </a:srgbClr>
                </a:solidFill>
                <a:latin typeface="Century Gothic" panose="020F0302020204030204"/>
              </a:rPr>
              <a:t>L’amiedeLéavaallerauxÉtats-Unisenavion</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6) </a:t>
            </a:r>
            <a:r>
              <a:rPr lang="en-US" sz="2400" dirty="0" err="1">
                <a:solidFill>
                  <a:srgbClr val="4472C4">
                    <a:lumMod val="50000"/>
                  </a:srgbClr>
                </a:solidFill>
                <a:latin typeface="Century Gothic" panose="020F0302020204030204"/>
              </a:rPr>
              <a:t>EllesnevontpasallerenAllemagne</a:t>
            </a:r>
            <a:r>
              <a:rPr lang="en-US" sz="2800" dirty="0">
                <a:solidFill>
                  <a:srgbClr val="4472C4">
                    <a:lumMod val="50000"/>
                  </a:srgbClr>
                </a:solidFill>
                <a:latin typeface="Century Gothic" panose="020F0302020204030204"/>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130038" y="1201876"/>
            <a:ext cx="117798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Dis la phrase </a:t>
            </a:r>
            <a:r>
              <a:rPr lang="en-US" sz="2400" dirty="0">
                <a:solidFill>
                  <a:srgbClr val="4472C4">
                    <a:lumMod val="50000"/>
                  </a:srgbClr>
                </a:solidFill>
                <a:latin typeface="Century Gothic" panose="020F0302020204030204"/>
              </a:rPr>
              <a:t>à ton/ta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Le/la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traduit</a:t>
            </a:r>
            <a:r>
              <a:rPr lang="en-US" sz="2400" dirty="0">
                <a:solidFill>
                  <a:srgbClr val="4472C4">
                    <a:lumMod val="50000"/>
                  </a:srgbClr>
                </a:solidFill>
                <a:latin typeface="Century Gothic" panose="020F0302020204030204"/>
              </a:rPr>
              <a:t> la phrase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anglais</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pSp>
        <p:nvGrpSpPr>
          <p:cNvPr id="10" name="Group 9"/>
          <p:cNvGrpSpPr/>
          <p:nvPr/>
        </p:nvGrpSpPr>
        <p:grpSpPr>
          <a:xfrm>
            <a:off x="7150549" y="2946054"/>
            <a:ext cx="4936947" cy="3364564"/>
            <a:chOff x="7150549" y="2946054"/>
            <a:chExt cx="4936947" cy="3364564"/>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549" y="2946054"/>
              <a:ext cx="4936947" cy="3278441"/>
            </a:xfrm>
            <a:prstGeom prst="rect">
              <a:avLst/>
            </a:prstGeom>
          </p:spPr>
        </p:pic>
        <p:sp>
          <p:nvSpPr>
            <p:cNvPr id="5" name="7-Point Star 4"/>
            <p:cNvSpPr/>
            <p:nvPr/>
          </p:nvSpPr>
          <p:spPr>
            <a:xfrm>
              <a:off x="8107680" y="5701018"/>
              <a:ext cx="661851" cy="609600"/>
            </a:xfrm>
            <a:prstGeom prst="star7">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2166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30240" cy="707849"/>
          </a:xfrm>
        </p:spPr>
        <p:txBody>
          <a:bodyPr>
            <a:normAutofit/>
          </a:bodyPr>
          <a:lstStyle/>
          <a:p>
            <a:r>
              <a:rPr lang="en-GB" sz="3600" b="1" dirty="0">
                <a:solidFill>
                  <a:schemeClr val="bg1"/>
                </a:solidFill>
              </a:rPr>
              <a:t>Des</a:t>
            </a:r>
            <a:r>
              <a:rPr lang="en-GB" sz="3600" b="1" dirty="0">
                <a:solidFill>
                  <a:prstClr val="white"/>
                </a:solidFill>
              </a:rPr>
              <a:t> </a:t>
            </a:r>
            <a:r>
              <a:rPr lang="en-GB" sz="3600" b="1" dirty="0" err="1">
                <a:solidFill>
                  <a:prstClr val="white"/>
                </a:solidFill>
              </a:rPr>
              <a:t>visites</a:t>
            </a:r>
            <a:r>
              <a:rPr lang="en-GB" sz="3600" b="1" dirty="0">
                <a:solidFill>
                  <a:prstClr val="white"/>
                </a:solidFill>
              </a:rPr>
              <a:t> à </a:t>
            </a:r>
            <a:r>
              <a:rPr lang="en-GB" sz="3600" b="1" dirty="0" err="1">
                <a:solidFill>
                  <a:prstClr val="white"/>
                </a:solidFill>
              </a:rPr>
              <a:t>l’étranger</a:t>
            </a:r>
            <a:r>
              <a:rPr lang="en-GB" sz="3600" b="1" dirty="0">
                <a:solidFill>
                  <a:prstClr val="white"/>
                </a:solidFill>
              </a:rPr>
              <a:t> </a:t>
            </a:r>
            <a:endParaRPr lang="en-GB" sz="3600" b="1" dirty="0">
              <a:solidFill>
                <a:schemeClr val="bg1"/>
              </a:solidFill>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344556" y="2007956"/>
            <a:ext cx="11198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4472C4">
                    <a:lumMod val="50000"/>
                  </a:srgbClr>
                </a:solidFill>
                <a:latin typeface="Century Gothic" panose="020F0302020204030204"/>
              </a:rPr>
              <a:t>1) </a:t>
            </a:r>
            <a:r>
              <a:rPr lang="en-US" sz="3600" dirty="0" err="1">
                <a:solidFill>
                  <a:srgbClr val="4472C4">
                    <a:lumMod val="50000"/>
                  </a:srgbClr>
                </a:solidFill>
                <a:latin typeface="Century Gothic" panose="020F0302020204030204"/>
              </a:rPr>
              <a:t>Àl’avenirellevaalleràAlgerenbateauavecLéa</a:t>
            </a:r>
            <a:r>
              <a:rPr lang="en-US" sz="36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3" name="Straight Connector 2"/>
          <p:cNvCxnSpPr/>
          <p:nvPr/>
        </p:nvCxnSpPr>
        <p:spPr>
          <a:xfrm>
            <a:off x="131064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7180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3380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1292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1208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9308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0560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28472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56765"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11500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AECFFE-55D9-ED46-9E49-F19805C09A6A}"/>
              </a:ext>
            </a:extLst>
          </p:cNvPr>
          <p:cNvSpPr txBox="1"/>
          <p:nvPr/>
        </p:nvSpPr>
        <p:spPr>
          <a:xfrm>
            <a:off x="344556" y="3523196"/>
            <a:ext cx="11198087" cy="1323439"/>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In the future she is going to go to Algiers by boat with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rPr>
              <a:t>Léa</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0" name="Rounded Rectangle 46">
            <a:extLst>
              <a:ext uri="{FF2B5EF4-FFF2-40B4-BE49-F238E27FC236}">
                <a16:creationId xmlns:a16="http://schemas.microsoft.com/office/drawing/2014/main" id="{FB09667E-50A2-4099-B9F5-10D9728BF65D}"/>
              </a:ext>
            </a:extLst>
          </p:cNvPr>
          <p:cNvSpPr/>
          <p:nvPr/>
        </p:nvSpPr>
        <p:spPr>
          <a:xfrm>
            <a:off x="9890760" y="249870"/>
            <a:ext cx="2019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lire / </a:t>
            </a:r>
            <a:r>
              <a:rPr lang="en-GB" sz="2000" b="1" noProof="0"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79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30240" cy="707849"/>
          </a:xfrm>
        </p:spPr>
        <p:txBody>
          <a:bodyPr>
            <a:normAutofit/>
          </a:bodyPr>
          <a:lstStyle/>
          <a:p>
            <a:r>
              <a:rPr lang="en-GB" sz="3600" b="1" dirty="0">
                <a:solidFill>
                  <a:schemeClr val="bg1"/>
                </a:solidFill>
              </a:rPr>
              <a:t>Des</a:t>
            </a:r>
            <a:r>
              <a:rPr lang="en-GB" sz="3600" b="1" dirty="0">
                <a:solidFill>
                  <a:prstClr val="white"/>
                </a:solidFill>
              </a:rPr>
              <a:t> </a:t>
            </a:r>
            <a:r>
              <a:rPr lang="en-GB" sz="3600" b="1" dirty="0" err="1">
                <a:solidFill>
                  <a:prstClr val="white"/>
                </a:solidFill>
              </a:rPr>
              <a:t>visites</a:t>
            </a:r>
            <a:r>
              <a:rPr lang="en-GB" sz="3600" b="1" dirty="0">
                <a:solidFill>
                  <a:prstClr val="white"/>
                </a:solidFill>
              </a:rPr>
              <a:t> à </a:t>
            </a:r>
            <a:r>
              <a:rPr lang="en-GB" sz="3600" b="1" dirty="0" err="1">
                <a:solidFill>
                  <a:prstClr val="white"/>
                </a:solidFill>
              </a:rPr>
              <a:t>l’étranger</a:t>
            </a:r>
            <a:r>
              <a:rPr lang="en-GB" sz="3600" b="1" dirty="0">
                <a:solidFill>
                  <a:prstClr val="white"/>
                </a:solidFill>
              </a:rPr>
              <a:t> </a:t>
            </a:r>
            <a:endParaRPr lang="en-GB" sz="3600" b="1" dirty="0">
              <a:solidFill>
                <a:schemeClr val="bg1"/>
              </a:solidFill>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344556" y="2007956"/>
            <a:ext cx="11198087" cy="1200329"/>
          </a:xfrm>
          <a:prstGeom prst="rect">
            <a:avLst/>
          </a:prstGeom>
          <a:noFill/>
        </p:spPr>
        <p:txBody>
          <a:bodyPr wrap="square" rtlCol="0">
            <a:spAutoFit/>
          </a:bodyPr>
          <a:lstStyle/>
          <a:p>
            <a:r>
              <a:rPr lang="en-US" sz="3600" dirty="0">
                <a:solidFill>
                  <a:srgbClr val="4472C4">
                    <a:lumMod val="50000"/>
                  </a:srgbClr>
                </a:solidFill>
              </a:rPr>
              <a:t>2)</a:t>
            </a:r>
            <a:r>
              <a:rPr lang="en-US" sz="3600" dirty="0" err="1">
                <a:solidFill>
                  <a:srgbClr val="4472C4">
                    <a:lumMod val="50000"/>
                  </a:srgbClr>
                </a:solidFill>
              </a:rPr>
              <a:t>Ellesvontvisiterlesplages</a:t>
            </a:r>
            <a:r>
              <a:rPr lang="en-US" sz="36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4472C4">
                  <a:lumMod val="50000"/>
                </a:srgbClr>
              </a:solidFill>
              <a:latin typeface="Century Gothic" panose="020F0302020204030204"/>
            </a:endParaRPr>
          </a:p>
        </p:txBody>
      </p:sp>
      <p:cxnSp>
        <p:nvCxnSpPr>
          <p:cNvPr id="3" name="Straight Connector 2"/>
          <p:cNvCxnSpPr/>
          <p:nvPr/>
        </p:nvCxnSpPr>
        <p:spPr>
          <a:xfrm>
            <a:off x="1754777"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5408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42805"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30634"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13269"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AECFFE-55D9-ED46-9E49-F19805C09A6A}"/>
              </a:ext>
            </a:extLst>
          </p:cNvPr>
          <p:cNvSpPr txBox="1"/>
          <p:nvPr/>
        </p:nvSpPr>
        <p:spPr>
          <a:xfrm>
            <a:off x="344556" y="3523196"/>
            <a:ext cx="11198087" cy="707886"/>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They are going to visit</a:t>
            </a:r>
            <a:r>
              <a:rPr kumimoji="0" lang="en-US" sz="4000" b="0" i="0" u="none" strike="noStrike" kern="1200" cap="none" spc="0" normalizeH="0" noProof="0" dirty="0">
                <a:ln>
                  <a:noFill/>
                </a:ln>
                <a:solidFill>
                  <a:srgbClr val="4472C4">
                    <a:lumMod val="50000"/>
                  </a:srgbClr>
                </a:solidFill>
                <a:effectLst/>
                <a:uLnTx/>
                <a:uFillTx/>
                <a:latin typeface="Century Gothic" panose="020F0302020204030204"/>
              </a:rPr>
              <a:t> the beaches</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0" name="Rounded Rectangle 46">
            <a:extLst>
              <a:ext uri="{FF2B5EF4-FFF2-40B4-BE49-F238E27FC236}">
                <a16:creationId xmlns:a16="http://schemas.microsoft.com/office/drawing/2014/main" id="{FB09667E-50A2-4099-B9F5-10D9728BF65D}"/>
              </a:ext>
            </a:extLst>
          </p:cNvPr>
          <p:cNvSpPr/>
          <p:nvPr/>
        </p:nvSpPr>
        <p:spPr>
          <a:xfrm>
            <a:off x="9890760" y="249870"/>
            <a:ext cx="2019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lire / </a:t>
            </a:r>
            <a:r>
              <a:rPr lang="en-GB" sz="2000" b="1" noProof="0"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570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30240" cy="707849"/>
          </a:xfrm>
        </p:spPr>
        <p:txBody>
          <a:bodyPr>
            <a:normAutofit/>
          </a:bodyPr>
          <a:lstStyle/>
          <a:p>
            <a:r>
              <a:rPr lang="en-GB" sz="3600" b="1" dirty="0">
                <a:solidFill>
                  <a:schemeClr val="bg1"/>
                </a:solidFill>
              </a:rPr>
              <a:t>Des</a:t>
            </a:r>
            <a:r>
              <a:rPr lang="en-GB" sz="3600" b="1" dirty="0">
                <a:solidFill>
                  <a:prstClr val="white"/>
                </a:solidFill>
              </a:rPr>
              <a:t> </a:t>
            </a:r>
            <a:r>
              <a:rPr lang="en-GB" sz="3600" b="1" dirty="0" err="1">
                <a:solidFill>
                  <a:prstClr val="white"/>
                </a:solidFill>
              </a:rPr>
              <a:t>visites</a:t>
            </a:r>
            <a:r>
              <a:rPr lang="en-GB" sz="3600" b="1" dirty="0">
                <a:solidFill>
                  <a:prstClr val="white"/>
                </a:solidFill>
              </a:rPr>
              <a:t> à </a:t>
            </a:r>
            <a:r>
              <a:rPr lang="en-GB" sz="3600" b="1" dirty="0" err="1">
                <a:solidFill>
                  <a:prstClr val="white"/>
                </a:solidFill>
              </a:rPr>
              <a:t>l’étranger</a:t>
            </a:r>
            <a:r>
              <a:rPr lang="en-GB" sz="3600" b="1" dirty="0">
                <a:solidFill>
                  <a:prstClr val="white"/>
                </a:solidFill>
              </a:rPr>
              <a:t> </a:t>
            </a:r>
            <a:endParaRPr lang="en-GB" sz="3600" b="1" dirty="0">
              <a:solidFill>
                <a:schemeClr val="bg1"/>
              </a:solidFill>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344556" y="2007956"/>
            <a:ext cx="11198087" cy="1569660"/>
          </a:xfrm>
          <a:prstGeom prst="rect">
            <a:avLst/>
          </a:prstGeom>
          <a:noFill/>
        </p:spPr>
        <p:txBody>
          <a:bodyPr wrap="square" rtlCol="0">
            <a:spAutoFit/>
          </a:bodyPr>
          <a:lstStyle/>
          <a:p>
            <a:r>
              <a:rPr lang="en-US" sz="3600" dirty="0">
                <a:solidFill>
                  <a:srgbClr val="4472C4">
                    <a:lumMod val="50000"/>
                  </a:srgbClr>
                </a:solidFill>
              </a:rPr>
              <a:t>3)</a:t>
            </a:r>
            <a:r>
              <a:rPr lang="en-US" sz="3600" dirty="0" err="1">
                <a:solidFill>
                  <a:srgbClr val="4472C4">
                    <a:lumMod val="50000"/>
                  </a:srgbClr>
                </a:solidFill>
              </a:rPr>
              <a:t>Ellesnevontpasallerauxmagasins</a:t>
            </a:r>
            <a:r>
              <a:rPr lang="en-US" sz="36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3" name="Straight Connector 2"/>
          <p:cNvCxnSpPr/>
          <p:nvPr/>
        </p:nvCxnSpPr>
        <p:spPr>
          <a:xfrm>
            <a:off x="176348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2736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3320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21331"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2743"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89171"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AECFFE-55D9-ED46-9E49-F19805C09A6A}"/>
              </a:ext>
            </a:extLst>
          </p:cNvPr>
          <p:cNvSpPr txBox="1"/>
          <p:nvPr/>
        </p:nvSpPr>
        <p:spPr>
          <a:xfrm>
            <a:off x="344556" y="3523196"/>
            <a:ext cx="11198087" cy="707886"/>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They are not going</a:t>
            </a:r>
            <a:r>
              <a:rPr kumimoji="0" lang="en-US" sz="4000" b="0" i="0" u="none" strike="noStrike" kern="1200" cap="none" spc="0" normalizeH="0" noProof="0" dirty="0">
                <a:ln>
                  <a:noFill/>
                </a:ln>
                <a:solidFill>
                  <a:srgbClr val="4472C4">
                    <a:lumMod val="50000"/>
                  </a:srgbClr>
                </a:solidFill>
                <a:effectLst/>
                <a:uLnTx/>
                <a:uFillTx/>
                <a:latin typeface="Century Gothic" panose="020F0302020204030204"/>
              </a:rPr>
              <a:t> to go to the shops</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0" name="Rounded Rectangle 46">
            <a:extLst>
              <a:ext uri="{FF2B5EF4-FFF2-40B4-BE49-F238E27FC236}">
                <a16:creationId xmlns:a16="http://schemas.microsoft.com/office/drawing/2014/main" id="{FB09667E-50A2-4099-B9F5-10D9728BF65D}"/>
              </a:ext>
            </a:extLst>
          </p:cNvPr>
          <p:cNvSpPr/>
          <p:nvPr/>
        </p:nvSpPr>
        <p:spPr>
          <a:xfrm>
            <a:off x="9890760" y="249870"/>
            <a:ext cx="2019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lire / </a:t>
            </a:r>
            <a:r>
              <a:rPr lang="en-GB" sz="2000" b="1" noProof="0"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05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30240" cy="707849"/>
          </a:xfrm>
        </p:spPr>
        <p:txBody>
          <a:bodyPr>
            <a:normAutofit/>
          </a:bodyPr>
          <a:lstStyle/>
          <a:p>
            <a:r>
              <a:rPr lang="en-GB" sz="3600" b="1" dirty="0">
                <a:solidFill>
                  <a:schemeClr val="bg1"/>
                </a:solidFill>
              </a:rPr>
              <a:t>Des</a:t>
            </a:r>
            <a:r>
              <a:rPr lang="en-GB" sz="3600" b="1" dirty="0">
                <a:solidFill>
                  <a:prstClr val="white"/>
                </a:solidFill>
              </a:rPr>
              <a:t> </a:t>
            </a:r>
            <a:r>
              <a:rPr lang="en-GB" sz="3600" b="1" dirty="0" err="1">
                <a:solidFill>
                  <a:prstClr val="white"/>
                </a:solidFill>
              </a:rPr>
              <a:t>visites</a:t>
            </a:r>
            <a:r>
              <a:rPr lang="en-GB" sz="3600" b="1" dirty="0">
                <a:solidFill>
                  <a:prstClr val="white"/>
                </a:solidFill>
              </a:rPr>
              <a:t> à </a:t>
            </a:r>
            <a:r>
              <a:rPr lang="en-GB" sz="3600" b="1" dirty="0" err="1">
                <a:solidFill>
                  <a:prstClr val="white"/>
                </a:solidFill>
              </a:rPr>
              <a:t>l’étranger</a:t>
            </a:r>
            <a:r>
              <a:rPr lang="en-GB" sz="3600" b="1" dirty="0">
                <a:solidFill>
                  <a:prstClr val="white"/>
                </a:solidFill>
              </a:rPr>
              <a:t> </a:t>
            </a:r>
            <a:endParaRPr lang="en-GB" sz="3600" b="1" dirty="0">
              <a:solidFill>
                <a:schemeClr val="bg1"/>
              </a:solidFill>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344556" y="2007956"/>
            <a:ext cx="11198087" cy="1569660"/>
          </a:xfrm>
          <a:prstGeom prst="rect">
            <a:avLst/>
          </a:prstGeom>
          <a:noFill/>
        </p:spPr>
        <p:txBody>
          <a:bodyPr wrap="square" rtlCol="0">
            <a:spAutoFit/>
          </a:bodyPr>
          <a:lstStyle/>
          <a:p>
            <a:r>
              <a:rPr lang="en-US" sz="3600" dirty="0">
                <a:solidFill>
                  <a:srgbClr val="4472C4">
                    <a:lumMod val="50000"/>
                  </a:srgbClr>
                </a:solidFill>
              </a:rPr>
              <a:t>4)</a:t>
            </a:r>
            <a:r>
              <a:rPr lang="en-US" sz="3600" dirty="0" err="1">
                <a:solidFill>
                  <a:srgbClr val="4472C4">
                    <a:lumMod val="50000"/>
                  </a:srgbClr>
                </a:solidFill>
              </a:rPr>
              <a:t>LéavaalleràParisentrain</a:t>
            </a:r>
            <a:r>
              <a:rPr lang="en-US" sz="36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3" name="Straight Connector 2"/>
          <p:cNvCxnSpPr/>
          <p:nvPr/>
        </p:nvCxnSpPr>
        <p:spPr>
          <a:xfrm>
            <a:off x="1667691"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48988"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8516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00029"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86275"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44440" y="198890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AECFFE-55D9-ED46-9E49-F19805C09A6A}"/>
              </a:ext>
            </a:extLst>
          </p:cNvPr>
          <p:cNvSpPr txBox="1"/>
          <p:nvPr/>
        </p:nvSpPr>
        <p:spPr>
          <a:xfrm>
            <a:off x="344556" y="3523196"/>
            <a:ext cx="11198087" cy="707886"/>
          </a:xfrm>
          <a:prstGeom prst="rect">
            <a:avLst/>
          </a:prstGeom>
          <a:solidFill>
            <a:schemeClr val="accent4">
              <a:lumMod val="20000"/>
              <a:lumOff val="80000"/>
            </a:schemeClr>
          </a:solidFill>
          <a:ln>
            <a:solidFill>
              <a:srgbClr val="002060"/>
            </a:solidFill>
          </a:ln>
        </p:spPr>
        <p:txBody>
          <a:bodyPr wrap="square" rtlCol="0">
            <a:spAutoFit/>
          </a:bodyPr>
          <a:lstStyle/>
          <a:p>
            <a:pPr lvl="0">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rPr>
              <a:t>Léa</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 is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rPr>
              <a:t>goin</a:t>
            </a:r>
            <a:r>
              <a:rPr lang="en-US" sz="4000" dirty="0">
                <a:solidFill>
                  <a:srgbClr val="4472C4">
                    <a:lumMod val="50000"/>
                  </a:srgbClr>
                </a:solidFill>
                <a:latin typeface="Century Gothic" panose="020F0302020204030204"/>
              </a:rPr>
              <a:t>g to go </a:t>
            </a:r>
            <a:r>
              <a:rPr lang="en-US" sz="4000" dirty="0">
                <a:solidFill>
                  <a:srgbClr val="4472C4">
                    <a:lumMod val="50000"/>
                  </a:srgbClr>
                </a:solidFill>
              </a:rPr>
              <a:t>to Paris by train</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0" name="Rounded Rectangle 46">
            <a:extLst>
              <a:ext uri="{FF2B5EF4-FFF2-40B4-BE49-F238E27FC236}">
                <a16:creationId xmlns:a16="http://schemas.microsoft.com/office/drawing/2014/main" id="{FB09667E-50A2-4099-B9F5-10D9728BF65D}"/>
              </a:ext>
            </a:extLst>
          </p:cNvPr>
          <p:cNvSpPr/>
          <p:nvPr/>
        </p:nvSpPr>
        <p:spPr>
          <a:xfrm>
            <a:off x="9890760" y="249870"/>
            <a:ext cx="2019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lire / </a:t>
            </a:r>
            <a:r>
              <a:rPr lang="en-GB" sz="2000" b="1" noProof="0"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455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30240" cy="707849"/>
          </a:xfrm>
        </p:spPr>
        <p:txBody>
          <a:bodyPr>
            <a:normAutofit/>
          </a:bodyPr>
          <a:lstStyle/>
          <a:p>
            <a:r>
              <a:rPr lang="en-GB" sz="3600" b="1" dirty="0">
                <a:solidFill>
                  <a:schemeClr val="bg1"/>
                </a:solidFill>
              </a:rPr>
              <a:t>De</a:t>
            </a:r>
            <a:r>
              <a:rPr lang="en-GB" sz="3600" b="1" dirty="0">
                <a:solidFill>
                  <a:prstClr val="white"/>
                </a:solidFill>
              </a:rPr>
              <a:t>s </a:t>
            </a:r>
            <a:r>
              <a:rPr lang="en-GB" sz="3600" b="1" dirty="0" err="1">
                <a:solidFill>
                  <a:prstClr val="white"/>
                </a:solidFill>
              </a:rPr>
              <a:t>visites</a:t>
            </a:r>
            <a:r>
              <a:rPr lang="en-GB" sz="3600" b="1" dirty="0">
                <a:solidFill>
                  <a:prstClr val="white"/>
                </a:solidFill>
              </a:rPr>
              <a:t> à </a:t>
            </a:r>
            <a:r>
              <a:rPr lang="en-GB" sz="3600" b="1" dirty="0" err="1">
                <a:solidFill>
                  <a:prstClr val="white"/>
                </a:solidFill>
              </a:rPr>
              <a:t>l’étranger</a:t>
            </a:r>
            <a:r>
              <a:rPr lang="en-GB" sz="3600" b="1" dirty="0">
                <a:solidFill>
                  <a:prstClr val="white"/>
                </a:solidFill>
              </a:rPr>
              <a:t> </a:t>
            </a:r>
            <a:endParaRPr lang="en-GB" sz="3600" b="1" dirty="0">
              <a:solidFill>
                <a:schemeClr val="bg1"/>
              </a:solidFill>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344556" y="2007956"/>
            <a:ext cx="11198087" cy="1015663"/>
          </a:xfrm>
          <a:prstGeom prst="rect">
            <a:avLst/>
          </a:prstGeom>
          <a:noFill/>
        </p:spPr>
        <p:txBody>
          <a:bodyPr wrap="square" rtlCol="0">
            <a:spAutoFit/>
          </a:bodyPr>
          <a:lstStyle/>
          <a:p>
            <a:r>
              <a:rPr lang="en-US" sz="3600" dirty="0">
                <a:solidFill>
                  <a:srgbClr val="4472C4">
                    <a:lumMod val="50000"/>
                  </a:srgbClr>
                </a:solidFill>
              </a:rPr>
              <a:t>5)</a:t>
            </a:r>
            <a:r>
              <a:rPr lang="en-US" sz="3600" dirty="0" err="1">
                <a:solidFill>
                  <a:srgbClr val="4472C4">
                    <a:lumMod val="50000"/>
                  </a:srgbClr>
                </a:solidFill>
              </a:rPr>
              <a:t>L’amiedeLéavaallerauxÉtats-Unisenavion</a:t>
            </a:r>
            <a:r>
              <a:rPr lang="en-US" sz="3600" dirty="0">
                <a:solidFill>
                  <a:srgbClr val="4472C4">
                    <a:lumMod val="50000"/>
                  </a:srgbClr>
                </a:solidFill>
              </a:rPr>
              <a:t>.</a:t>
            </a:r>
            <a:endParaRPr lang="en-US" sz="3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3" name="Straight Connector 2"/>
          <p:cNvCxnSpPr/>
          <p:nvPr/>
        </p:nvCxnSpPr>
        <p:spPr>
          <a:xfrm>
            <a:off x="237308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71800"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68635"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47755"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81749"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89468"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15557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730343"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AECFFE-55D9-ED46-9E49-F19805C09A6A}"/>
              </a:ext>
            </a:extLst>
          </p:cNvPr>
          <p:cNvSpPr txBox="1"/>
          <p:nvPr/>
        </p:nvSpPr>
        <p:spPr>
          <a:xfrm>
            <a:off x="344556" y="3523196"/>
            <a:ext cx="11198087" cy="1323439"/>
          </a:xfrm>
          <a:prstGeom prst="rect">
            <a:avLst/>
          </a:prstGeom>
          <a:solidFill>
            <a:schemeClr val="accent4">
              <a:lumMod val="20000"/>
              <a:lumOff val="80000"/>
            </a:schemeClr>
          </a:solidFill>
          <a:ln>
            <a:solidFill>
              <a:srgbClr val="002060"/>
            </a:solidFill>
          </a:ln>
        </p:spPr>
        <p:txBody>
          <a:bodyPr wrap="square" rtlCol="0">
            <a:spAutoFit/>
          </a:bodyPr>
          <a:lstStyle/>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Léa’s friend</a:t>
            </a:r>
            <a:r>
              <a:rPr kumimoji="0" lang="en-US" sz="4000" b="0" i="0" u="none" strike="noStrike" kern="1200" cap="none" spc="0" normalizeH="0" noProof="0" dirty="0">
                <a:ln>
                  <a:noFill/>
                </a:ln>
                <a:solidFill>
                  <a:srgbClr val="4472C4">
                    <a:lumMod val="50000"/>
                  </a:srgbClr>
                </a:solidFill>
                <a:effectLst/>
                <a:uLnTx/>
                <a:uFillTx/>
                <a:latin typeface="Century Gothic" panose="020F0302020204030204"/>
              </a:rPr>
              <a:t> is going to go </a:t>
            </a:r>
            <a:r>
              <a:rPr lang="en-US" sz="4000" dirty="0">
                <a:solidFill>
                  <a:srgbClr val="4472C4">
                    <a:lumMod val="50000"/>
                  </a:srgbClr>
                </a:solidFill>
              </a:rPr>
              <a:t>to America by plane</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0" name="Rounded Rectangle 46">
            <a:extLst>
              <a:ext uri="{FF2B5EF4-FFF2-40B4-BE49-F238E27FC236}">
                <a16:creationId xmlns:a16="http://schemas.microsoft.com/office/drawing/2014/main" id="{FB09667E-50A2-4099-B9F5-10D9728BF65D}"/>
              </a:ext>
            </a:extLst>
          </p:cNvPr>
          <p:cNvSpPr/>
          <p:nvPr/>
        </p:nvSpPr>
        <p:spPr>
          <a:xfrm>
            <a:off x="9890760" y="249870"/>
            <a:ext cx="2019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lire / </a:t>
            </a:r>
            <a:r>
              <a:rPr lang="en-GB" sz="2000" b="1" noProof="0"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0226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30240" cy="707849"/>
          </a:xfrm>
        </p:spPr>
        <p:txBody>
          <a:bodyPr>
            <a:normAutofit/>
          </a:bodyPr>
          <a:lstStyle/>
          <a:p>
            <a:r>
              <a:rPr lang="en-GB" sz="3600" b="1" dirty="0">
                <a:solidFill>
                  <a:schemeClr val="bg1"/>
                </a:solidFill>
              </a:rPr>
              <a:t>Des</a:t>
            </a:r>
            <a:r>
              <a:rPr lang="en-GB" sz="3600" b="1" dirty="0">
                <a:solidFill>
                  <a:prstClr val="white"/>
                </a:solidFill>
              </a:rPr>
              <a:t> </a:t>
            </a:r>
            <a:r>
              <a:rPr lang="en-GB" sz="3600" b="1" dirty="0" err="1">
                <a:solidFill>
                  <a:prstClr val="white"/>
                </a:solidFill>
              </a:rPr>
              <a:t>visites</a:t>
            </a:r>
            <a:r>
              <a:rPr lang="en-GB" sz="3600" b="1" dirty="0">
                <a:solidFill>
                  <a:prstClr val="white"/>
                </a:solidFill>
              </a:rPr>
              <a:t> à </a:t>
            </a:r>
            <a:r>
              <a:rPr lang="en-GB" sz="3600" b="1" dirty="0" err="1">
                <a:solidFill>
                  <a:prstClr val="white"/>
                </a:solidFill>
              </a:rPr>
              <a:t>l’étranger</a:t>
            </a:r>
            <a:r>
              <a:rPr lang="en-GB" sz="3600" b="1" dirty="0">
                <a:solidFill>
                  <a:prstClr val="white"/>
                </a:solidFill>
              </a:rPr>
              <a:t> </a:t>
            </a:r>
            <a:endParaRPr lang="en-GB" sz="3600" b="1" dirty="0">
              <a:solidFill>
                <a:schemeClr val="bg1"/>
              </a:solidFill>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344556" y="2007956"/>
            <a:ext cx="11198087" cy="1077218"/>
          </a:xfrm>
          <a:prstGeom prst="rect">
            <a:avLst/>
          </a:prstGeom>
          <a:noFill/>
        </p:spPr>
        <p:txBody>
          <a:bodyPr wrap="square" rtlCol="0">
            <a:spAutoFit/>
          </a:bodyPr>
          <a:lstStyle/>
          <a:p>
            <a:r>
              <a:rPr lang="en-US" sz="3600" dirty="0">
                <a:solidFill>
                  <a:srgbClr val="4472C4">
                    <a:lumMod val="50000"/>
                  </a:srgbClr>
                </a:solidFill>
              </a:rPr>
              <a:t>6) </a:t>
            </a:r>
            <a:r>
              <a:rPr lang="en-US" sz="3600" dirty="0" err="1">
                <a:solidFill>
                  <a:srgbClr val="4472C4">
                    <a:lumMod val="50000"/>
                  </a:srgbClr>
                </a:solidFill>
              </a:rPr>
              <a:t>EllesnevontpasallerenAllemagne</a:t>
            </a:r>
            <a:r>
              <a:rPr lang="en-US" sz="4000" dirty="0">
                <a:solidFill>
                  <a:srgbClr val="4472C4">
                    <a:lumMod val="50000"/>
                  </a:srgbClr>
                </a:solidFill>
              </a:rPr>
              <a:t>.</a:t>
            </a:r>
            <a:endParaRPr lang="en-US" sz="3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3" name="Straight Connector 2"/>
          <p:cNvCxnSpPr/>
          <p:nvPr/>
        </p:nvCxnSpPr>
        <p:spPr>
          <a:xfrm>
            <a:off x="188540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57995"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55126"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60668"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94663"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3377" y="2007956"/>
            <a:ext cx="0" cy="89306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AECFFE-55D9-ED46-9E49-F19805C09A6A}"/>
              </a:ext>
            </a:extLst>
          </p:cNvPr>
          <p:cNvSpPr txBox="1"/>
          <p:nvPr/>
        </p:nvSpPr>
        <p:spPr>
          <a:xfrm>
            <a:off x="344556" y="3523196"/>
            <a:ext cx="11198087" cy="707886"/>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They are not going to go</a:t>
            </a:r>
            <a:r>
              <a:rPr kumimoji="0" lang="en-US" sz="4000" b="0" i="0" u="none" strike="noStrike" kern="1200" cap="none" spc="0" normalizeH="0" noProof="0" dirty="0">
                <a:ln>
                  <a:noFill/>
                </a:ln>
                <a:solidFill>
                  <a:srgbClr val="4472C4">
                    <a:lumMod val="50000"/>
                  </a:srgbClr>
                </a:solidFill>
                <a:effectLst/>
                <a:uLnTx/>
                <a:uFillTx/>
                <a:latin typeface="Century Gothic" panose="020F0302020204030204"/>
              </a:rPr>
              <a:t> to Germany</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0" name="Rounded Rectangle 46">
            <a:extLst>
              <a:ext uri="{FF2B5EF4-FFF2-40B4-BE49-F238E27FC236}">
                <a16:creationId xmlns:a16="http://schemas.microsoft.com/office/drawing/2014/main" id="{FB09667E-50A2-4099-B9F5-10D9728BF65D}"/>
              </a:ext>
            </a:extLst>
          </p:cNvPr>
          <p:cNvSpPr/>
          <p:nvPr/>
        </p:nvSpPr>
        <p:spPr>
          <a:xfrm>
            <a:off x="9890760" y="249870"/>
            <a:ext cx="2019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lire / </a:t>
            </a:r>
            <a:r>
              <a:rPr lang="en-GB" sz="2000" b="1" noProof="0"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884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629770" cy="1062010"/>
          </a:xfrm>
        </p:spPr>
        <p:txBody>
          <a:bodyPr>
            <a:normAutofit fontScale="90000"/>
          </a:bodyPr>
          <a:lstStyle/>
          <a:p>
            <a:pPr algn="l"/>
            <a:r>
              <a:rPr lang="en-GB" sz="4000" b="1" dirty="0">
                <a:solidFill>
                  <a:prstClr val="white"/>
                </a:solidFill>
              </a:rPr>
              <a:t>Talking about what you can, will, must and want to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268630" cy="886062"/>
          </a:xfrm>
        </p:spPr>
        <p:txBody>
          <a:bodyPr>
            <a:noAutofit/>
          </a:bodyPr>
          <a:lstStyle/>
          <a:p>
            <a:pPr algn="l"/>
            <a:r>
              <a:rPr lang="en-GB" sz="3000" dirty="0">
                <a:solidFill>
                  <a:prstClr val="white"/>
                </a:solidFill>
              </a:rPr>
              <a:t>Consolidation of a selection of Y7 grammar and vocabulary</a:t>
            </a:r>
          </a:p>
          <a:p>
            <a:pPr algn="l"/>
            <a:r>
              <a:rPr lang="en-GB" sz="3000" dirty="0">
                <a:solidFill>
                  <a:prstClr val="white"/>
                </a:solidFill>
              </a:rPr>
              <a:t>SSCs [aim/</a:t>
            </a:r>
            <a:r>
              <a:rPr lang="en-GB" sz="3000" dirty="0" err="1">
                <a:solidFill>
                  <a:prstClr val="white"/>
                </a:solidFill>
              </a:rPr>
              <a:t>im</a:t>
            </a:r>
            <a:r>
              <a:rPr lang="en-GB" sz="3000" dirty="0">
                <a:solidFill>
                  <a:prstClr val="white"/>
                </a:solidFill>
              </a:rPr>
              <a:t>], [ain, in] before a vowel</a:t>
            </a:r>
          </a:p>
          <a:p>
            <a:pPr algn="l"/>
            <a:r>
              <a:rPr lang="en-GB" sz="3000" dirty="0">
                <a:solidFill>
                  <a:prstClr val="white"/>
                </a:solidFill>
              </a:rPr>
              <a:t>SSCs [</a:t>
            </a:r>
            <a:r>
              <a:rPr lang="en-GB" sz="3000" dirty="0" err="1">
                <a:solidFill>
                  <a:prstClr val="white"/>
                </a:solidFill>
              </a:rPr>
              <a:t>i</a:t>
            </a:r>
            <a:r>
              <a:rPr lang="en-GB" sz="3000" dirty="0">
                <a:solidFill>
                  <a:prstClr val="white"/>
                </a:solidFill>
              </a:rPr>
              <a:t>], [ai]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5 - Lesson 48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475938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3290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782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0278"/>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person climbing">
            <a:extLst>
              <a:ext uri="{FF2B5EF4-FFF2-40B4-BE49-F238E27FC236}">
                <a16:creationId xmlns:a16="http://schemas.microsoft.com/office/drawing/2014/main" id="{B539A51D-168B-0543-A858-8DDA78E238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155" y="1814580"/>
            <a:ext cx="1716718" cy="1716718"/>
          </a:xfrm>
          <a:prstGeom prst="rect">
            <a:avLst/>
          </a:prstGeom>
        </p:spPr>
      </p:pic>
      <p:pic>
        <p:nvPicPr>
          <p:cNvPr id="13" name="Picture 12" descr="printer">
            <a:extLst>
              <a:ext uri="{FF2B5EF4-FFF2-40B4-BE49-F238E27FC236}">
                <a16:creationId xmlns:a16="http://schemas.microsoft.com/office/drawing/2014/main" id="{02A378D0-9B85-1A4A-A33B-F4D36D0332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4049" y="1956523"/>
            <a:ext cx="1744451" cy="1688179"/>
          </a:xfrm>
          <a:prstGeom prst="rect">
            <a:avLst/>
          </a:prstGeom>
        </p:spPr>
      </p:pic>
      <p:sp>
        <p:nvSpPr>
          <p:cNvPr id="14" name="Rectangle 13">
            <a:extLst>
              <a:ext uri="{FF2B5EF4-FFF2-40B4-BE49-F238E27FC236}">
                <a16:creationId xmlns:a16="http://schemas.microsoft.com/office/drawing/2014/main" id="{11B8EDCC-48B9-40C5-809B-2A13CD9552C7}"/>
              </a:ext>
            </a:extLst>
          </p:cNvPr>
          <p:cNvSpPr/>
          <p:nvPr/>
        </p:nvSpPr>
        <p:spPr>
          <a:xfrm>
            <a:off x="991435" y="4674245"/>
            <a:ext cx="19207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[simple]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4B920D0B-59CD-42F3-9DCC-42AC4055C3D0}"/>
              </a:ext>
            </a:extLst>
          </p:cNvPr>
          <p:cNvSpPr/>
          <p:nvPr/>
        </p:nvSpPr>
        <p:spPr>
          <a:xfrm>
            <a:off x="4710995" y="5711325"/>
            <a:ext cx="278295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[important]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96F54F2C-4164-4AD5-BAAA-985EFBE61F76}"/>
              </a:ext>
            </a:extLst>
          </p:cNvPr>
          <p:cNvSpPr/>
          <p:nvPr/>
        </p:nvSpPr>
        <p:spPr>
          <a:xfrm>
            <a:off x="8550851" y="4659528"/>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[impossible]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2" descr="hungry emoji">
            <a:extLst>
              <a:ext uri="{FF2B5EF4-FFF2-40B4-BE49-F238E27FC236}">
                <a16:creationId xmlns:a16="http://schemas.microsoft.com/office/drawing/2014/main" id="{3CEC9C84-C494-4C47-AFB1-063901115D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aim grimp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m imprim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aim imprim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aim simp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7" name="aim simp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aim import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aim import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im impossibl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4"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172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369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[aim/</a:t>
            </a:r>
            <a:r>
              <a:rPr lang="en-GB" sz="3600" b="1" dirty="0" err="1">
                <a:solidFill>
                  <a:schemeClr val="bg1"/>
                </a:solidFill>
              </a:rPr>
              <a:t>im</a:t>
            </a:r>
            <a:r>
              <a:rPr lang="en-GB" sz="3600" b="1" dirty="0">
                <a:solidFill>
                  <a:schemeClr val="bg1"/>
                </a:solidFill>
              </a:rPr>
              <a:t>], [ain/in]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Normally, SSCs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are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However,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sound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portant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ple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proch</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sem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téressant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ord</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ateur</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[aim/</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[ain/in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(to like)</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55850"/>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(animal)</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31843"/>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(week)</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38543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(computer)</a:t>
            </a:r>
          </a:p>
        </p:txBody>
      </p:sp>
      <p:sp>
        <p:nvSpPr>
          <p:cNvPr id="14" name="Rectangle 13">
            <a:extLst>
              <a:ext uri="{FF2B5EF4-FFF2-40B4-BE49-F238E27FC236}">
                <a16:creationId xmlns:a16="http://schemas.microsoft.com/office/drawing/2014/main" id="{7EB34FA2-B7F6-4AFE-8C9E-D18F2C8BD60E}"/>
              </a:ext>
            </a:extLst>
          </p:cNvPr>
          <p:cNvSpPr/>
          <p:nvPr/>
        </p:nvSpPr>
        <p:spPr>
          <a:xfrm>
            <a:off x="180002" y="4279858"/>
            <a:ext cx="2005573" cy="375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5" name="Rectangle 14">
            <a:extLst>
              <a:ext uri="{FF2B5EF4-FFF2-40B4-BE49-F238E27FC236}">
                <a16:creationId xmlns:a16="http://schemas.microsoft.com/office/drawing/2014/main" id="{F9157764-9DD9-4821-8B9F-9CA964CADE6D}"/>
              </a:ext>
            </a:extLst>
          </p:cNvPr>
          <p:cNvSpPr/>
          <p:nvPr/>
        </p:nvSpPr>
        <p:spPr>
          <a:xfrm>
            <a:off x="180002" y="4643385"/>
            <a:ext cx="2005573" cy="38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(simple)</a:t>
            </a:r>
          </a:p>
        </p:txBody>
      </p:sp>
      <p:sp>
        <p:nvSpPr>
          <p:cNvPr id="16" name="Rectangle 15">
            <a:extLst>
              <a:ext uri="{FF2B5EF4-FFF2-40B4-BE49-F238E27FC236}">
                <a16:creationId xmlns:a16="http://schemas.microsoft.com/office/drawing/2014/main" id="{970A608A-AA11-437F-BF65-F3CE1E8B9886}"/>
              </a:ext>
            </a:extLst>
          </p:cNvPr>
          <p:cNvSpPr/>
          <p:nvPr/>
        </p:nvSpPr>
        <p:spPr>
          <a:xfrm>
            <a:off x="180001" y="503184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(next)</a:t>
            </a:r>
          </a:p>
        </p:txBody>
      </p:sp>
      <p:sp>
        <p:nvSpPr>
          <p:cNvPr id="17" name="Rectangle 16">
            <a:extLst>
              <a:ext uri="{FF2B5EF4-FFF2-40B4-BE49-F238E27FC236}">
                <a16:creationId xmlns:a16="http://schemas.microsoft.com/office/drawing/2014/main" id="{8835AD73-BB17-4882-8CF5-03299B4D2773}"/>
              </a:ext>
            </a:extLst>
          </p:cNvPr>
          <p:cNvSpPr/>
          <p:nvPr/>
        </p:nvSpPr>
        <p:spPr>
          <a:xfrm>
            <a:off x="180000" y="538543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(interesting)</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767EA9-0C02-4955-982C-A8D461CAA360}"/>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3337840" y="802894"/>
          <a:ext cx="8611132" cy="5467737"/>
        </p:xfrm>
        <a:graphic>
          <a:graphicData uri="http://schemas.openxmlformats.org/drawingml/2006/table">
            <a:tbl>
              <a:tblPr firstRow="1" bandRow="1">
                <a:tableStyleId>{21E4AEA4-8DFA-4A89-87EB-49C32662AFE0}</a:tableStyleId>
              </a:tblPr>
              <a:tblGrid>
                <a:gridCol w="818962">
                  <a:extLst>
                    <a:ext uri="{9D8B030D-6E8A-4147-A177-3AD203B41FA5}">
                      <a16:colId xmlns:a16="http://schemas.microsoft.com/office/drawing/2014/main" val="2607353726"/>
                    </a:ext>
                  </a:extLst>
                </a:gridCol>
                <a:gridCol w="3924562">
                  <a:extLst>
                    <a:ext uri="{9D8B030D-6E8A-4147-A177-3AD203B41FA5}">
                      <a16:colId xmlns:a16="http://schemas.microsoft.com/office/drawing/2014/main" val="1600817978"/>
                    </a:ext>
                  </a:extLst>
                </a:gridCol>
                <a:gridCol w="1288800">
                  <a:extLst>
                    <a:ext uri="{9D8B030D-6E8A-4147-A177-3AD203B41FA5}">
                      <a16:colId xmlns:a16="http://schemas.microsoft.com/office/drawing/2014/main" val="4128092149"/>
                    </a:ext>
                  </a:extLst>
                </a:gridCol>
                <a:gridCol w="1289404">
                  <a:extLst>
                    <a:ext uri="{9D8B030D-6E8A-4147-A177-3AD203B41FA5}">
                      <a16:colId xmlns:a16="http://schemas.microsoft.com/office/drawing/2014/main" val="2609792770"/>
                    </a:ext>
                  </a:extLst>
                </a:gridCol>
                <a:gridCol w="1289404">
                  <a:extLst>
                    <a:ext uri="{9D8B030D-6E8A-4147-A177-3AD203B41FA5}">
                      <a16:colId xmlns:a16="http://schemas.microsoft.com/office/drawing/2014/main" val="2244844891"/>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[ai] + 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i</a:t>
                      </a:r>
                      <a:r>
                        <a:rPr lang="en-GB" sz="2000" b="1" dirty="0"/>
                        <a:t>]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pr</a:t>
                      </a:r>
                      <a:r>
                        <a:rPr lang="en-GB" sz="2000" b="1" dirty="0" err="1">
                          <a:solidFill>
                            <a:schemeClr val="accent1">
                              <a:lumMod val="50000"/>
                            </a:schemeClr>
                          </a:solidFill>
                        </a:rPr>
                        <a:t>im</a:t>
                      </a:r>
                      <a:r>
                        <a:rPr lang="en-GB" sz="2000" b="0" dirty="0" err="1">
                          <a:solidFill>
                            <a:schemeClr val="accent1">
                              <a:lumMod val="50000"/>
                            </a:schemeClr>
                          </a:solidFill>
                        </a:rPr>
                        <a:t>itif</a:t>
                      </a:r>
                      <a:r>
                        <a:rPr lang="en-GB" sz="2000" dirty="0">
                          <a:solidFill>
                            <a:schemeClr val="accent1">
                              <a:lumMod val="50000"/>
                            </a:schemeClr>
                          </a:solidFill>
                        </a:rPr>
                        <a:t>                      [primitive]</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in</a:t>
                      </a:r>
                      <a:r>
                        <a:rPr lang="en-GB" sz="2000" b="0" dirty="0" err="1">
                          <a:solidFill>
                            <a:schemeClr val="accent1">
                              <a:lumMod val="50000"/>
                            </a:schemeClr>
                          </a:solidFill>
                        </a:rPr>
                        <a:t>t</a:t>
                      </a:r>
                      <a:r>
                        <a:rPr lang="en-GB" sz="2000" b="1" dirty="0" err="1">
                          <a:solidFill>
                            <a:schemeClr val="accent1">
                              <a:lumMod val="50000"/>
                            </a:schemeClr>
                          </a:solidFill>
                        </a:rPr>
                        <a:t>im</a:t>
                      </a:r>
                      <a:r>
                        <a:rPr lang="en-GB" sz="2000" b="0" dirty="0" err="1">
                          <a:solidFill>
                            <a:schemeClr val="accent1">
                              <a:lumMod val="50000"/>
                            </a:schemeClr>
                          </a:solidFill>
                        </a:rPr>
                        <a:t>ider</a:t>
                      </a:r>
                      <a:r>
                        <a:rPr lang="en-GB" sz="2000" b="0" dirty="0">
                          <a:solidFill>
                            <a:schemeClr val="accent1">
                              <a:lumMod val="50000"/>
                            </a:schemeClr>
                          </a:solidFill>
                        </a:rPr>
                        <a:t>           [to intimidate]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h</a:t>
                      </a:r>
                      <a:r>
                        <a:rPr lang="en-GB" sz="2000" b="1" dirty="0" err="1">
                          <a:solidFill>
                            <a:schemeClr val="accent1">
                              <a:lumMod val="50000"/>
                            </a:schemeClr>
                          </a:solidFill>
                        </a:rPr>
                        <a:t>ain</a:t>
                      </a:r>
                      <a:r>
                        <a:rPr lang="en-GB" sz="2000" b="0" dirty="0" err="1">
                          <a:solidFill>
                            <a:schemeClr val="accent1">
                              <a:lumMod val="50000"/>
                            </a:schemeClr>
                          </a:solidFill>
                        </a:rPr>
                        <a:t>e</a:t>
                      </a:r>
                      <a:r>
                        <a:rPr lang="en-GB" sz="2000" b="0" dirty="0">
                          <a:solidFill>
                            <a:schemeClr val="accent1">
                              <a:lumMod val="50000"/>
                            </a:schemeClr>
                          </a:solidFill>
                        </a:rPr>
                        <a:t>                            </a:t>
                      </a:r>
                      <a:r>
                        <a:rPr lang="en-GB" sz="2000" b="1" dirty="0">
                          <a:solidFill>
                            <a:schemeClr val="accent1">
                              <a:lumMod val="50000"/>
                            </a:schemeClr>
                          </a:solidFill>
                        </a:rPr>
                        <a:t> </a:t>
                      </a:r>
                      <a:r>
                        <a:rPr lang="en-GB" sz="2000" b="0" dirty="0">
                          <a:solidFill>
                            <a:schemeClr val="accent1">
                              <a:lumMod val="50000"/>
                            </a:schemeClr>
                          </a:solidFill>
                        </a:rPr>
                        <a:t>[hate]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cr</a:t>
                      </a:r>
                      <a:r>
                        <a:rPr lang="en-GB" sz="2000" b="1" dirty="0" err="1">
                          <a:solidFill>
                            <a:schemeClr val="accent1">
                              <a:lumMod val="50000"/>
                            </a:schemeClr>
                          </a:solidFill>
                        </a:rPr>
                        <a:t>ain</a:t>
                      </a:r>
                      <a:r>
                        <a:rPr lang="en-GB" sz="2000" b="0" dirty="0" err="1">
                          <a:solidFill>
                            <a:schemeClr val="accent1">
                              <a:lumMod val="50000"/>
                            </a:schemeClr>
                          </a:solidFill>
                        </a:rPr>
                        <a:t>te</a:t>
                      </a:r>
                      <a:r>
                        <a:rPr lang="en-GB" sz="2000" b="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t</a:t>
                      </a:r>
                      <a:r>
                        <a:rPr lang="en-GB" sz="2000" b="1" dirty="0">
                          <a:solidFill>
                            <a:schemeClr val="accent1">
                              <a:lumMod val="50000"/>
                            </a:schemeClr>
                          </a:solidFill>
                        </a:rPr>
                        <a:t>im</a:t>
                      </a:r>
                      <a:r>
                        <a:rPr lang="en-GB" sz="2000" b="0" dirty="0">
                          <a:solidFill>
                            <a:schemeClr val="accent1">
                              <a:lumMod val="50000"/>
                            </a:schemeClr>
                          </a:solidFill>
                        </a:rPr>
                        <a:t>bre                     [to stamp]</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proch</a:t>
                      </a:r>
                      <a:r>
                        <a:rPr lang="en-GB" sz="2000" b="1" dirty="0" err="1">
                          <a:solidFill>
                            <a:schemeClr val="accent1">
                              <a:lumMod val="50000"/>
                            </a:schemeClr>
                          </a:solidFill>
                        </a:rPr>
                        <a:t>ain</a:t>
                      </a:r>
                      <a:r>
                        <a:rPr lang="en-GB" sz="2000" b="0" dirty="0" err="1">
                          <a:solidFill>
                            <a:schemeClr val="accent1">
                              <a:lumMod val="50000"/>
                            </a:schemeClr>
                          </a:solidFill>
                        </a:rPr>
                        <a:t>ement</a:t>
                      </a:r>
                      <a:r>
                        <a:rPr lang="en-GB" sz="2000" b="0" dirty="0">
                          <a:solidFill>
                            <a:schemeClr val="accent1">
                              <a:lumMod val="50000"/>
                            </a:schemeClr>
                          </a:solidFill>
                        </a:rPr>
                        <a:t> [shortly, soon]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in</a:t>
                      </a:r>
                      <a:r>
                        <a:rPr lang="en-GB" sz="2000" b="0" dirty="0" err="1">
                          <a:solidFill>
                            <a:schemeClr val="accent1">
                              <a:lumMod val="50000"/>
                            </a:schemeClr>
                          </a:solidFill>
                        </a:rPr>
                        <a:t>ondation</a:t>
                      </a:r>
                      <a:r>
                        <a:rPr lang="en-GB" sz="2000" b="0" dirty="0">
                          <a:solidFill>
                            <a:schemeClr val="accent1">
                              <a:lumMod val="50000"/>
                            </a:schemeClr>
                          </a:solidFill>
                        </a:rPr>
                        <a:t>                    [flood]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m</a:t>
                      </a:r>
                      <a:r>
                        <a:rPr lang="en-GB" sz="2000" b="1" dirty="0">
                          <a:solidFill>
                            <a:schemeClr val="accent1">
                              <a:lumMod val="50000"/>
                            </a:schemeClr>
                          </a:solidFill>
                        </a:rPr>
                        <a:t>inim</a:t>
                      </a:r>
                      <a:r>
                        <a:rPr lang="en-GB" sz="2000" b="0" dirty="0">
                          <a:solidFill>
                            <a:schemeClr val="accent1">
                              <a:lumMod val="50000"/>
                            </a:schemeClr>
                          </a:solidFill>
                        </a:rPr>
                        <a:t>iser             [to minimise]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capit</a:t>
                      </a:r>
                      <a:r>
                        <a:rPr lang="en-GB" sz="2000" b="1" dirty="0">
                          <a:solidFill>
                            <a:schemeClr val="accent1">
                              <a:lumMod val="50000"/>
                            </a:schemeClr>
                          </a:solidFill>
                        </a:rPr>
                        <a:t>ain</a:t>
                      </a:r>
                      <a:r>
                        <a:rPr lang="en-GB" sz="2000" b="0" dirty="0">
                          <a:solidFill>
                            <a:schemeClr val="accent1">
                              <a:lumMod val="50000"/>
                            </a:schemeClr>
                          </a:solidFill>
                        </a:rPr>
                        <a:t>e                  [captain]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pl</a:t>
                      </a:r>
                      <a:r>
                        <a:rPr lang="en-GB" sz="2000" b="1" dirty="0" err="1">
                          <a:solidFill>
                            <a:schemeClr val="accent1">
                              <a:lumMod val="50000"/>
                            </a:schemeClr>
                          </a:solidFill>
                        </a:rPr>
                        <a:t>ain</a:t>
                      </a:r>
                      <a:r>
                        <a:rPr lang="en-GB" sz="2000" b="0" dirty="0" err="1">
                          <a:solidFill>
                            <a:schemeClr val="accent1">
                              <a:lumMod val="50000"/>
                            </a:schemeClr>
                          </a:solidFill>
                        </a:rPr>
                        <a:t>dre</a:t>
                      </a:r>
                      <a:r>
                        <a:rPr lang="en-GB" sz="2000" b="0" dirty="0">
                          <a:solidFill>
                            <a:schemeClr val="accent1">
                              <a:lumMod val="50000"/>
                            </a:schemeClr>
                          </a:solidFill>
                        </a:rPr>
                        <a:t>             [to complain]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99992273"/>
                  </a:ext>
                </a:extLst>
              </a:tr>
            </a:tbl>
          </a:graphicData>
        </a:graphic>
      </p:graphicFrame>
      <p:sp>
        <p:nvSpPr>
          <p:cNvPr id="31" name="Action Button: Custom 16">
            <a:hlinkClick r:id="" action="ppaction://noaction" highlightClick="1">
              <a:snd r:embed="rId3" name="primitif.wav"/>
            </a:hlinkClick>
            <a:extLst>
              <a:ext uri="{FF2B5EF4-FFF2-40B4-BE49-F238E27FC236}">
                <a16:creationId xmlns:a16="http://schemas.microsoft.com/office/drawing/2014/main" id="{CEB3128E-7BF2-4A65-B88B-60C148FACDCF}"/>
              </a:ext>
            </a:extLst>
          </p:cNvPr>
          <p:cNvSpPr/>
          <p:nvPr/>
        </p:nvSpPr>
        <p:spPr>
          <a:xfrm>
            <a:off x="3558289" y="13557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intimider.wav"/>
            </a:hlinkClick>
            <a:extLst>
              <a:ext uri="{FF2B5EF4-FFF2-40B4-BE49-F238E27FC236}">
                <a16:creationId xmlns:a16="http://schemas.microsoft.com/office/drawing/2014/main" id="{DB48506B-B3DB-4D58-8767-CFD8B059C065}"/>
              </a:ext>
            </a:extLst>
          </p:cNvPr>
          <p:cNvSpPr/>
          <p:nvPr/>
        </p:nvSpPr>
        <p:spPr>
          <a:xfrm>
            <a:off x="3558289" y="18283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haine.wav"/>
            </a:hlinkClick>
            <a:extLst>
              <a:ext uri="{FF2B5EF4-FFF2-40B4-BE49-F238E27FC236}">
                <a16:creationId xmlns:a16="http://schemas.microsoft.com/office/drawing/2014/main" id="{8A1DE54B-4809-4B97-93E3-68BD32236018}"/>
              </a:ext>
            </a:extLst>
          </p:cNvPr>
          <p:cNvSpPr/>
          <p:nvPr/>
        </p:nvSpPr>
        <p:spPr>
          <a:xfrm>
            <a:off x="3556211" y="2339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rainte.wav"/>
            </a:hlinkClick>
            <a:extLst>
              <a:ext uri="{FF2B5EF4-FFF2-40B4-BE49-F238E27FC236}">
                <a16:creationId xmlns:a16="http://schemas.microsoft.com/office/drawing/2014/main" id="{1AA001D9-A76E-4BA3-8BC0-CBABE0E655B2}"/>
              </a:ext>
            </a:extLst>
          </p:cNvPr>
          <p:cNvSpPr/>
          <p:nvPr/>
        </p:nvSpPr>
        <p:spPr>
          <a:xfrm>
            <a:off x="3556211" y="28212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timbre.wav"/>
            </a:hlinkClick>
            <a:extLst>
              <a:ext uri="{FF2B5EF4-FFF2-40B4-BE49-F238E27FC236}">
                <a16:creationId xmlns:a16="http://schemas.microsoft.com/office/drawing/2014/main" id="{308E3B9A-1B71-4AD2-A5C6-94D58343866D}"/>
              </a:ext>
            </a:extLst>
          </p:cNvPr>
          <p:cNvSpPr/>
          <p:nvPr/>
        </p:nvSpPr>
        <p:spPr>
          <a:xfrm>
            <a:off x="3556211" y="3338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prochainement.wav"/>
            </a:hlinkClick>
            <a:extLst>
              <a:ext uri="{FF2B5EF4-FFF2-40B4-BE49-F238E27FC236}">
                <a16:creationId xmlns:a16="http://schemas.microsoft.com/office/drawing/2014/main" id="{121EC316-7146-43B5-93A5-2DA8D6511DBF}"/>
              </a:ext>
            </a:extLst>
          </p:cNvPr>
          <p:cNvSpPr/>
          <p:nvPr/>
        </p:nvSpPr>
        <p:spPr>
          <a:xfrm>
            <a:off x="3561005" y="38246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inondation.wav"/>
            </a:hlinkClick>
            <a:extLst>
              <a:ext uri="{FF2B5EF4-FFF2-40B4-BE49-F238E27FC236}">
                <a16:creationId xmlns:a16="http://schemas.microsoft.com/office/drawing/2014/main" id="{7BF854E3-63B4-4055-8855-C2F49C26F195}"/>
              </a:ext>
            </a:extLst>
          </p:cNvPr>
          <p:cNvSpPr/>
          <p:nvPr/>
        </p:nvSpPr>
        <p:spPr>
          <a:xfrm>
            <a:off x="3566405" y="43310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minimiser.wav"/>
            </a:hlinkClick>
            <a:extLst>
              <a:ext uri="{FF2B5EF4-FFF2-40B4-BE49-F238E27FC236}">
                <a16:creationId xmlns:a16="http://schemas.microsoft.com/office/drawing/2014/main" id="{69587073-1742-4651-96A6-1BC886786F14}"/>
              </a:ext>
            </a:extLst>
          </p:cNvPr>
          <p:cNvSpPr/>
          <p:nvPr/>
        </p:nvSpPr>
        <p:spPr>
          <a:xfrm>
            <a:off x="3565780" y="48329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[ai] </a:t>
            </a:r>
            <a:r>
              <a:rPr lang="en-GB" sz="3600" b="1" dirty="0" err="1">
                <a:solidFill>
                  <a:schemeClr val="bg1"/>
                </a:solidFill>
              </a:rPr>
              <a:t>ou</a:t>
            </a:r>
            <a:r>
              <a:rPr lang="en-GB" sz="3600" b="1" dirty="0">
                <a:solidFill>
                  <a:schemeClr val="bg1"/>
                </a:solidFill>
              </a:rPr>
              <a:t> [</a:t>
            </a:r>
            <a:r>
              <a:rPr lang="en-GB" sz="3600" b="1" dirty="0" err="1">
                <a:solidFill>
                  <a:schemeClr val="bg1"/>
                </a:solidFill>
              </a:rPr>
              <a:t>i</a:t>
            </a:r>
            <a:r>
              <a:rPr lang="en-GB" sz="3600" b="1" dirty="0">
                <a:solidFill>
                  <a:schemeClr val="bg1"/>
                </a:solidFill>
              </a:rPr>
              <a:t>] ?</a:t>
            </a: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424720"/>
            <a:ext cx="282522" cy="294294"/>
          </a:xfrm>
          <a:prstGeom prst="rect">
            <a:avLst/>
          </a:prstGeom>
        </p:spPr>
      </p:pic>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853688"/>
            <a:ext cx="282522" cy="294294"/>
          </a:xfrm>
          <a:prstGeom prst="rect">
            <a:avLst/>
          </a:prstGeom>
        </p:spPr>
      </p:pic>
      <p:sp>
        <p:nvSpPr>
          <p:cNvPr id="5" name="Action Button: Custom 16">
            <a:hlinkClick r:id="" action="ppaction://noaction" highlightClick="1">
              <a:snd r:embed="rId13" name="capitaine.wav"/>
            </a:hlinkClick>
            <a:extLst>
              <a:ext uri="{FF2B5EF4-FFF2-40B4-BE49-F238E27FC236}">
                <a16:creationId xmlns:a16="http://schemas.microsoft.com/office/drawing/2014/main" id="{37B955FD-6D22-485E-B7A0-BAC782A7C7EB}"/>
              </a:ext>
            </a:extLst>
          </p:cNvPr>
          <p:cNvSpPr/>
          <p:nvPr/>
        </p:nvSpPr>
        <p:spPr>
          <a:xfrm>
            <a:off x="3570337" y="53274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2339062"/>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2975520"/>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3389615"/>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8488" y="3857624"/>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370678"/>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869060"/>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5327410"/>
            <a:ext cx="282522" cy="294294"/>
          </a:xfrm>
          <a:prstGeom prst="rect">
            <a:avLst/>
          </a:prstGeom>
        </p:spPr>
      </p:pic>
      <p:sp>
        <p:nvSpPr>
          <p:cNvPr id="3" name="Action Button: Custom 16">
            <a:hlinkClick r:id="" action="ppaction://noaction" highlightClick="1">
              <a:snd r:embed="rId14" name="plaindre.wav"/>
            </a:hlinkClick>
            <a:extLst>
              <a:ext uri="{FF2B5EF4-FFF2-40B4-BE49-F238E27FC236}">
                <a16:creationId xmlns:a16="http://schemas.microsoft.com/office/drawing/2014/main" id="{985CAA7C-5AC1-4F34-B14E-4DB1CBAA20BE}"/>
              </a:ext>
            </a:extLst>
          </p:cNvPr>
          <p:cNvSpPr/>
          <p:nvPr/>
        </p:nvSpPr>
        <p:spPr>
          <a:xfrm>
            <a:off x="3565780" y="58166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 name="Rounded Rectangle 46">
            <a:extLst>
              <a:ext uri="{FF2B5EF4-FFF2-40B4-BE49-F238E27FC236}">
                <a16:creationId xmlns:a16="http://schemas.microsoft.com/office/drawing/2014/main" id="{71F5E840-CE2F-4D42-AC35-9892ED450F6F}"/>
              </a:ext>
            </a:extLst>
          </p:cNvPr>
          <p:cNvSpPr/>
          <p:nvPr/>
        </p:nvSpPr>
        <p:spPr>
          <a:xfrm>
            <a:off x="9836469" y="246062"/>
            <a:ext cx="2073452" cy="40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46" descr="green checkmark">
            <a:extLst>
              <a:ext uri="{FF2B5EF4-FFF2-40B4-BE49-F238E27FC236}">
                <a16:creationId xmlns:a16="http://schemas.microsoft.com/office/drawing/2014/main" id="{678D9BB8-01FF-4A93-965C-8FAEFB40B4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5884897"/>
            <a:ext cx="282522" cy="294294"/>
          </a:xfrm>
          <a:prstGeom prst="rect">
            <a:avLst/>
          </a:prstGeom>
        </p:spPr>
      </p:pic>
      <p:pic>
        <p:nvPicPr>
          <p:cNvPr id="28" name="Picture 27" descr="green checkmark">
            <a:extLst>
              <a:ext uri="{FF2B5EF4-FFF2-40B4-BE49-F238E27FC236}">
                <a16:creationId xmlns:a16="http://schemas.microsoft.com/office/drawing/2014/main" id="{D2B8B980-EF16-4FD7-8203-C199737B3B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1914753"/>
            <a:ext cx="282522" cy="294294"/>
          </a:xfrm>
          <a:prstGeom prst="rect">
            <a:avLst/>
          </a:prstGeom>
        </p:spPr>
      </p:pic>
      <p:pic>
        <p:nvPicPr>
          <p:cNvPr id="1026" name="Picture 2" descr="People Primitive Fire Lighting Clip Art">
            <a:extLst>
              <a:ext uri="{FF2B5EF4-FFF2-40B4-BE49-F238E27FC236}">
                <a16:creationId xmlns:a16="http://schemas.microsoft.com/office/drawing/2014/main" id="{25BB9E46-13E5-4202-B2D7-CC7DBC0185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4478" y="550489"/>
            <a:ext cx="1336362" cy="7661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il Head Clip Art">
            <a:extLst>
              <a:ext uri="{FF2B5EF4-FFF2-40B4-BE49-F238E27FC236}">
                <a16:creationId xmlns:a16="http://schemas.microsoft.com/office/drawing/2014/main" id="{D983DAF6-48D6-46C9-B95E-BE885EC957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46341" y="2397379"/>
            <a:ext cx="625341" cy="700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mp 2 Clip Art">
            <a:extLst>
              <a:ext uri="{FF2B5EF4-FFF2-40B4-BE49-F238E27FC236}">
                <a16:creationId xmlns:a16="http://schemas.microsoft.com/office/drawing/2014/main" id="{BE4F6BA3-8196-4FF6-BF9F-3842237FC38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25269">
            <a:off x="5358943" y="3242743"/>
            <a:ext cx="651457" cy="508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h S Ark Clip Art">
            <a:extLst>
              <a:ext uri="{FF2B5EF4-FFF2-40B4-BE49-F238E27FC236}">
                <a16:creationId xmlns:a16="http://schemas.microsoft.com/office/drawing/2014/main" id="{C90E39B9-D2D8-4237-A435-F46705CB50A2}"/>
              </a:ext>
            </a:extLst>
          </p:cNvPr>
          <p:cNvPicPr>
            <a:picLocks noChangeAspect="1" noChangeArrowheads="1"/>
          </p:cNvPicPr>
          <p:nvPr/>
        </p:nvPicPr>
        <p:blipFill rotWithShape="1">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t="30370"/>
          <a:stretch/>
        </p:blipFill>
        <p:spPr bwMode="auto">
          <a:xfrm>
            <a:off x="5826463" y="4220689"/>
            <a:ext cx="999285" cy="5192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ptain Clip Art">
            <a:extLst>
              <a:ext uri="{FF2B5EF4-FFF2-40B4-BE49-F238E27FC236}">
                <a16:creationId xmlns:a16="http://schemas.microsoft.com/office/drawing/2014/main" id="{BA672B5B-1039-455F-9AD9-6BDB778C45D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89061" y="5160520"/>
            <a:ext cx="474803" cy="53348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BC19A527-C0E8-4133-9C55-EFADD4E2516C}"/>
              </a:ext>
            </a:extLst>
          </p:cNvPr>
          <p:cNvGrpSpPr/>
          <p:nvPr/>
        </p:nvGrpSpPr>
        <p:grpSpPr>
          <a:xfrm>
            <a:off x="99486" y="3890273"/>
            <a:ext cx="2959414" cy="1039207"/>
            <a:chOff x="875274" y="1292869"/>
            <a:chExt cx="2959414" cy="1039207"/>
          </a:xfrm>
        </p:grpSpPr>
        <p:sp>
          <p:nvSpPr>
            <p:cNvPr id="41" name="TextBox 40">
              <a:extLst>
                <a:ext uri="{FF2B5EF4-FFF2-40B4-BE49-F238E27FC236}">
                  <a16:creationId xmlns:a16="http://schemas.microsoft.com/office/drawing/2014/main" id="{DBC8FFD9-D752-4EDF-ADD6-6D62FD7E8FD9}"/>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[aim/</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[ain/in]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4" name="Picture 2" descr="Alphabet Word Images, Face, Human">
              <a:extLst>
                <a:ext uri="{FF2B5EF4-FFF2-40B4-BE49-F238E27FC236}">
                  <a16:creationId xmlns:a16="http://schemas.microsoft.com/office/drawing/2014/main" id="{92D6F7F1-FBB2-40DA-B30C-7B35D5418BF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B8468D81-4207-407D-ADF0-AD1443C1CCC0}"/>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3" name="Picture 4" descr="Lips, Sexy, Mouth, Kiss, Passion, Teeth, Gloss">
            <a:extLst>
              <a:ext uri="{FF2B5EF4-FFF2-40B4-BE49-F238E27FC236}">
                <a16:creationId xmlns:a16="http://schemas.microsoft.com/office/drawing/2014/main" id="{41EFD2A7-36A5-4CAE-A80F-77882546E8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0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233915" y="1360956"/>
            <a:ext cx="2327883"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p:cNvSpPr txBox="1"/>
          <p:nvPr/>
        </p:nvSpPr>
        <p:spPr>
          <a:xfrm>
            <a:off x="2754823" y="1350300"/>
            <a:ext cx="3509396"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l’aéroport</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318977" y="2519184"/>
            <a:ext cx="3864640"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États</a:t>
            </a: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-Unis</a:t>
            </a:r>
          </a:p>
        </p:txBody>
      </p:sp>
      <p:sp>
        <p:nvSpPr>
          <p:cNvPr id="12" name="TextBox 11"/>
          <p:cNvSpPr txBox="1"/>
          <p:nvPr/>
        </p:nvSpPr>
        <p:spPr>
          <a:xfrm>
            <a:off x="6457245" y="1360955"/>
            <a:ext cx="2768889"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plage</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711609" y="2478064"/>
            <a:ext cx="2016866"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l’hôtel</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4309114" y="3677410"/>
            <a:ext cx="3192195"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l’étranger</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8315641" y="3688067"/>
            <a:ext cx="2641480"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poste</a:t>
            </a:r>
          </a:p>
        </p:txBody>
      </p:sp>
      <p:sp>
        <p:nvSpPr>
          <p:cNvPr id="16" name="TextBox 15"/>
          <p:cNvSpPr txBox="1"/>
          <p:nvPr/>
        </p:nvSpPr>
        <p:spPr>
          <a:xfrm>
            <a:off x="115901" y="4937224"/>
            <a:ext cx="2445490"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café</a:t>
            </a:r>
          </a:p>
        </p:txBody>
      </p:sp>
      <p:sp>
        <p:nvSpPr>
          <p:cNvPr id="17" name="TextBox 16"/>
          <p:cNvSpPr txBox="1"/>
          <p:nvPr/>
        </p:nvSpPr>
        <p:spPr>
          <a:xfrm>
            <a:off x="2993979" y="4965225"/>
            <a:ext cx="2769246"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caisse</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6066878" y="4961508"/>
            <a:ext cx="2707395"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jardin</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8892546" y="4950985"/>
            <a:ext cx="3169374"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cinéma</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4509521" y="2513856"/>
            <a:ext cx="2309206"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pont</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539454" y="3688067"/>
            <a:ext cx="3423685"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magasin</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9562593" y="1361566"/>
            <a:ext cx="2314897"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pays</a:t>
            </a:r>
          </a:p>
        </p:txBody>
      </p:sp>
      <p:sp>
        <p:nvSpPr>
          <p:cNvPr id="23" name="TextBox 22"/>
          <p:cNvSpPr txBox="1"/>
          <p:nvPr/>
        </p:nvSpPr>
        <p:spPr>
          <a:xfrm>
            <a:off x="7094873" y="2496119"/>
            <a:ext cx="2340590"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l’église</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233914" y="1360954"/>
            <a:ext cx="2327883"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park</a:t>
            </a:r>
          </a:p>
        </p:txBody>
      </p:sp>
      <p:sp>
        <p:nvSpPr>
          <p:cNvPr id="25" name="TextBox 24"/>
          <p:cNvSpPr txBox="1"/>
          <p:nvPr/>
        </p:nvSpPr>
        <p:spPr>
          <a:xfrm>
            <a:off x="4309114" y="3677410"/>
            <a:ext cx="3192195"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abroad</a:t>
            </a:r>
          </a:p>
        </p:txBody>
      </p:sp>
      <p:sp>
        <p:nvSpPr>
          <p:cNvPr id="26" name="TextBox 25"/>
          <p:cNvSpPr txBox="1"/>
          <p:nvPr/>
        </p:nvSpPr>
        <p:spPr>
          <a:xfrm>
            <a:off x="8892546" y="4961509"/>
            <a:ext cx="3169374"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cinema</a:t>
            </a:r>
          </a:p>
        </p:txBody>
      </p:sp>
      <p:sp>
        <p:nvSpPr>
          <p:cNvPr id="27" name="TextBox 26"/>
          <p:cNvSpPr txBox="1"/>
          <p:nvPr/>
        </p:nvSpPr>
        <p:spPr>
          <a:xfrm>
            <a:off x="4509522" y="2513855"/>
            <a:ext cx="2309206"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bridge</a:t>
            </a:r>
          </a:p>
        </p:txBody>
      </p:sp>
      <p:sp>
        <p:nvSpPr>
          <p:cNvPr id="28" name="TextBox 27"/>
          <p:cNvSpPr txBox="1"/>
          <p:nvPr/>
        </p:nvSpPr>
        <p:spPr>
          <a:xfrm>
            <a:off x="6457244" y="1360954"/>
            <a:ext cx="2768890"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beach</a:t>
            </a:r>
          </a:p>
        </p:txBody>
      </p:sp>
      <p:sp>
        <p:nvSpPr>
          <p:cNvPr id="29" name="TextBox 28"/>
          <p:cNvSpPr txBox="1"/>
          <p:nvPr/>
        </p:nvSpPr>
        <p:spPr>
          <a:xfrm>
            <a:off x="116305" y="4937224"/>
            <a:ext cx="2445492"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cafe</a:t>
            </a:r>
          </a:p>
        </p:txBody>
      </p:sp>
      <p:sp>
        <p:nvSpPr>
          <p:cNvPr id="30" name="TextBox 29"/>
          <p:cNvSpPr txBox="1"/>
          <p:nvPr/>
        </p:nvSpPr>
        <p:spPr>
          <a:xfrm>
            <a:off x="539454" y="3688067"/>
            <a:ext cx="3423685"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shop</a:t>
            </a:r>
          </a:p>
        </p:txBody>
      </p:sp>
      <p:sp>
        <p:nvSpPr>
          <p:cNvPr id="31" name="TextBox 30"/>
          <p:cNvSpPr txBox="1"/>
          <p:nvPr/>
        </p:nvSpPr>
        <p:spPr>
          <a:xfrm>
            <a:off x="2754821" y="1350299"/>
            <a:ext cx="3509397"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airport</a:t>
            </a:r>
          </a:p>
        </p:txBody>
      </p:sp>
      <p:sp>
        <p:nvSpPr>
          <p:cNvPr id="32" name="TextBox 31"/>
          <p:cNvSpPr txBox="1"/>
          <p:nvPr/>
        </p:nvSpPr>
        <p:spPr>
          <a:xfrm>
            <a:off x="9498311" y="1360952"/>
            <a:ext cx="2443459"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country</a:t>
            </a:r>
          </a:p>
        </p:txBody>
      </p:sp>
      <p:sp>
        <p:nvSpPr>
          <p:cNvPr id="33" name="TextBox 32"/>
          <p:cNvSpPr txBox="1"/>
          <p:nvPr/>
        </p:nvSpPr>
        <p:spPr>
          <a:xfrm>
            <a:off x="7094872" y="2496118"/>
            <a:ext cx="2327883"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church</a:t>
            </a:r>
          </a:p>
        </p:txBody>
      </p:sp>
      <p:sp>
        <p:nvSpPr>
          <p:cNvPr id="34" name="TextBox 33"/>
          <p:cNvSpPr txBox="1"/>
          <p:nvPr/>
        </p:nvSpPr>
        <p:spPr>
          <a:xfrm>
            <a:off x="7917190" y="3688067"/>
            <a:ext cx="3438382"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post office</a:t>
            </a:r>
          </a:p>
        </p:txBody>
      </p:sp>
      <p:sp>
        <p:nvSpPr>
          <p:cNvPr id="35" name="TextBox 34"/>
          <p:cNvSpPr txBox="1"/>
          <p:nvPr/>
        </p:nvSpPr>
        <p:spPr>
          <a:xfrm>
            <a:off x="6066474" y="4961508"/>
            <a:ext cx="2707395"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garden</a:t>
            </a:r>
          </a:p>
        </p:txBody>
      </p:sp>
      <p:sp>
        <p:nvSpPr>
          <p:cNvPr id="36" name="TextBox 35"/>
          <p:cNvSpPr txBox="1"/>
          <p:nvPr/>
        </p:nvSpPr>
        <p:spPr>
          <a:xfrm>
            <a:off x="9711607" y="2478064"/>
            <a:ext cx="2016867"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hotel</a:t>
            </a:r>
          </a:p>
        </p:txBody>
      </p:sp>
      <p:sp>
        <p:nvSpPr>
          <p:cNvPr id="37" name="TextBox 36"/>
          <p:cNvSpPr txBox="1"/>
          <p:nvPr/>
        </p:nvSpPr>
        <p:spPr>
          <a:xfrm>
            <a:off x="318976" y="2513854"/>
            <a:ext cx="3864641"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America</a:t>
            </a:r>
          </a:p>
        </p:txBody>
      </p:sp>
      <p:sp>
        <p:nvSpPr>
          <p:cNvPr id="38" name="TextBox 37"/>
          <p:cNvSpPr txBox="1"/>
          <p:nvPr/>
        </p:nvSpPr>
        <p:spPr>
          <a:xfrm>
            <a:off x="2754823" y="4959895"/>
            <a:ext cx="3139198"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checkout</a:t>
            </a:r>
          </a:p>
        </p:txBody>
      </p:sp>
    </p:spTree>
    <p:extLst>
      <p:ext uri="{BB962C8B-B14F-4D97-AF65-F5344CB8AC3E}">
        <p14:creationId xmlns:p14="http://schemas.microsoft.com/office/powerpoint/2010/main" val="175078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24"/>
                                        </p:tgtEl>
                                        <p:attrNameLst>
                                          <p:attrName>style.color</p:attrName>
                                        </p:attrNameLst>
                                      </p:cBhvr>
                                      <p:by>
                                        <p:hsl h="0" s="-12549" l="-25098"/>
                                      </p:by>
                                    </p:animClr>
                                    <p:animClr clrSpc="hsl" dir="cw">
                                      <p:cBhvr>
                                        <p:cTn id="7" dur="500" fill="hold"/>
                                        <p:tgtEl>
                                          <p:spTgt spid="24"/>
                                        </p:tgtEl>
                                        <p:attrNameLst>
                                          <p:attrName>fillcolor</p:attrName>
                                        </p:attrNameLst>
                                      </p:cBhvr>
                                      <p:by>
                                        <p:hsl h="0" s="-12549" l="-25098"/>
                                      </p:by>
                                    </p:animClr>
                                    <p:animClr clrSpc="hsl" dir="cw">
                                      <p:cBhvr>
                                        <p:cTn id="8" dur="500" fill="hold"/>
                                        <p:tgtEl>
                                          <p:spTgt spid="24"/>
                                        </p:tgtEl>
                                        <p:attrNameLst>
                                          <p:attrName>stroke.color</p:attrName>
                                        </p:attrNameLst>
                                      </p:cBhvr>
                                      <p:by>
                                        <p:hsl h="0" s="-12549" l="-25098"/>
                                      </p:by>
                                    </p:animClr>
                                    <p:set>
                                      <p:cBhvr>
                                        <p:cTn id="9" dur="500" fill="hold"/>
                                        <p:tgtEl>
                                          <p:spTgt spid="2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0"/>
                                        <p:tgtEl>
                                          <p:spTgt spid="24"/>
                                        </p:tgtEl>
                                      </p:cBhvr>
                                    </p:animEffect>
                                    <p:set>
                                      <p:cBhvr>
                                        <p:cTn id="14" dur="1" fill="hold">
                                          <p:stCondLst>
                                            <p:cond delay="49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grpId="0" nodeType="clickEffect">
                                  <p:stCondLst>
                                    <p:cond delay="0"/>
                                  </p:stCondLst>
                                  <p:childTnLst>
                                    <p:animClr clrSpc="hsl" dir="cw">
                                      <p:cBhvr override="childStyle">
                                        <p:cTn id="18" dur="500" fill="hold"/>
                                        <p:tgtEl>
                                          <p:spTgt spid="25"/>
                                        </p:tgtEl>
                                        <p:attrNameLst>
                                          <p:attrName>style.color</p:attrName>
                                        </p:attrNameLst>
                                      </p:cBhvr>
                                      <p:by>
                                        <p:hsl h="0" s="-12549" l="-25098"/>
                                      </p:by>
                                    </p:animClr>
                                    <p:animClr clrSpc="hsl" dir="cw">
                                      <p:cBhvr>
                                        <p:cTn id="19" dur="500" fill="hold"/>
                                        <p:tgtEl>
                                          <p:spTgt spid="25"/>
                                        </p:tgtEl>
                                        <p:attrNameLst>
                                          <p:attrName>fillcolor</p:attrName>
                                        </p:attrNameLst>
                                      </p:cBhvr>
                                      <p:by>
                                        <p:hsl h="0" s="-12549" l="-25098"/>
                                      </p:by>
                                    </p:animClr>
                                    <p:animClr clrSpc="hsl" dir="cw">
                                      <p:cBhvr>
                                        <p:cTn id="20" dur="500" fill="hold"/>
                                        <p:tgtEl>
                                          <p:spTgt spid="25"/>
                                        </p:tgtEl>
                                        <p:attrNameLst>
                                          <p:attrName>stroke.color</p:attrName>
                                        </p:attrNameLst>
                                      </p:cBhvr>
                                      <p:by>
                                        <p:hsl h="0" s="-12549" l="-25098"/>
                                      </p:by>
                                    </p:animClr>
                                    <p:set>
                                      <p:cBhvr>
                                        <p:cTn id="21" dur="500" fill="hold"/>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0"/>
                                        <p:tgtEl>
                                          <p:spTgt spid="25"/>
                                        </p:tgtEl>
                                      </p:cBhvr>
                                    </p:animEffect>
                                    <p:set>
                                      <p:cBhvr>
                                        <p:cTn id="26" dur="1" fill="hold">
                                          <p:stCondLst>
                                            <p:cond delay="49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4" presetClass="emph" presetSubtype="0" fill="hold" grpId="0" nodeType="clickEffect">
                                  <p:stCondLst>
                                    <p:cond delay="0"/>
                                  </p:stCondLst>
                                  <p:childTnLst>
                                    <p:animClr clrSpc="hsl" dir="cw">
                                      <p:cBhvr override="childStyle">
                                        <p:cTn id="30" dur="500" fill="hold"/>
                                        <p:tgtEl>
                                          <p:spTgt spid="26"/>
                                        </p:tgtEl>
                                        <p:attrNameLst>
                                          <p:attrName>style.color</p:attrName>
                                        </p:attrNameLst>
                                      </p:cBhvr>
                                      <p:by>
                                        <p:hsl h="0" s="-12549" l="-25098"/>
                                      </p:by>
                                    </p:animClr>
                                    <p:animClr clrSpc="hsl" dir="cw">
                                      <p:cBhvr>
                                        <p:cTn id="31" dur="500" fill="hold"/>
                                        <p:tgtEl>
                                          <p:spTgt spid="26"/>
                                        </p:tgtEl>
                                        <p:attrNameLst>
                                          <p:attrName>fillcolor</p:attrName>
                                        </p:attrNameLst>
                                      </p:cBhvr>
                                      <p:by>
                                        <p:hsl h="0" s="-12549" l="-25098"/>
                                      </p:by>
                                    </p:animClr>
                                    <p:animClr clrSpc="hsl" dir="cw">
                                      <p:cBhvr>
                                        <p:cTn id="32" dur="500" fill="hold"/>
                                        <p:tgtEl>
                                          <p:spTgt spid="26"/>
                                        </p:tgtEl>
                                        <p:attrNameLst>
                                          <p:attrName>stroke.color</p:attrName>
                                        </p:attrNameLst>
                                      </p:cBhvr>
                                      <p:by>
                                        <p:hsl h="0" s="-12549" l="-25098"/>
                                      </p:by>
                                    </p:animClr>
                                    <p:set>
                                      <p:cBhvr>
                                        <p:cTn id="33" dur="500" fill="hold"/>
                                        <p:tgtEl>
                                          <p:spTgt spid="26"/>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5000"/>
                                        <p:tgtEl>
                                          <p:spTgt spid="26"/>
                                        </p:tgtEl>
                                      </p:cBhvr>
                                    </p:animEffect>
                                    <p:set>
                                      <p:cBhvr>
                                        <p:cTn id="38" dur="1" fill="hold">
                                          <p:stCondLst>
                                            <p:cond delay="4999"/>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4" presetClass="emph" presetSubtype="0" fill="hold" grpId="0" nodeType="clickEffect">
                                  <p:stCondLst>
                                    <p:cond delay="0"/>
                                  </p:stCondLst>
                                  <p:childTnLst>
                                    <p:animClr clrSpc="hsl" dir="cw">
                                      <p:cBhvr override="childStyle">
                                        <p:cTn id="42" dur="500" fill="hold"/>
                                        <p:tgtEl>
                                          <p:spTgt spid="27"/>
                                        </p:tgtEl>
                                        <p:attrNameLst>
                                          <p:attrName>style.color</p:attrName>
                                        </p:attrNameLst>
                                      </p:cBhvr>
                                      <p:by>
                                        <p:hsl h="0" s="-12549" l="-25098"/>
                                      </p:by>
                                    </p:animClr>
                                    <p:animClr clrSpc="hsl" dir="cw">
                                      <p:cBhvr>
                                        <p:cTn id="43" dur="500" fill="hold"/>
                                        <p:tgtEl>
                                          <p:spTgt spid="27"/>
                                        </p:tgtEl>
                                        <p:attrNameLst>
                                          <p:attrName>fillcolor</p:attrName>
                                        </p:attrNameLst>
                                      </p:cBhvr>
                                      <p:by>
                                        <p:hsl h="0" s="-12549" l="-25098"/>
                                      </p:by>
                                    </p:animClr>
                                    <p:animClr clrSpc="hsl" dir="cw">
                                      <p:cBhvr>
                                        <p:cTn id="44" dur="500" fill="hold"/>
                                        <p:tgtEl>
                                          <p:spTgt spid="27"/>
                                        </p:tgtEl>
                                        <p:attrNameLst>
                                          <p:attrName>stroke.color</p:attrName>
                                        </p:attrNameLst>
                                      </p:cBhvr>
                                      <p:by>
                                        <p:hsl h="0" s="-12549" l="-25098"/>
                                      </p:by>
                                    </p:animClr>
                                    <p:set>
                                      <p:cBhvr>
                                        <p:cTn id="45" dur="500" fill="hold"/>
                                        <p:tgtEl>
                                          <p:spTgt spid="27"/>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5000"/>
                                        <p:tgtEl>
                                          <p:spTgt spid="27"/>
                                        </p:tgtEl>
                                      </p:cBhvr>
                                    </p:animEffect>
                                    <p:set>
                                      <p:cBhvr>
                                        <p:cTn id="50" dur="1" fill="hold">
                                          <p:stCondLst>
                                            <p:cond delay="49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4" presetClass="emph" presetSubtype="0" fill="hold" grpId="0" nodeType="clickEffect">
                                  <p:stCondLst>
                                    <p:cond delay="0"/>
                                  </p:stCondLst>
                                  <p:childTnLst>
                                    <p:animClr clrSpc="hsl" dir="cw">
                                      <p:cBhvr override="childStyle">
                                        <p:cTn id="54" dur="500" fill="hold"/>
                                        <p:tgtEl>
                                          <p:spTgt spid="28"/>
                                        </p:tgtEl>
                                        <p:attrNameLst>
                                          <p:attrName>style.color</p:attrName>
                                        </p:attrNameLst>
                                      </p:cBhvr>
                                      <p:by>
                                        <p:hsl h="0" s="-12549" l="-25098"/>
                                      </p:by>
                                    </p:animClr>
                                    <p:animClr clrSpc="hsl" dir="cw">
                                      <p:cBhvr>
                                        <p:cTn id="55" dur="500" fill="hold"/>
                                        <p:tgtEl>
                                          <p:spTgt spid="28"/>
                                        </p:tgtEl>
                                        <p:attrNameLst>
                                          <p:attrName>fillcolor</p:attrName>
                                        </p:attrNameLst>
                                      </p:cBhvr>
                                      <p:by>
                                        <p:hsl h="0" s="-12549" l="-25098"/>
                                      </p:by>
                                    </p:animClr>
                                    <p:animClr clrSpc="hsl" dir="cw">
                                      <p:cBhvr>
                                        <p:cTn id="56" dur="500" fill="hold"/>
                                        <p:tgtEl>
                                          <p:spTgt spid="28"/>
                                        </p:tgtEl>
                                        <p:attrNameLst>
                                          <p:attrName>stroke.color</p:attrName>
                                        </p:attrNameLst>
                                      </p:cBhvr>
                                      <p:by>
                                        <p:hsl h="0" s="-12549" l="-25098"/>
                                      </p:by>
                                    </p:animClr>
                                    <p:set>
                                      <p:cBhvr>
                                        <p:cTn id="57" dur="500" fill="hold"/>
                                        <p:tgtEl>
                                          <p:spTgt spid="28"/>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5000"/>
                                        <p:tgtEl>
                                          <p:spTgt spid="28"/>
                                        </p:tgtEl>
                                      </p:cBhvr>
                                    </p:animEffect>
                                    <p:set>
                                      <p:cBhvr>
                                        <p:cTn id="62" dur="1" fill="hold">
                                          <p:stCondLst>
                                            <p:cond delay="4999"/>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4" presetClass="emph" presetSubtype="0" fill="hold" grpId="0" nodeType="clickEffect">
                                  <p:stCondLst>
                                    <p:cond delay="0"/>
                                  </p:stCondLst>
                                  <p:childTnLst>
                                    <p:animClr clrSpc="hsl" dir="cw">
                                      <p:cBhvr override="childStyle">
                                        <p:cTn id="66" dur="500" fill="hold"/>
                                        <p:tgtEl>
                                          <p:spTgt spid="29"/>
                                        </p:tgtEl>
                                        <p:attrNameLst>
                                          <p:attrName>style.color</p:attrName>
                                        </p:attrNameLst>
                                      </p:cBhvr>
                                      <p:by>
                                        <p:hsl h="0" s="-12549" l="-25098"/>
                                      </p:by>
                                    </p:animClr>
                                    <p:animClr clrSpc="hsl" dir="cw">
                                      <p:cBhvr>
                                        <p:cTn id="67" dur="500" fill="hold"/>
                                        <p:tgtEl>
                                          <p:spTgt spid="29"/>
                                        </p:tgtEl>
                                        <p:attrNameLst>
                                          <p:attrName>fillcolor</p:attrName>
                                        </p:attrNameLst>
                                      </p:cBhvr>
                                      <p:by>
                                        <p:hsl h="0" s="-12549" l="-25098"/>
                                      </p:by>
                                    </p:animClr>
                                    <p:animClr clrSpc="hsl" dir="cw">
                                      <p:cBhvr>
                                        <p:cTn id="68" dur="500" fill="hold"/>
                                        <p:tgtEl>
                                          <p:spTgt spid="29"/>
                                        </p:tgtEl>
                                        <p:attrNameLst>
                                          <p:attrName>stroke.color</p:attrName>
                                        </p:attrNameLst>
                                      </p:cBhvr>
                                      <p:by>
                                        <p:hsl h="0" s="-12549" l="-25098"/>
                                      </p:by>
                                    </p:animClr>
                                    <p:set>
                                      <p:cBhvr>
                                        <p:cTn id="69" dur="500" fill="hold"/>
                                        <p:tgtEl>
                                          <p:spTgt spid="29"/>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2" presetClass="exit" presetSubtype="4" fill="hold" grpId="1" nodeType="clickEffect">
                                  <p:stCondLst>
                                    <p:cond delay="0"/>
                                  </p:stCondLst>
                                  <p:childTnLst>
                                    <p:animEffect transition="out" filter="wipe(down)">
                                      <p:cBhvr>
                                        <p:cTn id="73" dur="5000"/>
                                        <p:tgtEl>
                                          <p:spTgt spid="29"/>
                                        </p:tgtEl>
                                      </p:cBhvr>
                                    </p:animEffect>
                                    <p:set>
                                      <p:cBhvr>
                                        <p:cTn id="74" dur="1" fill="hold">
                                          <p:stCondLst>
                                            <p:cond delay="4999"/>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30"/>
                                        </p:tgtEl>
                                        <p:attrNameLst>
                                          <p:attrName>style.color</p:attrName>
                                        </p:attrNameLst>
                                      </p:cBhvr>
                                      <p:by>
                                        <p:hsl h="0" s="-12549" l="-25098"/>
                                      </p:by>
                                    </p:animClr>
                                    <p:animClr clrSpc="hsl" dir="cw">
                                      <p:cBhvr>
                                        <p:cTn id="79" dur="500" fill="hold"/>
                                        <p:tgtEl>
                                          <p:spTgt spid="30"/>
                                        </p:tgtEl>
                                        <p:attrNameLst>
                                          <p:attrName>fillcolor</p:attrName>
                                        </p:attrNameLst>
                                      </p:cBhvr>
                                      <p:by>
                                        <p:hsl h="0" s="-12549" l="-25098"/>
                                      </p:by>
                                    </p:animClr>
                                    <p:animClr clrSpc="hsl" dir="cw">
                                      <p:cBhvr>
                                        <p:cTn id="80" dur="500" fill="hold"/>
                                        <p:tgtEl>
                                          <p:spTgt spid="30"/>
                                        </p:tgtEl>
                                        <p:attrNameLst>
                                          <p:attrName>stroke.color</p:attrName>
                                        </p:attrNameLst>
                                      </p:cBhvr>
                                      <p:by>
                                        <p:hsl h="0" s="-12549" l="-25098"/>
                                      </p:by>
                                    </p:animClr>
                                    <p:set>
                                      <p:cBhvr>
                                        <p:cTn id="81" dur="500" fill="hold"/>
                                        <p:tgtEl>
                                          <p:spTgt spid="30"/>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0"/>
                                        <p:tgtEl>
                                          <p:spTgt spid="30"/>
                                        </p:tgtEl>
                                      </p:cBhvr>
                                    </p:animEffect>
                                    <p:set>
                                      <p:cBhvr>
                                        <p:cTn id="86" dur="1" fill="hold">
                                          <p:stCondLst>
                                            <p:cond delay="4999"/>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4" presetClass="emph" presetSubtype="0" fill="hold" grpId="0" nodeType="clickEffect">
                                  <p:stCondLst>
                                    <p:cond delay="0"/>
                                  </p:stCondLst>
                                  <p:childTnLst>
                                    <p:animClr clrSpc="hsl" dir="cw">
                                      <p:cBhvr override="childStyle">
                                        <p:cTn id="90" dur="500" fill="hold"/>
                                        <p:tgtEl>
                                          <p:spTgt spid="31"/>
                                        </p:tgtEl>
                                        <p:attrNameLst>
                                          <p:attrName>style.color</p:attrName>
                                        </p:attrNameLst>
                                      </p:cBhvr>
                                      <p:by>
                                        <p:hsl h="0" s="-12549" l="-25098"/>
                                      </p:by>
                                    </p:animClr>
                                    <p:animClr clrSpc="hsl" dir="cw">
                                      <p:cBhvr>
                                        <p:cTn id="91" dur="500" fill="hold"/>
                                        <p:tgtEl>
                                          <p:spTgt spid="31"/>
                                        </p:tgtEl>
                                        <p:attrNameLst>
                                          <p:attrName>fillcolor</p:attrName>
                                        </p:attrNameLst>
                                      </p:cBhvr>
                                      <p:by>
                                        <p:hsl h="0" s="-12549" l="-25098"/>
                                      </p:by>
                                    </p:animClr>
                                    <p:animClr clrSpc="hsl" dir="cw">
                                      <p:cBhvr>
                                        <p:cTn id="92" dur="500" fill="hold"/>
                                        <p:tgtEl>
                                          <p:spTgt spid="31"/>
                                        </p:tgtEl>
                                        <p:attrNameLst>
                                          <p:attrName>stroke.color</p:attrName>
                                        </p:attrNameLst>
                                      </p:cBhvr>
                                      <p:by>
                                        <p:hsl h="0" s="-12549" l="-25098"/>
                                      </p:by>
                                    </p:animClr>
                                    <p:set>
                                      <p:cBhvr>
                                        <p:cTn id="93" dur="500" fill="hold"/>
                                        <p:tgtEl>
                                          <p:spTgt spid="31"/>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2" presetClass="exit" presetSubtype="4" fill="hold" grpId="1" nodeType="clickEffect">
                                  <p:stCondLst>
                                    <p:cond delay="0"/>
                                  </p:stCondLst>
                                  <p:childTnLst>
                                    <p:animEffect transition="out" filter="wipe(down)">
                                      <p:cBhvr>
                                        <p:cTn id="97" dur="5000"/>
                                        <p:tgtEl>
                                          <p:spTgt spid="31"/>
                                        </p:tgtEl>
                                      </p:cBhvr>
                                    </p:animEffect>
                                    <p:set>
                                      <p:cBhvr>
                                        <p:cTn id="98" dur="1" fill="hold">
                                          <p:stCondLst>
                                            <p:cond delay="4999"/>
                                          </p:stCondLst>
                                        </p:cTn>
                                        <p:tgtEl>
                                          <p:spTgt spid="3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4" presetClass="emph" presetSubtype="0" fill="hold" grpId="0" nodeType="clickEffect">
                                  <p:stCondLst>
                                    <p:cond delay="0"/>
                                  </p:stCondLst>
                                  <p:childTnLst>
                                    <p:animClr clrSpc="hsl" dir="cw">
                                      <p:cBhvr override="childStyle">
                                        <p:cTn id="102" dur="500" fill="hold"/>
                                        <p:tgtEl>
                                          <p:spTgt spid="32"/>
                                        </p:tgtEl>
                                        <p:attrNameLst>
                                          <p:attrName>style.color</p:attrName>
                                        </p:attrNameLst>
                                      </p:cBhvr>
                                      <p:by>
                                        <p:hsl h="0" s="-12549" l="-25098"/>
                                      </p:by>
                                    </p:animClr>
                                    <p:animClr clrSpc="hsl" dir="cw">
                                      <p:cBhvr>
                                        <p:cTn id="103" dur="500" fill="hold"/>
                                        <p:tgtEl>
                                          <p:spTgt spid="32"/>
                                        </p:tgtEl>
                                        <p:attrNameLst>
                                          <p:attrName>fillcolor</p:attrName>
                                        </p:attrNameLst>
                                      </p:cBhvr>
                                      <p:by>
                                        <p:hsl h="0" s="-12549" l="-25098"/>
                                      </p:by>
                                    </p:animClr>
                                    <p:animClr clrSpc="hsl" dir="cw">
                                      <p:cBhvr>
                                        <p:cTn id="104" dur="500" fill="hold"/>
                                        <p:tgtEl>
                                          <p:spTgt spid="32"/>
                                        </p:tgtEl>
                                        <p:attrNameLst>
                                          <p:attrName>stroke.color</p:attrName>
                                        </p:attrNameLst>
                                      </p:cBhvr>
                                      <p:by>
                                        <p:hsl h="0" s="-12549" l="-25098"/>
                                      </p:by>
                                    </p:animClr>
                                    <p:set>
                                      <p:cBhvr>
                                        <p:cTn id="105" dur="500" fill="hold"/>
                                        <p:tgtEl>
                                          <p:spTgt spid="32"/>
                                        </p:tgtEl>
                                        <p:attrNameLst>
                                          <p:attrName>fill.type</p:attrName>
                                        </p:attrNameLst>
                                      </p:cBhvr>
                                      <p:to>
                                        <p:strVal val="solid"/>
                                      </p:to>
                                    </p:set>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5000"/>
                                        <p:tgtEl>
                                          <p:spTgt spid="32"/>
                                        </p:tgtEl>
                                      </p:cBhvr>
                                    </p:animEffect>
                                    <p:set>
                                      <p:cBhvr>
                                        <p:cTn id="110" dur="1" fill="hold">
                                          <p:stCondLst>
                                            <p:cond delay="4999"/>
                                          </p:stCondLst>
                                        </p:cTn>
                                        <p:tgtEl>
                                          <p:spTgt spid="3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4" presetClass="emph" presetSubtype="0" fill="hold" grpId="0" nodeType="clickEffect">
                                  <p:stCondLst>
                                    <p:cond delay="0"/>
                                  </p:stCondLst>
                                  <p:childTnLst>
                                    <p:animClr clrSpc="hsl" dir="cw">
                                      <p:cBhvr override="childStyle">
                                        <p:cTn id="114" dur="500" fill="hold"/>
                                        <p:tgtEl>
                                          <p:spTgt spid="33"/>
                                        </p:tgtEl>
                                        <p:attrNameLst>
                                          <p:attrName>style.color</p:attrName>
                                        </p:attrNameLst>
                                      </p:cBhvr>
                                      <p:by>
                                        <p:hsl h="0" s="-12549" l="-25098"/>
                                      </p:by>
                                    </p:animClr>
                                    <p:animClr clrSpc="hsl" dir="cw">
                                      <p:cBhvr>
                                        <p:cTn id="115" dur="500" fill="hold"/>
                                        <p:tgtEl>
                                          <p:spTgt spid="33"/>
                                        </p:tgtEl>
                                        <p:attrNameLst>
                                          <p:attrName>fillcolor</p:attrName>
                                        </p:attrNameLst>
                                      </p:cBhvr>
                                      <p:by>
                                        <p:hsl h="0" s="-12549" l="-25098"/>
                                      </p:by>
                                    </p:animClr>
                                    <p:animClr clrSpc="hsl" dir="cw">
                                      <p:cBhvr>
                                        <p:cTn id="116" dur="500" fill="hold"/>
                                        <p:tgtEl>
                                          <p:spTgt spid="33"/>
                                        </p:tgtEl>
                                        <p:attrNameLst>
                                          <p:attrName>stroke.color</p:attrName>
                                        </p:attrNameLst>
                                      </p:cBhvr>
                                      <p:by>
                                        <p:hsl h="0" s="-12549" l="-25098"/>
                                      </p:by>
                                    </p:animClr>
                                    <p:set>
                                      <p:cBhvr>
                                        <p:cTn id="117" dur="500" fill="hold"/>
                                        <p:tgtEl>
                                          <p:spTgt spid="33"/>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4" fill="hold" grpId="1" nodeType="clickEffect">
                                  <p:stCondLst>
                                    <p:cond delay="0"/>
                                  </p:stCondLst>
                                  <p:childTnLst>
                                    <p:animEffect transition="out" filter="wipe(down)">
                                      <p:cBhvr>
                                        <p:cTn id="121" dur="5000"/>
                                        <p:tgtEl>
                                          <p:spTgt spid="33"/>
                                        </p:tgtEl>
                                      </p:cBhvr>
                                    </p:animEffect>
                                    <p:set>
                                      <p:cBhvr>
                                        <p:cTn id="122" dur="1" fill="hold">
                                          <p:stCondLst>
                                            <p:cond delay="4999"/>
                                          </p:stCondLst>
                                        </p:cTn>
                                        <p:tgtEl>
                                          <p:spTgt spid="3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4" presetClass="emph" presetSubtype="0" fill="hold" grpId="0" nodeType="clickEffect">
                                  <p:stCondLst>
                                    <p:cond delay="0"/>
                                  </p:stCondLst>
                                  <p:childTnLst>
                                    <p:animClr clrSpc="hsl" dir="cw">
                                      <p:cBhvr override="childStyle">
                                        <p:cTn id="126" dur="500" fill="hold"/>
                                        <p:tgtEl>
                                          <p:spTgt spid="34"/>
                                        </p:tgtEl>
                                        <p:attrNameLst>
                                          <p:attrName>style.color</p:attrName>
                                        </p:attrNameLst>
                                      </p:cBhvr>
                                      <p:by>
                                        <p:hsl h="0" s="-12549" l="-25098"/>
                                      </p:by>
                                    </p:animClr>
                                    <p:animClr clrSpc="hsl" dir="cw">
                                      <p:cBhvr>
                                        <p:cTn id="127" dur="500" fill="hold"/>
                                        <p:tgtEl>
                                          <p:spTgt spid="34"/>
                                        </p:tgtEl>
                                        <p:attrNameLst>
                                          <p:attrName>fillcolor</p:attrName>
                                        </p:attrNameLst>
                                      </p:cBhvr>
                                      <p:by>
                                        <p:hsl h="0" s="-12549" l="-25098"/>
                                      </p:by>
                                    </p:animClr>
                                    <p:animClr clrSpc="hsl" dir="cw">
                                      <p:cBhvr>
                                        <p:cTn id="128" dur="500" fill="hold"/>
                                        <p:tgtEl>
                                          <p:spTgt spid="34"/>
                                        </p:tgtEl>
                                        <p:attrNameLst>
                                          <p:attrName>stroke.color</p:attrName>
                                        </p:attrNameLst>
                                      </p:cBhvr>
                                      <p:by>
                                        <p:hsl h="0" s="-12549" l="-25098"/>
                                      </p:by>
                                    </p:animClr>
                                    <p:set>
                                      <p:cBhvr>
                                        <p:cTn id="129" dur="500" fill="hold"/>
                                        <p:tgtEl>
                                          <p:spTgt spid="34"/>
                                        </p:tgtEl>
                                        <p:attrNameLst>
                                          <p:attrName>fill.type</p:attrName>
                                        </p:attrNameLst>
                                      </p:cBhvr>
                                      <p:to>
                                        <p:strVal val="solid"/>
                                      </p:to>
                                    </p:set>
                                  </p:childTnLst>
                                </p:cTn>
                              </p:par>
                            </p:childTnLst>
                          </p:cTn>
                        </p:par>
                      </p:childTnLst>
                    </p:cTn>
                  </p:par>
                  <p:par>
                    <p:cTn id="130" fill="hold">
                      <p:stCondLst>
                        <p:cond delay="indefinite"/>
                      </p:stCondLst>
                      <p:childTnLst>
                        <p:par>
                          <p:cTn id="131" fill="hold">
                            <p:stCondLst>
                              <p:cond delay="0"/>
                            </p:stCondLst>
                            <p:childTnLst>
                              <p:par>
                                <p:cTn id="132" presetID="22" presetClass="exit" presetSubtype="4" fill="hold" grpId="1" nodeType="clickEffect">
                                  <p:stCondLst>
                                    <p:cond delay="0"/>
                                  </p:stCondLst>
                                  <p:childTnLst>
                                    <p:animEffect transition="out" filter="wipe(down)">
                                      <p:cBhvr>
                                        <p:cTn id="133" dur="5000"/>
                                        <p:tgtEl>
                                          <p:spTgt spid="34"/>
                                        </p:tgtEl>
                                      </p:cBhvr>
                                    </p:animEffect>
                                    <p:set>
                                      <p:cBhvr>
                                        <p:cTn id="134" dur="1" fill="hold">
                                          <p:stCondLst>
                                            <p:cond delay="4999"/>
                                          </p:stCondLst>
                                        </p:cTn>
                                        <p:tgtEl>
                                          <p:spTgt spid="3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4" presetClass="emph" presetSubtype="0" fill="hold" grpId="0" nodeType="clickEffect">
                                  <p:stCondLst>
                                    <p:cond delay="0"/>
                                  </p:stCondLst>
                                  <p:childTnLst>
                                    <p:animClr clrSpc="hsl" dir="cw">
                                      <p:cBhvr override="childStyle">
                                        <p:cTn id="138" dur="500" fill="hold"/>
                                        <p:tgtEl>
                                          <p:spTgt spid="35"/>
                                        </p:tgtEl>
                                        <p:attrNameLst>
                                          <p:attrName>style.color</p:attrName>
                                        </p:attrNameLst>
                                      </p:cBhvr>
                                      <p:by>
                                        <p:hsl h="0" s="-12549" l="-25098"/>
                                      </p:by>
                                    </p:animClr>
                                    <p:animClr clrSpc="hsl" dir="cw">
                                      <p:cBhvr>
                                        <p:cTn id="139" dur="500" fill="hold"/>
                                        <p:tgtEl>
                                          <p:spTgt spid="35"/>
                                        </p:tgtEl>
                                        <p:attrNameLst>
                                          <p:attrName>fillcolor</p:attrName>
                                        </p:attrNameLst>
                                      </p:cBhvr>
                                      <p:by>
                                        <p:hsl h="0" s="-12549" l="-25098"/>
                                      </p:by>
                                    </p:animClr>
                                    <p:animClr clrSpc="hsl" dir="cw">
                                      <p:cBhvr>
                                        <p:cTn id="140" dur="500" fill="hold"/>
                                        <p:tgtEl>
                                          <p:spTgt spid="35"/>
                                        </p:tgtEl>
                                        <p:attrNameLst>
                                          <p:attrName>stroke.color</p:attrName>
                                        </p:attrNameLst>
                                      </p:cBhvr>
                                      <p:by>
                                        <p:hsl h="0" s="-12549" l="-25098"/>
                                      </p:by>
                                    </p:animClr>
                                    <p:set>
                                      <p:cBhvr>
                                        <p:cTn id="141" dur="500" fill="hold"/>
                                        <p:tgtEl>
                                          <p:spTgt spid="35"/>
                                        </p:tgtEl>
                                        <p:attrNameLst>
                                          <p:attrName>fill.type</p:attrName>
                                        </p:attrNameLst>
                                      </p:cBhvr>
                                      <p:to>
                                        <p:strVal val="solid"/>
                                      </p:to>
                                    </p:set>
                                  </p:childTnLst>
                                </p:cTn>
                              </p:par>
                            </p:childTnLst>
                          </p:cTn>
                        </p:par>
                      </p:childTnLst>
                    </p:cTn>
                  </p:par>
                  <p:par>
                    <p:cTn id="142" fill="hold">
                      <p:stCondLst>
                        <p:cond delay="indefinite"/>
                      </p:stCondLst>
                      <p:childTnLst>
                        <p:par>
                          <p:cTn id="143" fill="hold">
                            <p:stCondLst>
                              <p:cond delay="0"/>
                            </p:stCondLst>
                            <p:childTnLst>
                              <p:par>
                                <p:cTn id="144" presetID="22" presetClass="exit" presetSubtype="4" fill="hold" grpId="1" nodeType="clickEffect">
                                  <p:stCondLst>
                                    <p:cond delay="0"/>
                                  </p:stCondLst>
                                  <p:childTnLst>
                                    <p:animEffect transition="out" filter="wipe(down)">
                                      <p:cBhvr>
                                        <p:cTn id="145" dur="5000"/>
                                        <p:tgtEl>
                                          <p:spTgt spid="35"/>
                                        </p:tgtEl>
                                      </p:cBhvr>
                                    </p:animEffect>
                                    <p:set>
                                      <p:cBhvr>
                                        <p:cTn id="146" dur="1" fill="hold">
                                          <p:stCondLst>
                                            <p:cond delay="4999"/>
                                          </p:stCondLst>
                                        </p:cTn>
                                        <p:tgtEl>
                                          <p:spTgt spid="3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4" presetClass="emph" presetSubtype="0" fill="hold" grpId="0" nodeType="clickEffect">
                                  <p:stCondLst>
                                    <p:cond delay="0"/>
                                  </p:stCondLst>
                                  <p:childTnLst>
                                    <p:animClr clrSpc="hsl" dir="cw">
                                      <p:cBhvr override="childStyle">
                                        <p:cTn id="150" dur="500" fill="hold"/>
                                        <p:tgtEl>
                                          <p:spTgt spid="36"/>
                                        </p:tgtEl>
                                        <p:attrNameLst>
                                          <p:attrName>style.color</p:attrName>
                                        </p:attrNameLst>
                                      </p:cBhvr>
                                      <p:by>
                                        <p:hsl h="0" s="-12549" l="-25098"/>
                                      </p:by>
                                    </p:animClr>
                                    <p:animClr clrSpc="hsl" dir="cw">
                                      <p:cBhvr>
                                        <p:cTn id="151" dur="500" fill="hold"/>
                                        <p:tgtEl>
                                          <p:spTgt spid="36"/>
                                        </p:tgtEl>
                                        <p:attrNameLst>
                                          <p:attrName>fillcolor</p:attrName>
                                        </p:attrNameLst>
                                      </p:cBhvr>
                                      <p:by>
                                        <p:hsl h="0" s="-12549" l="-25098"/>
                                      </p:by>
                                    </p:animClr>
                                    <p:animClr clrSpc="hsl" dir="cw">
                                      <p:cBhvr>
                                        <p:cTn id="152" dur="500" fill="hold"/>
                                        <p:tgtEl>
                                          <p:spTgt spid="36"/>
                                        </p:tgtEl>
                                        <p:attrNameLst>
                                          <p:attrName>stroke.color</p:attrName>
                                        </p:attrNameLst>
                                      </p:cBhvr>
                                      <p:by>
                                        <p:hsl h="0" s="-12549" l="-25098"/>
                                      </p:by>
                                    </p:animClr>
                                    <p:set>
                                      <p:cBhvr>
                                        <p:cTn id="153" dur="500" fill="hold"/>
                                        <p:tgtEl>
                                          <p:spTgt spid="36"/>
                                        </p:tgtEl>
                                        <p:attrNameLst>
                                          <p:attrName>fill.type</p:attrName>
                                        </p:attrNameLst>
                                      </p:cBhvr>
                                      <p:to>
                                        <p:strVal val="solid"/>
                                      </p:to>
                                    </p:set>
                                  </p:childTnLst>
                                </p:cTn>
                              </p:par>
                            </p:childTnLst>
                          </p:cTn>
                        </p:par>
                      </p:childTnLst>
                    </p:cTn>
                  </p:par>
                  <p:par>
                    <p:cTn id="154" fill="hold">
                      <p:stCondLst>
                        <p:cond delay="indefinite"/>
                      </p:stCondLst>
                      <p:childTnLst>
                        <p:par>
                          <p:cTn id="155" fill="hold">
                            <p:stCondLst>
                              <p:cond delay="0"/>
                            </p:stCondLst>
                            <p:childTnLst>
                              <p:par>
                                <p:cTn id="156" presetID="22" presetClass="exit" presetSubtype="4" fill="hold" grpId="1" nodeType="clickEffect">
                                  <p:stCondLst>
                                    <p:cond delay="0"/>
                                  </p:stCondLst>
                                  <p:childTnLst>
                                    <p:animEffect transition="out" filter="wipe(down)">
                                      <p:cBhvr>
                                        <p:cTn id="157" dur="5000"/>
                                        <p:tgtEl>
                                          <p:spTgt spid="36"/>
                                        </p:tgtEl>
                                      </p:cBhvr>
                                    </p:animEffect>
                                    <p:set>
                                      <p:cBhvr>
                                        <p:cTn id="158" dur="1" fill="hold">
                                          <p:stCondLst>
                                            <p:cond delay="4999"/>
                                          </p:stCondLst>
                                        </p:cTn>
                                        <p:tgtEl>
                                          <p:spTgt spid="3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4" presetClass="emph" presetSubtype="0" fill="hold" grpId="0" nodeType="clickEffect">
                                  <p:stCondLst>
                                    <p:cond delay="0"/>
                                  </p:stCondLst>
                                  <p:childTnLst>
                                    <p:animClr clrSpc="hsl" dir="cw">
                                      <p:cBhvr override="childStyle">
                                        <p:cTn id="162" dur="500" fill="hold"/>
                                        <p:tgtEl>
                                          <p:spTgt spid="37"/>
                                        </p:tgtEl>
                                        <p:attrNameLst>
                                          <p:attrName>style.color</p:attrName>
                                        </p:attrNameLst>
                                      </p:cBhvr>
                                      <p:by>
                                        <p:hsl h="0" s="-12549" l="-25098"/>
                                      </p:by>
                                    </p:animClr>
                                    <p:animClr clrSpc="hsl" dir="cw">
                                      <p:cBhvr>
                                        <p:cTn id="163" dur="500" fill="hold"/>
                                        <p:tgtEl>
                                          <p:spTgt spid="37"/>
                                        </p:tgtEl>
                                        <p:attrNameLst>
                                          <p:attrName>fillcolor</p:attrName>
                                        </p:attrNameLst>
                                      </p:cBhvr>
                                      <p:by>
                                        <p:hsl h="0" s="-12549" l="-25098"/>
                                      </p:by>
                                    </p:animClr>
                                    <p:animClr clrSpc="hsl" dir="cw">
                                      <p:cBhvr>
                                        <p:cTn id="164" dur="500" fill="hold"/>
                                        <p:tgtEl>
                                          <p:spTgt spid="37"/>
                                        </p:tgtEl>
                                        <p:attrNameLst>
                                          <p:attrName>stroke.color</p:attrName>
                                        </p:attrNameLst>
                                      </p:cBhvr>
                                      <p:by>
                                        <p:hsl h="0" s="-12549" l="-25098"/>
                                      </p:by>
                                    </p:animClr>
                                    <p:set>
                                      <p:cBhvr>
                                        <p:cTn id="165" dur="500" fill="hold"/>
                                        <p:tgtEl>
                                          <p:spTgt spid="37"/>
                                        </p:tgtEl>
                                        <p:attrNameLst>
                                          <p:attrName>fill.type</p:attrName>
                                        </p:attrNameLst>
                                      </p:cBhvr>
                                      <p:to>
                                        <p:strVal val="solid"/>
                                      </p:to>
                                    </p:set>
                                  </p:childTnLst>
                                </p:cTn>
                              </p:par>
                            </p:childTnLst>
                          </p:cTn>
                        </p:par>
                      </p:childTnLst>
                    </p:cTn>
                  </p:par>
                  <p:par>
                    <p:cTn id="166" fill="hold">
                      <p:stCondLst>
                        <p:cond delay="indefinite"/>
                      </p:stCondLst>
                      <p:childTnLst>
                        <p:par>
                          <p:cTn id="167" fill="hold">
                            <p:stCondLst>
                              <p:cond delay="0"/>
                            </p:stCondLst>
                            <p:childTnLst>
                              <p:par>
                                <p:cTn id="168" presetID="22" presetClass="exit" presetSubtype="4" fill="hold" grpId="1" nodeType="clickEffect">
                                  <p:stCondLst>
                                    <p:cond delay="0"/>
                                  </p:stCondLst>
                                  <p:childTnLst>
                                    <p:animEffect transition="out" filter="wipe(down)">
                                      <p:cBhvr>
                                        <p:cTn id="169" dur="5000"/>
                                        <p:tgtEl>
                                          <p:spTgt spid="37"/>
                                        </p:tgtEl>
                                      </p:cBhvr>
                                    </p:animEffect>
                                    <p:set>
                                      <p:cBhvr>
                                        <p:cTn id="170" dur="1" fill="hold">
                                          <p:stCondLst>
                                            <p:cond delay="4999"/>
                                          </p:stCondLst>
                                        </p:cTn>
                                        <p:tgtEl>
                                          <p:spTgt spid="37"/>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4" presetClass="emph" presetSubtype="0" fill="hold" grpId="0" nodeType="clickEffect">
                                  <p:stCondLst>
                                    <p:cond delay="0"/>
                                  </p:stCondLst>
                                  <p:childTnLst>
                                    <p:animClr clrSpc="hsl" dir="cw">
                                      <p:cBhvr override="childStyle">
                                        <p:cTn id="174" dur="500" fill="hold"/>
                                        <p:tgtEl>
                                          <p:spTgt spid="38"/>
                                        </p:tgtEl>
                                        <p:attrNameLst>
                                          <p:attrName>style.color</p:attrName>
                                        </p:attrNameLst>
                                      </p:cBhvr>
                                      <p:by>
                                        <p:hsl h="0" s="-12549" l="-25098"/>
                                      </p:by>
                                    </p:animClr>
                                    <p:animClr clrSpc="hsl" dir="cw">
                                      <p:cBhvr>
                                        <p:cTn id="175" dur="500" fill="hold"/>
                                        <p:tgtEl>
                                          <p:spTgt spid="38"/>
                                        </p:tgtEl>
                                        <p:attrNameLst>
                                          <p:attrName>fillcolor</p:attrName>
                                        </p:attrNameLst>
                                      </p:cBhvr>
                                      <p:by>
                                        <p:hsl h="0" s="-12549" l="-25098"/>
                                      </p:by>
                                    </p:animClr>
                                    <p:animClr clrSpc="hsl" dir="cw">
                                      <p:cBhvr>
                                        <p:cTn id="176" dur="500" fill="hold"/>
                                        <p:tgtEl>
                                          <p:spTgt spid="38"/>
                                        </p:tgtEl>
                                        <p:attrNameLst>
                                          <p:attrName>stroke.color</p:attrName>
                                        </p:attrNameLst>
                                      </p:cBhvr>
                                      <p:by>
                                        <p:hsl h="0" s="-12549" l="-25098"/>
                                      </p:by>
                                    </p:animClr>
                                    <p:set>
                                      <p:cBhvr>
                                        <p:cTn id="177" dur="500" fill="hold"/>
                                        <p:tgtEl>
                                          <p:spTgt spid="38"/>
                                        </p:tgtEl>
                                        <p:attrNameLst>
                                          <p:attrName>fill.type</p:attrName>
                                        </p:attrNameLst>
                                      </p:cBhvr>
                                      <p:to>
                                        <p:strVal val="solid"/>
                                      </p:to>
                                    </p:set>
                                  </p:childTnLst>
                                </p:cTn>
                              </p:par>
                            </p:childTnLst>
                          </p:cTn>
                        </p:par>
                      </p:childTnLst>
                    </p:cTn>
                  </p:par>
                  <p:par>
                    <p:cTn id="178" fill="hold">
                      <p:stCondLst>
                        <p:cond delay="indefinite"/>
                      </p:stCondLst>
                      <p:childTnLst>
                        <p:par>
                          <p:cTn id="179" fill="hold">
                            <p:stCondLst>
                              <p:cond delay="0"/>
                            </p:stCondLst>
                            <p:childTnLst>
                              <p:par>
                                <p:cTn id="180" presetID="22" presetClass="exit" presetSubtype="4" fill="hold" grpId="1" nodeType="clickEffect">
                                  <p:stCondLst>
                                    <p:cond delay="0"/>
                                  </p:stCondLst>
                                  <p:childTnLst>
                                    <p:animEffect transition="out" filter="wipe(down)">
                                      <p:cBhvr>
                                        <p:cTn id="181" dur="5000"/>
                                        <p:tgtEl>
                                          <p:spTgt spid="38"/>
                                        </p:tgtEl>
                                      </p:cBhvr>
                                    </p:animEffect>
                                    <p:set>
                                      <p:cBhvr>
                                        <p:cTn id="182" dur="1" fill="hold">
                                          <p:stCondLst>
                                            <p:cond delay="4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233915" y="1360956"/>
            <a:ext cx="2327883"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p:cNvSpPr txBox="1"/>
          <p:nvPr/>
        </p:nvSpPr>
        <p:spPr>
          <a:xfrm>
            <a:off x="2754823" y="1350300"/>
            <a:ext cx="3509396"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l’aéroport</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318977" y="2519184"/>
            <a:ext cx="3864640"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États</a:t>
            </a: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-Unis</a:t>
            </a:r>
          </a:p>
        </p:txBody>
      </p:sp>
      <p:sp>
        <p:nvSpPr>
          <p:cNvPr id="12" name="TextBox 11"/>
          <p:cNvSpPr txBox="1"/>
          <p:nvPr/>
        </p:nvSpPr>
        <p:spPr>
          <a:xfrm>
            <a:off x="6457245" y="1360955"/>
            <a:ext cx="2768889"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plage</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711609" y="2478064"/>
            <a:ext cx="2016866"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l’hôtel</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4309114" y="3677410"/>
            <a:ext cx="3192195"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l’étranger</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8315641" y="3688067"/>
            <a:ext cx="2641480"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poste</a:t>
            </a:r>
          </a:p>
        </p:txBody>
      </p:sp>
      <p:sp>
        <p:nvSpPr>
          <p:cNvPr id="16" name="TextBox 15"/>
          <p:cNvSpPr txBox="1"/>
          <p:nvPr/>
        </p:nvSpPr>
        <p:spPr>
          <a:xfrm>
            <a:off x="115901" y="4937224"/>
            <a:ext cx="2445490"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café</a:t>
            </a:r>
          </a:p>
        </p:txBody>
      </p:sp>
      <p:sp>
        <p:nvSpPr>
          <p:cNvPr id="17" name="TextBox 16"/>
          <p:cNvSpPr txBox="1"/>
          <p:nvPr/>
        </p:nvSpPr>
        <p:spPr>
          <a:xfrm>
            <a:off x="2993979" y="4965225"/>
            <a:ext cx="2769246"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caisse</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6066878" y="4961508"/>
            <a:ext cx="2707395"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jardin</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8892546" y="4950985"/>
            <a:ext cx="3169374"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cinéma</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4509521" y="2513856"/>
            <a:ext cx="2309206"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pont</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539454" y="3688067"/>
            <a:ext cx="3423685"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magasin</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9562593" y="1361566"/>
            <a:ext cx="2314897"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pays</a:t>
            </a:r>
          </a:p>
        </p:txBody>
      </p:sp>
      <p:sp>
        <p:nvSpPr>
          <p:cNvPr id="23" name="TextBox 22"/>
          <p:cNvSpPr txBox="1"/>
          <p:nvPr/>
        </p:nvSpPr>
        <p:spPr>
          <a:xfrm>
            <a:off x="7094873" y="2496119"/>
            <a:ext cx="2340590" cy="830997"/>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l’église</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233914" y="1360954"/>
            <a:ext cx="2327883"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park</a:t>
            </a:r>
          </a:p>
        </p:txBody>
      </p:sp>
      <p:sp>
        <p:nvSpPr>
          <p:cNvPr id="25" name="TextBox 24"/>
          <p:cNvSpPr txBox="1"/>
          <p:nvPr/>
        </p:nvSpPr>
        <p:spPr>
          <a:xfrm>
            <a:off x="4309114" y="3677410"/>
            <a:ext cx="3192195"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abroad</a:t>
            </a:r>
          </a:p>
        </p:txBody>
      </p:sp>
      <p:sp>
        <p:nvSpPr>
          <p:cNvPr id="26" name="TextBox 25"/>
          <p:cNvSpPr txBox="1"/>
          <p:nvPr/>
        </p:nvSpPr>
        <p:spPr>
          <a:xfrm>
            <a:off x="8892546" y="4950985"/>
            <a:ext cx="3169374"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cinema</a:t>
            </a:r>
          </a:p>
        </p:txBody>
      </p:sp>
      <p:sp>
        <p:nvSpPr>
          <p:cNvPr id="27" name="TextBox 26"/>
          <p:cNvSpPr txBox="1"/>
          <p:nvPr/>
        </p:nvSpPr>
        <p:spPr>
          <a:xfrm>
            <a:off x="4509522" y="2513855"/>
            <a:ext cx="2309206"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bridge</a:t>
            </a:r>
          </a:p>
        </p:txBody>
      </p:sp>
      <p:sp>
        <p:nvSpPr>
          <p:cNvPr id="28" name="TextBox 27"/>
          <p:cNvSpPr txBox="1"/>
          <p:nvPr/>
        </p:nvSpPr>
        <p:spPr>
          <a:xfrm>
            <a:off x="6457244" y="1360954"/>
            <a:ext cx="2768890"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beach</a:t>
            </a:r>
          </a:p>
        </p:txBody>
      </p:sp>
      <p:sp>
        <p:nvSpPr>
          <p:cNvPr id="29" name="TextBox 28"/>
          <p:cNvSpPr txBox="1"/>
          <p:nvPr/>
        </p:nvSpPr>
        <p:spPr>
          <a:xfrm>
            <a:off x="116305" y="4937224"/>
            <a:ext cx="2445492"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cafe</a:t>
            </a:r>
          </a:p>
        </p:txBody>
      </p:sp>
      <p:sp>
        <p:nvSpPr>
          <p:cNvPr id="30" name="TextBox 29"/>
          <p:cNvSpPr txBox="1"/>
          <p:nvPr/>
        </p:nvSpPr>
        <p:spPr>
          <a:xfrm>
            <a:off x="539454" y="3688067"/>
            <a:ext cx="3423685"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shop</a:t>
            </a:r>
          </a:p>
        </p:txBody>
      </p:sp>
      <p:sp>
        <p:nvSpPr>
          <p:cNvPr id="31" name="TextBox 30"/>
          <p:cNvSpPr txBox="1"/>
          <p:nvPr/>
        </p:nvSpPr>
        <p:spPr>
          <a:xfrm>
            <a:off x="2754821" y="1350299"/>
            <a:ext cx="3509397"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airport</a:t>
            </a:r>
          </a:p>
        </p:txBody>
      </p:sp>
      <p:sp>
        <p:nvSpPr>
          <p:cNvPr id="32" name="TextBox 31"/>
          <p:cNvSpPr txBox="1"/>
          <p:nvPr/>
        </p:nvSpPr>
        <p:spPr>
          <a:xfrm>
            <a:off x="9498311" y="1360952"/>
            <a:ext cx="2443459"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country</a:t>
            </a:r>
          </a:p>
        </p:txBody>
      </p:sp>
      <p:sp>
        <p:nvSpPr>
          <p:cNvPr id="33" name="TextBox 32"/>
          <p:cNvSpPr txBox="1"/>
          <p:nvPr/>
        </p:nvSpPr>
        <p:spPr>
          <a:xfrm>
            <a:off x="7094872" y="2496118"/>
            <a:ext cx="2327883"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church</a:t>
            </a:r>
          </a:p>
        </p:txBody>
      </p:sp>
      <p:sp>
        <p:nvSpPr>
          <p:cNvPr id="34" name="TextBox 33"/>
          <p:cNvSpPr txBox="1"/>
          <p:nvPr/>
        </p:nvSpPr>
        <p:spPr>
          <a:xfrm>
            <a:off x="7917190" y="3688067"/>
            <a:ext cx="3438382"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post office</a:t>
            </a:r>
          </a:p>
        </p:txBody>
      </p:sp>
      <p:sp>
        <p:nvSpPr>
          <p:cNvPr id="35" name="TextBox 34"/>
          <p:cNvSpPr txBox="1"/>
          <p:nvPr/>
        </p:nvSpPr>
        <p:spPr>
          <a:xfrm>
            <a:off x="6066474" y="4961508"/>
            <a:ext cx="2707395"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garden</a:t>
            </a:r>
          </a:p>
        </p:txBody>
      </p:sp>
      <p:sp>
        <p:nvSpPr>
          <p:cNvPr id="36" name="TextBox 35"/>
          <p:cNvSpPr txBox="1"/>
          <p:nvPr/>
        </p:nvSpPr>
        <p:spPr>
          <a:xfrm>
            <a:off x="9711607" y="2478064"/>
            <a:ext cx="2016867"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hotel</a:t>
            </a:r>
          </a:p>
        </p:txBody>
      </p:sp>
      <p:sp>
        <p:nvSpPr>
          <p:cNvPr id="37" name="TextBox 36"/>
          <p:cNvSpPr txBox="1"/>
          <p:nvPr/>
        </p:nvSpPr>
        <p:spPr>
          <a:xfrm>
            <a:off x="318976" y="2513854"/>
            <a:ext cx="3864641"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America</a:t>
            </a:r>
          </a:p>
        </p:txBody>
      </p:sp>
      <p:sp>
        <p:nvSpPr>
          <p:cNvPr id="38" name="TextBox 37"/>
          <p:cNvSpPr txBox="1"/>
          <p:nvPr/>
        </p:nvSpPr>
        <p:spPr>
          <a:xfrm>
            <a:off x="2754823" y="4959895"/>
            <a:ext cx="3139198" cy="830997"/>
          </a:xfrm>
          <a:prstGeom prst="rect">
            <a:avLst/>
          </a:prstGeom>
          <a:solidFill>
            <a:schemeClr val="accent2">
              <a:lumMod val="20000"/>
              <a:lumOff val="8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checkout</a:t>
            </a:r>
          </a:p>
        </p:txBody>
      </p:sp>
    </p:spTree>
    <p:extLst>
      <p:ext uri="{BB962C8B-B14F-4D97-AF65-F5344CB8AC3E}">
        <p14:creationId xmlns:p14="http://schemas.microsoft.com/office/powerpoint/2010/main" val="152214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0"/>
                                        </p:tgtEl>
                                        <p:attrNameLst>
                                          <p:attrName>style.color</p:attrName>
                                        </p:attrNameLst>
                                      </p:cBhvr>
                                      <p:by>
                                        <p:hsl h="0" s="-12549" l="-25098"/>
                                      </p:by>
                                    </p:animClr>
                                    <p:animClr clrSpc="hsl" dir="cw">
                                      <p:cBhvr>
                                        <p:cTn id="7" dur="500" fill="hold"/>
                                        <p:tgtEl>
                                          <p:spTgt spid="30"/>
                                        </p:tgtEl>
                                        <p:attrNameLst>
                                          <p:attrName>fillcolor</p:attrName>
                                        </p:attrNameLst>
                                      </p:cBhvr>
                                      <p:by>
                                        <p:hsl h="0" s="-12549" l="-25098"/>
                                      </p:by>
                                    </p:animClr>
                                    <p:animClr clrSpc="hsl" dir="cw">
                                      <p:cBhvr>
                                        <p:cTn id="8" dur="500" fill="hold"/>
                                        <p:tgtEl>
                                          <p:spTgt spid="30"/>
                                        </p:tgtEl>
                                        <p:attrNameLst>
                                          <p:attrName>stroke.color</p:attrName>
                                        </p:attrNameLst>
                                      </p:cBhvr>
                                      <p:by>
                                        <p:hsl h="0" s="-12549" l="-25098"/>
                                      </p:by>
                                    </p:animClr>
                                    <p:set>
                                      <p:cBhvr>
                                        <p:cTn id="9" dur="500" fill="hold"/>
                                        <p:tgtEl>
                                          <p:spTgt spid="3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1000"/>
                                        <p:tgtEl>
                                          <p:spTgt spid="30"/>
                                        </p:tgtEl>
                                      </p:cBhvr>
                                    </p:animEffect>
                                    <p:set>
                                      <p:cBhvr>
                                        <p:cTn id="14" dur="1" fill="hold">
                                          <p:stCondLst>
                                            <p:cond delay="999"/>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grpId="0" nodeType="clickEffect">
                                  <p:stCondLst>
                                    <p:cond delay="0"/>
                                  </p:stCondLst>
                                  <p:childTnLst>
                                    <p:animClr clrSpc="hsl" dir="cw">
                                      <p:cBhvr override="childStyle">
                                        <p:cTn id="18" dur="500" fill="hold"/>
                                        <p:tgtEl>
                                          <p:spTgt spid="32"/>
                                        </p:tgtEl>
                                        <p:attrNameLst>
                                          <p:attrName>style.color</p:attrName>
                                        </p:attrNameLst>
                                      </p:cBhvr>
                                      <p:by>
                                        <p:hsl h="0" s="-12549" l="-25098"/>
                                      </p:by>
                                    </p:animClr>
                                    <p:animClr clrSpc="hsl" dir="cw">
                                      <p:cBhvr>
                                        <p:cTn id="19" dur="500" fill="hold"/>
                                        <p:tgtEl>
                                          <p:spTgt spid="32"/>
                                        </p:tgtEl>
                                        <p:attrNameLst>
                                          <p:attrName>fillcolor</p:attrName>
                                        </p:attrNameLst>
                                      </p:cBhvr>
                                      <p:by>
                                        <p:hsl h="0" s="-12549" l="-25098"/>
                                      </p:by>
                                    </p:animClr>
                                    <p:animClr clrSpc="hsl" dir="cw">
                                      <p:cBhvr>
                                        <p:cTn id="20" dur="500" fill="hold"/>
                                        <p:tgtEl>
                                          <p:spTgt spid="32"/>
                                        </p:tgtEl>
                                        <p:attrNameLst>
                                          <p:attrName>stroke.color</p:attrName>
                                        </p:attrNameLst>
                                      </p:cBhvr>
                                      <p:by>
                                        <p:hsl h="0" s="-12549" l="-25098"/>
                                      </p:by>
                                    </p:animClr>
                                    <p:set>
                                      <p:cBhvr>
                                        <p:cTn id="21" dur="500" fill="hold"/>
                                        <p:tgtEl>
                                          <p:spTgt spid="32"/>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1000"/>
                                        <p:tgtEl>
                                          <p:spTgt spid="32"/>
                                        </p:tgtEl>
                                      </p:cBhvr>
                                    </p:animEffect>
                                    <p:set>
                                      <p:cBhvr>
                                        <p:cTn id="26" dur="1" fill="hold">
                                          <p:stCondLst>
                                            <p:cond delay="999"/>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4" presetClass="emph" presetSubtype="0" fill="hold" grpId="0" nodeType="clickEffect">
                                  <p:stCondLst>
                                    <p:cond delay="0"/>
                                  </p:stCondLst>
                                  <p:childTnLst>
                                    <p:animClr clrSpc="hsl" dir="cw">
                                      <p:cBhvr override="childStyle">
                                        <p:cTn id="30" dur="500" fill="hold"/>
                                        <p:tgtEl>
                                          <p:spTgt spid="27"/>
                                        </p:tgtEl>
                                        <p:attrNameLst>
                                          <p:attrName>style.color</p:attrName>
                                        </p:attrNameLst>
                                      </p:cBhvr>
                                      <p:by>
                                        <p:hsl h="0" s="-12549" l="-25098"/>
                                      </p:by>
                                    </p:animClr>
                                    <p:animClr clrSpc="hsl" dir="cw">
                                      <p:cBhvr>
                                        <p:cTn id="31" dur="500" fill="hold"/>
                                        <p:tgtEl>
                                          <p:spTgt spid="27"/>
                                        </p:tgtEl>
                                        <p:attrNameLst>
                                          <p:attrName>fillcolor</p:attrName>
                                        </p:attrNameLst>
                                      </p:cBhvr>
                                      <p:by>
                                        <p:hsl h="0" s="-12549" l="-25098"/>
                                      </p:by>
                                    </p:animClr>
                                    <p:animClr clrSpc="hsl" dir="cw">
                                      <p:cBhvr>
                                        <p:cTn id="32" dur="500" fill="hold"/>
                                        <p:tgtEl>
                                          <p:spTgt spid="27"/>
                                        </p:tgtEl>
                                        <p:attrNameLst>
                                          <p:attrName>stroke.color</p:attrName>
                                        </p:attrNameLst>
                                      </p:cBhvr>
                                      <p:by>
                                        <p:hsl h="0" s="-12549" l="-25098"/>
                                      </p:by>
                                    </p:animClr>
                                    <p:set>
                                      <p:cBhvr>
                                        <p:cTn id="33" dur="500" fill="hold"/>
                                        <p:tgtEl>
                                          <p:spTgt spid="27"/>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1000"/>
                                        <p:tgtEl>
                                          <p:spTgt spid="27"/>
                                        </p:tgtEl>
                                      </p:cBhvr>
                                    </p:animEffect>
                                    <p:set>
                                      <p:cBhvr>
                                        <p:cTn id="38" dur="1" fill="hold">
                                          <p:stCondLst>
                                            <p:cond delay="9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4" presetClass="emph" presetSubtype="0" fill="hold" grpId="0" nodeType="clickEffect">
                                  <p:stCondLst>
                                    <p:cond delay="0"/>
                                  </p:stCondLst>
                                  <p:childTnLst>
                                    <p:animClr clrSpc="hsl" dir="cw">
                                      <p:cBhvr override="childStyle">
                                        <p:cTn id="42" dur="500" fill="hold"/>
                                        <p:tgtEl>
                                          <p:spTgt spid="26"/>
                                        </p:tgtEl>
                                        <p:attrNameLst>
                                          <p:attrName>style.color</p:attrName>
                                        </p:attrNameLst>
                                      </p:cBhvr>
                                      <p:by>
                                        <p:hsl h="0" s="-12549" l="-25098"/>
                                      </p:by>
                                    </p:animClr>
                                    <p:animClr clrSpc="hsl" dir="cw">
                                      <p:cBhvr>
                                        <p:cTn id="43" dur="500" fill="hold"/>
                                        <p:tgtEl>
                                          <p:spTgt spid="26"/>
                                        </p:tgtEl>
                                        <p:attrNameLst>
                                          <p:attrName>fillcolor</p:attrName>
                                        </p:attrNameLst>
                                      </p:cBhvr>
                                      <p:by>
                                        <p:hsl h="0" s="-12549" l="-25098"/>
                                      </p:by>
                                    </p:animClr>
                                    <p:animClr clrSpc="hsl" dir="cw">
                                      <p:cBhvr>
                                        <p:cTn id="44" dur="500" fill="hold"/>
                                        <p:tgtEl>
                                          <p:spTgt spid="26"/>
                                        </p:tgtEl>
                                        <p:attrNameLst>
                                          <p:attrName>stroke.color</p:attrName>
                                        </p:attrNameLst>
                                      </p:cBhvr>
                                      <p:by>
                                        <p:hsl h="0" s="-12549" l="-25098"/>
                                      </p:by>
                                    </p:animClr>
                                    <p:set>
                                      <p:cBhvr>
                                        <p:cTn id="45" dur="500" fill="hold"/>
                                        <p:tgtEl>
                                          <p:spTgt spid="26"/>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1000"/>
                                        <p:tgtEl>
                                          <p:spTgt spid="26"/>
                                        </p:tgtEl>
                                      </p:cBhvr>
                                    </p:animEffect>
                                    <p:set>
                                      <p:cBhvr>
                                        <p:cTn id="50" dur="1" fill="hold">
                                          <p:stCondLst>
                                            <p:cond delay="999"/>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4" presetClass="emph" presetSubtype="0" fill="hold" grpId="0" nodeType="clickEffect">
                                  <p:stCondLst>
                                    <p:cond delay="0"/>
                                  </p:stCondLst>
                                  <p:childTnLst>
                                    <p:animClr clrSpc="hsl" dir="cw">
                                      <p:cBhvr override="childStyle">
                                        <p:cTn id="54" dur="500" fill="hold"/>
                                        <p:tgtEl>
                                          <p:spTgt spid="24"/>
                                        </p:tgtEl>
                                        <p:attrNameLst>
                                          <p:attrName>style.color</p:attrName>
                                        </p:attrNameLst>
                                      </p:cBhvr>
                                      <p:by>
                                        <p:hsl h="0" s="-12549" l="-25098"/>
                                      </p:by>
                                    </p:animClr>
                                    <p:animClr clrSpc="hsl" dir="cw">
                                      <p:cBhvr>
                                        <p:cTn id="55" dur="500" fill="hold"/>
                                        <p:tgtEl>
                                          <p:spTgt spid="24"/>
                                        </p:tgtEl>
                                        <p:attrNameLst>
                                          <p:attrName>fillcolor</p:attrName>
                                        </p:attrNameLst>
                                      </p:cBhvr>
                                      <p:by>
                                        <p:hsl h="0" s="-12549" l="-25098"/>
                                      </p:by>
                                    </p:animClr>
                                    <p:animClr clrSpc="hsl" dir="cw">
                                      <p:cBhvr>
                                        <p:cTn id="56" dur="500" fill="hold"/>
                                        <p:tgtEl>
                                          <p:spTgt spid="24"/>
                                        </p:tgtEl>
                                        <p:attrNameLst>
                                          <p:attrName>stroke.color</p:attrName>
                                        </p:attrNameLst>
                                      </p:cBhvr>
                                      <p:by>
                                        <p:hsl h="0" s="-12549" l="-25098"/>
                                      </p:by>
                                    </p:animClr>
                                    <p:set>
                                      <p:cBhvr>
                                        <p:cTn id="57" dur="500" fill="hold"/>
                                        <p:tgtEl>
                                          <p:spTgt spid="24"/>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1000"/>
                                        <p:tgtEl>
                                          <p:spTgt spid="24"/>
                                        </p:tgtEl>
                                      </p:cBhvr>
                                    </p:animEffect>
                                    <p:set>
                                      <p:cBhvr>
                                        <p:cTn id="62" dur="1" fill="hold">
                                          <p:stCondLst>
                                            <p:cond delay="999"/>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4" presetClass="emph" presetSubtype="0" fill="hold" grpId="0" nodeType="clickEffect">
                                  <p:stCondLst>
                                    <p:cond delay="0"/>
                                  </p:stCondLst>
                                  <p:childTnLst>
                                    <p:animClr clrSpc="hsl" dir="cw">
                                      <p:cBhvr override="childStyle">
                                        <p:cTn id="66" dur="500" fill="hold"/>
                                        <p:tgtEl>
                                          <p:spTgt spid="38"/>
                                        </p:tgtEl>
                                        <p:attrNameLst>
                                          <p:attrName>style.color</p:attrName>
                                        </p:attrNameLst>
                                      </p:cBhvr>
                                      <p:by>
                                        <p:hsl h="0" s="-12549" l="-25098"/>
                                      </p:by>
                                    </p:animClr>
                                    <p:animClr clrSpc="hsl" dir="cw">
                                      <p:cBhvr>
                                        <p:cTn id="67" dur="500" fill="hold"/>
                                        <p:tgtEl>
                                          <p:spTgt spid="38"/>
                                        </p:tgtEl>
                                        <p:attrNameLst>
                                          <p:attrName>fillcolor</p:attrName>
                                        </p:attrNameLst>
                                      </p:cBhvr>
                                      <p:by>
                                        <p:hsl h="0" s="-12549" l="-25098"/>
                                      </p:by>
                                    </p:animClr>
                                    <p:animClr clrSpc="hsl" dir="cw">
                                      <p:cBhvr>
                                        <p:cTn id="68" dur="500" fill="hold"/>
                                        <p:tgtEl>
                                          <p:spTgt spid="38"/>
                                        </p:tgtEl>
                                        <p:attrNameLst>
                                          <p:attrName>stroke.color</p:attrName>
                                        </p:attrNameLst>
                                      </p:cBhvr>
                                      <p:by>
                                        <p:hsl h="0" s="-12549" l="-25098"/>
                                      </p:by>
                                    </p:animClr>
                                    <p:set>
                                      <p:cBhvr>
                                        <p:cTn id="69" dur="500" fill="hold"/>
                                        <p:tgtEl>
                                          <p:spTgt spid="38"/>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2" presetClass="exit" presetSubtype="4" fill="hold" grpId="1" nodeType="clickEffect">
                                  <p:stCondLst>
                                    <p:cond delay="0"/>
                                  </p:stCondLst>
                                  <p:childTnLst>
                                    <p:animEffect transition="out" filter="wipe(down)">
                                      <p:cBhvr>
                                        <p:cTn id="73" dur="1000"/>
                                        <p:tgtEl>
                                          <p:spTgt spid="38"/>
                                        </p:tgtEl>
                                      </p:cBhvr>
                                    </p:animEffect>
                                    <p:set>
                                      <p:cBhvr>
                                        <p:cTn id="74" dur="1" fill="hold">
                                          <p:stCondLst>
                                            <p:cond delay="999"/>
                                          </p:stCondLst>
                                        </p:cTn>
                                        <p:tgtEl>
                                          <p:spTgt spid="3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34"/>
                                        </p:tgtEl>
                                        <p:attrNameLst>
                                          <p:attrName>style.color</p:attrName>
                                        </p:attrNameLst>
                                      </p:cBhvr>
                                      <p:by>
                                        <p:hsl h="0" s="-12549" l="-25098"/>
                                      </p:by>
                                    </p:animClr>
                                    <p:animClr clrSpc="hsl" dir="cw">
                                      <p:cBhvr>
                                        <p:cTn id="79" dur="500" fill="hold"/>
                                        <p:tgtEl>
                                          <p:spTgt spid="34"/>
                                        </p:tgtEl>
                                        <p:attrNameLst>
                                          <p:attrName>fillcolor</p:attrName>
                                        </p:attrNameLst>
                                      </p:cBhvr>
                                      <p:by>
                                        <p:hsl h="0" s="-12549" l="-25098"/>
                                      </p:by>
                                    </p:animClr>
                                    <p:animClr clrSpc="hsl" dir="cw">
                                      <p:cBhvr>
                                        <p:cTn id="80" dur="500" fill="hold"/>
                                        <p:tgtEl>
                                          <p:spTgt spid="34"/>
                                        </p:tgtEl>
                                        <p:attrNameLst>
                                          <p:attrName>stroke.color</p:attrName>
                                        </p:attrNameLst>
                                      </p:cBhvr>
                                      <p:by>
                                        <p:hsl h="0" s="-12549" l="-25098"/>
                                      </p:by>
                                    </p:animClr>
                                    <p:set>
                                      <p:cBhvr>
                                        <p:cTn id="81" dur="500" fill="hold"/>
                                        <p:tgtEl>
                                          <p:spTgt spid="34"/>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1000"/>
                                        <p:tgtEl>
                                          <p:spTgt spid="34"/>
                                        </p:tgtEl>
                                      </p:cBhvr>
                                    </p:animEffect>
                                    <p:set>
                                      <p:cBhvr>
                                        <p:cTn id="86" dur="1" fill="hold">
                                          <p:stCondLst>
                                            <p:cond delay="999"/>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4" presetClass="emph" presetSubtype="0" fill="hold" grpId="0" nodeType="clickEffect">
                                  <p:stCondLst>
                                    <p:cond delay="0"/>
                                  </p:stCondLst>
                                  <p:childTnLst>
                                    <p:animClr clrSpc="hsl" dir="cw">
                                      <p:cBhvr override="childStyle">
                                        <p:cTn id="90" dur="500" fill="hold"/>
                                        <p:tgtEl>
                                          <p:spTgt spid="28"/>
                                        </p:tgtEl>
                                        <p:attrNameLst>
                                          <p:attrName>style.color</p:attrName>
                                        </p:attrNameLst>
                                      </p:cBhvr>
                                      <p:by>
                                        <p:hsl h="0" s="-12549" l="-25098"/>
                                      </p:by>
                                    </p:animClr>
                                    <p:animClr clrSpc="hsl" dir="cw">
                                      <p:cBhvr>
                                        <p:cTn id="91" dur="500" fill="hold"/>
                                        <p:tgtEl>
                                          <p:spTgt spid="28"/>
                                        </p:tgtEl>
                                        <p:attrNameLst>
                                          <p:attrName>fillcolor</p:attrName>
                                        </p:attrNameLst>
                                      </p:cBhvr>
                                      <p:by>
                                        <p:hsl h="0" s="-12549" l="-25098"/>
                                      </p:by>
                                    </p:animClr>
                                    <p:animClr clrSpc="hsl" dir="cw">
                                      <p:cBhvr>
                                        <p:cTn id="92" dur="500" fill="hold"/>
                                        <p:tgtEl>
                                          <p:spTgt spid="28"/>
                                        </p:tgtEl>
                                        <p:attrNameLst>
                                          <p:attrName>stroke.color</p:attrName>
                                        </p:attrNameLst>
                                      </p:cBhvr>
                                      <p:by>
                                        <p:hsl h="0" s="-12549" l="-25098"/>
                                      </p:by>
                                    </p:animClr>
                                    <p:set>
                                      <p:cBhvr>
                                        <p:cTn id="93" dur="500" fill="hold"/>
                                        <p:tgtEl>
                                          <p:spTgt spid="28"/>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2" presetClass="exit" presetSubtype="4" fill="hold" grpId="1" nodeType="clickEffect">
                                  <p:stCondLst>
                                    <p:cond delay="0"/>
                                  </p:stCondLst>
                                  <p:childTnLst>
                                    <p:animEffect transition="out" filter="wipe(down)">
                                      <p:cBhvr>
                                        <p:cTn id="97" dur="1000"/>
                                        <p:tgtEl>
                                          <p:spTgt spid="28"/>
                                        </p:tgtEl>
                                      </p:cBhvr>
                                    </p:animEffect>
                                    <p:set>
                                      <p:cBhvr>
                                        <p:cTn id="98" dur="1" fill="hold">
                                          <p:stCondLst>
                                            <p:cond delay="999"/>
                                          </p:stCondLst>
                                        </p:cTn>
                                        <p:tgtEl>
                                          <p:spTgt spid="2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4" presetClass="emph" presetSubtype="0" fill="hold" grpId="0" nodeType="clickEffect">
                                  <p:stCondLst>
                                    <p:cond delay="0"/>
                                  </p:stCondLst>
                                  <p:childTnLst>
                                    <p:animClr clrSpc="hsl" dir="cw">
                                      <p:cBhvr override="childStyle">
                                        <p:cTn id="102" dur="500" fill="hold"/>
                                        <p:tgtEl>
                                          <p:spTgt spid="37"/>
                                        </p:tgtEl>
                                        <p:attrNameLst>
                                          <p:attrName>style.color</p:attrName>
                                        </p:attrNameLst>
                                      </p:cBhvr>
                                      <p:by>
                                        <p:hsl h="0" s="-12549" l="-25098"/>
                                      </p:by>
                                    </p:animClr>
                                    <p:animClr clrSpc="hsl" dir="cw">
                                      <p:cBhvr>
                                        <p:cTn id="103" dur="500" fill="hold"/>
                                        <p:tgtEl>
                                          <p:spTgt spid="37"/>
                                        </p:tgtEl>
                                        <p:attrNameLst>
                                          <p:attrName>fillcolor</p:attrName>
                                        </p:attrNameLst>
                                      </p:cBhvr>
                                      <p:by>
                                        <p:hsl h="0" s="-12549" l="-25098"/>
                                      </p:by>
                                    </p:animClr>
                                    <p:animClr clrSpc="hsl" dir="cw">
                                      <p:cBhvr>
                                        <p:cTn id="104" dur="500" fill="hold"/>
                                        <p:tgtEl>
                                          <p:spTgt spid="37"/>
                                        </p:tgtEl>
                                        <p:attrNameLst>
                                          <p:attrName>stroke.color</p:attrName>
                                        </p:attrNameLst>
                                      </p:cBhvr>
                                      <p:by>
                                        <p:hsl h="0" s="-12549" l="-25098"/>
                                      </p:by>
                                    </p:animClr>
                                    <p:set>
                                      <p:cBhvr>
                                        <p:cTn id="105" dur="500" fill="hold"/>
                                        <p:tgtEl>
                                          <p:spTgt spid="37"/>
                                        </p:tgtEl>
                                        <p:attrNameLst>
                                          <p:attrName>fill.type</p:attrName>
                                        </p:attrNameLst>
                                      </p:cBhvr>
                                      <p:to>
                                        <p:strVal val="solid"/>
                                      </p:to>
                                    </p:set>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4" presetClass="emph" presetSubtype="0" fill="hold" grpId="0" nodeType="clickEffect">
                                  <p:stCondLst>
                                    <p:cond delay="0"/>
                                  </p:stCondLst>
                                  <p:childTnLst>
                                    <p:animClr clrSpc="hsl" dir="cw">
                                      <p:cBhvr override="childStyle">
                                        <p:cTn id="114" dur="500" fill="hold"/>
                                        <p:tgtEl>
                                          <p:spTgt spid="35"/>
                                        </p:tgtEl>
                                        <p:attrNameLst>
                                          <p:attrName>style.color</p:attrName>
                                        </p:attrNameLst>
                                      </p:cBhvr>
                                      <p:by>
                                        <p:hsl h="0" s="-12549" l="-25098"/>
                                      </p:by>
                                    </p:animClr>
                                    <p:animClr clrSpc="hsl" dir="cw">
                                      <p:cBhvr>
                                        <p:cTn id="115" dur="500" fill="hold"/>
                                        <p:tgtEl>
                                          <p:spTgt spid="35"/>
                                        </p:tgtEl>
                                        <p:attrNameLst>
                                          <p:attrName>fillcolor</p:attrName>
                                        </p:attrNameLst>
                                      </p:cBhvr>
                                      <p:by>
                                        <p:hsl h="0" s="-12549" l="-25098"/>
                                      </p:by>
                                    </p:animClr>
                                    <p:animClr clrSpc="hsl" dir="cw">
                                      <p:cBhvr>
                                        <p:cTn id="116" dur="500" fill="hold"/>
                                        <p:tgtEl>
                                          <p:spTgt spid="35"/>
                                        </p:tgtEl>
                                        <p:attrNameLst>
                                          <p:attrName>stroke.color</p:attrName>
                                        </p:attrNameLst>
                                      </p:cBhvr>
                                      <p:by>
                                        <p:hsl h="0" s="-12549" l="-25098"/>
                                      </p:by>
                                    </p:animClr>
                                    <p:set>
                                      <p:cBhvr>
                                        <p:cTn id="117" dur="500" fill="hold"/>
                                        <p:tgtEl>
                                          <p:spTgt spid="35"/>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4" fill="hold" grpId="1" nodeType="clickEffect">
                                  <p:stCondLst>
                                    <p:cond delay="0"/>
                                  </p:stCondLst>
                                  <p:childTnLst>
                                    <p:animEffect transition="out" filter="wipe(down)">
                                      <p:cBhvr>
                                        <p:cTn id="121" dur="1000"/>
                                        <p:tgtEl>
                                          <p:spTgt spid="35"/>
                                        </p:tgtEl>
                                      </p:cBhvr>
                                    </p:animEffect>
                                    <p:set>
                                      <p:cBhvr>
                                        <p:cTn id="122" dur="1" fill="hold">
                                          <p:stCondLst>
                                            <p:cond delay="999"/>
                                          </p:stCondLst>
                                        </p:cTn>
                                        <p:tgtEl>
                                          <p:spTgt spid="3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4" presetClass="emph" presetSubtype="0" fill="hold" grpId="0" nodeType="clickEffect">
                                  <p:stCondLst>
                                    <p:cond delay="0"/>
                                  </p:stCondLst>
                                  <p:childTnLst>
                                    <p:animClr clrSpc="hsl" dir="cw">
                                      <p:cBhvr override="childStyle">
                                        <p:cTn id="126" dur="500" fill="hold"/>
                                        <p:tgtEl>
                                          <p:spTgt spid="36"/>
                                        </p:tgtEl>
                                        <p:attrNameLst>
                                          <p:attrName>style.color</p:attrName>
                                        </p:attrNameLst>
                                      </p:cBhvr>
                                      <p:by>
                                        <p:hsl h="0" s="-12549" l="-25098"/>
                                      </p:by>
                                    </p:animClr>
                                    <p:animClr clrSpc="hsl" dir="cw">
                                      <p:cBhvr>
                                        <p:cTn id="127" dur="500" fill="hold"/>
                                        <p:tgtEl>
                                          <p:spTgt spid="36"/>
                                        </p:tgtEl>
                                        <p:attrNameLst>
                                          <p:attrName>fillcolor</p:attrName>
                                        </p:attrNameLst>
                                      </p:cBhvr>
                                      <p:by>
                                        <p:hsl h="0" s="-12549" l="-25098"/>
                                      </p:by>
                                    </p:animClr>
                                    <p:animClr clrSpc="hsl" dir="cw">
                                      <p:cBhvr>
                                        <p:cTn id="128" dur="500" fill="hold"/>
                                        <p:tgtEl>
                                          <p:spTgt spid="36"/>
                                        </p:tgtEl>
                                        <p:attrNameLst>
                                          <p:attrName>stroke.color</p:attrName>
                                        </p:attrNameLst>
                                      </p:cBhvr>
                                      <p:by>
                                        <p:hsl h="0" s="-12549" l="-25098"/>
                                      </p:by>
                                    </p:animClr>
                                    <p:set>
                                      <p:cBhvr>
                                        <p:cTn id="129" dur="500" fill="hold"/>
                                        <p:tgtEl>
                                          <p:spTgt spid="36"/>
                                        </p:tgtEl>
                                        <p:attrNameLst>
                                          <p:attrName>fill.type</p:attrName>
                                        </p:attrNameLst>
                                      </p:cBhvr>
                                      <p:to>
                                        <p:strVal val="solid"/>
                                      </p:to>
                                    </p:set>
                                  </p:childTnLst>
                                </p:cTn>
                              </p:par>
                            </p:childTnLst>
                          </p:cTn>
                        </p:par>
                      </p:childTnLst>
                    </p:cTn>
                  </p:par>
                  <p:par>
                    <p:cTn id="130" fill="hold">
                      <p:stCondLst>
                        <p:cond delay="indefinite"/>
                      </p:stCondLst>
                      <p:childTnLst>
                        <p:par>
                          <p:cTn id="131" fill="hold">
                            <p:stCondLst>
                              <p:cond delay="0"/>
                            </p:stCondLst>
                            <p:childTnLst>
                              <p:par>
                                <p:cTn id="132" presetID="22" presetClass="exit" presetSubtype="4" fill="hold" grpId="1" nodeType="clickEffect">
                                  <p:stCondLst>
                                    <p:cond delay="0"/>
                                  </p:stCondLst>
                                  <p:childTnLst>
                                    <p:animEffect transition="out" filter="wipe(down)">
                                      <p:cBhvr>
                                        <p:cTn id="133" dur="1000"/>
                                        <p:tgtEl>
                                          <p:spTgt spid="36"/>
                                        </p:tgtEl>
                                      </p:cBhvr>
                                    </p:animEffect>
                                    <p:set>
                                      <p:cBhvr>
                                        <p:cTn id="134" dur="1" fill="hold">
                                          <p:stCondLst>
                                            <p:cond delay="999"/>
                                          </p:stCondLst>
                                        </p:cTn>
                                        <p:tgtEl>
                                          <p:spTgt spid="3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4" presetClass="emph" presetSubtype="0" fill="hold" grpId="0" nodeType="clickEffect">
                                  <p:stCondLst>
                                    <p:cond delay="0"/>
                                  </p:stCondLst>
                                  <p:childTnLst>
                                    <p:animClr clrSpc="hsl" dir="cw">
                                      <p:cBhvr override="childStyle">
                                        <p:cTn id="138" dur="500" fill="hold"/>
                                        <p:tgtEl>
                                          <p:spTgt spid="25"/>
                                        </p:tgtEl>
                                        <p:attrNameLst>
                                          <p:attrName>style.color</p:attrName>
                                        </p:attrNameLst>
                                      </p:cBhvr>
                                      <p:by>
                                        <p:hsl h="0" s="-12549" l="-25098"/>
                                      </p:by>
                                    </p:animClr>
                                    <p:animClr clrSpc="hsl" dir="cw">
                                      <p:cBhvr>
                                        <p:cTn id="139" dur="500" fill="hold"/>
                                        <p:tgtEl>
                                          <p:spTgt spid="25"/>
                                        </p:tgtEl>
                                        <p:attrNameLst>
                                          <p:attrName>fillcolor</p:attrName>
                                        </p:attrNameLst>
                                      </p:cBhvr>
                                      <p:by>
                                        <p:hsl h="0" s="-12549" l="-25098"/>
                                      </p:by>
                                    </p:animClr>
                                    <p:animClr clrSpc="hsl" dir="cw">
                                      <p:cBhvr>
                                        <p:cTn id="140" dur="500" fill="hold"/>
                                        <p:tgtEl>
                                          <p:spTgt spid="25"/>
                                        </p:tgtEl>
                                        <p:attrNameLst>
                                          <p:attrName>stroke.color</p:attrName>
                                        </p:attrNameLst>
                                      </p:cBhvr>
                                      <p:by>
                                        <p:hsl h="0" s="-12549" l="-25098"/>
                                      </p:by>
                                    </p:animClr>
                                    <p:set>
                                      <p:cBhvr>
                                        <p:cTn id="141" dur="500" fill="hold"/>
                                        <p:tgtEl>
                                          <p:spTgt spid="25"/>
                                        </p:tgtEl>
                                        <p:attrNameLst>
                                          <p:attrName>fill.type</p:attrName>
                                        </p:attrNameLst>
                                      </p:cBhvr>
                                      <p:to>
                                        <p:strVal val="solid"/>
                                      </p:to>
                                    </p:set>
                                  </p:childTnLst>
                                </p:cTn>
                              </p:par>
                            </p:childTnLst>
                          </p:cTn>
                        </p:par>
                      </p:childTnLst>
                    </p:cTn>
                  </p:par>
                  <p:par>
                    <p:cTn id="142" fill="hold">
                      <p:stCondLst>
                        <p:cond delay="indefinite"/>
                      </p:stCondLst>
                      <p:childTnLst>
                        <p:par>
                          <p:cTn id="143" fill="hold">
                            <p:stCondLst>
                              <p:cond delay="0"/>
                            </p:stCondLst>
                            <p:childTnLst>
                              <p:par>
                                <p:cTn id="144" presetID="22" presetClass="exit" presetSubtype="4" fill="hold" grpId="1" nodeType="clickEffect">
                                  <p:stCondLst>
                                    <p:cond delay="0"/>
                                  </p:stCondLst>
                                  <p:childTnLst>
                                    <p:animEffect transition="out" filter="wipe(down)">
                                      <p:cBhvr>
                                        <p:cTn id="145" dur="1000"/>
                                        <p:tgtEl>
                                          <p:spTgt spid="25"/>
                                        </p:tgtEl>
                                      </p:cBhvr>
                                    </p:animEffect>
                                    <p:set>
                                      <p:cBhvr>
                                        <p:cTn id="146" dur="1" fill="hold">
                                          <p:stCondLst>
                                            <p:cond delay="999"/>
                                          </p:stCondLst>
                                        </p:cTn>
                                        <p:tgtEl>
                                          <p:spTgt spid="2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4" presetClass="emph" presetSubtype="0" fill="hold" grpId="0" nodeType="clickEffect">
                                  <p:stCondLst>
                                    <p:cond delay="0"/>
                                  </p:stCondLst>
                                  <p:childTnLst>
                                    <p:animClr clrSpc="hsl" dir="cw">
                                      <p:cBhvr override="childStyle">
                                        <p:cTn id="150" dur="500" fill="hold"/>
                                        <p:tgtEl>
                                          <p:spTgt spid="31"/>
                                        </p:tgtEl>
                                        <p:attrNameLst>
                                          <p:attrName>style.color</p:attrName>
                                        </p:attrNameLst>
                                      </p:cBhvr>
                                      <p:by>
                                        <p:hsl h="0" s="-12549" l="-25098"/>
                                      </p:by>
                                    </p:animClr>
                                    <p:animClr clrSpc="hsl" dir="cw">
                                      <p:cBhvr>
                                        <p:cTn id="151" dur="500" fill="hold"/>
                                        <p:tgtEl>
                                          <p:spTgt spid="31"/>
                                        </p:tgtEl>
                                        <p:attrNameLst>
                                          <p:attrName>fillcolor</p:attrName>
                                        </p:attrNameLst>
                                      </p:cBhvr>
                                      <p:by>
                                        <p:hsl h="0" s="-12549" l="-25098"/>
                                      </p:by>
                                    </p:animClr>
                                    <p:animClr clrSpc="hsl" dir="cw">
                                      <p:cBhvr>
                                        <p:cTn id="152" dur="500" fill="hold"/>
                                        <p:tgtEl>
                                          <p:spTgt spid="31"/>
                                        </p:tgtEl>
                                        <p:attrNameLst>
                                          <p:attrName>stroke.color</p:attrName>
                                        </p:attrNameLst>
                                      </p:cBhvr>
                                      <p:by>
                                        <p:hsl h="0" s="-12549" l="-25098"/>
                                      </p:by>
                                    </p:animClr>
                                    <p:set>
                                      <p:cBhvr>
                                        <p:cTn id="153" dur="500" fill="hold"/>
                                        <p:tgtEl>
                                          <p:spTgt spid="31"/>
                                        </p:tgtEl>
                                        <p:attrNameLst>
                                          <p:attrName>fill.type</p:attrName>
                                        </p:attrNameLst>
                                      </p:cBhvr>
                                      <p:to>
                                        <p:strVal val="solid"/>
                                      </p:to>
                                    </p:set>
                                  </p:childTnLst>
                                </p:cTn>
                              </p:par>
                            </p:childTnLst>
                          </p:cTn>
                        </p:par>
                      </p:childTnLst>
                    </p:cTn>
                  </p:par>
                  <p:par>
                    <p:cTn id="154" fill="hold">
                      <p:stCondLst>
                        <p:cond delay="indefinite"/>
                      </p:stCondLst>
                      <p:childTnLst>
                        <p:par>
                          <p:cTn id="155" fill="hold">
                            <p:stCondLst>
                              <p:cond delay="0"/>
                            </p:stCondLst>
                            <p:childTnLst>
                              <p:par>
                                <p:cTn id="156" presetID="22" presetClass="exit" presetSubtype="4" fill="hold" grpId="1" nodeType="clickEffect">
                                  <p:stCondLst>
                                    <p:cond delay="0"/>
                                  </p:stCondLst>
                                  <p:childTnLst>
                                    <p:animEffect transition="out" filter="wipe(down)">
                                      <p:cBhvr>
                                        <p:cTn id="157" dur="1000"/>
                                        <p:tgtEl>
                                          <p:spTgt spid="31"/>
                                        </p:tgtEl>
                                      </p:cBhvr>
                                    </p:animEffect>
                                    <p:set>
                                      <p:cBhvr>
                                        <p:cTn id="158" dur="1" fill="hold">
                                          <p:stCondLst>
                                            <p:cond delay="999"/>
                                          </p:stCondLst>
                                        </p:cTn>
                                        <p:tgtEl>
                                          <p:spTgt spid="3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4" presetClass="emph" presetSubtype="0" fill="hold" grpId="0" nodeType="clickEffect">
                                  <p:stCondLst>
                                    <p:cond delay="0"/>
                                  </p:stCondLst>
                                  <p:childTnLst>
                                    <p:animClr clrSpc="hsl" dir="cw">
                                      <p:cBhvr override="childStyle">
                                        <p:cTn id="162" dur="500" fill="hold"/>
                                        <p:tgtEl>
                                          <p:spTgt spid="29"/>
                                        </p:tgtEl>
                                        <p:attrNameLst>
                                          <p:attrName>style.color</p:attrName>
                                        </p:attrNameLst>
                                      </p:cBhvr>
                                      <p:by>
                                        <p:hsl h="0" s="-12549" l="-25098"/>
                                      </p:by>
                                    </p:animClr>
                                    <p:animClr clrSpc="hsl" dir="cw">
                                      <p:cBhvr>
                                        <p:cTn id="163" dur="500" fill="hold"/>
                                        <p:tgtEl>
                                          <p:spTgt spid="29"/>
                                        </p:tgtEl>
                                        <p:attrNameLst>
                                          <p:attrName>fillcolor</p:attrName>
                                        </p:attrNameLst>
                                      </p:cBhvr>
                                      <p:by>
                                        <p:hsl h="0" s="-12549" l="-25098"/>
                                      </p:by>
                                    </p:animClr>
                                    <p:animClr clrSpc="hsl" dir="cw">
                                      <p:cBhvr>
                                        <p:cTn id="164" dur="500" fill="hold"/>
                                        <p:tgtEl>
                                          <p:spTgt spid="29"/>
                                        </p:tgtEl>
                                        <p:attrNameLst>
                                          <p:attrName>stroke.color</p:attrName>
                                        </p:attrNameLst>
                                      </p:cBhvr>
                                      <p:by>
                                        <p:hsl h="0" s="-12549" l="-25098"/>
                                      </p:by>
                                    </p:animClr>
                                    <p:set>
                                      <p:cBhvr>
                                        <p:cTn id="165" dur="500" fill="hold"/>
                                        <p:tgtEl>
                                          <p:spTgt spid="29"/>
                                        </p:tgtEl>
                                        <p:attrNameLst>
                                          <p:attrName>fill.type</p:attrName>
                                        </p:attrNameLst>
                                      </p:cBhvr>
                                      <p:to>
                                        <p:strVal val="solid"/>
                                      </p:to>
                                    </p:set>
                                  </p:childTnLst>
                                </p:cTn>
                              </p:par>
                            </p:childTnLst>
                          </p:cTn>
                        </p:par>
                      </p:childTnLst>
                    </p:cTn>
                  </p:par>
                  <p:par>
                    <p:cTn id="166" fill="hold">
                      <p:stCondLst>
                        <p:cond delay="indefinite"/>
                      </p:stCondLst>
                      <p:childTnLst>
                        <p:par>
                          <p:cTn id="167" fill="hold">
                            <p:stCondLst>
                              <p:cond delay="0"/>
                            </p:stCondLst>
                            <p:childTnLst>
                              <p:par>
                                <p:cTn id="168" presetID="22" presetClass="exit" presetSubtype="4" fill="hold" grpId="1" nodeType="clickEffect">
                                  <p:stCondLst>
                                    <p:cond delay="0"/>
                                  </p:stCondLst>
                                  <p:childTnLst>
                                    <p:animEffect transition="out" filter="wipe(down)">
                                      <p:cBhvr>
                                        <p:cTn id="169" dur="1000"/>
                                        <p:tgtEl>
                                          <p:spTgt spid="29"/>
                                        </p:tgtEl>
                                      </p:cBhvr>
                                    </p:animEffect>
                                    <p:set>
                                      <p:cBhvr>
                                        <p:cTn id="170" dur="1" fill="hold">
                                          <p:stCondLst>
                                            <p:cond delay="999"/>
                                          </p:stCondLst>
                                        </p:cTn>
                                        <p:tgtEl>
                                          <p:spTgt spid="29"/>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4" presetClass="emph" presetSubtype="0" fill="hold" grpId="0" nodeType="clickEffect">
                                  <p:stCondLst>
                                    <p:cond delay="0"/>
                                  </p:stCondLst>
                                  <p:childTnLst>
                                    <p:animClr clrSpc="hsl" dir="cw">
                                      <p:cBhvr override="childStyle">
                                        <p:cTn id="174" dur="500" fill="hold"/>
                                        <p:tgtEl>
                                          <p:spTgt spid="33"/>
                                        </p:tgtEl>
                                        <p:attrNameLst>
                                          <p:attrName>style.color</p:attrName>
                                        </p:attrNameLst>
                                      </p:cBhvr>
                                      <p:by>
                                        <p:hsl h="0" s="-12549" l="-25098"/>
                                      </p:by>
                                    </p:animClr>
                                    <p:animClr clrSpc="hsl" dir="cw">
                                      <p:cBhvr>
                                        <p:cTn id="175" dur="500" fill="hold"/>
                                        <p:tgtEl>
                                          <p:spTgt spid="33"/>
                                        </p:tgtEl>
                                        <p:attrNameLst>
                                          <p:attrName>fillcolor</p:attrName>
                                        </p:attrNameLst>
                                      </p:cBhvr>
                                      <p:by>
                                        <p:hsl h="0" s="-12549" l="-25098"/>
                                      </p:by>
                                    </p:animClr>
                                    <p:animClr clrSpc="hsl" dir="cw">
                                      <p:cBhvr>
                                        <p:cTn id="176" dur="500" fill="hold"/>
                                        <p:tgtEl>
                                          <p:spTgt spid="33"/>
                                        </p:tgtEl>
                                        <p:attrNameLst>
                                          <p:attrName>stroke.color</p:attrName>
                                        </p:attrNameLst>
                                      </p:cBhvr>
                                      <p:by>
                                        <p:hsl h="0" s="-12549" l="-25098"/>
                                      </p:by>
                                    </p:animClr>
                                    <p:set>
                                      <p:cBhvr>
                                        <p:cTn id="177" dur="500" fill="hold"/>
                                        <p:tgtEl>
                                          <p:spTgt spid="33"/>
                                        </p:tgtEl>
                                        <p:attrNameLst>
                                          <p:attrName>fill.type</p:attrName>
                                        </p:attrNameLst>
                                      </p:cBhvr>
                                      <p:to>
                                        <p:strVal val="solid"/>
                                      </p:to>
                                    </p:set>
                                  </p:childTnLst>
                                </p:cTn>
                              </p:par>
                            </p:childTnLst>
                          </p:cTn>
                        </p:par>
                      </p:childTnLst>
                    </p:cTn>
                  </p:par>
                  <p:par>
                    <p:cTn id="178" fill="hold">
                      <p:stCondLst>
                        <p:cond delay="indefinite"/>
                      </p:stCondLst>
                      <p:childTnLst>
                        <p:par>
                          <p:cTn id="179" fill="hold">
                            <p:stCondLst>
                              <p:cond delay="0"/>
                            </p:stCondLst>
                            <p:childTnLst>
                              <p:par>
                                <p:cTn id="180" presetID="22" presetClass="exit" presetSubtype="4" fill="hold" grpId="1" nodeType="clickEffect">
                                  <p:stCondLst>
                                    <p:cond delay="0"/>
                                  </p:stCondLst>
                                  <p:childTnLst>
                                    <p:animEffect transition="out" filter="wipe(down)">
                                      <p:cBhvr>
                                        <p:cTn id="181" dur="1000"/>
                                        <p:tgtEl>
                                          <p:spTgt spid="33"/>
                                        </p:tgtEl>
                                      </p:cBhvr>
                                    </p:animEffect>
                                    <p:set>
                                      <p:cBhvr>
                                        <p:cTn id="182"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4F55C5B-6E69-D74E-9BE5-8088EB3228DB}"/>
              </a:ext>
            </a:extLst>
          </p:cNvPr>
          <p:cNvSpPr txBox="1"/>
          <p:nvPr/>
        </p:nvSpPr>
        <p:spPr>
          <a:xfrm>
            <a:off x="173330" y="387696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verb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vouloir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to want (to)¦wanting (to)</a:t>
            </a:r>
          </a:p>
        </p:txBody>
      </p:sp>
      <p:sp>
        <p:nvSpPr>
          <p:cNvPr id="6" name="TextBox 5">
            <a:extLst>
              <a:ext uri="{FF2B5EF4-FFF2-40B4-BE49-F238E27FC236}">
                <a16:creationId xmlns:a16="http://schemas.microsoft.com/office/drawing/2014/main" id="{14F55C5B-6E69-D74E-9BE5-8088EB3228DB}"/>
              </a:ext>
            </a:extLst>
          </p:cNvPr>
          <p:cNvSpPr txBox="1"/>
          <p:nvPr/>
        </p:nvSpPr>
        <p:spPr>
          <a:xfrm>
            <a:off x="300593" y="1174537"/>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verb ‘devoir’ = must, to have to</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Vouloir</a:t>
            </a:r>
            <a:r>
              <a:rPr lang="en-GB" sz="3600" b="1" dirty="0">
                <a:solidFill>
                  <a:schemeClr val="bg1"/>
                </a:solidFill>
              </a:rPr>
              <a:t>’ et ‘devoir’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1B72CAD-F4EB-4B43-9A0E-CEC685911E57}"/>
              </a:ext>
            </a:extLst>
          </p:cNvPr>
          <p:cNvSpPr txBox="1"/>
          <p:nvPr/>
        </p:nvSpPr>
        <p:spPr>
          <a:xfrm>
            <a:off x="969548" y="2563364"/>
            <a:ext cx="50989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tu</a:t>
            </a:r>
          </a:p>
        </p:txBody>
      </p:sp>
      <p:sp>
        <p:nvSpPr>
          <p:cNvPr id="10" name="TextBox 9">
            <a:extLst>
              <a:ext uri="{FF2B5EF4-FFF2-40B4-BE49-F238E27FC236}">
                <a16:creationId xmlns:a16="http://schemas.microsoft.com/office/drawing/2014/main" id="{AFCAE0F1-5747-4A92-B947-4302A479FCA4}"/>
              </a:ext>
            </a:extLst>
          </p:cNvPr>
          <p:cNvSpPr txBox="1"/>
          <p:nvPr/>
        </p:nvSpPr>
        <p:spPr>
          <a:xfrm>
            <a:off x="2185710" y="1837559"/>
            <a:ext cx="1017608"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s</a:t>
            </a:r>
          </a:p>
        </p:txBody>
      </p:sp>
      <p:sp>
        <p:nvSpPr>
          <p:cNvPr id="11" name="TextBox 10">
            <a:extLst>
              <a:ext uri="{FF2B5EF4-FFF2-40B4-BE49-F238E27FC236}">
                <a16:creationId xmlns:a16="http://schemas.microsoft.com/office/drawing/2014/main" id="{932BDF69-469E-45C6-9669-F5461692B231}"/>
              </a:ext>
            </a:extLst>
          </p:cNvPr>
          <p:cNvSpPr txBox="1"/>
          <p:nvPr/>
        </p:nvSpPr>
        <p:spPr>
          <a:xfrm>
            <a:off x="969549" y="1841000"/>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je</a:t>
            </a:r>
          </a:p>
        </p:txBody>
      </p:sp>
      <p:sp>
        <p:nvSpPr>
          <p:cNvPr id="12" name="TextBox 11">
            <a:extLst>
              <a:ext uri="{FF2B5EF4-FFF2-40B4-BE49-F238E27FC236}">
                <a16:creationId xmlns:a16="http://schemas.microsoft.com/office/drawing/2014/main" id="{95090644-047A-4986-9CC0-1E1E3273418B}"/>
              </a:ext>
            </a:extLst>
          </p:cNvPr>
          <p:cNvSpPr txBox="1"/>
          <p:nvPr/>
        </p:nvSpPr>
        <p:spPr>
          <a:xfrm>
            <a:off x="2185709" y="5083239"/>
            <a:ext cx="101760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veu</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x</a:t>
            </a:r>
          </a:p>
        </p:txBody>
      </p:sp>
      <p:sp>
        <p:nvSpPr>
          <p:cNvPr id="13" name="TextBox 12">
            <a:extLst>
              <a:ext uri="{FF2B5EF4-FFF2-40B4-BE49-F238E27FC236}">
                <a16:creationId xmlns:a16="http://schemas.microsoft.com/office/drawing/2014/main" id="{9B4DAFD4-B295-4405-818F-A19C08E23A94}"/>
              </a:ext>
            </a:extLst>
          </p:cNvPr>
          <p:cNvSpPr txBox="1"/>
          <p:nvPr/>
        </p:nvSpPr>
        <p:spPr>
          <a:xfrm>
            <a:off x="2185711" y="3241588"/>
            <a:ext cx="1017607"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a:t>
            </a:r>
          </a:p>
        </p:txBody>
      </p:sp>
      <p:sp>
        <p:nvSpPr>
          <p:cNvPr id="14" name="TextBox 13">
            <a:extLst>
              <a:ext uri="{FF2B5EF4-FFF2-40B4-BE49-F238E27FC236}">
                <a16:creationId xmlns:a16="http://schemas.microsoft.com/office/drawing/2014/main" id="{B70AD0E1-495B-4DB1-B134-2A2CE636FA26}"/>
              </a:ext>
            </a:extLst>
          </p:cNvPr>
          <p:cNvSpPr txBox="1"/>
          <p:nvPr/>
        </p:nvSpPr>
        <p:spPr>
          <a:xfrm>
            <a:off x="2171868" y="5780648"/>
            <a:ext cx="1017607"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veu</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a:t>
            </a:r>
          </a:p>
        </p:txBody>
      </p:sp>
      <p:sp>
        <p:nvSpPr>
          <p:cNvPr id="15" name="TextBox 14">
            <a:extLst>
              <a:ext uri="{FF2B5EF4-FFF2-40B4-BE49-F238E27FC236}">
                <a16:creationId xmlns:a16="http://schemas.microsoft.com/office/drawing/2014/main" id="{69E6CB13-BEBB-4BED-B3C0-9C25EF91D0D4}"/>
              </a:ext>
            </a:extLst>
          </p:cNvPr>
          <p:cNvSpPr txBox="1"/>
          <p:nvPr/>
        </p:nvSpPr>
        <p:spPr>
          <a:xfrm>
            <a:off x="300593" y="3241588"/>
            <a:ext cx="115973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il/elle</a:t>
            </a:r>
          </a:p>
        </p:txBody>
      </p:sp>
      <p:sp>
        <p:nvSpPr>
          <p:cNvPr id="17" name="TextBox 16">
            <a:extLst>
              <a:ext uri="{FF2B5EF4-FFF2-40B4-BE49-F238E27FC236}">
                <a16:creationId xmlns:a16="http://schemas.microsoft.com/office/drawing/2014/main" id="{AFCAE0F1-5747-4A92-B947-4302A479FCA4}"/>
              </a:ext>
            </a:extLst>
          </p:cNvPr>
          <p:cNvSpPr txBox="1"/>
          <p:nvPr/>
        </p:nvSpPr>
        <p:spPr>
          <a:xfrm>
            <a:off x="2185710" y="2556594"/>
            <a:ext cx="1017608"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s</a:t>
            </a:r>
          </a:p>
        </p:txBody>
      </p:sp>
      <p:sp>
        <p:nvSpPr>
          <p:cNvPr id="18" name="TextBox 17">
            <a:extLst>
              <a:ext uri="{FF2B5EF4-FFF2-40B4-BE49-F238E27FC236}">
                <a16:creationId xmlns:a16="http://schemas.microsoft.com/office/drawing/2014/main" id="{95090644-047A-4986-9CC0-1E1E3273418B}"/>
              </a:ext>
            </a:extLst>
          </p:cNvPr>
          <p:cNvSpPr txBox="1"/>
          <p:nvPr/>
        </p:nvSpPr>
        <p:spPr>
          <a:xfrm>
            <a:off x="2185710" y="4386291"/>
            <a:ext cx="101760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veu</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x</a:t>
            </a:r>
          </a:p>
        </p:txBody>
      </p:sp>
      <p:sp>
        <p:nvSpPr>
          <p:cNvPr id="19" name="TextBox 18">
            <a:extLst>
              <a:ext uri="{FF2B5EF4-FFF2-40B4-BE49-F238E27FC236}">
                <a16:creationId xmlns:a16="http://schemas.microsoft.com/office/drawing/2014/main" id="{E1B72CAD-F4EB-4B43-9A0E-CEC685911E57}"/>
              </a:ext>
            </a:extLst>
          </p:cNvPr>
          <p:cNvSpPr txBox="1"/>
          <p:nvPr/>
        </p:nvSpPr>
        <p:spPr>
          <a:xfrm>
            <a:off x="942313" y="5083239"/>
            <a:ext cx="50989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tu</a:t>
            </a:r>
          </a:p>
        </p:txBody>
      </p:sp>
      <p:sp>
        <p:nvSpPr>
          <p:cNvPr id="20" name="TextBox 19">
            <a:extLst>
              <a:ext uri="{FF2B5EF4-FFF2-40B4-BE49-F238E27FC236}">
                <a16:creationId xmlns:a16="http://schemas.microsoft.com/office/drawing/2014/main" id="{932BDF69-469E-45C6-9669-F5461692B231}"/>
              </a:ext>
            </a:extLst>
          </p:cNvPr>
          <p:cNvSpPr txBox="1"/>
          <p:nvPr/>
        </p:nvSpPr>
        <p:spPr>
          <a:xfrm>
            <a:off x="942314" y="4386291"/>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je</a:t>
            </a:r>
          </a:p>
        </p:txBody>
      </p:sp>
      <p:sp>
        <p:nvSpPr>
          <p:cNvPr id="21" name="TextBox 20">
            <a:extLst>
              <a:ext uri="{FF2B5EF4-FFF2-40B4-BE49-F238E27FC236}">
                <a16:creationId xmlns:a16="http://schemas.microsoft.com/office/drawing/2014/main" id="{69E6CB13-BEBB-4BED-B3C0-9C25EF91D0D4}"/>
              </a:ext>
            </a:extLst>
          </p:cNvPr>
          <p:cNvSpPr txBox="1"/>
          <p:nvPr/>
        </p:nvSpPr>
        <p:spPr>
          <a:xfrm>
            <a:off x="300593" y="5780649"/>
            <a:ext cx="115973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il/elle</a:t>
            </a:r>
          </a:p>
        </p:txBody>
      </p:sp>
      <p:sp>
        <p:nvSpPr>
          <p:cNvPr id="22" name="TextBox 21">
            <a:extLst>
              <a:ext uri="{FF2B5EF4-FFF2-40B4-BE49-F238E27FC236}">
                <a16:creationId xmlns:a16="http://schemas.microsoft.com/office/drawing/2014/main" id="{228B6985-C273-4FC8-A8D9-BDC00073E411}"/>
              </a:ext>
            </a:extLst>
          </p:cNvPr>
          <p:cNvSpPr txBox="1"/>
          <p:nvPr/>
        </p:nvSpPr>
        <p:spPr>
          <a:xfrm>
            <a:off x="5772375" y="2479571"/>
            <a:ext cx="226471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must, have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2B69617-0A00-47FB-93B6-F90251FDAE2C}"/>
              </a:ext>
            </a:extLst>
          </p:cNvPr>
          <p:cNvSpPr txBox="1"/>
          <p:nvPr/>
        </p:nvSpPr>
        <p:spPr>
          <a:xfrm>
            <a:off x="5772375" y="3173342"/>
            <a:ext cx="2264718"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must, has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28B6985-C273-4FC8-A8D9-BDC00073E411}"/>
              </a:ext>
            </a:extLst>
          </p:cNvPr>
          <p:cNvSpPr txBox="1"/>
          <p:nvPr/>
        </p:nvSpPr>
        <p:spPr>
          <a:xfrm>
            <a:off x="5772374" y="1760748"/>
            <a:ext cx="226471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must, have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347F58B4-EA53-441D-9DD2-06B8E16239A7}"/>
              </a:ext>
            </a:extLst>
          </p:cNvPr>
          <p:cNvSpPr txBox="1"/>
          <p:nvPr/>
        </p:nvSpPr>
        <p:spPr>
          <a:xfrm>
            <a:off x="4697168" y="2485800"/>
            <a:ext cx="86962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you</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C7973C65-048A-44BE-8FD0-7727D34C3F69}"/>
              </a:ext>
            </a:extLst>
          </p:cNvPr>
          <p:cNvSpPr txBox="1"/>
          <p:nvPr/>
        </p:nvSpPr>
        <p:spPr>
          <a:xfrm>
            <a:off x="4315922" y="3155054"/>
            <a:ext cx="125087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he</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she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32BDF69-469E-45C6-9669-F5461692B231}"/>
              </a:ext>
            </a:extLst>
          </p:cNvPr>
          <p:cNvSpPr txBox="1"/>
          <p:nvPr/>
        </p:nvSpPr>
        <p:spPr>
          <a:xfrm>
            <a:off x="5056903" y="1774614"/>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a:t>
            </a:r>
          </a:p>
        </p:txBody>
      </p:sp>
      <p:sp>
        <p:nvSpPr>
          <p:cNvPr id="28" name="TextBox 27">
            <a:extLst>
              <a:ext uri="{FF2B5EF4-FFF2-40B4-BE49-F238E27FC236}">
                <a16:creationId xmlns:a16="http://schemas.microsoft.com/office/drawing/2014/main" id="{347F58B4-EA53-441D-9DD2-06B8E16239A7}"/>
              </a:ext>
            </a:extLst>
          </p:cNvPr>
          <p:cNvSpPr txBox="1"/>
          <p:nvPr/>
        </p:nvSpPr>
        <p:spPr>
          <a:xfrm>
            <a:off x="4731950" y="5057137"/>
            <a:ext cx="86962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you</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973C65-048A-44BE-8FD0-7727D34C3F69}"/>
              </a:ext>
            </a:extLst>
          </p:cNvPr>
          <p:cNvSpPr txBox="1"/>
          <p:nvPr/>
        </p:nvSpPr>
        <p:spPr>
          <a:xfrm>
            <a:off x="4350704" y="5727452"/>
            <a:ext cx="125087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he</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she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932BDF69-469E-45C6-9669-F5461692B231}"/>
              </a:ext>
            </a:extLst>
          </p:cNvPr>
          <p:cNvSpPr txBox="1"/>
          <p:nvPr/>
        </p:nvSpPr>
        <p:spPr>
          <a:xfrm>
            <a:off x="5091685" y="4372053"/>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a:t>
            </a:r>
          </a:p>
        </p:txBody>
      </p:sp>
      <p:sp>
        <p:nvSpPr>
          <p:cNvPr id="31" name="TextBox 30">
            <a:extLst>
              <a:ext uri="{FF2B5EF4-FFF2-40B4-BE49-F238E27FC236}">
                <a16:creationId xmlns:a16="http://schemas.microsoft.com/office/drawing/2014/main" id="{EC615B51-6E28-4D82-BCA5-4EB5DB08F08A}"/>
              </a:ext>
            </a:extLst>
          </p:cNvPr>
          <p:cNvSpPr txBox="1"/>
          <p:nvPr/>
        </p:nvSpPr>
        <p:spPr>
          <a:xfrm>
            <a:off x="5809774" y="5725719"/>
            <a:ext cx="2264718"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wants</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p>
        </p:txBody>
      </p:sp>
      <p:sp>
        <p:nvSpPr>
          <p:cNvPr id="32" name="TextBox 31">
            <a:extLst>
              <a:ext uri="{FF2B5EF4-FFF2-40B4-BE49-F238E27FC236}">
                <a16:creationId xmlns:a16="http://schemas.microsoft.com/office/drawing/2014/main" id="{EEBA8483-E7E0-4E12-AD2B-279BBF91EF40}"/>
              </a:ext>
            </a:extLst>
          </p:cNvPr>
          <p:cNvSpPr txBox="1"/>
          <p:nvPr/>
        </p:nvSpPr>
        <p:spPr>
          <a:xfrm>
            <a:off x="5809773" y="5050995"/>
            <a:ext cx="226471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want</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EBA8483-E7E0-4E12-AD2B-279BBF91EF40}"/>
              </a:ext>
            </a:extLst>
          </p:cNvPr>
          <p:cNvSpPr txBox="1"/>
          <p:nvPr/>
        </p:nvSpPr>
        <p:spPr>
          <a:xfrm>
            <a:off x="5779043" y="4364416"/>
            <a:ext cx="226471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want</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 name="Rectangle 1"/>
          <p:cNvSpPr/>
          <p:nvPr/>
        </p:nvSpPr>
        <p:spPr>
          <a:xfrm>
            <a:off x="2211191" y="1879118"/>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p:cNvSpPr/>
          <p:nvPr/>
        </p:nvSpPr>
        <p:spPr>
          <a:xfrm>
            <a:off x="3203318" y="1197420"/>
            <a:ext cx="5297513" cy="38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________________________________________</a:t>
            </a:r>
          </a:p>
        </p:txBody>
      </p:sp>
      <p:sp>
        <p:nvSpPr>
          <p:cNvPr id="36" name="Rectangle 35"/>
          <p:cNvSpPr/>
          <p:nvPr/>
        </p:nvSpPr>
        <p:spPr>
          <a:xfrm>
            <a:off x="2211191" y="2606015"/>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p:cNvSpPr/>
          <p:nvPr/>
        </p:nvSpPr>
        <p:spPr>
          <a:xfrm>
            <a:off x="2211191" y="3290749"/>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p:cNvSpPr/>
          <p:nvPr/>
        </p:nvSpPr>
        <p:spPr>
          <a:xfrm>
            <a:off x="3123616" y="3931038"/>
            <a:ext cx="5297513" cy="38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________________________________________</a:t>
            </a:r>
          </a:p>
        </p:txBody>
      </p:sp>
      <p:sp>
        <p:nvSpPr>
          <p:cNvPr id="39" name="Rectangle 38"/>
          <p:cNvSpPr/>
          <p:nvPr/>
        </p:nvSpPr>
        <p:spPr>
          <a:xfrm>
            <a:off x="2211191" y="4423000"/>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p:cNvSpPr/>
          <p:nvPr/>
        </p:nvSpPr>
        <p:spPr>
          <a:xfrm>
            <a:off x="2211191" y="5115354"/>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p:cNvSpPr/>
          <p:nvPr/>
        </p:nvSpPr>
        <p:spPr>
          <a:xfrm>
            <a:off x="2203104" y="5817661"/>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Speech Bubble: Rectangle with Corners Rounded 50">
            <a:extLst>
              <a:ext uri="{FF2B5EF4-FFF2-40B4-BE49-F238E27FC236}">
                <a16:creationId xmlns:a16="http://schemas.microsoft.com/office/drawing/2014/main" id="{9711171B-BAC9-4925-B1E9-22D6F615366B}"/>
              </a:ext>
            </a:extLst>
          </p:cNvPr>
          <p:cNvSpPr/>
          <p:nvPr/>
        </p:nvSpPr>
        <p:spPr>
          <a:xfrm>
            <a:off x="8576218" y="1664227"/>
            <a:ext cx="3333703" cy="1952492"/>
          </a:xfrm>
          <a:prstGeom prst="wedgeRoundRectCallout">
            <a:avLst>
              <a:gd name="adj1" fmla="val -51142"/>
              <a:gd name="adj2" fmla="val 6269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kumimoji="0" lang="en-GB" sz="20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devoir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a:t>
            </a:r>
            <a:r>
              <a:rPr kumimoji="0" lang="en-GB" sz="20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vouloir</a:t>
            </a: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irregular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verbs. The short forms have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different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endings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from regular verbs.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Speech Bubble: Rectangle with Corners Rounded 50">
            <a:extLst>
              <a:ext uri="{FF2B5EF4-FFF2-40B4-BE49-F238E27FC236}">
                <a16:creationId xmlns:a16="http://schemas.microsoft.com/office/drawing/2014/main" id="{9711171B-BAC9-4925-B1E9-22D6F615366B}"/>
              </a:ext>
            </a:extLst>
          </p:cNvPr>
          <p:cNvSpPr/>
          <p:nvPr/>
        </p:nvSpPr>
        <p:spPr>
          <a:xfrm>
            <a:off x="8598597" y="4112694"/>
            <a:ext cx="3333703" cy="1716204"/>
          </a:xfrm>
          <a:prstGeom prst="wedgeRoundRectCallout">
            <a:avLst>
              <a:gd name="adj1" fmla="val -51142"/>
              <a:gd name="adj2" fmla="val 6269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all three forms of each verb sound the same.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1569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2" nodeType="clickEffect">
                                  <p:stCondLst>
                                    <p:cond delay="0"/>
                                  </p:stCondLst>
                                  <p:childTnLst>
                                    <p:set>
                                      <p:cBhvr>
                                        <p:cTn id="60" dur="1" fill="hold">
                                          <p:stCondLst>
                                            <p:cond delay="0"/>
                                          </p:stCondLst>
                                        </p:cTn>
                                        <p:tgtEl>
                                          <p:spTgt spid="3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4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4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2" grpId="0" animBg="1"/>
      <p:bldP spid="2" grpId="1" animBg="1"/>
      <p:bldP spid="35" grpId="0" animBg="1"/>
      <p:bldP spid="36" grpId="0" animBg="1"/>
      <p:bldP spid="36" grpId="1" animBg="1"/>
      <p:bldP spid="37" grpId="0" animBg="1"/>
      <p:bldP spid="37" grpId="1" animBg="1"/>
      <p:bldP spid="38" grpId="1" animBg="1"/>
      <p:bldP spid="38" grpId="2" animBg="1"/>
      <p:bldP spid="39" grpId="0" animBg="1"/>
      <p:bldP spid="39" grpId="1" animBg="1"/>
      <p:bldP spid="40" grpId="0" animBg="1"/>
      <p:bldP spid="40" grpId="1" animBg="1"/>
      <p:bldP spid="41" grpId="0" animBg="1"/>
      <p:bldP spid="41" grpId="1" animBg="1"/>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6" cy="707849"/>
          </a:xfrm>
        </p:spPr>
        <p:txBody>
          <a:bodyPr>
            <a:noAutofit/>
          </a:bodyPr>
          <a:lstStyle/>
          <a:p>
            <a:r>
              <a:rPr lang="en-GB" sz="2600" b="1" dirty="0">
                <a:solidFill>
                  <a:schemeClr val="bg1"/>
                </a:solidFill>
              </a:rPr>
              <a:t>Using modal verbs (</a:t>
            </a:r>
            <a:r>
              <a:rPr lang="en-GB" sz="2600" b="1" i="1" dirty="0">
                <a:solidFill>
                  <a:schemeClr val="bg1"/>
                </a:solidFill>
              </a:rPr>
              <a:t>devoir, </a:t>
            </a:r>
            <a:r>
              <a:rPr lang="en-GB" sz="2600" b="1" i="1" dirty="0" err="1">
                <a:solidFill>
                  <a:schemeClr val="bg1"/>
                </a:solidFill>
              </a:rPr>
              <a:t>vouloir</a:t>
            </a:r>
            <a:r>
              <a:rPr lang="en-GB" sz="2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As</a:t>
            </a:r>
            <a:r>
              <a:rPr kumimoji="0" lang="en-GB" sz="220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you have learnt, </a:t>
            </a:r>
            <a:r>
              <a:rPr lang="en-GB" sz="2200" b="1" i="1" dirty="0" err="1">
                <a:solidFill>
                  <a:srgbClr val="5B9BD5">
                    <a:lumMod val="50000"/>
                  </a:srgbClr>
                </a:solidFill>
                <a:latin typeface="Century Gothic" panose="020B0502020202020204" pitchFamily="34" charset="0"/>
              </a:rPr>
              <a:t>p</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ouvoir</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and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vouloir</a:t>
            </a: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are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modal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B9BD5">
                    <a:lumMod val="50000"/>
                  </a:srgbClr>
                </a:solidFill>
                <a:latin typeface="Century Gothic" panose="020B0502020202020204" pitchFamily="34" charset="0"/>
              </a:rPr>
              <a:t>Remember, </a:t>
            </a:r>
            <a:r>
              <a:rPr lang="en-GB" sz="2200" b="1" dirty="0">
                <a:solidFill>
                  <a:srgbClr val="5B9BD5">
                    <a:lumMod val="50000"/>
                  </a:srgbClr>
                </a:solidFill>
                <a:latin typeface="Century Gothic" panose="020B0502020202020204" pitchFamily="34" charset="0"/>
              </a:rPr>
              <a:t>m</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odal verbs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give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more information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about a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second verb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Vouloir</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gives information about whether someone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wants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do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en-GB" sz="22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veut</a:t>
            </a: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lang="en-GB" sz="2200" b="1" dirty="0" err="1">
                <a:solidFill>
                  <a:srgbClr val="5B9BD5">
                    <a:lumMod val="50000"/>
                  </a:srgbClr>
                </a:solidFill>
                <a:latin typeface="Century Gothic" panose="020B0502020202020204" pitchFamily="34" charset="0"/>
              </a:rPr>
              <a:t>visiter</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Londres</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a:t>
            </a: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wants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2200" b="1" dirty="0">
                <a:solidFill>
                  <a:srgbClr val="5B9BD5">
                    <a:lumMod val="50000"/>
                  </a:srgbClr>
                </a:solidFill>
                <a:latin typeface="Century Gothic" panose="020B0502020202020204" pitchFamily="34" charset="0"/>
              </a:rPr>
              <a:t>visit London</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Devoir</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gives information about whether someone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has</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to do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en-GB" sz="22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doit</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200" b="1" dirty="0" err="1">
                <a:solidFill>
                  <a:srgbClr val="5B9BD5">
                    <a:lumMod val="50000"/>
                  </a:srgbClr>
                </a:solidFill>
                <a:latin typeface="Century Gothic" panose="020B0502020202020204" pitchFamily="34" charset="0"/>
              </a:rPr>
              <a:t>visiter</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Londres</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He </a:t>
            </a: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must / has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2200" b="1" dirty="0">
                <a:solidFill>
                  <a:srgbClr val="5B9BD5">
                    <a:lumMod val="50000"/>
                  </a:srgbClr>
                </a:solidFill>
                <a:latin typeface="Century Gothic" panose="020B0502020202020204" pitchFamily="34" charset="0"/>
              </a:rPr>
              <a:t>visit London</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two-verb sentences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like these, the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modal verb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appears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first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in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short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second verb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is in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long form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(infinitive), and comes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after the modal verb.</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255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peech Bubble: Rectangle with Corners Rounded 27">
            <a:extLst>
              <a:ext uri="{FF2B5EF4-FFF2-40B4-BE49-F238E27FC236}">
                <a16:creationId xmlns:a16="http://schemas.microsoft.com/office/drawing/2014/main" id="{A71ED86C-D766-42CF-9D78-52EC3033F60E}"/>
              </a:ext>
            </a:extLst>
          </p:cNvPr>
          <p:cNvSpPr/>
          <p:nvPr/>
        </p:nvSpPr>
        <p:spPr>
          <a:xfrm flipH="1">
            <a:off x="2230413" y="1725459"/>
            <a:ext cx="3918954" cy="1054760"/>
          </a:xfrm>
          <a:prstGeom prst="wedgeRoundRectCallout">
            <a:avLst>
              <a:gd name="adj1" fmla="val 61149"/>
              <a:gd name="adj2" fmla="val 4294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1. </a:t>
            </a:r>
            <a:r>
              <a:rPr lang="fr-FR" sz="2000" dirty="0">
                <a:solidFill>
                  <a:schemeClr val="accent1">
                    <a:lumMod val="50000"/>
                  </a:schemeClr>
                </a:solidFill>
              </a:rPr>
              <a:t>Paris est une belle ville.  </a:t>
            </a:r>
            <a:r>
              <a:rPr lang="fr-FR" sz="2000" b="1" dirty="0">
                <a:solidFill>
                  <a:srgbClr val="FF6600"/>
                </a:solidFill>
              </a:rPr>
              <a:t>Léa / tu</a:t>
            </a:r>
            <a:r>
              <a:rPr lang="fr-FR" sz="2000" dirty="0">
                <a:solidFill>
                  <a:schemeClr val="accent1">
                    <a:lumMod val="50000"/>
                  </a:schemeClr>
                </a:solidFill>
              </a:rPr>
              <a:t> dois visiter chaque pont.</a:t>
            </a:r>
          </a:p>
        </p:txBody>
      </p:sp>
      <p:sp>
        <p:nvSpPr>
          <p:cNvPr id="12" name="Speech Bubble: Rectangle with Corners Rounded 27">
            <a:extLst>
              <a:ext uri="{FF2B5EF4-FFF2-40B4-BE49-F238E27FC236}">
                <a16:creationId xmlns:a16="http://schemas.microsoft.com/office/drawing/2014/main" id="{A71ED86C-D766-42CF-9D78-52EC3033F60E}"/>
              </a:ext>
            </a:extLst>
          </p:cNvPr>
          <p:cNvSpPr/>
          <p:nvPr/>
        </p:nvSpPr>
        <p:spPr>
          <a:xfrm flipH="1">
            <a:off x="6457245" y="2882697"/>
            <a:ext cx="3918954" cy="1054760"/>
          </a:xfrm>
          <a:prstGeom prst="wedgeRoundRectCallout">
            <a:avLst>
              <a:gd name="adj1" fmla="val -68400"/>
              <a:gd name="adj2" fmla="val 3518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2000" b="1" dirty="0">
                <a:solidFill>
                  <a:srgbClr val="FF6600"/>
                </a:solidFill>
              </a:rPr>
              <a:t>4.</a:t>
            </a:r>
            <a:r>
              <a:rPr lang="fr-FR" sz="2000" dirty="0">
                <a:solidFill>
                  <a:srgbClr val="5B9BD5">
                    <a:lumMod val="50000"/>
                  </a:srgbClr>
                </a:solidFill>
              </a:rPr>
              <a:t> Bien sûr ! </a:t>
            </a:r>
            <a:r>
              <a:rPr lang="fr-FR" sz="2000" b="1" dirty="0">
                <a:solidFill>
                  <a:srgbClr val="FF6600"/>
                </a:solidFill>
              </a:rPr>
              <a:t> Elle / je</a:t>
            </a:r>
            <a:r>
              <a:rPr lang="fr-FR" sz="2000" dirty="0">
                <a:solidFill>
                  <a:schemeClr val="accent1">
                    <a:lumMod val="50000"/>
                  </a:schemeClr>
                </a:solidFill>
              </a:rPr>
              <a:t> veut venir avec une amie.</a:t>
            </a:r>
          </a:p>
        </p:txBody>
      </p:sp>
      <p:pic>
        <p:nvPicPr>
          <p:cNvPr id="30" name="Picture 29">
            <a:extLst>
              <a:ext uri="{FF2B5EF4-FFF2-40B4-BE49-F238E27FC236}">
                <a16:creationId xmlns:a16="http://schemas.microsoft.com/office/drawing/2014/main" id="{51A3148A-ED36-403F-AEDA-6C677F3DAC6F}"/>
              </a:ext>
            </a:extLst>
          </p:cNvPr>
          <p:cNvPicPr>
            <a:picLocks noChangeAspect="1"/>
          </p:cNvPicPr>
          <p:nvPr/>
        </p:nvPicPr>
        <p:blipFill>
          <a:blip r:embed="rId3"/>
          <a:stretch>
            <a:fillRect/>
          </a:stretch>
        </p:blipFill>
        <p:spPr>
          <a:xfrm>
            <a:off x="10736735" y="1695864"/>
            <a:ext cx="1310072" cy="1672778"/>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Paris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79999" y="1191611"/>
            <a:ext cx="11729921" cy="830997"/>
          </a:xfrm>
          <a:prstGeom prst="rect">
            <a:avLst/>
          </a:prstGeom>
          <a:noFill/>
        </p:spPr>
        <p:txBody>
          <a:bodyPr wrap="square" rtlCol="0">
            <a:spAutoFit/>
          </a:bodyPr>
          <a:lstStyle/>
          <a:p>
            <a:r>
              <a:rPr lang="en-US" sz="2400" dirty="0">
                <a:solidFill>
                  <a:srgbClr val="4472C4">
                    <a:lumMod val="50000"/>
                  </a:srgbClr>
                </a:solidFill>
                <a:latin typeface="Century Gothic" panose="020F0302020204030204"/>
              </a:rPr>
              <a:t>Julie et </a:t>
            </a:r>
            <a:r>
              <a:rPr lang="en-US" sz="2400" dirty="0" err="1">
                <a:solidFill>
                  <a:srgbClr val="4472C4">
                    <a:lumMod val="50000"/>
                  </a:srgbClr>
                </a:solidFill>
                <a:latin typeface="Century Gothic" panose="020F0302020204030204"/>
              </a:rPr>
              <a:t>sa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mère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parlent</a:t>
            </a:r>
            <a:r>
              <a:rPr lang="en-US" sz="2400" dirty="0">
                <a:solidFill>
                  <a:srgbClr val="4472C4">
                    <a:lumMod val="50000"/>
                  </a:srgbClr>
                </a:solidFill>
                <a:latin typeface="Century Gothic" panose="020F0302020204030204"/>
              </a:rPr>
              <a:t> de la </a:t>
            </a:r>
            <a:r>
              <a:rPr lang="en-US" sz="2400" dirty="0" err="1">
                <a:solidFill>
                  <a:srgbClr val="4472C4">
                    <a:lumMod val="50000"/>
                  </a:srgbClr>
                </a:solidFill>
                <a:latin typeface="Century Gothic" panose="020F0302020204030204"/>
              </a:rPr>
              <a:t>visite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France. </a:t>
            </a:r>
            <a:r>
              <a:rPr lang="fr-FR" sz="2400" dirty="0">
                <a:solidFill>
                  <a:srgbClr val="1F4E79"/>
                </a:solidFill>
                <a:latin typeface="Century Gothic" panose="020B0502020202020204" pitchFamily="34" charset="0"/>
              </a:rPr>
              <a:t>Elles parlent de qui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Speech Bubble: Rectangle with Corners Rounded 27">
            <a:extLst>
              <a:ext uri="{FF2B5EF4-FFF2-40B4-BE49-F238E27FC236}">
                <a16:creationId xmlns:a16="http://schemas.microsoft.com/office/drawing/2014/main" id="{A71ED86C-D766-42CF-9D78-52EC3033F60E}"/>
              </a:ext>
            </a:extLst>
          </p:cNvPr>
          <p:cNvSpPr/>
          <p:nvPr/>
        </p:nvSpPr>
        <p:spPr>
          <a:xfrm flipH="1">
            <a:off x="6457245" y="1688323"/>
            <a:ext cx="3918954" cy="1054760"/>
          </a:xfrm>
          <a:prstGeom prst="wedgeRoundRectCallout">
            <a:avLst>
              <a:gd name="adj1" fmla="val -60738"/>
              <a:gd name="adj2" fmla="val 4035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2. Elle / je</a:t>
            </a:r>
            <a:r>
              <a:rPr lang="fr-FR" sz="2000" dirty="0">
                <a:solidFill>
                  <a:schemeClr val="accent1">
                    <a:lumMod val="50000"/>
                  </a:schemeClr>
                </a:solidFill>
              </a:rPr>
              <a:t> veux visiter les vieilles églises aussi.</a:t>
            </a:r>
          </a:p>
        </p:txBody>
      </p:sp>
      <p:sp>
        <p:nvSpPr>
          <p:cNvPr id="11" name="Speech Bubble: Rectangle with Corners Rounded 27">
            <a:extLst>
              <a:ext uri="{FF2B5EF4-FFF2-40B4-BE49-F238E27FC236}">
                <a16:creationId xmlns:a16="http://schemas.microsoft.com/office/drawing/2014/main" id="{A71ED86C-D766-42CF-9D78-52EC3033F60E}"/>
              </a:ext>
            </a:extLst>
          </p:cNvPr>
          <p:cNvSpPr/>
          <p:nvPr/>
        </p:nvSpPr>
        <p:spPr>
          <a:xfrm flipH="1">
            <a:off x="2230413" y="2906059"/>
            <a:ext cx="3918954" cy="1054760"/>
          </a:xfrm>
          <a:prstGeom prst="wedgeRoundRectCallout">
            <a:avLst>
              <a:gd name="adj1" fmla="val 62542"/>
              <a:gd name="adj2" fmla="val 3518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3. Léa / tu</a:t>
            </a:r>
            <a:r>
              <a:rPr lang="fr-FR" sz="2000" dirty="0">
                <a:solidFill>
                  <a:schemeClr val="accent1">
                    <a:lumMod val="50000"/>
                  </a:schemeClr>
                </a:solidFill>
              </a:rPr>
              <a:t> doit venir à l’aéroport.</a:t>
            </a:r>
          </a:p>
        </p:txBody>
      </p:sp>
      <p:sp>
        <p:nvSpPr>
          <p:cNvPr id="13" name="Speech Bubble: Rectangle with Corners Rounded 27">
            <a:extLst>
              <a:ext uri="{FF2B5EF4-FFF2-40B4-BE49-F238E27FC236}">
                <a16:creationId xmlns:a16="http://schemas.microsoft.com/office/drawing/2014/main" id="{A71ED86C-D766-42CF-9D78-52EC3033F60E}"/>
              </a:ext>
            </a:extLst>
          </p:cNvPr>
          <p:cNvSpPr/>
          <p:nvPr/>
        </p:nvSpPr>
        <p:spPr>
          <a:xfrm flipH="1">
            <a:off x="2230413" y="4065491"/>
            <a:ext cx="3918954" cy="1054760"/>
          </a:xfrm>
          <a:prstGeom prst="wedgeRoundRectCallout">
            <a:avLst>
              <a:gd name="adj1" fmla="val 63587"/>
              <a:gd name="adj2" fmla="val 3518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5. Elle / tu</a:t>
            </a:r>
            <a:r>
              <a:rPr lang="fr-FR" sz="2000" dirty="0">
                <a:solidFill>
                  <a:schemeClr val="accent1">
                    <a:lumMod val="50000"/>
                  </a:schemeClr>
                </a:solidFill>
              </a:rPr>
              <a:t> ne dois pas sortir seule le soir.  </a:t>
            </a:r>
          </a:p>
        </p:txBody>
      </p:sp>
      <p:sp>
        <p:nvSpPr>
          <p:cNvPr id="15" name="Speech Bubble: Rectangle with Corners Rounded 27">
            <a:extLst>
              <a:ext uri="{FF2B5EF4-FFF2-40B4-BE49-F238E27FC236}">
                <a16:creationId xmlns:a16="http://schemas.microsoft.com/office/drawing/2014/main" id="{A71ED86C-D766-42CF-9D78-52EC3033F60E}"/>
              </a:ext>
            </a:extLst>
          </p:cNvPr>
          <p:cNvSpPr/>
          <p:nvPr/>
        </p:nvSpPr>
        <p:spPr>
          <a:xfrm flipH="1">
            <a:off x="6457245" y="4053654"/>
            <a:ext cx="3918954" cy="1054760"/>
          </a:xfrm>
          <a:prstGeom prst="wedgeRoundRectCallout">
            <a:avLst>
              <a:gd name="adj1" fmla="val -70837"/>
              <a:gd name="adj2" fmla="val 3388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6. </a:t>
            </a:r>
            <a:r>
              <a:rPr lang="fr-FR" sz="2000" dirty="0">
                <a:solidFill>
                  <a:srgbClr val="5B9BD5">
                    <a:lumMod val="50000"/>
                  </a:srgbClr>
                </a:solidFill>
              </a:rPr>
              <a:t>Oui maman. </a:t>
            </a:r>
            <a:r>
              <a:rPr lang="fr-FR" sz="2000" dirty="0">
                <a:solidFill>
                  <a:schemeClr val="accent1">
                    <a:lumMod val="50000"/>
                  </a:schemeClr>
                </a:solidFill>
              </a:rPr>
              <a:t>Le soir,</a:t>
            </a:r>
            <a:r>
              <a:rPr lang="fr-FR" sz="2000" dirty="0">
                <a:solidFill>
                  <a:srgbClr val="5B9BD5">
                    <a:lumMod val="50000"/>
                  </a:srgbClr>
                </a:solidFill>
              </a:rPr>
              <a:t> </a:t>
            </a:r>
            <a:r>
              <a:rPr lang="fr-FR" sz="2000" b="1" dirty="0">
                <a:solidFill>
                  <a:srgbClr val="FF6600"/>
                </a:solidFill>
              </a:rPr>
              <a:t>elle / je</a:t>
            </a:r>
            <a:r>
              <a:rPr lang="fr-FR" sz="2000" dirty="0">
                <a:solidFill>
                  <a:schemeClr val="accent1">
                    <a:lumMod val="50000"/>
                  </a:schemeClr>
                </a:solidFill>
              </a:rPr>
              <a:t> dois seulement sortir avec Léa.</a:t>
            </a:r>
          </a:p>
        </p:txBody>
      </p:sp>
      <p:sp>
        <p:nvSpPr>
          <p:cNvPr id="16" name="Speech Bubble: Rectangle with Corners Rounded 27">
            <a:extLst>
              <a:ext uri="{FF2B5EF4-FFF2-40B4-BE49-F238E27FC236}">
                <a16:creationId xmlns:a16="http://schemas.microsoft.com/office/drawing/2014/main" id="{A71ED86C-D766-42CF-9D78-52EC3033F60E}"/>
              </a:ext>
            </a:extLst>
          </p:cNvPr>
          <p:cNvSpPr/>
          <p:nvPr/>
        </p:nvSpPr>
        <p:spPr>
          <a:xfrm flipH="1">
            <a:off x="6457245" y="5222441"/>
            <a:ext cx="3918954" cy="1054760"/>
          </a:xfrm>
          <a:prstGeom prst="wedgeRoundRectCallout">
            <a:avLst>
              <a:gd name="adj1" fmla="val -70838"/>
              <a:gd name="adj2" fmla="val 3388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8. </a:t>
            </a:r>
            <a:r>
              <a:rPr lang="fr-FR" sz="2000" dirty="0">
                <a:solidFill>
                  <a:srgbClr val="5B9BD5">
                    <a:lumMod val="50000"/>
                  </a:srgbClr>
                </a:solidFill>
              </a:rPr>
              <a:t>Oui, si possible.  </a:t>
            </a:r>
            <a:r>
              <a:rPr lang="fr-FR" sz="2000" b="1" dirty="0">
                <a:solidFill>
                  <a:srgbClr val="FF6600"/>
                </a:solidFill>
              </a:rPr>
              <a:t>Elle / je </a:t>
            </a:r>
            <a:r>
              <a:rPr lang="fr-FR" sz="2000" dirty="0">
                <a:solidFill>
                  <a:schemeClr val="accent1">
                    <a:lumMod val="50000"/>
                  </a:schemeClr>
                </a:solidFill>
              </a:rPr>
              <a:t>veut venir chez nous pour pratiquer l’anglais.</a:t>
            </a:r>
          </a:p>
        </p:txBody>
      </p:sp>
      <p:sp>
        <p:nvSpPr>
          <p:cNvPr id="17" name="Speech Bubble: Rectangle with Corners Rounded 27">
            <a:extLst>
              <a:ext uri="{FF2B5EF4-FFF2-40B4-BE49-F238E27FC236}">
                <a16:creationId xmlns:a16="http://schemas.microsoft.com/office/drawing/2014/main" id="{A71ED86C-D766-42CF-9D78-52EC3033F60E}"/>
              </a:ext>
            </a:extLst>
          </p:cNvPr>
          <p:cNvSpPr/>
          <p:nvPr/>
        </p:nvSpPr>
        <p:spPr>
          <a:xfrm flipH="1">
            <a:off x="2230413" y="5224923"/>
            <a:ext cx="3918954" cy="1054760"/>
          </a:xfrm>
          <a:prstGeom prst="wedgeRoundRectCallout">
            <a:avLst>
              <a:gd name="adj1" fmla="val 66373"/>
              <a:gd name="adj2" fmla="val 4553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rgbClr val="FF6600"/>
                </a:solidFill>
              </a:rPr>
              <a:t>7. Elle / tu</a:t>
            </a:r>
            <a:r>
              <a:rPr lang="fr-FR" sz="2000" dirty="0">
                <a:solidFill>
                  <a:schemeClr val="accent1">
                    <a:lumMod val="50000"/>
                  </a:schemeClr>
                </a:solidFill>
              </a:rPr>
              <a:t> veut venir chez nous aux États-Unis l’année prochaine ?</a:t>
            </a:r>
          </a:p>
        </p:txBody>
      </p:sp>
      <p:sp>
        <p:nvSpPr>
          <p:cNvPr id="18" name="TextBox 17">
            <a:extLst>
              <a:ext uri="{FF2B5EF4-FFF2-40B4-BE49-F238E27FC236}">
                <a16:creationId xmlns:a16="http://schemas.microsoft.com/office/drawing/2014/main" id="{F57ABD0D-B759-43EA-A172-C900D0C00B7E}"/>
              </a:ext>
            </a:extLst>
          </p:cNvPr>
          <p:cNvSpPr txBox="1"/>
          <p:nvPr/>
        </p:nvSpPr>
        <p:spPr>
          <a:xfrm>
            <a:off x="2328136" y="2055908"/>
            <a:ext cx="709684"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19" name="TextBox 18">
            <a:extLst>
              <a:ext uri="{FF2B5EF4-FFF2-40B4-BE49-F238E27FC236}">
                <a16:creationId xmlns:a16="http://schemas.microsoft.com/office/drawing/2014/main" id="{F57ABD0D-B759-43EA-A172-C900D0C00B7E}"/>
              </a:ext>
            </a:extLst>
          </p:cNvPr>
          <p:cNvSpPr txBox="1"/>
          <p:nvPr/>
        </p:nvSpPr>
        <p:spPr>
          <a:xfrm>
            <a:off x="6892119" y="1869670"/>
            <a:ext cx="597747"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20" name="TextBox 19">
            <a:extLst>
              <a:ext uri="{FF2B5EF4-FFF2-40B4-BE49-F238E27FC236}">
                <a16:creationId xmlns:a16="http://schemas.microsoft.com/office/drawing/2014/main" id="{F57ABD0D-B759-43EA-A172-C900D0C00B7E}"/>
              </a:ext>
            </a:extLst>
          </p:cNvPr>
          <p:cNvSpPr txBox="1"/>
          <p:nvPr/>
        </p:nvSpPr>
        <p:spPr>
          <a:xfrm>
            <a:off x="3084394" y="3065381"/>
            <a:ext cx="504967"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21" name="TextBox 20">
            <a:extLst>
              <a:ext uri="{FF2B5EF4-FFF2-40B4-BE49-F238E27FC236}">
                <a16:creationId xmlns:a16="http://schemas.microsoft.com/office/drawing/2014/main" id="{F57ABD0D-B759-43EA-A172-C900D0C00B7E}"/>
              </a:ext>
            </a:extLst>
          </p:cNvPr>
          <p:cNvSpPr txBox="1"/>
          <p:nvPr/>
        </p:nvSpPr>
        <p:spPr>
          <a:xfrm>
            <a:off x="8580495" y="3041537"/>
            <a:ext cx="427027"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22" name="TextBox 21">
            <a:extLst>
              <a:ext uri="{FF2B5EF4-FFF2-40B4-BE49-F238E27FC236}">
                <a16:creationId xmlns:a16="http://schemas.microsoft.com/office/drawing/2014/main" id="{F57ABD0D-B759-43EA-A172-C900D0C00B7E}"/>
              </a:ext>
            </a:extLst>
          </p:cNvPr>
          <p:cNvSpPr txBox="1"/>
          <p:nvPr/>
        </p:nvSpPr>
        <p:spPr>
          <a:xfrm>
            <a:off x="2659987" y="4220394"/>
            <a:ext cx="656419"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23" name="TextBox 22">
            <a:extLst>
              <a:ext uri="{FF2B5EF4-FFF2-40B4-BE49-F238E27FC236}">
                <a16:creationId xmlns:a16="http://schemas.microsoft.com/office/drawing/2014/main" id="{F57ABD0D-B759-43EA-A172-C900D0C00B7E}"/>
              </a:ext>
            </a:extLst>
          </p:cNvPr>
          <p:cNvSpPr txBox="1"/>
          <p:nvPr/>
        </p:nvSpPr>
        <p:spPr>
          <a:xfrm>
            <a:off x="9337343" y="4069366"/>
            <a:ext cx="709684"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24" name="TextBox 23">
            <a:extLst>
              <a:ext uri="{FF2B5EF4-FFF2-40B4-BE49-F238E27FC236}">
                <a16:creationId xmlns:a16="http://schemas.microsoft.com/office/drawing/2014/main" id="{F57ABD0D-B759-43EA-A172-C900D0C00B7E}"/>
              </a:ext>
            </a:extLst>
          </p:cNvPr>
          <p:cNvSpPr txBox="1"/>
          <p:nvPr/>
        </p:nvSpPr>
        <p:spPr>
          <a:xfrm>
            <a:off x="3084394" y="5275154"/>
            <a:ext cx="504967"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25" name="TextBox 24">
            <a:extLst>
              <a:ext uri="{FF2B5EF4-FFF2-40B4-BE49-F238E27FC236}">
                <a16:creationId xmlns:a16="http://schemas.microsoft.com/office/drawing/2014/main" id="{F57ABD0D-B759-43EA-A172-C900D0C00B7E}"/>
              </a:ext>
            </a:extLst>
          </p:cNvPr>
          <p:cNvSpPr txBox="1"/>
          <p:nvPr/>
        </p:nvSpPr>
        <p:spPr>
          <a:xfrm>
            <a:off x="9337343" y="5298577"/>
            <a:ext cx="709684" cy="372477"/>
          </a:xfrm>
          <a:prstGeom prst="rect">
            <a:avLst/>
          </a:prstGeom>
          <a:solidFill>
            <a:schemeClr val="accent1">
              <a:lumMod val="20000"/>
              <a:lumOff val="80000"/>
            </a:schemeClr>
          </a:solidFill>
        </p:spPr>
        <p:txBody>
          <a:bodyPr wrap="square" rtlCol="0">
            <a:spAutoFit/>
          </a:bodyPr>
          <a:lstStyle/>
          <a:p>
            <a:endParaRPr lang="fr-FR" sz="2000" b="1" dirty="0">
              <a:solidFill>
                <a:srgbClr val="FF6600"/>
              </a:solidFill>
            </a:endParaRPr>
          </a:p>
        </p:txBody>
      </p:sp>
      <p:sp>
        <p:nvSpPr>
          <p:cNvPr id="26" name="Speech Bubble: Rectangle with Corners Rounded 50">
            <a:extLst>
              <a:ext uri="{FF2B5EF4-FFF2-40B4-BE49-F238E27FC236}">
                <a16:creationId xmlns:a16="http://schemas.microsoft.com/office/drawing/2014/main" id="{9711171B-BAC9-4925-B1E9-22D6F615366B}"/>
              </a:ext>
            </a:extLst>
          </p:cNvPr>
          <p:cNvSpPr/>
          <p:nvPr/>
        </p:nvSpPr>
        <p:spPr>
          <a:xfrm>
            <a:off x="316886" y="1746325"/>
            <a:ext cx="3333703" cy="2067788"/>
          </a:xfrm>
          <a:prstGeom prst="wedgeRoundRectCallout">
            <a:avLst>
              <a:gd name="adj1" fmla="val 48749"/>
              <a:gd name="adj2" fmla="val 7082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Remember</a:t>
            </a:r>
            <a:r>
              <a:rPr lang="en-GB" sz="2000" dirty="0">
                <a:solidFill>
                  <a:schemeClr val="bg1"/>
                </a:solidFill>
                <a:latin typeface="Century Gothic" panose="020B0502020202020204" pitchFamily="34" charset="0"/>
              </a:rPr>
              <a:t>: </a:t>
            </a:r>
            <a:r>
              <a:rPr lang="en-US" sz="2000" dirty="0">
                <a:solidFill>
                  <a:schemeClr val="bg1"/>
                </a:solidFill>
              </a:rPr>
              <a:t>we can make two-verb sentences negative by adding </a:t>
            </a:r>
            <a:r>
              <a:rPr lang="en-US" sz="2000" b="1" dirty="0">
                <a:solidFill>
                  <a:schemeClr val="bg1"/>
                </a:solidFill>
              </a:rPr>
              <a:t>ne…pas around the first verb, </a:t>
            </a:r>
            <a:r>
              <a:rPr lang="en-US" sz="2000" dirty="0">
                <a:solidFill>
                  <a:schemeClr val="bg1"/>
                </a:solidFill>
              </a:rPr>
              <a:t>which is in </a:t>
            </a:r>
            <a:r>
              <a:rPr lang="en-US" sz="2000" b="1" dirty="0">
                <a:solidFill>
                  <a:schemeClr val="bg1"/>
                </a:solidFill>
              </a:rPr>
              <a:t>short form</a:t>
            </a:r>
            <a:r>
              <a:rPr lang="en-US" sz="2000" dirty="0">
                <a:solidFill>
                  <a:schemeClr val="bg1"/>
                </a:solidFill>
              </a:rPr>
              <a:t>.</a:t>
            </a:r>
          </a:p>
        </p:txBody>
      </p:sp>
      <p:sp>
        <p:nvSpPr>
          <p:cNvPr id="3" name="Rounded Rectangle 2"/>
          <p:cNvSpPr/>
          <p:nvPr/>
        </p:nvSpPr>
        <p:spPr>
          <a:xfrm>
            <a:off x="3227399" y="4187106"/>
            <a:ext cx="1849568" cy="466311"/>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Rectangle with Corners Rounded 50">
            <a:extLst>
              <a:ext uri="{FF2B5EF4-FFF2-40B4-BE49-F238E27FC236}">
                <a16:creationId xmlns:a16="http://schemas.microsoft.com/office/drawing/2014/main" id="{9711171B-BAC9-4925-B1E9-22D6F615366B}"/>
              </a:ext>
            </a:extLst>
          </p:cNvPr>
          <p:cNvSpPr/>
          <p:nvPr/>
        </p:nvSpPr>
        <p:spPr>
          <a:xfrm>
            <a:off x="7549487" y="1807497"/>
            <a:ext cx="3333703" cy="2067788"/>
          </a:xfrm>
          <a:prstGeom prst="wedgeRoundRectCallout">
            <a:avLst>
              <a:gd name="adj1" fmla="val -48685"/>
              <a:gd name="adj2" fmla="val 7280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Notice: </a:t>
            </a:r>
            <a:r>
              <a:rPr lang="en-US" sz="2000" dirty="0">
                <a:solidFill>
                  <a:schemeClr val="bg1"/>
                </a:solidFill>
              </a:rPr>
              <a:t>the </a:t>
            </a:r>
            <a:r>
              <a:rPr lang="en-US" sz="2000" b="1" dirty="0">
                <a:solidFill>
                  <a:schemeClr val="bg1"/>
                </a:solidFill>
              </a:rPr>
              <a:t>adverbs </a:t>
            </a:r>
            <a:r>
              <a:rPr lang="en-US" sz="2000" dirty="0">
                <a:solidFill>
                  <a:schemeClr val="bg1"/>
                </a:solidFill>
              </a:rPr>
              <a:t>(other than time/place) can come </a:t>
            </a:r>
            <a:r>
              <a:rPr lang="en-US" sz="2000" b="1" dirty="0">
                <a:solidFill>
                  <a:schemeClr val="bg1"/>
                </a:solidFill>
              </a:rPr>
              <a:t>after</a:t>
            </a:r>
            <a:r>
              <a:rPr lang="en-US" sz="2000" dirty="0">
                <a:solidFill>
                  <a:schemeClr val="bg1"/>
                </a:solidFill>
              </a:rPr>
              <a:t> the short form but </a:t>
            </a:r>
            <a:r>
              <a:rPr lang="en-US" sz="2000" b="1" dirty="0">
                <a:solidFill>
                  <a:schemeClr val="bg1"/>
                </a:solidFill>
              </a:rPr>
              <a:t>before</a:t>
            </a:r>
            <a:r>
              <a:rPr lang="en-US" sz="2000" dirty="0">
                <a:solidFill>
                  <a:schemeClr val="bg1"/>
                </a:solidFill>
              </a:rPr>
              <a:t> the infinitive.</a:t>
            </a:r>
          </a:p>
        </p:txBody>
      </p:sp>
      <p:sp>
        <p:nvSpPr>
          <p:cNvPr id="28" name="Rounded Rectangle 27"/>
          <p:cNvSpPr/>
          <p:nvPr/>
        </p:nvSpPr>
        <p:spPr>
          <a:xfrm>
            <a:off x="7392630" y="4392293"/>
            <a:ext cx="1401378" cy="372477"/>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Teacher, Bookworm, Glasses, Professor, Person, Cartoon">
            <a:extLst>
              <a:ext uri="{FF2B5EF4-FFF2-40B4-BE49-F238E27FC236}">
                <a16:creationId xmlns:a16="http://schemas.microsoft.com/office/drawing/2014/main" id="{3B37BCD2-409D-41B0-8242-866A843309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46" y="4592871"/>
            <a:ext cx="1635559" cy="163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4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3"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Paris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48072" y="1197175"/>
            <a:ext cx="1214392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Tu es Julie. </a:t>
            </a:r>
            <a:r>
              <a:rPr lang="en-US" sz="2600" dirty="0" err="1">
                <a:solidFill>
                  <a:srgbClr val="4472C4">
                    <a:lumMod val="50000"/>
                  </a:srgbClr>
                </a:solidFill>
                <a:latin typeface="Century Gothic" panose="020F0302020204030204"/>
              </a:rPr>
              <a:t>Réponds</a:t>
            </a:r>
            <a:r>
              <a:rPr lang="en-US" sz="2600" dirty="0">
                <a:solidFill>
                  <a:srgbClr val="4472C4">
                    <a:lumMod val="50000"/>
                  </a:srgbClr>
                </a:solidFill>
                <a:latin typeface="Century Gothic" panose="020F0302020204030204"/>
              </a:rPr>
              <a:t> aux questions </a:t>
            </a:r>
            <a:r>
              <a:rPr lang="en-US" sz="2600" dirty="0" err="1">
                <a:solidFill>
                  <a:srgbClr val="4472C4">
                    <a:lumMod val="50000"/>
                  </a:srgbClr>
                </a:solidFill>
                <a:latin typeface="Century Gothic" panose="020F0302020204030204"/>
              </a:rPr>
              <a:t>en</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français</a:t>
            </a:r>
            <a:r>
              <a:rPr lang="en-US" sz="2600" dirty="0">
                <a:solidFill>
                  <a:srgbClr val="4472C4">
                    <a:lumMod val="50000"/>
                  </a:srgbClr>
                </a:solidFill>
                <a:latin typeface="Century Gothic" panose="020F0302020204030204"/>
              </a:rPr>
              <a:t>. Ne </a:t>
            </a:r>
            <a:r>
              <a:rPr lang="en-US" sz="2600" dirty="0" err="1">
                <a:solidFill>
                  <a:srgbClr val="4472C4">
                    <a:lumMod val="50000"/>
                  </a:srgbClr>
                </a:solidFill>
                <a:latin typeface="Century Gothic" panose="020F0302020204030204"/>
              </a:rPr>
              <a:t>regarde</a:t>
            </a:r>
            <a:r>
              <a:rPr lang="en-US" sz="2600" dirty="0">
                <a:solidFill>
                  <a:srgbClr val="4472C4">
                    <a:lumMod val="50000"/>
                  </a:srgbClr>
                </a:solidFill>
                <a:latin typeface="Century Gothic" panose="020F0302020204030204"/>
              </a:rPr>
              <a:t> pas le </a:t>
            </a:r>
            <a:r>
              <a:rPr lang="en-US" sz="2600" dirty="0" err="1">
                <a:solidFill>
                  <a:srgbClr val="4472C4">
                    <a:lumMod val="50000"/>
                  </a:srgbClr>
                </a:solidFill>
                <a:latin typeface="Century Gothic" panose="020F0302020204030204"/>
              </a:rPr>
              <a:t>texte</a:t>
            </a:r>
            <a:r>
              <a:rPr lang="en-US" sz="2600" dirty="0">
                <a:solidFill>
                  <a:srgbClr val="4472C4">
                    <a:lumMod val="50000"/>
                  </a:srgbClr>
                </a:solidFill>
                <a:latin typeface="Century Gothic" panose="020F0302020204030204"/>
              </a:rPr>
              <a:t>!</a:t>
            </a:r>
            <a:endPar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76457" y="1667643"/>
            <a:ext cx="10527607" cy="424731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US" sz="3000" dirty="0">
                <a:solidFill>
                  <a:srgbClr val="4472C4">
                    <a:lumMod val="50000"/>
                  </a:srgbClr>
                </a:solidFill>
                <a:latin typeface="Century Gothic" panose="020F0302020204030204"/>
              </a:rPr>
              <a:t>Q</a:t>
            </a:r>
            <a:r>
              <a:rPr kumimoji="0" lang="en-US" sz="3000" b="0" i="0" u="none" strike="noStrike" kern="1200" cap="none" spc="0" normalizeH="0" noProof="0" dirty="0" err="1">
                <a:ln>
                  <a:noFill/>
                </a:ln>
                <a:solidFill>
                  <a:srgbClr val="4472C4">
                    <a:lumMod val="50000"/>
                  </a:srgbClr>
                </a:solidFill>
                <a:effectLst/>
                <a:uLnTx/>
                <a:uFillTx/>
                <a:latin typeface="Century Gothic" panose="020F0302020204030204"/>
              </a:rPr>
              <a:t>ue</a:t>
            </a:r>
            <a:r>
              <a:rPr kumimoji="0" lang="en-US" sz="30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3000" b="0" i="0" u="none" strike="noStrike" kern="1200" cap="none" spc="0" normalizeH="0" noProof="0" dirty="0" err="1">
                <a:ln>
                  <a:noFill/>
                </a:ln>
                <a:solidFill>
                  <a:srgbClr val="4472C4">
                    <a:lumMod val="50000"/>
                  </a:srgbClr>
                </a:solidFill>
                <a:effectLst/>
                <a:uLnTx/>
                <a:uFillTx/>
                <a:latin typeface="Century Gothic" panose="020F0302020204030204"/>
              </a:rPr>
              <a:t>dois-tu</a:t>
            </a:r>
            <a:r>
              <a:rPr kumimoji="0" lang="en-US" sz="30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3000" b="0" i="0" u="none" strike="noStrike" kern="1200" cap="none" spc="0" normalizeH="0" noProof="0" dirty="0" err="1">
                <a:ln>
                  <a:noFill/>
                </a:ln>
                <a:solidFill>
                  <a:srgbClr val="4472C4">
                    <a:lumMod val="50000"/>
                  </a:srgbClr>
                </a:solidFill>
                <a:effectLst/>
                <a:uLnTx/>
                <a:uFillTx/>
                <a:latin typeface="Century Gothic" panose="020F0302020204030204"/>
              </a:rPr>
              <a:t>visiter</a:t>
            </a:r>
            <a:r>
              <a:rPr kumimoji="0" lang="en-US" sz="3000" b="0" i="0" u="none" strike="noStrike" kern="1200" cap="none" spc="0" normalizeH="0" noProof="0" dirty="0">
                <a:ln>
                  <a:noFill/>
                </a:ln>
                <a:solidFill>
                  <a:srgbClr val="4472C4">
                    <a:lumMod val="50000"/>
                  </a:srgbClr>
                </a:solidFill>
                <a:effectLst/>
                <a:uLnTx/>
                <a:uFillTx/>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lang="en-US" sz="3000" baseline="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US" sz="3000" dirty="0">
                <a:solidFill>
                  <a:srgbClr val="4472C4">
                    <a:lumMod val="50000"/>
                  </a:srgbClr>
                </a:solidFill>
                <a:latin typeface="Century Gothic" panose="020F0302020204030204"/>
              </a:rPr>
              <a:t>Q</a:t>
            </a:r>
            <a:r>
              <a:rPr kumimoji="0" lang="en-US" sz="3000" b="0" i="0" u="none" strike="noStrike" kern="1200" cap="none" spc="0" normalizeH="0" noProof="0" dirty="0" err="1">
                <a:ln>
                  <a:noFill/>
                </a:ln>
                <a:solidFill>
                  <a:srgbClr val="4472C4">
                    <a:lumMod val="50000"/>
                  </a:srgbClr>
                </a:solidFill>
                <a:effectLst/>
                <a:uLnTx/>
                <a:uFillTx/>
                <a:latin typeface="Century Gothic" panose="020F0302020204030204"/>
              </a:rPr>
              <a:t>ue</a:t>
            </a:r>
            <a:r>
              <a:rPr kumimoji="0" lang="en-US" sz="30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3000" b="0" i="0" u="none" strike="noStrike" kern="1200" cap="none" spc="0" normalizeH="0" noProof="0" dirty="0" err="1">
                <a:ln>
                  <a:noFill/>
                </a:ln>
                <a:solidFill>
                  <a:srgbClr val="4472C4">
                    <a:lumMod val="50000"/>
                  </a:srgbClr>
                </a:solidFill>
                <a:effectLst/>
                <a:uLnTx/>
                <a:uFillTx/>
                <a:latin typeface="Century Gothic" panose="020F0302020204030204"/>
              </a:rPr>
              <a:t>veux-tu</a:t>
            </a:r>
            <a:r>
              <a:rPr kumimoji="0" lang="en-US" sz="30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3000" b="0" i="0" u="none" strike="noStrike" kern="1200" cap="none" spc="0" normalizeH="0" noProof="0" dirty="0" err="1">
                <a:ln>
                  <a:noFill/>
                </a:ln>
                <a:solidFill>
                  <a:srgbClr val="4472C4">
                    <a:lumMod val="50000"/>
                  </a:srgbClr>
                </a:solidFill>
                <a:effectLst/>
                <a:uLnTx/>
                <a:uFillTx/>
                <a:latin typeface="Century Gothic" panose="020F0302020204030204"/>
              </a:rPr>
              <a:t>visiter</a:t>
            </a:r>
            <a:r>
              <a:rPr kumimoji="0" lang="en-US" sz="3000" b="0" i="0" u="none" strike="noStrike" kern="1200" cap="none" spc="0" normalizeH="0" noProof="0" dirty="0">
                <a:ln>
                  <a:noFill/>
                </a:ln>
                <a:solidFill>
                  <a:srgbClr val="4472C4">
                    <a:lumMod val="50000"/>
                  </a:srgbClr>
                </a:solidFill>
                <a:effectLst/>
                <a:uLnTx/>
                <a:uFillTx/>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lang="en-US" sz="3000" baseline="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US" sz="3000" noProof="0" dirty="0" err="1">
                <a:solidFill>
                  <a:srgbClr val="4472C4">
                    <a:lumMod val="50000"/>
                  </a:srgbClr>
                </a:solidFill>
                <a:latin typeface="Century Gothic" panose="020F0302020204030204"/>
              </a:rPr>
              <a:t>Léa</a:t>
            </a:r>
            <a:r>
              <a:rPr lang="en-US" sz="3000" dirty="0">
                <a:solidFill>
                  <a:srgbClr val="4472C4">
                    <a:lumMod val="50000"/>
                  </a:srgbClr>
                </a:solidFill>
                <a:latin typeface="Century Gothic" panose="020F0302020204030204"/>
              </a:rPr>
              <a:t>, q</a:t>
            </a:r>
            <a:r>
              <a:rPr lang="en-US" sz="3000" noProof="0" dirty="0" err="1">
                <a:solidFill>
                  <a:srgbClr val="4472C4">
                    <a:lumMod val="50000"/>
                  </a:srgbClr>
                </a:solidFill>
                <a:latin typeface="Century Gothic" panose="020F0302020204030204"/>
              </a:rPr>
              <a:t>ue</a:t>
            </a:r>
            <a:r>
              <a:rPr lang="en-US" sz="3000" noProof="0" dirty="0">
                <a:solidFill>
                  <a:srgbClr val="4472C4">
                    <a:lumMod val="50000"/>
                  </a:srgbClr>
                </a:solidFill>
                <a:latin typeface="Century Gothic" panose="020F0302020204030204"/>
              </a:rPr>
              <a:t> </a:t>
            </a:r>
            <a:r>
              <a:rPr lang="en-US" sz="3000" noProof="0" dirty="0" err="1">
                <a:solidFill>
                  <a:srgbClr val="4472C4">
                    <a:lumMod val="50000"/>
                  </a:srgbClr>
                </a:solidFill>
                <a:latin typeface="Century Gothic" panose="020F0302020204030204"/>
              </a:rPr>
              <a:t>doit-elle</a:t>
            </a:r>
            <a:r>
              <a:rPr lang="en-US" sz="3000" noProof="0" dirty="0">
                <a:solidFill>
                  <a:srgbClr val="4472C4">
                    <a:lumMod val="50000"/>
                  </a:srgbClr>
                </a:solidFill>
                <a:latin typeface="Century Gothic" panose="020F0302020204030204"/>
              </a:rPr>
              <a:t> faire?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US" sz="3000" b="0" i="0" u="none" strike="noStrike" kern="1200" cap="none" spc="0" normalizeH="0" baseline="0" dirty="0">
              <a:ln>
                <a:noFill/>
              </a:ln>
              <a:solidFill>
                <a:srgbClr val="4472C4">
                  <a:lumMod val="50000"/>
                </a:srgbClr>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US" sz="3000" dirty="0" err="1">
                <a:solidFill>
                  <a:srgbClr val="4472C4">
                    <a:lumMod val="50000"/>
                  </a:srgbClr>
                </a:solidFill>
                <a:latin typeface="Century Gothic" panose="020F0302020204030204"/>
              </a:rPr>
              <a:t>Tu</a:t>
            </a:r>
            <a:r>
              <a:rPr lang="en-US" sz="3000" dirty="0">
                <a:solidFill>
                  <a:srgbClr val="4472C4">
                    <a:lumMod val="50000"/>
                  </a:srgbClr>
                </a:solidFill>
                <a:latin typeface="Century Gothic" panose="020F0302020204030204"/>
              </a:rPr>
              <a:t> ne </a:t>
            </a:r>
            <a:r>
              <a:rPr lang="en-US" sz="3000" dirty="0" err="1">
                <a:solidFill>
                  <a:srgbClr val="4472C4">
                    <a:lumMod val="50000"/>
                  </a:srgbClr>
                </a:solidFill>
                <a:latin typeface="Century Gothic" panose="020F0302020204030204"/>
              </a:rPr>
              <a:t>dois</a:t>
            </a:r>
            <a:r>
              <a:rPr lang="en-US" sz="3000" dirty="0">
                <a:solidFill>
                  <a:srgbClr val="4472C4">
                    <a:lumMod val="50000"/>
                  </a:srgbClr>
                </a:solidFill>
                <a:latin typeface="Century Gothic" panose="020F0302020204030204"/>
              </a:rPr>
              <a:t> pas</a:t>
            </a:r>
            <a:r>
              <a:rPr lang="en-US" sz="3000" noProof="0" dirty="0">
                <a:solidFill>
                  <a:srgbClr val="4472C4">
                    <a:lumMod val="50000"/>
                  </a:srgbClr>
                </a:solidFill>
                <a:latin typeface="Century Gothic" panose="020F0302020204030204"/>
              </a:rPr>
              <a:t> faire quoi le </a:t>
            </a:r>
            <a:r>
              <a:rPr lang="en-US" sz="3000" noProof="0" dirty="0" err="1">
                <a:solidFill>
                  <a:srgbClr val="4472C4">
                    <a:lumMod val="50000"/>
                  </a:srgbClr>
                </a:solidFill>
                <a:latin typeface="Century Gothic" panose="020F0302020204030204"/>
              </a:rPr>
              <a:t>soir</a:t>
            </a:r>
            <a:r>
              <a:rPr lang="en-US" sz="3000" noProof="0" dirty="0">
                <a:solidFill>
                  <a:srgbClr val="4472C4">
                    <a:lumMod val="50000"/>
                  </a:srgbClr>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US" sz="3000" b="0" i="0" u="none" strike="noStrike" kern="1200" cap="none" spc="0" normalizeH="0" baseline="0" dirty="0">
              <a:ln>
                <a:noFill/>
              </a:ln>
              <a:solidFill>
                <a:srgbClr val="4472C4">
                  <a:lumMod val="50000"/>
                </a:srgbClr>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US" sz="3000" noProof="0" dirty="0" err="1">
                <a:solidFill>
                  <a:srgbClr val="4472C4">
                    <a:lumMod val="50000"/>
                  </a:srgbClr>
                </a:solidFill>
                <a:latin typeface="Century Gothic" panose="020F0302020204030204"/>
              </a:rPr>
              <a:t>Léa</a:t>
            </a:r>
            <a:r>
              <a:rPr lang="en-US" sz="3000" noProof="0" dirty="0">
                <a:solidFill>
                  <a:srgbClr val="4472C4">
                    <a:lumMod val="50000"/>
                  </a:srgbClr>
                </a:solidFill>
                <a:latin typeface="Century Gothic" panose="020F0302020204030204"/>
              </a:rPr>
              <a:t>, </a:t>
            </a:r>
            <a:r>
              <a:rPr lang="en-US" sz="3000" dirty="0">
                <a:solidFill>
                  <a:srgbClr val="4472C4">
                    <a:lumMod val="50000"/>
                  </a:srgbClr>
                </a:solidFill>
                <a:latin typeface="Century Gothic" panose="020F0302020204030204"/>
              </a:rPr>
              <a:t>p</a:t>
            </a:r>
            <a:r>
              <a:rPr lang="en-US" sz="3000" noProof="0" dirty="0" err="1">
                <a:solidFill>
                  <a:srgbClr val="4472C4">
                    <a:lumMod val="50000"/>
                  </a:srgbClr>
                </a:solidFill>
                <a:latin typeface="Century Gothic" panose="020F0302020204030204"/>
              </a:rPr>
              <a:t>ourquoi</a:t>
            </a:r>
            <a:r>
              <a:rPr lang="en-US" sz="3000" noProof="0" dirty="0">
                <a:solidFill>
                  <a:srgbClr val="4472C4">
                    <a:lumMod val="50000"/>
                  </a:srgbClr>
                </a:solidFill>
                <a:latin typeface="Century Gothic" panose="020F0302020204030204"/>
              </a:rPr>
              <a:t> </a:t>
            </a:r>
            <a:r>
              <a:rPr lang="en-US" sz="3000" noProof="0" dirty="0" err="1">
                <a:solidFill>
                  <a:srgbClr val="4472C4">
                    <a:lumMod val="50000"/>
                  </a:srgbClr>
                </a:solidFill>
                <a:latin typeface="Century Gothic" panose="020F0302020204030204"/>
              </a:rPr>
              <a:t>veut-elle</a:t>
            </a:r>
            <a:r>
              <a:rPr lang="en-US" sz="3000" noProof="0" dirty="0">
                <a:solidFill>
                  <a:srgbClr val="4472C4">
                    <a:lumMod val="50000"/>
                  </a:srgbClr>
                </a:solidFill>
                <a:latin typeface="Century Gothic" panose="020F0302020204030204"/>
              </a:rPr>
              <a:t> </a:t>
            </a:r>
            <a:r>
              <a:rPr lang="en-US" sz="3000" noProof="0" dirty="0" err="1">
                <a:solidFill>
                  <a:srgbClr val="4472C4">
                    <a:lumMod val="50000"/>
                  </a:srgbClr>
                </a:solidFill>
                <a:latin typeface="Century Gothic" panose="020F0302020204030204"/>
              </a:rPr>
              <a:t>venir</a:t>
            </a:r>
            <a:r>
              <a:rPr lang="en-US" sz="3000" noProof="0" dirty="0">
                <a:solidFill>
                  <a:srgbClr val="4472C4">
                    <a:lumMod val="50000"/>
                  </a:srgbClr>
                </a:solidFill>
                <a:latin typeface="Century Gothic" panose="020F0302020204030204"/>
              </a:rPr>
              <a:t> aux </a:t>
            </a:r>
            <a:r>
              <a:rPr lang="en-US" sz="3000" noProof="0" dirty="0" err="1">
                <a:solidFill>
                  <a:srgbClr val="4472C4">
                    <a:lumMod val="50000"/>
                  </a:srgbClr>
                </a:solidFill>
                <a:latin typeface="Century Gothic" panose="020F0302020204030204"/>
              </a:rPr>
              <a:t>États</a:t>
            </a:r>
            <a:r>
              <a:rPr lang="en-US" sz="3000" noProof="0" dirty="0">
                <a:solidFill>
                  <a:srgbClr val="4472C4">
                    <a:lumMod val="50000"/>
                  </a:srgbClr>
                </a:solidFill>
                <a:latin typeface="Century Gothic" panose="020F0302020204030204"/>
              </a:rPr>
              <a:t>-Unis?</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TextBox 1"/>
          <p:cNvSpPr txBox="1"/>
          <p:nvPr/>
        </p:nvSpPr>
        <p:spPr>
          <a:xfrm>
            <a:off x="668494" y="2186772"/>
            <a:ext cx="9935570" cy="492443"/>
          </a:xfrm>
          <a:prstGeom prst="rect">
            <a:avLst/>
          </a:prstGeom>
          <a:solidFill>
            <a:schemeClr val="accent4">
              <a:lumMod val="20000"/>
              <a:lumOff val="80000"/>
            </a:schemeClr>
          </a:solidFill>
          <a:ln>
            <a:solidFill>
              <a:srgbClr val="002060"/>
            </a:solidFill>
          </a:ln>
        </p:spPr>
        <p:txBody>
          <a:bodyPr wrap="square" rtlCol="0">
            <a:spAutoFit/>
          </a:bodyPr>
          <a:lstStyle/>
          <a:p>
            <a:pPr algn="l"/>
            <a:r>
              <a:rPr lang="en-GB" sz="2600" b="1" dirty="0">
                <a:solidFill>
                  <a:schemeClr val="accent5">
                    <a:lumMod val="50000"/>
                  </a:schemeClr>
                </a:solidFill>
              </a:rPr>
              <a:t>Je </a:t>
            </a:r>
            <a:r>
              <a:rPr lang="en-GB" sz="2600" b="1" dirty="0" err="1">
                <a:solidFill>
                  <a:schemeClr val="accent5">
                    <a:lumMod val="50000"/>
                  </a:schemeClr>
                </a:solidFill>
              </a:rPr>
              <a:t>dois</a:t>
            </a:r>
            <a:r>
              <a:rPr lang="en-GB" sz="2600" b="1" dirty="0">
                <a:solidFill>
                  <a:schemeClr val="accent5">
                    <a:lumMod val="50000"/>
                  </a:schemeClr>
                </a:solidFill>
              </a:rPr>
              <a:t> </a:t>
            </a:r>
            <a:r>
              <a:rPr lang="en-GB" sz="2600" b="1" dirty="0" err="1">
                <a:solidFill>
                  <a:schemeClr val="accent5">
                    <a:lumMod val="50000"/>
                  </a:schemeClr>
                </a:solidFill>
              </a:rPr>
              <a:t>visiter</a:t>
            </a:r>
            <a:r>
              <a:rPr lang="en-GB" sz="2600" b="1" dirty="0">
                <a:solidFill>
                  <a:schemeClr val="accent5">
                    <a:lumMod val="50000"/>
                  </a:schemeClr>
                </a:solidFill>
              </a:rPr>
              <a:t> </a:t>
            </a:r>
            <a:r>
              <a:rPr lang="en-GB" sz="2600" b="1" dirty="0" err="1">
                <a:solidFill>
                  <a:schemeClr val="accent5">
                    <a:lumMod val="50000"/>
                  </a:schemeClr>
                </a:solidFill>
              </a:rPr>
              <a:t>chaque</a:t>
            </a:r>
            <a:r>
              <a:rPr lang="en-GB" sz="2600" b="1" dirty="0">
                <a:solidFill>
                  <a:schemeClr val="accent5">
                    <a:lumMod val="50000"/>
                  </a:schemeClr>
                </a:solidFill>
              </a:rPr>
              <a:t> </a:t>
            </a:r>
            <a:r>
              <a:rPr lang="en-GB" sz="2600" b="1" dirty="0" err="1">
                <a:solidFill>
                  <a:schemeClr val="accent5">
                    <a:lumMod val="50000"/>
                  </a:schemeClr>
                </a:solidFill>
              </a:rPr>
              <a:t>pont</a:t>
            </a:r>
            <a:r>
              <a:rPr lang="en-GB" sz="2600" b="1" dirty="0">
                <a:solidFill>
                  <a:schemeClr val="accent5">
                    <a:lumMod val="50000"/>
                  </a:schemeClr>
                </a:solidFill>
              </a:rPr>
              <a:t>.</a:t>
            </a:r>
          </a:p>
        </p:txBody>
      </p:sp>
      <p:sp>
        <p:nvSpPr>
          <p:cNvPr id="10" name="TextBox 9"/>
          <p:cNvSpPr txBox="1"/>
          <p:nvPr/>
        </p:nvSpPr>
        <p:spPr>
          <a:xfrm>
            <a:off x="668494" y="3085238"/>
            <a:ext cx="9935570" cy="492443"/>
          </a:xfrm>
          <a:prstGeom prst="rect">
            <a:avLst/>
          </a:prstGeom>
          <a:solidFill>
            <a:schemeClr val="accent4">
              <a:lumMod val="20000"/>
              <a:lumOff val="80000"/>
            </a:schemeClr>
          </a:solidFill>
          <a:ln>
            <a:solidFill>
              <a:srgbClr val="002060"/>
            </a:solidFill>
          </a:ln>
        </p:spPr>
        <p:txBody>
          <a:bodyPr wrap="square" rtlCol="0">
            <a:spAutoFit/>
          </a:bodyPr>
          <a:lstStyle/>
          <a:p>
            <a:pPr algn="l"/>
            <a:r>
              <a:rPr lang="en-GB" sz="2600" b="1" dirty="0">
                <a:solidFill>
                  <a:schemeClr val="accent5">
                    <a:lumMod val="50000"/>
                  </a:schemeClr>
                </a:solidFill>
              </a:rPr>
              <a:t>Je </a:t>
            </a:r>
            <a:r>
              <a:rPr lang="en-GB" sz="2600" b="1" dirty="0" err="1">
                <a:solidFill>
                  <a:schemeClr val="accent5">
                    <a:lumMod val="50000"/>
                  </a:schemeClr>
                </a:solidFill>
              </a:rPr>
              <a:t>veux</a:t>
            </a:r>
            <a:r>
              <a:rPr lang="en-GB" sz="2600" b="1" dirty="0">
                <a:solidFill>
                  <a:schemeClr val="accent5">
                    <a:lumMod val="50000"/>
                  </a:schemeClr>
                </a:solidFill>
              </a:rPr>
              <a:t> </a:t>
            </a:r>
            <a:r>
              <a:rPr lang="en-GB" sz="2600" b="1" dirty="0" err="1">
                <a:solidFill>
                  <a:schemeClr val="accent5">
                    <a:lumMod val="50000"/>
                  </a:schemeClr>
                </a:solidFill>
              </a:rPr>
              <a:t>visiter</a:t>
            </a:r>
            <a:r>
              <a:rPr lang="en-GB" sz="2600" b="1" dirty="0">
                <a:solidFill>
                  <a:schemeClr val="accent5">
                    <a:lumMod val="50000"/>
                  </a:schemeClr>
                </a:solidFill>
              </a:rPr>
              <a:t> les (</a:t>
            </a:r>
            <a:r>
              <a:rPr lang="en-GB" sz="2600" b="1" dirty="0" err="1">
                <a:solidFill>
                  <a:schemeClr val="accent5">
                    <a:lumMod val="50000"/>
                  </a:schemeClr>
                </a:solidFill>
              </a:rPr>
              <a:t>vieilles</a:t>
            </a:r>
            <a:r>
              <a:rPr lang="en-GB" sz="2600" b="1" dirty="0">
                <a:solidFill>
                  <a:schemeClr val="accent5">
                    <a:lumMod val="50000"/>
                  </a:schemeClr>
                </a:solidFill>
              </a:rPr>
              <a:t>) </a:t>
            </a:r>
            <a:r>
              <a:rPr lang="en-GB" sz="2600" b="1" dirty="0" err="1">
                <a:solidFill>
                  <a:schemeClr val="accent5">
                    <a:lumMod val="50000"/>
                  </a:schemeClr>
                </a:solidFill>
              </a:rPr>
              <a:t>églises</a:t>
            </a:r>
            <a:r>
              <a:rPr lang="en-GB" sz="2600" b="1" dirty="0">
                <a:solidFill>
                  <a:schemeClr val="accent5">
                    <a:lumMod val="50000"/>
                  </a:schemeClr>
                </a:solidFill>
              </a:rPr>
              <a:t>.</a:t>
            </a:r>
          </a:p>
        </p:txBody>
      </p:sp>
      <p:sp>
        <p:nvSpPr>
          <p:cNvPr id="11" name="TextBox 10"/>
          <p:cNvSpPr txBox="1"/>
          <p:nvPr/>
        </p:nvSpPr>
        <p:spPr>
          <a:xfrm>
            <a:off x="668494" y="4019525"/>
            <a:ext cx="9935570" cy="492443"/>
          </a:xfrm>
          <a:prstGeom prst="rect">
            <a:avLst/>
          </a:prstGeom>
          <a:solidFill>
            <a:schemeClr val="accent4">
              <a:lumMod val="20000"/>
              <a:lumOff val="80000"/>
            </a:schemeClr>
          </a:solidFill>
          <a:ln>
            <a:solidFill>
              <a:srgbClr val="002060"/>
            </a:solidFill>
          </a:ln>
        </p:spPr>
        <p:txBody>
          <a:bodyPr wrap="square" rtlCol="0">
            <a:spAutoFit/>
          </a:bodyPr>
          <a:lstStyle/>
          <a:p>
            <a:pPr algn="l"/>
            <a:r>
              <a:rPr lang="en-GB" sz="2600" b="1" dirty="0">
                <a:solidFill>
                  <a:schemeClr val="accent5">
                    <a:lumMod val="50000"/>
                  </a:schemeClr>
                </a:solidFill>
              </a:rPr>
              <a:t>Elle </a:t>
            </a:r>
            <a:r>
              <a:rPr lang="en-GB" sz="2600" b="1" dirty="0" err="1">
                <a:solidFill>
                  <a:schemeClr val="accent5">
                    <a:lumMod val="50000"/>
                  </a:schemeClr>
                </a:solidFill>
              </a:rPr>
              <a:t>doit</a:t>
            </a:r>
            <a:r>
              <a:rPr lang="en-GB" sz="2600" b="1" dirty="0">
                <a:solidFill>
                  <a:schemeClr val="accent5">
                    <a:lumMod val="50000"/>
                  </a:schemeClr>
                </a:solidFill>
              </a:rPr>
              <a:t> </a:t>
            </a:r>
            <a:r>
              <a:rPr lang="en-GB" sz="2600" b="1" dirty="0" err="1">
                <a:solidFill>
                  <a:schemeClr val="accent5">
                    <a:lumMod val="50000"/>
                  </a:schemeClr>
                </a:solidFill>
              </a:rPr>
              <a:t>venir</a:t>
            </a:r>
            <a:r>
              <a:rPr lang="en-GB" sz="2600" b="1" dirty="0">
                <a:solidFill>
                  <a:schemeClr val="accent5">
                    <a:lumMod val="50000"/>
                  </a:schemeClr>
                </a:solidFill>
              </a:rPr>
              <a:t> à </a:t>
            </a:r>
            <a:r>
              <a:rPr lang="en-GB" sz="2600" b="1" dirty="0" err="1">
                <a:solidFill>
                  <a:schemeClr val="accent5">
                    <a:lumMod val="50000"/>
                  </a:schemeClr>
                </a:solidFill>
              </a:rPr>
              <a:t>l’aéroport</a:t>
            </a:r>
            <a:r>
              <a:rPr lang="en-GB" sz="2600" b="1" dirty="0">
                <a:solidFill>
                  <a:schemeClr val="accent5">
                    <a:lumMod val="50000"/>
                  </a:schemeClr>
                </a:solidFill>
              </a:rPr>
              <a:t>.</a:t>
            </a:r>
          </a:p>
        </p:txBody>
      </p:sp>
      <p:sp>
        <p:nvSpPr>
          <p:cNvPr id="12" name="TextBox 11"/>
          <p:cNvSpPr txBox="1"/>
          <p:nvPr/>
        </p:nvSpPr>
        <p:spPr>
          <a:xfrm>
            <a:off x="668494" y="4927475"/>
            <a:ext cx="9935570" cy="492443"/>
          </a:xfrm>
          <a:prstGeom prst="rect">
            <a:avLst/>
          </a:prstGeom>
          <a:solidFill>
            <a:schemeClr val="accent4">
              <a:lumMod val="20000"/>
              <a:lumOff val="80000"/>
            </a:schemeClr>
          </a:solidFill>
          <a:ln>
            <a:solidFill>
              <a:srgbClr val="002060"/>
            </a:solidFill>
          </a:ln>
        </p:spPr>
        <p:txBody>
          <a:bodyPr wrap="square" rtlCol="0">
            <a:spAutoFit/>
          </a:bodyPr>
          <a:lstStyle/>
          <a:p>
            <a:pPr algn="l"/>
            <a:r>
              <a:rPr lang="en-GB" sz="2600" b="1" dirty="0">
                <a:solidFill>
                  <a:schemeClr val="accent5">
                    <a:lumMod val="50000"/>
                  </a:schemeClr>
                </a:solidFill>
              </a:rPr>
              <a:t>Je ne </a:t>
            </a:r>
            <a:r>
              <a:rPr lang="en-GB" sz="2600" b="1" dirty="0" err="1">
                <a:solidFill>
                  <a:schemeClr val="accent5">
                    <a:lumMod val="50000"/>
                  </a:schemeClr>
                </a:solidFill>
              </a:rPr>
              <a:t>dois</a:t>
            </a:r>
            <a:r>
              <a:rPr lang="en-GB" sz="2600" b="1" dirty="0">
                <a:solidFill>
                  <a:schemeClr val="accent5">
                    <a:lumMod val="50000"/>
                  </a:schemeClr>
                </a:solidFill>
              </a:rPr>
              <a:t> pas </a:t>
            </a:r>
            <a:r>
              <a:rPr lang="en-GB" sz="2600" b="1" dirty="0" err="1">
                <a:solidFill>
                  <a:schemeClr val="accent5">
                    <a:lumMod val="50000"/>
                  </a:schemeClr>
                </a:solidFill>
              </a:rPr>
              <a:t>sortir</a:t>
            </a:r>
            <a:r>
              <a:rPr lang="en-GB" sz="2600" b="1" dirty="0">
                <a:solidFill>
                  <a:schemeClr val="accent5">
                    <a:lumMod val="50000"/>
                  </a:schemeClr>
                </a:solidFill>
              </a:rPr>
              <a:t> </a:t>
            </a:r>
            <a:r>
              <a:rPr lang="en-GB" sz="2600" b="1" dirty="0" err="1">
                <a:solidFill>
                  <a:schemeClr val="accent5">
                    <a:lumMod val="50000"/>
                  </a:schemeClr>
                </a:solidFill>
              </a:rPr>
              <a:t>seule</a:t>
            </a:r>
            <a:r>
              <a:rPr lang="en-GB" sz="2600" b="1" dirty="0">
                <a:solidFill>
                  <a:schemeClr val="accent5">
                    <a:lumMod val="50000"/>
                  </a:schemeClr>
                </a:solidFill>
              </a:rPr>
              <a:t>.</a:t>
            </a:r>
          </a:p>
        </p:txBody>
      </p:sp>
      <p:sp>
        <p:nvSpPr>
          <p:cNvPr id="13" name="TextBox 12"/>
          <p:cNvSpPr txBox="1"/>
          <p:nvPr/>
        </p:nvSpPr>
        <p:spPr>
          <a:xfrm>
            <a:off x="668494" y="5834716"/>
            <a:ext cx="9935570" cy="492443"/>
          </a:xfrm>
          <a:prstGeom prst="rect">
            <a:avLst/>
          </a:prstGeom>
          <a:solidFill>
            <a:schemeClr val="accent4">
              <a:lumMod val="20000"/>
              <a:lumOff val="80000"/>
            </a:schemeClr>
          </a:solidFill>
          <a:ln>
            <a:solidFill>
              <a:srgbClr val="002060"/>
            </a:solidFill>
          </a:ln>
        </p:spPr>
        <p:txBody>
          <a:bodyPr wrap="square" rtlCol="0">
            <a:spAutoFit/>
          </a:bodyPr>
          <a:lstStyle/>
          <a:p>
            <a:pPr algn="l"/>
            <a:r>
              <a:rPr lang="en-GB" sz="2600" b="1" dirty="0">
                <a:solidFill>
                  <a:schemeClr val="accent5">
                    <a:lumMod val="50000"/>
                  </a:schemeClr>
                </a:solidFill>
              </a:rPr>
              <a:t>Elle </a:t>
            </a:r>
            <a:r>
              <a:rPr lang="en-GB" sz="2600" b="1" dirty="0" err="1">
                <a:solidFill>
                  <a:schemeClr val="accent5">
                    <a:lumMod val="50000"/>
                  </a:schemeClr>
                </a:solidFill>
              </a:rPr>
              <a:t>veut</a:t>
            </a:r>
            <a:r>
              <a:rPr lang="en-GB" sz="2600" b="1" dirty="0">
                <a:solidFill>
                  <a:schemeClr val="accent5">
                    <a:lumMod val="50000"/>
                  </a:schemeClr>
                </a:solidFill>
              </a:rPr>
              <a:t> </a:t>
            </a:r>
            <a:r>
              <a:rPr lang="en-GB" sz="2600" b="1" dirty="0" err="1">
                <a:solidFill>
                  <a:schemeClr val="accent5">
                    <a:lumMod val="50000"/>
                  </a:schemeClr>
                </a:solidFill>
              </a:rPr>
              <a:t>pratiquer</a:t>
            </a:r>
            <a:r>
              <a:rPr lang="en-GB" sz="2600" b="1" dirty="0">
                <a:solidFill>
                  <a:schemeClr val="accent5">
                    <a:lumMod val="50000"/>
                  </a:schemeClr>
                </a:solidFill>
              </a:rPr>
              <a:t> </a:t>
            </a:r>
            <a:r>
              <a:rPr lang="en-GB" sz="2600" b="1" dirty="0" err="1">
                <a:solidFill>
                  <a:schemeClr val="accent5">
                    <a:lumMod val="50000"/>
                  </a:schemeClr>
                </a:solidFill>
              </a:rPr>
              <a:t>l’anglais</a:t>
            </a:r>
            <a:r>
              <a:rPr lang="en-GB" sz="2600" b="1" dirty="0">
                <a:solidFill>
                  <a:schemeClr val="accent5">
                    <a:lumMod val="50000"/>
                  </a:schemeClr>
                </a:solidFill>
              </a:rPr>
              <a:t>.</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16307"/>
          <a:stretch/>
        </p:blipFill>
        <p:spPr>
          <a:xfrm>
            <a:off x="9835763" y="4991075"/>
            <a:ext cx="2264988" cy="132990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2001" y="-17084"/>
            <a:ext cx="2745306" cy="1372654"/>
          </a:xfrm>
          <a:prstGeom prst="rect">
            <a:avLst/>
          </a:prstGeom>
        </p:spPr>
      </p:pic>
    </p:spTree>
    <p:extLst>
      <p:ext uri="{BB962C8B-B14F-4D97-AF65-F5344CB8AC3E}">
        <p14:creationId xmlns:p14="http://schemas.microsoft.com/office/powerpoint/2010/main" val="263408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858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6373" y="176219"/>
            <a:ext cx="4092729" cy="2728486"/>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04764" cy="707849"/>
          </a:xfrm>
        </p:spPr>
        <p:txBody>
          <a:bodyPr>
            <a:normAutofit/>
          </a:bodyPr>
          <a:lstStyle/>
          <a:p>
            <a:r>
              <a:rPr lang="en-GB" sz="3600" b="1" dirty="0">
                <a:solidFill>
                  <a:schemeClr val="bg1"/>
                </a:solidFill>
              </a:rPr>
              <a:t>De beaux </a:t>
            </a:r>
            <a:r>
              <a:rPr lang="en-GB" sz="3600" b="1" dirty="0" err="1">
                <a:solidFill>
                  <a:schemeClr val="bg1"/>
                </a:solidFill>
              </a:rPr>
              <a:t>ponts</a:t>
            </a:r>
            <a:r>
              <a:rPr lang="en-GB" sz="3600" b="1" dirty="0">
                <a:solidFill>
                  <a:schemeClr val="bg1"/>
                </a:solidFill>
              </a:rPr>
              <a:t> à Paris</a:t>
            </a:r>
          </a:p>
        </p:txBody>
      </p:sp>
      <p:sp>
        <p:nvSpPr>
          <p:cNvPr id="6" name="TextBox 5">
            <a:extLst>
              <a:ext uri="{FF2B5EF4-FFF2-40B4-BE49-F238E27FC236}">
                <a16:creationId xmlns:a16="http://schemas.microsoft.com/office/drawing/2014/main" id="{A2AECFFE-55D9-ED46-9E49-F19805C09A6A}"/>
              </a:ext>
            </a:extLst>
          </p:cNvPr>
          <p:cNvSpPr txBox="1"/>
          <p:nvPr/>
        </p:nvSpPr>
        <p:spPr>
          <a:xfrm>
            <a:off x="9141768" y="2365241"/>
            <a:ext cx="2781800" cy="461665"/>
          </a:xfrm>
          <a:prstGeom prst="rect">
            <a:avLst/>
          </a:prstGeom>
          <a:solidFill>
            <a:schemeClr val="accent1">
              <a:lumMod val="20000"/>
              <a:lumOff val="80000"/>
            </a:schemeClr>
          </a:solidFill>
          <a:ln w="38100">
            <a:solidFill>
              <a:schemeClr val="accent5">
                <a:lumMod val="50000"/>
              </a:schemeClr>
            </a:solidFill>
          </a:ln>
        </p:spPr>
        <p:txBody>
          <a:bodyPr wrap="square" rtlCol="0">
            <a:spAutoFit/>
          </a:bodyPr>
          <a:lstStyle/>
          <a:p>
            <a:r>
              <a:rPr lang="en-US" sz="2400" dirty="0">
                <a:solidFill>
                  <a:schemeClr val="accent5">
                    <a:lumMod val="50000"/>
                  </a:schemeClr>
                </a:solidFill>
              </a:rPr>
              <a:t>Pont Alexandre III</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59" y="3644788"/>
            <a:ext cx="8845243" cy="2653573"/>
          </a:xfrm>
          <a:prstGeom prst="rect">
            <a:avLst/>
          </a:prstGeom>
        </p:spPr>
      </p:pic>
      <p:sp>
        <p:nvSpPr>
          <p:cNvPr id="10" name="TextBox 9">
            <a:extLst>
              <a:ext uri="{FF2B5EF4-FFF2-40B4-BE49-F238E27FC236}">
                <a16:creationId xmlns:a16="http://schemas.microsoft.com/office/drawing/2014/main" id="{A2AECFFE-55D9-ED46-9E49-F19805C09A6A}"/>
              </a:ext>
            </a:extLst>
          </p:cNvPr>
          <p:cNvSpPr txBox="1"/>
          <p:nvPr/>
        </p:nvSpPr>
        <p:spPr>
          <a:xfrm>
            <a:off x="3228622" y="5774607"/>
            <a:ext cx="2036762" cy="461665"/>
          </a:xfrm>
          <a:prstGeom prst="rect">
            <a:avLst/>
          </a:prstGeom>
          <a:solidFill>
            <a:schemeClr val="accent1">
              <a:lumMod val="20000"/>
              <a:lumOff val="80000"/>
            </a:schemeClr>
          </a:solidFill>
          <a:ln w="38100">
            <a:solidFill>
              <a:schemeClr val="accent5">
                <a:lumMod val="50000"/>
              </a:schemeClr>
            </a:solidFill>
          </a:ln>
        </p:spPr>
        <p:txBody>
          <a:bodyPr wrap="square" rtlCol="0">
            <a:spAutoFit/>
          </a:bodyPr>
          <a:lstStyle/>
          <a:p>
            <a:r>
              <a:rPr lang="en-US" sz="2400" dirty="0">
                <a:solidFill>
                  <a:schemeClr val="accent5">
                    <a:lumMod val="50000"/>
                  </a:schemeClr>
                </a:solidFill>
              </a:rPr>
              <a:t>Pont </a:t>
            </a:r>
            <a:r>
              <a:rPr lang="en-US" sz="2400" dirty="0" err="1">
                <a:solidFill>
                  <a:schemeClr val="accent5">
                    <a:lumMod val="50000"/>
                  </a:schemeClr>
                </a:solidFill>
              </a:rPr>
              <a:t>Neuf</a:t>
            </a:r>
            <a:endParaRPr lang="en-US" sz="2400" dirty="0">
              <a:solidFill>
                <a:schemeClr val="accent5">
                  <a:lumMod val="50000"/>
                </a:schemeClr>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724" y="1154271"/>
            <a:ext cx="4457584" cy="2977676"/>
          </a:xfrm>
          <a:prstGeom prst="rect">
            <a:avLst/>
          </a:prstGeom>
        </p:spPr>
      </p:pic>
      <p:sp>
        <p:nvSpPr>
          <p:cNvPr id="12" name="TextBox 11">
            <a:extLst>
              <a:ext uri="{FF2B5EF4-FFF2-40B4-BE49-F238E27FC236}">
                <a16:creationId xmlns:a16="http://schemas.microsoft.com/office/drawing/2014/main" id="{A2AECFFE-55D9-ED46-9E49-F19805C09A6A}"/>
              </a:ext>
            </a:extLst>
          </p:cNvPr>
          <p:cNvSpPr txBox="1"/>
          <p:nvPr/>
        </p:nvSpPr>
        <p:spPr>
          <a:xfrm>
            <a:off x="135724" y="1247541"/>
            <a:ext cx="3118445" cy="461665"/>
          </a:xfrm>
          <a:prstGeom prst="rect">
            <a:avLst/>
          </a:prstGeom>
          <a:solidFill>
            <a:schemeClr val="accent1">
              <a:lumMod val="20000"/>
              <a:lumOff val="80000"/>
            </a:schemeClr>
          </a:solidFill>
          <a:ln w="38100">
            <a:solidFill>
              <a:schemeClr val="accent5">
                <a:lumMod val="50000"/>
              </a:schemeClr>
            </a:solidFill>
          </a:ln>
        </p:spPr>
        <p:txBody>
          <a:bodyPr wrap="square" rtlCol="0">
            <a:spAutoFit/>
          </a:bodyPr>
          <a:lstStyle/>
          <a:p>
            <a:r>
              <a:rPr lang="en-US" sz="2400" dirty="0">
                <a:solidFill>
                  <a:schemeClr val="accent5">
                    <a:lumMod val="50000"/>
                  </a:schemeClr>
                </a:solidFill>
              </a:rPr>
              <a:t>Pont de </a:t>
            </a:r>
            <a:r>
              <a:rPr lang="en-US" sz="2400" dirty="0" err="1">
                <a:solidFill>
                  <a:schemeClr val="accent5">
                    <a:lumMod val="50000"/>
                  </a:schemeClr>
                </a:solidFill>
              </a:rPr>
              <a:t>Bir</a:t>
            </a:r>
            <a:r>
              <a:rPr lang="en-US" sz="2400" dirty="0">
                <a:solidFill>
                  <a:schemeClr val="accent5">
                    <a:lumMod val="50000"/>
                  </a:schemeClr>
                </a:solidFill>
              </a:rPr>
              <a:t> </a:t>
            </a:r>
            <a:r>
              <a:rPr lang="en-US" sz="2400" dirty="0" err="1">
                <a:solidFill>
                  <a:schemeClr val="accent5">
                    <a:lumMod val="50000"/>
                  </a:schemeClr>
                </a:solidFill>
              </a:rPr>
              <a:t>Hakeim</a:t>
            </a:r>
            <a:endParaRPr lang="en-US" sz="2400" dirty="0">
              <a:solidFill>
                <a:schemeClr val="accent5">
                  <a:lumMod val="50000"/>
                </a:schemeClr>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0149" y="1302301"/>
            <a:ext cx="3986056" cy="2242157"/>
          </a:xfrm>
          <a:prstGeom prst="rect">
            <a:avLst/>
          </a:prstGeom>
        </p:spPr>
      </p:pic>
      <p:sp>
        <p:nvSpPr>
          <p:cNvPr id="14" name="TextBox 13">
            <a:extLst>
              <a:ext uri="{FF2B5EF4-FFF2-40B4-BE49-F238E27FC236}">
                <a16:creationId xmlns:a16="http://schemas.microsoft.com/office/drawing/2014/main" id="{A2AECFFE-55D9-ED46-9E49-F19805C09A6A}"/>
              </a:ext>
            </a:extLst>
          </p:cNvPr>
          <p:cNvSpPr txBox="1"/>
          <p:nvPr/>
        </p:nvSpPr>
        <p:spPr>
          <a:xfrm>
            <a:off x="5991754" y="3043014"/>
            <a:ext cx="2196904" cy="461665"/>
          </a:xfrm>
          <a:prstGeom prst="rect">
            <a:avLst/>
          </a:prstGeom>
          <a:solidFill>
            <a:schemeClr val="accent1">
              <a:lumMod val="20000"/>
              <a:lumOff val="80000"/>
            </a:schemeClr>
          </a:solidFill>
          <a:ln w="38100">
            <a:solidFill>
              <a:schemeClr val="accent5">
                <a:lumMod val="50000"/>
              </a:schemeClr>
            </a:solidFill>
          </a:ln>
        </p:spPr>
        <p:txBody>
          <a:bodyPr wrap="square" rtlCol="0">
            <a:spAutoFit/>
          </a:bodyPr>
          <a:lstStyle/>
          <a:p>
            <a:r>
              <a:rPr lang="en-US" sz="2400" dirty="0">
                <a:solidFill>
                  <a:schemeClr val="accent5">
                    <a:lumMod val="50000"/>
                  </a:schemeClr>
                </a:solidFill>
              </a:rPr>
              <a:t>Pont des Arts</a:t>
            </a:r>
          </a:p>
        </p:txBody>
      </p:sp>
      <p:sp>
        <p:nvSpPr>
          <p:cNvPr id="15" name="Rounded Rectangle 46">
            <a:extLst>
              <a:ext uri="{FF2B5EF4-FFF2-40B4-BE49-F238E27FC236}">
                <a16:creationId xmlns:a16="http://schemas.microsoft.com/office/drawing/2014/main" id="{9D8A69CA-852D-459C-B666-A12D5134FA9A}"/>
              </a:ext>
            </a:extLst>
          </p:cNvPr>
          <p:cNvSpPr/>
          <p:nvPr/>
        </p:nvSpPr>
        <p:spPr>
          <a:xfrm>
            <a:off x="10709910" y="249868"/>
            <a:ext cx="12000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4324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811"/>
          <a:stretch/>
        </p:blipFill>
        <p:spPr>
          <a:xfrm>
            <a:off x="140731" y="1247735"/>
            <a:ext cx="3412849" cy="29121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7594" cy="707849"/>
          </a:xfrm>
        </p:spPr>
        <p:txBody>
          <a:bodyPr>
            <a:normAutofit/>
          </a:bodyPr>
          <a:lstStyle/>
          <a:p>
            <a:r>
              <a:rPr lang="en-GB" sz="3600" b="1" dirty="0">
                <a:solidFill>
                  <a:schemeClr val="bg1"/>
                </a:solidFill>
              </a:rPr>
              <a:t>De belles </a:t>
            </a:r>
            <a:r>
              <a:rPr lang="en-GB" sz="3600" b="1" dirty="0" err="1">
                <a:solidFill>
                  <a:schemeClr val="bg1"/>
                </a:solidFill>
              </a:rPr>
              <a:t>églises</a:t>
            </a:r>
            <a:r>
              <a:rPr lang="en-GB" sz="3600" b="1" dirty="0">
                <a:solidFill>
                  <a:schemeClr val="bg1"/>
                </a:solidFill>
              </a:rPr>
              <a:t> à Paris </a:t>
            </a:r>
          </a:p>
        </p:txBody>
      </p:sp>
      <p:sp>
        <p:nvSpPr>
          <p:cNvPr id="6" name="TextBox 5">
            <a:extLst>
              <a:ext uri="{FF2B5EF4-FFF2-40B4-BE49-F238E27FC236}">
                <a16:creationId xmlns:a16="http://schemas.microsoft.com/office/drawing/2014/main" id="{A2AECFFE-55D9-ED46-9E49-F19805C09A6A}"/>
              </a:ext>
            </a:extLst>
          </p:cNvPr>
          <p:cNvSpPr txBox="1"/>
          <p:nvPr/>
        </p:nvSpPr>
        <p:spPr>
          <a:xfrm>
            <a:off x="89628" y="4243672"/>
            <a:ext cx="3463952" cy="461665"/>
          </a:xfrm>
          <a:prstGeom prst="rect">
            <a:avLst/>
          </a:prstGeom>
          <a:solidFill>
            <a:schemeClr val="accent1">
              <a:lumMod val="20000"/>
              <a:lumOff val="80000"/>
            </a:schemeClr>
          </a:solidFill>
          <a:ln w="38100">
            <a:solidFill>
              <a:schemeClr val="accent5">
                <a:lumMod val="50000"/>
              </a:schemeClr>
            </a:solidFill>
          </a:ln>
        </p:spPr>
        <p:txBody>
          <a:bodyPr wrap="square" rtlCol="0">
            <a:spAutoFit/>
          </a:bodyPr>
          <a:lstStyle/>
          <a:p>
            <a:r>
              <a:rPr lang="en-US" sz="2400" dirty="0">
                <a:solidFill>
                  <a:schemeClr val="accent5">
                    <a:lumMod val="50000"/>
                  </a:schemeClr>
                </a:solidFill>
              </a:rPr>
              <a:t>Notre-Dame de Paris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7117" y="780055"/>
            <a:ext cx="3501654" cy="2626241"/>
          </a:xfrm>
          <a:prstGeom prst="rect">
            <a:avLst/>
          </a:prstGeom>
        </p:spPr>
      </p:pic>
      <p:sp>
        <p:nvSpPr>
          <p:cNvPr id="10" name="TextBox 9">
            <a:extLst>
              <a:ext uri="{FF2B5EF4-FFF2-40B4-BE49-F238E27FC236}">
                <a16:creationId xmlns:a16="http://schemas.microsoft.com/office/drawing/2014/main" id="{A2AECFFE-55D9-ED46-9E49-F19805C09A6A}"/>
              </a:ext>
            </a:extLst>
          </p:cNvPr>
          <p:cNvSpPr txBox="1"/>
          <p:nvPr/>
        </p:nvSpPr>
        <p:spPr>
          <a:xfrm>
            <a:off x="9346720" y="3536881"/>
            <a:ext cx="2076456" cy="461665"/>
          </a:xfrm>
          <a:prstGeom prst="rect">
            <a:avLst/>
          </a:prstGeom>
          <a:solidFill>
            <a:schemeClr val="accent1">
              <a:lumMod val="20000"/>
              <a:lumOff val="80000"/>
            </a:schemeClr>
          </a:solidFill>
          <a:ln w="38100">
            <a:solidFill>
              <a:schemeClr val="accent5">
                <a:lumMod val="50000"/>
              </a:schemeClr>
            </a:solidFill>
          </a:ln>
        </p:spPr>
        <p:txBody>
          <a:bodyPr wrap="square" rtlCol="0">
            <a:spAutoFit/>
          </a:bodyPr>
          <a:lstStyle/>
          <a:p>
            <a:r>
              <a:rPr lang="en-GB" sz="2400" dirty="0" err="1">
                <a:solidFill>
                  <a:schemeClr val="accent5">
                    <a:lumMod val="50000"/>
                  </a:schemeClr>
                </a:solidFill>
              </a:rPr>
              <a:t>Sacré-Cœur</a:t>
            </a:r>
            <a:endParaRPr lang="en-US" sz="2400" dirty="0">
              <a:solidFill>
                <a:schemeClr val="accent5">
                  <a:lumMod val="50000"/>
                </a:schemeClr>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8761" y="2604084"/>
            <a:ext cx="4667535" cy="3111690"/>
          </a:xfrm>
          <a:prstGeom prst="rect">
            <a:avLst/>
          </a:prstGeom>
        </p:spPr>
      </p:pic>
      <p:sp>
        <p:nvSpPr>
          <p:cNvPr id="12" name="TextBox 11">
            <a:extLst>
              <a:ext uri="{FF2B5EF4-FFF2-40B4-BE49-F238E27FC236}">
                <a16:creationId xmlns:a16="http://schemas.microsoft.com/office/drawing/2014/main" id="{A2AECFFE-55D9-ED46-9E49-F19805C09A6A}"/>
              </a:ext>
            </a:extLst>
          </p:cNvPr>
          <p:cNvSpPr txBox="1"/>
          <p:nvPr/>
        </p:nvSpPr>
        <p:spPr>
          <a:xfrm>
            <a:off x="4615974" y="5827288"/>
            <a:ext cx="2873108" cy="461665"/>
          </a:xfrm>
          <a:prstGeom prst="rect">
            <a:avLst/>
          </a:prstGeom>
          <a:solidFill>
            <a:schemeClr val="accent1">
              <a:lumMod val="20000"/>
              <a:lumOff val="80000"/>
            </a:schemeClr>
          </a:solidFill>
          <a:ln w="38100">
            <a:solidFill>
              <a:schemeClr val="accent5">
                <a:lumMod val="50000"/>
              </a:schemeClr>
            </a:solidFill>
          </a:ln>
        </p:spPr>
        <p:txBody>
          <a:bodyPr wrap="square" rtlCol="0">
            <a:spAutoFit/>
          </a:bodyPr>
          <a:lstStyle/>
          <a:p>
            <a:r>
              <a:rPr lang="en-GB" sz="2400" dirty="0">
                <a:solidFill>
                  <a:schemeClr val="accent5">
                    <a:lumMod val="50000"/>
                  </a:schemeClr>
                </a:solidFill>
              </a:rPr>
              <a:t>Sainte-</a:t>
            </a:r>
            <a:r>
              <a:rPr lang="en-GB" sz="2400" dirty="0" err="1">
                <a:solidFill>
                  <a:schemeClr val="accent5">
                    <a:lumMod val="50000"/>
                  </a:schemeClr>
                </a:solidFill>
              </a:rPr>
              <a:t>Chapelle</a:t>
            </a:r>
            <a:endParaRPr lang="en-US" sz="2400" dirty="0">
              <a:solidFill>
                <a:schemeClr val="accent5">
                  <a:lumMod val="50000"/>
                </a:schemeClr>
              </a:solidFill>
            </a:endParaRPr>
          </a:p>
        </p:txBody>
      </p:sp>
    </p:spTree>
    <p:extLst>
      <p:ext uri="{BB962C8B-B14F-4D97-AF65-F5344CB8AC3E}">
        <p14:creationId xmlns:p14="http://schemas.microsoft.com/office/powerpoint/2010/main" val="4022947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‘can’ in French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857984" y="249870"/>
            <a:ext cx="205193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As we have learned, there are two ways to say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can</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pouvoir</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(can/be able to)		</a:t>
            </a:r>
            <a:r>
              <a:rPr kumimoji="0" lang="en-GB" sz="21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savoir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(can/know how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Both verbs give </a:t>
            </a:r>
            <a:r>
              <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more information</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about a </a:t>
            </a:r>
            <a:r>
              <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second verb </a:t>
            </a:r>
            <a:r>
              <a:rPr kumimoji="0" lang="en-GB" sz="2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When the second verb describes an activity which </a:t>
            </a:r>
            <a:r>
              <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does not require specific skills or knowledge</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pouvoir</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(can / </a:t>
            </a:r>
            <a:r>
              <a:rPr kumimoji="0" lang="en-GB" sz="21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be able to</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a:t>
            </a:r>
            <a:r>
              <a:rPr kumimoji="0" lang="en-GB" sz="21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peut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sortir</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samedi</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She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can</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kumimoji="0" lang="en-GB" sz="21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is able to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 out on Saturdays.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When the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second verb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describes an activity which </a:t>
            </a:r>
            <a:r>
              <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requires specific skills or knowledge</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savoir</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(can / </a:t>
            </a:r>
            <a:r>
              <a:rPr kumimoji="0" lang="en-GB" sz="21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know how to</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a:t>
            </a:r>
            <a:r>
              <a:rPr kumimoji="0" lang="en-GB" sz="21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sait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100" dirty="0" err="1">
                <a:solidFill>
                  <a:srgbClr val="5B9BD5">
                    <a:lumMod val="50000"/>
                  </a:srgbClr>
                </a:solidFill>
                <a:latin typeface="Century Gothic" panose="020B0502020202020204" pitchFamily="34" charset="0"/>
              </a:rPr>
              <a:t>parler</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français</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She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can / </a:t>
            </a:r>
            <a:r>
              <a:rPr kumimoji="0" lang="en-GB" sz="21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knows how to</a:t>
            </a:r>
            <a:r>
              <a:rPr kumimoji="0" lang="en-GB" sz="21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speak</a:t>
            </a:r>
            <a:r>
              <a:rPr kumimoji="0" lang="en-GB" sz="21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French</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1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A9DE6CA-EA27-48A9-9F81-2D7A16AB5867}"/>
              </a:ext>
            </a:extLst>
          </p:cNvPr>
          <p:cNvSpPr txBox="1"/>
          <p:nvPr/>
        </p:nvSpPr>
        <p:spPr>
          <a:xfrm>
            <a:off x="180000" y="1900798"/>
            <a:ext cx="1135233"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10" name="TextBox 9">
            <a:extLst>
              <a:ext uri="{FF2B5EF4-FFF2-40B4-BE49-F238E27FC236}">
                <a16:creationId xmlns:a16="http://schemas.microsoft.com/office/drawing/2014/main" id="{3481FDCF-70DC-4F36-ABCC-7EE1CCA6711C}"/>
              </a:ext>
            </a:extLst>
          </p:cNvPr>
          <p:cNvSpPr txBox="1"/>
          <p:nvPr/>
        </p:nvSpPr>
        <p:spPr>
          <a:xfrm>
            <a:off x="4564140" y="1900798"/>
            <a:ext cx="1135233"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Tree>
    <p:extLst>
      <p:ext uri="{BB962C8B-B14F-4D97-AF65-F5344CB8AC3E}">
        <p14:creationId xmlns:p14="http://schemas.microsoft.com/office/powerpoint/2010/main" val="405585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Pouvoir</a:t>
            </a:r>
            <a:r>
              <a:rPr lang="en-GB" sz="3600" b="1" dirty="0">
                <a:solidFill>
                  <a:schemeClr val="bg1"/>
                </a:solidFill>
              </a:rPr>
              <a:t>’ et ‘savoir’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300593" y="1174537"/>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verb ‘</a:t>
            </a:r>
            <a:r>
              <a:rPr lang="en-US" sz="2400" dirty="0" err="1">
                <a:solidFill>
                  <a:srgbClr val="4472C4">
                    <a:lumMod val="50000"/>
                  </a:srgbClr>
                </a:solidFill>
                <a:latin typeface="Century Gothic" panose="020F0302020204030204"/>
              </a:rPr>
              <a:t>pouvoir</a:t>
            </a:r>
            <a:r>
              <a:rPr lang="en-US" sz="2400" dirty="0">
                <a:solidFill>
                  <a:srgbClr val="4472C4">
                    <a:lumMod val="50000"/>
                  </a:srgbClr>
                </a:solidFill>
                <a:latin typeface="Century Gothic" panose="020F0302020204030204"/>
              </a:rPr>
              <a:t>’ = can / to be able to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1B72CAD-F4EB-4B43-9A0E-CEC685911E57}"/>
              </a:ext>
            </a:extLst>
          </p:cNvPr>
          <p:cNvSpPr txBox="1"/>
          <p:nvPr/>
        </p:nvSpPr>
        <p:spPr>
          <a:xfrm>
            <a:off x="969548" y="2563364"/>
            <a:ext cx="50989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tu</a:t>
            </a:r>
          </a:p>
        </p:txBody>
      </p:sp>
      <p:sp>
        <p:nvSpPr>
          <p:cNvPr id="10" name="TextBox 9">
            <a:extLst>
              <a:ext uri="{FF2B5EF4-FFF2-40B4-BE49-F238E27FC236}">
                <a16:creationId xmlns:a16="http://schemas.microsoft.com/office/drawing/2014/main" id="{AFCAE0F1-5747-4A92-B947-4302A479FCA4}"/>
              </a:ext>
            </a:extLst>
          </p:cNvPr>
          <p:cNvSpPr txBox="1"/>
          <p:nvPr/>
        </p:nvSpPr>
        <p:spPr>
          <a:xfrm>
            <a:off x="2185710" y="1837559"/>
            <a:ext cx="1017608"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B0502020202020204" pitchFamily="34" charset="0"/>
              </a:rPr>
              <a:t>peu</a:t>
            </a:r>
            <a:r>
              <a:rPr lang="fr-FR" sz="2400" b="1" dirty="0">
                <a:solidFill>
                  <a:srgbClr val="FF6600"/>
                </a:solidFill>
                <a:latin typeface="Century Gothic" panose="020B0502020202020204" pitchFamily="34" charset="0"/>
              </a:rPr>
              <a:t>x</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932BDF69-469E-45C6-9669-F5461692B231}"/>
              </a:ext>
            </a:extLst>
          </p:cNvPr>
          <p:cNvSpPr txBox="1"/>
          <p:nvPr/>
        </p:nvSpPr>
        <p:spPr>
          <a:xfrm>
            <a:off x="969549" y="1841000"/>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6600"/>
                </a:solidFill>
                <a:latin typeface="Century Gothic" panose="020B0502020202020204" pitchFamily="34" charset="0"/>
              </a:rPr>
              <a:t>je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95090644-047A-4986-9CC0-1E1E3273418B}"/>
              </a:ext>
            </a:extLst>
          </p:cNvPr>
          <p:cNvSpPr txBox="1"/>
          <p:nvPr/>
        </p:nvSpPr>
        <p:spPr>
          <a:xfrm>
            <a:off x="2185709" y="5083239"/>
            <a:ext cx="101760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B0502020202020204" pitchFamily="34" charset="0"/>
              </a:rPr>
              <a:t>sai</a:t>
            </a:r>
            <a:r>
              <a:rPr lang="fr-FR" sz="2400" b="1" dirty="0">
                <a:solidFill>
                  <a:srgbClr val="FF6600"/>
                </a:solidFill>
                <a:latin typeface="Century Gothic" panose="020B0502020202020204" pitchFamily="34" charset="0"/>
              </a:rPr>
              <a:t>s</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B4DAFD4-B295-4405-818F-A19C08E23A94}"/>
              </a:ext>
            </a:extLst>
          </p:cNvPr>
          <p:cNvSpPr txBox="1"/>
          <p:nvPr/>
        </p:nvSpPr>
        <p:spPr>
          <a:xfrm>
            <a:off x="2185711" y="3241588"/>
            <a:ext cx="1017607"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B0502020202020204" pitchFamily="34" charset="0"/>
              </a:rPr>
              <a:t>peu</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a:t>
            </a:r>
          </a:p>
        </p:txBody>
      </p:sp>
      <p:sp>
        <p:nvSpPr>
          <p:cNvPr id="14" name="TextBox 13">
            <a:extLst>
              <a:ext uri="{FF2B5EF4-FFF2-40B4-BE49-F238E27FC236}">
                <a16:creationId xmlns:a16="http://schemas.microsoft.com/office/drawing/2014/main" id="{B70AD0E1-495B-4DB1-B134-2A2CE636FA26}"/>
              </a:ext>
            </a:extLst>
          </p:cNvPr>
          <p:cNvSpPr txBox="1"/>
          <p:nvPr/>
        </p:nvSpPr>
        <p:spPr>
          <a:xfrm>
            <a:off x="2171868" y="5780648"/>
            <a:ext cx="1017607"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rgbClr val="5B9BD5">
                    <a:lumMod val="50000"/>
                  </a:srgbClr>
                </a:solidFill>
                <a:latin typeface="Century Gothic" panose="020B0502020202020204" pitchFamily="34" charset="0"/>
              </a:rPr>
              <a:t>sai</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a:t>
            </a:r>
          </a:p>
        </p:txBody>
      </p:sp>
      <p:sp>
        <p:nvSpPr>
          <p:cNvPr id="15" name="TextBox 14">
            <a:extLst>
              <a:ext uri="{FF2B5EF4-FFF2-40B4-BE49-F238E27FC236}">
                <a16:creationId xmlns:a16="http://schemas.microsoft.com/office/drawing/2014/main" id="{69E6CB13-BEBB-4BED-B3C0-9C25EF91D0D4}"/>
              </a:ext>
            </a:extLst>
          </p:cNvPr>
          <p:cNvSpPr txBox="1"/>
          <p:nvPr/>
        </p:nvSpPr>
        <p:spPr>
          <a:xfrm>
            <a:off x="300593" y="3241588"/>
            <a:ext cx="115973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il/elle</a:t>
            </a:r>
          </a:p>
        </p:txBody>
      </p:sp>
      <p:sp>
        <p:nvSpPr>
          <p:cNvPr id="17" name="TextBox 16">
            <a:extLst>
              <a:ext uri="{FF2B5EF4-FFF2-40B4-BE49-F238E27FC236}">
                <a16:creationId xmlns:a16="http://schemas.microsoft.com/office/drawing/2014/main" id="{AFCAE0F1-5747-4A92-B947-4302A479FCA4}"/>
              </a:ext>
            </a:extLst>
          </p:cNvPr>
          <p:cNvSpPr txBox="1"/>
          <p:nvPr/>
        </p:nvSpPr>
        <p:spPr>
          <a:xfrm>
            <a:off x="2185710" y="2556594"/>
            <a:ext cx="1017608"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B0502020202020204" pitchFamily="34" charset="0"/>
              </a:rPr>
              <a:t>peu</a:t>
            </a:r>
            <a:r>
              <a:rPr lang="fr-FR" sz="2400" b="1" dirty="0">
                <a:solidFill>
                  <a:srgbClr val="FF6600"/>
                </a:solidFill>
                <a:latin typeface="Century Gothic" panose="020B0502020202020204" pitchFamily="34" charset="0"/>
              </a:rPr>
              <a:t>x</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5090644-047A-4986-9CC0-1E1E3273418B}"/>
              </a:ext>
            </a:extLst>
          </p:cNvPr>
          <p:cNvSpPr txBox="1"/>
          <p:nvPr/>
        </p:nvSpPr>
        <p:spPr>
          <a:xfrm>
            <a:off x="2185710" y="4386291"/>
            <a:ext cx="1017609"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B0502020202020204" pitchFamily="34" charset="0"/>
              </a:rPr>
              <a:t>sai</a:t>
            </a:r>
            <a:r>
              <a:rPr lang="fr-FR" sz="2400" b="1" dirty="0">
                <a:solidFill>
                  <a:srgbClr val="FF6600"/>
                </a:solidFill>
                <a:latin typeface="Century Gothic" panose="020B0502020202020204" pitchFamily="34" charset="0"/>
              </a:rPr>
              <a:t>s</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E1B72CAD-F4EB-4B43-9A0E-CEC685911E57}"/>
              </a:ext>
            </a:extLst>
          </p:cNvPr>
          <p:cNvSpPr txBox="1"/>
          <p:nvPr/>
        </p:nvSpPr>
        <p:spPr>
          <a:xfrm>
            <a:off x="942313" y="5083239"/>
            <a:ext cx="50989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tu</a:t>
            </a:r>
          </a:p>
        </p:txBody>
      </p:sp>
      <p:sp>
        <p:nvSpPr>
          <p:cNvPr id="20" name="TextBox 19">
            <a:extLst>
              <a:ext uri="{FF2B5EF4-FFF2-40B4-BE49-F238E27FC236}">
                <a16:creationId xmlns:a16="http://schemas.microsoft.com/office/drawing/2014/main" id="{932BDF69-469E-45C6-9669-F5461692B231}"/>
              </a:ext>
            </a:extLst>
          </p:cNvPr>
          <p:cNvSpPr txBox="1"/>
          <p:nvPr/>
        </p:nvSpPr>
        <p:spPr>
          <a:xfrm>
            <a:off x="942314" y="4386291"/>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6600"/>
                </a:solidFill>
                <a:latin typeface="Century Gothic" panose="020B0502020202020204" pitchFamily="34" charset="0"/>
              </a:rPr>
              <a:t>je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69E6CB13-BEBB-4BED-B3C0-9C25EF91D0D4}"/>
              </a:ext>
            </a:extLst>
          </p:cNvPr>
          <p:cNvSpPr txBox="1"/>
          <p:nvPr/>
        </p:nvSpPr>
        <p:spPr>
          <a:xfrm>
            <a:off x="300593" y="5780649"/>
            <a:ext cx="115973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il/elle</a:t>
            </a:r>
          </a:p>
        </p:txBody>
      </p:sp>
      <p:sp>
        <p:nvSpPr>
          <p:cNvPr id="22" name="TextBox 21">
            <a:extLst>
              <a:ext uri="{FF2B5EF4-FFF2-40B4-BE49-F238E27FC236}">
                <a16:creationId xmlns:a16="http://schemas.microsoft.com/office/drawing/2014/main" id="{228B6985-C273-4FC8-A8D9-BDC00073E411}"/>
              </a:ext>
            </a:extLst>
          </p:cNvPr>
          <p:cNvSpPr txBox="1"/>
          <p:nvPr/>
        </p:nvSpPr>
        <p:spPr>
          <a:xfrm>
            <a:off x="5772375" y="2479571"/>
            <a:ext cx="2854336" cy="461665"/>
          </a:xfrm>
          <a:prstGeom prst="rect">
            <a:avLst/>
          </a:prstGeom>
          <a:noFill/>
          <a:ln w="3175">
            <a:solidFill>
              <a:srgbClr val="FF9933"/>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err="1">
                <a:solidFill>
                  <a:srgbClr val="5B9BD5">
                    <a:lumMod val="50000"/>
                  </a:srgbClr>
                </a:solidFill>
                <a:latin typeface="Century Gothic" panose="020B0502020202020204" pitchFamily="34" charset="0"/>
              </a:rPr>
              <a:t>can</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are able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2B69617-0A00-47FB-93B6-F90251FDAE2C}"/>
              </a:ext>
            </a:extLst>
          </p:cNvPr>
          <p:cNvSpPr txBox="1"/>
          <p:nvPr/>
        </p:nvSpPr>
        <p:spPr>
          <a:xfrm>
            <a:off x="5772375" y="3173342"/>
            <a:ext cx="2854336" cy="461665"/>
          </a:xfrm>
          <a:prstGeom prst="rect">
            <a:avLst/>
          </a:prstGeom>
          <a:noFill/>
          <a:ln w="3175">
            <a:solidFill>
              <a:srgbClr val="FF9933"/>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err="1">
                <a:solidFill>
                  <a:srgbClr val="5B9BD5">
                    <a:lumMod val="50000"/>
                  </a:srgbClr>
                </a:solidFill>
                <a:latin typeface="Century Gothic" panose="020B0502020202020204" pitchFamily="34" charset="0"/>
              </a:rPr>
              <a:t>can</a:t>
            </a:r>
            <a:r>
              <a:rPr lang="fr-FR" sz="2400" dirty="0">
                <a:solidFill>
                  <a:srgbClr val="5B9BD5">
                    <a:lumMod val="50000"/>
                  </a:srgbClr>
                </a:solidFill>
                <a:latin typeface="Century Gothic" panose="020B0502020202020204" pitchFamily="34" charset="0"/>
              </a:rPr>
              <a:t>, </a:t>
            </a:r>
            <a:r>
              <a:rPr lang="fr-FR" sz="2400" dirty="0" err="1">
                <a:solidFill>
                  <a:srgbClr val="5B9BD5">
                    <a:lumMod val="50000"/>
                  </a:srgbClr>
                </a:solidFill>
                <a:latin typeface="Century Gothic" panose="020B0502020202020204" pitchFamily="34" charset="0"/>
              </a:rPr>
              <a:t>is</a:t>
            </a:r>
            <a:r>
              <a:rPr lang="fr-FR" sz="2400" dirty="0">
                <a:solidFill>
                  <a:srgbClr val="5B9BD5">
                    <a:lumMod val="50000"/>
                  </a:srgbClr>
                </a:solidFill>
                <a:latin typeface="Century Gothic" panose="020B0502020202020204" pitchFamily="34" charset="0"/>
              </a:rPr>
              <a:t> able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28B6985-C273-4FC8-A8D9-BDC00073E411}"/>
              </a:ext>
            </a:extLst>
          </p:cNvPr>
          <p:cNvSpPr txBox="1"/>
          <p:nvPr/>
        </p:nvSpPr>
        <p:spPr>
          <a:xfrm>
            <a:off x="5772374" y="1760748"/>
            <a:ext cx="2854337" cy="461665"/>
          </a:xfrm>
          <a:prstGeom prst="rect">
            <a:avLst/>
          </a:prstGeom>
          <a:noFill/>
          <a:ln w="3175">
            <a:solidFill>
              <a:srgbClr val="FF9933"/>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err="1">
                <a:solidFill>
                  <a:srgbClr val="5B9BD5">
                    <a:lumMod val="50000"/>
                  </a:srgbClr>
                </a:solidFill>
                <a:latin typeface="Century Gothic" panose="020B0502020202020204" pitchFamily="34" charset="0"/>
              </a:rPr>
              <a:t>can</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able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347F58B4-EA53-441D-9DD2-06B8E16239A7}"/>
              </a:ext>
            </a:extLst>
          </p:cNvPr>
          <p:cNvSpPr txBox="1"/>
          <p:nvPr/>
        </p:nvSpPr>
        <p:spPr>
          <a:xfrm>
            <a:off x="4697168" y="2485800"/>
            <a:ext cx="86962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you</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C7973C65-048A-44BE-8FD0-7727D34C3F69}"/>
              </a:ext>
            </a:extLst>
          </p:cNvPr>
          <p:cNvSpPr txBox="1"/>
          <p:nvPr/>
        </p:nvSpPr>
        <p:spPr>
          <a:xfrm>
            <a:off x="4315922" y="3155054"/>
            <a:ext cx="125087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he</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she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32BDF69-469E-45C6-9669-F5461692B231}"/>
              </a:ext>
            </a:extLst>
          </p:cNvPr>
          <p:cNvSpPr txBox="1"/>
          <p:nvPr/>
        </p:nvSpPr>
        <p:spPr>
          <a:xfrm>
            <a:off x="5056903" y="1774614"/>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noProof="0" dirty="0">
                <a:solidFill>
                  <a:srgbClr val="FF6600"/>
                </a:solidFill>
                <a:latin typeface="Century Gothic" panose="020B0502020202020204" pitchFamily="34" charset="0"/>
              </a:rPr>
              <a:t>I</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347F58B4-EA53-441D-9DD2-06B8E16239A7}"/>
              </a:ext>
            </a:extLst>
          </p:cNvPr>
          <p:cNvSpPr txBox="1"/>
          <p:nvPr/>
        </p:nvSpPr>
        <p:spPr>
          <a:xfrm>
            <a:off x="4731950" y="5057137"/>
            <a:ext cx="869625"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you</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973C65-048A-44BE-8FD0-7727D34C3F69}"/>
              </a:ext>
            </a:extLst>
          </p:cNvPr>
          <p:cNvSpPr txBox="1"/>
          <p:nvPr/>
        </p:nvSpPr>
        <p:spPr>
          <a:xfrm>
            <a:off x="4350704" y="5727452"/>
            <a:ext cx="1250871"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he</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she</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932BDF69-469E-45C6-9669-F5461692B231}"/>
              </a:ext>
            </a:extLst>
          </p:cNvPr>
          <p:cNvSpPr txBox="1"/>
          <p:nvPr/>
        </p:nvSpPr>
        <p:spPr>
          <a:xfrm>
            <a:off x="5091685" y="4372053"/>
            <a:ext cx="509890"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noProof="0" dirty="0">
                <a:solidFill>
                  <a:srgbClr val="FF6600"/>
                </a:solidFill>
                <a:latin typeface="Century Gothic" panose="020B0502020202020204" pitchFamily="34" charset="0"/>
              </a:rPr>
              <a:t>I</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EBA8483-E7E0-4E12-AD2B-279BBF91EF40}"/>
              </a:ext>
            </a:extLst>
          </p:cNvPr>
          <p:cNvSpPr txBox="1"/>
          <p:nvPr/>
        </p:nvSpPr>
        <p:spPr>
          <a:xfrm>
            <a:off x="5779043" y="4364416"/>
            <a:ext cx="2982820" cy="461665"/>
          </a:xfrm>
          <a:prstGeom prst="rect">
            <a:avLst/>
          </a:prstGeom>
          <a:noFill/>
          <a:ln w="3175">
            <a:solidFill>
              <a:srgbClr val="FF9933"/>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err="1">
                <a:solidFill>
                  <a:srgbClr val="5B9BD5">
                    <a:lumMod val="50000"/>
                  </a:srgbClr>
                </a:solidFill>
                <a:latin typeface="Century Gothic" panose="020B0502020202020204" pitchFamily="34" charset="0"/>
              </a:rPr>
              <a:t>can</a:t>
            </a:r>
            <a:r>
              <a:rPr lang="fr-FR" sz="2400" dirty="0">
                <a:solidFill>
                  <a:srgbClr val="5B9BD5">
                    <a:lumMod val="50000"/>
                  </a:srgbClr>
                </a:solidFill>
                <a:latin typeface="Century Gothic" panose="020B0502020202020204" pitchFamily="34" charset="0"/>
              </a:rPr>
              <a:t>, know how</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F55C5B-6E69-D74E-9BE5-8088EB3228DB}"/>
              </a:ext>
            </a:extLst>
          </p:cNvPr>
          <p:cNvSpPr txBox="1"/>
          <p:nvPr/>
        </p:nvSpPr>
        <p:spPr>
          <a:xfrm>
            <a:off x="173330" y="387696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verb ‘savoir’ = can / to know how (to)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p:cNvSpPr/>
          <p:nvPr/>
        </p:nvSpPr>
        <p:spPr>
          <a:xfrm>
            <a:off x="2211191" y="1867464"/>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396209" y="1243309"/>
            <a:ext cx="5297513" cy="38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FF6600"/>
                </a:solidFill>
              </a:rPr>
              <a:t>________________________________________</a:t>
            </a:r>
          </a:p>
        </p:txBody>
      </p:sp>
      <p:sp>
        <p:nvSpPr>
          <p:cNvPr id="36" name="Rectangle 35"/>
          <p:cNvSpPr/>
          <p:nvPr/>
        </p:nvSpPr>
        <p:spPr>
          <a:xfrm>
            <a:off x="2211191" y="2594361"/>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2211191" y="3279095"/>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2976438" y="3954981"/>
            <a:ext cx="5297513" cy="38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FF6600"/>
                </a:solidFill>
              </a:rPr>
              <a:t>________________________________________</a:t>
            </a:r>
          </a:p>
        </p:txBody>
      </p:sp>
      <p:sp>
        <p:nvSpPr>
          <p:cNvPr id="39" name="Rectangle 38"/>
          <p:cNvSpPr/>
          <p:nvPr/>
        </p:nvSpPr>
        <p:spPr>
          <a:xfrm>
            <a:off x="2211191" y="4421240"/>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2211191" y="5113594"/>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2203104" y="5815901"/>
            <a:ext cx="966644" cy="38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peech Bubble: Rectangle with Corners Rounded 50">
            <a:extLst>
              <a:ext uri="{FF2B5EF4-FFF2-40B4-BE49-F238E27FC236}">
                <a16:creationId xmlns:a16="http://schemas.microsoft.com/office/drawing/2014/main" id="{9711171B-BAC9-4925-B1E9-22D6F615366B}"/>
              </a:ext>
            </a:extLst>
          </p:cNvPr>
          <p:cNvSpPr/>
          <p:nvPr/>
        </p:nvSpPr>
        <p:spPr>
          <a:xfrm>
            <a:off x="8928103" y="2458733"/>
            <a:ext cx="3124467" cy="1370561"/>
          </a:xfrm>
          <a:prstGeom prst="wedgeRoundRectCallout">
            <a:avLst>
              <a:gd name="adj1" fmla="val -33233"/>
              <a:gd name="adj2" fmla="val 7065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latin typeface="Century Gothic" panose="020B0502020202020204" pitchFamily="34" charset="0"/>
            </a:endParaRPr>
          </a:p>
          <a:p>
            <a:pPr algn="ctr"/>
            <a:r>
              <a:rPr lang="en-GB" sz="2000" b="1" dirty="0">
                <a:solidFill>
                  <a:schemeClr val="bg1"/>
                </a:solidFill>
                <a:latin typeface="Century Gothic" panose="020B0502020202020204" pitchFamily="34" charset="0"/>
              </a:rPr>
              <a:t>Remember</a:t>
            </a:r>
            <a:r>
              <a:rPr lang="en-GB" sz="2000" dirty="0">
                <a:solidFill>
                  <a:schemeClr val="bg1"/>
                </a:solidFill>
                <a:latin typeface="Century Gothic" panose="020B0502020202020204" pitchFamily="34" charset="0"/>
              </a:rPr>
              <a:t>: all three forms of each verb sound the same.</a:t>
            </a:r>
            <a:endParaRPr lang="en-GB" sz="2000" b="1" dirty="0">
              <a:solidFill>
                <a:schemeClr val="bg1"/>
              </a:solidFill>
              <a:latin typeface="Century Gothic" panose="020B0502020202020204" pitchFamily="34" charset="0"/>
            </a:endParaRPr>
          </a:p>
          <a:p>
            <a:pPr algn="ctr"/>
            <a:endParaRPr lang="en-GB" sz="2000" dirty="0">
              <a:solidFill>
                <a:schemeClr val="bg1"/>
              </a:solidFill>
            </a:endParaRPr>
          </a:p>
        </p:txBody>
      </p:sp>
      <p:sp>
        <p:nvSpPr>
          <p:cNvPr id="45" name="TextBox 44">
            <a:extLst>
              <a:ext uri="{FF2B5EF4-FFF2-40B4-BE49-F238E27FC236}">
                <a16:creationId xmlns:a16="http://schemas.microsoft.com/office/drawing/2014/main" id="{EEBA8483-E7E0-4E12-AD2B-279BBF91EF40}"/>
              </a:ext>
            </a:extLst>
          </p:cNvPr>
          <p:cNvSpPr txBox="1"/>
          <p:nvPr/>
        </p:nvSpPr>
        <p:spPr>
          <a:xfrm>
            <a:off x="5772373" y="5057137"/>
            <a:ext cx="2989490" cy="461665"/>
          </a:xfrm>
          <a:prstGeom prst="rect">
            <a:avLst/>
          </a:prstGeom>
          <a:noFill/>
          <a:ln w="3175">
            <a:solidFill>
              <a:srgbClr val="FF9933"/>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err="1">
                <a:solidFill>
                  <a:srgbClr val="5B9BD5">
                    <a:lumMod val="50000"/>
                  </a:srgbClr>
                </a:solidFill>
                <a:latin typeface="Century Gothic" panose="020B0502020202020204" pitchFamily="34" charset="0"/>
              </a:rPr>
              <a:t>can</a:t>
            </a:r>
            <a:r>
              <a:rPr lang="fr-FR" sz="2400" dirty="0">
                <a:solidFill>
                  <a:srgbClr val="5B9BD5">
                    <a:lumMod val="50000"/>
                  </a:srgbClr>
                </a:solidFill>
                <a:latin typeface="Century Gothic" panose="020B0502020202020204" pitchFamily="34" charset="0"/>
              </a:rPr>
              <a:t>, know how</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EEBA8483-E7E0-4E12-AD2B-279BBF91EF40}"/>
              </a:ext>
            </a:extLst>
          </p:cNvPr>
          <p:cNvSpPr txBox="1"/>
          <p:nvPr/>
        </p:nvSpPr>
        <p:spPr>
          <a:xfrm>
            <a:off x="5779043" y="5727451"/>
            <a:ext cx="2982820" cy="461665"/>
          </a:xfrm>
          <a:prstGeom prst="rect">
            <a:avLst/>
          </a:prstGeom>
          <a:noFill/>
          <a:ln w="3175">
            <a:solidFill>
              <a:srgbClr val="FF9933"/>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err="1">
                <a:solidFill>
                  <a:srgbClr val="5B9BD5">
                    <a:lumMod val="50000"/>
                  </a:srgbClr>
                </a:solidFill>
                <a:latin typeface="Century Gothic" panose="020B0502020202020204" pitchFamily="34" charset="0"/>
              </a:rPr>
              <a:t>can</a:t>
            </a:r>
            <a:r>
              <a:rPr lang="fr-FR" sz="2400" dirty="0">
                <a:solidFill>
                  <a:srgbClr val="5B9BD5">
                    <a:lumMod val="50000"/>
                  </a:srgbClr>
                </a:solidFill>
                <a:latin typeface="Century Gothic" panose="020B0502020202020204" pitchFamily="34" charset="0"/>
              </a:rPr>
              <a:t>, </a:t>
            </a:r>
            <a:r>
              <a:rPr lang="fr-FR" sz="2400" dirty="0" err="1">
                <a:solidFill>
                  <a:srgbClr val="5B9BD5">
                    <a:lumMod val="50000"/>
                  </a:srgbClr>
                </a:solidFill>
                <a:latin typeface="Century Gothic" panose="020B0502020202020204" pitchFamily="34" charset="0"/>
              </a:rPr>
              <a:t>knows</a:t>
            </a:r>
            <a:r>
              <a:rPr lang="fr-FR" sz="2400" dirty="0">
                <a:solidFill>
                  <a:srgbClr val="5B9BD5">
                    <a:lumMod val="50000"/>
                  </a:srgbClr>
                </a:solidFill>
                <a:latin typeface="Century Gothic" panose="020B0502020202020204" pitchFamily="34" charset="0"/>
              </a:rPr>
              <a:t> how</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1831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2" nodeType="clickEffect">
                                  <p:stCondLst>
                                    <p:cond delay="0"/>
                                  </p:stCondLst>
                                  <p:childTnLst>
                                    <p:set>
                                      <p:cBhvr>
                                        <p:cTn id="60" dur="1" fill="hold">
                                          <p:stCondLst>
                                            <p:cond delay="0"/>
                                          </p:stCondLst>
                                        </p:cTn>
                                        <p:tgtEl>
                                          <p:spTgt spid="3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4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4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3" grpId="0" animBg="1"/>
      <p:bldP spid="34" grpId="0"/>
      <p:bldP spid="2" grpId="0" animBg="1"/>
      <p:bldP spid="2" grpId="1" animBg="1"/>
      <p:bldP spid="35" grpId="0" animBg="1"/>
      <p:bldP spid="36" grpId="0" animBg="1"/>
      <p:bldP spid="36" grpId="1" animBg="1"/>
      <p:bldP spid="37" grpId="0" animBg="1"/>
      <p:bldP spid="37" grpId="1" animBg="1"/>
      <p:bldP spid="38" grpId="1" animBg="1"/>
      <p:bldP spid="38" grpId="2" animBg="1"/>
      <p:bldP spid="39" grpId="0" animBg="1"/>
      <p:bldP spid="39" grpId="1" animBg="1"/>
      <p:bldP spid="40" grpId="0" animBg="1"/>
      <p:bldP spid="40" grpId="1" animBg="1"/>
      <p:bldP spid="41" grpId="0" animBg="1"/>
      <p:bldP spid="41" grpId="1" animBg="1"/>
      <p:bldP spid="43" grpId="0" animBg="1"/>
      <p:bldP spid="45" grpId="0" animBg="1"/>
      <p:bldP spid="4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58937" cy="707849"/>
          </a:xfrm>
        </p:spPr>
        <p:txBody>
          <a:bodyPr>
            <a:normAutofit/>
          </a:bodyPr>
          <a:lstStyle/>
          <a:p>
            <a:r>
              <a:rPr lang="en-GB" sz="3600" b="1" dirty="0">
                <a:solidFill>
                  <a:schemeClr val="bg1"/>
                </a:solidFill>
              </a:rPr>
              <a:t>Position of adverbs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25377" y="249870"/>
            <a:ext cx="168454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5" name="Group 4"/>
          <p:cNvGrpSpPr/>
          <p:nvPr/>
        </p:nvGrpSpPr>
        <p:grpSpPr>
          <a:xfrm>
            <a:off x="846006" y="3273314"/>
            <a:ext cx="3918954" cy="1054760"/>
            <a:chOff x="4278587" y="1132070"/>
            <a:chExt cx="3918954" cy="1054760"/>
          </a:xfrm>
        </p:grpSpPr>
        <p:sp>
          <p:nvSpPr>
            <p:cNvPr id="6" name="Speech Bubble: Rectangle with Corners Rounded 27">
              <a:extLst>
                <a:ext uri="{FF2B5EF4-FFF2-40B4-BE49-F238E27FC236}">
                  <a16:creationId xmlns:a16="http://schemas.microsoft.com/office/drawing/2014/main" id="{A71ED86C-D766-42CF-9D78-52EC3033F60E}"/>
                </a:ext>
              </a:extLst>
            </p:cNvPr>
            <p:cNvSpPr/>
            <p:nvPr/>
          </p:nvSpPr>
          <p:spPr>
            <a:xfrm flipH="1">
              <a:off x="4278587" y="1132070"/>
              <a:ext cx="3918954" cy="1054760"/>
            </a:xfrm>
            <a:prstGeom prst="wedgeRoundRectCallout">
              <a:avLst>
                <a:gd name="adj1" fmla="val 63884"/>
                <a:gd name="adj2" fmla="val 4067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600" dirty="0">
                  <a:solidFill>
                    <a:schemeClr val="accent1">
                      <a:lumMod val="50000"/>
                    </a:schemeClr>
                  </a:solidFill>
                </a:rPr>
                <a:t>Je dois seulement</a:t>
              </a:r>
            </a:p>
            <a:p>
              <a:r>
                <a:rPr lang="fr-FR" sz="2600" dirty="0">
                  <a:solidFill>
                    <a:schemeClr val="accent1">
                      <a:lumMod val="50000"/>
                    </a:schemeClr>
                  </a:solidFill>
                </a:rPr>
                <a:t> sortir le soir avec Léa.</a:t>
              </a:r>
            </a:p>
          </p:txBody>
        </p:sp>
        <p:sp>
          <p:nvSpPr>
            <p:cNvPr id="9" name="Rounded Rectangle 8"/>
            <p:cNvSpPr/>
            <p:nvPr/>
          </p:nvSpPr>
          <p:spPr>
            <a:xfrm>
              <a:off x="5573593" y="1227321"/>
              <a:ext cx="2011888" cy="466311"/>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p:cNvSpPr/>
          <p:nvPr/>
        </p:nvSpPr>
        <p:spPr>
          <a:xfrm>
            <a:off x="209383" y="1206446"/>
            <a:ext cx="11595929" cy="1785104"/>
          </a:xfrm>
          <a:prstGeom prst="rect">
            <a:avLst/>
          </a:prstGeom>
        </p:spPr>
        <p:txBody>
          <a:bodyPr wrap="square">
            <a:spAutoFit/>
          </a:bodyPr>
          <a:lstStyle/>
          <a:p>
            <a:r>
              <a:rPr lang="en-US" sz="2200" dirty="0">
                <a:solidFill>
                  <a:schemeClr val="accent5">
                    <a:lumMod val="50000"/>
                  </a:schemeClr>
                </a:solidFill>
              </a:rPr>
              <a:t>As you know, </a:t>
            </a:r>
            <a:r>
              <a:rPr lang="en-US" sz="2200" b="1" dirty="0">
                <a:solidFill>
                  <a:schemeClr val="accent5">
                    <a:lumMod val="50000"/>
                  </a:schemeClr>
                </a:solidFill>
              </a:rPr>
              <a:t>adverbs </a:t>
            </a:r>
            <a:r>
              <a:rPr lang="en-US" sz="2200" dirty="0">
                <a:solidFill>
                  <a:schemeClr val="accent5">
                    <a:lumMod val="50000"/>
                  </a:schemeClr>
                </a:solidFill>
              </a:rPr>
              <a:t>(other than time/place) come </a:t>
            </a:r>
            <a:r>
              <a:rPr lang="en-US" sz="2200" b="1" dirty="0">
                <a:solidFill>
                  <a:schemeClr val="accent5">
                    <a:lumMod val="50000"/>
                  </a:schemeClr>
                </a:solidFill>
              </a:rPr>
              <a:t>after </a:t>
            </a:r>
            <a:r>
              <a:rPr lang="en-US" sz="2200" dirty="0">
                <a:solidFill>
                  <a:schemeClr val="accent5">
                    <a:lumMod val="50000"/>
                  </a:schemeClr>
                </a:solidFill>
              </a:rPr>
              <a:t>verbs in short form:</a:t>
            </a:r>
          </a:p>
          <a:p>
            <a:pPr algn="ctr"/>
            <a:endParaRPr lang="fr-FR" sz="2200" dirty="0">
              <a:solidFill>
                <a:schemeClr val="accent5">
                  <a:lumMod val="50000"/>
                </a:schemeClr>
              </a:solidFill>
            </a:endParaRPr>
          </a:p>
          <a:p>
            <a:pPr algn="ctr"/>
            <a:r>
              <a:rPr lang="fr-FR" sz="2200" dirty="0">
                <a:solidFill>
                  <a:schemeClr val="accent5">
                    <a:lumMod val="50000"/>
                  </a:schemeClr>
                </a:solidFill>
              </a:rPr>
              <a:t>Je </a:t>
            </a:r>
            <a:r>
              <a:rPr lang="fr-FR" sz="2200" b="1" dirty="0">
                <a:solidFill>
                  <a:schemeClr val="accent5">
                    <a:lumMod val="50000"/>
                  </a:schemeClr>
                </a:solidFill>
              </a:rPr>
              <a:t>vais </a:t>
            </a:r>
            <a:r>
              <a:rPr lang="fr-FR" sz="2200" b="1" dirty="0">
                <a:solidFill>
                  <a:srgbClr val="FF6600"/>
                </a:solidFill>
              </a:rPr>
              <a:t>souvent </a:t>
            </a:r>
            <a:r>
              <a:rPr lang="fr-FR" sz="2200" dirty="0">
                <a:solidFill>
                  <a:schemeClr val="accent5">
                    <a:lumMod val="50000"/>
                  </a:schemeClr>
                </a:solidFill>
              </a:rPr>
              <a:t>en Écosse.</a:t>
            </a:r>
          </a:p>
          <a:p>
            <a:pPr algn="ctr"/>
            <a:endParaRPr lang="en-US" sz="2200" dirty="0">
              <a:solidFill>
                <a:schemeClr val="accent5">
                  <a:lumMod val="50000"/>
                </a:schemeClr>
              </a:solidFill>
            </a:endParaRPr>
          </a:p>
          <a:p>
            <a:r>
              <a:rPr lang="en-US" sz="2200" dirty="0">
                <a:solidFill>
                  <a:schemeClr val="accent5">
                    <a:lumMod val="50000"/>
                  </a:schemeClr>
                </a:solidFill>
              </a:rPr>
              <a:t>This means that the </a:t>
            </a:r>
            <a:r>
              <a:rPr lang="en-US" sz="2200" b="1" dirty="0">
                <a:solidFill>
                  <a:schemeClr val="accent5">
                    <a:lumMod val="50000"/>
                  </a:schemeClr>
                </a:solidFill>
              </a:rPr>
              <a:t>adverb </a:t>
            </a:r>
            <a:r>
              <a:rPr lang="en-US" sz="2200" dirty="0">
                <a:solidFill>
                  <a:schemeClr val="accent5">
                    <a:lumMod val="50000"/>
                  </a:schemeClr>
                </a:solidFill>
              </a:rPr>
              <a:t>comes</a:t>
            </a:r>
            <a:r>
              <a:rPr lang="en-US" sz="2200" b="1" dirty="0">
                <a:solidFill>
                  <a:schemeClr val="accent5">
                    <a:lumMod val="50000"/>
                  </a:schemeClr>
                </a:solidFill>
              </a:rPr>
              <a:t> before the infinitive </a:t>
            </a:r>
            <a:r>
              <a:rPr lang="en-US" sz="2200" dirty="0">
                <a:solidFill>
                  <a:schemeClr val="accent5">
                    <a:lumMod val="50000"/>
                  </a:schemeClr>
                </a:solidFill>
              </a:rPr>
              <a:t>in two-verb structures.</a:t>
            </a:r>
          </a:p>
        </p:txBody>
      </p:sp>
      <p:grpSp>
        <p:nvGrpSpPr>
          <p:cNvPr id="10" name="Group 9"/>
          <p:cNvGrpSpPr/>
          <p:nvPr/>
        </p:nvGrpSpPr>
        <p:grpSpPr>
          <a:xfrm>
            <a:off x="5705579" y="3263446"/>
            <a:ext cx="3918954" cy="1054760"/>
            <a:chOff x="4278587" y="1345777"/>
            <a:chExt cx="3918954" cy="1054760"/>
          </a:xfrm>
        </p:grpSpPr>
        <p:sp>
          <p:nvSpPr>
            <p:cNvPr id="11" name="Speech Bubble: Rectangle with Corners Rounded 27">
              <a:extLst>
                <a:ext uri="{FF2B5EF4-FFF2-40B4-BE49-F238E27FC236}">
                  <a16:creationId xmlns:a16="http://schemas.microsoft.com/office/drawing/2014/main" id="{A71ED86C-D766-42CF-9D78-52EC3033F60E}"/>
                </a:ext>
              </a:extLst>
            </p:cNvPr>
            <p:cNvSpPr/>
            <p:nvPr/>
          </p:nvSpPr>
          <p:spPr>
            <a:xfrm flipH="1">
              <a:off x="4278587" y="1345777"/>
              <a:ext cx="3918954" cy="1054760"/>
            </a:xfrm>
            <a:prstGeom prst="wedgeRoundRectCallout">
              <a:avLst>
                <a:gd name="adj1" fmla="val 63884"/>
                <a:gd name="adj2" fmla="val 4067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600" dirty="0">
                  <a:solidFill>
                    <a:schemeClr val="accent1">
                      <a:lumMod val="50000"/>
                    </a:schemeClr>
                  </a:solidFill>
                </a:rPr>
                <a:t>I must </a:t>
              </a:r>
              <a:r>
                <a:rPr lang="fr-FR" sz="2600" dirty="0" err="1">
                  <a:solidFill>
                    <a:schemeClr val="accent1">
                      <a:lumMod val="50000"/>
                    </a:schemeClr>
                  </a:solidFill>
                </a:rPr>
                <a:t>only</a:t>
              </a:r>
              <a:r>
                <a:rPr lang="fr-FR" sz="2600" dirty="0">
                  <a:solidFill>
                    <a:schemeClr val="accent1">
                      <a:lumMod val="50000"/>
                    </a:schemeClr>
                  </a:solidFill>
                </a:rPr>
                <a:t> go out </a:t>
              </a:r>
              <a:r>
                <a:rPr lang="fr-FR" sz="2600" dirty="0" err="1">
                  <a:solidFill>
                    <a:schemeClr val="accent1">
                      <a:lumMod val="50000"/>
                    </a:schemeClr>
                  </a:solidFill>
                </a:rPr>
                <a:t>with</a:t>
              </a:r>
              <a:r>
                <a:rPr lang="fr-FR" sz="2600" dirty="0">
                  <a:solidFill>
                    <a:schemeClr val="accent1">
                      <a:lumMod val="50000"/>
                    </a:schemeClr>
                  </a:solidFill>
                </a:rPr>
                <a:t> Léa in the </a:t>
              </a:r>
              <a:r>
                <a:rPr lang="fr-FR" sz="2600" dirty="0" err="1">
                  <a:solidFill>
                    <a:schemeClr val="accent1">
                      <a:lumMod val="50000"/>
                    </a:schemeClr>
                  </a:solidFill>
                </a:rPr>
                <a:t>evenings</a:t>
              </a:r>
              <a:r>
                <a:rPr lang="fr-FR" sz="2600" dirty="0">
                  <a:solidFill>
                    <a:schemeClr val="accent1">
                      <a:lumMod val="50000"/>
                    </a:schemeClr>
                  </a:solidFill>
                </a:rPr>
                <a:t>.</a:t>
              </a:r>
            </a:p>
          </p:txBody>
        </p:sp>
        <p:sp>
          <p:nvSpPr>
            <p:cNvPr id="12" name="Rounded Rectangle 11"/>
            <p:cNvSpPr/>
            <p:nvPr/>
          </p:nvSpPr>
          <p:spPr>
            <a:xfrm>
              <a:off x="5398400" y="1439327"/>
              <a:ext cx="699358" cy="466311"/>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209384" y="4444889"/>
            <a:ext cx="11700536" cy="430887"/>
          </a:xfrm>
          <a:prstGeom prst="rect">
            <a:avLst/>
          </a:prstGeom>
        </p:spPr>
        <p:txBody>
          <a:bodyPr wrap="square">
            <a:spAutoFit/>
          </a:bodyPr>
          <a:lstStyle/>
          <a:p>
            <a:r>
              <a:rPr lang="en-US" sz="2200" dirty="0">
                <a:solidFill>
                  <a:schemeClr val="accent5">
                    <a:lumMod val="50000"/>
                  </a:schemeClr>
                </a:solidFill>
              </a:rPr>
              <a:t>In a negative sentence, the </a:t>
            </a:r>
            <a:r>
              <a:rPr lang="en-US" sz="2200" b="1" i="1" dirty="0">
                <a:solidFill>
                  <a:schemeClr val="accent5">
                    <a:lumMod val="50000"/>
                  </a:schemeClr>
                </a:solidFill>
              </a:rPr>
              <a:t>ne…pas</a:t>
            </a:r>
            <a:r>
              <a:rPr lang="en-US" sz="2200" dirty="0">
                <a:solidFill>
                  <a:schemeClr val="accent5">
                    <a:lumMod val="50000"/>
                  </a:schemeClr>
                </a:solidFill>
              </a:rPr>
              <a:t> goes </a:t>
            </a:r>
            <a:r>
              <a:rPr lang="en-US" sz="2200" b="1" dirty="0">
                <a:solidFill>
                  <a:schemeClr val="accent5">
                    <a:lumMod val="50000"/>
                  </a:schemeClr>
                </a:solidFill>
              </a:rPr>
              <a:t>around </a:t>
            </a:r>
            <a:r>
              <a:rPr lang="en-US" sz="2200" dirty="0">
                <a:solidFill>
                  <a:schemeClr val="accent5">
                    <a:lumMod val="50000"/>
                  </a:schemeClr>
                </a:solidFill>
              </a:rPr>
              <a:t>the short form, </a:t>
            </a:r>
            <a:r>
              <a:rPr lang="en-US" sz="2200" b="1" dirty="0">
                <a:solidFill>
                  <a:schemeClr val="accent5">
                    <a:lumMod val="50000"/>
                  </a:schemeClr>
                </a:solidFill>
              </a:rPr>
              <a:t>before </a:t>
            </a:r>
            <a:r>
              <a:rPr lang="en-US" sz="2200" dirty="0">
                <a:solidFill>
                  <a:schemeClr val="accent5">
                    <a:lumMod val="50000"/>
                  </a:schemeClr>
                </a:solidFill>
              </a:rPr>
              <a:t>the adverb:</a:t>
            </a:r>
          </a:p>
        </p:txBody>
      </p:sp>
      <p:grpSp>
        <p:nvGrpSpPr>
          <p:cNvPr id="20" name="Group 19"/>
          <p:cNvGrpSpPr/>
          <p:nvPr/>
        </p:nvGrpSpPr>
        <p:grpSpPr>
          <a:xfrm>
            <a:off x="846006" y="5124174"/>
            <a:ext cx="3918954" cy="1054760"/>
            <a:chOff x="4278587" y="1345777"/>
            <a:chExt cx="3918954" cy="1054760"/>
          </a:xfrm>
        </p:grpSpPr>
        <p:sp>
          <p:nvSpPr>
            <p:cNvPr id="21" name="Speech Bubble: Rectangle with Corners Rounded 27">
              <a:extLst>
                <a:ext uri="{FF2B5EF4-FFF2-40B4-BE49-F238E27FC236}">
                  <a16:creationId xmlns:a16="http://schemas.microsoft.com/office/drawing/2014/main" id="{A71ED86C-D766-42CF-9D78-52EC3033F60E}"/>
                </a:ext>
              </a:extLst>
            </p:cNvPr>
            <p:cNvSpPr/>
            <p:nvPr/>
          </p:nvSpPr>
          <p:spPr>
            <a:xfrm flipH="1">
              <a:off x="4278587" y="1345777"/>
              <a:ext cx="3918954" cy="1054760"/>
            </a:xfrm>
            <a:prstGeom prst="wedgeRoundRectCallout">
              <a:avLst>
                <a:gd name="adj1" fmla="val 63884"/>
                <a:gd name="adj2" fmla="val 4067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600" dirty="0">
                  <a:solidFill>
                    <a:schemeClr val="accent1">
                      <a:lumMod val="50000"/>
                    </a:schemeClr>
                  </a:solidFill>
                </a:rPr>
                <a:t>Tu </a:t>
              </a:r>
              <a:r>
                <a:rPr lang="fr-FR" sz="2600" b="1" dirty="0">
                  <a:solidFill>
                    <a:schemeClr val="accent1">
                      <a:lumMod val="50000"/>
                    </a:schemeClr>
                  </a:solidFill>
                </a:rPr>
                <a:t>ne</a:t>
              </a:r>
              <a:r>
                <a:rPr lang="fr-FR" sz="2600" dirty="0">
                  <a:solidFill>
                    <a:schemeClr val="accent1">
                      <a:lumMod val="50000"/>
                    </a:schemeClr>
                  </a:solidFill>
                </a:rPr>
                <a:t> peux </a:t>
              </a:r>
              <a:r>
                <a:rPr lang="fr-FR" sz="2600" b="1" dirty="0">
                  <a:solidFill>
                    <a:schemeClr val="accent1">
                      <a:lumMod val="50000"/>
                    </a:schemeClr>
                  </a:solidFill>
                </a:rPr>
                <a:t>pas</a:t>
              </a:r>
              <a:r>
                <a:rPr lang="fr-FR" sz="2600" dirty="0">
                  <a:solidFill>
                    <a:schemeClr val="accent1">
                      <a:lumMod val="50000"/>
                    </a:schemeClr>
                  </a:solidFill>
                </a:rPr>
                <a:t> encore visiter Alger. </a:t>
              </a:r>
            </a:p>
          </p:txBody>
        </p:sp>
        <p:sp>
          <p:nvSpPr>
            <p:cNvPr id="22" name="Rounded Rectangle 21"/>
            <p:cNvSpPr/>
            <p:nvPr/>
          </p:nvSpPr>
          <p:spPr>
            <a:xfrm>
              <a:off x="4360335" y="1847242"/>
              <a:ext cx="1213258" cy="466311"/>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5658937" y="5124174"/>
            <a:ext cx="3918954" cy="1054760"/>
            <a:chOff x="6232573" y="3046079"/>
            <a:chExt cx="3918954" cy="1054760"/>
          </a:xfrm>
        </p:grpSpPr>
        <p:sp>
          <p:nvSpPr>
            <p:cNvPr id="24" name="Speech Bubble: Rectangle with Corners Rounded 27">
              <a:extLst>
                <a:ext uri="{FF2B5EF4-FFF2-40B4-BE49-F238E27FC236}">
                  <a16:creationId xmlns:a16="http://schemas.microsoft.com/office/drawing/2014/main" id="{A71ED86C-D766-42CF-9D78-52EC3033F60E}"/>
                </a:ext>
              </a:extLst>
            </p:cNvPr>
            <p:cNvSpPr/>
            <p:nvPr/>
          </p:nvSpPr>
          <p:spPr>
            <a:xfrm flipH="1">
              <a:off x="6232573" y="3046079"/>
              <a:ext cx="3918954" cy="1054760"/>
            </a:xfrm>
            <a:prstGeom prst="wedgeRoundRectCallout">
              <a:avLst>
                <a:gd name="adj1" fmla="val 63884"/>
                <a:gd name="adj2" fmla="val 4067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600" dirty="0">
                  <a:solidFill>
                    <a:schemeClr val="accent1">
                      <a:lumMod val="50000"/>
                    </a:schemeClr>
                  </a:solidFill>
                </a:rPr>
                <a:t>You </a:t>
              </a:r>
              <a:r>
                <a:rPr lang="fr-FR" sz="2600" dirty="0" err="1">
                  <a:solidFill>
                    <a:schemeClr val="accent1">
                      <a:lumMod val="50000"/>
                    </a:schemeClr>
                  </a:solidFill>
                </a:rPr>
                <a:t>can’t</a:t>
              </a:r>
              <a:r>
                <a:rPr lang="fr-FR" sz="2600" dirty="0">
                  <a:solidFill>
                    <a:schemeClr val="accent1">
                      <a:lumMod val="50000"/>
                    </a:schemeClr>
                  </a:solidFill>
                </a:rPr>
                <a:t> </a:t>
              </a:r>
              <a:r>
                <a:rPr lang="fr-FR" sz="2600" dirty="0" err="1">
                  <a:solidFill>
                    <a:schemeClr val="accent1">
                      <a:lumMod val="50000"/>
                    </a:schemeClr>
                  </a:solidFill>
                </a:rPr>
                <a:t>visit</a:t>
              </a:r>
              <a:r>
                <a:rPr lang="fr-FR" sz="2600" dirty="0">
                  <a:solidFill>
                    <a:schemeClr val="accent1">
                      <a:lumMod val="50000"/>
                    </a:schemeClr>
                  </a:solidFill>
                </a:rPr>
                <a:t> </a:t>
              </a:r>
              <a:r>
                <a:rPr lang="fr-FR" sz="2600" dirty="0" err="1">
                  <a:solidFill>
                    <a:schemeClr val="accent1">
                      <a:lumMod val="50000"/>
                    </a:schemeClr>
                  </a:solidFill>
                </a:rPr>
                <a:t>Algiers</a:t>
              </a:r>
              <a:r>
                <a:rPr lang="fr-FR" sz="2600" dirty="0">
                  <a:solidFill>
                    <a:schemeClr val="accent1">
                      <a:lumMod val="50000"/>
                    </a:schemeClr>
                  </a:solidFill>
                </a:rPr>
                <a:t> </a:t>
              </a:r>
              <a:r>
                <a:rPr lang="fr-FR" sz="2600" dirty="0" err="1">
                  <a:solidFill>
                    <a:schemeClr val="accent1">
                      <a:lumMod val="50000"/>
                    </a:schemeClr>
                  </a:solidFill>
                </a:rPr>
                <a:t>again</a:t>
              </a:r>
              <a:r>
                <a:rPr lang="fr-FR" sz="2600" dirty="0">
                  <a:solidFill>
                    <a:schemeClr val="accent1">
                      <a:lumMod val="50000"/>
                    </a:schemeClr>
                  </a:solidFill>
                </a:rPr>
                <a:t>. </a:t>
              </a:r>
            </a:p>
          </p:txBody>
        </p:sp>
        <p:sp>
          <p:nvSpPr>
            <p:cNvPr id="25" name="Rounded Rectangle 24"/>
            <p:cNvSpPr/>
            <p:nvPr/>
          </p:nvSpPr>
          <p:spPr>
            <a:xfrm>
              <a:off x="6347223" y="3573459"/>
              <a:ext cx="985526" cy="466311"/>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Speech Bubble: Rectangle with Corners Rounded 50">
            <a:extLst>
              <a:ext uri="{FF2B5EF4-FFF2-40B4-BE49-F238E27FC236}">
                <a16:creationId xmlns:a16="http://schemas.microsoft.com/office/drawing/2014/main" id="{9711171B-BAC9-4925-B1E9-22D6F615366B}"/>
              </a:ext>
            </a:extLst>
          </p:cNvPr>
          <p:cNvSpPr/>
          <p:nvPr/>
        </p:nvSpPr>
        <p:spPr>
          <a:xfrm>
            <a:off x="8467502" y="960460"/>
            <a:ext cx="3515749" cy="1595004"/>
          </a:xfrm>
          <a:prstGeom prst="wedgeRoundRectCallout">
            <a:avLst>
              <a:gd name="adj1" fmla="val -21522"/>
              <a:gd name="adj2" fmla="val 70731"/>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Notice: </a:t>
            </a:r>
            <a:r>
              <a:rPr lang="en-GB" sz="2000" dirty="0">
                <a:solidFill>
                  <a:schemeClr val="bg1"/>
                </a:solidFill>
                <a:latin typeface="Century Gothic" panose="020B0502020202020204" pitchFamily="34" charset="0"/>
              </a:rPr>
              <a:t>in English, the adverb can go in a variety of places in a sentence.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694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Rounded Rectangle 46">
            <a:extLst>
              <a:ext uri="{FF2B5EF4-FFF2-40B4-BE49-F238E27FC236}">
                <a16:creationId xmlns:a16="http://schemas.microsoft.com/office/drawing/2014/main" id="{FB09667E-50A2-4099-B9F5-10D9728BF65D}"/>
              </a:ext>
            </a:extLst>
          </p:cNvPr>
          <p:cNvSpPr/>
          <p:nvPr/>
        </p:nvSpPr>
        <p:spPr>
          <a:xfrm>
            <a:off x="10225377" y="249870"/>
            <a:ext cx="168454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3"/>
          <p:cNvSpPr>
            <a:spLocks noGrp="1"/>
          </p:cNvSpPr>
          <p:nvPr>
            <p:ph type="title"/>
          </p:nvPr>
        </p:nvSpPr>
        <p:spPr>
          <a:xfrm>
            <a:off x="-1" y="296863"/>
            <a:ext cx="5542059" cy="708025"/>
          </a:xfrm>
        </p:spPr>
        <p:txBody>
          <a:bodyPr>
            <a:noAutofit/>
          </a:bodyPr>
          <a:lstStyle/>
          <a:p>
            <a:r>
              <a:rPr lang="en-GB" sz="3600" b="1" dirty="0">
                <a:solidFill>
                  <a:schemeClr val="bg1"/>
                </a:solidFill>
              </a:rPr>
              <a:t>Position of adverbs [2/2]</a:t>
            </a:r>
          </a:p>
        </p:txBody>
      </p:sp>
      <p:sp>
        <p:nvSpPr>
          <p:cNvPr id="9" name="Rectangle 8"/>
          <p:cNvSpPr/>
          <p:nvPr/>
        </p:nvSpPr>
        <p:spPr>
          <a:xfrm>
            <a:off x="209384" y="1220137"/>
            <a:ext cx="11359764" cy="461665"/>
          </a:xfrm>
          <a:prstGeom prst="rect">
            <a:avLst/>
          </a:prstGeom>
        </p:spPr>
        <p:txBody>
          <a:bodyPr wrap="square">
            <a:spAutoFit/>
          </a:bodyPr>
          <a:lstStyle/>
          <a:p>
            <a:r>
              <a:rPr lang="en-US" sz="2400" dirty="0">
                <a:solidFill>
                  <a:schemeClr val="accent5">
                    <a:lumMod val="50000"/>
                  </a:schemeClr>
                </a:solidFill>
              </a:rPr>
              <a:t>These are examples of </a:t>
            </a:r>
            <a:r>
              <a:rPr lang="en-US" sz="2400" b="1" dirty="0">
                <a:solidFill>
                  <a:schemeClr val="accent5">
                    <a:lumMod val="50000"/>
                  </a:schemeClr>
                </a:solidFill>
              </a:rPr>
              <a:t>adverbs </a:t>
            </a:r>
            <a:r>
              <a:rPr lang="en-US" sz="2400" dirty="0">
                <a:solidFill>
                  <a:schemeClr val="accent5">
                    <a:lumMod val="50000"/>
                  </a:schemeClr>
                </a:solidFill>
              </a:rPr>
              <a:t>you know. </a:t>
            </a:r>
            <a:r>
              <a:rPr lang="en-US" sz="2400" dirty="0" err="1">
                <a:solidFill>
                  <a:schemeClr val="accent5">
                    <a:lumMod val="50000"/>
                  </a:schemeClr>
                </a:solidFill>
              </a:rPr>
              <a:t>C’est</a:t>
            </a:r>
            <a:r>
              <a:rPr lang="en-US" sz="2400" dirty="0">
                <a:solidFill>
                  <a:schemeClr val="accent5">
                    <a:lumMod val="50000"/>
                  </a:schemeClr>
                </a:solidFill>
              </a:rPr>
              <a:t> quoi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anglais</a:t>
            </a:r>
            <a:r>
              <a:rPr lang="en-US" sz="2400" dirty="0">
                <a:solidFill>
                  <a:schemeClr val="accent5">
                    <a:lumMod val="50000"/>
                  </a:schemeClr>
                </a:solidFill>
              </a:rPr>
              <a:t> ?</a:t>
            </a:r>
          </a:p>
        </p:txBody>
      </p:sp>
      <p:sp>
        <p:nvSpPr>
          <p:cNvPr id="2" name="TextBox 1"/>
          <p:cNvSpPr txBox="1"/>
          <p:nvPr/>
        </p:nvSpPr>
        <p:spPr>
          <a:xfrm>
            <a:off x="1653358" y="2463915"/>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enough</a:t>
            </a:r>
          </a:p>
        </p:txBody>
      </p:sp>
      <p:sp>
        <p:nvSpPr>
          <p:cNvPr id="10" name="TextBox 9"/>
          <p:cNvSpPr txBox="1"/>
          <p:nvPr/>
        </p:nvSpPr>
        <p:spPr>
          <a:xfrm>
            <a:off x="4277931" y="2471379"/>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well</a:t>
            </a:r>
          </a:p>
        </p:txBody>
      </p:sp>
      <p:sp>
        <p:nvSpPr>
          <p:cNvPr id="11" name="TextBox 10"/>
          <p:cNvSpPr txBox="1"/>
          <p:nvPr/>
        </p:nvSpPr>
        <p:spPr>
          <a:xfrm>
            <a:off x="6902504" y="2496714"/>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a lot</a:t>
            </a:r>
          </a:p>
        </p:txBody>
      </p:sp>
      <p:sp>
        <p:nvSpPr>
          <p:cNvPr id="12" name="TextBox 11"/>
          <p:cNvSpPr txBox="1"/>
          <p:nvPr/>
        </p:nvSpPr>
        <p:spPr>
          <a:xfrm>
            <a:off x="7186117" y="4668805"/>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soon</a:t>
            </a:r>
          </a:p>
        </p:txBody>
      </p:sp>
      <p:sp>
        <p:nvSpPr>
          <p:cNvPr id="15" name="TextBox 14"/>
          <p:cNvSpPr txBox="1"/>
          <p:nvPr/>
        </p:nvSpPr>
        <p:spPr>
          <a:xfrm>
            <a:off x="8453484" y="3549768"/>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badly</a:t>
            </a:r>
          </a:p>
        </p:txBody>
      </p:sp>
      <p:sp>
        <p:nvSpPr>
          <p:cNvPr id="16" name="TextBox 15"/>
          <p:cNvSpPr txBox="1"/>
          <p:nvPr/>
        </p:nvSpPr>
        <p:spPr>
          <a:xfrm>
            <a:off x="4423022" y="4668805"/>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better</a:t>
            </a:r>
          </a:p>
        </p:txBody>
      </p:sp>
      <p:sp>
        <p:nvSpPr>
          <p:cNvPr id="17" name="TextBox 16"/>
          <p:cNvSpPr txBox="1"/>
          <p:nvPr/>
        </p:nvSpPr>
        <p:spPr>
          <a:xfrm>
            <a:off x="3097385" y="3511531"/>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less</a:t>
            </a:r>
          </a:p>
        </p:txBody>
      </p:sp>
      <p:sp>
        <p:nvSpPr>
          <p:cNvPr id="18" name="TextBox 17"/>
          <p:cNvSpPr txBox="1"/>
          <p:nvPr/>
        </p:nvSpPr>
        <p:spPr>
          <a:xfrm>
            <a:off x="5721959" y="3511533"/>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often</a:t>
            </a:r>
          </a:p>
        </p:txBody>
      </p:sp>
      <p:sp>
        <p:nvSpPr>
          <p:cNvPr id="20" name="TextBox 19"/>
          <p:cNvSpPr txBox="1"/>
          <p:nvPr/>
        </p:nvSpPr>
        <p:spPr>
          <a:xfrm>
            <a:off x="1803307" y="4668805"/>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quickly</a:t>
            </a:r>
          </a:p>
        </p:txBody>
      </p:sp>
      <p:sp>
        <p:nvSpPr>
          <p:cNvPr id="21" name="TextBox 20"/>
          <p:cNvSpPr txBox="1"/>
          <p:nvPr/>
        </p:nvSpPr>
        <p:spPr>
          <a:xfrm>
            <a:off x="1747152" y="2591038"/>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assez</a:t>
            </a:r>
            <a:endParaRPr lang="en-GB" sz="2400" b="1" dirty="0">
              <a:solidFill>
                <a:schemeClr val="accent5">
                  <a:lumMod val="50000"/>
                </a:schemeClr>
              </a:solidFill>
            </a:endParaRPr>
          </a:p>
        </p:txBody>
      </p:sp>
      <p:sp>
        <p:nvSpPr>
          <p:cNvPr id="22" name="TextBox 21"/>
          <p:cNvSpPr txBox="1"/>
          <p:nvPr/>
        </p:nvSpPr>
        <p:spPr>
          <a:xfrm>
            <a:off x="4371725" y="2560081"/>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bien</a:t>
            </a:r>
            <a:endParaRPr lang="en-GB" sz="2400" b="1" dirty="0">
              <a:solidFill>
                <a:schemeClr val="accent5">
                  <a:lumMod val="50000"/>
                </a:schemeClr>
              </a:solidFill>
            </a:endParaRPr>
          </a:p>
        </p:txBody>
      </p:sp>
      <p:sp>
        <p:nvSpPr>
          <p:cNvPr id="23" name="TextBox 22"/>
          <p:cNvSpPr txBox="1"/>
          <p:nvPr/>
        </p:nvSpPr>
        <p:spPr>
          <a:xfrm>
            <a:off x="6996298" y="2609288"/>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a:solidFill>
                  <a:schemeClr val="accent5">
                    <a:lumMod val="50000"/>
                  </a:schemeClr>
                </a:solidFill>
              </a:rPr>
              <a:t>beaucoup</a:t>
            </a:r>
          </a:p>
        </p:txBody>
      </p:sp>
      <p:sp>
        <p:nvSpPr>
          <p:cNvPr id="24" name="TextBox 23"/>
          <p:cNvSpPr txBox="1"/>
          <p:nvPr/>
        </p:nvSpPr>
        <p:spPr>
          <a:xfrm>
            <a:off x="7279911" y="4756707"/>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bientôt</a:t>
            </a:r>
            <a:endParaRPr lang="en-GB" sz="2400" b="1" dirty="0">
              <a:solidFill>
                <a:schemeClr val="accent5">
                  <a:lumMod val="50000"/>
                </a:schemeClr>
              </a:solidFill>
            </a:endParaRPr>
          </a:p>
        </p:txBody>
      </p:sp>
      <p:sp>
        <p:nvSpPr>
          <p:cNvPr id="27" name="TextBox 26"/>
          <p:cNvSpPr txBox="1"/>
          <p:nvPr/>
        </p:nvSpPr>
        <p:spPr>
          <a:xfrm>
            <a:off x="8545262" y="3637668"/>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a:solidFill>
                  <a:schemeClr val="accent5">
                    <a:lumMod val="50000"/>
                  </a:schemeClr>
                </a:solidFill>
              </a:rPr>
              <a:t>mal</a:t>
            </a:r>
          </a:p>
        </p:txBody>
      </p:sp>
      <p:sp>
        <p:nvSpPr>
          <p:cNvPr id="28" name="TextBox 27"/>
          <p:cNvSpPr txBox="1"/>
          <p:nvPr/>
        </p:nvSpPr>
        <p:spPr>
          <a:xfrm>
            <a:off x="4541609" y="4759484"/>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mieux</a:t>
            </a:r>
            <a:endParaRPr lang="en-GB" sz="2400" b="1" dirty="0">
              <a:solidFill>
                <a:schemeClr val="accent5">
                  <a:lumMod val="50000"/>
                </a:schemeClr>
              </a:solidFill>
            </a:endParaRPr>
          </a:p>
        </p:txBody>
      </p:sp>
      <p:sp>
        <p:nvSpPr>
          <p:cNvPr id="29" name="TextBox 28"/>
          <p:cNvSpPr txBox="1"/>
          <p:nvPr/>
        </p:nvSpPr>
        <p:spPr>
          <a:xfrm>
            <a:off x="3204340" y="3599431"/>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moins</a:t>
            </a:r>
            <a:endParaRPr lang="en-GB" sz="2400" b="1" dirty="0">
              <a:solidFill>
                <a:schemeClr val="accent5">
                  <a:lumMod val="50000"/>
                </a:schemeClr>
              </a:solidFill>
            </a:endParaRPr>
          </a:p>
        </p:txBody>
      </p:sp>
      <p:sp>
        <p:nvSpPr>
          <p:cNvPr id="30" name="TextBox 29"/>
          <p:cNvSpPr txBox="1"/>
          <p:nvPr/>
        </p:nvSpPr>
        <p:spPr>
          <a:xfrm>
            <a:off x="5828912" y="3598600"/>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souvent</a:t>
            </a:r>
            <a:endParaRPr lang="en-GB" sz="2400" b="1" dirty="0">
              <a:solidFill>
                <a:schemeClr val="accent5">
                  <a:lumMod val="50000"/>
                </a:schemeClr>
              </a:solidFill>
            </a:endParaRPr>
          </a:p>
        </p:txBody>
      </p:sp>
      <p:sp>
        <p:nvSpPr>
          <p:cNvPr id="32" name="TextBox 31"/>
          <p:cNvSpPr txBox="1"/>
          <p:nvPr/>
        </p:nvSpPr>
        <p:spPr>
          <a:xfrm>
            <a:off x="1897101" y="4758873"/>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vite</a:t>
            </a:r>
            <a:endParaRPr lang="en-GB" sz="2400" b="1" dirty="0">
              <a:solidFill>
                <a:schemeClr val="accent5">
                  <a:lumMod val="50000"/>
                </a:schemeClr>
              </a:solidFill>
            </a:endParaRPr>
          </a:p>
        </p:txBody>
      </p:sp>
    </p:spTree>
    <p:extLst>
      <p:ext uri="{BB962C8B-B14F-4D97-AF65-F5344CB8AC3E}">
        <p14:creationId xmlns:p14="http://schemas.microsoft.com/office/powerpoint/2010/main" val="4226560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1" grpId="0" animBg="1"/>
      <p:bldP spid="22" grpId="0" animBg="1"/>
      <p:bldP spid="23" grpId="0" animBg="1"/>
      <p:bldP spid="24" grpId="0" animBg="1"/>
      <p:bldP spid="27" grpId="0" animBg="1"/>
      <p:bldP spid="28" grpId="0" animBg="1"/>
      <p:bldP spid="29" grpId="0" animBg="1"/>
      <p:bldP spid="30" grpId="0" animBg="1"/>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extBox 20"/>
          <p:cNvSpPr txBox="1"/>
          <p:nvPr/>
        </p:nvSpPr>
        <p:spPr>
          <a:xfrm>
            <a:off x="1212868" y="3758688"/>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assez</a:t>
            </a:r>
            <a:endParaRPr lang="en-GB" sz="2400" b="1" dirty="0">
              <a:solidFill>
                <a:schemeClr val="accent5">
                  <a:lumMod val="50000"/>
                </a:schemeClr>
              </a:solidFill>
            </a:endParaRPr>
          </a:p>
        </p:txBody>
      </p:sp>
      <p:sp>
        <p:nvSpPr>
          <p:cNvPr id="22" name="TextBox 21"/>
          <p:cNvSpPr txBox="1"/>
          <p:nvPr/>
        </p:nvSpPr>
        <p:spPr>
          <a:xfrm>
            <a:off x="2818880" y="2636339"/>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bien</a:t>
            </a:r>
            <a:endParaRPr lang="en-GB" sz="2400" b="1" dirty="0">
              <a:solidFill>
                <a:schemeClr val="accent5">
                  <a:lumMod val="50000"/>
                </a:schemeClr>
              </a:solidFill>
            </a:endParaRPr>
          </a:p>
        </p:txBody>
      </p:sp>
      <p:sp>
        <p:nvSpPr>
          <p:cNvPr id="23" name="TextBox 22"/>
          <p:cNvSpPr txBox="1"/>
          <p:nvPr/>
        </p:nvSpPr>
        <p:spPr>
          <a:xfrm>
            <a:off x="5443453" y="2667921"/>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a:solidFill>
                  <a:schemeClr val="accent5">
                    <a:lumMod val="50000"/>
                  </a:schemeClr>
                </a:solidFill>
              </a:rPr>
              <a:t>beaucoup</a:t>
            </a:r>
          </a:p>
        </p:txBody>
      </p:sp>
      <p:sp>
        <p:nvSpPr>
          <p:cNvPr id="24" name="TextBox 23"/>
          <p:cNvSpPr txBox="1"/>
          <p:nvPr/>
        </p:nvSpPr>
        <p:spPr>
          <a:xfrm>
            <a:off x="8068026" y="2635538"/>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bientôt</a:t>
            </a:r>
            <a:endParaRPr lang="en-GB" sz="2400" b="1" dirty="0">
              <a:solidFill>
                <a:schemeClr val="accent5">
                  <a:lumMod val="50000"/>
                </a:schemeClr>
              </a:solidFill>
            </a:endParaRPr>
          </a:p>
        </p:txBody>
      </p:sp>
      <p:sp>
        <p:nvSpPr>
          <p:cNvPr id="27" name="TextBox 26"/>
          <p:cNvSpPr txBox="1"/>
          <p:nvPr/>
        </p:nvSpPr>
        <p:spPr>
          <a:xfrm>
            <a:off x="4106646" y="3724035"/>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a:solidFill>
                  <a:schemeClr val="accent5">
                    <a:lumMod val="50000"/>
                  </a:schemeClr>
                </a:solidFill>
              </a:rPr>
              <a:t>mal</a:t>
            </a:r>
          </a:p>
        </p:txBody>
      </p:sp>
      <p:sp>
        <p:nvSpPr>
          <p:cNvPr id="28" name="TextBox 27"/>
          <p:cNvSpPr txBox="1"/>
          <p:nvPr/>
        </p:nvSpPr>
        <p:spPr>
          <a:xfrm>
            <a:off x="6935455" y="3736060"/>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mieux</a:t>
            </a:r>
            <a:endParaRPr lang="en-GB" sz="2400" b="1" dirty="0">
              <a:solidFill>
                <a:schemeClr val="accent5">
                  <a:lumMod val="50000"/>
                </a:schemeClr>
              </a:solidFill>
            </a:endParaRPr>
          </a:p>
        </p:txBody>
      </p:sp>
      <p:sp>
        <p:nvSpPr>
          <p:cNvPr id="29" name="TextBox 28"/>
          <p:cNvSpPr txBox="1"/>
          <p:nvPr/>
        </p:nvSpPr>
        <p:spPr>
          <a:xfrm>
            <a:off x="2818881" y="4838763"/>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moins</a:t>
            </a:r>
            <a:endParaRPr lang="en-GB" sz="2400" b="1" dirty="0">
              <a:solidFill>
                <a:schemeClr val="accent5">
                  <a:lumMod val="50000"/>
                </a:schemeClr>
              </a:solidFill>
            </a:endParaRPr>
          </a:p>
        </p:txBody>
      </p:sp>
      <p:sp>
        <p:nvSpPr>
          <p:cNvPr id="30" name="TextBox 29"/>
          <p:cNvSpPr txBox="1"/>
          <p:nvPr/>
        </p:nvSpPr>
        <p:spPr>
          <a:xfrm>
            <a:off x="5443453" y="4837932"/>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souvent</a:t>
            </a:r>
            <a:endParaRPr lang="en-GB" sz="2400" b="1" dirty="0">
              <a:solidFill>
                <a:schemeClr val="accent5">
                  <a:lumMod val="50000"/>
                </a:schemeClr>
              </a:solidFill>
            </a:endParaRPr>
          </a:p>
        </p:txBody>
      </p:sp>
      <p:sp>
        <p:nvSpPr>
          <p:cNvPr id="32" name="TextBox 31"/>
          <p:cNvSpPr txBox="1"/>
          <p:nvPr/>
        </p:nvSpPr>
        <p:spPr>
          <a:xfrm>
            <a:off x="8157802" y="4860468"/>
            <a:ext cx="2027583" cy="461665"/>
          </a:xfrm>
          <a:prstGeom prst="rect">
            <a:avLst/>
          </a:prstGeom>
          <a:solidFill>
            <a:schemeClr val="accent2">
              <a:lumMod val="20000"/>
              <a:lumOff val="80000"/>
            </a:schemeClr>
          </a:solidFill>
          <a:ln w="28575">
            <a:solidFill>
              <a:srgbClr val="002060"/>
            </a:solidFill>
          </a:ln>
        </p:spPr>
        <p:txBody>
          <a:bodyPr wrap="square" rtlCol="0">
            <a:spAutoFit/>
          </a:bodyPr>
          <a:lstStyle/>
          <a:p>
            <a:pPr algn="ctr"/>
            <a:r>
              <a:rPr lang="en-GB" sz="2400" b="1" dirty="0" err="1">
                <a:solidFill>
                  <a:schemeClr val="accent5">
                    <a:lumMod val="50000"/>
                  </a:schemeClr>
                </a:solidFill>
              </a:rPr>
              <a:t>vite</a:t>
            </a:r>
            <a:endParaRPr lang="en-GB" sz="2400" b="1"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Rounded Rectangle 46">
            <a:extLst>
              <a:ext uri="{FF2B5EF4-FFF2-40B4-BE49-F238E27FC236}">
                <a16:creationId xmlns:a16="http://schemas.microsoft.com/office/drawing/2014/main" id="{FB09667E-50A2-4099-B9F5-10D9728BF65D}"/>
              </a:ext>
            </a:extLst>
          </p:cNvPr>
          <p:cNvSpPr/>
          <p:nvPr/>
        </p:nvSpPr>
        <p:spPr>
          <a:xfrm>
            <a:off x="10145865" y="249870"/>
            <a:ext cx="176405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3"/>
          <p:cNvSpPr>
            <a:spLocks noGrp="1"/>
          </p:cNvSpPr>
          <p:nvPr>
            <p:ph type="title"/>
          </p:nvPr>
        </p:nvSpPr>
        <p:spPr>
          <a:xfrm>
            <a:off x="-1" y="296863"/>
            <a:ext cx="5542059" cy="708025"/>
          </a:xfrm>
        </p:spPr>
        <p:txBody>
          <a:bodyPr>
            <a:noAutofit/>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a:t>
            </a:r>
          </a:p>
        </p:txBody>
      </p:sp>
      <p:sp>
        <p:nvSpPr>
          <p:cNvPr id="2" name="TextBox 1"/>
          <p:cNvSpPr txBox="1"/>
          <p:nvPr/>
        </p:nvSpPr>
        <p:spPr>
          <a:xfrm>
            <a:off x="1119074" y="3631565"/>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enough</a:t>
            </a:r>
          </a:p>
        </p:txBody>
      </p:sp>
      <p:sp>
        <p:nvSpPr>
          <p:cNvPr id="10" name="TextBox 9"/>
          <p:cNvSpPr txBox="1"/>
          <p:nvPr/>
        </p:nvSpPr>
        <p:spPr>
          <a:xfrm>
            <a:off x="2725086" y="2547637"/>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well</a:t>
            </a:r>
          </a:p>
        </p:txBody>
      </p:sp>
      <p:sp>
        <p:nvSpPr>
          <p:cNvPr id="11" name="TextBox 10"/>
          <p:cNvSpPr txBox="1"/>
          <p:nvPr/>
        </p:nvSpPr>
        <p:spPr>
          <a:xfrm>
            <a:off x="5349659" y="2555347"/>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a lot</a:t>
            </a:r>
          </a:p>
        </p:txBody>
      </p:sp>
      <p:sp>
        <p:nvSpPr>
          <p:cNvPr id="12" name="TextBox 11"/>
          <p:cNvSpPr txBox="1"/>
          <p:nvPr/>
        </p:nvSpPr>
        <p:spPr>
          <a:xfrm>
            <a:off x="7974232" y="2547636"/>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soon</a:t>
            </a:r>
          </a:p>
        </p:txBody>
      </p:sp>
      <p:sp>
        <p:nvSpPr>
          <p:cNvPr id="15" name="TextBox 14"/>
          <p:cNvSpPr txBox="1"/>
          <p:nvPr/>
        </p:nvSpPr>
        <p:spPr>
          <a:xfrm>
            <a:off x="4014868" y="3636135"/>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badly</a:t>
            </a:r>
          </a:p>
        </p:txBody>
      </p:sp>
      <p:sp>
        <p:nvSpPr>
          <p:cNvPr id="16" name="TextBox 15"/>
          <p:cNvSpPr txBox="1"/>
          <p:nvPr/>
        </p:nvSpPr>
        <p:spPr>
          <a:xfrm>
            <a:off x="6816868" y="3645381"/>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better</a:t>
            </a:r>
          </a:p>
        </p:txBody>
      </p:sp>
      <p:sp>
        <p:nvSpPr>
          <p:cNvPr id="17" name="TextBox 16"/>
          <p:cNvSpPr txBox="1"/>
          <p:nvPr/>
        </p:nvSpPr>
        <p:spPr>
          <a:xfrm>
            <a:off x="2711926" y="4750863"/>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less</a:t>
            </a:r>
          </a:p>
        </p:txBody>
      </p:sp>
      <p:sp>
        <p:nvSpPr>
          <p:cNvPr id="18" name="TextBox 17"/>
          <p:cNvSpPr txBox="1"/>
          <p:nvPr/>
        </p:nvSpPr>
        <p:spPr>
          <a:xfrm>
            <a:off x="5336500" y="4750865"/>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often</a:t>
            </a:r>
          </a:p>
        </p:txBody>
      </p:sp>
      <p:sp>
        <p:nvSpPr>
          <p:cNvPr id="20" name="TextBox 19"/>
          <p:cNvSpPr txBox="1"/>
          <p:nvPr/>
        </p:nvSpPr>
        <p:spPr>
          <a:xfrm>
            <a:off x="8064008" y="4770400"/>
            <a:ext cx="2027583" cy="461665"/>
          </a:xfrm>
          <a:prstGeom prst="rect">
            <a:avLst/>
          </a:prstGeom>
          <a:solidFill>
            <a:schemeClr val="accent4">
              <a:lumMod val="20000"/>
              <a:lumOff val="80000"/>
            </a:schemeClr>
          </a:solidFill>
          <a:ln w="28575">
            <a:solidFill>
              <a:srgbClr val="002060"/>
            </a:solidFill>
          </a:ln>
        </p:spPr>
        <p:txBody>
          <a:bodyPr wrap="square" rtlCol="0">
            <a:spAutoFit/>
          </a:bodyPr>
          <a:lstStyle/>
          <a:p>
            <a:pPr algn="ctr"/>
            <a:r>
              <a:rPr lang="en-GB" sz="2400" dirty="0">
                <a:solidFill>
                  <a:schemeClr val="accent5">
                    <a:lumMod val="50000"/>
                  </a:schemeClr>
                </a:solidFill>
              </a:rPr>
              <a:t>quickly</a:t>
            </a:r>
          </a:p>
        </p:txBody>
      </p:sp>
      <p:sp>
        <p:nvSpPr>
          <p:cNvPr id="33" name="Rectangle 32">
            <a:extLst>
              <a:ext uri="{FF2B5EF4-FFF2-40B4-BE49-F238E27FC236}">
                <a16:creationId xmlns:a16="http://schemas.microsoft.com/office/drawing/2014/main" id="{16B3CDA7-1405-4188-B658-49604AB52F3F}"/>
              </a:ext>
            </a:extLst>
          </p:cNvPr>
          <p:cNvSpPr/>
          <p:nvPr/>
        </p:nvSpPr>
        <p:spPr>
          <a:xfrm>
            <a:off x="209384" y="1220137"/>
            <a:ext cx="11359764" cy="461665"/>
          </a:xfrm>
          <a:prstGeom prst="rect">
            <a:avLst/>
          </a:prstGeom>
        </p:spPr>
        <p:txBody>
          <a:bodyPr wrap="square">
            <a:spAutoFit/>
          </a:bodyPr>
          <a:lstStyle/>
          <a:p>
            <a:r>
              <a:rPr lang="en-US" sz="2400" dirty="0" err="1">
                <a:solidFill>
                  <a:schemeClr val="accent5">
                    <a:lumMod val="50000"/>
                  </a:schemeClr>
                </a:solidFill>
              </a:rPr>
              <a:t>C’est</a:t>
            </a:r>
            <a:r>
              <a:rPr lang="en-US" sz="2400" dirty="0">
                <a:solidFill>
                  <a:schemeClr val="accent5">
                    <a:lumMod val="50000"/>
                  </a:schemeClr>
                </a:solidFill>
              </a:rPr>
              <a:t> quoi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français</a:t>
            </a:r>
            <a:r>
              <a:rPr lang="en-US" sz="2400" dirty="0">
                <a:solidFill>
                  <a:schemeClr val="accent5">
                    <a:lumMod val="50000"/>
                  </a:schemeClr>
                </a:solidFill>
              </a:rPr>
              <a:t> ?</a:t>
            </a:r>
          </a:p>
        </p:txBody>
      </p:sp>
    </p:spTree>
    <p:extLst>
      <p:ext uri="{BB962C8B-B14F-4D97-AF65-F5344CB8AC3E}">
        <p14:creationId xmlns:p14="http://schemas.microsoft.com/office/powerpoint/2010/main" val="3403696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animBg="1"/>
      <p:bldP spid="10" grpId="0" animBg="1"/>
      <p:bldP spid="11" grpId="0" animBg="1"/>
      <p:bldP spid="12" grpId="0" animBg="1"/>
      <p:bldP spid="15" grpId="0" animBg="1"/>
      <p:bldP spid="16" grpId="0" animBg="1"/>
      <p:bldP spid="17" grpId="0" animBg="1"/>
      <p:bldP spid="18"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66D4D7FA-3517-4E52-BB0B-B6DF5EE4E1F7}"/>
              </a:ext>
            </a:extLst>
          </p:cNvPr>
          <p:cNvPicPr>
            <a:picLocks noChangeAspect="1"/>
          </p:cNvPicPr>
          <p:nvPr/>
        </p:nvPicPr>
        <p:blipFill>
          <a:blip r:embed="rId3"/>
          <a:stretch>
            <a:fillRect/>
          </a:stretch>
        </p:blipFill>
        <p:spPr>
          <a:xfrm>
            <a:off x="10615670" y="945236"/>
            <a:ext cx="1212367" cy="154802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93134" cy="707849"/>
          </a:xfrm>
        </p:spPr>
        <p:txBody>
          <a:bodyPr>
            <a:noAutofit/>
          </a:bodyPr>
          <a:lstStyle/>
          <a:p>
            <a:r>
              <a:rPr lang="en-GB" sz="2600" b="1" dirty="0">
                <a:solidFill>
                  <a:schemeClr val="bg1"/>
                </a:solidFill>
              </a:rPr>
              <a:t>Au parc avec des </a:t>
            </a:r>
            <a:r>
              <a:rPr lang="en-GB" sz="2600" b="1" dirty="0" err="1">
                <a:solidFill>
                  <a:schemeClr val="bg1"/>
                </a:solidFill>
              </a:rPr>
              <a:t>amis</a:t>
            </a:r>
            <a:r>
              <a:rPr lang="en-GB" sz="2600" b="1" dirty="0">
                <a:solidFill>
                  <a:schemeClr val="bg1"/>
                </a:solidFill>
              </a:rPr>
              <a:t> de </a:t>
            </a:r>
            <a:r>
              <a:rPr lang="en-GB" sz="2600" b="1" dirty="0" err="1">
                <a:solidFill>
                  <a:schemeClr val="bg1"/>
                </a:solidFill>
              </a:rPr>
              <a:t>Léa</a:t>
            </a:r>
            <a:r>
              <a:rPr lang="en-GB" sz="2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321421" y="249869"/>
            <a:ext cx="258849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522128873"/>
              </p:ext>
            </p:extLst>
          </p:nvPr>
        </p:nvGraphicFramePr>
        <p:xfrm>
          <a:off x="166663" y="2346974"/>
          <a:ext cx="11858674" cy="3186375"/>
        </p:xfrm>
        <a:graphic>
          <a:graphicData uri="http://schemas.openxmlformats.org/drawingml/2006/table">
            <a:tbl>
              <a:tblPr firstRow="1" bandRow="1">
                <a:tableStyleId>{21E4AEA4-8DFA-4A89-87EB-49C32662AFE0}</a:tableStyleId>
              </a:tblPr>
              <a:tblGrid>
                <a:gridCol w="465180">
                  <a:extLst>
                    <a:ext uri="{9D8B030D-6E8A-4147-A177-3AD203B41FA5}">
                      <a16:colId xmlns:a16="http://schemas.microsoft.com/office/drawing/2014/main" val="2607353726"/>
                    </a:ext>
                  </a:extLst>
                </a:gridCol>
                <a:gridCol w="581850">
                  <a:extLst>
                    <a:ext uri="{9D8B030D-6E8A-4147-A177-3AD203B41FA5}">
                      <a16:colId xmlns:a16="http://schemas.microsoft.com/office/drawing/2014/main" val="1600817978"/>
                    </a:ext>
                  </a:extLst>
                </a:gridCol>
                <a:gridCol w="653585">
                  <a:extLst>
                    <a:ext uri="{9D8B030D-6E8A-4147-A177-3AD203B41FA5}">
                      <a16:colId xmlns:a16="http://schemas.microsoft.com/office/drawing/2014/main" val="528385987"/>
                    </a:ext>
                  </a:extLst>
                </a:gridCol>
                <a:gridCol w="1081405">
                  <a:extLst>
                    <a:ext uri="{9D8B030D-6E8A-4147-A177-3AD203B41FA5}">
                      <a16:colId xmlns:a16="http://schemas.microsoft.com/office/drawing/2014/main" val="4128092149"/>
                    </a:ext>
                  </a:extLst>
                </a:gridCol>
                <a:gridCol w="1109609">
                  <a:extLst>
                    <a:ext uri="{9D8B030D-6E8A-4147-A177-3AD203B41FA5}">
                      <a16:colId xmlns:a16="http://schemas.microsoft.com/office/drawing/2014/main" val="2609792770"/>
                    </a:ext>
                  </a:extLst>
                </a:gridCol>
                <a:gridCol w="7967045">
                  <a:extLst>
                    <a:ext uri="{9D8B030D-6E8A-4147-A177-3AD203B41FA5}">
                      <a16:colId xmlns:a16="http://schemas.microsoft.com/office/drawing/2014/main" val="1620390694"/>
                    </a:ext>
                  </a:extLst>
                </a:gridCol>
              </a:tblGrid>
              <a:tr h="497067">
                <a:tc>
                  <a:txBody>
                    <a:bodyPr/>
                    <a:lstStyle/>
                    <a:p>
                      <a:endParaRPr lang="en-GB" dirty="0"/>
                    </a:p>
                  </a:txBody>
                  <a:tcPr>
                    <a:solidFill>
                      <a:schemeClr val="bg1"/>
                    </a:solidFill>
                  </a:tcPr>
                </a:tc>
                <a:tc gridSpan="2">
                  <a:txBody>
                    <a:bodyPr/>
                    <a:lstStyle/>
                    <a:p>
                      <a:endParaRPr lang="en-GB" dirty="0"/>
                    </a:p>
                  </a:txBody>
                  <a:tcPr>
                    <a:solidFill>
                      <a:schemeClr val="bg1"/>
                    </a:solidFill>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‘able</a:t>
                      </a:r>
                      <a:r>
                        <a:rPr lang="en-GB" sz="2000" b="1" baseline="0" dirty="0"/>
                        <a:t> to’</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‘know</a:t>
                      </a:r>
                      <a:r>
                        <a:rPr lang="en-GB" sz="2000" b="1" baseline="0" dirty="0"/>
                        <a:t> how to</a:t>
                      </a:r>
                      <a:r>
                        <a:rPr lang="en-GB" sz="2000" b="1" dirty="0"/>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Réponse</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a:solidFill>
                            <a:schemeClr val="accent1">
                              <a:lumMod val="50000"/>
                            </a:schemeClr>
                          </a:solidFill>
                        </a:rPr>
                        <a:t>Non,</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err="1">
                          <a:solidFill>
                            <a:schemeClr val="accent1">
                              <a:lumMod val="50000"/>
                            </a:schemeClr>
                          </a:solidFill>
                        </a:rPr>
                        <a:t>Oui</a:t>
                      </a:r>
                      <a:r>
                        <a:rPr lang="en-GB" sz="2200" b="1" dirty="0">
                          <a:solidFill>
                            <a:schemeClr val="accent1">
                              <a:lumMod val="50000"/>
                            </a:schemeClr>
                          </a:solidFill>
                        </a:rPr>
                        <a:t>,</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err="1">
                          <a:solidFill>
                            <a:schemeClr val="accent1">
                              <a:lumMod val="50000"/>
                            </a:schemeClr>
                          </a:solidFill>
                        </a:rPr>
                        <a:t>Oui</a:t>
                      </a:r>
                      <a:r>
                        <a:rPr lang="en-GB" sz="2200" b="1" dirty="0">
                          <a:solidFill>
                            <a:schemeClr val="accent1">
                              <a:lumMod val="50000"/>
                            </a:schemeClr>
                          </a:solidFill>
                        </a:rPr>
                        <a:t>,</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err="1">
                          <a:solidFill>
                            <a:schemeClr val="accent1">
                              <a:lumMod val="50000"/>
                            </a:schemeClr>
                          </a:solidFill>
                        </a:rPr>
                        <a:t>Oui</a:t>
                      </a:r>
                      <a:r>
                        <a:rPr lang="en-GB" sz="2200" b="1" dirty="0">
                          <a:solidFill>
                            <a:schemeClr val="accent1">
                              <a:lumMod val="50000"/>
                            </a:schemeClr>
                          </a:solidFill>
                        </a:rPr>
                        <a:t>,</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a:solidFill>
                            <a:schemeClr val="accent1">
                              <a:lumMod val="50000"/>
                            </a:schemeClr>
                          </a:solidFill>
                        </a:rPr>
                        <a:t>Non,</a:t>
                      </a:r>
                      <a:r>
                        <a:rPr lang="en-GB" sz="2200" b="0" dirty="0">
                          <a:solidFill>
                            <a:schemeClr val="accent1">
                              <a:lumMod val="50000"/>
                            </a:schemeClr>
                          </a:solidFill>
                        </a:rPr>
                        <a:t>  </a:t>
                      </a:r>
                    </a:p>
                  </a:txBody>
                  <a:tcPr anchor="ctr"/>
                </a:tc>
                <a:extLst>
                  <a:ext uri="{0D108BD9-81ED-4DB2-BD59-A6C34878D82A}">
                    <a16:rowId xmlns:a16="http://schemas.microsoft.com/office/drawing/2014/main" val="1972389626"/>
                  </a:ext>
                </a:extLst>
              </a:tr>
            </a:tbl>
          </a:graphicData>
        </a:graphic>
      </p:graphicFrame>
      <p:sp>
        <p:nvSpPr>
          <p:cNvPr id="29" name="Action Button: Custom 16">
            <a:hlinkClick r:id="" action="ppaction://noaction" highlightClick="1">
              <a:snd r:embed="rId5" name="1.wav"/>
            </a:hlinkClick>
            <a:extLst>
              <a:ext uri="{FF2B5EF4-FFF2-40B4-BE49-F238E27FC236}">
                <a16:creationId xmlns:a16="http://schemas.microsoft.com/office/drawing/2014/main" id="{00B3E4C1-DFF4-46C3-8013-784275E7AA6B}"/>
              </a:ext>
            </a:extLst>
          </p:cNvPr>
          <p:cNvSpPr/>
          <p:nvPr/>
        </p:nvSpPr>
        <p:spPr>
          <a:xfrm>
            <a:off x="222272" y="30829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853" y="3184667"/>
            <a:ext cx="282522" cy="294294"/>
          </a:xfrm>
          <a:prstGeom prst="rect">
            <a:avLst/>
          </a:prstGeom>
        </p:spPr>
      </p:pic>
      <p:sp>
        <p:nvSpPr>
          <p:cNvPr id="26" name="Action Button: Custom 16">
            <a:hlinkClick r:id="" action="ppaction://noaction" highlightClick="1">
              <a:snd r:embed="rId7" name="2.wav"/>
            </a:hlinkClick>
            <a:extLst>
              <a:ext uri="{FF2B5EF4-FFF2-40B4-BE49-F238E27FC236}">
                <a16:creationId xmlns:a16="http://schemas.microsoft.com/office/drawing/2014/main" id="{5B92A95F-523A-4E36-B65E-94DAE9FBB368}"/>
              </a:ext>
            </a:extLst>
          </p:cNvPr>
          <p:cNvSpPr/>
          <p:nvPr/>
        </p:nvSpPr>
        <p:spPr>
          <a:xfrm>
            <a:off x="222272" y="35555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2267" y="3651866"/>
            <a:ext cx="282522" cy="294294"/>
          </a:xfrm>
          <a:prstGeom prst="rect">
            <a:avLst/>
          </a:prstGeom>
        </p:spPr>
      </p:pic>
      <p:sp>
        <p:nvSpPr>
          <p:cNvPr id="30" name="Action Button: Custom 16">
            <a:hlinkClick r:id="" action="ppaction://noaction" highlightClick="1">
              <a:snd r:embed="rId8" name="6.wav"/>
            </a:hlinkClick>
            <a:extLst>
              <a:ext uri="{FF2B5EF4-FFF2-40B4-BE49-F238E27FC236}">
                <a16:creationId xmlns:a16="http://schemas.microsoft.com/office/drawing/2014/main" id="{C85FFF45-DBEA-4B31-808F-B9B100F63A1A}"/>
              </a:ext>
            </a:extLst>
          </p:cNvPr>
          <p:cNvSpPr/>
          <p:nvPr/>
        </p:nvSpPr>
        <p:spPr>
          <a:xfrm>
            <a:off x="222272" y="40742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853" y="4138998"/>
            <a:ext cx="282522" cy="294294"/>
          </a:xfrm>
          <a:prstGeom prst="rect">
            <a:avLst/>
          </a:prstGeom>
        </p:spPr>
      </p:pic>
      <p:sp>
        <p:nvSpPr>
          <p:cNvPr id="31" name="Action Button: Custom 16">
            <a:hlinkClick r:id="" action="ppaction://noaction" highlightClick="1">
              <a:snd r:embed="rId9" name="7.wav"/>
            </a:hlinkClick>
            <a:extLst>
              <a:ext uri="{FF2B5EF4-FFF2-40B4-BE49-F238E27FC236}">
                <a16:creationId xmlns:a16="http://schemas.microsoft.com/office/drawing/2014/main" id="{C30A216B-AEBB-4E5C-9D72-F3186157431E}"/>
              </a:ext>
            </a:extLst>
          </p:cNvPr>
          <p:cNvSpPr/>
          <p:nvPr/>
        </p:nvSpPr>
        <p:spPr>
          <a:xfrm>
            <a:off x="227672" y="4580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4" name="Picture 23" descr="green checkmark">
            <a:extLst>
              <a:ext uri="{FF2B5EF4-FFF2-40B4-BE49-F238E27FC236}">
                <a16:creationId xmlns:a16="http://schemas.microsoft.com/office/drawing/2014/main" id="{F69DC784-408A-4D6F-BF66-7212C6A4C3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3181" y="4616477"/>
            <a:ext cx="282522" cy="294294"/>
          </a:xfrm>
          <a:prstGeom prst="rect">
            <a:avLst/>
          </a:prstGeom>
        </p:spPr>
      </p:pic>
      <p:sp>
        <p:nvSpPr>
          <p:cNvPr id="32" name="Action Button: Custom 16">
            <a:hlinkClick r:id="" action="ppaction://noaction" highlightClick="1">
              <a:snd r:embed="rId10" name="8 (2).wav"/>
            </a:hlinkClick>
            <a:extLst>
              <a:ext uri="{FF2B5EF4-FFF2-40B4-BE49-F238E27FC236}">
                <a16:creationId xmlns:a16="http://schemas.microsoft.com/office/drawing/2014/main" id="{B283615F-33BB-4FCE-934D-0B85B4100205}"/>
              </a:ext>
            </a:extLst>
          </p:cNvPr>
          <p:cNvSpPr/>
          <p:nvPr/>
        </p:nvSpPr>
        <p:spPr>
          <a:xfrm>
            <a:off x="217478" y="50678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5" name="Picture 24" descr="green checkmark">
            <a:extLst>
              <a:ext uri="{FF2B5EF4-FFF2-40B4-BE49-F238E27FC236}">
                <a16:creationId xmlns:a16="http://schemas.microsoft.com/office/drawing/2014/main" id="{6A149CAA-3725-49E0-A46F-9A3F448AB6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2267" y="5169509"/>
            <a:ext cx="282522" cy="294294"/>
          </a:xfrm>
          <a:prstGeom prst="rect">
            <a:avLst/>
          </a:prstGeom>
        </p:spPr>
      </p:pic>
      <p:sp>
        <p:nvSpPr>
          <p:cNvPr id="34" name="Rounded Rectangle 33"/>
          <p:cNvSpPr/>
          <p:nvPr/>
        </p:nvSpPr>
        <p:spPr>
          <a:xfrm>
            <a:off x="626388" y="3082961"/>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D51C940-ACE5-FD48-A09A-D04E7D00194B}"/>
              </a:ext>
            </a:extLst>
          </p:cNvPr>
          <p:cNvSpPr txBox="1"/>
          <p:nvPr/>
        </p:nvSpPr>
        <p:spPr>
          <a:xfrm>
            <a:off x="4761047" y="3076972"/>
            <a:ext cx="52856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ne sais pas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bien</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parler</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AD51C940-ACE5-FD48-A09A-D04E7D00194B}"/>
              </a:ext>
            </a:extLst>
          </p:cNvPr>
          <p:cNvSpPr txBox="1"/>
          <p:nvPr/>
        </p:nvSpPr>
        <p:spPr>
          <a:xfrm>
            <a:off x="4704602" y="3567375"/>
            <a:ext cx="52856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peut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bientôt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aller</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aux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États</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-Unis.</a:t>
            </a:r>
          </a:p>
        </p:txBody>
      </p:sp>
      <p:sp>
        <p:nvSpPr>
          <p:cNvPr id="41" name="TextBox 40">
            <a:extLst>
              <a:ext uri="{FF2B5EF4-FFF2-40B4-BE49-F238E27FC236}">
                <a16:creationId xmlns:a16="http://schemas.microsoft.com/office/drawing/2014/main" id="{AD51C940-ACE5-FD48-A09A-D04E7D00194B}"/>
              </a:ext>
            </a:extLst>
          </p:cNvPr>
          <p:cNvSpPr txBox="1"/>
          <p:nvPr/>
        </p:nvSpPr>
        <p:spPr>
          <a:xfrm>
            <a:off x="4704602" y="4057778"/>
            <a:ext cx="72732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bien</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faire les plats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AD51C940-ACE5-FD48-A09A-D04E7D00194B}"/>
              </a:ext>
            </a:extLst>
          </p:cNvPr>
          <p:cNvSpPr txBox="1"/>
          <p:nvPr/>
        </p:nvSpPr>
        <p:spPr>
          <a:xfrm>
            <a:off x="4704602" y="4548181"/>
            <a:ext cx="72732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peux</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bientôt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retourner</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France.</a:t>
            </a:r>
          </a:p>
        </p:txBody>
      </p:sp>
      <p:sp>
        <p:nvSpPr>
          <p:cNvPr id="43" name="TextBox 42">
            <a:extLst>
              <a:ext uri="{FF2B5EF4-FFF2-40B4-BE49-F238E27FC236}">
                <a16:creationId xmlns:a16="http://schemas.microsoft.com/office/drawing/2014/main" id="{AD51C940-ACE5-FD48-A09A-D04E7D00194B}"/>
              </a:ext>
            </a:extLst>
          </p:cNvPr>
          <p:cNvSpPr txBox="1"/>
          <p:nvPr/>
        </p:nvSpPr>
        <p:spPr>
          <a:xfrm>
            <a:off x="4704602" y="5051134"/>
            <a:ext cx="79387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peut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pas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souvent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visiter</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les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églises</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différentes</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Rounded Rectangle 43"/>
          <p:cNvSpPr/>
          <p:nvPr/>
        </p:nvSpPr>
        <p:spPr>
          <a:xfrm>
            <a:off x="1236274" y="3555595"/>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ounded Rectangle 47"/>
          <p:cNvSpPr/>
          <p:nvPr/>
        </p:nvSpPr>
        <p:spPr>
          <a:xfrm>
            <a:off x="1236274" y="4064812"/>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ounded Rectangle 48"/>
          <p:cNvSpPr/>
          <p:nvPr/>
        </p:nvSpPr>
        <p:spPr>
          <a:xfrm>
            <a:off x="625154" y="4566871"/>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ounded Rectangle 49"/>
          <p:cNvSpPr/>
          <p:nvPr/>
        </p:nvSpPr>
        <p:spPr>
          <a:xfrm>
            <a:off x="1256765" y="5031581"/>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79093" y="1255131"/>
            <a:ext cx="119462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posent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questions à son amie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américaine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coche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bonnes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5258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41" grpId="0"/>
      <p:bldP spid="42" grpId="0"/>
      <p:bldP spid="43" grpId="0"/>
      <p:bldP spid="44" grpId="0" animBg="1"/>
      <p:bldP spid="48" grpId="0" animBg="1"/>
      <p:bldP spid="49" grpId="0" animBg="1"/>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66D4D7FA-3517-4E52-BB0B-B6DF5EE4E1F7}"/>
              </a:ext>
            </a:extLst>
          </p:cNvPr>
          <p:cNvPicPr>
            <a:picLocks noChangeAspect="1"/>
          </p:cNvPicPr>
          <p:nvPr/>
        </p:nvPicPr>
        <p:blipFill>
          <a:blip r:embed="rId3"/>
          <a:stretch>
            <a:fillRect/>
          </a:stretch>
        </p:blipFill>
        <p:spPr>
          <a:xfrm>
            <a:off x="10615670" y="945236"/>
            <a:ext cx="1212367" cy="154802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93134" cy="707849"/>
          </a:xfrm>
        </p:spPr>
        <p:txBody>
          <a:bodyPr>
            <a:noAutofit/>
          </a:bodyPr>
          <a:lstStyle/>
          <a:p>
            <a:r>
              <a:rPr lang="en-GB" sz="2600" b="1" dirty="0">
                <a:solidFill>
                  <a:schemeClr val="bg1"/>
                </a:solidFill>
              </a:rPr>
              <a:t>Au parc avec des </a:t>
            </a:r>
            <a:r>
              <a:rPr lang="en-GB" sz="2600" b="1" dirty="0" err="1">
                <a:solidFill>
                  <a:schemeClr val="bg1"/>
                </a:solidFill>
              </a:rPr>
              <a:t>amis</a:t>
            </a:r>
            <a:r>
              <a:rPr lang="en-GB" sz="2600" b="1" dirty="0">
                <a:solidFill>
                  <a:schemeClr val="bg1"/>
                </a:solidFill>
              </a:rPr>
              <a:t> de </a:t>
            </a:r>
            <a:r>
              <a:rPr lang="en-GB" sz="2600" b="1" dirty="0" err="1">
                <a:solidFill>
                  <a:schemeClr val="bg1"/>
                </a:solidFill>
              </a:rPr>
              <a:t>Léa</a:t>
            </a:r>
            <a:r>
              <a:rPr lang="en-GB" sz="2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321421" y="249869"/>
            <a:ext cx="258849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916884739"/>
              </p:ext>
            </p:extLst>
          </p:nvPr>
        </p:nvGraphicFramePr>
        <p:xfrm>
          <a:off x="166663" y="2346974"/>
          <a:ext cx="11858674" cy="3186375"/>
        </p:xfrm>
        <a:graphic>
          <a:graphicData uri="http://schemas.openxmlformats.org/drawingml/2006/table">
            <a:tbl>
              <a:tblPr firstRow="1" bandRow="1">
                <a:tableStyleId>{21E4AEA4-8DFA-4A89-87EB-49C32662AFE0}</a:tableStyleId>
              </a:tblPr>
              <a:tblGrid>
                <a:gridCol w="465180">
                  <a:extLst>
                    <a:ext uri="{9D8B030D-6E8A-4147-A177-3AD203B41FA5}">
                      <a16:colId xmlns:a16="http://schemas.microsoft.com/office/drawing/2014/main" val="2607353726"/>
                    </a:ext>
                  </a:extLst>
                </a:gridCol>
                <a:gridCol w="581850">
                  <a:extLst>
                    <a:ext uri="{9D8B030D-6E8A-4147-A177-3AD203B41FA5}">
                      <a16:colId xmlns:a16="http://schemas.microsoft.com/office/drawing/2014/main" val="1600817978"/>
                    </a:ext>
                  </a:extLst>
                </a:gridCol>
                <a:gridCol w="653585">
                  <a:extLst>
                    <a:ext uri="{9D8B030D-6E8A-4147-A177-3AD203B41FA5}">
                      <a16:colId xmlns:a16="http://schemas.microsoft.com/office/drawing/2014/main" val="528385987"/>
                    </a:ext>
                  </a:extLst>
                </a:gridCol>
                <a:gridCol w="1081405">
                  <a:extLst>
                    <a:ext uri="{9D8B030D-6E8A-4147-A177-3AD203B41FA5}">
                      <a16:colId xmlns:a16="http://schemas.microsoft.com/office/drawing/2014/main" val="4128092149"/>
                    </a:ext>
                  </a:extLst>
                </a:gridCol>
                <a:gridCol w="1109609">
                  <a:extLst>
                    <a:ext uri="{9D8B030D-6E8A-4147-A177-3AD203B41FA5}">
                      <a16:colId xmlns:a16="http://schemas.microsoft.com/office/drawing/2014/main" val="2609792770"/>
                    </a:ext>
                  </a:extLst>
                </a:gridCol>
                <a:gridCol w="7967045">
                  <a:extLst>
                    <a:ext uri="{9D8B030D-6E8A-4147-A177-3AD203B41FA5}">
                      <a16:colId xmlns:a16="http://schemas.microsoft.com/office/drawing/2014/main" val="1620390694"/>
                    </a:ext>
                  </a:extLst>
                </a:gridCol>
              </a:tblGrid>
              <a:tr h="497067">
                <a:tc>
                  <a:txBody>
                    <a:bodyPr/>
                    <a:lstStyle/>
                    <a:p>
                      <a:endParaRPr lang="en-GB" dirty="0"/>
                    </a:p>
                  </a:txBody>
                  <a:tcPr>
                    <a:solidFill>
                      <a:schemeClr val="bg1"/>
                    </a:solidFill>
                  </a:tcPr>
                </a:tc>
                <a:tc gridSpan="2">
                  <a:txBody>
                    <a:bodyPr/>
                    <a:lstStyle/>
                    <a:p>
                      <a:endParaRPr lang="en-GB" dirty="0"/>
                    </a:p>
                  </a:txBody>
                  <a:tcPr>
                    <a:solidFill>
                      <a:schemeClr val="bg1"/>
                    </a:solidFill>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‘able</a:t>
                      </a:r>
                      <a:r>
                        <a:rPr lang="en-GB" sz="2000" b="1" baseline="0" dirty="0"/>
                        <a:t> to’</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‘know</a:t>
                      </a:r>
                      <a:r>
                        <a:rPr lang="en-GB" sz="2000" b="1" baseline="0" dirty="0"/>
                        <a:t> how to</a:t>
                      </a:r>
                      <a:r>
                        <a:rPr lang="en-GB" sz="2000" b="1" dirty="0"/>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Réponse</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a:solidFill>
                            <a:schemeClr val="accent1">
                              <a:lumMod val="50000"/>
                            </a:schemeClr>
                          </a:solidFill>
                        </a:rPr>
                        <a:t>Non,</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err="1">
                          <a:solidFill>
                            <a:schemeClr val="accent1">
                              <a:lumMod val="50000"/>
                            </a:schemeClr>
                          </a:solidFill>
                        </a:rPr>
                        <a:t>Oui</a:t>
                      </a:r>
                      <a:r>
                        <a:rPr lang="en-GB" sz="2200" b="1" dirty="0">
                          <a:solidFill>
                            <a:schemeClr val="accent1">
                              <a:lumMod val="50000"/>
                            </a:schemeClr>
                          </a:solidFill>
                        </a:rPr>
                        <a:t>,</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err="1">
                          <a:solidFill>
                            <a:schemeClr val="accent1">
                              <a:lumMod val="50000"/>
                            </a:schemeClr>
                          </a:solidFill>
                        </a:rPr>
                        <a:t>Oui</a:t>
                      </a:r>
                      <a:r>
                        <a:rPr lang="en-GB" sz="2200" b="1" dirty="0">
                          <a:solidFill>
                            <a:schemeClr val="accent1">
                              <a:lumMod val="50000"/>
                            </a:schemeClr>
                          </a:solidFill>
                        </a:rPr>
                        <a:t>,</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err="1">
                          <a:solidFill>
                            <a:schemeClr val="accent1">
                              <a:lumMod val="50000"/>
                            </a:schemeClr>
                          </a:solidFill>
                        </a:rPr>
                        <a:t>Oui</a:t>
                      </a:r>
                      <a:r>
                        <a:rPr lang="en-GB" sz="2200" b="1" dirty="0">
                          <a:solidFill>
                            <a:schemeClr val="accent1">
                              <a:lumMod val="50000"/>
                            </a:schemeClr>
                          </a:solidFill>
                        </a:rPr>
                        <a:t>,</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Tu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Elle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b="1" dirty="0">
                          <a:solidFill>
                            <a:schemeClr val="accent1">
                              <a:lumMod val="50000"/>
                            </a:schemeClr>
                          </a:solidFill>
                        </a:rPr>
                        <a:t>Non,</a:t>
                      </a:r>
                      <a:r>
                        <a:rPr lang="en-GB" sz="2200" b="0" dirty="0">
                          <a:solidFill>
                            <a:schemeClr val="accent1">
                              <a:lumMod val="50000"/>
                            </a:schemeClr>
                          </a:solidFill>
                        </a:rPr>
                        <a:t>  </a:t>
                      </a:r>
                    </a:p>
                  </a:txBody>
                  <a:tcPr anchor="ctr"/>
                </a:tc>
                <a:extLst>
                  <a:ext uri="{0D108BD9-81ED-4DB2-BD59-A6C34878D82A}">
                    <a16:rowId xmlns:a16="http://schemas.microsoft.com/office/drawing/2014/main" val="1972389626"/>
                  </a:ext>
                </a:extLst>
              </a:tr>
            </a:tbl>
          </a:graphicData>
        </a:graphic>
      </p:graphicFrame>
      <p:sp>
        <p:nvSpPr>
          <p:cNvPr id="29" name="Action Button: Custom 16">
            <a:hlinkClick r:id="" action="ppaction://noaction" highlightClick="1">
              <a:snd r:embed="rId5" name="1.wav"/>
            </a:hlinkClick>
            <a:extLst>
              <a:ext uri="{FF2B5EF4-FFF2-40B4-BE49-F238E27FC236}">
                <a16:creationId xmlns:a16="http://schemas.microsoft.com/office/drawing/2014/main" id="{00B3E4C1-DFF4-46C3-8013-784275E7AA6B}"/>
              </a:ext>
            </a:extLst>
          </p:cNvPr>
          <p:cNvSpPr/>
          <p:nvPr/>
        </p:nvSpPr>
        <p:spPr>
          <a:xfrm>
            <a:off x="222272" y="30829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5453" y="3174618"/>
            <a:ext cx="282522" cy="294294"/>
          </a:xfrm>
          <a:prstGeom prst="rect">
            <a:avLst/>
          </a:prstGeom>
        </p:spPr>
      </p:pic>
      <p:sp>
        <p:nvSpPr>
          <p:cNvPr id="26" name="Action Button: Custom 16">
            <a:hlinkClick r:id="" action="ppaction://noaction" highlightClick="1">
              <a:snd r:embed="rId7" name="2.wav"/>
            </a:hlinkClick>
            <a:extLst>
              <a:ext uri="{FF2B5EF4-FFF2-40B4-BE49-F238E27FC236}">
                <a16:creationId xmlns:a16="http://schemas.microsoft.com/office/drawing/2014/main" id="{5B92A95F-523A-4E36-B65E-94DAE9FBB368}"/>
              </a:ext>
            </a:extLst>
          </p:cNvPr>
          <p:cNvSpPr/>
          <p:nvPr/>
        </p:nvSpPr>
        <p:spPr>
          <a:xfrm>
            <a:off x="222272" y="35555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2267" y="3651866"/>
            <a:ext cx="282522" cy="294294"/>
          </a:xfrm>
          <a:prstGeom prst="rect">
            <a:avLst/>
          </a:prstGeom>
        </p:spPr>
      </p:pic>
      <p:sp>
        <p:nvSpPr>
          <p:cNvPr id="30" name="Action Button: Custom 16">
            <a:hlinkClick r:id="" action="ppaction://noaction" highlightClick="1">
              <a:snd r:embed="rId8" name="6.wav"/>
            </a:hlinkClick>
            <a:extLst>
              <a:ext uri="{FF2B5EF4-FFF2-40B4-BE49-F238E27FC236}">
                <a16:creationId xmlns:a16="http://schemas.microsoft.com/office/drawing/2014/main" id="{C85FFF45-DBEA-4B31-808F-B9B100F63A1A}"/>
              </a:ext>
            </a:extLst>
          </p:cNvPr>
          <p:cNvSpPr/>
          <p:nvPr/>
        </p:nvSpPr>
        <p:spPr>
          <a:xfrm>
            <a:off x="222272" y="40742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5453" y="4138998"/>
            <a:ext cx="282522" cy="294294"/>
          </a:xfrm>
          <a:prstGeom prst="rect">
            <a:avLst/>
          </a:prstGeom>
        </p:spPr>
      </p:pic>
      <p:sp>
        <p:nvSpPr>
          <p:cNvPr id="31" name="Action Button: Custom 16">
            <a:hlinkClick r:id="" action="ppaction://noaction" highlightClick="1">
              <a:snd r:embed="rId9" name="7.wav"/>
            </a:hlinkClick>
            <a:extLst>
              <a:ext uri="{FF2B5EF4-FFF2-40B4-BE49-F238E27FC236}">
                <a16:creationId xmlns:a16="http://schemas.microsoft.com/office/drawing/2014/main" id="{C30A216B-AEBB-4E5C-9D72-F3186157431E}"/>
              </a:ext>
            </a:extLst>
          </p:cNvPr>
          <p:cNvSpPr/>
          <p:nvPr/>
        </p:nvSpPr>
        <p:spPr>
          <a:xfrm>
            <a:off x="227672" y="4580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4" name="Picture 23" descr="green checkmark">
            <a:extLst>
              <a:ext uri="{FF2B5EF4-FFF2-40B4-BE49-F238E27FC236}">
                <a16:creationId xmlns:a16="http://schemas.microsoft.com/office/drawing/2014/main" id="{F69DC784-408A-4D6F-BF66-7212C6A4C3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2267" y="4602955"/>
            <a:ext cx="282522" cy="294294"/>
          </a:xfrm>
          <a:prstGeom prst="rect">
            <a:avLst/>
          </a:prstGeom>
        </p:spPr>
      </p:pic>
      <p:sp>
        <p:nvSpPr>
          <p:cNvPr id="32" name="Action Button: Custom 16">
            <a:hlinkClick r:id="" action="ppaction://noaction" highlightClick="1">
              <a:snd r:embed="rId10" name="8 (2).wav"/>
            </a:hlinkClick>
            <a:extLst>
              <a:ext uri="{FF2B5EF4-FFF2-40B4-BE49-F238E27FC236}">
                <a16:creationId xmlns:a16="http://schemas.microsoft.com/office/drawing/2014/main" id="{B283615F-33BB-4FCE-934D-0B85B4100205}"/>
              </a:ext>
            </a:extLst>
          </p:cNvPr>
          <p:cNvSpPr/>
          <p:nvPr/>
        </p:nvSpPr>
        <p:spPr>
          <a:xfrm>
            <a:off x="217478" y="50678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5" name="Picture 24" descr="green checkmark">
            <a:extLst>
              <a:ext uri="{FF2B5EF4-FFF2-40B4-BE49-F238E27FC236}">
                <a16:creationId xmlns:a16="http://schemas.microsoft.com/office/drawing/2014/main" id="{6A149CAA-3725-49E0-A46F-9A3F448AB6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2267" y="5169509"/>
            <a:ext cx="282522" cy="294294"/>
          </a:xfrm>
          <a:prstGeom prst="rect">
            <a:avLst/>
          </a:prstGeom>
        </p:spPr>
      </p:pic>
      <p:sp>
        <p:nvSpPr>
          <p:cNvPr id="34" name="Rounded Rectangle 33"/>
          <p:cNvSpPr/>
          <p:nvPr/>
        </p:nvSpPr>
        <p:spPr>
          <a:xfrm>
            <a:off x="626388" y="3082961"/>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D51C940-ACE5-FD48-A09A-D04E7D00194B}"/>
              </a:ext>
            </a:extLst>
          </p:cNvPr>
          <p:cNvSpPr txBox="1"/>
          <p:nvPr/>
        </p:nvSpPr>
        <p:spPr>
          <a:xfrm>
            <a:off x="4761047" y="3076972"/>
            <a:ext cx="52856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ne sais pas bien</a:t>
            </a:r>
          </a:p>
        </p:txBody>
      </p:sp>
      <p:sp>
        <p:nvSpPr>
          <p:cNvPr id="37" name="TextBox 36">
            <a:extLst>
              <a:ext uri="{FF2B5EF4-FFF2-40B4-BE49-F238E27FC236}">
                <a16:creationId xmlns:a16="http://schemas.microsoft.com/office/drawing/2014/main" id="{AD51C940-ACE5-FD48-A09A-D04E7D00194B}"/>
              </a:ext>
            </a:extLst>
          </p:cNvPr>
          <p:cNvSpPr txBox="1"/>
          <p:nvPr/>
        </p:nvSpPr>
        <p:spPr>
          <a:xfrm>
            <a:off x="4704602" y="3567375"/>
            <a:ext cx="52856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peut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bientôt</a:t>
            </a: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AD51C940-ACE5-FD48-A09A-D04E7D00194B}"/>
              </a:ext>
            </a:extLst>
          </p:cNvPr>
          <p:cNvSpPr txBox="1"/>
          <p:nvPr/>
        </p:nvSpPr>
        <p:spPr>
          <a:xfrm>
            <a:off x="4704602" y="4057778"/>
            <a:ext cx="72732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bien</a:t>
            </a:r>
          </a:p>
        </p:txBody>
      </p:sp>
      <p:sp>
        <p:nvSpPr>
          <p:cNvPr id="42" name="TextBox 41">
            <a:extLst>
              <a:ext uri="{FF2B5EF4-FFF2-40B4-BE49-F238E27FC236}">
                <a16:creationId xmlns:a16="http://schemas.microsoft.com/office/drawing/2014/main" id="{AD51C940-ACE5-FD48-A09A-D04E7D00194B}"/>
              </a:ext>
            </a:extLst>
          </p:cNvPr>
          <p:cNvSpPr txBox="1"/>
          <p:nvPr/>
        </p:nvSpPr>
        <p:spPr>
          <a:xfrm>
            <a:off x="4704602" y="4548181"/>
            <a:ext cx="72732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peux</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bientôt</a:t>
            </a: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AD51C940-ACE5-FD48-A09A-D04E7D00194B}"/>
              </a:ext>
            </a:extLst>
          </p:cNvPr>
          <p:cNvSpPr txBox="1"/>
          <p:nvPr/>
        </p:nvSpPr>
        <p:spPr>
          <a:xfrm>
            <a:off x="4704602" y="5055399"/>
            <a:ext cx="79387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elle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peut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pas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souvent</a:t>
            </a: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Rounded Rectangle 43"/>
          <p:cNvSpPr/>
          <p:nvPr/>
        </p:nvSpPr>
        <p:spPr>
          <a:xfrm>
            <a:off x="1236274" y="3555595"/>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ounded Rectangle 47"/>
          <p:cNvSpPr/>
          <p:nvPr/>
        </p:nvSpPr>
        <p:spPr>
          <a:xfrm>
            <a:off x="1236274" y="4064812"/>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ounded Rectangle 48"/>
          <p:cNvSpPr/>
          <p:nvPr/>
        </p:nvSpPr>
        <p:spPr>
          <a:xfrm>
            <a:off x="625154" y="4566871"/>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ounded Rectangle 49"/>
          <p:cNvSpPr/>
          <p:nvPr/>
        </p:nvSpPr>
        <p:spPr>
          <a:xfrm>
            <a:off x="1256765" y="5031581"/>
            <a:ext cx="609886" cy="442667"/>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79093" y="1255131"/>
            <a:ext cx="119462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posent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questions à son amie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américaine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bonnes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59C01AEB-B730-4C13-8FF8-FEC79943DE6C}"/>
              </a:ext>
            </a:extLst>
          </p:cNvPr>
          <p:cNvSpPr txBox="1"/>
          <p:nvPr/>
        </p:nvSpPr>
        <p:spPr>
          <a:xfrm>
            <a:off x="9552686" y="3059227"/>
            <a:ext cx="2425147" cy="461665"/>
          </a:xfrm>
          <a:prstGeom prst="rect">
            <a:avLst/>
          </a:prstGeom>
          <a:noFill/>
          <a:ln w="19050">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parler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66304FAB-E5CE-45C4-BE33-87CF80AD0642}"/>
              </a:ext>
            </a:extLst>
          </p:cNvPr>
          <p:cNvSpPr txBox="1"/>
          <p:nvPr/>
        </p:nvSpPr>
        <p:spPr>
          <a:xfrm>
            <a:off x="8918163" y="3564405"/>
            <a:ext cx="3059670" cy="461665"/>
          </a:xfrm>
          <a:prstGeom prst="rect">
            <a:avLst/>
          </a:prstGeom>
          <a:noFill/>
          <a:ln w="19050">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aux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États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-Unis.</a:t>
            </a:r>
          </a:p>
        </p:txBody>
      </p:sp>
      <p:sp>
        <p:nvSpPr>
          <p:cNvPr id="36" name="TextBox 35">
            <a:extLst>
              <a:ext uri="{FF2B5EF4-FFF2-40B4-BE49-F238E27FC236}">
                <a16:creationId xmlns:a16="http://schemas.microsoft.com/office/drawing/2014/main" id="{7E3020DA-BB3E-47C9-81B7-B2FA3834509A}"/>
              </a:ext>
            </a:extLst>
          </p:cNvPr>
          <p:cNvSpPr txBox="1"/>
          <p:nvPr/>
        </p:nvSpPr>
        <p:spPr>
          <a:xfrm>
            <a:off x="8416503" y="4058708"/>
            <a:ext cx="3561330" cy="461665"/>
          </a:xfrm>
          <a:prstGeom prst="rect">
            <a:avLst/>
          </a:prstGeom>
          <a:noFill/>
          <a:ln w="19050">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faire les plats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2B16A1D8-64C5-43E9-B840-9450D32753B7}"/>
              </a:ext>
            </a:extLst>
          </p:cNvPr>
          <p:cNvSpPr txBox="1"/>
          <p:nvPr/>
        </p:nvSpPr>
        <p:spPr>
          <a:xfrm>
            <a:off x="8416504" y="4561096"/>
            <a:ext cx="3561330" cy="461665"/>
          </a:xfrm>
          <a:prstGeom prst="rect">
            <a:avLst/>
          </a:prstGeom>
          <a:noFill/>
          <a:ln w="19050">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retourner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France.</a:t>
            </a:r>
          </a:p>
        </p:txBody>
      </p:sp>
      <p:sp>
        <p:nvSpPr>
          <p:cNvPr id="39" name="TextBox 38">
            <a:extLst>
              <a:ext uri="{FF2B5EF4-FFF2-40B4-BE49-F238E27FC236}">
                <a16:creationId xmlns:a16="http://schemas.microsoft.com/office/drawing/2014/main" id="{09A3B1E5-0E57-489D-9672-420F001EA12D}"/>
              </a:ext>
            </a:extLst>
          </p:cNvPr>
          <p:cNvSpPr txBox="1"/>
          <p:nvPr/>
        </p:nvSpPr>
        <p:spPr>
          <a:xfrm>
            <a:off x="9321420" y="5089379"/>
            <a:ext cx="2695149" cy="830997"/>
          </a:xfrm>
          <a:prstGeom prst="rect">
            <a:avLst/>
          </a:prstGeom>
          <a:noFill/>
          <a:ln w="19050">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visiter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églises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différentes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096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41" grpId="0"/>
      <p:bldP spid="42" grpId="0"/>
      <p:bldP spid="43" grpId="0"/>
      <p:bldP spid="44" grpId="0" animBg="1"/>
      <p:bldP spid="48" grpId="0" animBg="1"/>
      <p:bldP spid="49" grpId="0" animBg="1"/>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52161" cy="707849"/>
          </a:xfrm>
        </p:spPr>
        <p:txBody>
          <a:bodyPr>
            <a:normAutofit/>
          </a:bodyPr>
          <a:lstStyle/>
          <a:p>
            <a:r>
              <a:rPr lang="en-GB" sz="3600" b="1" dirty="0">
                <a:solidFill>
                  <a:schemeClr val="bg1"/>
                </a:solidFill>
              </a:rPr>
              <a:t>Aux pays </a:t>
            </a:r>
            <a:r>
              <a:rPr lang="en-GB" sz="3600" b="1" dirty="0" err="1">
                <a:solidFill>
                  <a:schemeClr val="bg1"/>
                </a:solidFill>
              </a:rPr>
              <a:t>différents</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01523" y="249870"/>
            <a:ext cx="17083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p:cNvSpPr/>
          <p:nvPr/>
        </p:nvSpPr>
        <p:spPr>
          <a:xfrm>
            <a:off x="47399" y="1382080"/>
            <a:ext cx="2551950" cy="1304014"/>
          </a:xfrm>
          <a:prstGeom prst="wedgeRoundRectCallout">
            <a:avLst>
              <a:gd name="adj1" fmla="val -36215"/>
              <a:gd name="adj2" fmla="val 66159"/>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Je        </a:t>
            </a:r>
            <a:r>
              <a:rPr lang="en-GB" sz="2400" dirty="0" err="1">
                <a:solidFill>
                  <a:schemeClr val="accent5">
                    <a:lumMod val="50000"/>
                  </a:schemeClr>
                </a:solidFill>
              </a:rPr>
              <a:t>visite</a:t>
            </a:r>
            <a:r>
              <a:rPr lang="en-GB" sz="2400" dirty="0">
                <a:solidFill>
                  <a:schemeClr val="accent5">
                    <a:lumMod val="50000"/>
                  </a:schemeClr>
                </a:solidFill>
              </a:rPr>
              <a:t> </a:t>
            </a:r>
            <a:r>
              <a:rPr lang="en-GB" sz="2400" dirty="0" err="1">
                <a:solidFill>
                  <a:schemeClr val="accent5">
                    <a:lumMod val="50000"/>
                  </a:schemeClr>
                </a:solidFill>
              </a:rPr>
              <a:t>souvent</a:t>
            </a:r>
            <a:r>
              <a:rPr lang="en-GB" sz="2400" dirty="0">
                <a:solidFill>
                  <a:schemeClr val="accent5">
                    <a:lumMod val="50000"/>
                  </a:schemeClr>
                </a:solidFill>
              </a:rPr>
              <a:t> </a:t>
            </a:r>
            <a:r>
              <a:rPr lang="en-GB" sz="2400" dirty="0" err="1">
                <a:solidFill>
                  <a:schemeClr val="accent5">
                    <a:lumMod val="50000"/>
                  </a:schemeClr>
                </a:solidFill>
              </a:rPr>
              <a:t>l’Allemagne</a:t>
            </a:r>
            <a:r>
              <a:rPr lang="en-GB" sz="2400" dirty="0">
                <a:solidFill>
                  <a:schemeClr val="accent5">
                    <a:lumMod val="50000"/>
                  </a:schemeClr>
                </a:solidFill>
              </a:rPr>
              <a:t>. </a:t>
            </a:r>
          </a:p>
        </p:txBody>
      </p:sp>
      <p:graphicFrame>
        <p:nvGraphicFramePr>
          <p:cNvPr id="11" name="Table 10"/>
          <p:cNvGraphicFramePr>
            <a:graphicFrameLocks noGrp="1"/>
          </p:cNvGraphicFramePr>
          <p:nvPr>
            <p:extLst>
              <p:ext uri="{D42A27DB-BD31-4B8C-83A1-F6EECF244321}">
                <p14:modId xmlns:p14="http://schemas.microsoft.com/office/powerpoint/2010/main" val="3222651301"/>
              </p:ext>
            </p:extLst>
          </p:nvPr>
        </p:nvGraphicFramePr>
        <p:xfrm>
          <a:off x="2265973" y="2067029"/>
          <a:ext cx="2409394" cy="792480"/>
        </p:xfrm>
        <a:graphic>
          <a:graphicData uri="http://schemas.openxmlformats.org/drawingml/2006/table">
            <a:tbl>
              <a:tblPr firstRow="1" bandRow="1">
                <a:tableStyleId>{69CF1AB2-1976-4502-BF36-3FF5EA218861}</a:tableStyleId>
              </a:tblPr>
              <a:tblGrid>
                <a:gridCol w="2099293">
                  <a:extLst>
                    <a:ext uri="{9D8B030D-6E8A-4147-A177-3AD203B41FA5}">
                      <a16:colId xmlns:a16="http://schemas.microsoft.com/office/drawing/2014/main" val="4028444228"/>
                    </a:ext>
                  </a:extLst>
                </a:gridCol>
                <a:gridCol w="310101">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I visit</a:t>
                      </a: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I want to visit</a:t>
                      </a: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14" name="Rounded Rectangular Callout 13"/>
          <p:cNvSpPr/>
          <p:nvPr/>
        </p:nvSpPr>
        <p:spPr>
          <a:xfrm>
            <a:off x="4837578" y="1246871"/>
            <a:ext cx="2399450" cy="1304014"/>
          </a:xfrm>
          <a:prstGeom prst="wedgeRoundRectCallout">
            <a:avLst>
              <a:gd name="adj1" fmla="val 54915"/>
              <a:gd name="adj2" fmla="val 3384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Tu</a:t>
            </a:r>
            <a:r>
              <a:rPr lang="en-GB" sz="2400" dirty="0">
                <a:solidFill>
                  <a:schemeClr val="accent5">
                    <a:lumMod val="50000"/>
                  </a:schemeClr>
                </a:solidFill>
              </a:rPr>
              <a:t> </a:t>
            </a:r>
            <a:r>
              <a:rPr lang="en-GB" sz="2200" dirty="0" err="1">
                <a:solidFill>
                  <a:schemeClr val="accent5">
                    <a:lumMod val="50000"/>
                  </a:schemeClr>
                </a:solidFill>
              </a:rPr>
              <a:t>peux</a:t>
            </a:r>
            <a:r>
              <a:rPr lang="en-GB" sz="2400" dirty="0">
                <a:solidFill>
                  <a:schemeClr val="accent5">
                    <a:lumMod val="50000"/>
                  </a:schemeClr>
                </a:solidFill>
              </a:rPr>
              <a:t> </a:t>
            </a:r>
          </a:p>
          <a:p>
            <a:pPr algn="ctr"/>
            <a:r>
              <a:rPr lang="en-GB" sz="2400" dirty="0">
                <a:solidFill>
                  <a:schemeClr val="accent5">
                    <a:lumMod val="50000"/>
                  </a:schemeClr>
                </a:solidFill>
              </a:rPr>
              <a:t>encore </a:t>
            </a:r>
            <a:r>
              <a:rPr lang="en-GB" sz="2400" dirty="0" err="1">
                <a:solidFill>
                  <a:schemeClr val="accent5">
                    <a:lumMod val="50000"/>
                  </a:schemeClr>
                </a:solidFill>
              </a:rPr>
              <a:t>visiter</a:t>
            </a:r>
            <a:r>
              <a:rPr lang="en-GB" sz="2400" dirty="0">
                <a:solidFill>
                  <a:schemeClr val="accent5">
                    <a:lumMod val="50000"/>
                  </a:schemeClr>
                </a:solidFill>
              </a:rPr>
              <a:t> </a:t>
            </a:r>
            <a:r>
              <a:rPr lang="en-GB" sz="2400" dirty="0" err="1">
                <a:solidFill>
                  <a:schemeClr val="accent5">
                    <a:lumMod val="50000"/>
                  </a:schemeClr>
                </a:solidFill>
              </a:rPr>
              <a:t>Londres</a:t>
            </a:r>
            <a:r>
              <a:rPr lang="en-GB" sz="2400" dirty="0">
                <a:solidFill>
                  <a:schemeClr val="accent5">
                    <a:lumMod val="50000"/>
                  </a:schemeClr>
                </a:solidFill>
              </a:rPr>
              <a:t>. </a:t>
            </a:r>
          </a:p>
        </p:txBody>
      </p:sp>
      <p:sp>
        <p:nvSpPr>
          <p:cNvPr id="16" name="TextBox 15"/>
          <p:cNvSpPr txBox="1"/>
          <p:nvPr/>
        </p:nvSpPr>
        <p:spPr>
          <a:xfrm>
            <a:off x="6718870" y="1701300"/>
            <a:ext cx="485712" cy="400110"/>
          </a:xfrm>
          <a:prstGeom prst="rect">
            <a:avLst/>
          </a:prstGeom>
          <a:solidFill>
            <a:schemeClr val="accent2">
              <a:lumMod val="20000"/>
              <a:lumOff val="80000"/>
            </a:schemeClr>
          </a:solidFill>
        </p:spPr>
        <p:txBody>
          <a:bodyPr wrap="square" rtlCol="0">
            <a:spAutoFit/>
          </a:bodyPr>
          <a:lstStyle/>
          <a:p>
            <a:pPr algn="l"/>
            <a:r>
              <a:rPr lang="en-GB" sz="2000" dirty="0">
                <a:solidFill>
                  <a:srgbClr val="FF6600"/>
                </a:solidFill>
              </a:rPr>
              <a:t>__</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8294" y="1080446"/>
            <a:ext cx="799150" cy="727860"/>
          </a:xfrm>
          <a:prstGeom prst="rect">
            <a:avLst/>
          </a:prstGeom>
        </p:spPr>
      </p:pic>
      <p:sp>
        <p:nvSpPr>
          <p:cNvPr id="20" name="TextBox 19"/>
          <p:cNvSpPr txBox="1"/>
          <p:nvPr/>
        </p:nvSpPr>
        <p:spPr>
          <a:xfrm>
            <a:off x="1998369" y="1501245"/>
            <a:ext cx="485712" cy="400110"/>
          </a:xfrm>
          <a:prstGeom prst="rect">
            <a:avLst/>
          </a:prstGeom>
          <a:solidFill>
            <a:schemeClr val="accent2">
              <a:lumMod val="20000"/>
              <a:lumOff val="80000"/>
            </a:schemeClr>
          </a:solidFill>
        </p:spPr>
        <p:txBody>
          <a:bodyPr wrap="square" rtlCol="0">
            <a:spAutoFit/>
          </a:bodyPr>
          <a:lstStyle/>
          <a:p>
            <a:pPr algn="l"/>
            <a:r>
              <a:rPr lang="en-GB" sz="2000" dirty="0">
                <a:solidFill>
                  <a:srgbClr val="FF6600"/>
                </a:solidFill>
              </a:rPr>
              <a:t>__</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326" y="1335812"/>
            <a:ext cx="612746" cy="620010"/>
          </a:xfrm>
          <a:prstGeom prst="rect">
            <a:avLst/>
          </a:prstGeom>
        </p:spPr>
      </p:pic>
      <p:sp>
        <p:nvSpPr>
          <p:cNvPr id="22" name="Rounded Rectangular Callout 21"/>
          <p:cNvSpPr/>
          <p:nvPr/>
        </p:nvSpPr>
        <p:spPr>
          <a:xfrm>
            <a:off x="47399" y="3053726"/>
            <a:ext cx="2624908" cy="1304014"/>
          </a:xfrm>
          <a:prstGeom prst="wedgeRoundRectCallout">
            <a:avLst>
              <a:gd name="adj1" fmla="val -37427"/>
              <a:gd name="adj2" fmla="val 6067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Il        </a:t>
            </a:r>
            <a:r>
              <a:rPr lang="en-GB" sz="2400" dirty="0" err="1">
                <a:solidFill>
                  <a:schemeClr val="accent5">
                    <a:lumMod val="50000"/>
                  </a:schemeClr>
                </a:solidFill>
              </a:rPr>
              <a:t>aime</a:t>
            </a:r>
            <a:r>
              <a:rPr lang="en-GB" sz="2400" dirty="0">
                <a:solidFill>
                  <a:schemeClr val="accent5">
                    <a:lumMod val="50000"/>
                  </a:schemeClr>
                </a:solidFill>
              </a:rPr>
              <a:t> </a:t>
            </a:r>
          </a:p>
          <a:p>
            <a:pPr algn="ctr"/>
            <a:r>
              <a:rPr lang="en-GB" sz="2400" dirty="0">
                <a:solidFill>
                  <a:schemeClr val="accent5">
                    <a:lumMod val="50000"/>
                  </a:schemeClr>
                </a:solidFill>
              </a:rPr>
              <a:t>beaucoup Alger. </a:t>
            </a:r>
          </a:p>
        </p:txBody>
      </p:sp>
      <p:sp>
        <p:nvSpPr>
          <p:cNvPr id="23" name="TextBox 22"/>
          <p:cNvSpPr txBox="1"/>
          <p:nvPr/>
        </p:nvSpPr>
        <p:spPr>
          <a:xfrm>
            <a:off x="1944799" y="3181592"/>
            <a:ext cx="485712" cy="400110"/>
          </a:xfrm>
          <a:prstGeom prst="rect">
            <a:avLst/>
          </a:prstGeom>
          <a:solidFill>
            <a:schemeClr val="accent2">
              <a:lumMod val="20000"/>
              <a:lumOff val="80000"/>
            </a:schemeClr>
          </a:solidFill>
        </p:spPr>
        <p:txBody>
          <a:bodyPr wrap="square" rtlCol="0">
            <a:spAutoFit/>
          </a:bodyPr>
          <a:lstStyle/>
          <a:p>
            <a:pPr algn="l"/>
            <a:r>
              <a:rPr lang="en-GB" sz="2000" dirty="0">
                <a:solidFill>
                  <a:srgbClr val="FF6600"/>
                </a:solidFill>
              </a:rPr>
              <a:t>__</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107" y="3017193"/>
            <a:ext cx="612746" cy="620010"/>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2847228259"/>
              </p:ext>
            </p:extLst>
          </p:nvPr>
        </p:nvGraphicFramePr>
        <p:xfrm>
          <a:off x="2265973" y="3567483"/>
          <a:ext cx="2409394" cy="1097280"/>
        </p:xfrm>
        <a:graphic>
          <a:graphicData uri="http://schemas.openxmlformats.org/drawingml/2006/table">
            <a:tbl>
              <a:tblPr firstRow="1" bandRow="1">
                <a:tableStyleId>{69CF1AB2-1976-4502-BF36-3FF5EA218861}</a:tableStyleId>
              </a:tblPr>
              <a:tblGrid>
                <a:gridCol w="2091342">
                  <a:extLst>
                    <a:ext uri="{9D8B030D-6E8A-4147-A177-3AD203B41FA5}">
                      <a16:colId xmlns:a16="http://schemas.microsoft.com/office/drawing/2014/main" val="4028444228"/>
                    </a:ext>
                  </a:extLst>
                </a:gridCol>
                <a:gridCol w="318052">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He</a:t>
                      </a:r>
                      <a:r>
                        <a:rPr lang="en-GB" sz="2000" b="1" baseline="0" dirty="0">
                          <a:solidFill>
                            <a:schemeClr val="accent5">
                              <a:lumMod val="50000"/>
                            </a:schemeClr>
                          </a:solidFill>
                        </a:rPr>
                        <a:t> likes</a:t>
                      </a:r>
                      <a:endParaRPr lang="en-GB" sz="2000" b="1" dirty="0">
                        <a:solidFill>
                          <a:schemeClr val="accent5">
                            <a:lumMod val="50000"/>
                          </a:schemeClr>
                        </a:solidFill>
                      </a:endParaRP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He is going</a:t>
                      </a:r>
                      <a:r>
                        <a:rPr lang="en-GB" sz="2000" b="1" baseline="0" dirty="0">
                          <a:solidFill>
                            <a:schemeClr val="accent5">
                              <a:lumMod val="50000"/>
                            </a:schemeClr>
                          </a:solidFill>
                        </a:rPr>
                        <a:t> to like</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28" name="Rounded Rectangular Callout 27"/>
          <p:cNvSpPr/>
          <p:nvPr/>
        </p:nvSpPr>
        <p:spPr>
          <a:xfrm>
            <a:off x="47399" y="4745425"/>
            <a:ext cx="2624908" cy="1304014"/>
          </a:xfrm>
          <a:prstGeom prst="wedgeRoundRectCallout">
            <a:avLst>
              <a:gd name="adj1" fmla="val -37427"/>
              <a:gd name="adj2" fmla="val 6067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Tu</a:t>
            </a:r>
            <a:r>
              <a:rPr lang="en-GB" sz="2400" dirty="0">
                <a:solidFill>
                  <a:schemeClr val="accent5">
                    <a:lumMod val="50000"/>
                  </a:schemeClr>
                </a:solidFill>
              </a:rPr>
              <a:t> sais </a:t>
            </a:r>
            <a:r>
              <a:rPr lang="en-GB" sz="2400" dirty="0" err="1">
                <a:solidFill>
                  <a:schemeClr val="accent5">
                    <a:lumMod val="50000"/>
                  </a:schemeClr>
                </a:solidFill>
              </a:rPr>
              <a:t>vite</a:t>
            </a:r>
            <a:r>
              <a:rPr lang="en-GB" sz="2400" dirty="0">
                <a:solidFill>
                  <a:schemeClr val="accent5">
                    <a:lumMod val="50000"/>
                  </a:schemeClr>
                </a:solidFill>
              </a:rPr>
              <a:t> </a:t>
            </a:r>
            <a:r>
              <a:rPr lang="en-GB" sz="2400" dirty="0" err="1">
                <a:solidFill>
                  <a:schemeClr val="accent5">
                    <a:lumMod val="50000"/>
                  </a:schemeClr>
                </a:solidFill>
              </a:rPr>
              <a:t>parler</a:t>
            </a:r>
            <a:r>
              <a:rPr lang="en-GB" sz="2400" dirty="0">
                <a:solidFill>
                  <a:schemeClr val="accent5">
                    <a:lumMod val="50000"/>
                  </a:schemeClr>
                </a:solidFill>
              </a:rPr>
              <a:t> </a:t>
            </a:r>
            <a:r>
              <a:rPr lang="en-GB" sz="2400" dirty="0" err="1">
                <a:solidFill>
                  <a:schemeClr val="accent5">
                    <a:lumMod val="50000"/>
                  </a:schemeClr>
                </a:solidFill>
              </a:rPr>
              <a:t>allemand</a:t>
            </a:r>
            <a:r>
              <a:rPr lang="en-GB" sz="2400" dirty="0">
                <a:solidFill>
                  <a:schemeClr val="accent5">
                    <a:lumMod val="50000"/>
                  </a:schemeClr>
                </a:solidFill>
              </a:rPr>
              <a:t>. </a:t>
            </a:r>
          </a:p>
        </p:txBody>
      </p:sp>
      <p:graphicFrame>
        <p:nvGraphicFramePr>
          <p:cNvPr id="29" name="Table 28"/>
          <p:cNvGraphicFramePr>
            <a:graphicFrameLocks noGrp="1"/>
          </p:cNvGraphicFramePr>
          <p:nvPr>
            <p:extLst>
              <p:ext uri="{D42A27DB-BD31-4B8C-83A1-F6EECF244321}">
                <p14:modId xmlns:p14="http://schemas.microsoft.com/office/powerpoint/2010/main" val="2461633697"/>
              </p:ext>
            </p:extLst>
          </p:nvPr>
        </p:nvGraphicFramePr>
        <p:xfrm>
          <a:off x="2248387" y="5173175"/>
          <a:ext cx="2426980" cy="1097280"/>
        </p:xfrm>
        <a:graphic>
          <a:graphicData uri="http://schemas.openxmlformats.org/drawingml/2006/table">
            <a:tbl>
              <a:tblPr firstRow="1" bandRow="1">
                <a:tableStyleId>{69CF1AB2-1976-4502-BF36-3FF5EA218861}</a:tableStyleId>
              </a:tblPr>
              <a:tblGrid>
                <a:gridCol w="2093025">
                  <a:extLst>
                    <a:ext uri="{9D8B030D-6E8A-4147-A177-3AD203B41FA5}">
                      <a16:colId xmlns:a16="http://schemas.microsoft.com/office/drawing/2014/main" val="4028444228"/>
                    </a:ext>
                  </a:extLst>
                </a:gridCol>
                <a:gridCol w="333955">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You</a:t>
                      </a:r>
                      <a:r>
                        <a:rPr lang="en-GB" sz="2000" b="1" baseline="0" dirty="0">
                          <a:solidFill>
                            <a:schemeClr val="accent5">
                              <a:lumMod val="50000"/>
                            </a:schemeClr>
                          </a:solidFill>
                        </a:rPr>
                        <a:t> speak</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You</a:t>
                      </a:r>
                      <a:r>
                        <a:rPr lang="en-GB" sz="2000" b="1" baseline="0" dirty="0">
                          <a:solidFill>
                            <a:schemeClr val="accent5">
                              <a:lumMod val="50000"/>
                            </a:schemeClr>
                          </a:solidFill>
                        </a:rPr>
                        <a:t> know how to speak</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30" name="TextBox 29"/>
          <p:cNvSpPr txBox="1"/>
          <p:nvPr/>
        </p:nvSpPr>
        <p:spPr>
          <a:xfrm>
            <a:off x="1491063" y="5218469"/>
            <a:ext cx="485712" cy="400110"/>
          </a:xfrm>
          <a:prstGeom prst="rect">
            <a:avLst/>
          </a:prstGeom>
          <a:solidFill>
            <a:schemeClr val="accent2">
              <a:lumMod val="20000"/>
              <a:lumOff val="80000"/>
            </a:schemeClr>
          </a:solidFill>
        </p:spPr>
        <p:txBody>
          <a:bodyPr wrap="square" rtlCol="0">
            <a:spAutoFit/>
          </a:bodyPr>
          <a:lstStyle/>
          <a:p>
            <a:pPr algn="l"/>
            <a:r>
              <a:rPr lang="en-GB" sz="2000" dirty="0">
                <a:solidFill>
                  <a:srgbClr val="FF6600"/>
                </a:solidFill>
              </a:rPr>
              <a:t>__</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950" y="4688839"/>
            <a:ext cx="612746" cy="620010"/>
          </a:xfrm>
          <a:prstGeom prst="rect">
            <a:avLst/>
          </a:prstGeom>
        </p:spPr>
      </p:pic>
      <p:graphicFrame>
        <p:nvGraphicFramePr>
          <p:cNvPr id="35" name="Table 34"/>
          <p:cNvGraphicFramePr>
            <a:graphicFrameLocks noGrp="1"/>
          </p:cNvGraphicFramePr>
          <p:nvPr>
            <p:extLst>
              <p:ext uri="{D42A27DB-BD31-4B8C-83A1-F6EECF244321}">
                <p14:modId xmlns:p14="http://schemas.microsoft.com/office/powerpoint/2010/main" val="1455806551"/>
              </p:ext>
            </p:extLst>
          </p:nvPr>
        </p:nvGraphicFramePr>
        <p:xfrm>
          <a:off x="4944695" y="2453860"/>
          <a:ext cx="2409394" cy="792480"/>
        </p:xfrm>
        <a:graphic>
          <a:graphicData uri="http://schemas.openxmlformats.org/drawingml/2006/table">
            <a:tbl>
              <a:tblPr firstRow="1" bandRow="1">
                <a:tableStyleId>{69CF1AB2-1976-4502-BF36-3FF5EA218861}</a:tableStyleId>
              </a:tblPr>
              <a:tblGrid>
                <a:gridCol w="2099293">
                  <a:extLst>
                    <a:ext uri="{9D8B030D-6E8A-4147-A177-3AD203B41FA5}">
                      <a16:colId xmlns:a16="http://schemas.microsoft.com/office/drawing/2014/main" val="4028444228"/>
                    </a:ext>
                  </a:extLst>
                </a:gridCol>
                <a:gridCol w="310101">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You visit</a:t>
                      </a: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You</a:t>
                      </a:r>
                      <a:r>
                        <a:rPr lang="en-GB" sz="2000" b="1" baseline="0" dirty="0">
                          <a:solidFill>
                            <a:schemeClr val="accent5">
                              <a:lumMod val="50000"/>
                            </a:schemeClr>
                          </a:solidFill>
                        </a:rPr>
                        <a:t> can </a:t>
                      </a:r>
                      <a:r>
                        <a:rPr lang="en-GB" sz="2000" b="1" dirty="0">
                          <a:solidFill>
                            <a:schemeClr val="accent5">
                              <a:lumMod val="50000"/>
                            </a:schemeClr>
                          </a:solidFill>
                        </a:rPr>
                        <a:t>visit</a:t>
                      </a: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36" name="Rounded Rectangular Callout 35"/>
          <p:cNvSpPr/>
          <p:nvPr/>
        </p:nvSpPr>
        <p:spPr>
          <a:xfrm>
            <a:off x="4837578" y="3799808"/>
            <a:ext cx="2399450" cy="1304014"/>
          </a:xfrm>
          <a:prstGeom prst="wedgeRoundRectCallout">
            <a:avLst>
              <a:gd name="adj1" fmla="val 55909"/>
              <a:gd name="adj2" fmla="val 3262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Elle </a:t>
            </a:r>
            <a:r>
              <a:rPr lang="en-GB" sz="2400" dirty="0" err="1">
                <a:solidFill>
                  <a:schemeClr val="accent5">
                    <a:lumMod val="50000"/>
                  </a:schemeClr>
                </a:solidFill>
              </a:rPr>
              <a:t>veut</a:t>
            </a:r>
            <a:r>
              <a:rPr lang="en-GB" sz="2400" dirty="0">
                <a:solidFill>
                  <a:schemeClr val="accent5">
                    <a:lumMod val="50000"/>
                  </a:schemeClr>
                </a:solidFill>
              </a:rPr>
              <a:t> </a:t>
            </a:r>
            <a:r>
              <a:rPr lang="en-GB" sz="2400" dirty="0" err="1">
                <a:solidFill>
                  <a:schemeClr val="accent5">
                    <a:lumMod val="50000"/>
                  </a:schemeClr>
                </a:solidFill>
              </a:rPr>
              <a:t>bientôt</a:t>
            </a:r>
            <a:r>
              <a:rPr lang="en-GB" sz="2400" dirty="0">
                <a:solidFill>
                  <a:schemeClr val="accent5">
                    <a:lumMod val="50000"/>
                  </a:schemeClr>
                </a:solidFill>
              </a:rPr>
              <a:t> </a:t>
            </a:r>
            <a:r>
              <a:rPr lang="en-GB" sz="2400" dirty="0" err="1">
                <a:solidFill>
                  <a:schemeClr val="accent5">
                    <a:lumMod val="50000"/>
                  </a:schemeClr>
                </a:solidFill>
              </a:rPr>
              <a:t>visiter</a:t>
            </a:r>
            <a:r>
              <a:rPr lang="en-GB" sz="2400" dirty="0">
                <a:solidFill>
                  <a:schemeClr val="accent5">
                    <a:lumMod val="50000"/>
                  </a:schemeClr>
                </a:solidFill>
              </a:rPr>
              <a:t> Paris. </a:t>
            </a:r>
          </a:p>
        </p:txBody>
      </p:sp>
      <p:graphicFrame>
        <p:nvGraphicFramePr>
          <p:cNvPr id="37" name="Table 36"/>
          <p:cNvGraphicFramePr>
            <a:graphicFrameLocks noGrp="1"/>
          </p:cNvGraphicFramePr>
          <p:nvPr>
            <p:extLst>
              <p:ext uri="{D42A27DB-BD31-4B8C-83A1-F6EECF244321}">
                <p14:modId xmlns:p14="http://schemas.microsoft.com/office/powerpoint/2010/main" val="1494009649"/>
              </p:ext>
            </p:extLst>
          </p:nvPr>
        </p:nvGraphicFramePr>
        <p:xfrm>
          <a:off x="4895090" y="5004269"/>
          <a:ext cx="2409394" cy="1097280"/>
        </p:xfrm>
        <a:graphic>
          <a:graphicData uri="http://schemas.openxmlformats.org/drawingml/2006/table">
            <a:tbl>
              <a:tblPr firstRow="1" bandRow="1">
                <a:tableStyleId>{69CF1AB2-1976-4502-BF36-3FF5EA218861}</a:tableStyleId>
              </a:tblPr>
              <a:tblGrid>
                <a:gridCol w="2099293">
                  <a:extLst>
                    <a:ext uri="{9D8B030D-6E8A-4147-A177-3AD203B41FA5}">
                      <a16:colId xmlns:a16="http://schemas.microsoft.com/office/drawing/2014/main" val="4028444228"/>
                    </a:ext>
                  </a:extLst>
                </a:gridCol>
                <a:gridCol w="310101">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She visits</a:t>
                      </a: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She wants to visit</a:t>
                      </a: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38" name="Rounded Rectangular Callout 37"/>
          <p:cNvSpPr/>
          <p:nvPr/>
        </p:nvSpPr>
        <p:spPr>
          <a:xfrm>
            <a:off x="7570658" y="829932"/>
            <a:ext cx="2551950" cy="1304014"/>
          </a:xfrm>
          <a:prstGeom prst="wedgeRoundRectCallout">
            <a:avLst>
              <a:gd name="adj1" fmla="val -36215"/>
              <a:gd name="adj2" fmla="val 63110"/>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Elle doit </a:t>
            </a:r>
            <a:r>
              <a:rPr lang="en-GB" sz="2400" dirty="0" err="1">
                <a:solidFill>
                  <a:schemeClr val="accent5">
                    <a:lumMod val="50000"/>
                  </a:schemeClr>
                </a:solidFill>
              </a:rPr>
              <a:t>souvent</a:t>
            </a:r>
            <a:r>
              <a:rPr lang="en-GB" sz="2400" dirty="0">
                <a:solidFill>
                  <a:schemeClr val="accent5">
                    <a:lumMod val="50000"/>
                  </a:schemeClr>
                </a:solidFill>
              </a:rPr>
              <a:t> </a:t>
            </a:r>
            <a:r>
              <a:rPr lang="en-GB" sz="2400" dirty="0" err="1">
                <a:solidFill>
                  <a:schemeClr val="accent5">
                    <a:lumMod val="50000"/>
                  </a:schemeClr>
                </a:solidFill>
              </a:rPr>
              <a:t>parler</a:t>
            </a:r>
            <a:r>
              <a:rPr lang="en-GB" sz="2400" dirty="0">
                <a:solidFill>
                  <a:schemeClr val="accent5">
                    <a:lumMod val="50000"/>
                  </a:schemeClr>
                </a:solidFill>
              </a:rPr>
              <a:t> </a:t>
            </a:r>
            <a:r>
              <a:rPr lang="en-GB" sz="2400" dirty="0" err="1">
                <a:solidFill>
                  <a:schemeClr val="accent5">
                    <a:lumMod val="50000"/>
                  </a:schemeClr>
                </a:solidFill>
              </a:rPr>
              <a:t>français</a:t>
            </a:r>
            <a:r>
              <a:rPr lang="en-GB" sz="2400" dirty="0">
                <a:solidFill>
                  <a:schemeClr val="accent5">
                    <a:lumMod val="50000"/>
                  </a:schemeClr>
                </a:solidFill>
              </a:rPr>
              <a:t>. </a:t>
            </a:r>
          </a:p>
        </p:txBody>
      </p:sp>
      <p:graphicFrame>
        <p:nvGraphicFramePr>
          <p:cNvPr id="39" name="Table 38"/>
          <p:cNvGraphicFramePr>
            <a:graphicFrameLocks noGrp="1"/>
          </p:cNvGraphicFramePr>
          <p:nvPr>
            <p:extLst>
              <p:ext uri="{D42A27DB-BD31-4B8C-83A1-F6EECF244321}">
                <p14:modId xmlns:p14="http://schemas.microsoft.com/office/powerpoint/2010/main" val="4118440324"/>
              </p:ext>
            </p:extLst>
          </p:nvPr>
        </p:nvGraphicFramePr>
        <p:xfrm>
          <a:off x="9726259" y="1729949"/>
          <a:ext cx="2409394" cy="1101516"/>
        </p:xfrm>
        <a:graphic>
          <a:graphicData uri="http://schemas.openxmlformats.org/drawingml/2006/table">
            <a:tbl>
              <a:tblPr firstRow="1" bandRow="1">
                <a:tableStyleId>{69CF1AB2-1976-4502-BF36-3FF5EA218861}</a:tableStyleId>
              </a:tblPr>
              <a:tblGrid>
                <a:gridCol w="2099293">
                  <a:extLst>
                    <a:ext uri="{9D8B030D-6E8A-4147-A177-3AD203B41FA5}">
                      <a16:colId xmlns:a16="http://schemas.microsoft.com/office/drawing/2014/main" val="4028444228"/>
                    </a:ext>
                  </a:extLst>
                </a:gridCol>
                <a:gridCol w="310101">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She speaks</a:t>
                      </a:r>
                    </a:p>
                  </a:txBody>
                  <a:tcPr/>
                </a:tc>
                <a:tc>
                  <a:txBody>
                    <a:bodyPr/>
                    <a:lstStyle/>
                    <a:p>
                      <a:endParaRPr lang="en-GB"/>
                    </a:p>
                  </a:txBody>
                  <a:tcPr/>
                </a:tc>
                <a:extLst>
                  <a:ext uri="{0D108BD9-81ED-4DB2-BD59-A6C34878D82A}">
                    <a16:rowId xmlns:a16="http://schemas.microsoft.com/office/drawing/2014/main" val="2673078267"/>
                  </a:ext>
                </a:extLst>
              </a:tr>
              <a:tr h="705276">
                <a:tc>
                  <a:txBody>
                    <a:bodyPr/>
                    <a:lstStyle/>
                    <a:p>
                      <a:pPr algn="r"/>
                      <a:r>
                        <a:rPr lang="en-GB" sz="2000" b="1" dirty="0">
                          <a:solidFill>
                            <a:schemeClr val="accent5">
                              <a:lumMod val="50000"/>
                            </a:schemeClr>
                          </a:solidFill>
                        </a:rPr>
                        <a:t>She has to </a:t>
                      </a:r>
                      <a:r>
                        <a:rPr lang="en-GB" sz="2000" b="1" baseline="0" dirty="0">
                          <a:solidFill>
                            <a:schemeClr val="accent5">
                              <a:lumMod val="50000"/>
                            </a:schemeClr>
                          </a:solidFill>
                        </a:rPr>
                        <a:t>speak</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40" name="Rounded Rectangular Callout 39"/>
          <p:cNvSpPr/>
          <p:nvPr/>
        </p:nvSpPr>
        <p:spPr>
          <a:xfrm>
            <a:off x="7496244" y="2863306"/>
            <a:ext cx="2624908" cy="1304014"/>
          </a:xfrm>
          <a:prstGeom prst="wedgeRoundRectCallout">
            <a:avLst>
              <a:gd name="adj1" fmla="val -37427"/>
              <a:gd name="adj2" fmla="val 6128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Je        </a:t>
            </a:r>
            <a:r>
              <a:rPr lang="en-GB" sz="2400" dirty="0" err="1">
                <a:solidFill>
                  <a:schemeClr val="accent5">
                    <a:lumMod val="50000"/>
                  </a:schemeClr>
                </a:solidFill>
              </a:rPr>
              <a:t>parle</a:t>
            </a:r>
            <a:r>
              <a:rPr lang="en-GB" sz="2400" dirty="0">
                <a:solidFill>
                  <a:schemeClr val="accent5">
                    <a:lumMod val="50000"/>
                  </a:schemeClr>
                </a:solidFill>
              </a:rPr>
              <a:t> </a:t>
            </a:r>
            <a:r>
              <a:rPr lang="en-GB" sz="2400" dirty="0" err="1">
                <a:solidFill>
                  <a:schemeClr val="accent5">
                    <a:lumMod val="50000"/>
                  </a:schemeClr>
                </a:solidFill>
              </a:rPr>
              <a:t>bien</a:t>
            </a:r>
            <a:r>
              <a:rPr lang="en-GB" sz="2400" dirty="0">
                <a:solidFill>
                  <a:schemeClr val="accent5">
                    <a:lumMod val="50000"/>
                  </a:schemeClr>
                </a:solidFill>
              </a:rPr>
              <a:t> </a:t>
            </a:r>
            <a:r>
              <a:rPr lang="en-GB" sz="2400" dirty="0" err="1">
                <a:solidFill>
                  <a:schemeClr val="accent5">
                    <a:lumMod val="50000"/>
                  </a:schemeClr>
                </a:solidFill>
              </a:rPr>
              <a:t>anglais</a:t>
            </a:r>
            <a:r>
              <a:rPr lang="en-GB" sz="2400" dirty="0">
                <a:solidFill>
                  <a:schemeClr val="accent5">
                    <a:lumMod val="50000"/>
                  </a:schemeClr>
                </a:solidFill>
              </a:rPr>
              <a:t>. </a:t>
            </a:r>
          </a:p>
        </p:txBody>
      </p:sp>
      <p:graphicFrame>
        <p:nvGraphicFramePr>
          <p:cNvPr id="41" name="Table 40"/>
          <p:cNvGraphicFramePr>
            <a:graphicFrameLocks noGrp="1"/>
          </p:cNvGraphicFramePr>
          <p:nvPr>
            <p:extLst>
              <p:ext uri="{D42A27DB-BD31-4B8C-83A1-F6EECF244321}">
                <p14:modId xmlns:p14="http://schemas.microsoft.com/office/powerpoint/2010/main" val="38680996"/>
              </p:ext>
            </p:extLst>
          </p:nvPr>
        </p:nvGraphicFramePr>
        <p:xfrm>
          <a:off x="9744802" y="3550132"/>
          <a:ext cx="2409394" cy="1097280"/>
        </p:xfrm>
        <a:graphic>
          <a:graphicData uri="http://schemas.openxmlformats.org/drawingml/2006/table">
            <a:tbl>
              <a:tblPr firstRow="1" bandRow="1">
                <a:tableStyleId>{69CF1AB2-1976-4502-BF36-3FF5EA218861}</a:tableStyleId>
              </a:tblPr>
              <a:tblGrid>
                <a:gridCol w="2091342">
                  <a:extLst>
                    <a:ext uri="{9D8B030D-6E8A-4147-A177-3AD203B41FA5}">
                      <a16:colId xmlns:a16="http://schemas.microsoft.com/office/drawing/2014/main" val="4028444228"/>
                    </a:ext>
                  </a:extLst>
                </a:gridCol>
                <a:gridCol w="318052">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I</a:t>
                      </a:r>
                      <a:r>
                        <a:rPr lang="en-GB" sz="2000" b="1" baseline="0" dirty="0">
                          <a:solidFill>
                            <a:schemeClr val="accent5">
                              <a:lumMod val="50000"/>
                            </a:schemeClr>
                          </a:solidFill>
                        </a:rPr>
                        <a:t> speak </a:t>
                      </a:r>
                      <a:endParaRPr lang="en-GB" sz="2000" b="1" dirty="0">
                        <a:solidFill>
                          <a:schemeClr val="accent5">
                            <a:lumMod val="50000"/>
                          </a:schemeClr>
                        </a:solidFill>
                      </a:endParaRP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I know</a:t>
                      </a:r>
                      <a:r>
                        <a:rPr lang="en-GB" sz="2000" b="1" baseline="0" dirty="0">
                          <a:solidFill>
                            <a:schemeClr val="accent5">
                              <a:lumMod val="50000"/>
                            </a:schemeClr>
                          </a:solidFill>
                        </a:rPr>
                        <a:t> how to speak</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42" name="Rounded Rectangular Callout 41"/>
          <p:cNvSpPr/>
          <p:nvPr/>
        </p:nvSpPr>
        <p:spPr>
          <a:xfrm>
            <a:off x="7496244" y="4737873"/>
            <a:ext cx="2624908" cy="1304014"/>
          </a:xfrm>
          <a:prstGeom prst="wedgeRoundRectCallout">
            <a:avLst>
              <a:gd name="adj1" fmla="val -41668"/>
              <a:gd name="adj2" fmla="val 59453"/>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Elle        </a:t>
            </a:r>
            <a:r>
              <a:rPr lang="en-GB" sz="2400" dirty="0" err="1">
                <a:solidFill>
                  <a:schemeClr val="accent5">
                    <a:lumMod val="50000"/>
                  </a:schemeClr>
                </a:solidFill>
              </a:rPr>
              <a:t>aime</a:t>
            </a:r>
            <a:r>
              <a:rPr lang="en-GB" sz="2400" dirty="0">
                <a:solidFill>
                  <a:schemeClr val="accent5">
                    <a:lumMod val="50000"/>
                  </a:schemeClr>
                </a:solidFill>
              </a:rPr>
              <a:t> </a:t>
            </a:r>
            <a:r>
              <a:rPr lang="en-GB" sz="2400" dirty="0" err="1">
                <a:solidFill>
                  <a:schemeClr val="accent5">
                    <a:lumMod val="50000"/>
                  </a:schemeClr>
                </a:solidFill>
              </a:rPr>
              <a:t>assez</a:t>
            </a:r>
            <a:r>
              <a:rPr lang="en-GB" sz="2400" dirty="0">
                <a:solidFill>
                  <a:schemeClr val="accent5">
                    <a:lumMod val="50000"/>
                  </a:schemeClr>
                </a:solidFill>
              </a:rPr>
              <a:t> la </a:t>
            </a:r>
            <a:r>
              <a:rPr lang="en-GB" sz="2400" dirty="0" err="1">
                <a:solidFill>
                  <a:schemeClr val="accent5">
                    <a:lumMod val="50000"/>
                  </a:schemeClr>
                </a:solidFill>
              </a:rPr>
              <a:t>visite</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Écosse</a:t>
            </a:r>
            <a:r>
              <a:rPr lang="en-GB" sz="2400" dirty="0">
                <a:solidFill>
                  <a:schemeClr val="accent5">
                    <a:lumMod val="50000"/>
                  </a:schemeClr>
                </a:solidFill>
              </a:rPr>
              <a:t>. </a:t>
            </a:r>
          </a:p>
        </p:txBody>
      </p:sp>
      <p:graphicFrame>
        <p:nvGraphicFramePr>
          <p:cNvPr id="43" name="Table 42"/>
          <p:cNvGraphicFramePr>
            <a:graphicFrameLocks noGrp="1"/>
          </p:cNvGraphicFramePr>
          <p:nvPr>
            <p:extLst>
              <p:ext uri="{D42A27DB-BD31-4B8C-83A1-F6EECF244321}">
                <p14:modId xmlns:p14="http://schemas.microsoft.com/office/powerpoint/2010/main" val="292343356"/>
              </p:ext>
            </p:extLst>
          </p:nvPr>
        </p:nvGraphicFramePr>
        <p:xfrm>
          <a:off x="9706115" y="5574411"/>
          <a:ext cx="2426980" cy="792480"/>
        </p:xfrm>
        <a:graphic>
          <a:graphicData uri="http://schemas.openxmlformats.org/drawingml/2006/table">
            <a:tbl>
              <a:tblPr firstRow="1" bandRow="1">
                <a:tableStyleId>{69CF1AB2-1976-4502-BF36-3FF5EA218861}</a:tableStyleId>
              </a:tblPr>
              <a:tblGrid>
                <a:gridCol w="2093025">
                  <a:extLst>
                    <a:ext uri="{9D8B030D-6E8A-4147-A177-3AD203B41FA5}">
                      <a16:colId xmlns:a16="http://schemas.microsoft.com/office/drawing/2014/main" val="4028444228"/>
                    </a:ext>
                  </a:extLst>
                </a:gridCol>
                <a:gridCol w="333955">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She likes</a:t>
                      </a:r>
                    </a:p>
                  </a:txBody>
                  <a:tcPr/>
                </a:tc>
                <a:tc>
                  <a:txBody>
                    <a:bodyPr/>
                    <a:lstStyle/>
                    <a:p>
                      <a:endParaRPr lang="en-GB" dirty="0"/>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She must like</a:t>
                      </a: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44" name="TextBox 43"/>
          <p:cNvSpPr txBox="1"/>
          <p:nvPr/>
        </p:nvSpPr>
        <p:spPr>
          <a:xfrm>
            <a:off x="6718870" y="4281154"/>
            <a:ext cx="485712" cy="400110"/>
          </a:xfrm>
          <a:prstGeom prst="rect">
            <a:avLst/>
          </a:prstGeom>
          <a:solidFill>
            <a:schemeClr val="accent2">
              <a:lumMod val="20000"/>
              <a:lumOff val="80000"/>
            </a:schemeClr>
          </a:solidFill>
        </p:spPr>
        <p:txBody>
          <a:bodyPr wrap="square" rtlCol="0">
            <a:spAutoFit/>
          </a:bodyPr>
          <a:lstStyle/>
          <a:p>
            <a:pPr algn="l"/>
            <a:r>
              <a:rPr lang="en-GB" sz="2000" dirty="0">
                <a:solidFill>
                  <a:srgbClr val="FF6600"/>
                </a:solidFill>
              </a:rPr>
              <a:t>__</a:t>
            </a: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2848" y="3672065"/>
            <a:ext cx="693576" cy="701798"/>
          </a:xfrm>
          <a:prstGeom prst="rect">
            <a:avLst/>
          </a:prstGeom>
        </p:spPr>
      </p:pic>
      <p:sp>
        <p:nvSpPr>
          <p:cNvPr id="46" name="TextBox 45"/>
          <p:cNvSpPr txBox="1"/>
          <p:nvPr/>
        </p:nvSpPr>
        <p:spPr>
          <a:xfrm>
            <a:off x="9605314" y="1313012"/>
            <a:ext cx="485712" cy="400110"/>
          </a:xfrm>
          <a:prstGeom prst="rect">
            <a:avLst/>
          </a:prstGeom>
          <a:solidFill>
            <a:schemeClr val="accent2">
              <a:lumMod val="20000"/>
              <a:lumOff val="80000"/>
            </a:schemeClr>
          </a:solidFill>
        </p:spPr>
        <p:txBody>
          <a:bodyPr wrap="square" rtlCol="0">
            <a:spAutoFit/>
          </a:bodyPr>
          <a:lstStyle/>
          <a:p>
            <a:pPr algn="l"/>
            <a:r>
              <a:rPr lang="en-GB" sz="2000" dirty="0">
                <a:solidFill>
                  <a:srgbClr val="FF6600"/>
                </a:solidFill>
              </a:rPr>
              <a:t>__</a:t>
            </a:r>
          </a:p>
        </p:txBody>
      </p:sp>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897" y="782349"/>
            <a:ext cx="612746" cy="620010"/>
          </a:xfrm>
          <a:prstGeom prst="rect">
            <a:avLst/>
          </a:prstGeom>
        </p:spPr>
      </p:pic>
      <p:sp>
        <p:nvSpPr>
          <p:cNvPr id="50" name="TextBox 49"/>
          <p:cNvSpPr txBox="1"/>
          <p:nvPr/>
        </p:nvSpPr>
        <p:spPr>
          <a:xfrm>
            <a:off x="9501946" y="3134991"/>
            <a:ext cx="485712" cy="400110"/>
          </a:xfrm>
          <a:prstGeom prst="rect">
            <a:avLst/>
          </a:prstGeom>
          <a:solidFill>
            <a:schemeClr val="accent2">
              <a:lumMod val="20000"/>
              <a:lumOff val="80000"/>
            </a:schemeClr>
          </a:solidFill>
        </p:spPr>
        <p:txBody>
          <a:bodyPr wrap="square" rtlCol="0">
            <a:spAutoFit/>
          </a:bodyPr>
          <a:lstStyle/>
          <a:p>
            <a:pPr algn="l"/>
            <a:r>
              <a:rPr lang="en-GB" sz="2000" dirty="0">
                <a:solidFill>
                  <a:srgbClr val="FF6600"/>
                </a:solidFill>
              </a:rPr>
              <a:t>__</a:t>
            </a:r>
          </a:p>
        </p:txBody>
      </p:sp>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165" y="2947473"/>
            <a:ext cx="612746" cy="620010"/>
          </a:xfrm>
          <a:prstGeom prst="rect">
            <a:avLst/>
          </a:prstGeom>
        </p:spPr>
      </p:pic>
      <p:sp>
        <p:nvSpPr>
          <p:cNvPr id="52" name="TextBox 51"/>
          <p:cNvSpPr txBox="1"/>
          <p:nvPr/>
        </p:nvSpPr>
        <p:spPr>
          <a:xfrm>
            <a:off x="9567116" y="4854146"/>
            <a:ext cx="485712" cy="400110"/>
          </a:xfrm>
          <a:prstGeom prst="rect">
            <a:avLst/>
          </a:prstGeom>
          <a:solidFill>
            <a:schemeClr val="accent2">
              <a:lumMod val="20000"/>
              <a:lumOff val="80000"/>
            </a:schemeClr>
          </a:solidFill>
        </p:spPr>
        <p:txBody>
          <a:bodyPr wrap="square" rtlCol="0">
            <a:spAutoFit/>
          </a:bodyPr>
          <a:lstStyle/>
          <a:p>
            <a:pPr algn="l"/>
            <a:r>
              <a:rPr lang="en-GB" sz="2000" dirty="0">
                <a:solidFill>
                  <a:srgbClr val="FF6600"/>
                </a:solidFill>
              </a:rPr>
              <a:t>__</a:t>
            </a:r>
          </a:p>
        </p:txBody>
      </p:sp>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6191" y="4669666"/>
            <a:ext cx="612746" cy="620010"/>
          </a:xfrm>
          <a:prstGeom prst="rect">
            <a:avLst/>
          </a:prstGeom>
        </p:spPr>
      </p:pic>
      <p:pic>
        <p:nvPicPr>
          <p:cNvPr id="54" name="Picture 53"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2845" y="2133560"/>
            <a:ext cx="282522" cy="294294"/>
          </a:xfrm>
          <a:prstGeom prst="rect">
            <a:avLst/>
          </a:prstGeom>
        </p:spPr>
      </p:pic>
      <p:pic>
        <p:nvPicPr>
          <p:cNvPr id="55" name="Picture 5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971" y="3615399"/>
            <a:ext cx="282522" cy="294294"/>
          </a:xfrm>
          <a:prstGeom prst="rect">
            <a:avLst/>
          </a:prstGeom>
        </p:spPr>
      </p:pic>
      <p:pic>
        <p:nvPicPr>
          <p:cNvPr id="56" name="Picture 5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971" y="5659907"/>
            <a:ext cx="282522" cy="294294"/>
          </a:xfrm>
          <a:prstGeom prst="rect">
            <a:avLst/>
          </a:prstGeom>
        </p:spPr>
      </p:pic>
      <p:pic>
        <p:nvPicPr>
          <p:cNvPr id="57" name="Picture 56"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456" y="2882519"/>
            <a:ext cx="282522" cy="294294"/>
          </a:xfrm>
          <a:prstGeom prst="rect">
            <a:avLst/>
          </a:prstGeom>
        </p:spPr>
      </p:pic>
      <p:pic>
        <p:nvPicPr>
          <p:cNvPr id="58" name="Picture 57"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187" y="5512760"/>
            <a:ext cx="282522" cy="294294"/>
          </a:xfrm>
          <a:prstGeom prst="rect">
            <a:avLst/>
          </a:prstGeom>
        </p:spPr>
      </p:pic>
      <p:pic>
        <p:nvPicPr>
          <p:cNvPr id="59" name="Picture 58"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0573" y="2285565"/>
            <a:ext cx="282522" cy="294294"/>
          </a:xfrm>
          <a:prstGeom prst="rect">
            <a:avLst/>
          </a:prstGeom>
        </p:spPr>
      </p:pic>
      <p:pic>
        <p:nvPicPr>
          <p:cNvPr id="60" name="Picture 59"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0573" y="3587898"/>
            <a:ext cx="282522" cy="294294"/>
          </a:xfrm>
          <a:prstGeom prst="rect">
            <a:avLst/>
          </a:prstGeom>
        </p:spPr>
      </p:pic>
      <p:pic>
        <p:nvPicPr>
          <p:cNvPr id="61" name="Picture 60"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0573" y="5648769"/>
            <a:ext cx="282522" cy="294294"/>
          </a:xfrm>
          <a:prstGeom prst="rect">
            <a:avLst/>
          </a:prstGeom>
        </p:spPr>
      </p:pic>
      <p:sp>
        <p:nvSpPr>
          <p:cNvPr id="63" name="TextBox 62"/>
          <p:cNvSpPr txBox="1"/>
          <p:nvPr/>
        </p:nvSpPr>
        <p:spPr>
          <a:xfrm>
            <a:off x="134389" y="1517128"/>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1</a:t>
            </a:r>
          </a:p>
        </p:txBody>
      </p:sp>
      <p:sp>
        <p:nvSpPr>
          <p:cNvPr id="64" name="TextBox 63"/>
          <p:cNvSpPr txBox="1"/>
          <p:nvPr/>
        </p:nvSpPr>
        <p:spPr>
          <a:xfrm>
            <a:off x="134389" y="3153736"/>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2</a:t>
            </a:r>
          </a:p>
        </p:txBody>
      </p:sp>
      <p:sp>
        <p:nvSpPr>
          <p:cNvPr id="65" name="TextBox 64"/>
          <p:cNvSpPr txBox="1"/>
          <p:nvPr/>
        </p:nvSpPr>
        <p:spPr>
          <a:xfrm>
            <a:off x="130586" y="4899022"/>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3</a:t>
            </a:r>
          </a:p>
        </p:txBody>
      </p:sp>
      <p:sp>
        <p:nvSpPr>
          <p:cNvPr id="66" name="TextBox 65"/>
          <p:cNvSpPr txBox="1"/>
          <p:nvPr/>
        </p:nvSpPr>
        <p:spPr>
          <a:xfrm>
            <a:off x="4954074" y="1335812"/>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4</a:t>
            </a:r>
          </a:p>
        </p:txBody>
      </p:sp>
      <p:sp>
        <p:nvSpPr>
          <p:cNvPr id="67" name="TextBox 66"/>
          <p:cNvSpPr txBox="1"/>
          <p:nvPr/>
        </p:nvSpPr>
        <p:spPr>
          <a:xfrm>
            <a:off x="4970266" y="3874358"/>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5</a:t>
            </a:r>
          </a:p>
        </p:txBody>
      </p:sp>
      <p:sp>
        <p:nvSpPr>
          <p:cNvPr id="68" name="TextBox 67"/>
          <p:cNvSpPr txBox="1"/>
          <p:nvPr/>
        </p:nvSpPr>
        <p:spPr>
          <a:xfrm>
            <a:off x="7714339" y="892299"/>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6</a:t>
            </a:r>
          </a:p>
        </p:txBody>
      </p:sp>
      <p:sp>
        <p:nvSpPr>
          <p:cNvPr id="69" name="TextBox 68"/>
          <p:cNvSpPr txBox="1"/>
          <p:nvPr/>
        </p:nvSpPr>
        <p:spPr>
          <a:xfrm>
            <a:off x="7606138" y="2981537"/>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7</a:t>
            </a:r>
          </a:p>
        </p:txBody>
      </p:sp>
      <p:sp>
        <p:nvSpPr>
          <p:cNvPr id="70" name="TextBox 69"/>
          <p:cNvSpPr txBox="1"/>
          <p:nvPr/>
        </p:nvSpPr>
        <p:spPr>
          <a:xfrm>
            <a:off x="7501803" y="4773065"/>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8</a:t>
            </a:r>
          </a:p>
        </p:txBody>
      </p:sp>
      <p:sp>
        <p:nvSpPr>
          <p:cNvPr id="71" name="TextBox 70">
            <a:extLst>
              <a:ext uri="{FF2B5EF4-FFF2-40B4-BE49-F238E27FC236}">
                <a16:creationId xmlns:a16="http://schemas.microsoft.com/office/drawing/2014/main" id="{AD51C940-ACE5-FD48-A09A-D04E7D00194B}"/>
              </a:ext>
            </a:extLst>
          </p:cNvPr>
          <p:cNvSpPr txBox="1"/>
          <p:nvPr/>
        </p:nvSpPr>
        <p:spPr>
          <a:xfrm>
            <a:off x="6331392" y="1945"/>
            <a:ext cx="38725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Lis les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textes</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C’est</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 un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verbe</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ou</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deux</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Écris</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terminaison</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 du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verbe</a:t>
            </a:r>
            <a:r>
              <a:rPr lang="en-US" sz="2000" dirty="0">
                <a:solidFill>
                  <a:srgbClr val="4472C4">
                    <a:lumMod val="50000"/>
                  </a:srgbClr>
                </a:solidFill>
                <a:latin typeface="Century Gothic" panose="020F0302020204030204"/>
              </a:rPr>
              <a:t>.</a:t>
            </a:r>
            <a:endPar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33797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3"/>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30"/>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5" restart="whenNotActive" fill="hold" evtFilter="cancelBubble" nodeType="interactiveSeq">
                <p:stCondLst>
                  <p:cond evt="onClick" delay="0">
                    <p:tgtEl>
                      <p:spTgt spid="45"/>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46"/>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0"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9"/>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50"/>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0" nodeType="clickEffect">
                                  <p:stCondLst>
                                    <p:cond delay="0"/>
                                  </p:stCondLst>
                                  <p:childTnLst>
                                    <p:set>
                                      <p:cBhvr>
                                        <p:cTn id="9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0" restart="whenNotActive" fill="hold" evtFilter="cancelBubble" nodeType="interactiveSeq">
                <p:stCondLst>
                  <p:cond evt="onClick" delay="0">
                    <p:tgtEl>
                      <p:spTgt spid="5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05" restart="whenNotActive" fill="hold" evtFilter="cancelBubble" nodeType="interactiveSeq">
                <p:stCondLst>
                  <p:cond evt="onClick" delay="0">
                    <p:tgtEl>
                      <p:spTgt spid="5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10" restart="whenNotActive" fill="hold" evtFilter="cancelBubble" nodeType="interactiveSeq">
                <p:stCondLst>
                  <p:cond evt="onClick" delay="0">
                    <p:tgtEl>
                      <p:spTgt spid="52"/>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16" grpId="0" animBg="1"/>
      <p:bldP spid="20" grpId="0" animBg="1"/>
      <p:bldP spid="23" grpId="0" animBg="1"/>
      <p:bldP spid="30" grpId="0" animBg="1"/>
      <p:bldP spid="44" grpId="0" animBg="1"/>
      <p:bldP spid="46" grpId="0" animBg="1"/>
      <p:bldP spid="50"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26437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25019" cy="707849"/>
          </a:xfrm>
        </p:spPr>
        <p:txBody>
          <a:bodyPr>
            <a:normAutofit/>
          </a:bodyPr>
          <a:lstStyle/>
          <a:p>
            <a:r>
              <a:rPr lang="en-GB" sz="3600" b="1" dirty="0">
                <a:solidFill>
                  <a:schemeClr val="bg1"/>
                </a:solidFill>
              </a:rPr>
              <a:t>Aux pays </a:t>
            </a:r>
            <a:r>
              <a:rPr lang="en-GB" sz="3600" b="1" dirty="0" err="1">
                <a:solidFill>
                  <a:schemeClr val="bg1"/>
                </a:solidFill>
              </a:rPr>
              <a:t>différents</a:t>
            </a:r>
            <a:r>
              <a:rPr lang="en-GB" sz="3600" b="1" dirty="0">
                <a:solidFill>
                  <a:schemeClr val="bg1"/>
                </a:solidFill>
              </a:rPr>
              <a:t>.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01523" y="249870"/>
            <a:ext cx="17083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p:cNvSpPr/>
          <p:nvPr/>
        </p:nvSpPr>
        <p:spPr>
          <a:xfrm>
            <a:off x="47399" y="1382080"/>
            <a:ext cx="2551950" cy="1304014"/>
          </a:xfrm>
          <a:prstGeom prst="wedgeRoundRectCallout">
            <a:avLst>
              <a:gd name="adj1" fmla="val -36215"/>
              <a:gd name="adj2" fmla="val 66159"/>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Je        </a:t>
            </a:r>
            <a:r>
              <a:rPr lang="en-GB" sz="2400" dirty="0" err="1">
                <a:solidFill>
                  <a:schemeClr val="accent5">
                    <a:lumMod val="50000"/>
                  </a:schemeClr>
                </a:solidFill>
              </a:rPr>
              <a:t>visite</a:t>
            </a:r>
            <a:r>
              <a:rPr lang="en-GB" sz="2400" dirty="0">
                <a:solidFill>
                  <a:schemeClr val="accent5">
                    <a:lumMod val="50000"/>
                  </a:schemeClr>
                </a:solidFill>
              </a:rPr>
              <a:t> </a:t>
            </a:r>
            <a:r>
              <a:rPr lang="en-GB" sz="2400" dirty="0" err="1">
                <a:solidFill>
                  <a:schemeClr val="accent5">
                    <a:lumMod val="50000"/>
                  </a:schemeClr>
                </a:solidFill>
              </a:rPr>
              <a:t>souvent</a:t>
            </a:r>
            <a:r>
              <a:rPr lang="en-GB" sz="2400" dirty="0">
                <a:solidFill>
                  <a:schemeClr val="accent5">
                    <a:lumMod val="50000"/>
                  </a:schemeClr>
                </a:solidFill>
              </a:rPr>
              <a:t> </a:t>
            </a:r>
            <a:r>
              <a:rPr lang="en-GB" sz="2400" dirty="0" err="1">
                <a:solidFill>
                  <a:schemeClr val="accent5">
                    <a:lumMod val="50000"/>
                  </a:schemeClr>
                </a:solidFill>
              </a:rPr>
              <a:t>l’Allemagne</a:t>
            </a:r>
            <a:r>
              <a:rPr lang="en-GB" sz="2400" dirty="0">
                <a:solidFill>
                  <a:schemeClr val="accent5">
                    <a:lumMod val="50000"/>
                  </a:schemeClr>
                </a:solidFill>
              </a:rPr>
              <a:t>. </a:t>
            </a:r>
          </a:p>
        </p:txBody>
      </p:sp>
      <p:graphicFrame>
        <p:nvGraphicFramePr>
          <p:cNvPr id="11" name="Table 10"/>
          <p:cNvGraphicFramePr>
            <a:graphicFrameLocks noGrp="1"/>
          </p:cNvGraphicFramePr>
          <p:nvPr>
            <p:extLst>
              <p:ext uri="{D42A27DB-BD31-4B8C-83A1-F6EECF244321}">
                <p14:modId xmlns:p14="http://schemas.microsoft.com/office/powerpoint/2010/main" val="1743112279"/>
              </p:ext>
            </p:extLst>
          </p:nvPr>
        </p:nvGraphicFramePr>
        <p:xfrm>
          <a:off x="2265973" y="2067029"/>
          <a:ext cx="2409394" cy="792480"/>
        </p:xfrm>
        <a:graphic>
          <a:graphicData uri="http://schemas.openxmlformats.org/drawingml/2006/table">
            <a:tbl>
              <a:tblPr firstRow="1" bandRow="1">
                <a:tableStyleId>{69CF1AB2-1976-4502-BF36-3FF5EA218861}</a:tableStyleId>
              </a:tblPr>
              <a:tblGrid>
                <a:gridCol w="2099293">
                  <a:extLst>
                    <a:ext uri="{9D8B030D-6E8A-4147-A177-3AD203B41FA5}">
                      <a16:colId xmlns:a16="http://schemas.microsoft.com/office/drawing/2014/main" val="4028444228"/>
                    </a:ext>
                  </a:extLst>
                </a:gridCol>
                <a:gridCol w="310101">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I visit</a:t>
                      </a: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I want to visit</a:t>
                      </a: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14" name="Rounded Rectangular Callout 13"/>
          <p:cNvSpPr/>
          <p:nvPr/>
        </p:nvSpPr>
        <p:spPr>
          <a:xfrm>
            <a:off x="4837578" y="1246871"/>
            <a:ext cx="2399450" cy="1304014"/>
          </a:xfrm>
          <a:prstGeom prst="wedgeRoundRectCallout">
            <a:avLst>
              <a:gd name="adj1" fmla="val 54915"/>
              <a:gd name="adj2" fmla="val 3384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Tu</a:t>
            </a:r>
            <a:r>
              <a:rPr lang="en-GB" sz="2400" dirty="0">
                <a:solidFill>
                  <a:schemeClr val="accent5">
                    <a:lumMod val="50000"/>
                  </a:schemeClr>
                </a:solidFill>
              </a:rPr>
              <a:t> </a:t>
            </a:r>
            <a:r>
              <a:rPr lang="en-GB" sz="2200" dirty="0" err="1">
                <a:solidFill>
                  <a:schemeClr val="accent5">
                    <a:lumMod val="50000"/>
                  </a:schemeClr>
                </a:solidFill>
              </a:rPr>
              <a:t>peux</a:t>
            </a:r>
            <a:r>
              <a:rPr lang="en-GB" sz="2400" dirty="0">
                <a:solidFill>
                  <a:schemeClr val="accent5">
                    <a:lumMod val="50000"/>
                  </a:schemeClr>
                </a:solidFill>
              </a:rPr>
              <a:t> </a:t>
            </a:r>
          </a:p>
          <a:p>
            <a:pPr algn="ctr"/>
            <a:r>
              <a:rPr lang="en-GB" sz="2400" dirty="0">
                <a:solidFill>
                  <a:schemeClr val="accent5">
                    <a:lumMod val="50000"/>
                  </a:schemeClr>
                </a:solidFill>
              </a:rPr>
              <a:t>encore </a:t>
            </a:r>
            <a:r>
              <a:rPr lang="en-GB" sz="2400" dirty="0" err="1">
                <a:solidFill>
                  <a:schemeClr val="accent5">
                    <a:lumMod val="50000"/>
                  </a:schemeClr>
                </a:solidFill>
              </a:rPr>
              <a:t>visiter</a:t>
            </a:r>
            <a:r>
              <a:rPr lang="en-GB" sz="2400" dirty="0">
                <a:solidFill>
                  <a:schemeClr val="accent5">
                    <a:lumMod val="50000"/>
                  </a:schemeClr>
                </a:solidFill>
              </a:rPr>
              <a:t> </a:t>
            </a:r>
            <a:r>
              <a:rPr lang="en-GB" sz="2400" dirty="0" err="1">
                <a:solidFill>
                  <a:schemeClr val="accent5">
                    <a:lumMod val="50000"/>
                  </a:schemeClr>
                </a:solidFill>
              </a:rPr>
              <a:t>Londres</a:t>
            </a:r>
            <a:r>
              <a:rPr lang="en-GB" sz="2400" dirty="0">
                <a:solidFill>
                  <a:schemeClr val="accent5">
                    <a:lumMod val="50000"/>
                  </a:schemeClr>
                </a:solidFill>
              </a:rPr>
              <a:t>. </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7578" y="1116148"/>
            <a:ext cx="678611" cy="68665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326" y="1335812"/>
            <a:ext cx="612746" cy="620010"/>
          </a:xfrm>
          <a:prstGeom prst="rect">
            <a:avLst/>
          </a:prstGeom>
        </p:spPr>
      </p:pic>
      <p:sp>
        <p:nvSpPr>
          <p:cNvPr id="22" name="Rounded Rectangular Callout 21"/>
          <p:cNvSpPr/>
          <p:nvPr/>
        </p:nvSpPr>
        <p:spPr>
          <a:xfrm>
            <a:off x="47399" y="3053726"/>
            <a:ext cx="2624908" cy="1304014"/>
          </a:xfrm>
          <a:prstGeom prst="wedgeRoundRectCallout">
            <a:avLst>
              <a:gd name="adj1" fmla="val -37427"/>
              <a:gd name="adj2" fmla="val 6067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Il        </a:t>
            </a:r>
            <a:r>
              <a:rPr lang="en-GB" sz="2400" dirty="0" err="1">
                <a:solidFill>
                  <a:schemeClr val="accent5">
                    <a:lumMod val="50000"/>
                  </a:schemeClr>
                </a:solidFill>
              </a:rPr>
              <a:t>aime</a:t>
            </a:r>
            <a:r>
              <a:rPr lang="en-GB" sz="2400" dirty="0">
                <a:solidFill>
                  <a:schemeClr val="accent5">
                    <a:lumMod val="50000"/>
                  </a:schemeClr>
                </a:solidFill>
              </a:rPr>
              <a:t> </a:t>
            </a:r>
          </a:p>
          <a:p>
            <a:pPr algn="ctr"/>
            <a:r>
              <a:rPr lang="en-GB" sz="2400" dirty="0">
                <a:solidFill>
                  <a:schemeClr val="accent5">
                    <a:lumMod val="50000"/>
                  </a:schemeClr>
                </a:solidFill>
              </a:rPr>
              <a:t>beaucoup Alger. </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107" y="3017193"/>
            <a:ext cx="612746" cy="620010"/>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2783410150"/>
              </p:ext>
            </p:extLst>
          </p:nvPr>
        </p:nvGraphicFramePr>
        <p:xfrm>
          <a:off x="2265973" y="3567483"/>
          <a:ext cx="2409394" cy="1097280"/>
        </p:xfrm>
        <a:graphic>
          <a:graphicData uri="http://schemas.openxmlformats.org/drawingml/2006/table">
            <a:tbl>
              <a:tblPr firstRow="1" bandRow="1">
                <a:tableStyleId>{69CF1AB2-1976-4502-BF36-3FF5EA218861}</a:tableStyleId>
              </a:tblPr>
              <a:tblGrid>
                <a:gridCol w="2091342">
                  <a:extLst>
                    <a:ext uri="{9D8B030D-6E8A-4147-A177-3AD203B41FA5}">
                      <a16:colId xmlns:a16="http://schemas.microsoft.com/office/drawing/2014/main" val="4028444228"/>
                    </a:ext>
                  </a:extLst>
                </a:gridCol>
                <a:gridCol w="318052">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He</a:t>
                      </a:r>
                      <a:r>
                        <a:rPr lang="en-GB" sz="2000" b="1" baseline="0" dirty="0">
                          <a:solidFill>
                            <a:schemeClr val="accent5">
                              <a:lumMod val="50000"/>
                            </a:schemeClr>
                          </a:solidFill>
                        </a:rPr>
                        <a:t> likes</a:t>
                      </a:r>
                      <a:endParaRPr lang="en-GB" sz="2000" b="1" dirty="0">
                        <a:solidFill>
                          <a:schemeClr val="accent5">
                            <a:lumMod val="50000"/>
                          </a:schemeClr>
                        </a:solidFill>
                      </a:endParaRP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He is going</a:t>
                      </a:r>
                      <a:r>
                        <a:rPr lang="en-GB" sz="2000" b="1" baseline="0" dirty="0">
                          <a:solidFill>
                            <a:schemeClr val="accent5">
                              <a:lumMod val="50000"/>
                            </a:schemeClr>
                          </a:solidFill>
                        </a:rPr>
                        <a:t> to like</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28" name="Rounded Rectangular Callout 27"/>
          <p:cNvSpPr/>
          <p:nvPr/>
        </p:nvSpPr>
        <p:spPr>
          <a:xfrm>
            <a:off x="47399" y="4745425"/>
            <a:ext cx="2624908" cy="1304014"/>
          </a:xfrm>
          <a:prstGeom prst="wedgeRoundRectCallout">
            <a:avLst>
              <a:gd name="adj1" fmla="val -37427"/>
              <a:gd name="adj2" fmla="val 6067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Tu</a:t>
            </a:r>
            <a:r>
              <a:rPr lang="en-GB" sz="2400" dirty="0">
                <a:solidFill>
                  <a:schemeClr val="accent5">
                    <a:lumMod val="50000"/>
                  </a:schemeClr>
                </a:solidFill>
              </a:rPr>
              <a:t> sais </a:t>
            </a:r>
            <a:r>
              <a:rPr lang="en-GB" sz="2400" dirty="0" err="1">
                <a:solidFill>
                  <a:schemeClr val="accent5">
                    <a:lumMod val="50000"/>
                  </a:schemeClr>
                </a:solidFill>
              </a:rPr>
              <a:t>vite</a:t>
            </a:r>
            <a:r>
              <a:rPr lang="en-GB" sz="2400" dirty="0">
                <a:solidFill>
                  <a:schemeClr val="accent5">
                    <a:lumMod val="50000"/>
                  </a:schemeClr>
                </a:solidFill>
              </a:rPr>
              <a:t> </a:t>
            </a:r>
            <a:r>
              <a:rPr lang="en-GB" sz="2400" dirty="0" err="1">
                <a:solidFill>
                  <a:schemeClr val="accent5">
                    <a:lumMod val="50000"/>
                  </a:schemeClr>
                </a:solidFill>
              </a:rPr>
              <a:t>parler</a:t>
            </a:r>
            <a:r>
              <a:rPr lang="en-GB" sz="2400" dirty="0">
                <a:solidFill>
                  <a:schemeClr val="accent5">
                    <a:lumMod val="50000"/>
                  </a:schemeClr>
                </a:solidFill>
              </a:rPr>
              <a:t> </a:t>
            </a:r>
            <a:r>
              <a:rPr lang="en-GB" sz="2400" dirty="0" err="1">
                <a:solidFill>
                  <a:schemeClr val="accent5">
                    <a:lumMod val="50000"/>
                  </a:schemeClr>
                </a:solidFill>
              </a:rPr>
              <a:t>allemand</a:t>
            </a:r>
            <a:r>
              <a:rPr lang="en-GB" sz="2400" dirty="0">
                <a:solidFill>
                  <a:schemeClr val="accent5">
                    <a:lumMod val="50000"/>
                  </a:schemeClr>
                </a:solidFill>
              </a:rPr>
              <a:t>. </a:t>
            </a:r>
          </a:p>
        </p:txBody>
      </p:sp>
      <p:graphicFrame>
        <p:nvGraphicFramePr>
          <p:cNvPr id="29" name="Table 28"/>
          <p:cNvGraphicFramePr>
            <a:graphicFrameLocks noGrp="1"/>
          </p:cNvGraphicFramePr>
          <p:nvPr>
            <p:extLst>
              <p:ext uri="{D42A27DB-BD31-4B8C-83A1-F6EECF244321}">
                <p14:modId xmlns:p14="http://schemas.microsoft.com/office/powerpoint/2010/main" val="1261258295"/>
              </p:ext>
            </p:extLst>
          </p:nvPr>
        </p:nvGraphicFramePr>
        <p:xfrm>
          <a:off x="2248387" y="5173175"/>
          <a:ext cx="2426980" cy="1097280"/>
        </p:xfrm>
        <a:graphic>
          <a:graphicData uri="http://schemas.openxmlformats.org/drawingml/2006/table">
            <a:tbl>
              <a:tblPr firstRow="1" bandRow="1">
                <a:tableStyleId>{69CF1AB2-1976-4502-BF36-3FF5EA218861}</a:tableStyleId>
              </a:tblPr>
              <a:tblGrid>
                <a:gridCol w="2093025">
                  <a:extLst>
                    <a:ext uri="{9D8B030D-6E8A-4147-A177-3AD203B41FA5}">
                      <a16:colId xmlns:a16="http://schemas.microsoft.com/office/drawing/2014/main" val="4028444228"/>
                    </a:ext>
                  </a:extLst>
                </a:gridCol>
                <a:gridCol w="333955">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You</a:t>
                      </a:r>
                      <a:r>
                        <a:rPr lang="en-GB" sz="2000" b="1" baseline="0" dirty="0">
                          <a:solidFill>
                            <a:schemeClr val="accent5">
                              <a:lumMod val="50000"/>
                            </a:schemeClr>
                          </a:solidFill>
                        </a:rPr>
                        <a:t> speak</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You</a:t>
                      </a:r>
                      <a:r>
                        <a:rPr lang="en-GB" sz="2000" b="1" baseline="0" dirty="0">
                          <a:solidFill>
                            <a:schemeClr val="accent5">
                              <a:lumMod val="50000"/>
                            </a:schemeClr>
                          </a:solidFill>
                        </a:rPr>
                        <a:t> know how to speak</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950" y="4688839"/>
            <a:ext cx="612746" cy="620010"/>
          </a:xfrm>
          <a:prstGeom prst="rect">
            <a:avLst/>
          </a:prstGeom>
        </p:spPr>
      </p:pic>
      <p:graphicFrame>
        <p:nvGraphicFramePr>
          <p:cNvPr id="35" name="Table 34"/>
          <p:cNvGraphicFramePr>
            <a:graphicFrameLocks noGrp="1"/>
          </p:cNvGraphicFramePr>
          <p:nvPr>
            <p:extLst>
              <p:ext uri="{D42A27DB-BD31-4B8C-83A1-F6EECF244321}">
                <p14:modId xmlns:p14="http://schemas.microsoft.com/office/powerpoint/2010/main" val="858037923"/>
              </p:ext>
            </p:extLst>
          </p:nvPr>
        </p:nvGraphicFramePr>
        <p:xfrm>
          <a:off x="4944695" y="2453860"/>
          <a:ext cx="2409394" cy="792480"/>
        </p:xfrm>
        <a:graphic>
          <a:graphicData uri="http://schemas.openxmlformats.org/drawingml/2006/table">
            <a:tbl>
              <a:tblPr firstRow="1" bandRow="1">
                <a:tableStyleId>{69CF1AB2-1976-4502-BF36-3FF5EA218861}</a:tableStyleId>
              </a:tblPr>
              <a:tblGrid>
                <a:gridCol w="2099293">
                  <a:extLst>
                    <a:ext uri="{9D8B030D-6E8A-4147-A177-3AD203B41FA5}">
                      <a16:colId xmlns:a16="http://schemas.microsoft.com/office/drawing/2014/main" val="4028444228"/>
                    </a:ext>
                  </a:extLst>
                </a:gridCol>
                <a:gridCol w="310101">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You visit</a:t>
                      </a: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You</a:t>
                      </a:r>
                      <a:r>
                        <a:rPr lang="en-GB" sz="2000" b="1" baseline="0" dirty="0">
                          <a:solidFill>
                            <a:schemeClr val="accent5">
                              <a:lumMod val="50000"/>
                            </a:schemeClr>
                          </a:solidFill>
                        </a:rPr>
                        <a:t> can </a:t>
                      </a:r>
                      <a:r>
                        <a:rPr lang="en-GB" sz="2000" b="1" dirty="0">
                          <a:solidFill>
                            <a:schemeClr val="accent5">
                              <a:lumMod val="50000"/>
                            </a:schemeClr>
                          </a:solidFill>
                        </a:rPr>
                        <a:t>visit</a:t>
                      </a: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36" name="Rounded Rectangular Callout 35"/>
          <p:cNvSpPr/>
          <p:nvPr/>
        </p:nvSpPr>
        <p:spPr>
          <a:xfrm>
            <a:off x="4837578" y="3799808"/>
            <a:ext cx="2399450" cy="1304014"/>
          </a:xfrm>
          <a:prstGeom prst="wedgeRoundRectCallout">
            <a:avLst>
              <a:gd name="adj1" fmla="val 55909"/>
              <a:gd name="adj2" fmla="val 3262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Elle </a:t>
            </a:r>
            <a:r>
              <a:rPr lang="en-GB" sz="2400" dirty="0" err="1">
                <a:solidFill>
                  <a:schemeClr val="accent5">
                    <a:lumMod val="50000"/>
                  </a:schemeClr>
                </a:solidFill>
              </a:rPr>
              <a:t>veut</a:t>
            </a:r>
            <a:r>
              <a:rPr lang="en-GB" sz="2400" dirty="0">
                <a:solidFill>
                  <a:schemeClr val="accent5">
                    <a:lumMod val="50000"/>
                  </a:schemeClr>
                </a:solidFill>
              </a:rPr>
              <a:t> </a:t>
            </a:r>
            <a:r>
              <a:rPr lang="en-GB" sz="2400" dirty="0" err="1">
                <a:solidFill>
                  <a:schemeClr val="accent5">
                    <a:lumMod val="50000"/>
                  </a:schemeClr>
                </a:solidFill>
              </a:rPr>
              <a:t>bientôt</a:t>
            </a:r>
            <a:r>
              <a:rPr lang="en-GB" sz="2400" dirty="0">
                <a:solidFill>
                  <a:schemeClr val="accent5">
                    <a:lumMod val="50000"/>
                  </a:schemeClr>
                </a:solidFill>
              </a:rPr>
              <a:t> </a:t>
            </a:r>
            <a:r>
              <a:rPr lang="en-GB" sz="2400" dirty="0" err="1">
                <a:solidFill>
                  <a:schemeClr val="accent5">
                    <a:lumMod val="50000"/>
                  </a:schemeClr>
                </a:solidFill>
              </a:rPr>
              <a:t>visiter</a:t>
            </a:r>
            <a:r>
              <a:rPr lang="en-GB" sz="2400" dirty="0">
                <a:solidFill>
                  <a:schemeClr val="accent5">
                    <a:lumMod val="50000"/>
                  </a:schemeClr>
                </a:solidFill>
              </a:rPr>
              <a:t> Paris. </a:t>
            </a:r>
          </a:p>
        </p:txBody>
      </p:sp>
      <p:graphicFrame>
        <p:nvGraphicFramePr>
          <p:cNvPr id="37" name="Table 36"/>
          <p:cNvGraphicFramePr>
            <a:graphicFrameLocks noGrp="1"/>
          </p:cNvGraphicFramePr>
          <p:nvPr>
            <p:extLst>
              <p:ext uri="{D42A27DB-BD31-4B8C-83A1-F6EECF244321}">
                <p14:modId xmlns:p14="http://schemas.microsoft.com/office/powerpoint/2010/main" val="2043557401"/>
              </p:ext>
            </p:extLst>
          </p:nvPr>
        </p:nvGraphicFramePr>
        <p:xfrm>
          <a:off x="4895090" y="5004269"/>
          <a:ext cx="2409394" cy="1097280"/>
        </p:xfrm>
        <a:graphic>
          <a:graphicData uri="http://schemas.openxmlformats.org/drawingml/2006/table">
            <a:tbl>
              <a:tblPr firstRow="1" bandRow="1">
                <a:tableStyleId>{69CF1AB2-1976-4502-BF36-3FF5EA218861}</a:tableStyleId>
              </a:tblPr>
              <a:tblGrid>
                <a:gridCol w="2099293">
                  <a:extLst>
                    <a:ext uri="{9D8B030D-6E8A-4147-A177-3AD203B41FA5}">
                      <a16:colId xmlns:a16="http://schemas.microsoft.com/office/drawing/2014/main" val="4028444228"/>
                    </a:ext>
                  </a:extLst>
                </a:gridCol>
                <a:gridCol w="310101">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She visits</a:t>
                      </a: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She wants to visit</a:t>
                      </a: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38" name="Rounded Rectangular Callout 37"/>
          <p:cNvSpPr/>
          <p:nvPr/>
        </p:nvSpPr>
        <p:spPr>
          <a:xfrm>
            <a:off x="7459283" y="1091183"/>
            <a:ext cx="2551950" cy="1304014"/>
          </a:xfrm>
          <a:prstGeom prst="wedgeRoundRectCallout">
            <a:avLst>
              <a:gd name="adj1" fmla="val -36215"/>
              <a:gd name="adj2" fmla="val 63110"/>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Elle doit </a:t>
            </a:r>
            <a:r>
              <a:rPr lang="en-GB" sz="2400" dirty="0" err="1">
                <a:solidFill>
                  <a:schemeClr val="accent5">
                    <a:lumMod val="50000"/>
                  </a:schemeClr>
                </a:solidFill>
              </a:rPr>
              <a:t>souvent</a:t>
            </a:r>
            <a:r>
              <a:rPr lang="en-GB" sz="2400" dirty="0">
                <a:solidFill>
                  <a:schemeClr val="accent5">
                    <a:lumMod val="50000"/>
                  </a:schemeClr>
                </a:solidFill>
              </a:rPr>
              <a:t> </a:t>
            </a:r>
            <a:r>
              <a:rPr lang="en-GB" sz="2400" dirty="0" err="1">
                <a:solidFill>
                  <a:schemeClr val="accent5">
                    <a:lumMod val="50000"/>
                  </a:schemeClr>
                </a:solidFill>
              </a:rPr>
              <a:t>parler</a:t>
            </a:r>
            <a:r>
              <a:rPr lang="en-GB" sz="2400" dirty="0">
                <a:solidFill>
                  <a:schemeClr val="accent5">
                    <a:lumMod val="50000"/>
                  </a:schemeClr>
                </a:solidFill>
              </a:rPr>
              <a:t> </a:t>
            </a:r>
            <a:r>
              <a:rPr lang="en-GB" sz="2400" dirty="0" err="1">
                <a:solidFill>
                  <a:schemeClr val="accent5">
                    <a:lumMod val="50000"/>
                  </a:schemeClr>
                </a:solidFill>
              </a:rPr>
              <a:t>français</a:t>
            </a:r>
            <a:r>
              <a:rPr lang="en-GB" sz="2400" dirty="0">
                <a:solidFill>
                  <a:schemeClr val="accent5">
                    <a:lumMod val="50000"/>
                  </a:schemeClr>
                </a:solidFill>
              </a:rPr>
              <a:t>. </a:t>
            </a:r>
          </a:p>
        </p:txBody>
      </p:sp>
      <p:graphicFrame>
        <p:nvGraphicFramePr>
          <p:cNvPr id="39" name="Table 38"/>
          <p:cNvGraphicFramePr>
            <a:graphicFrameLocks noGrp="1"/>
          </p:cNvGraphicFramePr>
          <p:nvPr>
            <p:extLst>
              <p:ext uri="{D42A27DB-BD31-4B8C-83A1-F6EECF244321}">
                <p14:modId xmlns:p14="http://schemas.microsoft.com/office/powerpoint/2010/main" val="572880311"/>
              </p:ext>
            </p:extLst>
          </p:nvPr>
        </p:nvGraphicFramePr>
        <p:xfrm>
          <a:off x="9717466" y="1889071"/>
          <a:ext cx="2409394" cy="1101516"/>
        </p:xfrm>
        <a:graphic>
          <a:graphicData uri="http://schemas.openxmlformats.org/drawingml/2006/table">
            <a:tbl>
              <a:tblPr firstRow="1" bandRow="1">
                <a:tableStyleId>{69CF1AB2-1976-4502-BF36-3FF5EA218861}</a:tableStyleId>
              </a:tblPr>
              <a:tblGrid>
                <a:gridCol w="2099293">
                  <a:extLst>
                    <a:ext uri="{9D8B030D-6E8A-4147-A177-3AD203B41FA5}">
                      <a16:colId xmlns:a16="http://schemas.microsoft.com/office/drawing/2014/main" val="4028444228"/>
                    </a:ext>
                  </a:extLst>
                </a:gridCol>
                <a:gridCol w="310101">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She speaks</a:t>
                      </a:r>
                    </a:p>
                  </a:txBody>
                  <a:tcPr/>
                </a:tc>
                <a:tc>
                  <a:txBody>
                    <a:bodyPr/>
                    <a:lstStyle/>
                    <a:p>
                      <a:endParaRPr lang="en-GB"/>
                    </a:p>
                  </a:txBody>
                  <a:tcPr/>
                </a:tc>
                <a:extLst>
                  <a:ext uri="{0D108BD9-81ED-4DB2-BD59-A6C34878D82A}">
                    <a16:rowId xmlns:a16="http://schemas.microsoft.com/office/drawing/2014/main" val="2673078267"/>
                  </a:ext>
                </a:extLst>
              </a:tr>
              <a:tr h="705276">
                <a:tc>
                  <a:txBody>
                    <a:bodyPr/>
                    <a:lstStyle/>
                    <a:p>
                      <a:pPr algn="r"/>
                      <a:r>
                        <a:rPr lang="en-GB" sz="2000" b="1" dirty="0">
                          <a:solidFill>
                            <a:schemeClr val="accent5">
                              <a:lumMod val="50000"/>
                            </a:schemeClr>
                          </a:solidFill>
                        </a:rPr>
                        <a:t>She has to</a:t>
                      </a:r>
                      <a:r>
                        <a:rPr lang="en-GB" sz="2000" b="1" baseline="0" dirty="0">
                          <a:solidFill>
                            <a:schemeClr val="accent5">
                              <a:lumMod val="50000"/>
                            </a:schemeClr>
                          </a:solidFill>
                        </a:rPr>
                        <a:t> speak</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40" name="Rounded Rectangular Callout 39"/>
          <p:cNvSpPr/>
          <p:nvPr/>
        </p:nvSpPr>
        <p:spPr>
          <a:xfrm>
            <a:off x="7496244" y="2894332"/>
            <a:ext cx="2624908" cy="1304014"/>
          </a:xfrm>
          <a:prstGeom prst="wedgeRoundRectCallout">
            <a:avLst>
              <a:gd name="adj1" fmla="val -37427"/>
              <a:gd name="adj2" fmla="val 6128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Je        </a:t>
            </a:r>
            <a:r>
              <a:rPr lang="en-GB" sz="2400" dirty="0" err="1">
                <a:solidFill>
                  <a:schemeClr val="accent5">
                    <a:lumMod val="50000"/>
                  </a:schemeClr>
                </a:solidFill>
              </a:rPr>
              <a:t>parle</a:t>
            </a:r>
            <a:r>
              <a:rPr lang="en-GB" sz="2400" dirty="0">
                <a:solidFill>
                  <a:schemeClr val="accent5">
                    <a:lumMod val="50000"/>
                  </a:schemeClr>
                </a:solidFill>
              </a:rPr>
              <a:t> </a:t>
            </a:r>
            <a:r>
              <a:rPr lang="en-GB" sz="2400" dirty="0" err="1">
                <a:solidFill>
                  <a:schemeClr val="accent5">
                    <a:lumMod val="50000"/>
                  </a:schemeClr>
                </a:solidFill>
              </a:rPr>
              <a:t>bien</a:t>
            </a:r>
            <a:r>
              <a:rPr lang="en-GB" sz="2400" dirty="0">
                <a:solidFill>
                  <a:schemeClr val="accent5">
                    <a:lumMod val="50000"/>
                  </a:schemeClr>
                </a:solidFill>
              </a:rPr>
              <a:t> </a:t>
            </a:r>
            <a:r>
              <a:rPr lang="en-GB" sz="2400" dirty="0" err="1">
                <a:solidFill>
                  <a:schemeClr val="accent5">
                    <a:lumMod val="50000"/>
                  </a:schemeClr>
                </a:solidFill>
              </a:rPr>
              <a:t>anglais</a:t>
            </a:r>
            <a:r>
              <a:rPr lang="en-GB" sz="2400" dirty="0">
                <a:solidFill>
                  <a:schemeClr val="accent5">
                    <a:lumMod val="50000"/>
                  </a:schemeClr>
                </a:solidFill>
              </a:rPr>
              <a:t>. </a:t>
            </a:r>
          </a:p>
        </p:txBody>
      </p:sp>
      <p:graphicFrame>
        <p:nvGraphicFramePr>
          <p:cNvPr id="41" name="Table 40"/>
          <p:cNvGraphicFramePr>
            <a:graphicFrameLocks noGrp="1"/>
          </p:cNvGraphicFramePr>
          <p:nvPr>
            <p:extLst>
              <p:ext uri="{D42A27DB-BD31-4B8C-83A1-F6EECF244321}">
                <p14:modId xmlns:p14="http://schemas.microsoft.com/office/powerpoint/2010/main" val="3697875546"/>
              </p:ext>
            </p:extLst>
          </p:nvPr>
        </p:nvGraphicFramePr>
        <p:xfrm>
          <a:off x="9734234" y="3500316"/>
          <a:ext cx="2409394" cy="1097280"/>
        </p:xfrm>
        <a:graphic>
          <a:graphicData uri="http://schemas.openxmlformats.org/drawingml/2006/table">
            <a:tbl>
              <a:tblPr firstRow="1" bandRow="1">
                <a:tableStyleId>{69CF1AB2-1976-4502-BF36-3FF5EA218861}</a:tableStyleId>
              </a:tblPr>
              <a:tblGrid>
                <a:gridCol w="2091342">
                  <a:extLst>
                    <a:ext uri="{9D8B030D-6E8A-4147-A177-3AD203B41FA5}">
                      <a16:colId xmlns:a16="http://schemas.microsoft.com/office/drawing/2014/main" val="4028444228"/>
                    </a:ext>
                  </a:extLst>
                </a:gridCol>
                <a:gridCol w="318052">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I</a:t>
                      </a:r>
                      <a:r>
                        <a:rPr lang="en-GB" sz="2000" b="1" baseline="0" dirty="0">
                          <a:solidFill>
                            <a:schemeClr val="accent5">
                              <a:lumMod val="50000"/>
                            </a:schemeClr>
                          </a:solidFill>
                        </a:rPr>
                        <a:t> speak </a:t>
                      </a:r>
                      <a:endParaRPr lang="en-GB" sz="2000" b="1" dirty="0">
                        <a:solidFill>
                          <a:schemeClr val="accent5">
                            <a:lumMod val="50000"/>
                          </a:schemeClr>
                        </a:solidFill>
                      </a:endParaRPr>
                    </a:p>
                  </a:txBody>
                  <a:tcPr/>
                </a:tc>
                <a:tc>
                  <a:txBody>
                    <a:bodyPr/>
                    <a:lstStyle/>
                    <a:p>
                      <a:endParaRPr lang="en-GB"/>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I know</a:t>
                      </a:r>
                      <a:r>
                        <a:rPr lang="en-GB" sz="2000" b="1" baseline="0" dirty="0">
                          <a:solidFill>
                            <a:schemeClr val="accent5">
                              <a:lumMod val="50000"/>
                            </a:schemeClr>
                          </a:solidFill>
                        </a:rPr>
                        <a:t> how to speak</a:t>
                      </a:r>
                      <a:endParaRPr lang="en-GB" sz="2000" b="1"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sp>
        <p:nvSpPr>
          <p:cNvPr id="42" name="Rounded Rectangular Callout 41"/>
          <p:cNvSpPr/>
          <p:nvPr/>
        </p:nvSpPr>
        <p:spPr>
          <a:xfrm>
            <a:off x="7465567" y="4721970"/>
            <a:ext cx="2624908" cy="1304014"/>
          </a:xfrm>
          <a:prstGeom prst="wedgeRoundRectCallout">
            <a:avLst>
              <a:gd name="adj1" fmla="val -41668"/>
              <a:gd name="adj2" fmla="val 59453"/>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  Elle        </a:t>
            </a:r>
            <a:r>
              <a:rPr lang="en-GB" sz="2400" dirty="0" err="1">
                <a:solidFill>
                  <a:schemeClr val="accent5">
                    <a:lumMod val="50000"/>
                  </a:schemeClr>
                </a:solidFill>
              </a:rPr>
              <a:t>aime</a:t>
            </a:r>
            <a:r>
              <a:rPr lang="en-GB" sz="2400" dirty="0">
                <a:solidFill>
                  <a:schemeClr val="accent5">
                    <a:lumMod val="50000"/>
                  </a:schemeClr>
                </a:solidFill>
              </a:rPr>
              <a:t> </a:t>
            </a:r>
            <a:r>
              <a:rPr lang="en-GB" sz="2400" dirty="0" err="1">
                <a:solidFill>
                  <a:schemeClr val="accent5">
                    <a:lumMod val="50000"/>
                  </a:schemeClr>
                </a:solidFill>
              </a:rPr>
              <a:t>assez</a:t>
            </a:r>
            <a:r>
              <a:rPr lang="en-GB" sz="2400" dirty="0">
                <a:solidFill>
                  <a:schemeClr val="accent5">
                    <a:lumMod val="50000"/>
                  </a:schemeClr>
                </a:solidFill>
              </a:rPr>
              <a:t> la </a:t>
            </a:r>
            <a:r>
              <a:rPr lang="en-GB" sz="2400" dirty="0" err="1">
                <a:solidFill>
                  <a:schemeClr val="accent5">
                    <a:lumMod val="50000"/>
                  </a:schemeClr>
                </a:solidFill>
              </a:rPr>
              <a:t>visite</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Écosse</a:t>
            </a:r>
            <a:r>
              <a:rPr lang="en-GB" sz="2400" dirty="0">
                <a:solidFill>
                  <a:schemeClr val="accent5">
                    <a:lumMod val="50000"/>
                  </a:schemeClr>
                </a:solidFill>
              </a:rPr>
              <a:t>. </a:t>
            </a:r>
          </a:p>
        </p:txBody>
      </p:sp>
      <p:graphicFrame>
        <p:nvGraphicFramePr>
          <p:cNvPr id="43" name="Table 42"/>
          <p:cNvGraphicFramePr>
            <a:graphicFrameLocks noGrp="1"/>
          </p:cNvGraphicFramePr>
          <p:nvPr>
            <p:extLst>
              <p:ext uri="{D42A27DB-BD31-4B8C-83A1-F6EECF244321}">
                <p14:modId xmlns:p14="http://schemas.microsoft.com/office/powerpoint/2010/main" val="1344822261"/>
              </p:ext>
            </p:extLst>
          </p:nvPr>
        </p:nvGraphicFramePr>
        <p:xfrm>
          <a:off x="9708673" y="5477975"/>
          <a:ext cx="2426980" cy="792480"/>
        </p:xfrm>
        <a:graphic>
          <a:graphicData uri="http://schemas.openxmlformats.org/drawingml/2006/table">
            <a:tbl>
              <a:tblPr firstRow="1" bandRow="1">
                <a:tableStyleId>{69CF1AB2-1976-4502-BF36-3FF5EA218861}</a:tableStyleId>
              </a:tblPr>
              <a:tblGrid>
                <a:gridCol w="2093025">
                  <a:extLst>
                    <a:ext uri="{9D8B030D-6E8A-4147-A177-3AD203B41FA5}">
                      <a16:colId xmlns:a16="http://schemas.microsoft.com/office/drawing/2014/main" val="4028444228"/>
                    </a:ext>
                  </a:extLst>
                </a:gridCol>
                <a:gridCol w="333955">
                  <a:extLst>
                    <a:ext uri="{9D8B030D-6E8A-4147-A177-3AD203B41FA5}">
                      <a16:colId xmlns:a16="http://schemas.microsoft.com/office/drawing/2014/main" val="3032125467"/>
                    </a:ext>
                  </a:extLst>
                </a:gridCol>
              </a:tblGrid>
              <a:tr h="370840">
                <a:tc>
                  <a:txBody>
                    <a:bodyPr/>
                    <a:lstStyle/>
                    <a:p>
                      <a:pPr algn="r"/>
                      <a:r>
                        <a:rPr lang="en-GB" sz="2000" b="1" dirty="0">
                          <a:solidFill>
                            <a:schemeClr val="accent5">
                              <a:lumMod val="50000"/>
                            </a:schemeClr>
                          </a:solidFill>
                        </a:rPr>
                        <a:t>She likes</a:t>
                      </a:r>
                    </a:p>
                  </a:txBody>
                  <a:tcPr/>
                </a:tc>
                <a:tc>
                  <a:txBody>
                    <a:bodyPr/>
                    <a:lstStyle/>
                    <a:p>
                      <a:endParaRPr lang="en-GB" dirty="0"/>
                    </a:p>
                  </a:txBody>
                  <a:tcPr/>
                </a:tc>
                <a:extLst>
                  <a:ext uri="{0D108BD9-81ED-4DB2-BD59-A6C34878D82A}">
                    <a16:rowId xmlns:a16="http://schemas.microsoft.com/office/drawing/2014/main" val="2673078267"/>
                  </a:ext>
                </a:extLst>
              </a:tr>
              <a:tr h="370840">
                <a:tc>
                  <a:txBody>
                    <a:bodyPr/>
                    <a:lstStyle/>
                    <a:p>
                      <a:pPr algn="r"/>
                      <a:r>
                        <a:rPr lang="en-GB" sz="2000" b="1" dirty="0">
                          <a:solidFill>
                            <a:schemeClr val="accent5">
                              <a:lumMod val="50000"/>
                            </a:schemeClr>
                          </a:solidFill>
                        </a:rPr>
                        <a:t>She must like</a:t>
                      </a:r>
                    </a:p>
                  </a:txBody>
                  <a:tcPr/>
                </a:tc>
                <a:tc>
                  <a:txBody>
                    <a:bodyPr/>
                    <a:lstStyle/>
                    <a:p>
                      <a:endParaRPr lang="en-GB" dirty="0"/>
                    </a:p>
                  </a:txBody>
                  <a:tcPr/>
                </a:tc>
                <a:extLst>
                  <a:ext uri="{0D108BD9-81ED-4DB2-BD59-A6C34878D82A}">
                    <a16:rowId xmlns:a16="http://schemas.microsoft.com/office/drawing/2014/main" val="2440503160"/>
                  </a:ext>
                </a:extLst>
              </a:tr>
            </a:tbl>
          </a:graphicData>
        </a:graphic>
      </p:graphicFrame>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5019" y="3751249"/>
            <a:ext cx="612746" cy="620010"/>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2" y="1043600"/>
            <a:ext cx="612746" cy="620010"/>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866" y="3043786"/>
            <a:ext cx="612746" cy="6200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1964" y="4666660"/>
            <a:ext cx="612746" cy="620010"/>
          </a:xfrm>
          <a:prstGeom prst="rect">
            <a:avLst/>
          </a:prstGeom>
        </p:spPr>
      </p:pic>
      <p:pic>
        <p:nvPicPr>
          <p:cNvPr id="54" name="Picture 53"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2845" y="2133560"/>
            <a:ext cx="282522" cy="294294"/>
          </a:xfrm>
          <a:prstGeom prst="rect">
            <a:avLst/>
          </a:prstGeom>
        </p:spPr>
      </p:pic>
      <p:pic>
        <p:nvPicPr>
          <p:cNvPr id="55" name="Picture 5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971" y="3615399"/>
            <a:ext cx="282522" cy="294294"/>
          </a:xfrm>
          <a:prstGeom prst="rect">
            <a:avLst/>
          </a:prstGeom>
        </p:spPr>
      </p:pic>
      <p:pic>
        <p:nvPicPr>
          <p:cNvPr id="56" name="Picture 5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971" y="5659907"/>
            <a:ext cx="282522" cy="294294"/>
          </a:xfrm>
          <a:prstGeom prst="rect">
            <a:avLst/>
          </a:prstGeom>
        </p:spPr>
      </p:pic>
      <p:pic>
        <p:nvPicPr>
          <p:cNvPr id="57" name="Picture 56"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456" y="2882519"/>
            <a:ext cx="282522" cy="294294"/>
          </a:xfrm>
          <a:prstGeom prst="rect">
            <a:avLst/>
          </a:prstGeom>
        </p:spPr>
      </p:pic>
      <p:pic>
        <p:nvPicPr>
          <p:cNvPr id="58" name="Picture 57"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187" y="5512760"/>
            <a:ext cx="282522" cy="294294"/>
          </a:xfrm>
          <a:prstGeom prst="rect">
            <a:avLst/>
          </a:prstGeom>
        </p:spPr>
      </p:pic>
      <p:pic>
        <p:nvPicPr>
          <p:cNvPr id="60" name="Picture 59"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0573" y="3543246"/>
            <a:ext cx="282522" cy="294294"/>
          </a:xfrm>
          <a:prstGeom prst="rect">
            <a:avLst/>
          </a:prstGeom>
        </p:spPr>
      </p:pic>
      <p:pic>
        <p:nvPicPr>
          <p:cNvPr id="61" name="Picture 60"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8824" y="5507902"/>
            <a:ext cx="282522" cy="294294"/>
          </a:xfrm>
          <a:prstGeom prst="rect">
            <a:avLst/>
          </a:prstGeom>
        </p:spPr>
      </p:pic>
      <p:sp>
        <p:nvSpPr>
          <p:cNvPr id="3" name="TextBox 2"/>
          <p:cNvSpPr txBox="1"/>
          <p:nvPr/>
        </p:nvSpPr>
        <p:spPr>
          <a:xfrm>
            <a:off x="134389" y="1517128"/>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1</a:t>
            </a:r>
          </a:p>
        </p:txBody>
      </p:sp>
      <p:sp>
        <p:nvSpPr>
          <p:cNvPr id="70" name="TextBox 69"/>
          <p:cNvSpPr txBox="1"/>
          <p:nvPr/>
        </p:nvSpPr>
        <p:spPr>
          <a:xfrm>
            <a:off x="140906" y="3153736"/>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2</a:t>
            </a:r>
          </a:p>
        </p:txBody>
      </p:sp>
      <p:sp>
        <p:nvSpPr>
          <p:cNvPr id="47" name="Rounded Rectangular Callout 46"/>
          <p:cNvSpPr/>
          <p:nvPr/>
        </p:nvSpPr>
        <p:spPr>
          <a:xfrm>
            <a:off x="45798" y="1395725"/>
            <a:ext cx="2551950" cy="1304014"/>
          </a:xfrm>
          <a:prstGeom prst="wedgeRoundRectCallout">
            <a:avLst>
              <a:gd name="adj1" fmla="val -36215"/>
              <a:gd name="adj2" fmla="val 66159"/>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 often visit Germany. </a:t>
            </a:r>
          </a:p>
        </p:txBody>
      </p:sp>
      <p:sp>
        <p:nvSpPr>
          <p:cNvPr id="69" name="Rounded Rectangular Callout 68"/>
          <p:cNvSpPr/>
          <p:nvPr/>
        </p:nvSpPr>
        <p:spPr>
          <a:xfrm>
            <a:off x="47399" y="3043786"/>
            <a:ext cx="2624908" cy="1304014"/>
          </a:xfrm>
          <a:prstGeom prst="wedgeRoundRectCallout">
            <a:avLst>
              <a:gd name="adj1" fmla="val -38638"/>
              <a:gd name="adj2" fmla="val 62500"/>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He likes Algiers a lot. </a:t>
            </a:r>
          </a:p>
        </p:txBody>
      </p:sp>
      <p:sp>
        <p:nvSpPr>
          <p:cNvPr id="72" name="TextBox 71"/>
          <p:cNvSpPr txBox="1"/>
          <p:nvPr/>
        </p:nvSpPr>
        <p:spPr>
          <a:xfrm>
            <a:off x="134389" y="4855375"/>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3</a:t>
            </a:r>
          </a:p>
        </p:txBody>
      </p:sp>
      <p:sp>
        <p:nvSpPr>
          <p:cNvPr id="71" name="Rounded Rectangular Callout 70"/>
          <p:cNvSpPr/>
          <p:nvPr/>
        </p:nvSpPr>
        <p:spPr>
          <a:xfrm>
            <a:off x="46255" y="4745425"/>
            <a:ext cx="2627195" cy="1304014"/>
          </a:xfrm>
          <a:prstGeom prst="wedgeRoundRectCallout">
            <a:avLst>
              <a:gd name="adj1" fmla="val -37426"/>
              <a:gd name="adj2" fmla="val 61891"/>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You know how to speak German quickly. </a:t>
            </a:r>
          </a:p>
        </p:txBody>
      </p:sp>
      <p:sp>
        <p:nvSpPr>
          <p:cNvPr id="73" name="TextBox 72"/>
          <p:cNvSpPr txBox="1"/>
          <p:nvPr/>
        </p:nvSpPr>
        <p:spPr>
          <a:xfrm>
            <a:off x="4953583" y="1311664"/>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4</a:t>
            </a:r>
          </a:p>
        </p:txBody>
      </p:sp>
      <p:sp>
        <p:nvSpPr>
          <p:cNvPr id="74" name="Rounded Rectangular Callout 73"/>
          <p:cNvSpPr/>
          <p:nvPr/>
        </p:nvSpPr>
        <p:spPr>
          <a:xfrm>
            <a:off x="4837578" y="1240876"/>
            <a:ext cx="2419105" cy="1304014"/>
          </a:xfrm>
          <a:prstGeom prst="wedgeRoundRectCallout">
            <a:avLst>
              <a:gd name="adj1" fmla="val 55921"/>
              <a:gd name="adj2" fmla="val 37501"/>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You can visit London again. </a:t>
            </a:r>
          </a:p>
        </p:txBody>
      </p:sp>
      <p:sp>
        <p:nvSpPr>
          <p:cNvPr id="75" name="TextBox 74"/>
          <p:cNvSpPr txBox="1"/>
          <p:nvPr/>
        </p:nvSpPr>
        <p:spPr>
          <a:xfrm>
            <a:off x="4987823" y="3865189"/>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5</a:t>
            </a:r>
          </a:p>
        </p:txBody>
      </p:sp>
      <p:sp>
        <p:nvSpPr>
          <p:cNvPr id="76" name="Rounded Rectangular Callout 75"/>
          <p:cNvSpPr/>
          <p:nvPr/>
        </p:nvSpPr>
        <p:spPr>
          <a:xfrm>
            <a:off x="4826739" y="3767811"/>
            <a:ext cx="2419105" cy="1304014"/>
          </a:xfrm>
          <a:prstGeom prst="wedgeRoundRectCallout">
            <a:avLst>
              <a:gd name="adj1" fmla="val 55921"/>
              <a:gd name="adj2" fmla="val 37501"/>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She wants to visit Paris soon. </a:t>
            </a:r>
          </a:p>
        </p:txBody>
      </p:sp>
      <p:sp>
        <p:nvSpPr>
          <p:cNvPr id="77" name="TextBox 76"/>
          <p:cNvSpPr txBox="1"/>
          <p:nvPr/>
        </p:nvSpPr>
        <p:spPr>
          <a:xfrm>
            <a:off x="7597072" y="1151398"/>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6</a:t>
            </a:r>
          </a:p>
        </p:txBody>
      </p:sp>
      <p:sp>
        <p:nvSpPr>
          <p:cNvPr id="78" name="Rounded Rectangular Callout 77"/>
          <p:cNvSpPr/>
          <p:nvPr/>
        </p:nvSpPr>
        <p:spPr>
          <a:xfrm>
            <a:off x="7460739" y="1093660"/>
            <a:ext cx="2550494" cy="1304014"/>
          </a:xfrm>
          <a:prstGeom prst="wedgeRoundRectCallout">
            <a:avLst>
              <a:gd name="adj1" fmla="val -37294"/>
              <a:gd name="adj2" fmla="val 64940"/>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She often has to speak French. </a:t>
            </a:r>
          </a:p>
        </p:txBody>
      </p:sp>
      <p:sp>
        <p:nvSpPr>
          <p:cNvPr id="79" name="TextBox 78"/>
          <p:cNvSpPr txBox="1"/>
          <p:nvPr/>
        </p:nvSpPr>
        <p:spPr>
          <a:xfrm>
            <a:off x="7625983" y="2953681"/>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7</a:t>
            </a:r>
          </a:p>
        </p:txBody>
      </p:sp>
      <p:sp>
        <p:nvSpPr>
          <p:cNvPr id="80" name="Rounded Rectangular Callout 79"/>
          <p:cNvSpPr/>
          <p:nvPr/>
        </p:nvSpPr>
        <p:spPr>
          <a:xfrm>
            <a:off x="7477132" y="2886038"/>
            <a:ext cx="2644019" cy="1304014"/>
          </a:xfrm>
          <a:prstGeom prst="wedgeRoundRectCallout">
            <a:avLst>
              <a:gd name="adj1" fmla="val -37294"/>
              <a:gd name="adj2" fmla="val 64940"/>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I speak English well. </a:t>
            </a:r>
          </a:p>
        </p:txBody>
      </p:sp>
      <p:sp>
        <p:nvSpPr>
          <p:cNvPr id="81" name="TextBox 80"/>
          <p:cNvSpPr txBox="1"/>
          <p:nvPr/>
        </p:nvSpPr>
        <p:spPr>
          <a:xfrm>
            <a:off x="7556288" y="4816589"/>
            <a:ext cx="327875" cy="400110"/>
          </a:xfrm>
          <a:prstGeom prst="rect">
            <a:avLst/>
          </a:prstGeom>
          <a:solidFill>
            <a:schemeClr val="accent1">
              <a:lumMod val="50000"/>
            </a:schemeClr>
          </a:solidFill>
          <a:ln w="28575">
            <a:solidFill>
              <a:schemeClr val="accent2"/>
            </a:solidFill>
          </a:ln>
        </p:spPr>
        <p:txBody>
          <a:bodyPr wrap="square" rtlCol="0">
            <a:spAutoFit/>
          </a:bodyPr>
          <a:lstStyle/>
          <a:p>
            <a:pPr algn="ctr"/>
            <a:r>
              <a:rPr lang="en-GB" sz="2000" b="1" dirty="0">
                <a:solidFill>
                  <a:schemeClr val="bg1"/>
                </a:solidFill>
              </a:rPr>
              <a:t>8</a:t>
            </a:r>
          </a:p>
        </p:txBody>
      </p:sp>
      <p:sp>
        <p:nvSpPr>
          <p:cNvPr id="82" name="Rounded Rectangular Callout 81"/>
          <p:cNvSpPr/>
          <p:nvPr/>
        </p:nvSpPr>
        <p:spPr>
          <a:xfrm>
            <a:off x="7465567" y="4730264"/>
            <a:ext cx="2624908" cy="1304014"/>
          </a:xfrm>
          <a:prstGeom prst="wedgeRoundRectCallout">
            <a:avLst>
              <a:gd name="adj1" fmla="val -42444"/>
              <a:gd name="adj2" fmla="val 60062"/>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She quite likes the visit to Scotland. </a:t>
            </a:r>
          </a:p>
        </p:txBody>
      </p:sp>
      <p:sp>
        <p:nvSpPr>
          <p:cNvPr id="83" name="TextBox 82">
            <a:extLst>
              <a:ext uri="{FF2B5EF4-FFF2-40B4-BE49-F238E27FC236}">
                <a16:creationId xmlns:a16="http://schemas.microsoft.com/office/drawing/2014/main" id="{AD51C940-ACE5-FD48-A09A-D04E7D00194B}"/>
              </a:ext>
            </a:extLst>
          </p:cNvPr>
          <p:cNvSpPr txBox="1"/>
          <p:nvPr/>
        </p:nvSpPr>
        <p:spPr>
          <a:xfrm>
            <a:off x="6246883" y="6556"/>
            <a:ext cx="41802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Parle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ave</a:t>
            </a:r>
            <a:r>
              <a:rPr lang="en-US" sz="2000" dirty="0">
                <a:solidFill>
                  <a:srgbClr val="4472C4">
                    <a:lumMod val="50000"/>
                  </a:srgbClr>
                </a:solidFill>
                <a:latin typeface="Century Gothic" panose="020F0302020204030204"/>
              </a:rPr>
              <a:t>c ton/ta </a:t>
            </a:r>
            <a:r>
              <a:rPr lang="en-US" sz="2000" dirty="0" err="1">
                <a:solidFill>
                  <a:srgbClr val="4472C4">
                    <a:lumMod val="50000"/>
                  </a:srgbClr>
                </a:solidFill>
                <a:latin typeface="Century Gothic" panose="020F0302020204030204"/>
              </a:rPr>
              <a:t>partenaire</a:t>
            </a:r>
            <a:r>
              <a:rPr lang="en-US" sz="20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C’est</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 quoi la phrase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rPr>
              <a:t>complète</a:t>
            </a:r>
            <a:r>
              <a:rPr kumimoji="0" lang="en-US" sz="200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noProof="0" dirty="0" err="1">
                <a:ln>
                  <a:noFill/>
                </a:ln>
                <a:solidFill>
                  <a:srgbClr val="4472C4">
                    <a:lumMod val="50000"/>
                  </a:srgbClr>
                </a:solidFill>
                <a:effectLst/>
                <a:uLnTx/>
                <a:uFillTx/>
                <a:latin typeface="Century Gothic" panose="020F0302020204030204"/>
              </a:rPr>
              <a:t>en</a:t>
            </a:r>
            <a:r>
              <a:rPr kumimoji="0" lang="en-US" sz="200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noProof="0" dirty="0" err="1">
                <a:ln>
                  <a:noFill/>
                </a:ln>
                <a:solidFill>
                  <a:srgbClr val="4472C4">
                    <a:lumMod val="50000"/>
                  </a:srgbClr>
                </a:solidFill>
                <a:effectLst/>
                <a:uLnTx/>
                <a:uFillTx/>
                <a:latin typeface="Century Gothic" panose="020F0302020204030204"/>
              </a:rPr>
              <a:t>français</a:t>
            </a:r>
            <a:r>
              <a:rPr kumimoji="0" lang="en-US" sz="2000" i="0" u="none" strike="noStrike" kern="1200" cap="none" spc="0" normalizeH="0" noProof="0" dirty="0">
                <a:ln>
                  <a:noFill/>
                </a:ln>
                <a:solidFill>
                  <a:srgbClr val="4472C4">
                    <a:lumMod val="50000"/>
                  </a:srgbClr>
                </a:solidFill>
                <a:effectLst/>
                <a:uLnTx/>
                <a:uFillTx/>
                <a:latin typeface="Century Gothic" panose="020F0302020204030204"/>
              </a:rPr>
              <a:t> ? Et </a:t>
            </a:r>
            <a:r>
              <a:rPr kumimoji="0" lang="en-US" sz="2000" i="0" u="none" strike="noStrike" kern="1200" cap="none" spc="0" normalizeH="0" noProof="0" dirty="0" err="1">
                <a:ln>
                  <a:noFill/>
                </a:ln>
                <a:solidFill>
                  <a:srgbClr val="4472C4">
                    <a:lumMod val="50000"/>
                  </a:srgbClr>
                </a:solidFill>
                <a:effectLst/>
                <a:uLnTx/>
                <a:uFillTx/>
                <a:latin typeface="Century Gothic" panose="020F0302020204030204"/>
              </a:rPr>
              <a:t>en</a:t>
            </a:r>
            <a:r>
              <a:rPr kumimoji="0" lang="en-US" sz="200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noProof="0" dirty="0" err="1">
                <a:ln>
                  <a:noFill/>
                </a:ln>
                <a:solidFill>
                  <a:srgbClr val="4472C4">
                    <a:lumMod val="50000"/>
                  </a:srgbClr>
                </a:solidFill>
                <a:effectLst/>
                <a:uLnTx/>
                <a:uFillTx/>
                <a:latin typeface="Century Gothic" panose="020F0302020204030204"/>
              </a:rPr>
              <a:t>anglais</a:t>
            </a:r>
            <a:r>
              <a:rPr kumimoji="0" lang="en-US" sz="2000" i="0" u="none" strike="noStrike" kern="1200" cap="none" spc="0" normalizeH="0" noProof="0" dirty="0">
                <a:ln>
                  <a:noFill/>
                </a:ln>
                <a:solidFill>
                  <a:srgbClr val="4472C4">
                    <a:lumMod val="50000"/>
                  </a:srgbClr>
                </a:solidFill>
                <a:effectLst/>
                <a:uLnTx/>
                <a:uFillTx/>
                <a:latin typeface="Century Gothic" panose="020F0302020204030204"/>
              </a:rPr>
              <a:t> ?</a:t>
            </a:r>
            <a:endPar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9" name="Picture 58"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8824" y="2427854"/>
            <a:ext cx="282522" cy="294294"/>
          </a:xfrm>
          <a:prstGeom prst="rect">
            <a:avLst/>
          </a:prstGeom>
        </p:spPr>
      </p:pic>
    </p:spTree>
    <p:extLst>
      <p:ext uri="{BB962C8B-B14F-4D97-AF65-F5344CB8AC3E}">
        <p14:creationId xmlns:p14="http://schemas.microsoft.com/office/powerpoint/2010/main" val="2809876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3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4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7" restart="whenNotActive" fill="hold" evtFilter="cancelBubble" nodeType="interactiveSeq">
                <p:stCondLst>
                  <p:cond evt="onClick" delay="0">
                    <p:tgtEl>
                      <p:spTgt spid="4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7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52" restart="whenNotActive" fill="hold" evtFilter="cancelBubble" nodeType="interactiveSeq">
                <p:stCondLst>
                  <p:cond evt="onClick" delay="0">
                    <p:tgtEl>
                      <p:spTgt spid="7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3"/>
                  </p:tgtEl>
                </p:cond>
              </p:nextCondLst>
            </p:seq>
            <p:seq concurrent="1" nextAc="seek">
              <p:cTn id="62" restart="whenNotActive" fill="hold" evtFilter="cancelBubble" nodeType="interactiveSeq">
                <p:stCondLst>
                  <p:cond evt="onClick" delay="0">
                    <p:tgtEl>
                      <p:spTgt spid="75"/>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67" restart="whenNotActive" fill="hold" evtFilter="cancelBubble" nodeType="interactiveSeq">
                <p:stCondLst>
                  <p:cond evt="onClick" delay="0">
                    <p:tgtEl>
                      <p:spTgt spid="77"/>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72" restart="whenNotActive" fill="hold" evtFilter="cancelBubble" nodeType="interactiveSeq">
                <p:stCondLst>
                  <p:cond evt="onClick" delay="0">
                    <p:tgtEl>
                      <p:spTgt spid="7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1"/>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childTnLst>
        </p:cTn>
      </p:par>
    </p:tnLst>
    <p:bldLst>
      <p:bldP spid="47" grpId="0" animBg="1"/>
      <p:bldP spid="69" grpId="0" animBg="1"/>
      <p:bldP spid="71" grpId="0" animBg="1"/>
      <p:bldP spid="74" grpId="0" animBg="1"/>
      <p:bldP spid="76" grpId="0" animBg="1"/>
      <p:bldP spid="78" grpId="0" animBg="1"/>
      <p:bldP spid="80" grpId="0" animBg="1"/>
      <p:bldP spid="8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Questions: subject-verb inversion (Question formation)</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3.1, Week 1)</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Student worksheet</a:t>
            </a: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7"/>
              </a:rPr>
            </a:b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t>Year 8 Term 2.2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9"/>
              </a:rPr>
              <a:t>Year 8 Term 1.2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9"/>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37396" y="2366936"/>
            <a:ext cx="1430554" cy="14305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031653" y="784151"/>
          <a:ext cx="7972453" cy="5467737"/>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imin</a:t>
                      </a:r>
                      <a:r>
                        <a:rPr lang="en-GB" sz="2400" dirty="0" err="1">
                          <a:solidFill>
                            <a:schemeClr val="accent1">
                              <a:lumMod val="50000"/>
                            </a:schemeClr>
                          </a:solidFill>
                        </a:rPr>
                        <a:t>uer</a:t>
                      </a:r>
                      <a:r>
                        <a:rPr lang="en-GB" sz="2000" dirty="0">
                          <a:solidFill>
                            <a:schemeClr val="accent1">
                              <a:lumMod val="50000"/>
                            </a:schemeClr>
                          </a:solidFill>
                        </a:rPr>
                        <a:t> [decrease]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in</a:t>
                      </a:r>
                      <a:r>
                        <a:rPr lang="en-GB" sz="2400" dirty="0" err="1">
                          <a:solidFill>
                            <a:schemeClr val="accent1">
                              <a:lumMod val="50000"/>
                            </a:schemeClr>
                          </a:solidFill>
                        </a:rPr>
                        <a:t>terroger</a:t>
                      </a:r>
                      <a:r>
                        <a:rPr lang="en-GB" sz="2000" dirty="0">
                          <a:solidFill>
                            <a:schemeClr val="accent1">
                              <a:lumMod val="50000"/>
                            </a:schemeClr>
                          </a:solidFill>
                        </a:rPr>
                        <a:t> [to interrogate]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gr</a:t>
                      </a:r>
                      <a:r>
                        <a:rPr lang="en-GB" sz="2400" b="1" dirty="0" err="1">
                          <a:solidFill>
                            <a:schemeClr val="accent1">
                              <a:lumMod val="50000"/>
                            </a:schemeClr>
                          </a:solidFill>
                        </a:rPr>
                        <a:t>im</a:t>
                      </a:r>
                      <a:r>
                        <a:rPr lang="en-GB" sz="2400" dirty="0" err="1">
                          <a:solidFill>
                            <a:schemeClr val="accent1">
                              <a:lumMod val="50000"/>
                            </a:schemeClr>
                          </a:solidFill>
                        </a:rPr>
                        <a:t>per</a:t>
                      </a:r>
                      <a:r>
                        <a:rPr lang="en-GB" sz="2000" dirty="0">
                          <a:solidFill>
                            <a:schemeClr val="accent1">
                              <a:lumMod val="50000"/>
                            </a:schemeClr>
                          </a:solidFill>
                        </a:rPr>
                        <a:t> [to climb]</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accent1">
                              <a:lumMod val="50000"/>
                            </a:schemeClr>
                          </a:solidFill>
                        </a:rPr>
                        <a:t>aim</a:t>
                      </a:r>
                      <a:r>
                        <a:rPr lang="en-GB" sz="2400" dirty="0">
                          <a:solidFill>
                            <a:schemeClr val="accent1">
                              <a:lumMod val="50000"/>
                            </a:schemeClr>
                          </a:solidFill>
                        </a:rPr>
                        <a:t>able</a:t>
                      </a:r>
                      <a:r>
                        <a:rPr lang="en-GB" sz="2000" dirty="0">
                          <a:solidFill>
                            <a:schemeClr val="accent1">
                              <a:lumMod val="50000"/>
                            </a:schemeClr>
                          </a:solidFill>
                        </a:rPr>
                        <a:t> [likeable]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contr</a:t>
                      </a:r>
                      <a:r>
                        <a:rPr lang="en-GB" sz="2400" b="1" dirty="0" err="1">
                          <a:solidFill>
                            <a:schemeClr val="accent1">
                              <a:lumMod val="50000"/>
                            </a:schemeClr>
                          </a:solidFill>
                        </a:rPr>
                        <a:t>ain</a:t>
                      </a:r>
                      <a:r>
                        <a:rPr lang="en-GB" sz="2400" dirty="0" err="1">
                          <a:solidFill>
                            <a:schemeClr val="accent1">
                              <a:lumMod val="50000"/>
                            </a:schemeClr>
                          </a:solidFill>
                        </a:rPr>
                        <a:t>dre</a:t>
                      </a:r>
                      <a:r>
                        <a:rPr lang="en-GB" sz="2000" dirty="0">
                          <a:solidFill>
                            <a:schemeClr val="accent1">
                              <a:lumMod val="50000"/>
                            </a:schemeClr>
                          </a:solidFill>
                        </a:rPr>
                        <a:t> [to force]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ch</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im</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ique</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 [chemical]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a:t>
                      </a:r>
                      <a:r>
                        <a:rPr lang="en-GB" sz="2400" b="1" dirty="0" err="1">
                          <a:solidFill>
                            <a:schemeClr val="accent1">
                              <a:lumMod val="50000"/>
                            </a:schemeClr>
                          </a:solidFill>
                        </a:rPr>
                        <a:t>in</a:t>
                      </a:r>
                      <a:r>
                        <a:rPr lang="en-GB" sz="2400" dirty="0" err="1">
                          <a:solidFill>
                            <a:schemeClr val="accent1">
                              <a:lumMod val="50000"/>
                            </a:schemeClr>
                          </a:solidFill>
                        </a:rPr>
                        <a:t>orité</a:t>
                      </a:r>
                      <a:r>
                        <a:rPr lang="en-GB" sz="2000" dirty="0">
                          <a:solidFill>
                            <a:schemeClr val="accent1">
                              <a:lumMod val="50000"/>
                            </a:schemeClr>
                          </a:solidFill>
                        </a:rPr>
                        <a:t> [minority]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cr</a:t>
                      </a:r>
                      <a:r>
                        <a:rPr lang="en-GB" sz="2400" b="1" dirty="0" err="1">
                          <a:solidFill>
                            <a:schemeClr val="accent1">
                              <a:lumMod val="50000"/>
                            </a:schemeClr>
                          </a:solidFill>
                        </a:rPr>
                        <a:t>ain</a:t>
                      </a:r>
                      <a:r>
                        <a:rPr lang="en-GB" sz="2400" dirty="0" err="1">
                          <a:solidFill>
                            <a:schemeClr val="accent1">
                              <a:lumMod val="50000"/>
                            </a:schemeClr>
                          </a:solidFill>
                        </a:rPr>
                        <a:t>te</a:t>
                      </a:r>
                      <a:r>
                        <a:rPr lang="en-GB" sz="200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vr</a:t>
                      </a:r>
                      <a:r>
                        <a:rPr lang="en-GB" sz="2400" b="1" dirty="0" err="1">
                          <a:solidFill>
                            <a:schemeClr val="accent1">
                              <a:lumMod val="50000"/>
                            </a:schemeClr>
                          </a:solidFill>
                        </a:rPr>
                        <a:t>aim</a:t>
                      </a:r>
                      <a:r>
                        <a:rPr lang="en-GB" sz="2400" dirty="0" err="1">
                          <a:solidFill>
                            <a:schemeClr val="accent1">
                              <a:lumMod val="50000"/>
                            </a:schemeClr>
                          </a:solidFill>
                        </a:rPr>
                        <a:t>ent</a:t>
                      </a:r>
                      <a:r>
                        <a:rPr lang="en-GB" sz="2000" dirty="0">
                          <a:solidFill>
                            <a:schemeClr val="accent1">
                              <a:lumMod val="50000"/>
                            </a:schemeClr>
                          </a:solidFill>
                        </a:rPr>
                        <a:t> [really]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cent</a:t>
                      </a:r>
                      <a:r>
                        <a:rPr lang="en-GB" sz="2400" b="1" dirty="0" err="1">
                          <a:solidFill>
                            <a:schemeClr val="accent1">
                              <a:lumMod val="50000"/>
                            </a:schemeClr>
                          </a:solidFill>
                        </a:rPr>
                        <a:t>ain</a:t>
                      </a:r>
                      <a:r>
                        <a:rPr lang="en-GB" sz="2400" dirty="0" err="1">
                          <a:solidFill>
                            <a:schemeClr val="accent1">
                              <a:lumMod val="50000"/>
                            </a:schemeClr>
                          </a:solidFill>
                        </a:rPr>
                        <a:t>e</a:t>
                      </a:r>
                      <a:r>
                        <a:rPr lang="en-GB" sz="2000" dirty="0">
                          <a:solidFill>
                            <a:schemeClr val="accent1">
                              <a:lumMod val="50000"/>
                            </a:schemeClr>
                          </a:solidFill>
                        </a:rPr>
                        <a:t> [hundred]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293472494"/>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4108121" y="13578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1351725"/>
            <a:ext cx="282522" cy="294294"/>
          </a:xfrm>
          <a:prstGeom prst="rect">
            <a:avLst/>
          </a:prstGeom>
        </p:spPr>
      </p:pic>
      <p:sp>
        <p:nvSpPr>
          <p:cNvPr id="12"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4108121" y="18213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4" name="Picture 1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1941487"/>
            <a:ext cx="282522" cy="294294"/>
          </a:xfrm>
          <a:prstGeom prst="rect">
            <a:avLst/>
          </a:prstGeom>
        </p:spPr>
      </p:pic>
      <p:sp>
        <p:nvSpPr>
          <p:cNvPr id="15"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4106043" y="23320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2374546"/>
            <a:ext cx="282522" cy="294294"/>
          </a:xfrm>
          <a:prstGeom prst="rect">
            <a:avLst/>
          </a:prstGeom>
        </p:spPr>
      </p:pic>
      <p:sp>
        <p:nvSpPr>
          <p:cNvPr id="1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4106043" y="28233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2920396"/>
            <a:ext cx="282522" cy="294294"/>
          </a:xfrm>
          <a:prstGeom prst="rect">
            <a:avLst/>
          </a:prstGeom>
        </p:spPr>
      </p:pic>
      <p:sp>
        <p:nvSpPr>
          <p:cNvPr id="21"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4096899" y="33409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3395153"/>
            <a:ext cx="282522" cy="294294"/>
          </a:xfrm>
          <a:prstGeom prst="rect">
            <a:avLst/>
          </a:prstGeom>
        </p:spPr>
      </p:pic>
      <p:sp>
        <p:nvSpPr>
          <p:cNvPr id="24"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4110837" y="38268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3889863"/>
            <a:ext cx="282522" cy="294294"/>
          </a:xfrm>
          <a:prstGeom prst="rect">
            <a:avLst/>
          </a:prstGeom>
        </p:spPr>
      </p:pic>
      <p:sp>
        <p:nvSpPr>
          <p:cNvPr id="27"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4107093" y="43149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4342358"/>
            <a:ext cx="282522" cy="294294"/>
          </a:xfrm>
          <a:prstGeom prst="rect">
            <a:avLst/>
          </a:prstGeom>
        </p:spPr>
      </p:pic>
      <p:sp>
        <p:nvSpPr>
          <p:cNvPr id="30"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4106043" y="48112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4896660"/>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or oral vowels?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ction Button: Custom 16">
            <a:hlinkClick r:id="" action="ppaction://noaction" highlightClick="1">
              <a:snd r:embed="rId13" name="9.wav"/>
            </a:hlinkClick>
            <a:extLst>
              <a:ext uri="{FF2B5EF4-FFF2-40B4-BE49-F238E27FC236}">
                <a16:creationId xmlns:a16="http://schemas.microsoft.com/office/drawing/2014/main" id="{97B06BAE-CD99-4ADC-8555-750D1ED4D757}"/>
              </a:ext>
            </a:extLst>
          </p:cNvPr>
          <p:cNvSpPr/>
          <p:nvPr/>
        </p:nvSpPr>
        <p:spPr>
          <a:xfrm>
            <a:off x="4095880" y="531542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 name="Action Button: Custom 16">
            <a:hlinkClick r:id="" action="ppaction://noaction" highlightClick="1">
              <a:snd r:embed="rId14" name="10.wav"/>
            </a:hlinkClick>
            <a:extLst>
              <a:ext uri="{FF2B5EF4-FFF2-40B4-BE49-F238E27FC236}">
                <a16:creationId xmlns:a16="http://schemas.microsoft.com/office/drawing/2014/main" id="{493337C0-D20B-4DF9-AC57-F8C71B2B1A10}"/>
              </a:ext>
            </a:extLst>
          </p:cNvPr>
          <p:cNvSpPr/>
          <p:nvPr/>
        </p:nvSpPr>
        <p:spPr>
          <a:xfrm>
            <a:off x="4103974" y="58025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315423"/>
            <a:ext cx="282522" cy="294294"/>
          </a:xfrm>
          <a:prstGeom prst="rect">
            <a:avLst/>
          </a:prstGeom>
        </p:spPr>
      </p:pic>
      <p:pic>
        <p:nvPicPr>
          <p:cNvPr id="37" name="Picture 36" descr="green checkmark">
            <a:extLst>
              <a:ext uri="{FF2B5EF4-FFF2-40B4-BE49-F238E27FC236}">
                <a16:creationId xmlns:a16="http://schemas.microsoft.com/office/drawing/2014/main" id="{CC17436B-B48C-440D-8B29-C17471D19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802562"/>
            <a:ext cx="282522" cy="294294"/>
          </a:xfrm>
          <a:prstGeom prst="rect">
            <a:avLst/>
          </a:prstGeom>
        </p:spPr>
      </p:pic>
      <p:pic>
        <p:nvPicPr>
          <p:cNvPr id="10" name="Picture 2" descr="Alphabet Word Images, Face, Human">
            <a:extLst>
              <a:ext uri="{FF2B5EF4-FFF2-40B4-BE49-F238E27FC236}">
                <a16:creationId xmlns:a16="http://schemas.microsoft.com/office/drawing/2014/main" id="{1DC080FB-A02D-4BDC-A21C-E93F87379CD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9969" y="1521173"/>
            <a:ext cx="806054" cy="9450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ips, Sexy, Mouth, Kiss, Passion, Teeth, Gloss">
            <a:extLst>
              <a:ext uri="{FF2B5EF4-FFF2-40B4-BE49-F238E27FC236}">
                <a16:creationId xmlns:a16="http://schemas.microsoft.com/office/drawing/2014/main" id="{1BA88319-1469-4FE4-9505-FB087CB3BB4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30994" y="2323960"/>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Rectangle with Corners Rounded 38">
            <a:extLst>
              <a:ext uri="{FF2B5EF4-FFF2-40B4-BE49-F238E27FC236}">
                <a16:creationId xmlns:a16="http://schemas.microsoft.com/office/drawing/2014/main" id="{8EBAE47A-5C9F-4EE0-8FAC-659589C99512}"/>
              </a:ext>
            </a:extLst>
          </p:cNvPr>
          <p:cNvSpPr/>
          <p:nvPr/>
        </p:nvSpPr>
        <p:spPr>
          <a:xfrm>
            <a:off x="258173" y="3854129"/>
            <a:ext cx="3515306" cy="2085061"/>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[aim/</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[ain/in]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consonant,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vowel.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126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40243" y="1201334"/>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bonne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9" name="Group 8"/>
          <p:cNvGrpSpPr/>
          <p:nvPr/>
        </p:nvGrpSpPr>
        <p:grpSpPr>
          <a:xfrm>
            <a:off x="3233420" y="3512973"/>
            <a:ext cx="1893314" cy="781996"/>
            <a:chOff x="969743" y="3892292"/>
            <a:chExt cx="5925741" cy="2462386"/>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9022" y="4806368"/>
            <a:ext cx="1305398" cy="1582794"/>
          </a:xfrm>
          <a:prstGeom prst="rect">
            <a:avLst/>
          </a:prstGeom>
        </p:spPr>
      </p:pic>
      <p:grpSp>
        <p:nvGrpSpPr>
          <p:cNvPr id="14" name="Group 13"/>
          <p:cNvGrpSpPr/>
          <p:nvPr/>
        </p:nvGrpSpPr>
        <p:grpSpPr>
          <a:xfrm>
            <a:off x="3179862" y="5163281"/>
            <a:ext cx="1775336" cy="1039571"/>
            <a:chOff x="188942" y="1203654"/>
            <a:chExt cx="4284680" cy="2648975"/>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17" name="Group 16"/>
          <p:cNvGrpSpPr/>
          <p:nvPr/>
        </p:nvGrpSpPr>
        <p:grpSpPr>
          <a:xfrm>
            <a:off x="5675275" y="3473720"/>
            <a:ext cx="1613519" cy="806728"/>
            <a:chOff x="803325" y="1552980"/>
            <a:chExt cx="4492778" cy="3294704"/>
          </a:xfrm>
        </p:grpSpPr>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325" y="1552980"/>
              <a:ext cx="4492778" cy="329470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75266" y="2878571"/>
              <a:ext cx="2215830" cy="1743120"/>
            </a:xfrm>
            <a:prstGeom prst="rect">
              <a:avLst/>
            </a:prstGeom>
          </p:spPr>
        </p:pic>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62693" y="1535244"/>
            <a:ext cx="1275154" cy="1412115"/>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84960" y="1805819"/>
            <a:ext cx="1378309" cy="1033732"/>
          </a:xfrm>
          <a:prstGeom prst="rect">
            <a:avLst/>
          </a:prstGeom>
        </p:spPr>
      </p:pic>
      <p:grpSp>
        <p:nvGrpSpPr>
          <p:cNvPr id="22" name="Group 21"/>
          <p:cNvGrpSpPr/>
          <p:nvPr/>
        </p:nvGrpSpPr>
        <p:grpSpPr>
          <a:xfrm>
            <a:off x="6928877" y="164381"/>
            <a:ext cx="856083" cy="1250620"/>
            <a:chOff x="8728547" y="1350555"/>
            <a:chExt cx="2160151" cy="2178136"/>
          </a:xfrm>
        </p:grpSpPr>
        <p:pic>
          <p:nvPicPr>
            <p:cNvPr id="23" name="Picture 22"/>
            <p:cNvPicPr>
              <a:picLocks noChangeAspect="1"/>
            </p:cNvPicPr>
            <p:nvPr/>
          </p:nvPicPr>
          <p:blipFill rotWithShape="1">
            <a:blip r:embed="rId14">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24" name="Curved Connector 23"/>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10175" y="1547823"/>
            <a:ext cx="1397412" cy="165109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06881" y="3178586"/>
            <a:ext cx="1642921" cy="1141224"/>
          </a:xfrm>
          <a:prstGeom prst="rect">
            <a:avLst/>
          </a:prstGeom>
        </p:spPr>
      </p:pic>
      <p:pic>
        <p:nvPicPr>
          <p:cNvPr id="31" name="Picture 30"/>
          <p:cNvPicPr>
            <a:picLocks noChangeAspect="1"/>
          </p:cNvPicPr>
          <p:nvPr/>
        </p:nvPicPr>
        <p:blipFill rotWithShape="1">
          <a:blip r:embed="rId17">
            <a:extLst>
              <a:ext uri="{28A0092B-C50C-407E-A947-70E740481C1C}">
                <a14:useLocalDpi xmlns:a14="http://schemas.microsoft.com/office/drawing/2010/main" val="0"/>
              </a:ext>
            </a:extLst>
          </a:blip>
          <a:srcRect b="60944"/>
          <a:stretch/>
        </p:blipFill>
        <p:spPr>
          <a:xfrm>
            <a:off x="9710736" y="3418996"/>
            <a:ext cx="2404208" cy="826319"/>
          </a:xfrm>
          <a:prstGeom prst="rect">
            <a:avLst/>
          </a:prstGeom>
        </p:spPr>
      </p:pic>
      <p:pic>
        <p:nvPicPr>
          <p:cNvPr id="32" name="Picture 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81268" y="4514080"/>
            <a:ext cx="2192292" cy="1625950"/>
          </a:xfrm>
          <a:prstGeom prst="rect">
            <a:avLst/>
          </a:prstGeom>
        </p:spPr>
      </p:pic>
      <p:grpSp>
        <p:nvGrpSpPr>
          <p:cNvPr id="33" name="Group 32"/>
          <p:cNvGrpSpPr/>
          <p:nvPr/>
        </p:nvGrpSpPr>
        <p:grpSpPr>
          <a:xfrm>
            <a:off x="3697312" y="1834356"/>
            <a:ext cx="1623486" cy="1172874"/>
            <a:chOff x="5311086" y="1918498"/>
            <a:chExt cx="1623486" cy="1172874"/>
          </a:xfrm>
        </p:grpSpPr>
        <p:grpSp>
          <p:nvGrpSpPr>
            <p:cNvPr id="34" name="Group 33"/>
            <p:cNvGrpSpPr/>
            <p:nvPr/>
          </p:nvGrpSpPr>
          <p:grpSpPr>
            <a:xfrm>
              <a:off x="5311086" y="1958952"/>
              <a:ext cx="1623486" cy="1132420"/>
              <a:chOff x="5311086" y="1958952"/>
              <a:chExt cx="1623486" cy="1132420"/>
            </a:xfrm>
          </p:grpSpPr>
          <p:pic>
            <p:nvPicPr>
              <p:cNvPr id="36" name="Picture 35"/>
              <p:cNvPicPr>
                <a:picLocks noChangeAspect="1"/>
              </p:cNvPicPr>
              <p:nvPr/>
            </p:nvPicPr>
            <p:blipFill rotWithShape="1">
              <a:blip r:embed="rId19" cstate="print">
                <a:extLst>
                  <a:ext uri="{28A0092B-C50C-407E-A947-70E740481C1C}">
                    <a14:useLocalDpi xmlns:a14="http://schemas.microsoft.com/office/drawing/2010/main" val="0"/>
                  </a:ext>
                </a:extLst>
              </a:blip>
              <a:srcRect l="25436" t="19035" r="23796" b="12096"/>
              <a:stretch/>
            </p:blipFill>
            <p:spPr>
              <a:xfrm>
                <a:off x="5311086" y="1958952"/>
                <a:ext cx="1296688" cy="1035259"/>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80976" y="2437776"/>
                <a:ext cx="653596" cy="653596"/>
              </a:xfrm>
              <a:prstGeom prst="rect">
                <a:avLst/>
              </a:prstGeom>
            </p:spPr>
          </p:pic>
        </p:grpSp>
        <p:sp>
          <p:nvSpPr>
            <p:cNvPr id="35" name="TextBox 34"/>
            <p:cNvSpPr txBox="1"/>
            <p:nvPr/>
          </p:nvSpPr>
          <p:spPr>
            <a:xfrm>
              <a:off x="5408082" y="1918498"/>
              <a:ext cx="11608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Post Office</a:t>
              </a:r>
            </a:p>
          </p:txBody>
        </p:sp>
      </p:grpSp>
      <p:pic>
        <p:nvPicPr>
          <p:cNvPr id="38" name="Picture 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502813" y="183767"/>
            <a:ext cx="1401377" cy="1119642"/>
          </a:xfrm>
          <a:prstGeom prst="rect">
            <a:avLst/>
          </a:prstGeom>
        </p:spPr>
      </p:pic>
      <p:pic>
        <p:nvPicPr>
          <p:cNvPr id="39" name="Picture 3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103" y="4931785"/>
            <a:ext cx="1650973" cy="1150179"/>
          </a:xfrm>
          <a:prstGeom prst="rect">
            <a:avLst/>
          </a:prstGeom>
        </p:spPr>
      </p:pic>
      <p:pic>
        <p:nvPicPr>
          <p:cNvPr id="40" name="Picture 39"/>
          <p:cNvPicPr>
            <a:picLocks noChangeAspect="1"/>
          </p:cNvPicPr>
          <p:nvPr/>
        </p:nvPicPr>
        <p:blipFill rotWithShape="1">
          <a:blip r:embed="rId23" cstate="print">
            <a:extLst>
              <a:ext uri="{28A0092B-C50C-407E-A947-70E740481C1C}">
                <a14:useLocalDpi xmlns:a14="http://schemas.microsoft.com/office/drawing/2010/main" val="0"/>
              </a:ext>
            </a:extLst>
          </a:blip>
          <a:srcRect l="15843" t="17594" r="25347" b="15133"/>
          <a:stretch/>
        </p:blipFill>
        <p:spPr>
          <a:xfrm>
            <a:off x="7455806" y="5038016"/>
            <a:ext cx="2036618" cy="1164836"/>
          </a:xfrm>
          <a:prstGeom prst="rect">
            <a:avLst/>
          </a:prstGeom>
        </p:spPr>
      </p:pic>
      <p:graphicFrame>
        <p:nvGraphicFramePr>
          <p:cNvPr id="3" name="Table 2"/>
          <p:cNvGraphicFramePr>
            <a:graphicFrameLocks noGrp="1"/>
          </p:cNvGraphicFramePr>
          <p:nvPr/>
        </p:nvGraphicFramePr>
        <p:xfrm>
          <a:off x="126077" y="1751323"/>
          <a:ext cx="2811120" cy="2966720"/>
        </p:xfrm>
        <a:graphic>
          <a:graphicData uri="http://schemas.openxmlformats.org/drawingml/2006/table">
            <a:tbl>
              <a:tblPr firstRow="1" bandRow="1">
                <a:tableStyleId>{69CF1AB2-1976-4502-BF36-3FF5EA218861}</a:tableStyleId>
              </a:tblPr>
              <a:tblGrid>
                <a:gridCol w="702780">
                  <a:extLst>
                    <a:ext uri="{9D8B030D-6E8A-4147-A177-3AD203B41FA5}">
                      <a16:colId xmlns:a16="http://schemas.microsoft.com/office/drawing/2014/main" val="292221112"/>
                    </a:ext>
                  </a:extLst>
                </a:gridCol>
                <a:gridCol w="702780">
                  <a:extLst>
                    <a:ext uri="{9D8B030D-6E8A-4147-A177-3AD203B41FA5}">
                      <a16:colId xmlns:a16="http://schemas.microsoft.com/office/drawing/2014/main" val="2606365261"/>
                    </a:ext>
                  </a:extLst>
                </a:gridCol>
                <a:gridCol w="702780">
                  <a:extLst>
                    <a:ext uri="{9D8B030D-6E8A-4147-A177-3AD203B41FA5}">
                      <a16:colId xmlns:a16="http://schemas.microsoft.com/office/drawing/2014/main" val="1078559000"/>
                    </a:ext>
                  </a:extLst>
                </a:gridCol>
                <a:gridCol w="702780">
                  <a:extLst>
                    <a:ext uri="{9D8B030D-6E8A-4147-A177-3AD203B41FA5}">
                      <a16:colId xmlns:a16="http://schemas.microsoft.com/office/drawing/2014/main" val="4215453237"/>
                    </a:ext>
                  </a:extLst>
                </a:gridCol>
              </a:tblGrid>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55481849"/>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20952929"/>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55879920"/>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41282977"/>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517960418"/>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96389761"/>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18200991"/>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28333869"/>
                  </a:ext>
                </a:extLst>
              </a:tr>
            </a:tbl>
          </a:graphicData>
        </a:graphic>
      </p:graphicFrame>
      <p:sp>
        <p:nvSpPr>
          <p:cNvPr id="41" name="Action Button: Custom 16">
            <a:hlinkClick r:id="" action="ppaction://noaction" highlightClick="1">
              <a:snd r:embed="rId24" name="1.wav"/>
            </a:hlinkClick>
            <a:extLst>
              <a:ext uri="{FF2B5EF4-FFF2-40B4-BE49-F238E27FC236}">
                <a16:creationId xmlns:a16="http://schemas.microsoft.com/office/drawing/2014/main" id="{00B3E4C1-DFF4-46C3-8013-784275E7AA6B}"/>
              </a:ext>
            </a:extLst>
          </p:cNvPr>
          <p:cNvSpPr/>
          <p:nvPr/>
        </p:nvSpPr>
        <p:spPr>
          <a:xfrm>
            <a:off x="299147" y="1782974"/>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16">
            <a:hlinkClick r:id="" action="ppaction://noaction" highlightClick="1">
              <a:snd r:embed="rId25" name="2.wav"/>
            </a:hlinkClick>
            <a:extLst>
              <a:ext uri="{FF2B5EF4-FFF2-40B4-BE49-F238E27FC236}">
                <a16:creationId xmlns:a16="http://schemas.microsoft.com/office/drawing/2014/main" id="{00B3E4C1-DFF4-46C3-8013-784275E7AA6B}"/>
              </a:ext>
            </a:extLst>
          </p:cNvPr>
          <p:cNvSpPr/>
          <p:nvPr/>
        </p:nvSpPr>
        <p:spPr>
          <a:xfrm>
            <a:off x="302498" y="3640134"/>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26" name="3.wav"/>
            </a:hlinkClick>
            <a:extLst>
              <a:ext uri="{FF2B5EF4-FFF2-40B4-BE49-F238E27FC236}">
                <a16:creationId xmlns:a16="http://schemas.microsoft.com/office/drawing/2014/main" id="{00B3E4C1-DFF4-46C3-8013-784275E7AA6B}"/>
              </a:ext>
            </a:extLst>
          </p:cNvPr>
          <p:cNvSpPr/>
          <p:nvPr/>
        </p:nvSpPr>
        <p:spPr>
          <a:xfrm>
            <a:off x="299147" y="2535624"/>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27" name="4.wav"/>
            </a:hlinkClick>
            <a:extLst>
              <a:ext uri="{FF2B5EF4-FFF2-40B4-BE49-F238E27FC236}">
                <a16:creationId xmlns:a16="http://schemas.microsoft.com/office/drawing/2014/main" id="{00B3E4C1-DFF4-46C3-8013-784275E7AA6B}"/>
              </a:ext>
            </a:extLst>
          </p:cNvPr>
          <p:cNvSpPr/>
          <p:nvPr/>
        </p:nvSpPr>
        <p:spPr>
          <a:xfrm>
            <a:off x="1710656" y="3990447"/>
            <a:ext cx="303929" cy="32205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45" name="Action Button: Custom 16">
            <a:hlinkClick r:id="" action="ppaction://noaction" highlightClick="1">
              <a:snd r:embed="rId28" name="5.wav"/>
            </a:hlinkClick>
            <a:extLst>
              <a:ext uri="{FF2B5EF4-FFF2-40B4-BE49-F238E27FC236}">
                <a16:creationId xmlns:a16="http://schemas.microsoft.com/office/drawing/2014/main" id="{00B3E4C1-DFF4-46C3-8013-784275E7AA6B}"/>
              </a:ext>
            </a:extLst>
          </p:cNvPr>
          <p:cNvSpPr/>
          <p:nvPr/>
        </p:nvSpPr>
        <p:spPr>
          <a:xfrm>
            <a:off x="295485" y="3274328"/>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29" name="6.wav"/>
            </a:hlinkClick>
            <a:extLst>
              <a:ext uri="{FF2B5EF4-FFF2-40B4-BE49-F238E27FC236}">
                <a16:creationId xmlns:a16="http://schemas.microsoft.com/office/drawing/2014/main" id="{00B3E4C1-DFF4-46C3-8013-784275E7AA6B}"/>
              </a:ext>
            </a:extLst>
          </p:cNvPr>
          <p:cNvSpPr/>
          <p:nvPr/>
        </p:nvSpPr>
        <p:spPr>
          <a:xfrm>
            <a:off x="302498" y="2153662"/>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7" name="Action Button: Custom 16">
            <a:hlinkClick r:id="" action="ppaction://noaction" highlightClick="1">
              <a:snd r:embed="rId30" name="7.wav"/>
            </a:hlinkClick>
            <a:extLst>
              <a:ext uri="{FF2B5EF4-FFF2-40B4-BE49-F238E27FC236}">
                <a16:creationId xmlns:a16="http://schemas.microsoft.com/office/drawing/2014/main" id="{00B3E4C1-DFF4-46C3-8013-784275E7AA6B}"/>
              </a:ext>
            </a:extLst>
          </p:cNvPr>
          <p:cNvSpPr/>
          <p:nvPr/>
        </p:nvSpPr>
        <p:spPr>
          <a:xfrm>
            <a:off x="291824" y="4010822"/>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8" name="Action Button: Custom 16">
            <a:hlinkClick r:id="" action="ppaction://noaction" highlightClick="1">
              <a:snd r:embed="rId31" name="8.wav"/>
            </a:hlinkClick>
            <a:extLst>
              <a:ext uri="{FF2B5EF4-FFF2-40B4-BE49-F238E27FC236}">
                <a16:creationId xmlns:a16="http://schemas.microsoft.com/office/drawing/2014/main" id="{00B3E4C1-DFF4-46C3-8013-784275E7AA6B}"/>
              </a:ext>
            </a:extLst>
          </p:cNvPr>
          <p:cNvSpPr/>
          <p:nvPr/>
        </p:nvSpPr>
        <p:spPr>
          <a:xfrm>
            <a:off x="291823" y="4385886"/>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9"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6555592" y="173688"/>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50"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8140770" y="165917"/>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51"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3323229" y="1849432"/>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52"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5410264" y="1849431"/>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53"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7496964" y="1853119"/>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4"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9977564" y="1876016"/>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5"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3327159" y="3235350"/>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56"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5410264" y="3207432"/>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57"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7499238" y="3206285"/>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58"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9981494" y="3174677"/>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59"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19728" y="5110064"/>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60"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782995" y="5113752"/>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61"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5194086" y="5110063"/>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
            </a:r>
          </a:p>
        </p:txBody>
      </p:sp>
      <p:sp>
        <p:nvSpPr>
          <p:cNvPr id="62"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7112249" y="5110062"/>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
            </a:r>
          </a:p>
        </p:txBody>
      </p:sp>
      <p:sp>
        <p:nvSpPr>
          <p:cNvPr id="63"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9827608" y="5113750"/>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p>
        </p:txBody>
      </p:sp>
      <p:sp>
        <p:nvSpPr>
          <p:cNvPr id="64" name="Action Button: Custom 16">
            <a:hlinkClick r:id="" action="ppaction://noaction" highlightClick="1">
              <a:snd r:embed="rId33" name="9.wav"/>
            </a:hlinkClick>
            <a:extLst>
              <a:ext uri="{FF2B5EF4-FFF2-40B4-BE49-F238E27FC236}">
                <a16:creationId xmlns:a16="http://schemas.microsoft.com/office/drawing/2014/main" id="{00B3E4C1-DFF4-46C3-8013-784275E7AA6B}"/>
              </a:ext>
            </a:extLst>
          </p:cNvPr>
          <p:cNvSpPr/>
          <p:nvPr/>
        </p:nvSpPr>
        <p:spPr>
          <a:xfrm>
            <a:off x="1714318" y="1791341"/>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5" name="Action Button: Custom 16">
            <a:hlinkClick r:id="" action="ppaction://noaction" highlightClick="1">
              <a:snd r:embed="rId34" name="10.wav"/>
            </a:hlinkClick>
            <a:extLst>
              <a:ext uri="{FF2B5EF4-FFF2-40B4-BE49-F238E27FC236}">
                <a16:creationId xmlns:a16="http://schemas.microsoft.com/office/drawing/2014/main" id="{00B3E4C1-DFF4-46C3-8013-784275E7AA6B}"/>
              </a:ext>
            </a:extLst>
          </p:cNvPr>
          <p:cNvSpPr/>
          <p:nvPr/>
        </p:nvSpPr>
        <p:spPr>
          <a:xfrm>
            <a:off x="1714318" y="2180304"/>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6" name="Action Button: Custom 16">
            <a:hlinkClick r:id="" action="ppaction://noaction" highlightClick="1">
              <a:snd r:embed="rId35" name="11.wav"/>
            </a:hlinkClick>
            <a:extLst>
              <a:ext uri="{FF2B5EF4-FFF2-40B4-BE49-F238E27FC236}">
                <a16:creationId xmlns:a16="http://schemas.microsoft.com/office/drawing/2014/main" id="{00B3E4C1-DFF4-46C3-8013-784275E7AA6B}"/>
              </a:ext>
            </a:extLst>
          </p:cNvPr>
          <p:cNvSpPr/>
          <p:nvPr/>
        </p:nvSpPr>
        <p:spPr>
          <a:xfrm>
            <a:off x="1714318" y="2543991"/>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67" name="Action Button: Custom 16">
            <a:hlinkClick r:id="" action="ppaction://noaction" highlightClick="1">
              <a:snd r:embed="rId36" name="12.wav"/>
            </a:hlinkClick>
            <a:extLst>
              <a:ext uri="{FF2B5EF4-FFF2-40B4-BE49-F238E27FC236}">
                <a16:creationId xmlns:a16="http://schemas.microsoft.com/office/drawing/2014/main" id="{00B3E4C1-DFF4-46C3-8013-784275E7AA6B}"/>
              </a:ext>
            </a:extLst>
          </p:cNvPr>
          <p:cNvSpPr/>
          <p:nvPr/>
        </p:nvSpPr>
        <p:spPr>
          <a:xfrm>
            <a:off x="1714317" y="2905421"/>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68" name="Action Button: Custom 16">
            <a:hlinkClick r:id="" action="ppaction://noaction" highlightClick="1">
              <a:snd r:embed="rId37" name="13.wav"/>
            </a:hlinkClick>
            <a:extLst>
              <a:ext uri="{FF2B5EF4-FFF2-40B4-BE49-F238E27FC236}">
                <a16:creationId xmlns:a16="http://schemas.microsoft.com/office/drawing/2014/main" id="{00B3E4C1-DFF4-46C3-8013-784275E7AA6B}"/>
              </a:ext>
            </a:extLst>
          </p:cNvPr>
          <p:cNvSpPr/>
          <p:nvPr/>
        </p:nvSpPr>
        <p:spPr>
          <a:xfrm>
            <a:off x="1710656" y="3282695"/>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69" name="Action Button: Custom 16">
            <a:hlinkClick r:id="" action="ppaction://noaction" highlightClick="1">
              <a:snd r:embed="rId38" name="14.wav"/>
            </a:hlinkClick>
            <a:extLst>
              <a:ext uri="{FF2B5EF4-FFF2-40B4-BE49-F238E27FC236}">
                <a16:creationId xmlns:a16="http://schemas.microsoft.com/office/drawing/2014/main" id="{00B3E4C1-DFF4-46C3-8013-784275E7AA6B}"/>
              </a:ext>
            </a:extLst>
          </p:cNvPr>
          <p:cNvSpPr/>
          <p:nvPr/>
        </p:nvSpPr>
        <p:spPr>
          <a:xfrm>
            <a:off x="1710656" y="3657759"/>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70" name="Action Button: Custom 16">
            <a:hlinkClick r:id="" action="ppaction://noaction" highlightClick="1">
              <a:snd r:embed="rId39" name="15.wav"/>
            </a:hlinkClick>
            <a:extLst>
              <a:ext uri="{FF2B5EF4-FFF2-40B4-BE49-F238E27FC236}">
                <a16:creationId xmlns:a16="http://schemas.microsoft.com/office/drawing/2014/main" id="{00B3E4C1-DFF4-46C3-8013-784275E7AA6B}"/>
              </a:ext>
            </a:extLst>
          </p:cNvPr>
          <p:cNvSpPr/>
          <p:nvPr/>
        </p:nvSpPr>
        <p:spPr>
          <a:xfrm>
            <a:off x="289001" y="2888177"/>
            <a:ext cx="299911" cy="27762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8"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1043913" y="1780738"/>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79"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1075292" y="3636974"/>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80"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1058699" y="2524959"/>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81"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425833" y="4010822"/>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
            </a:r>
          </a:p>
        </p:txBody>
      </p:sp>
      <p:sp>
        <p:nvSpPr>
          <p:cNvPr id="82"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1075292" y="3243459"/>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
            </a:r>
          </a:p>
        </p:txBody>
      </p:sp>
      <p:sp>
        <p:nvSpPr>
          <p:cNvPr id="83"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1051748" y="2153335"/>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84"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1065960" y="4007135"/>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85"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1063002" y="4383042"/>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88"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441724" y="1775203"/>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p>
        </p:txBody>
      </p:sp>
      <p:sp>
        <p:nvSpPr>
          <p:cNvPr id="89"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445187" y="2161497"/>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90"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440307" y="2531618"/>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1"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447680" y="2897053"/>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92"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441724" y="3274328"/>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93"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2440307" y="3644767"/>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94" name="Action Button: Custom 16">
            <a:hlinkClick r:id="" action="ppaction://noaction" highlightClick="1">
              <a:snd r:embed="rId32" name="1.wav"/>
            </a:hlinkClick>
            <a:extLst>
              <a:ext uri="{FF2B5EF4-FFF2-40B4-BE49-F238E27FC236}">
                <a16:creationId xmlns:a16="http://schemas.microsoft.com/office/drawing/2014/main" id="{00B3E4C1-DFF4-46C3-8013-784275E7AA6B}"/>
              </a:ext>
            </a:extLst>
          </p:cNvPr>
          <p:cNvSpPr/>
          <p:nvPr/>
        </p:nvSpPr>
        <p:spPr>
          <a:xfrm>
            <a:off x="1051747" y="2890906"/>
            <a:ext cx="299911" cy="277623"/>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p>
        </p:txBody>
      </p:sp>
    </p:spTree>
    <p:extLst>
      <p:ext uri="{BB962C8B-B14F-4D97-AF65-F5344CB8AC3E}">
        <p14:creationId xmlns:p14="http://schemas.microsoft.com/office/powerpoint/2010/main" val="12797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a:t>
            </a:r>
          </a:p>
        </p:txBody>
      </p:sp>
      <p:sp>
        <p:nvSpPr>
          <p:cNvPr id="6" name="TextBox 5">
            <a:extLst>
              <a:ext uri="{FF2B5EF4-FFF2-40B4-BE49-F238E27FC236}">
                <a16:creationId xmlns:a16="http://schemas.microsoft.com/office/drawing/2014/main" id="{0A92D81F-0650-F447-8359-0A6373AAFC18}"/>
              </a:ext>
            </a:extLst>
          </p:cNvPr>
          <p:cNvSpPr txBox="1"/>
          <p:nvPr/>
        </p:nvSpPr>
        <p:spPr>
          <a:xfrm>
            <a:off x="541507" y="1296000"/>
            <a:ext cx="111980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6600"/>
                </a:solidFill>
                <a:latin typeface="Century Gothic" panose="020F0302020204030204"/>
              </a:rPr>
              <a:t>masculin</a:t>
            </a:r>
            <a:r>
              <a:rPr lang="en-US" sz="4400" b="1" dirty="0">
                <a:solidFill>
                  <a:srgbClr val="FF6600"/>
                </a:solidFill>
                <a:latin typeface="Century Gothic" panose="020F0302020204030204"/>
              </a:rPr>
              <a:t>						</a:t>
            </a:r>
            <a:r>
              <a:rPr lang="en-US" sz="4400" b="1" dirty="0" err="1">
                <a:solidFill>
                  <a:srgbClr val="FF6600"/>
                </a:solidFill>
                <a:latin typeface="Century Gothic" panose="020F0302020204030204"/>
              </a:rPr>
              <a:t>féminin</a:t>
            </a:r>
            <a:endParaRPr kumimoji="0" lang="en-US" sz="4400" b="1" i="0" u="none" strike="noStrike" kern="1200" cap="none" spc="0" normalizeH="0" baseline="0" noProof="0" dirty="0">
              <a:ln>
                <a:noFill/>
              </a:ln>
              <a:solidFill>
                <a:srgbClr val="FF6600"/>
              </a:solidFill>
              <a:effectLst/>
              <a:uLnTx/>
              <a:uFillTx/>
              <a:latin typeface="Century Gothic" panose="020F0302020204030204"/>
            </a:endParaRPr>
          </a:p>
        </p:txBody>
      </p:sp>
      <p:sp>
        <p:nvSpPr>
          <p:cNvPr id="2" name="TextBox 1"/>
          <p:cNvSpPr txBox="1"/>
          <p:nvPr/>
        </p:nvSpPr>
        <p:spPr>
          <a:xfrm>
            <a:off x="691179" y="5252473"/>
            <a:ext cx="1170334"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parc</a:t>
            </a:r>
            <a:endParaRPr lang="en-GB" sz="2400" dirty="0">
              <a:solidFill>
                <a:schemeClr val="accent5">
                  <a:lumMod val="50000"/>
                </a:schemeClr>
              </a:solidFill>
            </a:endParaRPr>
          </a:p>
        </p:txBody>
      </p:sp>
      <p:sp>
        <p:nvSpPr>
          <p:cNvPr id="9" name="TextBox 8"/>
          <p:cNvSpPr txBox="1"/>
          <p:nvPr/>
        </p:nvSpPr>
        <p:spPr>
          <a:xfrm>
            <a:off x="1997097" y="5252473"/>
            <a:ext cx="1641467"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aéroport</a:t>
            </a:r>
            <a:endParaRPr lang="en-GB" sz="2400" dirty="0">
              <a:solidFill>
                <a:schemeClr val="accent5">
                  <a:lumMod val="50000"/>
                </a:schemeClr>
              </a:solidFill>
            </a:endParaRPr>
          </a:p>
        </p:txBody>
      </p:sp>
      <p:sp>
        <p:nvSpPr>
          <p:cNvPr id="10" name="TextBox 9"/>
          <p:cNvSpPr txBox="1"/>
          <p:nvPr/>
        </p:nvSpPr>
        <p:spPr>
          <a:xfrm>
            <a:off x="3788140" y="5252473"/>
            <a:ext cx="1641467"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États</a:t>
            </a:r>
            <a:r>
              <a:rPr lang="en-GB" sz="2400" dirty="0">
                <a:solidFill>
                  <a:schemeClr val="accent5">
                    <a:lumMod val="50000"/>
                  </a:schemeClr>
                </a:solidFill>
              </a:rPr>
              <a:t>-Unis</a:t>
            </a:r>
          </a:p>
        </p:txBody>
      </p:sp>
      <p:sp>
        <p:nvSpPr>
          <p:cNvPr id="11" name="TextBox 10"/>
          <p:cNvSpPr txBox="1"/>
          <p:nvPr/>
        </p:nvSpPr>
        <p:spPr>
          <a:xfrm>
            <a:off x="5575164" y="5252473"/>
            <a:ext cx="1289713"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plage</a:t>
            </a:r>
            <a:endParaRPr lang="en-GB" sz="2400" dirty="0">
              <a:solidFill>
                <a:schemeClr val="accent5">
                  <a:lumMod val="50000"/>
                </a:schemeClr>
              </a:solidFill>
            </a:endParaRPr>
          </a:p>
        </p:txBody>
      </p:sp>
      <p:sp>
        <p:nvSpPr>
          <p:cNvPr id="12" name="TextBox 11"/>
          <p:cNvSpPr txBox="1"/>
          <p:nvPr/>
        </p:nvSpPr>
        <p:spPr>
          <a:xfrm>
            <a:off x="7005220" y="5252472"/>
            <a:ext cx="1256690"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hôtel</a:t>
            </a:r>
            <a:endParaRPr lang="en-GB" sz="2400" dirty="0">
              <a:solidFill>
                <a:schemeClr val="accent5">
                  <a:lumMod val="50000"/>
                </a:schemeClr>
              </a:solidFill>
            </a:endParaRPr>
          </a:p>
        </p:txBody>
      </p:sp>
      <p:sp>
        <p:nvSpPr>
          <p:cNvPr id="13" name="TextBox 12"/>
          <p:cNvSpPr txBox="1"/>
          <p:nvPr/>
        </p:nvSpPr>
        <p:spPr>
          <a:xfrm>
            <a:off x="8421401" y="5252472"/>
            <a:ext cx="1641467"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étranger</a:t>
            </a:r>
            <a:endParaRPr lang="en-GB" sz="2400" dirty="0">
              <a:solidFill>
                <a:schemeClr val="accent5">
                  <a:lumMod val="50000"/>
                </a:schemeClr>
              </a:solidFill>
            </a:endParaRPr>
          </a:p>
        </p:txBody>
      </p:sp>
      <p:sp>
        <p:nvSpPr>
          <p:cNvPr id="14" name="TextBox 13"/>
          <p:cNvSpPr txBox="1"/>
          <p:nvPr/>
        </p:nvSpPr>
        <p:spPr>
          <a:xfrm>
            <a:off x="10164573" y="5252472"/>
            <a:ext cx="1203192"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a:solidFill>
                  <a:schemeClr val="accent5">
                    <a:lumMod val="50000"/>
                  </a:schemeClr>
                </a:solidFill>
              </a:rPr>
              <a:t>poste</a:t>
            </a:r>
          </a:p>
        </p:txBody>
      </p:sp>
      <p:sp>
        <p:nvSpPr>
          <p:cNvPr id="15" name="TextBox 14"/>
          <p:cNvSpPr txBox="1"/>
          <p:nvPr/>
        </p:nvSpPr>
        <p:spPr>
          <a:xfrm>
            <a:off x="213647" y="5830175"/>
            <a:ext cx="1032110"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a:solidFill>
                  <a:schemeClr val="accent5">
                    <a:lumMod val="50000"/>
                  </a:schemeClr>
                </a:solidFill>
              </a:rPr>
              <a:t>café</a:t>
            </a:r>
          </a:p>
        </p:txBody>
      </p:sp>
      <p:sp>
        <p:nvSpPr>
          <p:cNvPr id="16" name="TextBox 15"/>
          <p:cNvSpPr txBox="1"/>
          <p:nvPr/>
        </p:nvSpPr>
        <p:spPr>
          <a:xfrm>
            <a:off x="1346133" y="5830176"/>
            <a:ext cx="1095152"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caisse</a:t>
            </a:r>
            <a:endParaRPr lang="en-GB" sz="2400" dirty="0">
              <a:solidFill>
                <a:schemeClr val="accent5">
                  <a:lumMod val="50000"/>
                </a:schemeClr>
              </a:solidFill>
            </a:endParaRPr>
          </a:p>
        </p:txBody>
      </p:sp>
      <p:sp>
        <p:nvSpPr>
          <p:cNvPr id="17" name="TextBox 16"/>
          <p:cNvSpPr txBox="1"/>
          <p:nvPr/>
        </p:nvSpPr>
        <p:spPr>
          <a:xfrm>
            <a:off x="2575308" y="5830176"/>
            <a:ext cx="1095152"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jardin</a:t>
            </a:r>
            <a:endParaRPr lang="en-GB" sz="2400" dirty="0">
              <a:solidFill>
                <a:schemeClr val="accent5">
                  <a:lumMod val="50000"/>
                </a:schemeClr>
              </a:solidFill>
            </a:endParaRPr>
          </a:p>
        </p:txBody>
      </p:sp>
      <p:sp>
        <p:nvSpPr>
          <p:cNvPr id="18" name="TextBox 17"/>
          <p:cNvSpPr txBox="1"/>
          <p:nvPr/>
        </p:nvSpPr>
        <p:spPr>
          <a:xfrm>
            <a:off x="3788140" y="5830176"/>
            <a:ext cx="1405655"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cinéma</a:t>
            </a:r>
            <a:endParaRPr lang="en-GB" sz="2400" dirty="0">
              <a:solidFill>
                <a:schemeClr val="accent5">
                  <a:lumMod val="50000"/>
                </a:schemeClr>
              </a:solidFill>
            </a:endParaRPr>
          </a:p>
        </p:txBody>
      </p:sp>
      <p:sp>
        <p:nvSpPr>
          <p:cNvPr id="19" name="TextBox 18"/>
          <p:cNvSpPr txBox="1"/>
          <p:nvPr/>
        </p:nvSpPr>
        <p:spPr>
          <a:xfrm>
            <a:off x="5294171" y="5830176"/>
            <a:ext cx="1127049"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pont</a:t>
            </a:r>
            <a:endParaRPr lang="en-GB" sz="2400" dirty="0">
              <a:solidFill>
                <a:schemeClr val="accent5">
                  <a:lumMod val="50000"/>
                </a:schemeClr>
              </a:solidFill>
            </a:endParaRPr>
          </a:p>
        </p:txBody>
      </p:sp>
      <p:sp>
        <p:nvSpPr>
          <p:cNvPr id="20" name="TextBox 19"/>
          <p:cNvSpPr txBox="1"/>
          <p:nvPr/>
        </p:nvSpPr>
        <p:spPr>
          <a:xfrm>
            <a:off x="6519418" y="5830176"/>
            <a:ext cx="1256796"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église</a:t>
            </a:r>
            <a:endParaRPr lang="en-GB" sz="2400" dirty="0">
              <a:solidFill>
                <a:schemeClr val="accent5">
                  <a:lumMod val="50000"/>
                </a:schemeClr>
              </a:solidFill>
            </a:endParaRPr>
          </a:p>
        </p:txBody>
      </p:sp>
      <p:sp>
        <p:nvSpPr>
          <p:cNvPr id="21" name="TextBox 20"/>
          <p:cNvSpPr txBox="1"/>
          <p:nvPr/>
        </p:nvSpPr>
        <p:spPr>
          <a:xfrm>
            <a:off x="7874412" y="5830176"/>
            <a:ext cx="1546033"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err="1">
                <a:solidFill>
                  <a:schemeClr val="accent5">
                    <a:lumMod val="50000"/>
                  </a:schemeClr>
                </a:solidFill>
              </a:rPr>
              <a:t>magasin</a:t>
            </a:r>
            <a:endParaRPr lang="en-GB" sz="2400" dirty="0">
              <a:solidFill>
                <a:schemeClr val="accent5">
                  <a:lumMod val="50000"/>
                </a:schemeClr>
              </a:solidFill>
            </a:endParaRPr>
          </a:p>
        </p:txBody>
      </p:sp>
      <p:sp>
        <p:nvSpPr>
          <p:cNvPr id="22" name="TextBox 21"/>
          <p:cNvSpPr txBox="1"/>
          <p:nvPr/>
        </p:nvSpPr>
        <p:spPr>
          <a:xfrm>
            <a:off x="9515292" y="5830176"/>
            <a:ext cx="1095152" cy="461665"/>
          </a:xfrm>
          <a:prstGeom prst="rect">
            <a:avLst/>
          </a:prstGeom>
          <a:solidFill>
            <a:schemeClr val="accent4">
              <a:lumMod val="20000"/>
              <a:lumOff val="80000"/>
            </a:schemeClr>
          </a:solidFill>
          <a:ln w="19050">
            <a:solidFill>
              <a:schemeClr val="accent5">
                <a:lumMod val="50000"/>
              </a:schemeClr>
            </a:solidFill>
          </a:ln>
        </p:spPr>
        <p:txBody>
          <a:bodyPr wrap="square" rtlCol="0">
            <a:spAutoFit/>
          </a:bodyPr>
          <a:lstStyle/>
          <a:p>
            <a:pPr algn="ctr"/>
            <a:r>
              <a:rPr lang="en-GB" sz="2400" dirty="0">
                <a:solidFill>
                  <a:schemeClr val="accent5">
                    <a:lumMod val="50000"/>
                  </a:schemeClr>
                </a:solidFill>
              </a:rPr>
              <a:t>pays</a:t>
            </a:r>
          </a:p>
        </p:txBody>
      </p:sp>
    </p:spTree>
    <p:extLst>
      <p:ext uri="{BB962C8B-B14F-4D97-AF65-F5344CB8AC3E}">
        <p14:creationId xmlns:p14="http://schemas.microsoft.com/office/powerpoint/2010/main" val="132172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08333E-6 -4.07407E-6 L -2.08333E-6 -4.07407E-6 C 0.00143 -0.00417 0.0026 -0.0088 0.0043 -0.0125 C 0.00586 -0.01597 0.00781 -0.01875 0.0095 -0.02176 C 0.0138 -0.0294 0.01159 -0.02639 0.01562 -0.03102 C 0.01953 -0.04167 0.01445 -0.02917 0.02174 -0.0419 C 0.02253 -0.04329 0.02279 -0.04514 0.02344 -0.04653 C 0.02747 -0.05555 0.02773 -0.05579 0.03125 -0.06204 C 0.03711 -0.08773 0.02786 -0.04815 0.03659 -0.07917 C 0.03711 -0.08102 0.03685 -0.08356 0.03737 -0.08542 C 0.03802 -0.08773 0.03932 -0.08935 0.03997 -0.09167 C 0.04075 -0.09398 0.04115 -0.09676 0.0418 -0.0993 C 0.04232 -0.10139 0.04297 -0.10347 0.04349 -0.10555 C 0.04375 -0.10764 0.04466 -0.11412 0.04531 -0.11643 C 0.0457 -0.11805 0.04635 -0.11944 0.047 -0.12106 C 0.04844 -0.13079 0.0487 -0.13241 0.04961 -0.1412 C 0.05104 -0.15486 0.05013 -0.14722 0.0513 -0.16296 C 0.05221 -0.17338 0.05234 -0.17176 0.05312 -0.1831 C 0.05352 -0.18866 0.05365 -0.19444 0.05404 -0.2 C 0.05365 -0.23102 0.05352 -0.26204 0.05312 -0.29305 C 0.0526 -0.32477 0.05339 -0.30602 0.0513 -0.31944 C 0.05078 -0.32361 0.04961 -0.33194 0.04961 -0.33194 C 0.04935 -0.33819 0.04909 -0.34421 0.0487 -0.35046 C 0.0474 -0.3713 0.04844 -0.34907 0.047 -0.36759 C 0.04661 -0.37268 0.04648 -0.37801 0.04609 -0.3831 C 0.04596 -0.38565 0.04544 -0.38819 0.04531 -0.39074 C 0.04427 -0.40278 0.04466 -0.4044 0.04349 -0.41551 C 0.04336 -0.41759 0.04297 -0.41967 0.04258 -0.42176 C 0.04232 -0.43171 0.04219 -0.44143 0.0418 -0.45116 C 0.04062 -0.47708 0.04089 -0.44838 0.04089 -0.4713 L 0.04089 -0.4713 L 0.04089 -0.4713 L 0.0418 -0.46528 " pathEditMode="relative" ptsTypes="AAAAAAAAAAAAAAAAAAAAAAAAAAAAAAA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 0 L 0.02005 -0.01412 C 0.02513 -0.0956 0.02317 -0.05416 0.02096 -0.21412 C 0.02083 -0.21829 0.01992 -0.22245 0.01914 -0.22662 C 0.01862 -0.22963 0.01784 -0.23264 0.01745 -0.23588 C 0.01718 -0.23796 0.01705 -0.24004 0.01653 -0.24213 C 0.01614 -0.24375 0.01536 -0.24514 0.01484 -0.24676 C 0.01445 -0.24815 0.01419 -0.24977 0.01393 -0.25139 C 0.01354 -0.25347 0.01354 -0.25555 0.01302 -0.25764 C 0.01106 -0.2669 0.0108 -0.26227 0.00781 -0.27291 C 0.00495 -0.28333 0.00742 -0.27546 0.00351 -0.28541 C 0.00221 -0.28842 0.00182 -0.29305 0 -0.29467 C -0.00222 -0.29653 -0.0043 -0.29815 -0.00612 -0.30092 C -0.00703 -0.30231 -0.00782 -0.30416 -0.00873 -0.30555 C -0.00951 -0.30671 -0.01055 -0.30764 -0.01133 -0.30879 C -0.0125 -0.31018 -0.01367 -0.31204 -0.01485 -0.31342 C -0.01979 -0.31898 -0.01732 -0.31389 -0.02266 -0.32106 C -0.0237 -0.32245 -0.02435 -0.3243 -0.02526 -0.32569 C -0.02617 -0.32685 -0.02709 -0.32778 -0.02787 -0.32893 C -0.02917 -0.33032 -0.03034 -0.33171 -0.03138 -0.33356 C -0.03229 -0.33495 -0.03308 -0.3368 -0.03399 -0.33819 C -0.03685 -0.34259 -0.03737 -0.34236 -0.04011 -0.34583 C -0.04193 -0.34815 -0.0474 -0.35579 -0.04883 -0.35671 L -0.05144 -0.35833 C -0.05326 -0.36041 -0.05469 -0.36342 -0.05664 -0.36458 C -0.05847 -0.36551 -0.06042 -0.36574 -0.06198 -0.36759 L -0.06979 -0.37685 C -0.07071 -0.37801 -0.07136 -0.3794 -0.0724 -0.38009 L -0.075 -0.38148 L -0.0767 -0.38611 " pathEditMode="relative" ptsTypes="AAAAAAAAAAAAAAAAAAAAAAAAAAAAAA">
                                      <p:cBhvr>
                                        <p:cTn id="10" dur="2000" fill="hold"/>
                                        <p:tgtEl>
                                          <p:spTgt spid="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 0 C -0.00039 -0.01759 -0.00039 -0.03518 -0.00092 -0.05278 C -0.00105 -0.0544 -0.00157 -0.05602 -0.00183 -0.05741 C -0.00209 -0.05949 -0.00235 -0.06157 -0.00274 -0.06366 C -0.003 -0.06528 -0.00326 -0.0669 -0.00352 -0.06829 C -0.00443 -0.07361 -0.00482 -0.07893 -0.00612 -0.08379 C -0.00717 -0.08727 -0.00847 -0.09004 -0.00964 -0.09329 L -0.01316 -0.10254 C -0.01368 -0.10393 -0.0142 -0.10579 -0.01485 -0.10717 C -0.0155 -0.1081 -0.01615 -0.10903 -0.01667 -0.11018 C -0.02006 -0.11875 -0.01823 -0.1169 -0.02188 -0.1243 C -0.02318 -0.12685 -0.025 -0.12893 -0.02631 -0.13194 C -0.02709 -0.13403 -0.02787 -0.13634 -0.02891 -0.13819 C -0.03073 -0.14143 -0.03282 -0.14467 -0.0349 -0.14745 C -0.03633 -0.1493 -0.03789 -0.15046 -0.03933 -0.15208 C -0.04167 -0.15463 -0.04414 -0.15694 -0.04636 -0.15995 C -0.05599 -0.17268 -0.04063 -0.15254 -0.05847 -0.17384 C -0.06394 -0.18032 -0.06615 -0.1831 -0.07253 -0.18935 C -0.07474 -0.19167 -0.07722 -0.19329 -0.07943 -0.1956 C -0.08125 -0.19745 -0.08295 -0.19977 -0.08464 -0.20185 C -0.08868 -0.20602 -0.09284 -0.20995 -0.09688 -0.21412 C -0.09948 -0.21667 -0.10209 -0.21944 -0.10482 -0.22199 C -0.10704 -0.22407 -0.10951 -0.22592 -0.11172 -0.22801 C -0.12448 -0.24097 -0.10795 -0.22708 -0.12487 -0.24213 C -0.12683 -0.24375 -0.12891 -0.24491 -0.13086 -0.24676 C -0.13308 -0.24861 -0.1349 -0.25116 -0.13698 -0.25301 C -0.14102 -0.25625 -0.14532 -0.25879 -0.14922 -0.26227 C -0.16198 -0.27361 -0.14779 -0.26111 -0.15886 -0.26991 C -0.16003 -0.27083 -0.16107 -0.27245 -0.16237 -0.27315 C -0.16459 -0.27454 -0.16706 -0.27477 -0.16928 -0.27616 C -0.17058 -0.27685 -0.17162 -0.27824 -0.17279 -0.2794 C -0.17487 -0.28102 -0.17683 -0.28241 -0.17891 -0.28403 C -0.18151 -0.28588 -0.18217 -0.28565 -0.18503 -0.28704 C -0.19375 -0.29143 -0.18021 -0.28542 -0.19115 -0.29004 C -0.19844 -0.2875 -0.19271 -0.29028 -0.19896 -0.28542 C -0.19987 -0.28495 -0.20079 -0.28472 -0.20157 -0.28403 C -0.20248 -0.2831 -0.20326 -0.28171 -0.20417 -0.28079 C -0.20586 -0.27963 -0.20951 -0.27778 -0.20951 -0.27778 C -0.21016 -0.27801 -0.21758 -0.27847 -0.21993 -0.28079 C -0.22058 -0.28171 -0.22097 -0.2831 -0.22162 -0.28403 C -0.22331 -0.28611 -0.22683 -0.29004 -0.22683 -0.29004 " pathEditMode="relative" ptsTypes="AAAAAAAAAAAAAAAAAAAAAAAAAAAAAAAAAAAAAAAAAA">
                                      <p:cBhvr>
                                        <p:cTn id="14" dur="2000" fill="hold"/>
                                        <p:tgtEl>
                                          <p:spTgt spid="1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 0 L 0 0 C 0.00026 -0.00579 0.00039 -0.01157 0.00078 -0.01713 C 0.00104 -0.02037 0.00143 -0.02338 0.00169 -0.02639 C 0.00195 -0.03009 0.00234 -0.0338 0.0026 -0.03727 C 0.00286 -0.04143 0.00299 -0.0456 0.00339 -0.04977 C 0.00391 -0.05393 0.00456 -0.0581 0.00521 -0.06204 C 0.00573 -0.07153 0.00573 -0.08079 0.0069 -0.09005 C 0.00938 -0.10926 0.00794 -0.09954 0.01133 -0.11944 C 0.01159 -0.12407 0.01172 -0.12893 0.01211 -0.13333 C 0.01341 -0.14514 0.01406 -0.14259 0.01563 -0.1537 C 0.01641 -0.1588 0.0168 -0.16389 0.01732 -0.16921 C 0.01797 -0.17384 0.01992 -0.18727 0.02083 -0.19236 C 0.02422 -0.21042 0.02266 -0.20023 0.02786 -0.21875 C 0.02878 -0.22222 0.02943 -0.22616 0.03047 -0.22963 C 0.04766 -0.28542 0.02878 -0.22292 0.04701 -0.27153 C 0.04818 -0.27454 0.05443 -0.29236 0.05755 -0.29768 C 0.05846 -0.29954 0.0599 -0.30069 0.06094 -0.30255 C 0.06224 -0.30486 0.06328 -0.30764 0.06445 -0.31018 C 0.06589 -0.31296 0.06745 -0.31528 0.06888 -0.31805 C 0.07005 -0.32037 0.07096 -0.32338 0.07227 -0.32569 C 0.07448 -0.32917 0.08359 -0.33819 0.08542 -0.33958 C 0.08997 -0.34352 0.09466 -0.34676 0.09935 -0.35046 L 0.10716 -0.35671 C 0.12266 -0.36875 0.10339 -0.3537 0.12031 -0.36597 C 0.12435 -0.36898 0.12839 -0.37222 0.13255 -0.37523 C 0.13372 -0.37616 0.13477 -0.37755 0.13594 -0.37847 C 0.14154 -0.38218 0.14896 -0.38634 0.15521 -0.38935 C 0.15742 -0.39028 0.15977 -0.39167 0.16211 -0.39236 C 0.16758 -0.39375 0.17318 -0.39375 0.17878 -0.39537 C 0.19492 -0.40023 0.18568 -0.39815 0.20664 -0.4 C 0.21354 -0.40278 0.2194 -0.40555 0.22669 -0.40625 C 0.23737 -0.40741 0.24818 -0.40741 0.25898 -0.40787 C 0.26042 -0.40833 0.26185 -0.40903 0.26328 -0.40949 C 0.26927 -0.41111 0.26823 -0.41018 0.27292 -0.4125 C 0.27383 -0.41296 0.27474 -0.41343 0.27552 -0.41412 C 0.27826 -0.41643 0.27891 -0.41898 0.28164 -0.42176 C 0.28242 -0.42268 0.28333 -0.42292 0.28424 -0.42338 C 0.28477 -0.425 0.28529 -0.42662 0.28594 -0.42801 C 0.28984 -0.43472 0.28763 -0.42685 0.29115 -0.43588 C 0.29427 -0.44329 0.29193 -0.43981 0.29388 -0.44653 C 0.29427 -0.44838 0.29505 -0.44954 0.29557 -0.45139 C 0.29596 -0.45278 0.29622 -0.4544 0.29648 -0.45602 C 0.29753 -0.46273 0.29727 -0.46065 0.29727 -0.46667 " pathEditMode="relative" ptsTypes="AAAAAAAAAAAAAAAAAAAAAAAAAAAAAAAAAAAAAAAAAAAA">
                                      <p:cBhvr>
                                        <p:cTn id="18" dur="2000" fill="hold"/>
                                        <p:tgtEl>
                                          <p:spTgt spid="1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091 0.02407 L -0.00091 0.0243 C -0.0013 0.01666 -0.00143 0.00949 -0.00182 0.00231 C -0.00195 0.00069 -0.0026 -0.0007 -0.00273 -0.00232 C -0.00364 -0.01181 -0.00325 -0.01435 -0.00443 -0.02246 C -0.00495 -0.0257 -0.00521 -0.02917 -0.00625 -0.03195 L -0.00794 -0.03658 C -0.00989 -0.05047 -0.00716 -0.03357 -0.01237 -0.05209 C -0.01289 -0.05417 -0.01341 -0.05625 -0.01406 -0.0581 C -0.0151 -0.06135 -0.01627 -0.06459 -0.01758 -0.0676 C -0.02031 -0.07385 -0.0207 -0.0757 -0.02448 -0.08148 C -0.02708 -0.08519 -0.02943 -0.08959 -0.03242 -0.09236 C -0.03359 -0.09329 -0.03476 -0.09422 -0.03581 -0.09537 C -0.03672 -0.0963 -0.0375 -0.09769 -0.03854 -0.09861 C -0.04583 -0.1051 -0.03372 -0.08912 -0.04805 -0.10625 C -0.05443 -0.11389 -0.04648 -0.10463 -0.05416 -0.1125 C -0.05508 -0.11343 -0.05586 -0.11482 -0.05677 -0.11551 C -0.05794 -0.11644 -0.05911 -0.11667 -0.06028 -0.11713 C -0.0668 -0.125 -0.05846 -0.11574 -0.0664 -0.12176 C -0.06732 -0.12246 -0.06823 -0.12361 -0.06901 -0.12477 C -0.06966 -0.1257 -0.07005 -0.12732 -0.0707 -0.12801 C -0.07305 -0.12963 -0.07552 -0.1294 -0.07773 -0.13102 C -0.0914 -0.14074 -0.07435 -0.12894 -0.08555 -0.13565 C -0.09206 -0.13959 -0.08867 -0.13935 -0.09687 -0.1419 C -0.10482 -0.14422 -0.10039 -0.14306 -0.11002 -0.14491 C -0.15312 -0.14167 -0.1375 -0.13843 -0.15716 -0.14352 C -0.15625 -0.14306 -0.15534 -0.14236 -0.15456 -0.1419 C -0.15338 -0.14144 -0.14987 -0.14028 -0.15104 -0.14028 L -0.26094 -0.1419 C -0.26497 -0.14236 -0.26901 -0.1426 -0.27318 -0.14352 C -0.27435 -0.14375 -0.27539 -0.14468 -0.27656 -0.14491 C -0.2789 -0.1456 -0.28125 -0.14607 -0.28359 -0.14653 C -0.30117 -0.15093 -0.2737 -0.14468 -0.29583 -0.14977 C -0.30104 -0.15278 -0.29557 -0.14977 -0.30273 -0.15278 C -0.30625 -0.15417 -0.30976 -0.15579 -0.31328 -0.15741 C -0.31445 -0.15787 -0.31562 -0.15857 -0.3168 -0.15903 L -0.32109 -0.16042 C -0.3237 -0.16366 -0.32409 -0.16435 -0.32721 -0.16667 C -0.32799 -0.16736 -0.3289 -0.16783 -0.32982 -0.16829 C -0.33099 -0.16991 -0.33203 -0.17153 -0.33333 -0.17292 C -0.3375 -0.17709 -0.33463 -0.1713 -0.33854 -0.17755 C -0.34075 -0.18102 -0.34245 -0.18519 -0.34466 -0.18843 C -0.34622 -0.19051 -0.34922 -0.19445 -0.35078 -0.19769 C -0.35169 -0.19977 -0.3526 -0.20185 -0.35338 -0.20394 C -0.35521 -0.20857 -0.35859 -0.21783 -0.35859 -0.2176 C -0.36015 -0.22593 -0.36028 -0.2257 -0.36041 -0.23797 C -0.36068 -0.31598 -0.36041 -0.39398 -0.36041 -0.47199 " pathEditMode="relative" rAng="0" ptsTypes="AAAAAAAAAAAAAAAAAAAAAAAAAAAAAAAAAAAAAAAAAAAAAAA">
                                      <p:cBhvr>
                                        <p:cTn id="22" dur="2000" fill="hold"/>
                                        <p:tgtEl>
                                          <p:spTgt spid="12"/>
                                        </p:tgtEl>
                                        <p:attrNameLst>
                                          <p:attrName>ppt_x</p:attrName>
                                          <p:attrName>ppt_y</p:attrName>
                                        </p:attrNameLst>
                                      </p:cBhvr>
                                      <p:rCtr x="-17982" y="-24792"/>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4714 -0.01852 L 0.04714 -0.01829 C 0.04675 -0.05324 0.04701 -0.08797 0.04623 -0.12246 C 0.0461 -0.12639 0.04479 -0.12963 0.0444 -0.13334 C 0.04401 -0.13843 0.04414 -0.14375 0.04362 -0.14885 C 0.04297 -0.15486 0.0405 -0.1669 0.0392 -0.17223 C 0.0375 -0.1794 0.03594 -0.18681 0.03399 -0.19375 C 0.03308 -0.19699 0.03256 -0.20023 0.03138 -0.20324 C 0.03047 -0.20556 0.02891 -0.20718 0.02787 -0.20926 C 0.02604 -0.21343 0.02513 -0.21898 0.02266 -0.22176 C 0.0194 -0.2257 0.01927 -0.22547 0.01563 -0.23102 C 0.0125 -0.23588 0.01537 -0.23334 0.01042 -0.23889 C 0.00938 -0.24005 0.00808 -0.24074 0.0069 -0.2419 C 0.00573 -0.24329 0.00469 -0.24514 0.00352 -0.24653 C 0.0017 -0.24861 -0.00013 -0.25047 -0.00182 -0.25278 C -0.00325 -0.25486 -0.00455 -0.25718 -0.00612 -0.25903 C -0.01093 -0.26505 -0.0095 -0.26204 -0.01393 -0.26667 C -0.01484 -0.2676 -0.01562 -0.26898 -0.01666 -0.26991 C -0.01836 -0.27153 -0.02018 -0.27269 -0.02187 -0.27454 C -0.02304 -0.2757 -0.02409 -0.27778 -0.02539 -0.27917 C -0.02838 -0.28241 -0.0289 -0.28218 -0.03229 -0.2838 C -0.03554 -0.2875 -0.03789 -0.29074 -0.04192 -0.29306 C -0.04362 -0.29422 -0.04544 -0.29491 -0.04713 -0.2963 C -0.05286 -0.3007 -0.04622 -0.29815 -0.05325 -0.30232 C -0.05442 -0.30301 -0.06198 -0.30533 -0.06289 -0.30556 C -0.06432 -0.30625 -0.06758 -0.30834 -0.06888 -0.30857 C -0.07591 -0.30949 -0.08294 -0.30973 -0.08984 -0.31019 C -0.09414 -0.31273 -0.09505 -0.31273 -0.09856 -0.31644 C -0.09948 -0.31736 -0.10026 -0.31875 -0.10117 -0.31945 C -0.10807 -0.32477 -0.10455 -0.32084 -0.1108 -0.32408 C -0.11237 -0.325 -0.11367 -0.32685 -0.11523 -0.32709 C -0.11953 -0.32824 -0.12383 -0.32824 -0.12825 -0.32871 C -0.12994 -0.32917 -0.13177 -0.32963 -0.13346 -0.33033 C -0.13463 -0.33079 -0.1358 -0.33148 -0.13698 -0.33195 C -0.13984 -0.33264 -0.14284 -0.33287 -0.1457 -0.33334 C -0.14856 -0.33449 -0.15143 -0.33588 -0.15442 -0.33658 C -0.16458 -0.33843 -0.15963 -0.3375 -0.16927 -0.33959 C -0.17591 -0.34352 -0.1681 -0.33935 -0.18229 -0.3426 C -0.1832 -0.34283 -0.18411 -0.34375 -0.18489 -0.34422 C -0.18606 -0.34491 -0.18724 -0.34537 -0.18841 -0.34584 C -0.19101 -0.34653 -0.19362 -0.34676 -0.19635 -0.34746 L -0.21028 -0.35047 C -0.21601 -0.35394 -0.2108 -0.35116 -0.22161 -0.35348 C -0.22552 -0.3544 -0.22981 -0.35648 -0.23385 -0.35672 L -0.31146 -0.3581 L -0.37773 -0.35672 C -0.37864 -0.35672 -0.37942 -0.35533 -0.38034 -0.3551 C -0.38294 -0.3544 -0.38554 -0.35417 -0.38815 -0.35348 C -0.38997 -0.35324 -0.39166 -0.35255 -0.39336 -0.35209 C -0.40351 -0.34954 -0.39713 -0.35162 -0.40651 -0.34885 L -0.41692 -0.34584 C -0.4233 -0.34213 -0.42044 -0.34352 -0.42565 -0.34121 C -0.43528 -0.34167 -0.44492 -0.34074 -0.45442 -0.3426 C -0.45547 -0.34283 -0.45586 -0.3456 -0.45625 -0.34746 C -0.45677 -0.35093 -0.45703 -0.35463 -0.45703 -0.3581 C -0.45703 -0.35926 -0.45651 -0.35625 -0.45625 -0.3551 " pathEditMode="relative" rAng="0" ptsTypes="AAAAAAAAAAAAAAAAAAAAAAAAAAAAAAAAAAAAAAAAAAAAAAAAAAAAAAAA">
                                      <p:cBhvr>
                                        <p:cTn id="26" dur="2000" fill="hold"/>
                                        <p:tgtEl>
                                          <p:spTgt spid="13"/>
                                        </p:tgtEl>
                                        <p:attrNameLst>
                                          <p:attrName>ppt_x</p:attrName>
                                          <p:attrName>ppt_y</p:attrName>
                                        </p:attrNameLst>
                                      </p:cBhvr>
                                      <p:rCtr x="-25208" y="-1699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 0 L 0 0 C -0.0004 -0.01458 0.00013 -0.02917 -0.00092 -0.04352 C -0.00131 -0.04907 -0.00443 -0.05903 -0.00443 -0.05903 C -0.00469 -0.06157 -0.00482 -0.06435 -0.00534 -0.06667 C -0.00573 -0.06898 -0.00665 -0.07083 -0.00704 -0.07292 C -0.00951 -0.0875 -0.00586 -0.07801 -0.00964 -0.09467 C -0.01029 -0.09722 -0.01094 -0.09977 -0.01146 -0.10231 C -0.01198 -0.10555 -0.01237 -0.1088 -0.01316 -0.1118 C -0.01355 -0.11342 -0.01446 -0.11481 -0.01485 -0.11643 C -0.01563 -0.11898 -0.01589 -0.12176 -0.01667 -0.12407 C -0.0181 -0.1287 -0.02084 -0.13518 -0.02279 -0.13958 C -0.02409 -0.14676 -0.02292 -0.14213 -0.0254 -0.14884 C -0.02631 -0.15139 -0.02696 -0.15417 -0.028 -0.15671 C -0.02995 -0.16157 -0.03243 -0.16551 -0.03412 -0.1706 C -0.03711 -0.17963 -0.03555 -0.17616 -0.03842 -0.18148 C -0.03881 -0.1831 -0.03894 -0.18472 -0.03933 -0.18611 C -0.03998 -0.18819 -0.04415 -0.19907 -0.04545 -0.20162 C -0.04714 -0.20486 -0.04935 -0.20741 -0.05066 -0.21088 C -0.053 -0.21713 -0.05157 -0.21458 -0.05508 -0.21875 C -0.05665 -0.22685 -0.05495 -0.22014 -0.0586 -0.22801 C -0.06407 -0.23981 -0.05691 -0.22662 -0.06198 -0.23565 C -0.06277 -0.23981 -0.06316 -0.24282 -0.06459 -0.24653 C -0.06511 -0.24792 -0.06589 -0.24861 -0.06641 -0.24977 C -0.06706 -0.25116 -0.06758 -0.25278 -0.0681 -0.2544 C -0.06849 -0.25648 -0.06849 -0.25856 -0.06902 -0.26065 C -0.06941 -0.2618 -0.07045 -0.26227 -0.07071 -0.26366 C -0.07253 -0.2713 -0.07201 -0.27523 -0.07344 -0.28217 C -0.07357 -0.2831 -0.07592 -0.29514 -0.07605 -0.29768 C -0.07631 -0.31273 -0.07605 -0.32778 -0.07605 -0.34259 " pathEditMode="relative" ptsTypes="AAAAAAAAAAAAAAAAAAAAAAAAAAAAAA">
                                      <p:cBhvr>
                                        <p:cTn id="30" dur="2000" fill="hold"/>
                                        <p:tgtEl>
                                          <p:spTgt spid="14"/>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 0 L 0 0 C -0.00014 -0.00278 -0.0017 -0.02755 -0.0017 -0.02963 C -0.0017 -0.04977 -0.00144 -0.06991 -0.00092 -0.09005 C -0.00092 -0.09098 0.00052 -0.10255 0.00091 -0.10394 C 0.00182 -0.10834 0.00351 -0.11204 0.00429 -0.11644 C 0.00546 -0.12223 0.00572 -0.125 0.00872 -0.13033 L 0.01302 -0.1382 C 0.01367 -0.13912 0.01406 -0.14074 0.01484 -0.14121 C 0.01718 -0.1426 0.01875 -0.14329 0.02096 -0.14584 C 0.02161 -0.14676 0.02187 -0.14838 0.02265 -0.14908 C 0.02369 -0.15 0.025 -0.15 0.02617 -0.15047 C 0.0401 -0.15764 0.01184 -0.14422 0.03307 -0.15371 C 0.03398 -0.15394 0.03476 -0.1551 0.03567 -0.1551 L 0.16653 -0.15672 C 0.17239 -0.16019 0.16523 -0.15556 0.17356 -0.16297 C 0.17434 -0.16366 0.17526 -0.16389 0.17617 -0.16459 C 0.1776 -0.16644 0.18046 -0.17037 0.18229 -0.17223 C 0.18333 -0.17338 0.18463 -0.17408 0.18567 -0.17523 C 0.18697 -0.17662 0.18802 -0.17848 0.18919 -0.1801 C 0.19088 -0.18218 0.19296 -0.18357 0.1944 -0.18611 C 0.19557 -0.1882 0.19674 -0.19051 0.19791 -0.19236 C 0.19869 -0.19352 0.19973 -0.19422 0.20052 -0.1956 C 0.20859 -0.2081 0.20182 -0.19815 0.20755 -0.20949 C 0.2095 -0.2132 0.21236 -0.21574 0.21367 -0.22037 C 0.21419 -0.22246 0.21471 -0.22454 0.21536 -0.22639 C 0.21588 -0.22801 0.21666 -0.2294 0.21705 -0.23125 C 0.21783 -0.23403 0.21783 -0.23773 0.21888 -0.24051 C 0.2194 -0.2419 0.22018 -0.24352 0.22057 -0.24514 C 0.22135 -0.24815 0.22174 -0.25139 0.22239 -0.2544 C 0.22447 -0.26551 0.22187 -0.25162 0.22408 -0.26528 C 0.225 -0.27107 0.22513 -0.26945 0.22578 -0.27616 C 0.22786 -0.29653 0.22565 -0.27917 0.2276 -0.29329 C 0.22786 -0.29792 0.22851 -0.30255 0.22851 -0.30718 C 0.22851 -0.31181 0.22825 -0.31667 0.2276 -0.32107 C 0.22734 -0.32246 0.22578 -0.32408 0.22578 -0.32408 " pathEditMode="relative" ptsTypes="AAAAAAAAAAAAAAAAAAAAAAAAAAAAAAAAAAAA">
                                      <p:cBhvr>
                                        <p:cTn id="34" dur="2000" fill="hold"/>
                                        <p:tgtEl>
                                          <p:spTgt spid="15"/>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 0 L 0 0 C 0.00169 -0.03565 0 0.00115 0.00169 -0.05602 C 0.00208 -0.06945 0.00247 -0.0831 0.00429 -0.0963 C 0.00755 -0.12037 0.0069 -0.11065 0.01132 -0.13033 C 0.01224 -0.13496 0.01237 -0.14005 0.01393 -0.14422 C 0.01458 -0.14607 0.02721 -0.17685 0.03216 -0.1831 C 0.0401 -0.1926 0.04843 -0.2007 0.05664 -0.20926 C 0.07031 -0.22385 0.07981 -0.2331 0.09674 -0.2419 C 0.10755 -0.24769 0.11796 -0.25533 0.12903 -0.25903 C 0.16145 -0.26945 0.13502 -0.26181 0.16471 -0.26829 C 0.16888 -0.26922 0.19752 -0.27639 0.20572 -0.27755 C 0.24583 -0.2838 0.20533 -0.27593 0.22929 -0.28079 L 0.36367 -0.27917 C 0.36835 -0.27894 0.37487 -0.2757 0.37929 -0.27454 C 0.3819 -0.27385 0.3845 -0.27338 0.3871 -0.27292 C 0.38828 -0.27246 0.38945 -0.27176 0.39062 -0.2713 C 0.39231 -0.27084 0.39414 -0.27014 0.39583 -0.26991 C 0.40612 -0.26736 0.41015 -0.2669 0.4194 -0.26528 C 0.42174 -0.26412 0.42408 -0.26273 0.42643 -0.26204 C 0.4302 -0.26111 0.43398 -0.26135 0.43776 -0.26042 C 0.43867 -0.26042 0.43945 -0.25926 0.44036 -0.25903 C 0.44322 -0.25787 0.44622 -0.25741 0.44908 -0.25579 C 0.45117 -0.25486 0.45312 -0.25394 0.4552 -0.25278 C 0.45924 -0.25023 0.46328 -0.24699 0.46744 -0.24514 C 0.47083 -0.24329 0.47434 -0.24306 0.47786 -0.2419 C 0.48099 -0.23982 0.48424 -0.2375 0.4875 -0.23565 C 0.49414 -0.23195 0.50091 -0.22917 0.50755 -0.22477 C 0.51888 -0.21736 0.51028 -0.22246 0.52408 -0.21551 C 0.52695 -0.21412 0.52981 -0.21227 0.53281 -0.21088 C 0.53567 -0.20972 0.53867 -0.20903 0.54153 -0.20787 C 0.5427 -0.20741 0.54388 -0.20695 0.54505 -0.20625 C 0.54648 -0.20533 0.54778 -0.20371 0.54934 -0.20324 C 0.55247 -0.20209 0.55572 -0.20209 0.55898 -0.20162 C 0.56132 -0.2007 0.56354 -0.19838 0.56588 -0.19861 C 0.58138 -0.19908 0.59674 -0.20116 0.6121 -0.20324 C 0.61302 -0.20324 0.61393 -0.2044 0.61471 -0.20463 C 0.62369 -0.2088 0.6164 -0.20278 0.63138 -0.2125 C 0.63489 -0.21482 0.64609 -0.22639 0.64791 -0.22963 C 0.64882 -0.23102 0.6496 -0.23264 0.65052 -0.23426 C 0.65651 -0.24329 0.65234 -0.23426 0.66015 -0.24815 C 0.6608 -0.24954 0.66132 -0.25116 0.66184 -0.25278 C 0.66471 -0.26806 0.66627 -0.26922 0.66276 -0.28681 C 0.66224 -0.28959 0.66054 -0.29144 0.65924 -0.29306 C 0.65677 -0.2963 0.65677 -0.29607 0.65494 -0.29607 " pathEditMode="relative" ptsTypes="AAAAAAAAAAAAAAAAAAAAAAAAAAAAAAAAAAAAAAAAAAAAA">
                                      <p:cBhvr>
                                        <p:cTn id="38" dur="2000" fill="hold"/>
                                        <p:tgtEl>
                                          <p:spTgt spid="16"/>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0 0 L 0 0 C -0.00039 -0.02709 -0.00013 -0.05394 -0.00091 -0.08079 C -0.00104 -0.08264 -0.00234 -0.08357 -0.00273 -0.08542 C -0.00352 -0.08936 -0.00313 -0.09422 -0.00443 -0.09792 C -0.0056 -0.10093 -0.00716 -0.10371 -0.00794 -0.10718 C -0.00846 -0.10973 -0.00911 -0.11227 -0.00964 -0.11482 C -0.01003 -0.11644 -0.01016 -0.11806 -0.01055 -0.11945 C -0.0151 -0.13866 -0.00964 -0.11482 -0.01406 -0.13033 C -0.01445 -0.13195 -0.01445 -0.13357 -0.01484 -0.13496 C -0.01589 -0.13843 -0.01992 -0.14954 -0.02096 -0.15209 C -0.02188 -0.15417 -0.02279 -0.15625 -0.02357 -0.15834 C -0.02461 -0.16088 -0.02513 -0.16389 -0.02617 -0.16598 C -0.02721 -0.16806 -0.02865 -0.16898 -0.02969 -0.17061 C -0.03633 -0.18241 -0.02448 -0.16667 -0.0349 -0.18148 C -0.03971 -0.18843 -0.03919 -0.18658 -0.04362 -0.19098 C -0.04518 -0.19236 -0.04648 -0.19422 -0.04805 -0.19561 C -0.04883 -0.1963 -0.04974 -0.19653 -0.05065 -0.19699 C -0.05182 -0.19792 -0.05286 -0.19931 -0.05417 -0.20023 C -0.05586 -0.20139 -0.05768 -0.20186 -0.05938 -0.20324 C -0.06029 -0.20394 -0.06107 -0.20556 -0.06198 -0.20648 C -0.06432 -0.20834 -0.06641 -0.20811 -0.06901 -0.20949 C -0.07943 -0.21505 -0.06667 -0.21065 -0.07852 -0.21412 C -0.08932 -0.22686 -0.07891 -0.21574 -0.1099 -0.21875 C -0.11107 -0.21898 -0.11224 -0.21968 -0.11341 -0.22037 C -0.11523 -0.2213 -0.11862 -0.22338 -0.11862 -0.22338 C -0.12292 -0.23496 -0.12044 -0.22616 -0.12044 -0.25278 " pathEditMode="relative" ptsTypes="AAAAAAAAAAAAAAAAAAAAAAAAAAA">
                                      <p:cBhvr>
                                        <p:cTn id="42" dur="2000" fill="hold"/>
                                        <p:tgtEl>
                                          <p:spTgt spid="17"/>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0 0 L 0 0 C 0.00078 -0.00625 0.00156 -0.0125 0.0026 -0.01875 C 0.00299 -0.0213 0.00391 -0.02385 0.0043 -0.02639 C 0.00508 -0.03264 0.00547 -0.03889 0.00599 -0.04514 L 0.0069 -0.0544 C 0.00716 -0.0669 0.00781 -0.07917 0.00781 -0.09167 C 0.00781 -0.1169 0.00872 -0.1426 0.0069 -0.1676 C 0.00625 -0.17662 0.00273 -0.18403 0.00078 -0.19236 C -0.00039 -0.19769 -0.00156 -0.20278 -0.00273 -0.20787 C -0.00339 -0.21135 -0.00352 -0.21551 -0.00443 -0.21875 C -0.00677 -0.22709 -0.00977 -0.23496 -0.01315 -0.24213 C -0.01497 -0.24607 -0.01667 -0.25093 -0.01927 -0.25301 C -0.02669 -0.25857 -0.02318 -0.25672 -0.02969 -0.25903 L -0.07161 -0.25602 C -0.07279 -0.25602 -0.07396 -0.2551 -0.07513 -0.2544 C -0.07656 -0.25371 -0.07813 -0.25278 -0.07943 -0.25139 C -0.08073 -0.25023 -0.0819 -0.24838 -0.08294 -0.24676 C -0.08568 -0.24236 -0.0888 -0.23704 -0.09076 -0.23125 C -0.09141 -0.22917 -0.09167 -0.22685 -0.09258 -0.225 C -0.09375 -0.22222 -0.0957 -0.22037 -0.09688 -0.21736 C -0.09844 -0.2132 -0.09922 -0.20972 -0.10208 -0.20787 C -0.10404 -0.20672 -0.10625 -0.20695 -0.1082 -0.20648 C -0.1125 -0.20834 -0.11172 -0.20579 -0.11172 -0.2125 " pathEditMode="relative" ptsTypes="AAAAAAAAAAAAAAAAAAAAAAAA">
                                      <p:cBhvr>
                                        <p:cTn id="46" dur="2000" fill="hold"/>
                                        <p:tgtEl>
                                          <p:spTgt spid="18"/>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0.00039 0.00162 L 0.00039 0.00185 C 1.25E-6 -0.07269 0.00078 -0.14723 -0.00052 -0.22153 C -0.00065 -0.22801 -0.00287 -0.23403 -0.00404 -0.24028 C -0.00495 -0.24491 -0.00508 -0.2463 -0.00664 -0.25116 C -0.00768 -0.25417 -0.00925 -0.25695 -0.01016 -0.26042 C -0.01068 -0.2625 -0.0112 -0.26459 -0.01185 -0.26667 C -0.01263 -0.26829 -0.01367 -0.26945 -0.01445 -0.2713 C -0.01576 -0.27361 -0.01654 -0.27686 -0.01797 -0.27894 C -0.02604 -0.29051 -0.02865 -0.29121 -0.03724 -0.29908 C -0.04649 -0.30787 -0.03984 -0.30348 -0.04935 -0.30834 C -0.06615 -0.32616 -0.04206 -0.30116 -0.05807 -0.31621 C -0.06224 -0.32014 -0.06641 -0.32408 -0.07031 -0.32848 C -0.07123 -0.32963 -0.07214 -0.33033 -0.07292 -0.33172 C -0.07513 -0.33519 -0.07708 -0.33889 -0.07904 -0.3426 C -0.08112 -0.34607 -0.08281 -0.34885 -0.08425 -0.35348 C -0.0862 -0.35949 -0.08776 -0.36574 -0.08958 -0.37199 C -0.09011 -0.37408 -0.09063 -0.37639 -0.09128 -0.37824 L -0.0931 -0.38287 C -0.09336 -0.38542 -0.09362 -0.38797 -0.09388 -0.39051 C -0.09414 -0.3926 -0.09453 -0.39468 -0.09479 -0.39676 C -0.09688 -0.41713 -0.09453 -0.39977 -0.09649 -0.41389 C -0.09857 -0.45047 -0.09792 -0.43334 -0.09649 -0.49908 C -0.09649 -0.50232 -0.0957 -0.50533 -0.0957 -0.50857 C -0.09544 -0.51736 -0.0957 -0.52616 -0.0957 -0.53473 " pathEditMode="relative" rAng="0" ptsTypes="AAAAAAAAAAAAAAAAAAAAAAAAA">
                                      <p:cBhvr>
                                        <p:cTn id="50" dur="2000" fill="hold"/>
                                        <p:tgtEl>
                                          <p:spTgt spid="19"/>
                                        </p:tgtEl>
                                        <p:attrNameLst>
                                          <p:attrName>ppt_x</p:attrName>
                                          <p:attrName>ppt_y</p:attrName>
                                        </p:attrNameLst>
                                      </p:cBhvr>
                                      <p:rCtr x="-4922" y="-26806"/>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0" nodeType="clickEffect">
                                  <p:stCondLst>
                                    <p:cond delay="0"/>
                                  </p:stCondLst>
                                  <p:childTnLst>
                                    <p:animMotion origin="layout" path="M 0 0 L 0 0 C 0.00026 -0.00834 0.00066 -0.01667 0.00079 -0.025 C 0.00118 -0.04398 0.00118 -0.0632 0.0017 -0.08241 C 0.00183 -0.08588 0.00209 -0.08959 0.00261 -0.09306 C 0.003 -0.0963 0.00378 -0.09931 0.0043 -0.10255 C 0.00677 -0.14167 0.00339 -0.09283 0.00691 -0.12894 C 0.00743 -0.13334 0.0073 -0.1382 0.00782 -0.14283 C 0.00808 -0.1456 0.00899 -0.14792 0.00951 -0.15047 C 0.0099 -0.15255 0.01003 -0.15486 0.01042 -0.15672 C 0.0112 -0.16042 0.01224 -0.16389 0.01302 -0.1676 C 0.01407 -0.17269 0.01446 -0.17824 0.01563 -0.1831 C 0.0168 -0.1875 0.01862 -0.19144 0.02006 -0.1956 C 0.02813 -0.22014 0.02305 -0.21204 0.03047 -0.22199 C 0.03138 -0.22454 0.03191 -0.22732 0.03308 -0.22963 C 0.03529 -0.23426 0.04076 -0.23959 0.04349 -0.24213 C 0.04441 -0.24283 0.04532 -0.24306 0.0461 -0.24352 C 0.04766 -0.24468 0.04896 -0.24607 0.05052 -0.24676 C 0.05222 -0.24746 0.05404 -0.24769 0.05573 -0.24815 C 0.05691 -0.24861 0.05808 -0.24931 0.05925 -0.24977 C 0.07787 -0.24815 0.09649 -0.24792 0.11511 -0.24514 C 0.1168 -0.24491 0.12878 -0.23519 0.12982 -0.23426 C 0.1323 -0.23241 0.13451 -0.22986 0.13685 -0.22801 C 0.1392 -0.22639 0.14154 -0.22523 0.14388 -0.22338 C 0.15 -0.21852 0.15573 -0.21204 0.16211 -0.20787 C 0.17487 -0.2 0.17566 -0.19861 0.1875 -0.19398 C 0.19779 -0.19005 0.19818 -0.19144 0.20925 -0.18611 C 0.21276 -0.18449 0.21615 -0.18172 0.21967 -0.1801 C 0.22136 -0.17917 0.22318 -0.17894 0.225 -0.17847 C 0.23933 -0.17454 0.23451 -0.1757 0.24844 -0.17385 C 0.26185 -0.17431 0.27539 -0.17153 0.28868 -0.17547 C 0.29232 -0.17639 0.3056 -0.19422 0.30951 -0.20023 C 0.31146 -0.20301 0.31329 -0.20602 0.31472 -0.20949 C 0.3168 -0.21435 0.31823 -0.21991 0.32006 -0.225 C 0.32084 -0.22709 0.32188 -0.22894 0.32266 -0.23125 C 0.32487 -0.23843 0.32409 -0.24051 0.32618 -0.24815 C 0.32735 -0.25301 0.3293 -0.25718 0.33047 -0.26227 C 0.3323 -0.27037 0.33477 -0.28704 0.33477 -0.28704 C 0.33516 -0.29005 0.33542 -0.29329 0.33568 -0.2963 C 0.33659 -0.30533 0.33685 -0.30463 0.3375 -0.31505 C 0.34232 -0.39838 0.3392 -0.39908 0.3392 -0.53195 " pathEditMode="relative" ptsTypes="AAAAAAAAAAAAAAAAAAAAAAAAAAAAAAAAAAAAAAAAA">
                                      <p:cBhvr>
                                        <p:cTn id="54" dur="2000" fill="hold"/>
                                        <p:tgtEl>
                                          <p:spTgt spid="20"/>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0" nodeType="clickEffect">
                                  <p:stCondLst>
                                    <p:cond delay="0"/>
                                  </p:stCondLst>
                                  <p:childTnLst>
                                    <p:animMotion origin="layout" path="M 0.05756 0.04884 L 0.05756 0.04907 C 0.05782 0.03935 0.05795 0.03009 0.05847 0.02083 C 0.05847 0.01921 0.05912 0.01782 0.05925 0.0162 C 0.05964 0.01319 0.0599 0.00995 0.06016 0.00694 C 0.06133 -0.00787 0.0612 -0.00996 0.06198 -0.02732 C 0.06133 -0.04537 0.0612 -0.06343 0.06016 -0.08149 C 0.06003 -0.08426 0.05912 -0.08681 0.05847 -0.08912 C 0.05092 -0.11875 0.06016 -0.08241 0.05326 -0.10463 C 0.05248 -0.10718 0.05222 -0.10996 0.05144 -0.1125 C 0.0504 -0.11574 0.04909 -0.11852 0.04792 -0.12176 C 0.04701 -0.12431 0.04636 -0.12709 0.04532 -0.12963 C 0.04284 -0.13565 0.03646 -0.14861 0.03321 -0.15579 C 0.03204 -0.15811 0.02618 -0.17153 0.02527 -0.17292 C 0.02032 -0.18079 0.01589 -0.18936 0.01042 -0.19607 C 0.00847 -0.19885 0.00625 -0.20093 0.00443 -0.20394 C -0.00703 -0.22246 0.01172 -0.19977 -0.00611 -0.21945 C -0.00937 -0.22824 -0.00611 -0.22084 -0.01302 -0.23033 C -0.02213 -0.2426 -0.01562 -0.23704 -0.02356 -0.2426 C -0.02526 -0.24537 -0.02682 -0.24815 -0.02877 -0.25047 C -0.03007 -0.25186 -0.03164 -0.25232 -0.03307 -0.25348 C -0.03489 -0.25486 -0.03671 -0.25649 -0.03841 -0.25811 C -0.04166 -0.26158 -0.04427 -0.26713 -0.04791 -0.26899 C -0.05 -0.27014 -0.05208 -0.27061 -0.05403 -0.27223 C -0.05768 -0.27477 -0.0608 -0.2794 -0.06445 -0.28149 C -0.06914 -0.28403 -0.07382 -0.28681 -0.07851 -0.28912 C -0.07994 -0.28982 -0.08138 -0.29005 -0.08281 -0.29074 C -0.08463 -0.29167 -0.08632 -0.29283 -0.08802 -0.29375 C -0.08919 -0.29445 -0.09036 -0.29468 -0.09153 -0.29537 C -0.09596 -0.29792 -0.10312 -0.30255 -0.10807 -0.30463 C -0.10976 -0.30533 -0.11158 -0.30556 -0.11328 -0.30625 C -0.11484 -0.30672 -0.11627 -0.30741 -0.1177 -0.30787 C -0.12005 -0.30834 -0.12239 -0.3088 -0.1246 -0.30926 C -0.12643 -0.30973 -0.12812 -0.31042 -0.12994 -0.31088 C -0.1319 -0.31135 -0.13398 -0.31181 -0.13606 -0.3125 C -0.13919 -0.31343 -0.14335 -0.31551 -0.14648 -0.31551 L -0.25638 -0.31713 C -0.25807 -0.31806 -0.26054 -0.31736 -0.26158 -0.32014 C -0.26367 -0.32593 -0.26432 -0.3301 -0.2677 -0.33264 C -0.26875 -0.33334 -0.27005 -0.33357 -0.27109 -0.33403 C -0.27174 -0.33519 -0.27213 -0.33658 -0.27291 -0.33727 C -0.27369 -0.33797 -0.275 -0.3375 -0.27552 -0.33889 C -0.2776 -0.34399 -0.27721 -0.34861 -0.27721 -0.35417 " pathEditMode="relative" rAng="0" ptsTypes="AAAAAAAAAAAAAAAAAAAAAAAAAAAAAAAAAAAAAAAAAAA">
                                      <p:cBhvr>
                                        <p:cTn id="58" dur="2000" fill="hold"/>
                                        <p:tgtEl>
                                          <p:spTgt spid="21"/>
                                        </p:tgtEl>
                                        <p:attrNameLst>
                                          <p:attrName>ppt_x</p:attrName>
                                          <p:attrName>ppt_y</p:attrName>
                                        </p:attrNameLst>
                                      </p:cBhvr>
                                      <p:rCtr x="-16523" y="-20139"/>
                                    </p:animMotion>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0 0 L 0 0 C -0.0013 -0.08773 0.0013 -0.0375 -0.00182 -0.06829 C -0.00208 -0.0713 -0.00234 -0.07454 -0.00273 -0.07755 C -0.00547 -0.09908 -0.00299 -0.07986 -0.00612 -0.09468 C -0.00742 -0.1007 -0.00807 -0.10741 -0.00964 -0.1132 C -0.01107 -0.11829 -0.01276 -0.12338 -0.01406 -0.12871 C -0.01549 -0.13496 -0.01693 -0.14121 -0.01836 -0.14723 C -0.01901 -0.14977 -0.01927 -0.15278 -0.02018 -0.1551 C -0.02122 -0.15811 -0.02227 -0.16158 -0.02357 -0.16436 C -0.02656 -0.17037 -0.03086 -0.17454 -0.0332 -0.18148 C -0.03581 -0.18889 -0.03633 -0.19167 -0.04023 -0.19838 C -0.04128 -0.20023 -0.04258 -0.20139 -0.04362 -0.20301 C -0.04518 -0.20556 -0.04648 -0.20834 -0.04805 -0.21088 C -0.04948 -0.21297 -0.05104 -0.21482 -0.05234 -0.21713 C -0.05339 -0.21852 -0.05404 -0.22014 -0.05508 -0.22176 C -0.05794 -0.22616 -0.06198 -0.23241 -0.06549 -0.23565 C -0.07982 -0.24931 -0.06693 -0.23449 -0.08034 -0.24792 C -0.08216 -0.24977 -0.08359 -0.25255 -0.08555 -0.25417 C -0.09063 -0.25834 -0.09609 -0.26111 -0.1013 -0.26505 C -0.10586 -0.26875 -0.11016 -0.27431 -0.11523 -0.27593 C -0.12292 -0.27824 -0.12266 -0.27778 -0.13268 -0.28357 C -0.13438 -0.28473 -0.13607 -0.28611 -0.13789 -0.28681 C -0.14414 -0.28912 -0.14909 -0.28982 -0.15534 -0.29144 L -0.16146 -0.29283 L -0.2582 -0.29144 C -0.26055 -0.29144 -0.26289 -0.29028 -0.26523 -0.28982 C -0.2681 -0.28936 -0.27109 -0.28912 -0.27396 -0.2882 C -0.30911 -0.27871 -0.27383 -0.28681 -0.29492 -0.28218 C -0.29753 -0.2801 -0.3 -0.27778 -0.30273 -0.27593 C -0.30768 -0.27269 -0.30977 -0.27246 -0.31497 -0.2713 C -0.31732 -0.26968 -0.31953 -0.26806 -0.32188 -0.26667 C -0.32435 -0.26528 -0.33281 -0.26111 -0.33503 -0.26042 C -0.33698 -0.25973 -0.33906 -0.25949 -0.34115 -0.2588 C -0.34375 -0.25787 -0.34635 -0.25648 -0.34896 -0.25579 C -0.3513 -0.2551 -0.35365 -0.25486 -0.35599 -0.25417 C -0.35833 -0.25348 -0.36055 -0.25209 -0.36289 -0.25116 C -0.36693 -0.24954 -0.37109 -0.24815 -0.37513 -0.24653 C -0.37695 -0.24561 -0.37865 -0.24422 -0.38034 -0.24329 C -0.38242 -0.24236 -0.38438 -0.24121 -0.38646 -0.24028 C -0.38789 -0.23959 -0.38932 -0.23936 -0.39076 -0.23866 C -0.39258 -0.23797 -0.39427 -0.23681 -0.39609 -0.23565 C -0.39753 -0.23473 -0.39896 -0.23334 -0.40039 -0.23241 C -0.40872 -0.22871 -0.40794 -0.23033 -0.41523 -0.22778 C -0.42682 -0.22408 -0.4043 -0.22871 -0.42839 -0.22477 C -0.43568 -0.22037 -0.43307 -0.2213 -0.44753 -0.22477 C -0.44857 -0.225 -0.44922 -0.22709 -0.45013 -0.22778 C -0.45091 -0.22871 -0.45182 -0.22894 -0.45273 -0.2294 C -0.45469 -0.23959 -0.45443 -0.23542 -0.45443 -0.2419 " pathEditMode="relative" ptsTypes="AAAAAAAAAAAAAAAAAAAAAAAAAAAAAAAAAAAAAAAAAAAAAAAAA">
                                      <p:cBhvr>
                                        <p:cTn id="62"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 verb ‘</a:t>
            </a:r>
            <a:r>
              <a:rPr lang="en-GB" sz="3600" b="1" dirty="0" err="1">
                <a:solidFill>
                  <a:schemeClr val="bg1"/>
                </a:solidFill>
              </a:rPr>
              <a:t>aller</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The verb ‘</a:t>
            </a:r>
            <a:r>
              <a:rPr lang="en-US" sz="2600" dirty="0" err="1">
                <a:solidFill>
                  <a:srgbClr val="4472C4">
                    <a:lumMod val="50000"/>
                  </a:srgbClr>
                </a:solidFill>
                <a:latin typeface="Century Gothic" panose="020F0302020204030204"/>
              </a:rPr>
              <a:t>aller</a:t>
            </a:r>
            <a:r>
              <a:rPr lang="en-US" sz="2600" dirty="0">
                <a:solidFill>
                  <a:srgbClr val="4472C4">
                    <a:lumMod val="50000"/>
                  </a:srgbClr>
                </a:solidFill>
                <a:latin typeface="Century Gothic" panose="020F0302020204030204"/>
              </a:rPr>
              <a:t>’ means ‘</a:t>
            </a:r>
            <a:r>
              <a:rPr lang="en-US" sz="2600" dirty="0">
                <a:solidFill>
                  <a:srgbClr val="FF6600"/>
                </a:solidFill>
                <a:latin typeface="Century Gothic" panose="020F0302020204030204"/>
              </a:rPr>
              <a:t>to go/going</a:t>
            </a:r>
            <a:r>
              <a:rPr lang="en-US" sz="2600" dirty="0">
                <a:solidFill>
                  <a:srgbClr val="4472C4">
                    <a:lumMod val="50000"/>
                  </a:srgbClr>
                </a:solidFill>
                <a:latin typeface="Century Gothic" panose="020F0302020204030204"/>
              </a:rPr>
              <a:t>’.</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Rectangle 1"/>
          <p:cNvSpPr/>
          <p:nvPr/>
        </p:nvSpPr>
        <p:spPr>
          <a:xfrm>
            <a:off x="3930952" y="1150299"/>
            <a:ext cx="2151018" cy="105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6600"/>
                </a:solidFill>
              </a:rPr>
              <a:t>____________</a:t>
            </a:r>
          </a:p>
        </p:txBody>
      </p:sp>
      <p:sp>
        <p:nvSpPr>
          <p:cNvPr id="3" name="TextBox 2"/>
          <p:cNvSpPr txBox="1"/>
          <p:nvPr/>
        </p:nvSpPr>
        <p:spPr>
          <a:xfrm>
            <a:off x="180000" y="1951228"/>
            <a:ext cx="5410553" cy="2246769"/>
          </a:xfrm>
          <a:prstGeom prst="rect">
            <a:avLst/>
          </a:prstGeom>
          <a:noFill/>
        </p:spPr>
        <p:txBody>
          <a:bodyPr wrap="square" rtlCol="0">
            <a:spAutoFit/>
          </a:bodyPr>
          <a:lstStyle/>
          <a:p>
            <a:pPr algn="l"/>
            <a:r>
              <a:rPr lang="en-GB" sz="2800" dirty="0">
                <a:solidFill>
                  <a:srgbClr val="FF6600"/>
                </a:solidFill>
              </a:rPr>
              <a:t>I go, am going </a:t>
            </a:r>
            <a:r>
              <a:rPr lang="en-GB" sz="2800" dirty="0">
                <a:solidFill>
                  <a:schemeClr val="accent5">
                    <a:lumMod val="50000"/>
                  </a:schemeClr>
                </a:solidFill>
              </a:rPr>
              <a:t>= </a:t>
            </a:r>
            <a:r>
              <a:rPr lang="en-GB" sz="2800" b="1" dirty="0">
                <a:solidFill>
                  <a:schemeClr val="accent5">
                    <a:lumMod val="50000"/>
                  </a:schemeClr>
                </a:solidFill>
              </a:rPr>
              <a:t>je </a:t>
            </a:r>
            <a:r>
              <a:rPr lang="en-GB" sz="2800" b="1" dirty="0" err="1">
                <a:solidFill>
                  <a:schemeClr val="accent5">
                    <a:lumMod val="50000"/>
                  </a:schemeClr>
                </a:solidFill>
              </a:rPr>
              <a:t>vais</a:t>
            </a:r>
            <a:r>
              <a:rPr lang="en-GB" sz="2800" b="1" dirty="0">
                <a:solidFill>
                  <a:schemeClr val="accent5">
                    <a:lumMod val="50000"/>
                  </a:schemeClr>
                </a:solidFill>
              </a:rPr>
              <a:t> </a:t>
            </a:r>
          </a:p>
          <a:p>
            <a:pPr algn="l"/>
            <a:endParaRPr lang="en-GB" sz="2800" dirty="0">
              <a:solidFill>
                <a:schemeClr val="accent5">
                  <a:lumMod val="50000"/>
                </a:schemeClr>
              </a:solidFill>
            </a:endParaRPr>
          </a:p>
          <a:p>
            <a:pPr algn="l"/>
            <a:r>
              <a:rPr lang="en-GB" sz="2800" dirty="0">
                <a:solidFill>
                  <a:srgbClr val="FF6600"/>
                </a:solidFill>
              </a:rPr>
              <a:t>You go, are going </a:t>
            </a:r>
            <a:r>
              <a:rPr lang="en-GB" sz="2800" dirty="0">
                <a:solidFill>
                  <a:schemeClr val="accent5">
                    <a:lumMod val="50000"/>
                  </a:schemeClr>
                </a:solidFill>
              </a:rPr>
              <a:t>= </a:t>
            </a:r>
            <a:r>
              <a:rPr lang="en-GB" sz="2800" b="1" dirty="0" err="1">
                <a:solidFill>
                  <a:schemeClr val="accent5">
                    <a:lumMod val="50000"/>
                  </a:schemeClr>
                </a:solidFill>
              </a:rPr>
              <a:t>tu</a:t>
            </a:r>
            <a:r>
              <a:rPr lang="en-GB" sz="2800" b="1" dirty="0">
                <a:solidFill>
                  <a:schemeClr val="accent5">
                    <a:lumMod val="50000"/>
                  </a:schemeClr>
                </a:solidFill>
              </a:rPr>
              <a:t> vas</a:t>
            </a:r>
          </a:p>
          <a:p>
            <a:pPr algn="l"/>
            <a:endParaRPr lang="en-GB" sz="2800" dirty="0">
              <a:solidFill>
                <a:schemeClr val="accent5">
                  <a:lumMod val="50000"/>
                </a:schemeClr>
              </a:solidFill>
            </a:endParaRPr>
          </a:p>
          <a:p>
            <a:pPr algn="l"/>
            <a:r>
              <a:rPr lang="en-GB" sz="2800" dirty="0">
                <a:solidFill>
                  <a:srgbClr val="FF6600"/>
                </a:solidFill>
              </a:rPr>
              <a:t>S/he goes, is going </a:t>
            </a:r>
            <a:r>
              <a:rPr lang="en-GB" sz="2800" dirty="0">
                <a:solidFill>
                  <a:schemeClr val="accent5">
                    <a:lumMod val="50000"/>
                  </a:schemeClr>
                </a:solidFill>
              </a:rPr>
              <a:t>= </a:t>
            </a:r>
            <a:r>
              <a:rPr lang="en-GB" sz="2800" b="1" dirty="0" err="1">
                <a:solidFill>
                  <a:schemeClr val="accent5">
                    <a:lumMod val="50000"/>
                  </a:schemeClr>
                </a:solidFill>
              </a:rPr>
              <a:t>il</a:t>
            </a:r>
            <a:r>
              <a:rPr lang="en-GB" sz="2800" b="1" dirty="0">
                <a:solidFill>
                  <a:schemeClr val="accent5">
                    <a:lumMod val="50000"/>
                  </a:schemeClr>
                </a:solidFill>
              </a:rPr>
              <a:t>/</a:t>
            </a:r>
            <a:r>
              <a:rPr lang="en-GB" sz="2800" b="1" dirty="0" err="1">
                <a:solidFill>
                  <a:schemeClr val="accent5">
                    <a:lumMod val="50000"/>
                  </a:schemeClr>
                </a:solidFill>
              </a:rPr>
              <a:t>elle</a:t>
            </a:r>
            <a:r>
              <a:rPr lang="en-GB" sz="2800" b="1" dirty="0">
                <a:solidFill>
                  <a:schemeClr val="accent5">
                    <a:lumMod val="50000"/>
                  </a:schemeClr>
                </a:solidFill>
              </a:rPr>
              <a:t> </a:t>
            </a:r>
            <a:r>
              <a:rPr lang="en-GB" sz="2800" b="1" dirty="0" err="1">
                <a:solidFill>
                  <a:schemeClr val="accent5">
                    <a:lumMod val="50000"/>
                  </a:schemeClr>
                </a:solidFill>
              </a:rPr>
              <a:t>va</a:t>
            </a:r>
            <a:endParaRPr lang="en-GB" sz="2800" b="1" dirty="0">
              <a:solidFill>
                <a:schemeClr val="accent5">
                  <a:lumMod val="50000"/>
                </a:schemeClr>
              </a:solidFill>
            </a:endParaRPr>
          </a:p>
        </p:txBody>
      </p:sp>
      <p:sp>
        <p:nvSpPr>
          <p:cNvPr id="9" name="Rectangle 8"/>
          <p:cNvSpPr/>
          <p:nvPr/>
        </p:nvSpPr>
        <p:spPr>
          <a:xfrm>
            <a:off x="3126051" y="1835197"/>
            <a:ext cx="1980793" cy="85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6600"/>
                </a:solidFill>
              </a:rPr>
              <a:t>___________</a:t>
            </a:r>
          </a:p>
        </p:txBody>
      </p:sp>
      <p:sp>
        <p:nvSpPr>
          <p:cNvPr id="12" name="TextBox 11"/>
          <p:cNvSpPr txBox="1"/>
          <p:nvPr/>
        </p:nvSpPr>
        <p:spPr>
          <a:xfrm>
            <a:off x="5684454" y="2001500"/>
            <a:ext cx="6357257" cy="2246769"/>
          </a:xfrm>
          <a:prstGeom prst="rect">
            <a:avLst/>
          </a:prstGeom>
          <a:noFill/>
        </p:spPr>
        <p:txBody>
          <a:bodyPr wrap="square" rtlCol="0">
            <a:spAutoFit/>
          </a:bodyPr>
          <a:lstStyle/>
          <a:p>
            <a:pPr algn="l"/>
            <a:r>
              <a:rPr lang="en-GB" sz="2800" dirty="0">
                <a:solidFill>
                  <a:srgbClr val="FF6600"/>
                </a:solidFill>
              </a:rPr>
              <a:t>We go, are going </a:t>
            </a:r>
            <a:r>
              <a:rPr lang="en-GB" sz="2800" dirty="0">
                <a:solidFill>
                  <a:schemeClr val="accent5">
                    <a:lumMod val="50000"/>
                  </a:schemeClr>
                </a:solidFill>
              </a:rPr>
              <a:t>= </a:t>
            </a:r>
            <a:r>
              <a:rPr lang="en-GB" sz="2800" b="1" dirty="0">
                <a:solidFill>
                  <a:schemeClr val="accent5">
                    <a:lumMod val="50000"/>
                  </a:schemeClr>
                </a:solidFill>
              </a:rPr>
              <a:t>nous </a:t>
            </a:r>
            <a:r>
              <a:rPr lang="en-GB" sz="2800" b="1" dirty="0" err="1">
                <a:solidFill>
                  <a:schemeClr val="accent5">
                    <a:lumMod val="50000"/>
                  </a:schemeClr>
                </a:solidFill>
              </a:rPr>
              <a:t>allons</a:t>
            </a:r>
            <a:r>
              <a:rPr lang="en-GB" sz="2800" b="1" dirty="0">
                <a:solidFill>
                  <a:schemeClr val="accent5">
                    <a:lumMod val="50000"/>
                  </a:schemeClr>
                </a:solidFill>
              </a:rPr>
              <a:t> </a:t>
            </a:r>
          </a:p>
          <a:p>
            <a:pPr algn="l"/>
            <a:endParaRPr lang="en-GB" sz="2800" dirty="0">
              <a:solidFill>
                <a:schemeClr val="accent5">
                  <a:lumMod val="50000"/>
                </a:schemeClr>
              </a:solidFill>
            </a:endParaRPr>
          </a:p>
          <a:p>
            <a:pPr algn="l"/>
            <a:r>
              <a:rPr lang="en-GB" sz="2800" dirty="0">
                <a:solidFill>
                  <a:srgbClr val="FF6600"/>
                </a:solidFill>
              </a:rPr>
              <a:t>You (pl.) go, are going </a:t>
            </a:r>
            <a:r>
              <a:rPr lang="en-GB" sz="2800" dirty="0">
                <a:solidFill>
                  <a:schemeClr val="accent5">
                    <a:lumMod val="50000"/>
                  </a:schemeClr>
                </a:solidFill>
              </a:rPr>
              <a:t>= </a:t>
            </a:r>
            <a:r>
              <a:rPr lang="en-GB" sz="2800" b="1" dirty="0" err="1">
                <a:solidFill>
                  <a:schemeClr val="accent5">
                    <a:lumMod val="50000"/>
                  </a:schemeClr>
                </a:solidFill>
              </a:rPr>
              <a:t>vous</a:t>
            </a:r>
            <a:r>
              <a:rPr lang="en-GB" sz="2800" b="1" dirty="0">
                <a:solidFill>
                  <a:schemeClr val="accent5">
                    <a:lumMod val="50000"/>
                  </a:schemeClr>
                </a:solidFill>
              </a:rPr>
              <a:t> </a:t>
            </a:r>
            <a:r>
              <a:rPr lang="en-GB" sz="2800" b="1" dirty="0" err="1">
                <a:solidFill>
                  <a:schemeClr val="accent5">
                    <a:lumMod val="50000"/>
                  </a:schemeClr>
                </a:solidFill>
              </a:rPr>
              <a:t>allez</a:t>
            </a:r>
            <a:endParaRPr lang="en-GB" sz="2800" b="1" dirty="0">
              <a:solidFill>
                <a:schemeClr val="accent5">
                  <a:lumMod val="50000"/>
                </a:schemeClr>
              </a:solidFill>
            </a:endParaRPr>
          </a:p>
          <a:p>
            <a:pPr algn="l"/>
            <a:endParaRPr lang="en-GB" sz="2800" dirty="0">
              <a:solidFill>
                <a:schemeClr val="accent5">
                  <a:lumMod val="50000"/>
                </a:schemeClr>
              </a:solidFill>
            </a:endParaRPr>
          </a:p>
          <a:p>
            <a:pPr algn="l"/>
            <a:r>
              <a:rPr lang="en-GB" sz="2800" dirty="0">
                <a:solidFill>
                  <a:srgbClr val="FF6600"/>
                </a:solidFill>
              </a:rPr>
              <a:t>They go, are going </a:t>
            </a:r>
            <a:r>
              <a:rPr lang="en-GB" sz="2800" dirty="0">
                <a:solidFill>
                  <a:schemeClr val="accent5">
                    <a:lumMod val="50000"/>
                  </a:schemeClr>
                </a:solidFill>
              </a:rPr>
              <a:t>= </a:t>
            </a:r>
            <a:r>
              <a:rPr lang="en-GB" sz="2800" b="1" dirty="0" err="1">
                <a:solidFill>
                  <a:schemeClr val="accent5">
                    <a:lumMod val="50000"/>
                  </a:schemeClr>
                </a:solidFill>
              </a:rPr>
              <a:t>ils</a:t>
            </a:r>
            <a:r>
              <a:rPr lang="en-GB" sz="2800" b="1" dirty="0">
                <a:solidFill>
                  <a:schemeClr val="accent5">
                    <a:lumMod val="50000"/>
                  </a:schemeClr>
                </a:solidFill>
              </a:rPr>
              <a:t>/</a:t>
            </a:r>
            <a:r>
              <a:rPr lang="en-GB" sz="2800" b="1" dirty="0" err="1">
                <a:solidFill>
                  <a:schemeClr val="accent5">
                    <a:lumMod val="50000"/>
                  </a:schemeClr>
                </a:solidFill>
              </a:rPr>
              <a:t>elles</a:t>
            </a:r>
            <a:r>
              <a:rPr lang="en-GB" sz="2800" b="1" dirty="0">
                <a:solidFill>
                  <a:schemeClr val="accent5">
                    <a:lumMod val="50000"/>
                  </a:schemeClr>
                </a:solidFill>
              </a:rPr>
              <a:t> </a:t>
            </a:r>
            <a:r>
              <a:rPr lang="en-GB" sz="2800" b="1" dirty="0" err="1">
                <a:solidFill>
                  <a:schemeClr val="accent5">
                    <a:lumMod val="50000"/>
                  </a:schemeClr>
                </a:solidFill>
              </a:rPr>
              <a:t>vont</a:t>
            </a:r>
            <a:endParaRPr lang="en-GB" sz="2800" b="1" dirty="0">
              <a:solidFill>
                <a:schemeClr val="accent5">
                  <a:lumMod val="50000"/>
                </a:schemeClr>
              </a:solidFill>
            </a:endParaRPr>
          </a:p>
        </p:txBody>
      </p:sp>
      <p:sp>
        <p:nvSpPr>
          <p:cNvPr id="17" name="Rectangle 16"/>
          <p:cNvSpPr/>
          <p:nvPr/>
        </p:nvSpPr>
        <p:spPr>
          <a:xfrm>
            <a:off x="3703661" y="2661098"/>
            <a:ext cx="1980793" cy="85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6600"/>
                </a:solidFill>
              </a:rPr>
              <a:t>___________</a:t>
            </a:r>
          </a:p>
        </p:txBody>
      </p:sp>
      <p:sp>
        <p:nvSpPr>
          <p:cNvPr id="18" name="Rectangle 17"/>
          <p:cNvSpPr/>
          <p:nvPr/>
        </p:nvSpPr>
        <p:spPr>
          <a:xfrm>
            <a:off x="3821998" y="3512122"/>
            <a:ext cx="1980793" cy="85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6600"/>
                </a:solidFill>
              </a:rPr>
              <a:t>___________</a:t>
            </a:r>
          </a:p>
        </p:txBody>
      </p:sp>
      <p:sp>
        <p:nvSpPr>
          <p:cNvPr id="19" name="Rectangle 18"/>
          <p:cNvSpPr/>
          <p:nvPr/>
        </p:nvSpPr>
        <p:spPr>
          <a:xfrm>
            <a:off x="9208115" y="1844989"/>
            <a:ext cx="1980793" cy="85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6600"/>
                </a:solidFill>
              </a:rPr>
              <a:t>___________</a:t>
            </a:r>
          </a:p>
        </p:txBody>
      </p:sp>
      <p:sp>
        <p:nvSpPr>
          <p:cNvPr id="20" name="Rectangle 19"/>
          <p:cNvSpPr/>
          <p:nvPr/>
        </p:nvSpPr>
        <p:spPr>
          <a:xfrm>
            <a:off x="10033687" y="2661097"/>
            <a:ext cx="1980793" cy="85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6600"/>
                </a:solidFill>
              </a:rPr>
              <a:t>___________</a:t>
            </a:r>
          </a:p>
        </p:txBody>
      </p:sp>
      <p:sp>
        <p:nvSpPr>
          <p:cNvPr id="21" name="Rectangle 20"/>
          <p:cNvSpPr/>
          <p:nvPr/>
        </p:nvSpPr>
        <p:spPr>
          <a:xfrm>
            <a:off x="9397294" y="3599284"/>
            <a:ext cx="2219940" cy="85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6600"/>
                </a:solidFill>
              </a:rPr>
              <a:t>____________</a:t>
            </a:r>
          </a:p>
        </p:txBody>
      </p:sp>
      <p:sp>
        <p:nvSpPr>
          <p:cNvPr id="22" name="TextBox 21">
            <a:extLst>
              <a:ext uri="{FF2B5EF4-FFF2-40B4-BE49-F238E27FC236}">
                <a16:creationId xmlns:a16="http://schemas.microsoft.com/office/drawing/2014/main" id="{14F55C5B-6E69-D74E-9BE5-8088EB3228DB}"/>
              </a:ext>
            </a:extLst>
          </p:cNvPr>
          <p:cNvSpPr txBox="1"/>
          <p:nvPr/>
        </p:nvSpPr>
        <p:spPr>
          <a:xfrm>
            <a:off x="179999" y="4399038"/>
            <a:ext cx="1143723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Remember, we can use the verb ‘</a:t>
            </a:r>
            <a:r>
              <a:rPr lang="en-US" sz="2600" dirty="0" err="1">
                <a:solidFill>
                  <a:srgbClr val="4472C4">
                    <a:lumMod val="50000"/>
                  </a:srgbClr>
                </a:solidFill>
                <a:latin typeface="Century Gothic" panose="020F0302020204030204"/>
              </a:rPr>
              <a:t>aller</a:t>
            </a:r>
            <a:r>
              <a:rPr lang="en-US" sz="2600" dirty="0">
                <a:solidFill>
                  <a:srgbClr val="4472C4">
                    <a:lumMod val="50000"/>
                  </a:srgbClr>
                </a:solidFill>
                <a:latin typeface="Century Gothic" panose="020F0302020204030204"/>
              </a:rPr>
              <a:t>’ with an </a:t>
            </a:r>
            <a:r>
              <a:rPr lang="en-US" sz="2600" b="1" dirty="0">
                <a:solidFill>
                  <a:srgbClr val="4472C4">
                    <a:lumMod val="50000"/>
                  </a:srgbClr>
                </a:solidFill>
                <a:latin typeface="Century Gothic" panose="020F0302020204030204"/>
              </a:rPr>
              <a:t>infinitive</a:t>
            </a:r>
            <a:r>
              <a:rPr lang="en-US" sz="2600" dirty="0">
                <a:solidFill>
                  <a:srgbClr val="4472C4">
                    <a:lumMod val="50000"/>
                  </a:srgbClr>
                </a:solidFill>
                <a:latin typeface="Century Gothic" panose="020F0302020204030204"/>
              </a:rPr>
              <a:t> to talk about future plans. </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14F55C5B-6E69-D74E-9BE5-8088EB3228DB}"/>
              </a:ext>
            </a:extLst>
          </p:cNvPr>
          <p:cNvSpPr txBox="1"/>
          <p:nvPr/>
        </p:nvSpPr>
        <p:spPr>
          <a:xfrm>
            <a:off x="179999" y="5266318"/>
            <a:ext cx="477517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Je </a:t>
            </a:r>
            <a:r>
              <a:rPr lang="en-US" sz="2600" dirty="0" err="1">
                <a:solidFill>
                  <a:srgbClr val="4472C4">
                    <a:lumMod val="50000"/>
                  </a:srgbClr>
                </a:solidFill>
                <a:latin typeface="Century Gothic" panose="020F0302020204030204"/>
              </a:rPr>
              <a:t>vais</a:t>
            </a:r>
            <a:r>
              <a:rPr lang="en-US" sz="2600" dirty="0">
                <a:solidFill>
                  <a:srgbClr val="4472C4">
                    <a:lumMod val="50000"/>
                  </a:srgbClr>
                </a:solidFill>
                <a:latin typeface="Century Gothic" panose="020F0302020204030204"/>
              </a:rPr>
              <a:t> </a:t>
            </a:r>
            <a:r>
              <a:rPr lang="en-US" sz="2600" b="1" dirty="0" err="1">
                <a:solidFill>
                  <a:srgbClr val="4472C4">
                    <a:lumMod val="50000"/>
                  </a:srgbClr>
                </a:solidFill>
                <a:latin typeface="Century Gothic" panose="020F0302020204030204"/>
              </a:rPr>
              <a:t>aller</a:t>
            </a:r>
            <a:r>
              <a:rPr lang="en-US" sz="2600" dirty="0">
                <a:solidFill>
                  <a:srgbClr val="4472C4">
                    <a:lumMod val="50000"/>
                  </a:srgbClr>
                </a:solidFill>
                <a:latin typeface="Century Gothic" panose="020F0302020204030204"/>
              </a:rPr>
              <a:t> à </a:t>
            </a:r>
            <a:r>
              <a:rPr lang="en-US" sz="2600" dirty="0" err="1">
                <a:solidFill>
                  <a:srgbClr val="4472C4">
                    <a:lumMod val="50000"/>
                  </a:srgbClr>
                </a:solidFill>
                <a:latin typeface="Century Gothic" panose="020F0302020204030204"/>
              </a:rPr>
              <a:t>l’étranger</a:t>
            </a:r>
            <a:r>
              <a:rPr lang="en-US" sz="2600" dirty="0">
                <a:solidFill>
                  <a:srgbClr val="4472C4">
                    <a:lumMod val="50000"/>
                  </a:srgbClr>
                </a:solidFill>
                <a:latin typeface="Century Gothic" panose="020F0302020204030204"/>
              </a:rPr>
              <a:t>. </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14F55C5B-6E69-D74E-9BE5-8088EB3228DB}"/>
              </a:ext>
            </a:extLst>
          </p:cNvPr>
          <p:cNvSpPr txBox="1"/>
          <p:nvPr/>
        </p:nvSpPr>
        <p:spPr>
          <a:xfrm>
            <a:off x="4702416" y="5261021"/>
            <a:ext cx="477517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FF6600"/>
                </a:solidFill>
                <a:latin typeface="Century Gothic" panose="020F0302020204030204"/>
              </a:rPr>
              <a:t>I am going </a:t>
            </a:r>
            <a:r>
              <a:rPr lang="en-US" sz="2600" b="1" dirty="0">
                <a:solidFill>
                  <a:srgbClr val="FF6600"/>
                </a:solidFill>
                <a:latin typeface="Century Gothic" panose="020F0302020204030204"/>
              </a:rPr>
              <a:t>to go </a:t>
            </a:r>
            <a:r>
              <a:rPr lang="en-US" sz="2600" dirty="0">
                <a:solidFill>
                  <a:srgbClr val="FF6600"/>
                </a:solidFill>
                <a:latin typeface="Century Gothic" panose="020F0302020204030204"/>
              </a:rPr>
              <a:t>abroad. </a:t>
            </a:r>
            <a:endParaRPr kumimoji="0" lang="en-US" sz="2600" b="0" i="0" u="none" strike="noStrike" kern="1200" cap="none" spc="0" normalizeH="0" baseline="0" noProof="0" dirty="0">
              <a:ln>
                <a:noFill/>
              </a:ln>
              <a:solidFill>
                <a:srgbClr val="FF6600"/>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14F55C5B-6E69-D74E-9BE5-8088EB3228DB}"/>
              </a:ext>
            </a:extLst>
          </p:cNvPr>
          <p:cNvSpPr txBox="1"/>
          <p:nvPr/>
        </p:nvSpPr>
        <p:spPr>
          <a:xfrm>
            <a:off x="201769" y="5753464"/>
            <a:ext cx="477517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Nous </a:t>
            </a:r>
            <a:r>
              <a:rPr lang="en-US" sz="2600" dirty="0" err="1">
                <a:solidFill>
                  <a:srgbClr val="4472C4">
                    <a:lumMod val="50000"/>
                  </a:srgbClr>
                </a:solidFill>
                <a:latin typeface="Century Gothic" panose="020F0302020204030204"/>
              </a:rPr>
              <a:t>allons</a:t>
            </a:r>
            <a:r>
              <a:rPr lang="en-US" sz="2600" dirty="0">
                <a:solidFill>
                  <a:srgbClr val="4472C4">
                    <a:lumMod val="50000"/>
                  </a:srgbClr>
                </a:solidFill>
                <a:latin typeface="Century Gothic" panose="020F0302020204030204"/>
              </a:rPr>
              <a:t> </a:t>
            </a:r>
            <a:r>
              <a:rPr lang="en-US" sz="2600" b="1" dirty="0" err="1">
                <a:solidFill>
                  <a:srgbClr val="4472C4">
                    <a:lumMod val="50000"/>
                  </a:srgbClr>
                </a:solidFill>
                <a:latin typeface="Century Gothic" panose="020F0302020204030204"/>
              </a:rPr>
              <a:t>visiter</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Londres</a:t>
            </a:r>
            <a:r>
              <a:rPr lang="en-US" sz="2600" dirty="0">
                <a:solidFill>
                  <a:srgbClr val="4472C4">
                    <a:lumMod val="50000"/>
                  </a:srgbClr>
                </a:solidFill>
                <a:latin typeface="Century Gothic" panose="020F0302020204030204"/>
              </a:rPr>
              <a:t>. </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4F55C5B-6E69-D74E-9BE5-8088EB3228DB}"/>
              </a:ext>
            </a:extLst>
          </p:cNvPr>
          <p:cNvSpPr txBox="1"/>
          <p:nvPr/>
        </p:nvSpPr>
        <p:spPr>
          <a:xfrm>
            <a:off x="4702416" y="5758761"/>
            <a:ext cx="533127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FF6600"/>
                </a:solidFill>
                <a:latin typeface="Century Gothic" panose="020F0302020204030204"/>
              </a:rPr>
              <a:t>We are going </a:t>
            </a:r>
            <a:r>
              <a:rPr lang="en-US" sz="2600" b="1" dirty="0">
                <a:solidFill>
                  <a:srgbClr val="FF6600"/>
                </a:solidFill>
                <a:latin typeface="Century Gothic" panose="020F0302020204030204"/>
              </a:rPr>
              <a:t>to visit </a:t>
            </a:r>
            <a:r>
              <a:rPr lang="en-US" sz="2600" dirty="0">
                <a:solidFill>
                  <a:srgbClr val="FF6600"/>
                </a:solidFill>
                <a:latin typeface="Century Gothic" panose="020F0302020204030204"/>
              </a:rPr>
              <a:t>London. </a:t>
            </a:r>
            <a:endParaRPr kumimoji="0" lang="en-US" sz="2600" b="0" i="0" u="none" strike="noStrike" kern="1200" cap="none" spc="0" normalizeH="0" baseline="0" noProof="0" dirty="0">
              <a:ln>
                <a:noFill/>
              </a:ln>
              <a:solidFill>
                <a:srgbClr val="FF6600"/>
              </a:solidFill>
              <a:effectLst/>
              <a:uLnTx/>
              <a:uFillTx/>
              <a:latin typeface="Century Gothic" panose="020F0302020204030204"/>
            </a:endParaRPr>
          </a:p>
        </p:txBody>
      </p:sp>
    </p:spTree>
    <p:extLst>
      <p:ext uri="{BB962C8B-B14F-4D97-AF65-F5344CB8AC3E}">
        <p14:creationId xmlns:p14="http://schemas.microsoft.com/office/powerpoint/2010/main" val="335817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2"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2" nodeType="click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2" nodeType="click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1" animBg="1"/>
      <p:bldP spid="9" grpId="2" animBg="1"/>
      <p:bldP spid="12" grpId="0"/>
      <p:bldP spid="17" grpId="1" animBg="1"/>
      <p:bldP spid="17" grpId="2" animBg="1"/>
      <p:bldP spid="18" grpId="1" animBg="1"/>
      <p:bldP spid="18" grpId="2" animBg="1"/>
      <p:bldP spid="19" grpId="1" animBg="1"/>
      <p:bldP spid="19" grpId="2" animBg="1"/>
      <p:bldP spid="20" grpId="1" animBg="1"/>
      <p:bldP spid="20" grpId="2" animBg="1"/>
      <p:bldP spid="21" grpId="1" animBg="1"/>
      <p:bldP spid="21" grpId="2" animBg="1"/>
      <p:bldP spid="22" grpId="0"/>
      <p:bldP spid="23" grpId="0"/>
      <p:bldP spid="24" grpId="0"/>
      <p:bldP spid="25" grpId="0"/>
      <p:bldP spid="2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3780</TotalTime>
  <Words>10856</Words>
  <Application>Microsoft Macintosh PowerPoint</Application>
  <PresentationFormat>Widescreen</PresentationFormat>
  <Paragraphs>1486</Paragraphs>
  <Slides>52</Slides>
  <Notes>52</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52</vt:i4>
      </vt:variant>
    </vt:vector>
  </HeadingPairs>
  <TitlesOfParts>
    <vt:vector size="63" baseType="lpstr">
      <vt:lpstr>Arial</vt:lpstr>
      <vt:lpstr>Arial</vt:lpstr>
      <vt:lpstr>Calibri</vt:lpstr>
      <vt:lpstr>Century Gothic</vt:lpstr>
      <vt:lpstr>Tw Cen MT</vt:lpstr>
      <vt:lpstr>1_Office Theme</vt:lpstr>
      <vt:lpstr>6_Office Theme</vt:lpstr>
      <vt:lpstr>NCELP Theme</vt:lpstr>
      <vt:lpstr>4_Office Theme</vt:lpstr>
      <vt:lpstr>5_Office Theme</vt:lpstr>
      <vt:lpstr>2_Office Theme</vt:lpstr>
      <vt:lpstr>Talking about what you can, must, will and want to do </vt:lpstr>
      <vt:lpstr>aim/im</vt:lpstr>
      <vt:lpstr>aim/im</vt:lpstr>
      <vt:lpstr>ain/in</vt:lpstr>
      <vt:lpstr>ain/in</vt:lpstr>
      <vt:lpstr>Nasal or oral vowels?  </vt:lpstr>
      <vt:lpstr>Vocabulaire</vt:lpstr>
      <vt:lpstr>Vocabulaire</vt:lpstr>
      <vt:lpstr>The verb ‘aller’</vt:lpstr>
      <vt:lpstr>Une amie de Léa va visiter Paris !</vt:lpstr>
      <vt:lpstr>Using negatives</vt:lpstr>
      <vt:lpstr>Saying ‘to’ with the verb ‘aller’ </vt:lpstr>
      <vt:lpstr>Où vont-ils aller ?</vt:lpstr>
      <vt:lpstr>Où vont-elles aller ? [1/2]</vt:lpstr>
      <vt:lpstr>Où vont-elles aller ? [2/2]</vt:lpstr>
      <vt:lpstr>Une visite à l’étranger !</vt:lpstr>
      <vt:lpstr>Une visite à l’étranger !</vt:lpstr>
      <vt:lpstr>Partenaire A: questions</vt:lpstr>
      <vt:lpstr>Partenaire B: questions</vt:lpstr>
      <vt:lpstr>Des visites à l’étranger </vt:lpstr>
      <vt:lpstr>Des visites à l’étranger </vt:lpstr>
      <vt:lpstr>Des visites à l’étranger </vt:lpstr>
      <vt:lpstr>Des visites à l’étranger </vt:lpstr>
      <vt:lpstr>Des visites à l’étranger </vt:lpstr>
      <vt:lpstr>Des visites à l’étranger </vt:lpstr>
      <vt:lpstr>Des visites à l’étranger </vt:lpstr>
      <vt:lpstr>Talking about what you can, will, must and want to do </vt:lpstr>
      <vt:lpstr>i</vt:lpstr>
      <vt:lpstr>i</vt:lpstr>
      <vt:lpstr>ai</vt:lpstr>
      <vt:lpstr>ai</vt:lpstr>
      <vt:lpstr>[aim/im], [ain/in]</vt:lpstr>
      <vt:lpstr>[nasal], [ai] ou [i] ?</vt:lpstr>
      <vt:lpstr>Vocabulaire</vt:lpstr>
      <vt:lpstr>Vocabulaire</vt:lpstr>
      <vt:lpstr>‘Vouloir’ et ‘devoir’</vt:lpstr>
      <vt:lpstr>Using modal verbs (devoir, vouloir)</vt:lpstr>
      <vt:lpstr>À Paris</vt:lpstr>
      <vt:lpstr>À Paris</vt:lpstr>
      <vt:lpstr>De beaux ponts à Paris</vt:lpstr>
      <vt:lpstr>De belles églises à Paris </vt:lpstr>
      <vt:lpstr>Saying ‘can’ in French</vt:lpstr>
      <vt:lpstr>‘Pouvoir’ et ‘savoir’</vt:lpstr>
      <vt:lpstr>Position of adverbs [1/2]</vt:lpstr>
      <vt:lpstr>Position of adverbs [2/2]</vt:lpstr>
      <vt:lpstr>En français!</vt:lpstr>
      <vt:lpstr>Au parc avec des amis de Léa.</vt:lpstr>
      <vt:lpstr>Au parc avec des amis de Léa.</vt:lpstr>
      <vt:lpstr>Aux pays différents. [1/2]</vt:lpstr>
      <vt:lpstr>Aux pays différents. [2/2]</vt:lpstr>
      <vt:lpstr>Gaming Grammar</vt:lpstr>
      <vt:lpstr>Devoirs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Victoria Hobson</dc:creator>
  <cp:lastModifiedBy>Amber Dudley</cp:lastModifiedBy>
  <cp:revision>348</cp:revision>
  <dcterms:created xsi:type="dcterms:W3CDTF">2020-10-29T09:05:26Z</dcterms:created>
  <dcterms:modified xsi:type="dcterms:W3CDTF">2021-07-09T13:14:42Z</dcterms:modified>
</cp:coreProperties>
</file>