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6"/>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5903" autoAdjust="0"/>
  </p:normalViewPr>
  <p:slideViewPr>
    <p:cSldViewPr snapToGrid="0" showGuides="1">
      <p:cViewPr varScale="1">
        <p:scale>
          <a:sx n="61" d="100"/>
          <a:sy n="61" d="100"/>
        </p:scale>
        <p:origin x="237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186D3D-1CB1-4C8D-80FD-AC25EEFFE3CB}" type="datetimeFigureOut">
              <a:rPr lang="en-GB" smtClean="0"/>
              <a:t>03/06/2020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C34CC-E8D6-44D1-957B-73743318A461}" type="slidenum">
              <a:rPr lang="en-GB" smtClean="0"/>
              <a:t>‹#›</a:t>
            </a:fld>
            <a:endParaRPr lang="en-GB"/>
          </a:p>
        </p:txBody>
      </p:sp>
    </p:spTree>
    <p:extLst>
      <p:ext uri="{BB962C8B-B14F-4D97-AF65-F5344CB8AC3E}">
        <p14:creationId xmlns:p14="http://schemas.microsoft.com/office/powerpoint/2010/main" val="1639631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e.wikipedia.org/wiki/Ernst_Jand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eur01.safelinks.protection.outlook.com/?url=http%3A%2F%2Fdarhiv.ffzg.unizg.hr%2Fid%2Feprint%2F7035%2F1%2FDiplomarbeit%2520-Jandls%2520Poesie%2520im%2520DaF%2520Unterricht%2520pdf.pdf&amp;data=02%7C01%7C%7C3f4ddd7ac54b4b3e295308d802450e2e%7C7eeaedd6bf3740158fe919fbc2c02d55%7C0%7C0%7C637261843436430787&amp;sdata=Bbx5nKBa3PtAhGBoJ09GrstS3ILgMS%2FrPWOZVpLZ6lQ%3D&amp;reserved=0"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smtClean="0"/>
              <a:t>Revision essential</a:t>
            </a:r>
            <a:r>
              <a:rPr lang="en-GB" sz="1200" b="0" baseline="0" dirty="0" smtClean="0"/>
              <a:t> knowledge relating to nouns: gender, capital letters, definite articles [Row 1-nominative]</a:t>
            </a:r>
            <a:endParaRPr lang="en-GB"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smtClean="0"/>
              <a:t>Revision of present tense,</a:t>
            </a:r>
            <a:r>
              <a:rPr lang="en-GB" sz="1200" b="0" baseline="0" dirty="0" smtClean="0"/>
              <a:t> prepositions ‘in’ and ‘auf’ with Row 2 (</a:t>
            </a:r>
            <a:r>
              <a:rPr lang="en-GB" sz="1200" b="0" baseline="0" dirty="0" err="1" smtClean="0"/>
              <a:t>acc</a:t>
            </a:r>
            <a:r>
              <a:rPr lang="en-GB" sz="1200" b="0" baseline="0" dirty="0" smtClean="0"/>
              <a:t>), Row 3 (</a:t>
            </a:r>
            <a:r>
              <a:rPr lang="en-GB" sz="1200" b="0" baseline="0" dirty="0" err="1" smtClean="0"/>
              <a:t>dat</a:t>
            </a:r>
            <a:r>
              <a:rPr lang="en-GB" sz="1200" b="0" baseline="0" dirty="0" smtClean="0"/>
              <a:t>)</a:t>
            </a:r>
            <a:br>
              <a:rPr lang="en-GB" sz="1200" b="0" baseline="0" dirty="0" smtClean="0"/>
            </a:br>
            <a:r>
              <a:rPr lang="en-GB" sz="1200" b="0" baseline="0" dirty="0" smtClean="0"/>
              <a:t>Understanding of an authentic text</a:t>
            </a:r>
            <a:endParaRPr lang="en-GB"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
            </a:r>
            <a:br>
              <a:rPr lang="en-GB" sz="1200" b="1" dirty="0" smtClean="0"/>
            </a:br>
            <a:r>
              <a:rPr lang="en-GB" sz="1200" b="1" dirty="0" smtClean="0"/>
              <a:t>Students </a:t>
            </a:r>
            <a:r>
              <a:rPr lang="en-GB" sz="1200" b="1" dirty="0" smtClean="0"/>
              <a:t>completed a</a:t>
            </a:r>
            <a:r>
              <a:rPr lang="en-GB" sz="1200" b="1" baseline="0" dirty="0" smtClean="0"/>
              <a:t> ‘nouns mash up’ [141 previously taught nouns from the whole of Y7] as preparation for this lesson.  </a:t>
            </a:r>
            <a:br>
              <a:rPr lang="en-GB" sz="1200" b="1" baseline="0" dirty="0" smtClean="0"/>
            </a:br>
            <a:r>
              <a:rPr lang="en-GB" sz="1200" b="1" baseline="0" dirty="0" smtClean="0"/>
              <a:t>Over the course of the two lessons, all 141 nouns are revisited across different modes and modalities.</a:t>
            </a:r>
            <a:endParaRPr lang="en-GB" sz="1200" b="1"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1</a:t>
            </a:fld>
            <a:endParaRPr lang="en-GB">
              <a:solidFill>
                <a:prstClr val="black"/>
              </a:solidFill>
            </a:endParaRPr>
          </a:p>
        </p:txBody>
      </p:sp>
    </p:spTree>
    <p:extLst>
      <p:ext uri="{BB962C8B-B14F-4D97-AF65-F5344CB8AC3E}">
        <p14:creationId xmlns:p14="http://schemas.microsoft.com/office/powerpoint/2010/main" val="94118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ANSWERS [Optional] Poem - </a:t>
            </a:r>
            <a:r>
              <a:rPr lang="en-GB" b="1" dirty="0" err="1" smtClean="0"/>
              <a:t>Immer</a:t>
            </a:r>
            <a:r>
              <a:rPr lang="en-GB" b="1" dirty="0" smtClean="0"/>
              <a:t> </a:t>
            </a:r>
            <a:r>
              <a:rPr lang="en-GB" b="1" dirty="0" err="1" smtClean="0"/>
              <a:t>höher</a:t>
            </a:r>
            <a:r>
              <a:rPr lang="en-GB" b="1" dirty="0" smtClean="0"/>
              <a:t> (Ernst</a:t>
            </a:r>
            <a:r>
              <a:rPr lang="en-GB" b="1" baseline="0" dirty="0" smtClean="0"/>
              <a:t> </a:t>
            </a:r>
            <a:r>
              <a:rPr lang="en-GB" b="1" baseline="0" dirty="0" err="1" smtClean="0"/>
              <a:t>Jandl</a:t>
            </a:r>
            <a:r>
              <a:rPr lang="en-GB" b="1" baseline="0" dirty="0" smtClean="0"/>
              <a:t>)</a:t>
            </a:r>
            <a:r>
              <a:rPr lang="en-GB" baseline="0" dirty="0" smtClean="0"/>
              <a:t/>
            </a:r>
            <a:br>
              <a:rPr lang="en-GB" baseline="0" dirty="0" smtClean="0"/>
            </a:b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700C7748-D062-4C64-B882-FCEF58CBC976}"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344594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r>
              <a:rPr lang="en-GB" sz="1200" b="1" kern="1200" dirty="0" smtClean="0">
                <a:solidFill>
                  <a:schemeClr val="tx1"/>
                </a:solidFill>
                <a:effectLst/>
                <a:latin typeface="+mn-lt"/>
                <a:ea typeface="+mn-ea"/>
                <a:cs typeface="+mn-cs"/>
              </a:rPr>
              <a:t>[Optional</a:t>
            </a:r>
            <a:r>
              <a:rPr lang="en-GB" sz="1200" b="1" kern="1200" baseline="0" dirty="0" smtClean="0">
                <a:solidFill>
                  <a:schemeClr val="tx1"/>
                </a:solidFill>
                <a:effectLst/>
                <a:latin typeface="+mn-lt"/>
                <a:ea typeface="+mn-ea"/>
                <a:cs typeface="+mn-cs"/>
              </a:rPr>
              <a:t> ] </a:t>
            </a:r>
            <a:r>
              <a:rPr lang="en-GB" sz="1200" b="1" kern="1200" dirty="0" smtClean="0">
                <a:solidFill>
                  <a:schemeClr val="tx1"/>
                </a:solidFill>
                <a:effectLst/>
                <a:latin typeface="+mn-lt"/>
                <a:ea typeface="+mn-ea"/>
                <a:cs typeface="+mn-cs"/>
              </a:rPr>
              <a:t>Speaking</a:t>
            </a: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Time:</a:t>
            </a:r>
            <a:r>
              <a:rPr lang="en-GB" sz="1200" kern="1200" baseline="0" dirty="0" smtClean="0">
                <a:solidFill>
                  <a:schemeClr val="tx1"/>
                </a:solidFill>
                <a:effectLst/>
                <a:latin typeface="+mn-lt"/>
                <a:ea typeface="+mn-ea"/>
                <a:cs typeface="+mn-cs"/>
              </a:rPr>
              <a:t> 10 mins approx.</a:t>
            </a:r>
            <a:endParaRPr lang="en-GB" sz="1200" kern="1200" dirty="0" smtClean="0">
              <a:solidFill>
                <a:schemeClr val="tx1"/>
              </a:solidFill>
              <a:effectLst/>
              <a:latin typeface="+mn-lt"/>
              <a:ea typeface="+mn-ea"/>
              <a:cs typeface="+mn-cs"/>
            </a:endParaRPr>
          </a:p>
          <a:p>
            <a:pPr algn="l"/>
            <a:r>
              <a:rPr lang="en-GB" sz="1200" kern="1200" dirty="0" smtClean="0">
                <a:solidFill>
                  <a:schemeClr val="tx1"/>
                </a:solidFill>
                <a:effectLst/>
                <a:latin typeface="+mn-lt"/>
                <a:ea typeface="+mn-ea"/>
                <a:cs typeface="+mn-cs"/>
              </a:rPr>
              <a:t>This</a:t>
            </a:r>
            <a:r>
              <a:rPr lang="en-GB" sz="1200" kern="1200" baseline="0" dirty="0" smtClean="0">
                <a:solidFill>
                  <a:schemeClr val="tx1"/>
                </a:solidFill>
                <a:effectLst/>
                <a:latin typeface="+mn-lt"/>
                <a:ea typeface="+mn-ea"/>
                <a:cs typeface="+mn-cs"/>
              </a:rPr>
              <a:t> speaking activity revisits students’ knowledge of verbs of location and movement, pronouns (</a:t>
            </a:r>
            <a:r>
              <a:rPr lang="en-GB" sz="1200" kern="1200" baseline="0" dirty="0" err="1" smtClean="0">
                <a:solidFill>
                  <a:schemeClr val="tx1"/>
                </a:solidFill>
                <a:effectLst/>
                <a:latin typeface="+mn-lt"/>
                <a:ea typeface="+mn-ea"/>
                <a:cs typeface="+mn-cs"/>
              </a:rPr>
              <a:t>ich</a:t>
            </a:r>
            <a:r>
              <a:rPr lang="en-GB" sz="1200" kern="1200" baseline="0" dirty="0" smtClean="0">
                <a:solidFill>
                  <a:schemeClr val="tx1"/>
                </a:solidFill>
                <a:effectLst/>
                <a:latin typeface="+mn-lt"/>
                <a:ea typeface="+mn-ea"/>
                <a:cs typeface="+mn-cs"/>
              </a:rPr>
              <a:t>, du, </a:t>
            </a:r>
            <a:r>
              <a:rPr lang="en-GB" sz="1200" kern="1200" baseline="0" dirty="0" err="1" smtClean="0">
                <a:solidFill>
                  <a:schemeClr val="tx1"/>
                </a:solidFill>
                <a:effectLst/>
                <a:latin typeface="+mn-lt"/>
                <a:ea typeface="+mn-ea"/>
                <a:cs typeface="+mn-cs"/>
              </a:rPr>
              <a:t>er</a:t>
            </a:r>
            <a:r>
              <a:rPr lang="en-GB" sz="1200" kern="1200" baseline="0" dirty="0" smtClean="0">
                <a:solidFill>
                  <a:schemeClr val="tx1"/>
                </a:solidFill>
                <a:effectLst/>
                <a:latin typeface="+mn-lt"/>
                <a:ea typeface="+mn-ea"/>
                <a:cs typeface="+mn-cs"/>
              </a:rPr>
              <a:t>/</a:t>
            </a:r>
            <a:r>
              <a:rPr lang="en-GB" sz="1200" kern="1200" baseline="0" dirty="0" err="1" smtClean="0">
                <a:solidFill>
                  <a:schemeClr val="tx1"/>
                </a:solidFill>
                <a:effectLst/>
                <a:latin typeface="+mn-lt"/>
                <a:ea typeface="+mn-ea"/>
                <a:cs typeface="+mn-cs"/>
              </a:rPr>
              <a:t>sie</a:t>
            </a:r>
            <a:r>
              <a:rPr lang="en-GB" sz="1200" kern="1200" baseline="0" dirty="0" smtClean="0">
                <a:solidFill>
                  <a:schemeClr val="tx1"/>
                </a:solidFill>
                <a:effectLst/>
                <a:latin typeface="+mn-lt"/>
                <a:ea typeface="+mn-ea"/>
                <a:cs typeface="+mn-cs"/>
              </a:rPr>
              <a:t>, man, </a:t>
            </a:r>
            <a:r>
              <a:rPr lang="en-GB" sz="1200" kern="1200" baseline="0" dirty="0" err="1" smtClean="0">
                <a:solidFill>
                  <a:schemeClr val="tx1"/>
                </a:solidFill>
                <a:effectLst/>
                <a:latin typeface="+mn-lt"/>
                <a:ea typeface="+mn-ea"/>
                <a:cs typeface="+mn-cs"/>
              </a:rPr>
              <a:t>wir</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sie</a:t>
            </a:r>
            <a:r>
              <a:rPr lang="en-GB" sz="1200" kern="1200" baseline="0" dirty="0" smtClean="0">
                <a:solidFill>
                  <a:schemeClr val="tx1"/>
                </a:solidFill>
                <a:effectLst/>
                <a:latin typeface="+mn-lt"/>
                <a:ea typeface="+mn-ea"/>
                <a:cs typeface="+mn-cs"/>
              </a:rPr>
              <a:t>), present tense verb endings, the prepositions ‘in’, auf’ (and ‘</a:t>
            </a:r>
            <a:r>
              <a:rPr lang="en-GB" sz="1200" kern="1200" baseline="0" dirty="0" err="1" smtClean="0">
                <a:solidFill>
                  <a:schemeClr val="tx1"/>
                </a:solidFill>
                <a:effectLst/>
                <a:latin typeface="+mn-lt"/>
                <a:ea typeface="+mn-ea"/>
                <a:cs typeface="+mn-cs"/>
              </a:rPr>
              <a:t>zu</a:t>
            </a:r>
            <a:r>
              <a:rPr lang="en-GB" sz="1200" kern="1200" baseline="0" dirty="0" smtClean="0">
                <a:solidFill>
                  <a:schemeClr val="tx1"/>
                </a:solidFill>
                <a:effectLst/>
                <a:latin typeface="+mn-lt"/>
                <a:ea typeface="+mn-ea"/>
                <a:cs typeface="+mn-cs"/>
              </a:rPr>
              <a:t>’) and the article changes Row 2 (</a:t>
            </a:r>
            <a:r>
              <a:rPr lang="en-GB" sz="1200" kern="1200" baseline="0" dirty="0" err="1" smtClean="0">
                <a:solidFill>
                  <a:schemeClr val="tx1"/>
                </a:solidFill>
                <a:effectLst/>
                <a:latin typeface="+mn-lt"/>
                <a:ea typeface="+mn-ea"/>
                <a:cs typeface="+mn-cs"/>
              </a:rPr>
              <a:t>acc</a:t>
            </a:r>
            <a:r>
              <a:rPr lang="en-GB" sz="1200" kern="1200" baseline="0" dirty="0" smtClean="0">
                <a:solidFill>
                  <a:schemeClr val="tx1"/>
                </a:solidFill>
                <a:effectLst/>
                <a:latin typeface="+mn-lt"/>
                <a:ea typeface="+mn-ea"/>
                <a:cs typeface="+mn-cs"/>
              </a:rPr>
              <a:t>) and Row 3 (</a:t>
            </a:r>
            <a:r>
              <a:rPr lang="en-GB" sz="1200" kern="1200" baseline="0" dirty="0" err="1" smtClean="0">
                <a:solidFill>
                  <a:schemeClr val="tx1"/>
                </a:solidFill>
                <a:effectLst/>
                <a:latin typeface="+mn-lt"/>
                <a:ea typeface="+mn-ea"/>
                <a:cs typeface="+mn-cs"/>
              </a:rPr>
              <a:t>dat</a:t>
            </a:r>
            <a:r>
              <a:rPr lang="en-GB" sz="1200" kern="1200" baseline="0" dirty="0" smtClean="0">
                <a:solidFill>
                  <a:schemeClr val="tx1"/>
                </a:solidFill>
                <a:effectLst/>
                <a:latin typeface="+mn-lt"/>
                <a:ea typeface="+mn-ea"/>
                <a:cs typeface="+mn-cs"/>
              </a:rPr>
              <a:t>).  </a:t>
            </a:r>
            <a:br>
              <a:rPr lang="en-GB" sz="1200" kern="1200" baseline="0" dirty="0" smtClean="0">
                <a:solidFill>
                  <a:schemeClr val="tx1"/>
                </a:solidFill>
                <a:effectLst/>
                <a:latin typeface="+mn-lt"/>
                <a:ea typeface="+mn-ea"/>
                <a:cs typeface="+mn-cs"/>
              </a:rPr>
            </a:br>
            <a:endParaRPr lang="en-GB" sz="1200" kern="1200" dirty="0" smtClean="0">
              <a:solidFill>
                <a:schemeClr val="tx1"/>
              </a:solidFill>
              <a:effectLst/>
              <a:latin typeface="+mn-lt"/>
              <a:ea typeface="+mn-ea"/>
              <a:cs typeface="+mn-cs"/>
            </a:endParaRPr>
          </a:p>
          <a:p>
            <a:pPr algn="l">
              <a:lnSpc>
                <a:spcPct val="150000"/>
              </a:lnSpc>
              <a:spcAft>
                <a:spcPts val="800"/>
              </a:spcAft>
            </a:pPr>
            <a:r>
              <a:rPr lang="en-GB" sz="1200" kern="1200" dirty="0" smtClean="0">
                <a:solidFill>
                  <a:schemeClr val="tx1"/>
                </a:solidFill>
                <a:effectLst/>
                <a:latin typeface="+mn-lt"/>
                <a:ea typeface="+mn-ea"/>
                <a:cs typeface="+mn-cs"/>
              </a:rPr>
              <a:t>Player A rolls the dice twice to generate 1) a pronoun  and 2) a verb. They</a:t>
            </a:r>
            <a:r>
              <a:rPr lang="en-GB" sz="1200" kern="1200" baseline="0" dirty="0" smtClean="0">
                <a:solidFill>
                  <a:schemeClr val="tx1"/>
                </a:solidFill>
                <a:effectLst/>
                <a:latin typeface="+mn-lt"/>
                <a:ea typeface="+mn-ea"/>
                <a:cs typeface="+mn-cs"/>
              </a:rPr>
              <a:t> change the infinitive to produce a conjugated verb e.g., 1+6 = </a:t>
            </a:r>
            <a:r>
              <a:rPr lang="en-GB" sz="1200" i="1" kern="1200" baseline="0" dirty="0" err="1" smtClean="0">
                <a:solidFill>
                  <a:schemeClr val="tx1"/>
                </a:solidFill>
                <a:effectLst/>
                <a:latin typeface="+mn-lt"/>
                <a:ea typeface="+mn-ea"/>
                <a:cs typeface="+mn-cs"/>
              </a:rPr>
              <a:t>ich</a:t>
            </a:r>
            <a:r>
              <a:rPr lang="en-GB" sz="1200" i="1" kern="1200" baseline="0" dirty="0" smtClean="0">
                <a:solidFill>
                  <a:schemeClr val="tx1"/>
                </a:solidFill>
                <a:effectLst/>
                <a:latin typeface="+mn-lt"/>
                <a:ea typeface="+mn-ea"/>
                <a:cs typeface="+mn-cs"/>
              </a:rPr>
              <a:t> liege.</a:t>
            </a:r>
            <a:r>
              <a:rPr lang="en-GB" sz="1200" kern="1200" dirty="0" smtClean="0">
                <a:solidFill>
                  <a:schemeClr val="tx1"/>
                </a:solidFill>
                <a:effectLst/>
                <a:latin typeface="+mn-lt"/>
                <a:ea typeface="+mn-ea"/>
                <a:cs typeface="+mn-cs"/>
              </a:rPr>
              <a:t> They then choose a word or phrase from the square to finish their sentence.  Each word from the square can only be used once.  Players can keep a note of their correctly formed sentences in their exercise books if teachers wish (to then translate into English</a:t>
            </a:r>
            <a:r>
              <a:rPr lang="en-GB" sz="1200" kern="1200" baseline="0" dirty="0" smtClean="0">
                <a:solidFill>
                  <a:schemeClr val="tx1"/>
                </a:solidFill>
                <a:effectLst/>
                <a:latin typeface="+mn-lt"/>
                <a:ea typeface="+mn-ea"/>
                <a:cs typeface="+mn-cs"/>
              </a:rPr>
              <a:t> to finish the activity)</a:t>
            </a:r>
            <a:r>
              <a:rPr lang="en-GB" sz="1200" kern="1200" dirty="0" smtClean="0">
                <a:solidFill>
                  <a:schemeClr val="tx1"/>
                </a:solidFill>
                <a:effectLst/>
                <a:latin typeface="+mn-lt"/>
                <a:ea typeface="+mn-ea"/>
                <a:cs typeface="+mn-cs"/>
              </a:rPr>
              <a:t>.  </a:t>
            </a:r>
          </a:p>
          <a:p>
            <a:pPr algn="l">
              <a:lnSpc>
                <a:spcPct val="150000"/>
              </a:lnSpc>
              <a:spcAft>
                <a:spcPts val="800"/>
              </a:spcAft>
            </a:pPr>
            <a:endParaRPr lang="en-GB" sz="1200" kern="1200" dirty="0" smtClean="0">
              <a:solidFill>
                <a:schemeClr val="tx1"/>
              </a:solidFill>
              <a:effectLst/>
              <a:latin typeface="+mn-lt"/>
              <a:ea typeface="+mn-ea"/>
              <a:cs typeface="+mn-cs"/>
            </a:endParaRPr>
          </a:p>
          <a:p>
            <a:pPr algn="l">
              <a:lnSpc>
                <a:spcPct val="150000"/>
              </a:lnSpc>
              <a:spcAft>
                <a:spcPts val="800"/>
              </a:spcAft>
            </a:pPr>
            <a:r>
              <a:rPr lang="en-GB" sz="1200" kern="1200" dirty="0" smtClean="0">
                <a:solidFill>
                  <a:schemeClr val="tx1"/>
                </a:solidFill>
                <a:effectLst/>
                <a:latin typeface="+mn-lt"/>
                <a:ea typeface="+mn-ea"/>
                <a:cs typeface="+mn-cs"/>
              </a:rPr>
              <a:t>Note: There are three verbs of movement (jump, go, climb) and three of location (stand, sit, lie).  They cannot</a:t>
            </a:r>
            <a:r>
              <a:rPr lang="en-GB" sz="1200" kern="1200" baseline="0" dirty="0" smtClean="0">
                <a:solidFill>
                  <a:schemeClr val="tx1"/>
                </a:solidFill>
                <a:effectLst/>
                <a:latin typeface="+mn-lt"/>
                <a:ea typeface="+mn-ea"/>
                <a:cs typeface="+mn-cs"/>
              </a:rPr>
              <a:t> be used interchangeably with every place.  Sentences need to ‘make sense’.</a:t>
            </a:r>
          </a:p>
          <a:p>
            <a:pPr algn="l">
              <a:lnSpc>
                <a:spcPct val="150000"/>
              </a:lnSpc>
              <a:spcAft>
                <a:spcPts val="800"/>
              </a:spcAft>
            </a:pPr>
            <a:r>
              <a:rPr lang="en-GB" sz="1200" kern="1200" baseline="0" dirty="0" smtClean="0">
                <a:solidFill>
                  <a:schemeClr val="tx1"/>
                </a:solidFill>
                <a:effectLst/>
                <a:latin typeface="+mn-lt"/>
                <a:ea typeface="+mn-ea"/>
                <a:cs typeface="+mn-cs"/>
              </a:rPr>
              <a:t>Examples of unsuccessful combinations might be:  </a:t>
            </a:r>
            <a:r>
              <a:rPr lang="en-GB" sz="1200" kern="1200" baseline="0" dirty="0" err="1" smtClean="0">
                <a:solidFill>
                  <a:schemeClr val="tx1"/>
                </a:solidFill>
                <a:effectLst/>
                <a:latin typeface="+mn-lt"/>
                <a:ea typeface="+mn-ea"/>
                <a:cs typeface="+mn-cs"/>
              </a:rPr>
              <a:t>Er</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steigt</a:t>
            </a:r>
            <a:r>
              <a:rPr lang="en-GB" sz="1200" kern="1200" baseline="0" dirty="0" smtClean="0">
                <a:solidFill>
                  <a:schemeClr val="tx1"/>
                </a:solidFill>
                <a:effectLst/>
                <a:latin typeface="+mn-lt"/>
                <a:ea typeface="+mn-ea"/>
                <a:cs typeface="+mn-cs"/>
              </a:rPr>
              <a:t> in den Park (you don’t climb into a park) or </a:t>
            </a:r>
            <a:r>
              <a:rPr lang="en-GB" sz="1200" kern="1200" baseline="0" dirty="0" err="1" smtClean="0">
                <a:solidFill>
                  <a:schemeClr val="tx1"/>
                </a:solidFill>
                <a:effectLst/>
                <a:latin typeface="+mn-lt"/>
                <a:ea typeface="+mn-ea"/>
                <a:cs typeface="+mn-cs"/>
              </a:rPr>
              <a:t>Er</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geht</a:t>
            </a:r>
            <a:r>
              <a:rPr lang="en-GB" sz="1200" kern="1200" baseline="0" dirty="0" smtClean="0">
                <a:solidFill>
                  <a:schemeClr val="tx1"/>
                </a:solidFill>
                <a:effectLst/>
                <a:latin typeface="+mn-lt"/>
                <a:ea typeface="+mn-ea"/>
                <a:cs typeface="+mn-cs"/>
              </a:rPr>
              <a:t> auf das </a:t>
            </a:r>
            <a:r>
              <a:rPr lang="en-GB" sz="1200" kern="1200" baseline="0" dirty="0" err="1" smtClean="0">
                <a:solidFill>
                  <a:schemeClr val="tx1"/>
                </a:solidFill>
                <a:effectLst/>
                <a:latin typeface="+mn-lt"/>
                <a:ea typeface="+mn-ea"/>
                <a:cs typeface="+mn-cs"/>
              </a:rPr>
              <a:t>Bett</a:t>
            </a:r>
            <a:r>
              <a:rPr lang="en-GB" sz="1200" kern="1200" baseline="0" dirty="0" smtClean="0">
                <a:solidFill>
                  <a:schemeClr val="tx1"/>
                </a:solidFill>
                <a:effectLst/>
                <a:latin typeface="+mn-lt"/>
                <a:ea typeface="+mn-ea"/>
                <a:cs typeface="+mn-cs"/>
              </a:rPr>
              <a:t> (you don’t go onto a bed).</a:t>
            </a:r>
          </a:p>
          <a:p>
            <a:pPr algn="l">
              <a:lnSpc>
                <a:spcPct val="150000"/>
              </a:lnSpc>
              <a:spcAft>
                <a:spcPts val="800"/>
              </a:spcAft>
            </a:pPr>
            <a:r>
              <a:rPr lang="en-GB" sz="1200" kern="1200" baseline="0" dirty="0" smtClean="0">
                <a:solidFill>
                  <a:schemeClr val="tx1"/>
                </a:solidFill>
                <a:effectLst/>
                <a:latin typeface="+mn-lt"/>
                <a:ea typeface="+mn-ea"/>
                <a:cs typeface="+mn-cs"/>
              </a:rPr>
              <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All vocabulary were previously taught, with the exception of ‘</a:t>
            </a:r>
            <a:r>
              <a:rPr lang="en-GB" sz="1200" kern="1200" baseline="0" dirty="0" err="1" smtClean="0">
                <a:solidFill>
                  <a:schemeClr val="tx1"/>
                </a:solidFill>
                <a:effectLst/>
                <a:latin typeface="+mn-lt"/>
                <a:ea typeface="+mn-ea"/>
                <a:cs typeface="+mn-cs"/>
              </a:rPr>
              <a:t>steigen</a:t>
            </a:r>
            <a:r>
              <a:rPr lang="en-GB" sz="1200" kern="1200" baseline="0" dirty="0" smtClean="0">
                <a:solidFill>
                  <a:schemeClr val="tx1"/>
                </a:solidFill>
                <a:effectLst/>
                <a:latin typeface="+mn-lt"/>
                <a:ea typeface="+mn-ea"/>
                <a:cs typeface="+mn-cs"/>
              </a:rPr>
              <a:t>’, taught earlier in this lesson, and ‘</a:t>
            </a:r>
            <a:r>
              <a:rPr lang="en-GB" sz="1200" kern="1200" baseline="0" dirty="0" err="1" smtClean="0">
                <a:solidFill>
                  <a:schemeClr val="tx1"/>
                </a:solidFill>
                <a:effectLst/>
                <a:latin typeface="+mn-lt"/>
                <a:ea typeface="+mn-ea"/>
                <a:cs typeface="+mn-cs"/>
              </a:rPr>
              <a:t>Bett</a:t>
            </a:r>
            <a:r>
              <a:rPr lang="en-GB" sz="1200" kern="1200" baseline="0" dirty="0" smtClean="0">
                <a:solidFill>
                  <a:schemeClr val="tx1"/>
                </a:solidFill>
                <a:effectLst/>
                <a:latin typeface="+mn-lt"/>
                <a:ea typeface="+mn-ea"/>
                <a:cs typeface="+mn-cs"/>
              </a:rPr>
              <a:t>’ which is a phonics cluster word.</a:t>
            </a:r>
          </a:p>
          <a:p>
            <a:pPr algn="l">
              <a:lnSpc>
                <a:spcPct val="150000"/>
              </a:lnSpc>
              <a:spcAft>
                <a:spcPts val="800"/>
              </a:spcAft>
            </a:pPr>
            <a:r>
              <a:rPr lang="en-GB" sz="1200" kern="1200" baseline="0" dirty="0" smtClean="0">
                <a:solidFill>
                  <a:schemeClr val="tx1"/>
                </a:solidFill>
                <a:effectLst/>
                <a:latin typeface="+mn-lt"/>
                <a:ea typeface="+mn-ea"/>
                <a:cs typeface="+mn-cs"/>
              </a:rPr>
              <a:t>Word frequencies:</a:t>
            </a:r>
            <a:r>
              <a:rPr lang="en-GB" sz="1200" b="1" kern="1200" baseline="0" dirty="0" smtClean="0">
                <a:solidFill>
                  <a:schemeClr val="tx1"/>
                </a:solidFill>
                <a:effectLst/>
                <a:latin typeface="+mn-lt"/>
                <a:ea typeface="+mn-ea"/>
                <a:cs typeface="+mn-cs"/>
              </a:rPr>
              <a:t/>
            </a:r>
            <a:br>
              <a:rPr lang="en-GB" sz="1200" b="1" kern="1200" baseline="0" dirty="0" smtClean="0">
                <a:solidFill>
                  <a:schemeClr val="tx1"/>
                </a:solidFill>
                <a:effectLst/>
                <a:latin typeface="+mn-lt"/>
                <a:ea typeface="+mn-ea"/>
                <a:cs typeface="+mn-cs"/>
              </a:rPr>
            </a:br>
            <a:r>
              <a:rPr lang="en-GB" sz="1200" b="1" kern="1200" baseline="0" dirty="0" err="1" smtClean="0">
                <a:solidFill>
                  <a:schemeClr val="tx1"/>
                </a:solidFill>
                <a:effectLst/>
                <a:latin typeface="+mn-lt"/>
                <a:ea typeface="+mn-ea"/>
                <a:cs typeface="+mn-cs"/>
              </a:rPr>
              <a:t>springen</a:t>
            </a:r>
            <a:r>
              <a:rPr lang="en-GB" sz="1200" b="1" kern="1200" baseline="0" dirty="0" smtClean="0">
                <a:solidFill>
                  <a:schemeClr val="tx1"/>
                </a:solidFill>
                <a:effectLst/>
                <a:latin typeface="+mn-lt"/>
                <a:ea typeface="+mn-ea"/>
                <a:cs typeface="+mn-cs"/>
              </a:rPr>
              <a:t> [1468] </a:t>
            </a:r>
            <a:r>
              <a:rPr lang="en-GB" sz="1200" b="1" kern="1200" baseline="0" dirty="0" err="1" smtClean="0">
                <a:solidFill>
                  <a:schemeClr val="tx1"/>
                </a:solidFill>
                <a:effectLst/>
                <a:latin typeface="+mn-lt"/>
                <a:ea typeface="+mn-ea"/>
                <a:cs typeface="+mn-cs"/>
              </a:rPr>
              <a:t>gehen</a:t>
            </a:r>
            <a:r>
              <a:rPr lang="en-GB" sz="1200" b="1" kern="1200" baseline="0" dirty="0" smtClean="0">
                <a:solidFill>
                  <a:schemeClr val="tx1"/>
                </a:solidFill>
                <a:effectLst/>
                <a:latin typeface="+mn-lt"/>
                <a:ea typeface="+mn-ea"/>
                <a:cs typeface="+mn-cs"/>
              </a:rPr>
              <a:t> [69] </a:t>
            </a:r>
            <a:r>
              <a:rPr lang="en-GB" sz="1200" b="1" kern="1200" baseline="0" dirty="0" err="1" smtClean="0">
                <a:solidFill>
                  <a:schemeClr val="tx1"/>
                </a:solidFill>
                <a:effectLst/>
                <a:latin typeface="+mn-lt"/>
                <a:ea typeface="+mn-ea"/>
                <a:cs typeface="+mn-cs"/>
              </a:rPr>
              <a:t>stehen</a:t>
            </a:r>
            <a:r>
              <a:rPr lang="en-GB" sz="1200" b="1" kern="1200" baseline="0" dirty="0" smtClean="0">
                <a:solidFill>
                  <a:schemeClr val="tx1"/>
                </a:solidFill>
                <a:effectLst/>
                <a:latin typeface="+mn-lt"/>
                <a:ea typeface="+mn-ea"/>
                <a:cs typeface="+mn-cs"/>
              </a:rPr>
              <a:t> [87] </a:t>
            </a:r>
            <a:r>
              <a:rPr lang="en-GB" sz="1200" b="1" kern="1200" baseline="0" dirty="0" err="1" smtClean="0">
                <a:solidFill>
                  <a:schemeClr val="tx1"/>
                </a:solidFill>
                <a:effectLst/>
                <a:latin typeface="+mn-lt"/>
                <a:ea typeface="+mn-ea"/>
                <a:cs typeface="+mn-cs"/>
              </a:rPr>
              <a:t>steigen</a:t>
            </a:r>
            <a:r>
              <a:rPr lang="en-GB" sz="1200" b="1" kern="1200" baseline="0" dirty="0" smtClean="0">
                <a:solidFill>
                  <a:schemeClr val="tx1"/>
                </a:solidFill>
                <a:effectLst/>
                <a:latin typeface="+mn-lt"/>
                <a:ea typeface="+mn-ea"/>
                <a:cs typeface="+mn-cs"/>
              </a:rPr>
              <a:t> [456] </a:t>
            </a:r>
            <a:r>
              <a:rPr lang="en-GB" sz="1200" b="1" kern="1200" baseline="0" dirty="0" err="1" smtClean="0">
                <a:solidFill>
                  <a:schemeClr val="tx1"/>
                </a:solidFill>
                <a:effectLst/>
                <a:latin typeface="+mn-lt"/>
                <a:ea typeface="+mn-ea"/>
                <a:cs typeface="+mn-cs"/>
              </a:rPr>
              <a:t>sitzen</a:t>
            </a:r>
            <a:r>
              <a:rPr lang="en-GB" sz="1200" b="1" kern="1200" baseline="0" dirty="0" smtClean="0">
                <a:solidFill>
                  <a:schemeClr val="tx1"/>
                </a:solidFill>
                <a:effectLst/>
                <a:latin typeface="+mn-lt"/>
                <a:ea typeface="+mn-ea"/>
                <a:cs typeface="+mn-cs"/>
              </a:rPr>
              <a:t> [261] </a:t>
            </a:r>
            <a:r>
              <a:rPr lang="en-GB" sz="1200" b="1" kern="1200" baseline="0" dirty="0" err="1" smtClean="0">
                <a:solidFill>
                  <a:schemeClr val="tx1"/>
                </a:solidFill>
                <a:effectLst/>
                <a:latin typeface="+mn-lt"/>
                <a:ea typeface="+mn-ea"/>
                <a:cs typeface="+mn-cs"/>
              </a:rPr>
              <a:t>liegen</a:t>
            </a:r>
            <a:r>
              <a:rPr lang="en-GB" sz="1200" b="1" kern="1200" baseline="0" dirty="0" smtClean="0">
                <a:solidFill>
                  <a:schemeClr val="tx1"/>
                </a:solidFill>
                <a:effectLst/>
                <a:latin typeface="+mn-lt"/>
                <a:ea typeface="+mn-ea"/>
                <a:cs typeface="+mn-cs"/>
              </a:rPr>
              <a:t> [118] Zug [613] </a:t>
            </a:r>
            <a:r>
              <a:rPr lang="en-GB" sz="1200" b="1" kern="1200" baseline="0" dirty="0" err="1" smtClean="0">
                <a:solidFill>
                  <a:schemeClr val="tx1"/>
                </a:solidFill>
                <a:effectLst/>
                <a:latin typeface="+mn-lt"/>
                <a:ea typeface="+mn-ea"/>
                <a:cs typeface="+mn-cs"/>
              </a:rPr>
              <a:t>Tisch</a:t>
            </a:r>
            <a:r>
              <a:rPr lang="en-GB" sz="1200" b="1" kern="1200" baseline="0" dirty="0" smtClean="0">
                <a:solidFill>
                  <a:schemeClr val="tx1"/>
                </a:solidFill>
                <a:effectLst/>
                <a:latin typeface="+mn-lt"/>
                <a:ea typeface="+mn-ea"/>
                <a:cs typeface="+mn-cs"/>
              </a:rPr>
              <a:t> [494] Strand [2047] </a:t>
            </a:r>
            <a:r>
              <a:rPr lang="en-GB" sz="1200" b="1" kern="1200" baseline="0" dirty="0" err="1" smtClean="0">
                <a:solidFill>
                  <a:schemeClr val="tx1"/>
                </a:solidFill>
                <a:effectLst/>
                <a:latin typeface="+mn-lt"/>
                <a:ea typeface="+mn-ea"/>
                <a:cs typeface="+mn-cs"/>
              </a:rPr>
              <a:t>Kirche</a:t>
            </a:r>
            <a:r>
              <a:rPr lang="en-GB" sz="1200" b="1" kern="1200" baseline="0" dirty="0" smtClean="0">
                <a:solidFill>
                  <a:schemeClr val="tx1"/>
                </a:solidFill>
                <a:effectLst/>
                <a:latin typeface="+mn-lt"/>
                <a:ea typeface="+mn-ea"/>
                <a:cs typeface="+mn-cs"/>
              </a:rPr>
              <a:t> [519] </a:t>
            </a:r>
            <a:r>
              <a:rPr lang="en-GB" sz="1200" b="1" kern="1200" baseline="0" dirty="0" err="1" smtClean="0">
                <a:solidFill>
                  <a:schemeClr val="tx1"/>
                </a:solidFill>
                <a:effectLst/>
                <a:latin typeface="+mn-lt"/>
                <a:ea typeface="+mn-ea"/>
                <a:cs typeface="+mn-cs"/>
              </a:rPr>
              <a:t>Bett</a:t>
            </a:r>
            <a:r>
              <a:rPr lang="en-GB" sz="1200" b="1" kern="1200" baseline="0" dirty="0" smtClean="0">
                <a:solidFill>
                  <a:schemeClr val="tx1"/>
                </a:solidFill>
                <a:effectLst/>
                <a:latin typeface="+mn-lt"/>
                <a:ea typeface="+mn-ea"/>
                <a:cs typeface="+mn-cs"/>
              </a:rPr>
              <a:t> [654] Park [1938] See [1167] Auto [490] </a:t>
            </a:r>
            <a:r>
              <a:rPr lang="en-GB" sz="1200" b="1" kern="1200" baseline="0" dirty="0" err="1" smtClean="0">
                <a:solidFill>
                  <a:schemeClr val="tx1"/>
                </a:solidFill>
                <a:effectLst/>
                <a:latin typeface="+mn-lt"/>
                <a:ea typeface="+mn-ea"/>
                <a:cs typeface="+mn-cs"/>
              </a:rPr>
              <a:t>Straße</a:t>
            </a:r>
            <a:r>
              <a:rPr lang="en-GB" sz="1200" b="1" kern="1200" baseline="0" dirty="0" smtClean="0">
                <a:solidFill>
                  <a:schemeClr val="tx1"/>
                </a:solidFill>
                <a:effectLst/>
                <a:latin typeface="+mn-lt"/>
                <a:ea typeface="+mn-ea"/>
                <a:cs typeface="+mn-cs"/>
              </a:rPr>
              <a:t> [355] </a:t>
            </a:r>
            <a:r>
              <a:rPr lang="en-GB" sz="1200" b="1" kern="1200" baseline="0" dirty="0" err="1" smtClean="0">
                <a:solidFill>
                  <a:schemeClr val="tx1"/>
                </a:solidFill>
                <a:effectLst/>
                <a:latin typeface="+mn-lt"/>
                <a:ea typeface="+mn-ea"/>
                <a:cs typeface="+mn-cs"/>
              </a:rPr>
              <a:t>Mitte</a:t>
            </a:r>
            <a:r>
              <a:rPr lang="en-GB" sz="1200" b="1" kern="1200" baseline="0" dirty="0" smtClean="0">
                <a:solidFill>
                  <a:schemeClr val="tx1"/>
                </a:solidFill>
                <a:effectLst/>
                <a:latin typeface="+mn-lt"/>
                <a:ea typeface="+mn-ea"/>
                <a:cs typeface="+mn-cs"/>
              </a:rPr>
              <a:t> [756]</a:t>
            </a:r>
            <a:endParaRPr lang="en-GB" sz="1200" b="1" kern="1200" dirty="0" smtClean="0">
              <a:solidFill>
                <a:schemeClr val="tx1"/>
              </a:solidFill>
              <a:effectLst/>
              <a:latin typeface="+mn-lt"/>
              <a:ea typeface="+mn-ea"/>
              <a:cs typeface="+mn-cs"/>
            </a:endParaRPr>
          </a:p>
          <a:p>
            <a:pPr algn="l">
              <a:lnSpc>
                <a:spcPct val="150000"/>
              </a:lnSpc>
              <a:spcAft>
                <a:spcPts val="800"/>
              </a:spcAft>
            </a:pPr>
            <a:endParaRPr lang="en-GB" sz="1200" b="1" kern="1200" dirty="0" smtClean="0">
              <a:solidFill>
                <a:schemeClr val="tx1"/>
              </a:solidFill>
              <a:effectLst/>
              <a:latin typeface="+mn-lt"/>
              <a:ea typeface="+mn-ea"/>
              <a:cs typeface="+mn-cs"/>
            </a:endParaRPr>
          </a:p>
          <a:p>
            <a:pPr algn="l">
              <a:lnSpc>
                <a:spcPct val="150000"/>
              </a:lnSpc>
              <a:spcAft>
                <a:spcPts val="800"/>
              </a:spcAft>
            </a:pPr>
            <a:r>
              <a:rPr lang="en-GB" sz="1200" kern="1200" dirty="0" smtClean="0">
                <a:solidFill>
                  <a:schemeClr val="tx1"/>
                </a:solidFill>
                <a:effectLst/>
                <a:latin typeface="+mn-lt"/>
                <a:ea typeface="+mn-ea"/>
                <a:cs typeface="+mn-cs"/>
              </a:rPr>
              <a:t>Once a word is used it can be crossed out.  As the number of possible words decreases, players may have to ‘knock’ if there is no appropriate word to finish their sentence.  In this case, play passes to their partner.  E.g. Player A throws 1</a:t>
            </a:r>
            <a:r>
              <a:rPr lang="en-GB" sz="1200" kern="1200" baseline="0" dirty="0" smtClean="0">
                <a:solidFill>
                  <a:schemeClr val="tx1"/>
                </a:solidFill>
                <a:effectLst/>
                <a:latin typeface="+mn-lt"/>
                <a:ea typeface="+mn-ea"/>
                <a:cs typeface="+mn-cs"/>
              </a:rPr>
              <a:t> and 6 = </a:t>
            </a:r>
            <a:r>
              <a:rPr lang="en-GB" sz="1200" i="1" kern="1200" baseline="0" dirty="0" smtClean="0">
                <a:solidFill>
                  <a:schemeClr val="tx1"/>
                </a:solidFill>
                <a:effectLst/>
                <a:latin typeface="+mn-lt"/>
                <a:ea typeface="+mn-ea"/>
                <a:cs typeface="+mn-cs"/>
              </a:rPr>
              <a:t>vivo</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but there are no remaining </a:t>
            </a:r>
            <a:r>
              <a:rPr lang="en-GB" sz="1200" kern="1200" baseline="0" dirty="0" smtClean="0">
                <a:solidFill>
                  <a:schemeClr val="tx1"/>
                </a:solidFill>
                <a:effectLst/>
                <a:latin typeface="+mn-lt"/>
                <a:ea typeface="+mn-ea"/>
                <a:cs typeface="+mn-cs"/>
              </a:rPr>
              <a:t>places to go / be in.</a:t>
            </a:r>
            <a:r>
              <a:rPr lang="en-GB" sz="1200" kern="1200" dirty="0" smtClean="0">
                <a:solidFill>
                  <a:schemeClr val="tx1"/>
                </a:solidFill>
                <a:effectLst/>
                <a:latin typeface="+mn-lt"/>
                <a:ea typeface="+mn-ea"/>
                <a:cs typeface="+mn-cs"/>
              </a:rPr>
              <a:t>  No correct sentence can be formed and play passes to</a:t>
            </a:r>
            <a:r>
              <a:rPr lang="en-GB" sz="1200" kern="1200" baseline="0" dirty="0" smtClean="0">
                <a:solidFill>
                  <a:srgbClr val="1F4E79"/>
                </a:solidFill>
                <a:effectLst/>
                <a:latin typeface="Century Gothic" panose="020B0502020202020204" pitchFamily="34" charset="0"/>
                <a:ea typeface="+mn-ea"/>
                <a:cs typeface="+mn-cs"/>
              </a:rPr>
              <a:t> </a:t>
            </a:r>
            <a:r>
              <a:rPr lang="en-GB" sz="1200" kern="1200" dirty="0" smtClean="0">
                <a:solidFill>
                  <a:schemeClr val="tx1"/>
                </a:solidFill>
                <a:effectLst/>
                <a:latin typeface="+mn-lt"/>
                <a:ea typeface="+mn-ea"/>
                <a:cs typeface="+mn-cs"/>
              </a:rPr>
              <a:t>Player B.  The player who is able to make the most sentences within the time or until all the words run out is the winner.  </a:t>
            </a:r>
          </a:p>
          <a:p>
            <a:pPr algn="l">
              <a:lnSpc>
                <a:spcPct val="150000"/>
              </a:lnSpc>
              <a:spcAft>
                <a:spcPts val="800"/>
              </a:spcAft>
            </a:pPr>
            <a:endParaRPr lang="en-GB" sz="1200" kern="1200" dirty="0" smtClean="0">
              <a:solidFill>
                <a:schemeClr val="tx1"/>
              </a:solidFill>
              <a:effectLst/>
              <a:latin typeface="+mn-lt"/>
              <a:ea typeface="+mn-ea"/>
              <a:cs typeface="+mn-cs"/>
            </a:endParaRPr>
          </a:p>
          <a:p>
            <a:pPr algn="l">
              <a:lnSpc>
                <a:spcPct val="150000"/>
              </a:lnSpc>
              <a:spcAft>
                <a:spcPts val="800"/>
              </a:spcAft>
            </a:pPr>
            <a:r>
              <a:rPr lang="en-GB" sz="1200" kern="1200" dirty="0" smtClean="0">
                <a:solidFill>
                  <a:schemeClr val="tx1"/>
                </a:solidFill>
                <a:effectLst/>
                <a:latin typeface="+mn-lt"/>
                <a:ea typeface="+mn-ea"/>
                <a:cs typeface="+mn-cs"/>
              </a:rPr>
              <a:t>In the first</a:t>
            </a:r>
            <a:r>
              <a:rPr lang="en-GB" sz="1200" kern="1200" baseline="0" dirty="0" smtClean="0">
                <a:solidFill>
                  <a:schemeClr val="tx1"/>
                </a:solidFill>
                <a:effectLst/>
                <a:latin typeface="+mn-lt"/>
                <a:ea typeface="+mn-ea"/>
                <a:cs typeface="+mn-cs"/>
              </a:rPr>
              <a:t> instance, students will agree between themselves whether the sentences produced make sense.  </a:t>
            </a:r>
            <a:r>
              <a:rPr lang="en-GB" sz="1200" kern="1200" dirty="0" smtClean="0">
                <a:solidFill>
                  <a:schemeClr val="tx1"/>
                </a:solidFill>
                <a:effectLst/>
                <a:latin typeface="+mn-lt"/>
                <a:ea typeface="+mn-ea"/>
                <a:cs typeface="+mn-cs"/>
              </a:rPr>
              <a:t>Teachers may</a:t>
            </a:r>
            <a:r>
              <a:rPr lang="en-GB" sz="1200" kern="1200" baseline="0" dirty="0" smtClean="0">
                <a:solidFill>
                  <a:schemeClr val="tx1"/>
                </a:solidFill>
                <a:effectLst/>
                <a:latin typeface="+mn-lt"/>
                <a:ea typeface="+mn-ea"/>
                <a:cs typeface="+mn-cs"/>
              </a:rPr>
              <a:t> need to arbitrate over the validity of certain sentences.   As the remaining words decrease, this will lend to increased creativity!</a:t>
            </a:r>
          </a:p>
          <a:p>
            <a:pPr algn="l">
              <a:lnSpc>
                <a:spcPct val="150000"/>
              </a:lnSpc>
              <a:spcAft>
                <a:spcPts val="800"/>
              </a:spcAft>
            </a:pPr>
            <a:endParaRPr lang="en-GB" sz="1200" kern="1200" baseline="0" dirty="0" smtClean="0">
              <a:solidFill>
                <a:schemeClr val="tx1"/>
              </a:solidFill>
              <a:effectLst/>
              <a:latin typeface="+mn-lt"/>
              <a:ea typeface="+mn-ea"/>
              <a:cs typeface="+mn-cs"/>
            </a:endParaRPr>
          </a:p>
          <a:p>
            <a:pPr algn="l">
              <a:lnSpc>
                <a:spcPct val="150000"/>
              </a:lnSpc>
              <a:spcAft>
                <a:spcPts val="800"/>
              </a:spcAft>
            </a:pPr>
            <a:r>
              <a:rPr lang="en-GB" sz="1200" kern="1200" baseline="0" dirty="0" smtClean="0">
                <a:solidFill>
                  <a:schemeClr val="tx1"/>
                </a:solidFill>
                <a:effectLst/>
                <a:latin typeface="+mn-lt"/>
                <a:ea typeface="+mn-ea"/>
                <a:cs typeface="+mn-cs"/>
              </a:rPr>
              <a:t>To bring the learning to a close, students could (time allowing) translate into English the sentences that they made.  </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11</a:t>
            </a:fld>
            <a:endParaRPr lang="en-GB">
              <a:solidFill>
                <a:prstClr val="black"/>
              </a:solidFill>
            </a:endParaRPr>
          </a:p>
        </p:txBody>
      </p:sp>
    </p:spTree>
    <p:extLst>
      <p:ext uri="{BB962C8B-B14F-4D97-AF65-F5344CB8AC3E}">
        <p14:creationId xmlns:p14="http://schemas.microsoft.com/office/powerpoint/2010/main" val="869425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Poem - creative writing</a:t>
            </a:r>
            <a:br>
              <a:rPr lang="en-GB" b="1" dirty="0" smtClean="0"/>
            </a:br>
            <a:r>
              <a:rPr lang="en-GB" b="1" dirty="0" smtClean="0"/>
              <a:t/>
            </a:r>
            <a:br>
              <a:rPr lang="en-GB" b="1" dirty="0" smtClean="0"/>
            </a:br>
            <a:r>
              <a:rPr lang="en-GB" b="0" dirty="0" smtClean="0"/>
              <a:t>1. Choose five to seven</a:t>
            </a:r>
            <a:r>
              <a:rPr lang="en-GB" b="0" baseline="0" dirty="0" smtClean="0"/>
              <a:t> nouns</a:t>
            </a:r>
            <a:br>
              <a:rPr lang="en-GB" b="0" baseline="0" dirty="0" smtClean="0"/>
            </a:br>
            <a:r>
              <a:rPr lang="en-GB" b="0" baseline="0" dirty="0" smtClean="0"/>
              <a:t>2. Choose a movement and a location verb</a:t>
            </a:r>
            <a:br>
              <a:rPr lang="en-GB" b="0" baseline="0" dirty="0" smtClean="0"/>
            </a:br>
            <a:r>
              <a:rPr lang="en-GB" b="0" baseline="0" dirty="0" smtClean="0"/>
              <a:t>3. Choose a preposition ‘in’ or ‘auf’</a:t>
            </a:r>
            <a:br>
              <a:rPr lang="en-GB" b="0" baseline="0" dirty="0" smtClean="0"/>
            </a:br>
            <a:r>
              <a:rPr lang="en-GB" b="0" baseline="0" dirty="0" smtClean="0"/>
              <a:t>4. Write between 12 and 16 lines.</a:t>
            </a:r>
            <a:r>
              <a:rPr lang="en-GB" baseline="0" dirty="0" smtClean="0"/>
              <a:t/>
            </a:r>
            <a:br>
              <a:rPr lang="en-GB" baseline="0" dirty="0" smtClean="0"/>
            </a:br>
            <a:r>
              <a:rPr lang="en-GB" baseline="0" dirty="0" smtClean="0"/>
              <a:t/>
            </a:r>
            <a:br>
              <a:rPr lang="en-GB" baseline="0" dirty="0" smtClean="0"/>
            </a:br>
            <a:r>
              <a:rPr lang="en-GB" baseline="0" dirty="0" smtClean="0"/>
              <a:t>Write your poem.</a:t>
            </a:r>
            <a:endParaRPr lang="en-GB" dirty="0"/>
          </a:p>
        </p:txBody>
      </p:sp>
      <p:sp>
        <p:nvSpPr>
          <p:cNvPr id="4" name="Slide Number Placeholder 3"/>
          <p:cNvSpPr>
            <a:spLocks noGrp="1"/>
          </p:cNvSpPr>
          <p:nvPr>
            <p:ph type="sldNum" sz="quarter" idx="10"/>
          </p:nvPr>
        </p:nvSpPr>
        <p:spPr/>
        <p:txBody>
          <a:bodyPr/>
          <a:lstStyle/>
          <a:p>
            <a:fld id="{700C7748-D062-4C64-B882-FCEF58CBC976}"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856948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[Optional]</a:t>
            </a:r>
            <a:r>
              <a:rPr lang="en-GB" b="1" baseline="0" dirty="0" smtClean="0"/>
              <a:t> additional plurals </a:t>
            </a:r>
            <a:r>
              <a:rPr lang="en-GB" b="1" dirty="0" smtClean="0"/>
              <a:t>activity (with answers)</a:t>
            </a:r>
            <a:r>
              <a:rPr lang="en-GB" dirty="0" smtClean="0"/>
              <a:t/>
            </a:r>
            <a:br>
              <a:rPr lang="en-GB" dirty="0" smtClean="0"/>
            </a:br>
            <a:r>
              <a:rPr lang="en-GB" dirty="0" smtClean="0"/>
              <a:t>Time: 3-4 mins </a:t>
            </a:r>
            <a:r>
              <a:rPr lang="en-GB" dirty="0" err="1" smtClean="0"/>
              <a:t>approx</a:t>
            </a:r>
            <a:r>
              <a:rPr lang="en-GB" dirty="0" smtClean="0"/>
              <a:t/>
            </a:r>
            <a:br>
              <a:rPr lang="en-GB" dirty="0" smtClean="0"/>
            </a:br>
            <a:r>
              <a:rPr lang="en-GB" dirty="0" smtClean="0"/>
              <a:t/>
            </a:r>
            <a:br>
              <a:rPr lang="en-GB" dirty="0" smtClean="0"/>
            </a:br>
            <a:r>
              <a:rPr lang="en-GB" dirty="0" smtClean="0"/>
              <a:t>Note: This task is in the German language guide for week 3.2.7.  Here, the answers appear</a:t>
            </a:r>
            <a:r>
              <a:rPr lang="en-GB" baseline="0" dirty="0" smtClean="0"/>
              <a:t> on mouse clicks.</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700C7748-D062-4C64-B882-FCEF58CBC976}"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982998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Grammar (revisited)</a:t>
            </a:r>
            <a:br>
              <a:rPr lang="en-GB" b="1" dirty="0" smtClean="0"/>
            </a:br>
            <a:r>
              <a:rPr lang="en-GB" b="0" dirty="0" smtClean="0"/>
              <a:t>Time:</a:t>
            </a:r>
            <a:r>
              <a:rPr lang="en-GB" b="0" baseline="0" dirty="0" smtClean="0"/>
              <a:t> 1 min. approx.</a:t>
            </a:r>
            <a:r>
              <a:rPr lang="en-GB" dirty="0" smtClean="0"/>
              <a:t/>
            </a:r>
            <a:br>
              <a:rPr lang="en-GB" dirty="0" smtClean="0"/>
            </a:br>
            <a:r>
              <a:rPr lang="en-GB" dirty="0" smtClean="0"/>
              <a:t>This slide reminds students about the prepositions ‘in’ and ‘auf’ with movement.</a:t>
            </a:r>
            <a:br>
              <a:rPr lang="en-GB" dirty="0" smtClean="0"/>
            </a:br>
            <a:r>
              <a:rPr lang="en-GB" dirty="0" smtClean="0"/>
              <a:t>The slide is animated to promote</a:t>
            </a:r>
            <a:r>
              <a:rPr lang="en-GB" baseline="0" dirty="0" smtClean="0"/>
              <a:t> as much teacher elicitation as possible, to refresh students’ knowledge.</a:t>
            </a:r>
            <a:endParaRPr lang="en-GB" dirty="0"/>
          </a:p>
        </p:txBody>
      </p:sp>
      <p:sp>
        <p:nvSpPr>
          <p:cNvPr id="4" name="Slide Number Placeholder 3"/>
          <p:cNvSpPr>
            <a:spLocks noGrp="1"/>
          </p:cNvSpPr>
          <p:nvPr>
            <p:ph type="sldNum" sz="quarter" idx="10"/>
          </p:nvPr>
        </p:nvSpPr>
        <p:spPr/>
        <p:txBody>
          <a:bodyPr/>
          <a:lstStyle/>
          <a:p>
            <a:fld id="{700C7748-D062-4C64-B882-FCEF58CBC976}"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017236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Grammar [2] (revisited)</a:t>
            </a:r>
            <a:br>
              <a:rPr lang="en-GB" b="1" dirty="0" smtClean="0"/>
            </a:br>
            <a:r>
              <a:rPr lang="en-GB" b="0" dirty="0" smtClean="0"/>
              <a:t>Time:</a:t>
            </a:r>
            <a:r>
              <a:rPr lang="en-GB" b="0" baseline="0" dirty="0" smtClean="0"/>
              <a:t> 1 min. approx.</a:t>
            </a:r>
            <a:r>
              <a:rPr lang="en-GB" dirty="0" smtClean="0"/>
              <a:t/>
            </a:r>
            <a:br>
              <a:rPr lang="en-GB" dirty="0" smtClean="0"/>
            </a:br>
            <a:r>
              <a:rPr lang="en-GB" dirty="0" smtClean="0"/>
              <a:t>This slide reminds students about the prepositions ‘in’ and ‘auf’ with location.</a:t>
            </a:r>
            <a:br>
              <a:rPr lang="en-GB" dirty="0" smtClean="0"/>
            </a:br>
            <a:r>
              <a:rPr lang="en-GB" dirty="0" smtClean="0"/>
              <a:t>The slide is animated to promote</a:t>
            </a:r>
            <a:r>
              <a:rPr lang="en-GB" baseline="0" dirty="0" smtClean="0"/>
              <a:t> as much teacher elicitation as possible, to refresh students’ knowledge.</a:t>
            </a:r>
            <a:endParaRPr lang="en-GB" dirty="0" smtClean="0"/>
          </a:p>
        </p:txBody>
      </p:sp>
      <p:sp>
        <p:nvSpPr>
          <p:cNvPr id="4" name="Slide Number Placeholder 3"/>
          <p:cNvSpPr>
            <a:spLocks noGrp="1"/>
          </p:cNvSpPr>
          <p:nvPr>
            <p:ph type="sldNum" sz="quarter" idx="10"/>
          </p:nvPr>
        </p:nvSpPr>
        <p:spPr/>
        <p:txBody>
          <a:bodyPr/>
          <a:lstStyle/>
          <a:p>
            <a:fld id="{700C7748-D062-4C64-B882-FCEF58CBC976}"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089551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r>
              <a:rPr lang="en-GB" sz="1200" b="1" kern="1200" dirty="0" smtClean="0">
                <a:solidFill>
                  <a:schemeClr val="tx1"/>
                </a:solidFill>
                <a:effectLst/>
                <a:latin typeface="+mn-lt"/>
                <a:ea typeface="+mn-ea"/>
                <a:cs typeface="+mn-cs"/>
              </a:rPr>
              <a:t>Writing</a:t>
            </a: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Time: 10 mins</a:t>
            </a:r>
            <a:r>
              <a:rPr lang="en-GB" sz="1200" kern="1200" baseline="0" dirty="0" smtClean="0">
                <a:solidFill>
                  <a:schemeClr val="tx1"/>
                </a:solidFill>
                <a:effectLst/>
                <a:latin typeface="+mn-lt"/>
                <a:ea typeface="+mn-ea"/>
                <a:cs typeface="+mn-cs"/>
              </a:rPr>
              <a:t> approx.</a:t>
            </a:r>
            <a:endParaRPr lang="en-GB" sz="1200" kern="1200" dirty="0" smtClean="0">
              <a:solidFill>
                <a:schemeClr val="tx1"/>
              </a:solidFill>
              <a:effectLst/>
              <a:latin typeface="+mn-lt"/>
              <a:ea typeface="+mn-ea"/>
              <a:cs typeface="+mn-cs"/>
            </a:endParaRPr>
          </a:p>
          <a:p>
            <a:pPr algn="l"/>
            <a:r>
              <a:rPr lang="en-GB" sz="1200" kern="1200" dirty="0" smtClean="0">
                <a:solidFill>
                  <a:schemeClr val="tx1"/>
                </a:solidFill>
                <a:effectLst/>
                <a:latin typeface="+mn-lt"/>
                <a:ea typeface="+mn-ea"/>
                <a:cs typeface="+mn-cs"/>
              </a:rPr>
              <a:t>This</a:t>
            </a:r>
            <a:r>
              <a:rPr lang="en-GB" sz="1200" kern="1200" baseline="0" dirty="0" smtClean="0">
                <a:solidFill>
                  <a:schemeClr val="tx1"/>
                </a:solidFill>
                <a:effectLst/>
                <a:latin typeface="+mn-lt"/>
                <a:ea typeface="+mn-ea"/>
                <a:cs typeface="+mn-cs"/>
              </a:rPr>
              <a:t> structured writing activity revisits students’ knowledge of verbs of location and movement, pronouns (</a:t>
            </a:r>
            <a:r>
              <a:rPr lang="en-GB" sz="1200" kern="1200" baseline="0" dirty="0" err="1" smtClean="0">
                <a:solidFill>
                  <a:schemeClr val="tx1"/>
                </a:solidFill>
                <a:effectLst/>
                <a:latin typeface="+mn-lt"/>
                <a:ea typeface="+mn-ea"/>
                <a:cs typeface="+mn-cs"/>
              </a:rPr>
              <a:t>ich</a:t>
            </a:r>
            <a:r>
              <a:rPr lang="en-GB" sz="1200" kern="1200" baseline="0" dirty="0" smtClean="0">
                <a:solidFill>
                  <a:schemeClr val="tx1"/>
                </a:solidFill>
                <a:effectLst/>
                <a:latin typeface="+mn-lt"/>
                <a:ea typeface="+mn-ea"/>
                <a:cs typeface="+mn-cs"/>
              </a:rPr>
              <a:t>, du, </a:t>
            </a:r>
            <a:r>
              <a:rPr lang="en-GB" sz="1200" kern="1200" baseline="0" dirty="0" err="1" smtClean="0">
                <a:solidFill>
                  <a:schemeClr val="tx1"/>
                </a:solidFill>
                <a:effectLst/>
                <a:latin typeface="+mn-lt"/>
                <a:ea typeface="+mn-ea"/>
                <a:cs typeface="+mn-cs"/>
              </a:rPr>
              <a:t>er</a:t>
            </a:r>
            <a:r>
              <a:rPr lang="en-GB" sz="1200" kern="1200" baseline="0" dirty="0" smtClean="0">
                <a:solidFill>
                  <a:schemeClr val="tx1"/>
                </a:solidFill>
                <a:effectLst/>
                <a:latin typeface="+mn-lt"/>
                <a:ea typeface="+mn-ea"/>
                <a:cs typeface="+mn-cs"/>
              </a:rPr>
              <a:t>/</a:t>
            </a:r>
            <a:r>
              <a:rPr lang="en-GB" sz="1200" kern="1200" baseline="0" dirty="0" err="1" smtClean="0">
                <a:solidFill>
                  <a:schemeClr val="tx1"/>
                </a:solidFill>
                <a:effectLst/>
                <a:latin typeface="+mn-lt"/>
                <a:ea typeface="+mn-ea"/>
                <a:cs typeface="+mn-cs"/>
              </a:rPr>
              <a:t>sie</a:t>
            </a:r>
            <a:r>
              <a:rPr lang="en-GB" sz="1200" kern="1200" baseline="0" dirty="0" smtClean="0">
                <a:solidFill>
                  <a:schemeClr val="tx1"/>
                </a:solidFill>
                <a:effectLst/>
                <a:latin typeface="+mn-lt"/>
                <a:ea typeface="+mn-ea"/>
                <a:cs typeface="+mn-cs"/>
              </a:rPr>
              <a:t>, man, </a:t>
            </a:r>
            <a:r>
              <a:rPr lang="en-GB" sz="1200" kern="1200" baseline="0" dirty="0" err="1" smtClean="0">
                <a:solidFill>
                  <a:schemeClr val="tx1"/>
                </a:solidFill>
                <a:effectLst/>
                <a:latin typeface="+mn-lt"/>
                <a:ea typeface="+mn-ea"/>
                <a:cs typeface="+mn-cs"/>
              </a:rPr>
              <a:t>wir</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sie</a:t>
            </a:r>
            <a:r>
              <a:rPr lang="en-GB" sz="1200" kern="1200" baseline="0" dirty="0" smtClean="0">
                <a:solidFill>
                  <a:schemeClr val="tx1"/>
                </a:solidFill>
                <a:effectLst/>
                <a:latin typeface="+mn-lt"/>
                <a:ea typeface="+mn-ea"/>
                <a:cs typeface="+mn-cs"/>
              </a:rPr>
              <a:t>), present tense verb endings, the prepositions ‘in’, auf’ (and ‘</a:t>
            </a:r>
            <a:r>
              <a:rPr lang="en-GB" sz="1200" kern="1200" baseline="0" dirty="0" err="1" smtClean="0">
                <a:solidFill>
                  <a:schemeClr val="tx1"/>
                </a:solidFill>
                <a:effectLst/>
                <a:latin typeface="+mn-lt"/>
                <a:ea typeface="+mn-ea"/>
                <a:cs typeface="+mn-cs"/>
              </a:rPr>
              <a:t>zu</a:t>
            </a:r>
            <a:r>
              <a:rPr lang="en-GB" sz="1200" kern="1200" baseline="0" dirty="0" smtClean="0">
                <a:solidFill>
                  <a:schemeClr val="tx1"/>
                </a:solidFill>
                <a:effectLst/>
                <a:latin typeface="+mn-lt"/>
                <a:ea typeface="+mn-ea"/>
                <a:cs typeface="+mn-cs"/>
              </a:rPr>
              <a:t>’) and the article changes Row 2 (</a:t>
            </a:r>
            <a:r>
              <a:rPr lang="en-GB" sz="1200" kern="1200" baseline="0" dirty="0" err="1" smtClean="0">
                <a:solidFill>
                  <a:schemeClr val="tx1"/>
                </a:solidFill>
                <a:effectLst/>
                <a:latin typeface="+mn-lt"/>
                <a:ea typeface="+mn-ea"/>
                <a:cs typeface="+mn-cs"/>
              </a:rPr>
              <a:t>acc</a:t>
            </a:r>
            <a:r>
              <a:rPr lang="en-GB" sz="1200" kern="1200" baseline="0" dirty="0" smtClean="0">
                <a:solidFill>
                  <a:schemeClr val="tx1"/>
                </a:solidFill>
                <a:effectLst/>
                <a:latin typeface="+mn-lt"/>
                <a:ea typeface="+mn-ea"/>
                <a:cs typeface="+mn-cs"/>
              </a:rPr>
              <a:t>) and Row 3 (</a:t>
            </a:r>
            <a:r>
              <a:rPr lang="en-GB" sz="1200" kern="1200" baseline="0" dirty="0" err="1" smtClean="0">
                <a:solidFill>
                  <a:schemeClr val="tx1"/>
                </a:solidFill>
                <a:effectLst/>
                <a:latin typeface="+mn-lt"/>
                <a:ea typeface="+mn-ea"/>
                <a:cs typeface="+mn-cs"/>
              </a:rPr>
              <a:t>dat</a:t>
            </a:r>
            <a:r>
              <a:rPr lang="en-GB" sz="1200" kern="1200" baseline="0" dirty="0" smtClean="0">
                <a:solidFill>
                  <a:schemeClr val="tx1"/>
                </a:solidFill>
                <a:effectLst/>
                <a:latin typeface="+mn-lt"/>
                <a:ea typeface="+mn-ea"/>
                <a:cs typeface="+mn-cs"/>
              </a:rPr>
              <a:t>).  It also primes students for the paired speaking task that </a:t>
            </a:r>
            <a:r>
              <a:rPr lang="en-GB" sz="1200" kern="1200" baseline="0" dirty="0" smtClean="0">
                <a:solidFill>
                  <a:schemeClr val="tx1"/>
                </a:solidFill>
                <a:effectLst/>
                <a:latin typeface="+mn-lt"/>
                <a:ea typeface="+mn-ea"/>
                <a:cs typeface="+mn-cs"/>
              </a:rPr>
              <a:t>follows later in the sequence.</a:t>
            </a:r>
            <a:r>
              <a:rPr lang="en-GB" sz="1200" kern="1200" baseline="0" dirty="0" smtClean="0">
                <a:solidFill>
                  <a:schemeClr val="tx1"/>
                </a:solidFill>
                <a:effectLst/>
                <a:latin typeface="+mn-lt"/>
                <a:ea typeface="+mn-ea"/>
                <a:cs typeface="+mn-cs"/>
              </a:rPr>
              <a:t/>
            </a:r>
            <a:br>
              <a:rPr lang="en-GB" sz="1200" kern="1200" baseline="0" dirty="0" smtClean="0">
                <a:solidFill>
                  <a:schemeClr val="tx1"/>
                </a:solidFill>
                <a:effectLst/>
                <a:latin typeface="+mn-lt"/>
                <a:ea typeface="+mn-ea"/>
                <a:cs typeface="+mn-cs"/>
              </a:rPr>
            </a:br>
            <a:endParaRPr lang="en-GB" sz="1200" kern="1200" dirty="0" smtClean="0">
              <a:solidFill>
                <a:schemeClr val="tx1"/>
              </a:solidFill>
              <a:effectLst/>
              <a:latin typeface="+mn-lt"/>
              <a:ea typeface="+mn-ea"/>
              <a:cs typeface="+mn-cs"/>
            </a:endParaRPr>
          </a:p>
          <a:p>
            <a:pPr algn="l">
              <a:lnSpc>
                <a:spcPct val="150000"/>
              </a:lnSpc>
              <a:spcAft>
                <a:spcPts val="800"/>
              </a:spcAft>
            </a:pPr>
            <a:r>
              <a:rPr lang="en-GB" sz="1200" kern="1200" dirty="0" smtClean="0">
                <a:solidFill>
                  <a:schemeClr val="tx1"/>
                </a:solidFill>
                <a:effectLst/>
                <a:latin typeface="+mn-lt"/>
                <a:ea typeface="+mn-ea"/>
                <a:cs typeface="+mn-cs"/>
              </a:rPr>
              <a:t>Students write six sentences, cued</a:t>
            </a:r>
            <a:r>
              <a:rPr lang="en-GB" sz="1200" kern="1200" baseline="0" dirty="0" smtClean="0">
                <a:solidFill>
                  <a:schemeClr val="tx1"/>
                </a:solidFill>
                <a:effectLst/>
                <a:latin typeface="+mn-lt"/>
                <a:ea typeface="+mn-ea"/>
                <a:cs typeface="+mn-cs"/>
              </a:rPr>
              <a:t> by the number combinations given. </a:t>
            </a:r>
            <a:r>
              <a:rPr lang="en-GB" sz="1200" kern="1200" dirty="0" smtClean="0">
                <a:solidFill>
                  <a:schemeClr val="tx1"/>
                </a:solidFill>
                <a:effectLst/>
                <a:latin typeface="+mn-lt"/>
                <a:ea typeface="+mn-ea"/>
                <a:cs typeface="+mn-cs"/>
              </a:rPr>
              <a:t>They</a:t>
            </a:r>
            <a:r>
              <a:rPr lang="en-GB" sz="1200" kern="1200" baseline="0" dirty="0" smtClean="0">
                <a:solidFill>
                  <a:schemeClr val="tx1"/>
                </a:solidFill>
                <a:effectLst/>
                <a:latin typeface="+mn-lt"/>
                <a:ea typeface="+mn-ea"/>
                <a:cs typeface="+mn-cs"/>
              </a:rPr>
              <a:t> change the infinitive to produce a conjugated verb e.g., 2+3 = </a:t>
            </a:r>
            <a:r>
              <a:rPr lang="en-GB" sz="1200" i="1" kern="1200" baseline="0" dirty="0" smtClean="0">
                <a:solidFill>
                  <a:schemeClr val="tx1"/>
                </a:solidFill>
                <a:effectLst/>
                <a:latin typeface="+mn-lt"/>
                <a:ea typeface="+mn-ea"/>
                <a:cs typeface="+mn-cs"/>
              </a:rPr>
              <a:t>du </a:t>
            </a:r>
            <a:r>
              <a:rPr lang="en-GB" sz="1200" i="1" kern="1200" baseline="0" dirty="0" err="1" smtClean="0">
                <a:solidFill>
                  <a:schemeClr val="tx1"/>
                </a:solidFill>
                <a:effectLst/>
                <a:latin typeface="+mn-lt"/>
                <a:ea typeface="+mn-ea"/>
                <a:cs typeface="+mn-cs"/>
              </a:rPr>
              <a:t>stehst</a:t>
            </a:r>
            <a:r>
              <a:rPr lang="en-GB" sz="1200" i="1"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They then choose a word or phrase from the square to finish their sentence.  Each word from the square can only be used once.  Students can write their sentences in their books or</a:t>
            </a:r>
            <a:r>
              <a:rPr lang="en-GB" sz="1200" kern="1200" baseline="0" dirty="0" smtClean="0">
                <a:solidFill>
                  <a:schemeClr val="tx1"/>
                </a:solidFill>
                <a:effectLst/>
                <a:latin typeface="+mn-lt"/>
                <a:ea typeface="+mn-ea"/>
                <a:cs typeface="+mn-cs"/>
              </a:rPr>
              <a:t> on mini whiteboards, if teachers want to give more immediate whole class feedback. </a:t>
            </a:r>
            <a:r>
              <a:rPr lang="en-GB" sz="1200" kern="1200" dirty="0" smtClean="0">
                <a:solidFill>
                  <a:schemeClr val="tx1"/>
                </a:solidFill>
                <a:effectLst/>
                <a:latin typeface="+mn-lt"/>
                <a:ea typeface="+mn-ea"/>
                <a:cs typeface="+mn-cs"/>
              </a:rPr>
              <a:t>  </a:t>
            </a:r>
          </a:p>
          <a:p>
            <a:pPr algn="l">
              <a:lnSpc>
                <a:spcPct val="150000"/>
              </a:lnSpc>
              <a:spcAft>
                <a:spcPts val="800"/>
              </a:spcAft>
            </a:pPr>
            <a:endParaRPr lang="en-GB" sz="1200" kern="1200" dirty="0" smtClean="0">
              <a:solidFill>
                <a:schemeClr val="tx1"/>
              </a:solidFill>
              <a:effectLst/>
              <a:latin typeface="+mn-lt"/>
              <a:ea typeface="+mn-ea"/>
              <a:cs typeface="+mn-cs"/>
            </a:endParaRPr>
          </a:p>
          <a:p>
            <a:pPr algn="l">
              <a:lnSpc>
                <a:spcPct val="150000"/>
              </a:lnSpc>
              <a:spcAft>
                <a:spcPts val="800"/>
              </a:spcAft>
            </a:pPr>
            <a:r>
              <a:rPr lang="en-GB" sz="1200" kern="1200" dirty="0" smtClean="0">
                <a:solidFill>
                  <a:schemeClr val="tx1"/>
                </a:solidFill>
                <a:effectLst/>
                <a:latin typeface="+mn-lt"/>
                <a:ea typeface="+mn-ea"/>
                <a:cs typeface="+mn-cs"/>
              </a:rPr>
              <a:t>Note: There are three verbs of movement (jump, go, climb) and three of location (stand, sit, lie).  They cannot</a:t>
            </a:r>
            <a:r>
              <a:rPr lang="en-GB" sz="1200" kern="1200" baseline="0" dirty="0" smtClean="0">
                <a:solidFill>
                  <a:schemeClr val="tx1"/>
                </a:solidFill>
                <a:effectLst/>
                <a:latin typeface="+mn-lt"/>
                <a:ea typeface="+mn-ea"/>
                <a:cs typeface="+mn-cs"/>
              </a:rPr>
              <a:t> be used interchangeably with every place.  Sentences need to ‘make sense’.</a:t>
            </a:r>
          </a:p>
          <a:p>
            <a:pPr algn="l">
              <a:lnSpc>
                <a:spcPct val="150000"/>
              </a:lnSpc>
              <a:spcAft>
                <a:spcPts val="800"/>
              </a:spcAft>
            </a:pPr>
            <a:r>
              <a:rPr lang="en-GB" sz="1200" kern="1200" baseline="0" dirty="0" smtClean="0">
                <a:solidFill>
                  <a:schemeClr val="tx1"/>
                </a:solidFill>
                <a:effectLst/>
                <a:latin typeface="+mn-lt"/>
                <a:ea typeface="+mn-ea"/>
                <a:cs typeface="+mn-cs"/>
              </a:rPr>
              <a:t>Examples of unsuccessful combinations might be:  </a:t>
            </a:r>
            <a:r>
              <a:rPr lang="en-GB" sz="1200" kern="1200" baseline="0" dirty="0" err="1" smtClean="0">
                <a:solidFill>
                  <a:schemeClr val="tx1"/>
                </a:solidFill>
                <a:effectLst/>
                <a:latin typeface="+mn-lt"/>
                <a:ea typeface="+mn-ea"/>
                <a:cs typeface="+mn-cs"/>
              </a:rPr>
              <a:t>Er</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steigt</a:t>
            </a:r>
            <a:r>
              <a:rPr lang="en-GB" sz="1200" kern="1200" baseline="0" dirty="0" smtClean="0">
                <a:solidFill>
                  <a:schemeClr val="tx1"/>
                </a:solidFill>
                <a:effectLst/>
                <a:latin typeface="+mn-lt"/>
                <a:ea typeface="+mn-ea"/>
                <a:cs typeface="+mn-cs"/>
              </a:rPr>
              <a:t> in den Park (you don’t climb into a park) or </a:t>
            </a:r>
            <a:r>
              <a:rPr lang="en-GB" sz="1200" kern="1200" baseline="0" dirty="0" err="1" smtClean="0">
                <a:solidFill>
                  <a:schemeClr val="tx1"/>
                </a:solidFill>
                <a:effectLst/>
                <a:latin typeface="+mn-lt"/>
                <a:ea typeface="+mn-ea"/>
                <a:cs typeface="+mn-cs"/>
              </a:rPr>
              <a:t>Er</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geht</a:t>
            </a:r>
            <a:r>
              <a:rPr lang="en-GB" sz="1200" kern="1200" baseline="0" dirty="0" smtClean="0">
                <a:solidFill>
                  <a:schemeClr val="tx1"/>
                </a:solidFill>
                <a:effectLst/>
                <a:latin typeface="+mn-lt"/>
                <a:ea typeface="+mn-ea"/>
                <a:cs typeface="+mn-cs"/>
              </a:rPr>
              <a:t> auf das </a:t>
            </a:r>
            <a:r>
              <a:rPr lang="en-GB" sz="1200" kern="1200" baseline="0" dirty="0" err="1" smtClean="0">
                <a:solidFill>
                  <a:schemeClr val="tx1"/>
                </a:solidFill>
                <a:effectLst/>
                <a:latin typeface="+mn-lt"/>
                <a:ea typeface="+mn-ea"/>
                <a:cs typeface="+mn-cs"/>
              </a:rPr>
              <a:t>Bett</a:t>
            </a:r>
            <a:r>
              <a:rPr lang="en-GB" sz="1200" kern="1200" baseline="0" dirty="0" smtClean="0">
                <a:solidFill>
                  <a:schemeClr val="tx1"/>
                </a:solidFill>
                <a:effectLst/>
                <a:latin typeface="+mn-lt"/>
                <a:ea typeface="+mn-ea"/>
                <a:cs typeface="+mn-cs"/>
              </a:rPr>
              <a:t> (you don’t go onto a bed).</a:t>
            </a:r>
          </a:p>
          <a:p>
            <a:pPr algn="l">
              <a:lnSpc>
                <a:spcPct val="150000"/>
              </a:lnSpc>
              <a:spcAft>
                <a:spcPts val="800"/>
              </a:spcAft>
            </a:pPr>
            <a:r>
              <a:rPr lang="en-GB" sz="1200" kern="1200" baseline="0" dirty="0" smtClean="0">
                <a:solidFill>
                  <a:schemeClr val="tx1"/>
                </a:solidFill>
                <a:effectLst/>
                <a:latin typeface="+mn-lt"/>
                <a:ea typeface="+mn-ea"/>
                <a:cs typeface="+mn-cs"/>
              </a:rPr>
              <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All vocabulary were previously taught, with the exception of ‘</a:t>
            </a:r>
            <a:r>
              <a:rPr lang="en-GB" sz="1200" kern="1200" baseline="0" dirty="0" err="1" smtClean="0">
                <a:solidFill>
                  <a:schemeClr val="tx1"/>
                </a:solidFill>
                <a:effectLst/>
                <a:latin typeface="+mn-lt"/>
                <a:ea typeface="+mn-ea"/>
                <a:cs typeface="+mn-cs"/>
              </a:rPr>
              <a:t>steigen</a:t>
            </a:r>
            <a:r>
              <a:rPr lang="en-GB" sz="1200" kern="1200" baseline="0" dirty="0" smtClean="0">
                <a:solidFill>
                  <a:schemeClr val="tx1"/>
                </a:solidFill>
                <a:effectLst/>
                <a:latin typeface="+mn-lt"/>
                <a:ea typeface="+mn-ea"/>
                <a:cs typeface="+mn-cs"/>
              </a:rPr>
              <a:t>’, glossed here, and ‘</a:t>
            </a:r>
            <a:r>
              <a:rPr lang="en-GB" sz="1200" kern="1200" baseline="0" dirty="0" err="1" smtClean="0">
                <a:solidFill>
                  <a:schemeClr val="tx1"/>
                </a:solidFill>
                <a:effectLst/>
                <a:latin typeface="+mn-lt"/>
                <a:ea typeface="+mn-ea"/>
                <a:cs typeface="+mn-cs"/>
              </a:rPr>
              <a:t>Bett</a:t>
            </a:r>
            <a:r>
              <a:rPr lang="en-GB" sz="1200" kern="1200" baseline="0" dirty="0" smtClean="0">
                <a:solidFill>
                  <a:schemeClr val="tx1"/>
                </a:solidFill>
                <a:effectLst/>
                <a:latin typeface="+mn-lt"/>
                <a:ea typeface="+mn-ea"/>
                <a:cs typeface="+mn-cs"/>
              </a:rPr>
              <a:t>’ which is a phonics cluster word.</a:t>
            </a:r>
          </a:p>
          <a:p>
            <a:pPr algn="l">
              <a:lnSpc>
                <a:spcPct val="150000"/>
              </a:lnSpc>
              <a:spcAft>
                <a:spcPts val="800"/>
              </a:spcAft>
            </a:pPr>
            <a:r>
              <a:rPr lang="en-GB" sz="1200" kern="1200" baseline="0" dirty="0" smtClean="0">
                <a:solidFill>
                  <a:schemeClr val="tx1"/>
                </a:solidFill>
                <a:effectLst/>
                <a:latin typeface="+mn-lt"/>
                <a:ea typeface="+mn-ea"/>
                <a:cs typeface="+mn-cs"/>
              </a:rPr>
              <a:t>Word frequencies:</a:t>
            </a:r>
            <a:r>
              <a:rPr lang="en-GB" sz="1200" b="1" kern="1200" baseline="0" dirty="0" smtClean="0">
                <a:solidFill>
                  <a:schemeClr val="tx1"/>
                </a:solidFill>
                <a:effectLst/>
                <a:latin typeface="+mn-lt"/>
                <a:ea typeface="+mn-ea"/>
                <a:cs typeface="+mn-cs"/>
              </a:rPr>
              <a:t/>
            </a:r>
            <a:br>
              <a:rPr lang="en-GB" sz="1200" b="1" kern="1200" baseline="0" dirty="0" smtClean="0">
                <a:solidFill>
                  <a:schemeClr val="tx1"/>
                </a:solidFill>
                <a:effectLst/>
                <a:latin typeface="+mn-lt"/>
                <a:ea typeface="+mn-ea"/>
                <a:cs typeface="+mn-cs"/>
              </a:rPr>
            </a:br>
            <a:r>
              <a:rPr lang="en-GB" sz="1200" b="1" kern="1200" baseline="0" dirty="0" err="1" smtClean="0">
                <a:solidFill>
                  <a:schemeClr val="tx1"/>
                </a:solidFill>
                <a:effectLst/>
                <a:latin typeface="+mn-lt"/>
                <a:ea typeface="+mn-ea"/>
                <a:cs typeface="+mn-cs"/>
              </a:rPr>
              <a:t>springen</a:t>
            </a:r>
            <a:r>
              <a:rPr lang="en-GB" sz="1200" b="1" kern="1200" baseline="0" dirty="0" smtClean="0">
                <a:solidFill>
                  <a:schemeClr val="tx1"/>
                </a:solidFill>
                <a:effectLst/>
                <a:latin typeface="+mn-lt"/>
                <a:ea typeface="+mn-ea"/>
                <a:cs typeface="+mn-cs"/>
              </a:rPr>
              <a:t> [1468] </a:t>
            </a:r>
            <a:r>
              <a:rPr lang="en-GB" sz="1200" b="1" kern="1200" baseline="0" dirty="0" err="1" smtClean="0">
                <a:solidFill>
                  <a:schemeClr val="tx1"/>
                </a:solidFill>
                <a:effectLst/>
                <a:latin typeface="+mn-lt"/>
                <a:ea typeface="+mn-ea"/>
                <a:cs typeface="+mn-cs"/>
              </a:rPr>
              <a:t>gehen</a:t>
            </a:r>
            <a:r>
              <a:rPr lang="en-GB" sz="1200" b="1" kern="1200" baseline="0" dirty="0" smtClean="0">
                <a:solidFill>
                  <a:schemeClr val="tx1"/>
                </a:solidFill>
                <a:effectLst/>
                <a:latin typeface="+mn-lt"/>
                <a:ea typeface="+mn-ea"/>
                <a:cs typeface="+mn-cs"/>
              </a:rPr>
              <a:t> [69] </a:t>
            </a:r>
            <a:r>
              <a:rPr lang="en-GB" sz="1200" b="1" kern="1200" baseline="0" dirty="0" err="1" smtClean="0">
                <a:solidFill>
                  <a:schemeClr val="tx1"/>
                </a:solidFill>
                <a:effectLst/>
                <a:latin typeface="+mn-lt"/>
                <a:ea typeface="+mn-ea"/>
                <a:cs typeface="+mn-cs"/>
              </a:rPr>
              <a:t>stehen</a:t>
            </a:r>
            <a:r>
              <a:rPr lang="en-GB" sz="1200" b="1" kern="1200" baseline="0" dirty="0" smtClean="0">
                <a:solidFill>
                  <a:schemeClr val="tx1"/>
                </a:solidFill>
                <a:effectLst/>
                <a:latin typeface="+mn-lt"/>
                <a:ea typeface="+mn-ea"/>
                <a:cs typeface="+mn-cs"/>
              </a:rPr>
              <a:t> [87] </a:t>
            </a:r>
            <a:r>
              <a:rPr lang="en-GB" sz="1200" b="1" kern="1200" baseline="0" dirty="0" err="1" smtClean="0">
                <a:solidFill>
                  <a:schemeClr val="tx1"/>
                </a:solidFill>
                <a:effectLst/>
                <a:latin typeface="+mn-lt"/>
                <a:ea typeface="+mn-ea"/>
                <a:cs typeface="+mn-cs"/>
              </a:rPr>
              <a:t>steigen</a:t>
            </a:r>
            <a:r>
              <a:rPr lang="en-GB" sz="1200" b="1" kern="1200" baseline="0" dirty="0" smtClean="0">
                <a:solidFill>
                  <a:schemeClr val="tx1"/>
                </a:solidFill>
                <a:effectLst/>
                <a:latin typeface="+mn-lt"/>
                <a:ea typeface="+mn-ea"/>
                <a:cs typeface="+mn-cs"/>
              </a:rPr>
              <a:t> [456] </a:t>
            </a:r>
            <a:r>
              <a:rPr lang="en-GB" sz="1200" b="1" kern="1200" baseline="0" dirty="0" err="1" smtClean="0">
                <a:solidFill>
                  <a:schemeClr val="tx1"/>
                </a:solidFill>
                <a:effectLst/>
                <a:latin typeface="+mn-lt"/>
                <a:ea typeface="+mn-ea"/>
                <a:cs typeface="+mn-cs"/>
              </a:rPr>
              <a:t>sitzen</a:t>
            </a:r>
            <a:r>
              <a:rPr lang="en-GB" sz="1200" b="1" kern="1200" baseline="0" dirty="0" smtClean="0">
                <a:solidFill>
                  <a:schemeClr val="tx1"/>
                </a:solidFill>
                <a:effectLst/>
                <a:latin typeface="+mn-lt"/>
                <a:ea typeface="+mn-ea"/>
                <a:cs typeface="+mn-cs"/>
              </a:rPr>
              <a:t> [261] </a:t>
            </a:r>
            <a:r>
              <a:rPr lang="en-GB" sz="1200" b="1" kern="1200" baseline="0" dirty="0" err="1" smtClean="0">
                <a:solidFill>
                  <a:schemeClr val="tx1"/>
                </a:solidFill>
                <a:effectLst/>
                <a:latin typeface="+mn-lt"/>
                <a:ea typeface="+mn-ea"/>
                <a:cs typeface="+mn-cs"/>
              </a:rPr>
              <a:t>liegen</a:t>
            </a:r>
            <a:r>
              <a:rPr lang="en-GB" sz="1200" b="1" kern="1200" baseline="0" dirty="0" smtClean="0">
                <a:solidFill>
                  <a:schemeClr val="tx1"/>
                </a:solidFill>
                <a:effectLst/>
                <a:latin typeface="+mn-lt"/>
                <a:ea typeface="+mn-ea"/>
                <a:cs typeface="+mn-cs"/>
              </a:rPr>
              <a:t> [118] Zug [613] </a:t>
            </a:r>
            <a:r>
              <a:rPr lang="en-GB" sz="1200" b="1" kern="1200" baseline="0" dirty="0" err="1" smtClean="0">
                <a:solidFill>
                  <a:schemeClr val="tx1"/>
                </a:solidFill>
                <a:effectLst/>
                <a:latin typeface="+mn-lt"/>
                <a:ea typeface="+mn-ea"/>
                <a:cs typeface="+mn-cs"/>
              </a:rPr>
              <a:t>Tisch</a:t>
            </a:r>
            <a:r>
              <a:rPr lang="en-GB" sz="1200" b="1" kern="1200" baseline="0" dirty="0" smtClean="0">
                <a:solidFill>
                  <a:schemeClr val="tx1"/>
                </a:solidFill>
                <a:effectLst/>
                <a:latin typeface="+mn-lt"/>
                <a:ea typeface="+mn-ea"/>
                <a:cs typeface="+mn-cs"/>
              </a:rPr>
              <a:t> [494] Strand [2047] </a:t>
            </a:r>
            <a:r>
              <a:rPr lang="en-GB" sz="1200" b="1" kern="1200" baseline="0" dirty="0" err="1" smtClean="0">
                <a:solidFill>
                  <a:schemeClr val="tx1"/>
                </a:solidFill>
                <a:effectLst/>
                <a:latin typeface="+mn-lt"/>
                <a:ea typeface="+mn-ea"/>
                <a:cs typeface="+mn-cs"/>
              </a:rPr>
              <a:t>Kirche</a:t>
            </a:r>
            <a:r>
              <a:rPr lang="en-GB" sz="1200" b="1" kern="1200" baseline="0" dirty="0" smtClean="0">
                <a:solidFill>
                  <a:schemeClr val="tx1"/>
                </a:solidFill>
                <a:effectLst/>
                <a:latin typeface="+mn-lt"/>
                <a:ea typeface="+mn-ea"/>
                <a:cs typeface="+mn-cs"/>
              </a:rPr>
              <a:t> [519] </a:t>
            </a:r>
            <a:r>
              <a:rPr lang="en-GB" sz="1200" b="1" kern="1200" baseline="0" dirty="0" err="1" smtClean="0">
                <a:solidFill>
                  <a:schemeClr val="tx1"/>
                </a:solidFill>
                <a:effectLst/>
                <a:latin typeface="+mn-lt"/>
                <a:ea typeface="+mn-ea"/>
                <a:cs typeface="+mn-cs"/>
              </a:rPr>
              <a:t>Bett</a:t>
            </a:r>
            <a:r>
              <a:rPr lang="en-GB" sz="1200" b="1" kern="1200" baseline="0" dirty="0" smtClean="0">
                <a:solidFill>
                  <a:schemeClr val="tx1"/>
                </a:solidFill>
                <a:effectLst/>
                <a:latin typeface="+mn-lt"/>
                <a:ea typeface="+mn-ea"/>
                <a:cs typeface="+mn-cs"/>
              </a:rPr>
              <a:t> [654] Park [1938] See [1167] Auto [490] </a:t>
            </a:r>
            <a:r>
              <a:rPr lang="en-GB" sz="1200" b="1" kern="1200" baseline="0" dirty="0" err="1" smtClean="0">
                <a:solidFill>
                  <a:schemeClr val="tx1"/>
                </a:solidFill>
                <a:effectLst/>
                <a:latin typeface="+mn-lt"/>
                <a:ea typeface="+mn-ea"/>
                <a:cs typeface="+mn-cs"/>
              </a:rPr>
              <a:t>Straße</a:t>
            </a:r>
            <a:r>
              <a:rPr lang="en-GB" sz="1200" b="1" kern="1200" baseline="0" dirty="0" smtClean="0">
                <a:solidFill>
                  <a:schemeClr val="tx1"/>
                </a:solidFill>
                <a:effectLst/>
                <a:latin typeface="+mn-lt"/>
                <a:ea typeface="+mn-ea"/>
                <a:cs typeface="+mn-cs"/>
              </a:rPr>
              <a:t> [355] </a:t>
            </a:r>
            <a:r>
              <a:rPr lang="en-GB" sz="1200" b="1" kern="1200" baseline="0" dirty="0" err="1" smtClean="0">
                <a:solidFill>
                  <a:schemeClr val="tx1"/>
                </a:solidFill>
                <a:effectLst/>
                <a:latin typeface="+mn-lt"/>
                <a:ea typeface="+mn-ea"/>
                <a:cs typeface="+mn-cs"/>
              </a:rPr>
              <a:t>Mitte</a:t>
            </a:r>
            <a:r>
              <a:rPr lang="en-GB" sz="1200" b="1" kern="1200" baseline="0" dirty="0" smtClean="0">
                <a:solidFill>
                  <a:schemeClr val="tx1"/>
                </a:solidFill>
                <a:effectLst/>
                <a:latin typeface="+mn-lt"/>
                <a:ea typeface="+mn-ea"/>
                <a:cs typeface="+mn-cs"/>
              </a:rPr>
              <a:t> [756]</a:t>
            </a:r>
            <a:endParaRPr lang="en-GB" sz="1200" b="1" kern="1200" dirty="0" smtClean="0">
              <a:solidFill>
                <a:schemeClr val="tx1"/>
              </a:solidFill>
              <a:effectLst/>
              <a:latin typeface="+mn-lt"/>
              <a:ea typeface="+mn-ea"/>
              <a:cs typeface="+mn-cs"/>
            </a:endParaRPr>
          </a:p>
          <a:p>
            <a:pPr algn="l">
              <a:lnSpc>
                <a:spcPct val="150000"/>
              </a:lnSpc>
              <a:spcAft>
                <a:spcPts val="800"/>
              </a:spcAft>
            </a:pPr>
            <a:endParaRPr lang="en-GB" sz="1200" b="1"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4</a:t>
            </a:fld>
            <a:endParaRPr lang="en-GB">
              <a:solidFill>
                <a:prstClr val="black"/>
              </a:solidFill>
            </a:endParaRPr>
          </a:p>
        </p:txBody>
      </p:sp>
    </p:spTree>
    <p:extLst>
      <p:ext uri="{BB962C8B-B14F-4D97-AF65-F5344CB8AC3E}">
        <p14:creationId xmlns:p14="http://schemas.microsoft.com/office/powerpoint/2010/main" val="599884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Poem - </a:t>
            </a:r>
            <a:r>
              <a:rPr lang="en-GB" b="1" dirty="0" err="1" smtClean="0"/>
              <a:t>Immer</a:t>
            </a:r>
            <a:r>
              <a:rPr lang="en-GB" b="1" dirty="0" smtClean="0"/>
              <a:t> </a:t>
            </a:r>
            <a:r>
              <a:rPr lang="en-GB" b="1" dirty="0" err="1" smtClean="0"/>
              <a:t>höher</a:t>
            </a:r>
            <a:r>
              <a:rPr lang="en-GB" b="1" dirty="0" smtClean="0"/>
              <a:t> </a:t>
            </a:r>
            <a:r>
              <a:rPr lang="en-GB" dirty="0" smtClean="0"/>
              <a:t>(Higher</a:t>
            </a:r>
            <a:r>
              <a:rPr lang="en-GB" baseline="0" dirty="0" smtClean="0"/>
              <a:t> and higher) by Ernst </a:t>
            </a:r>
            <a:r>
              <a:rPr lang="en-GB" baseline="0" dirty="0" err="1" smtClean="0"/>
              <a:t>Jandl</a:t>
            </a:r>
            <a:r>
              <a:rPr lang="en-GB" baseline="0" dirty="0" smtClean="0"/>
              <a:t> (an Austrian poet)</a:t>
            </a:r>
            <a:br>
              <a:rPr lang="en-GB" baseline="0" dirty="0" smtClean="0"/>
            </a:br>
            <a:r>
              <a:rPr lang="en-GB" baseline="0" dirty="0" smtClean="0"/>
              <a:t>Time: 10 mins</a:t>
            </a:r>
            <a:br>
              <a:rPr lang="en-GB" baseline="0" dirty="0" smtClean="0"/>
            </a:br>
            <a:r>
              <a:rPr lang="en-GB" baseline="0" dirty="0" smtClean="0"/>
              <a:t>1. Teachers elicit the known nouns from students and present the three new nouns. Each noun appears on a separate click.</a:t>
            </a:r>
          </a:p>
          <a:p>
            <a:r>
              <a:rPr lang="en-GB" baseline="0" dirty="0" smtClean="0"/>
              <a:t>2. Teacher refers students to the title of the poem ‘</a:t>
            </a:r>
            <a:r>
              <a:rPr lang="en-GB" baseline="0" dirty="0" err="1" smtClean="0"/>
              <a:t>immer</a:t>
            </a:r>
            <a:r>
              <a:rPr lang="en-GB" baseline="0" dirty="0" smtClean="0"/>
              <a:t> </a:t>
            </a:r>
            <a:r>
              <a:rPr lang="en-GB" baseline="0" dirty="0" err="1" smtClean="0"/>
              <a:t>höher</a:t>
            </a:r>
            <a:r>
              <a:rPr lang="en-GB" baseline="0" dirty="0" smtClean="0"/>
              <a:t>’ and invites them to suggest what it might mean.  Students know ‘</a:t>
            </a:r>
            <a:r>
              <a:rPr lang="en-GB" baseline="0" dirty="0" err="1" smtClean="0"/>
              <a:t>immer</a:t>
            </a:r>
            <a:r>
              <a:rPr lang="en-GB" baseline="0" dirty="0" smtClean="0"/>
              <a:t>’ but not ‘</a:t>
            </a:r>
            <a:r>
              <a:rPr lang="en-GB" baseline="0" dirty="0" err="1" smtClean="0"/>
              <a:t>höher</a:t>
            </a:r>
            <a:r>
              <a:rPr lang="en-GB" baseline="0" dirty="0" smtClean="0"/>
              <a:t>’.  However, with the visual cue of the items appearing higher and higher on the slide, they may be able to guess.  If not, tell them ‘</a:t>
            </a:r>
            <a:r>
              <a:rPr lang="en-GB" baseline="0" dirty="0" err="1" smtClean="0"/>
              <a:t>höher</a:t>
            </a:r>
            <a:r>
              <a:rPr lang="en-GB" baseline="0" dirty="0" smtClean="0"/>
              <a:t>’ means higher, and we would tend to translate ‘</a:t>
            </a:r>
            <a:r>
              <a:rPr lang="en-GB" baseline="0" dirty="0" err="1" smtClean="0"/>
              <a:t>immer</a:t>
            </a:r>
            <a:r>
              <a:rPr lang="en-GB" baseline="0" dirty="0" smtClean="0"/>
              <a:t> </a:t>
            </a:r>
            <a:r>
              <a:rPr lang="en-GB" baseline="0" dirty="0" err="1" smtClean="0"/>
              <a:t>höher</a:t>
            </a:r>
            <a:r>
              <a:rPr lang="en-GB" baseline="0" dirty="0" smtClean="0"/>
              <a:t>’ and ‘higher and higher’ rather than ‘always higher’.</a:t>
            </a:r>
            <a:br>
              <a:rPr lang="en-GB" baseline="0" dirty="0" smtClean="0"/>
            </a:br>
            <a:r>
              <a:rPr lang="en-GB" baseline="0" dirty="0" smtClean="0"/>
              <a:t>3.  Students write the seven nouns down in German in their books, with the correct article.</a:t>
            </a:r>
            <a:br>
              <a:rPr lang="en-GB" baseline="0" dirty="0" smtClean="0"/>
            </a:br>
            <a:r>
              <a:rPr lang="en-GB" baseline="0" dirty="0" smtClean="0"/>
              <a:t>4. Students then listen to the full poem and tally the number of times they hear each noun. </a:t>
            </a:r>
            <a:br>
              <a:rPr lang="en-GB" baseline="0" dirty="0" smtClean="0"/>
            </a:br>
            <a:r>
              <a:rPr lang="en-GB" baseline="0" dirty="0" smtClean="0"/>
              <a:t>5. Teachers check answers with students, using the animations.</a:t>
            </a:r>
          </a:p>
          <a:p>
            <a:endParaRPr lang="en-GB" baseline="0" dirty="0" smtClean="0"/>
          </a:p>
          <a:p>
            <a:r>
              <a:rPr lang="en-GB" baseline="0" dirty="0" smtClean="0"/>
              <a:t>Lesson 2 will return to the poem.  Perhaps ask students to find out the following about Ernst </a:t>
            </a:r>
            <a:r>
              <a:rPr lang="en-GB" baseline="0" dirty="0" err="1" smtClean="0"/>
              <a:t>Jandl</a:t>
            </a:r>
            <a:r>
              <a:rPr lang="en-GB" baseline="0" dirty="0" smtClean="0"/>
              <a:t>:</a:t>
            </a:r>
          </a:p>
          <a:p>
            <a:r>
              <a:rPr lang="en-GB" baseline="0" dirty="0" smtClean="0"/>
              <a:t>1. </a:t>
            </a:r>
            <a:r>
              <a:rPr lang="en-GB" baseline="0" dirty="0" err="1" smtClean="0"/>
              <a:t>Lebt</a:t>
            </a:r>
            <a:r>
              <a:rPr lang="en-GB" baseline="0" dirty="0" smtClean="0"/>
              <a:t> </a:t>
            </a:r>
            <a:r>
              <a:rPr lang="en-GB" baseline="0" dirty="0" err="1" smtClean="0"/>
              <a:t>er</a:t>
            </a:r>
            <a:r>
              <a:rPr lang="en-GB" baseline="0" dirty="0" smtClean="0"/>
              <a:t>?</a:t>
            </a:r>
            <a:br>
              <a:rPr lang="en-GB" baseline="0" dirty="0" smtClean="0"/>
            </a:br>
            <a:r>
              <a:rPr lang="en-GB" baseline="0" dirty="0" smtClean="0"/>
              <a:t>2. </a:t>
            </a:r>
            <a:r>
              <a:rPr lang="en-GB" baseline="0" dirty="0" err="1" smtClean="0"/>
              <a:t>Ist</a:t>
            </a:r>
            <a:r>
              <a:rPr lang="en-GB" baseline="0" dirty="0" smtClean="0"/>
              <a:t> </a:t>
            </a:r>
            <a:r>
              <a:rPr lang="en-GB" baseline="0" dirty="0" err="1" smtClean="0"/>
              <a:t>es</a:t>
            </a:r>
            <a:r>
              <a:rPr lang="en-GB" baseline="0" dirty="0" smtClean="0"/>
              <a:t> </a:t>
            </a:r>
            <a:r>
              <a:rPr lang="en-GB" baseline="0" dirty="0" err="1" smtClean="0"/>
              <a:t>Deutscher</a:t>
            </a:r>
            <a:r>
              <a:rPr lang="en-GB" baseline="0" dirty="0" smtClean="0"/>
              <a:t>, </a:t>
            </a:r>
            <a:r>
              <a:rPr lang="en-GB" baseline="0" dirty="0" err="1" smtClean="0"/>
              <a:t>Schweizer</a:t>
            </a:r>
            <a:r>
              <a:rPr lang="en-GB" baseline="0" dirty="0" smtClean="0"/>
              <a:t> </a:t>
            </a:r>
            <a:r>
              <a:rPr lang="en-GB" baseline="0" dirty="0" err="1" smtClean="0"/>
              <a:t>oder</a:t>
            </a:r>
            <a:r>
              <a:rPr lang="en-GB" baseline="0" dirty="0" smtClean="0"/>
              <a:t> </a:t>
            </a:r>
            <a:r>
              <a:rPr lang="en-GB" baseline="0" dirty="0" err="1" smtClean="0"/>
              <a:t>Österreicher</a:t>
            </a:r>
            <a:r>
              <a:rPr lang="en-GB" baseline="0" dirty="0" smtClean="0"/>
              <a:t>?</a:t>
            </a:r>
            <a:br>
              <a:rPr lang="en-GB" baseline="0" dirty="0" smtClean="0"/>
            </a:br>
            <a:endParaRPr lang="en-GB" baseline="0" dirty="0" smtClean="0"/>
          </a:p>
          <a:p>
            <a:endParaRPr lang="en-GB" baseline="0" dirty="0" smtClean="0"/>
          </a:p>
          <a:p>
            <a:r>
              <a:rPr lang="en-GB" b="1" baseline="0" dirty="0" smtClean="0"/>
              <a:t>Word frequency:</a:t>
            </a:r>
            <a:r>
              <a:rPr lang="en-GB" baseline="0" dirty="0" smtClean="0"/>
              <a:t/>
            </a:r>
            <a:br>
              <a:rPr lang="en-GB" baseline="0" dirty="0" smtClean="0"/>
            </a:br>
            <a:r>
              <a:rPr lang="en-GB" baseline="0" dirty="0" smtClean="0"/>
              <a:t>Mann [131] </a:t>
            </a:r>
            <a:r>
              <a:rPr lang="en-GB" baseline="0" dirty="0" err="1" smtClean="0"/>
              <a:t>Sessel</a:t>
            </a:r>
            <a:r>
              <a:rPr lang="en-GB" baseline="0" dirty="0" smtClean="0"/>
              <a:t> [&gt;4034] </a:t>
            </a:r>
            <a:r>
              <a:rPr lang="en-GB" baseline="0" dirty="0" err="1" smtClean="0"/>
              <a:t>Tisch</a:t>
            </a:r>
            <a:r>
              <a:rPr lang="en-GB" baseline="0" dirty="0" smtClean="0"/>
              <a:t> [494] </a:t>
            </a:r>
            <a:r>
              <a:rPr lang="en-GB" baseline="0" dirty="0" err="1" smtClean="0"/>
              <a:t>Haus</a:t>
            </a:r>
            <a:r>
              <a:rPr lang="en-GB" baseline="0" dirty="0" smtClean="0"/>
              <a:t> [159] Berg [1148] </a:t>
            </a:r>
            <a:r>
              <a:rPr lang="en-GB" baseline="0" dirty="0" err="1" smtClean="0"/>
              <a:t>Mond</a:t>
            </a:r>
            <a:r>
              <a:rPr lang="en-GB" baseline="0" dirty="0" smtClean="0"/>
              <a:t> [&gt;4034] </a:t>
            </a:r>
            <a:r>
              <a:rPr lang="en-GB" baseline="0" dirty="0" err="1" smtClean="0"/>
              <a:t>Nacht</a:t>
            </a:r>
            <a:r>
              <a:rPr lang="en-GB" baseline="0" dirty="0" smtClean="0"/>
              <a:t> [335]</a:t>
            </a:r>
          </a:p>
          <a:p>
            <a:endParaRPr lang="en-GB" baseline="0" dirty="0" smtClean="0"/>
          </a:p>
          <a:p>
            <a:r>
              <a:rPr lang="en-GB" b="1" baseline="0" dirty="0" smtClean="0"/>
              <a:t>Transcript:</a:t>
            </a:r>
          </a:p>
          <a:p>
            <a:r>
              <a:rPr lang="en-GB" sz="1200" kern="1200" dirty="0" smtClean="0">
                <a:solidFill>
                  <a:schemeClr val="tx1"/>
                </a:solidFill>
                <a:effectLst/>
                <a:latin typeface="+mn-lt"/>
                <a:ea typeface="+mn-ea"/>
                <a:cs typeface="+mn-cs"/>
              </a:rPr>
              <a:t>DER MANN STEIGT AUF DEN SESSEL</a:t>
            </a:r>
          </a:p>
          <a:p>
            <a:r>
              <a:rPr lang="en-GB" sz="1200" kern="1200" dirty="0" smtClean="0">
                <a:solidFill>
                  <a:schemeClr val="tx1"/>
                </a:solidFill>
                <a:effectLst/>
                <a:latin typeface="+mn-lt"/>
                <a:ea typeface="+mn-ea"/>
                <a:cs typeface="+mn-cs"/>
              </a:rPr>
              <a:t>der Mann </a:t>
            </a:r>
            <a:r>
              <a:rPr lang="en-GB" sz="1200" kern="1200" dirty="0" err="1" smtClean="0">
                <a:solidFill>
                  <a:schemeClr val="tx1"/>
                </a:solidFill>
                <a:effectLst/>
                <a:latin typeface="+mn-lt"/>
                <a:ea typeface="+mn-ea"/>
                <a:cs typeface="+mn-cs"/>
              </a:rPr>
              <a:t>steht</a:t>
            </a:r>
            <a:r>
              <a:rPr lang="en-GB" sz="1200" kern="1200" dirty="0" smtClean="0">
                <a:solidFill>
                  <a:schemeClr val="tx1"/>
                </a:solidFill>
                <a:effectLst/>
                <a:latin typeface="+mn-lt"/>
                <a:ea typeface="+mn-ea"/>
                <a:cs typeface="+mn-cs"/>
              </a:rPr>
              <a:t> auf </a:t>
            </a:r>
            <a:r>
              <a:rPr lang="en-GB" sz="1200" kern="1200" dirty="0" err="1" smtClean="0">
                <a:solidFill>
                  <a:schemeClr val="tx1"/>
                </a:solidFill>
                <a:effectLst/>
                <a:latin typeface="+mn-lt"/>
                <a:ea typeface="+mn-ea"/>
                <a:cs typeface="+mn-cs"/>
              </a:rPr>
              <a:t>dem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Sessel</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DER SESSEL STEIGT AUF DEN TISCH</a:t>
            </a:r>
          </a:p>
          <a:p>
            <a:r>
              <a:rPr lang="en-GB" sz="1200" kern="1200" dirty="0" smtClean="0">
                <a:solidFill>
                  <a:schemeClr val="tx1"/>
                </a:solidFill>
                <a:effectLst/>
                <a:latin typeface="+mn-lt"/>
                <a:ea typeface="+mn-ea"/>
                <a:cs typeface="+mn-cs"/>
              </a:rPr>
              <a:t>der Mann </a:t>
            </a:r>
            <a:r>
              <a:rPr lang="en-GB" sz="1200" kern="1200" dirty="0" err="1" smtClean="0">
                <a:solidFill>
                  <a:schemeClr val="tx1"/>
                </a:solidFill>
                <a:effectLst/>
                <a:latin typeface="+mn-lt"/>
                <a:ea typeface="+mn-ea"/>
                <a:cs typeface="+mn-cs"/>
              </a:rPr>
              <a:t>steht</a:t>
            </a:r>
            <a:r>
              <a:rPr lang="en-GB" sz="1200" kern="1200" dirty="0" smtClean="0">
                <a:solidFill>
                  <a:schemeClr val="tx1"/>
                </a:solidFill>
                <a:effectLst/>
                <a:latin typeface="+mn-lt"/>
                <a:ea typeface="+mn-ea"/>
                <a:cs typeface="+mn-cs"/>
              </a:rPr>
              <a:t> auf </a:t>
            </a:r>
            <a:r>
              <a:rPr lang="en-GB" sz="1200" kern="1200" dirty="0" err="1" smtClean="0">
                <a:solidFill>
                  <a:schemeClr val="tx1"/>
                </a:solidFill>
                <a:effectLst/>
                <a:latin typeface="+mn-lt"/>
                <a:ea typeface="+mn-ea"/>
                <a:cs typeface="+mn-cs"/>
              </a:rPr>
              <a:t>dem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Sessel</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der </a:t>
            </a:r>
            <a:r>
              <a:rPr lang="en-GB" sz="1200" kern="1200" dirty="0" err="1" smtClean="0">
                <a:solidFill>
                  <a:schemeClr val="tx1"/>
                </a:solidFill>
                <a:effectLst/>
                <a:latin typeface="+mn-lt"/>
                <a:ea typeface="+mn-ea"/>
                <a:cs typeface="+mn-cs"/>
              </a:rPr>
              <a:t>Sessel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steht</a:t>
            </a:r>
            <a:r>
              <a:rPr lang="en-GB" sz="1200" kern="1200" dirty="0" smtClean="0">
                <a:solidFill>
                  <a:schemeClr val="tx1"/>
                </a:solidFill>
                <a:effectLst/>
                <a:latin typeface="+mn-lt"/>
                <a:ea typeface="+mn-ea"/>
                <a:cs typeface="+mn-cs"/>
              </a:rPr>
              <a:t> auf </a:t>
            </a:r>
            <a:r>
              <a:rPr lang="en-GB" sz="1200" kern="1200" dirty="0" err="1" smtClean="0">
                <a:solidFill>
                  <a:schemeClr val="tx1"/>
                </a:solidFill>
                <a:effectLst/>
                <a:latin typeface="+mn-lt"/>
                <a:ea typeface="+mn-ea"/>
                <a:cs typeface="+mn-cs"/>
              </a:rPr>
              <a:t>dem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Tisch</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DER TISCH STEIGT AUF DAS HAUS</a:t>
            </a:r>
          </a:p>
          <a:p>
            <a:r>
              <a:rPr lang="en-GB" sz="1200" kern="1200" dirty="0" smtClean="0">
                <a:solidFill>
                  <a:schemeClr val="tx1"/>
                </a:solidFill>
                <a:effectLst/>
                <a:latin typeface="+mn-lt"/>
                <a:ea typeface="+mn-ea"/>
                <a:cs typeface="+mn-cs"/>
              </a:rPr>
              <a:t>der Mann </a:t>
            </a:r>
            <a:r>
              <a:rPr lang="en-GB" sz="1200" kern="1200" dirty="0" err="1" smtClean="0">
                <a:solidFill>
                  <a:schemeClr val="tx1"/>
                </a:solidFill>
                <a:effectLst/>
                <a:latin typeface="+mn-lt"/>
                <a:ea typeface="+mn-ea"/>
                <a:cs typeface="+mn-cs"/>
              </a:rPr>
              <a:t>steht</a:t>
            </a:r>
            <a:r>
              <a:rPr lang="en-GB" sz="1200" kern="1200" dirty="0" smtClean="0">
                <a:solidFill>
                  <a:schemeClr val="tx1"/>
                </a:solidFill>
                <a:effectLst/>
                <a:latin typeface="+mn-lt"/>
                <a:ea typeface="+mn-ea"/>
                <a:cs typeface="+mn-cs"/>
              </a:rPr>
              <a:t> auf </a:t>
            </a:r>
            <a:r>
              <a:rPr lang="en-GB" sz="1200" kern="1200" dirty="0" err="1" smtClean="0">
                <a:solidFill>
                  <a:schemeClr val="tx1"/>
                </a:solidFill>
                <a:effectLst/>
                <a:latin typeface="+mn-lt"/>
                <a:ea typeface="+mn-ea"/>
                <a:cs typeface="+mn-cs"/>
              </a:rPr>
              <a:t>dem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Sessel</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der </a:t>
            </a:r>
            <a:r>
              <a:rPr lang="en-GB" sz="1200" kern="1200" dirty="0" err="1" smtClean="0">
                <a:solidFill>
                  <a:schemeClr val="tx1"/>
                </a:solidFill>
                <a:effectLst/>
                <a:latin typeface="+mn-lt"/>
                <a:ea typeface="+mn-ea"/>
                <a:cs typeface="+mn-cs"/>
              </a:rPr>
              <a:t>Sessel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steht</a:t>
            </a:r>
            <a:r>
              <a:rPr lang="en-GB" sz="1200" kern="1200" dirty="0" smtClean="0">
                <a:solidFill>
                  <a:schemeClr val="tx1"/>
                </a:solidFill>
                <a:effectLst/>
                <a:latin typeface="+mn-lt"/>
                <a:ea typeface="+mn-ea"/>
                <a:cs typeface="+mn-cs"/>
              </a:rPr>
              <a:t> auf </a:t>
            </a:r>
            <a:r>
              <a:rPr lang="en-GB" sz="1200" kern="1200" dirty="0" err="1" smtClean="0">
                <a:solidFill>
                  <a:schemeClr val="tx1"/>
                </a:solidFill>
                <a:effectLst/>
                <a:latin typeface="+mn-lt"/>
                <a:ea typeface="+mn-ea"/>
                <a:cs typeface="+mn-cs"/>
              </a:rPr>
              <a:t>dem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Tisch</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der </a:t>
            </a:r>
            <a:r>
              <a:rPr lang="en-GB" sz="1200" kern="1200" dirty="0" err="1" smtClean="0">
                <a:solidFill>
                  <a:schemeClr val="tx1"/>
                </a:solidFill>
                <a:effectLst/>
                <a:latin typeface="+mn-lt"/>
                <a:ea typeface="+mn-ea"/>
                <a:cs typeface="+mn-cs"/>
              </a:rPr>
              <a:t>Tisch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steht</a:t>
            </a:r>
            <a:r>
              <a:rPr lang="en-GB" sz="1200" kern="1200" dirty="0" smtClean="0">
                <a:solidFill>
                  <a:schemeClr val="tx1"/>
                </a:solidFill>
                <a:effectLst/>
                <a:latin typeface="+mn-lt"/>
                <a:ea typeface="+mn-ea"/>
                <a:cs typeface="+mn-cs"/>
              </a:rPr>
              <a:t> auf </a:t>
            </a:r>
            <a:r>
              <a:rPr lang="en-GB" sz="1200" kern="1200" dirty="0" err="1" smtClean="0">
                <a:solidFill>
                  <a:schemeClr val="tx1"/>
                </a:solidFill>
                <a:effectLst/>
                <a:latin typeface="+mn-lt"/>
                <a:ea typeface="+mn-ea"/>
                <a:cs typeface="+mn-cs"/>
              </a:rPr>
              <a:t>dem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Haus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DAS HAUS STEIGT AUF DEN BERG</a:t>
            </a:r>
          </a:p>
          <a:p>
            <a:r>
              <a:rPr lang="en-GB" sz="1200" kern="1200" dirty="0" smtClean="0">
                <a:solidFill>
                  <a:schemeClr val="tx1"/>
                </a:solidFill>
                <a:effectLst/>
                <a:latin typeface="+mn-lt"/>
                <a:ea typeface="+mn-ea"/>
                <a:cs typeface="+mn-cs"/>
              </a:rPr>
              <a:t>der Mann </a:t>
            </a:r>
            <a:r>
              <a:rPr lang="en-GB" sz="1200" kern="1200" dirty="0" err="1" smtClean="0">
                <a:solidFill>
                  <a:schemeClr val="tx1"/>
                </a:solidFill>
                <a:effectLst/>
                <a:latin typeface="+mn-lt"/>
                <a:ea typeface="+mn-ea"/>
                <a:cs typeface="+mn-cs"/>
              </a:rPr>
              <a:t>steht</a:t>
            </a:r>
            <a:r>
              <a:rPr lang="en-GB" sz="1200" kern="1200" dirty="0" smtClean="0">
                <a:solidFill>
                  <a:schemeClr val="tx1"/>
                </a:solidFill>
                <a:effectLst/>
                <a:latin typeface="+mn-lt"/>
                <a:ea typeface="+mn-ea"/>
                <a:cs typeface="+mn-cs"/>
              </a:rPr>
              <a:t> auf </a:t>
            </a:r>
            <a:r>
              <a:rPr lang="en-GB" sz="1200" kern="1200" dirty="0" err="1" smtClean="0">
                <a:solidFill>
                  <a:schemeClr val="tx1"/>
                </a:solidFill>
                <a:effectLst/>
                <a:latin typeface="+mn-lt"/>
                <a:ea typeface="+mn-ea"/>
                <a:cs typeface="+mn-cs"/>
              </a:rPr>
              <a:t>dem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Sessel</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der </a:t>
            </a:r>
            <a:r>
              <a:rPr lang="en-GB" sz="1200" kern="1200" dirty="0" err="1" smtClean="0">
                <a:solidFill>
                  <a:schemeClr val="tx1"/>
                </a:solidFill>
                <a:effectLst/>
                <a:latin typeface="+mn-lt"/>
                <a:ea typeface="+mn-ea"/>
                <a:cs typeface="+mn-cs"/>
              </a:rPr>
              <a:t>Sessel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steht</a:t>
            </a:r>
            <a:r>
              <a:rPr lang="en-GB" sz="1200" kern="1200" dirty="0" smtClean="0">
                <a:solidFill>
                  <a:schemeClr val="tx1"/>
                </a:solidFill>
                <a:effectLst/>
                <a:latin typeface="+mn-lt"/>
                <a:ea typeface="+mn-ea"/>
                <a:cs typeface="+mn-cs"/>
              </a:rPr>
              <a:t> auf </a:t>
            </a:r>
            <a:r>
              <a:rPr lang="en-GB" sz="1200" kern="1200" dirty="0" err="1" smtClean="0">
                <a:solidFill>
                  <a:schemeClr val="tx1"/>
                </a:solidFill>
                <a:effectLst/>
                <a:latin typeface="+mn-lt"/>
                <a:ea typeface="+mn-ea"/>
                <a:cs typeface="+mn-cs"/>
              </a:rPr>
              <a:t>dem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Tisch</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der </a:t>
            </a:r>
            <a:r>
              <a:rPr lang="en-GB" sz="1200" kern="1200" dirty="0" err="1" smtClean="0">
                <a:solidFill>
                  <a:schemeClr val="tx1"/>
                </a:solidFill>
                <a:effectLst/>
                <a:latin typeface="+mn-lt"/>
                <a:ea typeface="+mn-ea"/>
                <a:cs typeface="+mn-cs"/>
              </a:rPr>
              <a:t>Tisch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steht</a:t>
            </a:r>
            <a:r>
              <a:rPr lang="en-GB" sz="1200" kern="1200" dirty="0" smtClean="0">
                <a:solidFill>
                  <a:schemeClr val="tx1"/>
                </a:solidFill>
                <a:effectLst/>
                <a:latin typeface="+mn-lt"/>
                <a:ea typeface="+mn-ea"/>
                <a:cs typeface="+mn-cs"/>
              </a:rPr>
              <a:t> auf </a:t>
            </a:r>
            <a:r>
              <a:rPr lang="en-GB" sz="1200" kern="1200" dirty="0" err="1" smtClean="0">
                <a:solidFill>
                  <a:schemeClr val="tx1"/>
                </a:solidFill>
                <a:effectLst/>
                <a:latin typeface="+mn-lt"/>
                <a:ea typeface="+mn-ea"/>
                <a:cs typeface="+mn-cs"/>
              </a:rPr>
              <a:t>dem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Haus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das </a:t>
            </a:r>
            <a:r>
              <a:rPr lang="en-GB" sz="1200" kern="1200" dirty="0" err="1" smtClean="0">
                <a:solidFill>
                  <a:schemeClr val="tx1"/>
                </a:solidFill>
                <a:effectLst/>
                <a:latin typeface="+mn-lt"/>
                <a:ea typeface="+mn-ea"/>
                <a:cs typeface="+mn-cs"/>
              </a:rPr>
              <a:t>Haus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steht</a:t>
            </a:r>
            <a:r>
              <a:rPr lang="en-GB" sz="1200" kern="1200" dirty="0" smtClean="0">
                <a:solidFill>
                  <a:schemeClr val="tx1"/>
                </a:solidFill>
                <a:effectLst/>
                <a:latin typeface="+mn-lt"/>
                <a:ea typeface="+mn-ea"/>
                <a:cs typeface="+mn-cs"/>
              </a:rPr>
              <a:t> auf </a:t>
            </a:r>
            <a:r>
              <a:rPr lang="en-GB" sz="1200" kern="1200" dirty="0" err="1" smtClean="0">
                <a:solidFill>
                  <a:schemeClr val="tx1"/>
                </a:solidFill>
                <a:effectLst/>
                <a:latin typeface="+mn-lt"/>
                <a:ea typeface="+mn-ea"/>
                <a:cs typeface="+mn-cs"/>
              </a:rPr>
              <a:t>dem</a:t>
            </a:r>
            <a:r>
              <a:rPr lang="en-GB" sz="1200" kern="1200" dirty="0" smtClean="0">
                <a:solidFill>
                  <a:schemeClr val="tx1"/>
                </a:solidFill>
                <a:effectLst/>
                <a:latin typeface="+mn-lt"/>
                <a:ea typeface="+mn-ea"/>
                <a:cs typeface="+mn-cs"/>
              </a:rPr>
              <a:t> Berg</a:t>
            </a:r>
          </a:p>
          <a:p>
            <a:r>
              <a:rPr lang="en-GB" sz="1200" kern="1200" dirty="0" smtClean="0">
                <a:solidFill>
                  <a:schemeClr val="tx1"/>
                </a:solidFill>
                <a:effectLst/>
                <a:latin typeface="+mn-lt"/>
                <a:ea typeface="+mn-ea"/>
                <a:cs typeface="+mn-cs"/>
              </a:rPr>
              <a:t>DER BERG STEIGT AUF DEN MOND</a:t>
            </a:r>
          </a:p>
          <a:p>
            <a:r>
              <a:rPr lang="en-GB" sz="1200" kern="1200" dirty="0" smtClean="0">
                <a:solidFill>
                  <a:schemeClr val="tx1"/>
                </a:solidFill>
                <a:effectLst/>
                <a:latin typeface="+mn-lt"/>
                <a:ea typeface="+mn-ea"/>
                <a:cs typeface="+mn-cs"/>
              </a:rPr>
              <a:t>der Mann </a:t>
            </a:r>
            <a:r>
              <a:rPr lang="en-GB" sz="1200" kern="1200" dirty="0" err="1" smtClean="0">
                <a:solidFill>
                  <a:schemeClr val="tx1"/>
                </a:solidFill>
                <a:effectLst/>
                <a:latin typeface="+mn-lt"/>
                <a:ea typeface="+mn-ea"/>
                <a:cs typeface="+mn-cs"/>
              </a:rPr>
              <a:t>steht</a:t>
            </a:r>
            <a:r>
              <a:rPr lang="en-GB" sz="1200" kern="1200" dirty="0" smtClean="0">
                <a:solidFill>
                  <a:schemeClr val="tx1"/>
                </a:solidFill>
                <a:effectLst/>
                <a:latin typeface="+mn-lt"/>
                <a:ea typeface="+mn-ea"/>
                <a:cs typeface="+mn-cs"/>
              </a:rPr>
              <a:t> auf </a:t>
            </a:r>
            <a:r>
              <a:rPr lang="en-GB" sz="1200" kern="1200" dirty="0" err="1" smtClean="0">
                <a:solidFill>
                  <a:schemeClr val="tx1"/>
                </a:solidFill>
                <a:effectLst/>
                <a:latin typeface="+mn-lt"/>
                <a:ea typeface="+mn-ea"/>
                <a:cs typeface="+mn-cs"/>
              </a:rPr>
              <a:t>dem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Sessel</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der </a:t>
            </a:r>
            <a:r>
              <a:rPr lang="en-GB" sz="1200" kern="1200" dirty="0" err="1" smtClean="0">
                <a:solidFill>
                  <a:schemeClr val="tx1"/>
                </a:solidFill>
                <a:effectLst/>
                <a:latin typeface="+mn-lt"/>
                <a:ea typeface="+mn-ea"/>
                <a:cs typeface="+mn-cs"/>
              </a:rPr>
              <a:t>Sessel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steht</a:t>
            </a:r>
            <a:r>
              <a:rPr lang="en-GB" sz="1200" kern="1200" dirty="0" smtClean="0">
                <a:solidFill>
                  <a:schemeClr val="tx1"/>
                </a:solidFill>
                <a:effectLst/>
                <a:latin typeface="+mn-lt"/>
                <a:ea typeface="+mn-ea"/>
                <a:cs typeface="+mn-cs"/>
              </a:rPr>
              <a:t> auf </a:t>
            </a:r>
            <a:r>
              <a:rPr lang="en-GB" sz="1200" kern="1200" dirty="0" err="1" smtClean="0">
                <a:solidFill>
                  <a:schemeClr val="tx1"/>
                </a:solidFill>
                <a:effectLst/>
                <a:latin typeface="+mn-lt"/>
                <a:ea typeface="+mn-ea"/>
                <a:cs typeface="+mn-cs"/>
              </a:rPr>
              <a:t>dem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Tisch</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der </a:t>
            </a:r>
            <a:r>
              <a:rPr lang="en-GB" sz="1200" kern="1200" dirty="0" err="1" smtClean="0">
                <a:solidFill>
                  <a:schemeClr val="tx1"/>
                </a:solidFill>
                <a:effectLst/>
                <a:latin typeface="+mn-lt"/>
                <a:ea typeface="+mn-ea"/>
                <a:cs typeface="+mn-cs"/>
              </a:rPr>
              <a:t>Tisch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steht</a:t>
            </a:r>
            <a:r>
              <a:rPr lang="en-GB" sz="1200" kern="1200" dirty="0" smtClean="0">
                <a:solidFill>
                  <a:schemeClr val="tx1"/>
                </a:solidFill>
                <a:effectLst/>
                <a:latin typeface="+mn-lt"/>
                <a:ea typeface="+mn-ea"/>
                <a:cs typeface="+mn-cs"/>
              </a:rPr>
              <a:t> auf </a:t>
            </a:r>
            <a:r>
              <a:rPr lang="en-GB" sz="1200" kern="1200" dirty="0" err="1" smtClean="0">
                <a:solidFill>
                  <a:schemeClr val="tx1"/>
                </a:solidFill>
                <a:effectLst/>
                <a:latin typeface="+mn-lt"/>
                <a:ea typeface="+mn-ea"/>
                <a:cs typeface="+mn-cs"/>
              </a:rPr>
              <a:t>dem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Haus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das </a:t>
            </a:r>
            <a:r>
              <a:rPr lang="en-GB" sz="1200" kern="1200" dirty="0" err="1" smtClean="0">
                <a:solidFill>
                  <a:schemeClr val="tx1"/>
                </a:solidFill>
                <a:effectLst/>
                <a:latin typeface="+mn-lt"/>
                <a:ea typeface="+mn-ea"/>
                <a:cs typeface="+mn-cs"/>
              </a:rPr>
              <a:t>Haus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steht</a:t>
            </a:r>
            <a:r>
              <a:rPr lang="en-GB" sz="1200" kern="1200" dirty="0" smtClean="0">
                <a:solidFill>
                  <a:schemeClr val="tx1"/>
                </a:solidFill>
                <a:effectLst/>
                <a:latin typeface="+mn-lt"/>
                <a:ea typeface="+mn-ea"/>
                <a:cs typeface="+mn-cs"/>
              </a:rPr>
              <a:t> auf </a:t>
            </a:r>
            <a:r>
              <a:rPr lang="en-GB" sz="1200" kern="1200" dirty="0" err="1" smtClean="0">
                <a:solidFill>
                  <a:schemeClr val="tx1"/>
                </a:solidFill>
                <a:effectLst/>
                <a:latin typeface="+mn-lt"/>
                <a:ea typeface="+mn-ea"/>
                <a:cs typeface="+mn-cs"/>
              </a:rPr>
              <a:t>dem</a:t>
            </a:r>
            <a:r>
              <a:rPr lang="en-GB" sz="1200" kern="1200" dirty="0" smtClean="0">
                <a:solidFill>
                  <a:schemeClr val="tx1"/>
                </a:solidFill>
                <a:effectLst/>
                <a:latin typeface="+mn-lt"/>
                <a:ea typeface="+mn-ea"/>
                <a:cs typeface="+mn-cs"/>
              </a:rPr>
              <a:t> Berg</a:t>
            </a:r>
          </a:p>
          <a:p>
            <a:r>
              <a:rPr lang="en-GB" sz="1200" kern="1200" dirty="0" smtClean="0">
                <a:solidFill>
                  <a:schemeClr val="tx1"/>
                </a:solidFill>
                <a:effectLst/>
                <a:latin typeface="+mn-lt"/>
                <a:ea typeface="+mn-ea"/>
                <a:cs typeface="+mn-cs"/>
              </a:rPr>
              <a:t>der Berg </a:t>
            </a:r>
            <a:r>
              <a:rPr lang="en-GB" sz="1200" kern="1200" dirty="0" err="1" smtClean="0">
                <a:solidFill>
                  <a:schemeClr val="tx1"/>
                </a:solidFill>
                <a:effectLst/>
                <a:latin typeface="+mn-lt"/>
                <a:ea typeface="+mn-ea"/>
                <a:cs typeface="+mn-cs"/>
              </a:rPr>
              <a:t>steht</a:t>
            </a:r>
            <a:r>
              <a:rPr lang="en-GB" sz="1200" kern="1200" dirty="0" smtClean="0">
                <a:solidFill>
                  <a:schemeClr val="tx1"/>
                </a:solidFill>
                <a:effectLst/>
                <a:latin typeface="+mn-lt"/>
                <a:ea typeface="+mn-ea"/>
                <a:cs typeface="+mn-cs"/>
              </a:rPr>
              <a:t> auf </a:t>
            </a:r>
            <a:r>
              <a:rPr lang="en-GB" sz="1200" kern="1200" dirty="0" err="1" smtClean="0">
                <a:solidFill>
                  <a:schemeClr val="tx1"/>
                </a:solidFill>
                <a:effectLst/>
                <a:latin typeface="+mn-lt"/>
                <a:ea typeface="+mn-ea"/>
                <a:cs typeface="+mn-cs"/>
              </a:rPr>
              <a:t>dem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Mond</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DER MOND STEIGT AUF DIE NACHT</a:t>
            </a:r>
          </a:p>
          <a:p>
            <a:r>
              <a:rPr lang="en-GB" sz="1200" kern="1200" dirty="0" smtClean="0">
                <a:solidFill>
                  <a:schemeClr val="tx1"/>
                </a:solidFill>
                <a:effectLst/>
                <a:latin typeface="+mn-lt"/>
                <a:ea typeface="+mn-ea"/>
                <a:cs typeface="+mn-cs"/>
              </a:rPr>
              <a:t>der Mann </a:t>
            </a:r>
            <a:r>
              <a:rPr lang="en-GB" sz="1200" kern="1200" dirty="0" err="1" smtClean="0">
                <a:solidFill>
                  <a:schemeClr val="tx1"/>
                </a:solidFill>
                <a:effectLst/>
                <a:latin typeface="+mn-lt"/>
                <a:ea typeface="+mn-ea"/>
                <a:cs typeface="+mn-cs"/>
              </a:rPr>
              <a:t>steht</a:t>
            </a:r>
            <a:r>
              <a:rPr lang="en-GB" sz="1200" kern="1200" dirty="0" smtClean="0">
                <a:solidFill>
                  <a:schemeClr val="tx1"/>
                </a:solidFill>
                <a:effectLst/>
                <a:latin typeface="+mn-lt"/>
                <a:ea typeface="+mn-ea"/>
                <a:cs typeface="+mn-cs"/>
              </a:rPr>
              <a:t> auf </a:t>
            </a:r>
            <a:r>
              <a:rPr lang="en-GB" sz="1200" kern="1200" dirty="0" err="1" smtClean="0">
                <a:solidFill>
                  <a:schemeClr val="tx1"/>
                </a:solidFill>
                <a:effectLst/>
                <a:latin typeface="+mn-lt"/>
                <a:ea typeface="+mn-ea"/>
                <a:cs typeface="+mn-cs"/>
              </a:rPr>
              <a:t>dem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Sessel</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der </a:t>
            </a:r>
            <a:r>
              <a:rPr lang="en-GB" sz="1200" kern="1200" dirty="0" err="1" smtClean="0">
                <a:solidFill>
                  <a:schemeClr val="tx1"/>
                </a:solidFill>
                <a:effectLst/>
                <a:latin typeface="+mn-lt"/>
                <a:ea typeface="+mn-ea"/>
                <a:cs typeface="+mn-cs"/>
              </a:rPr>
              <a:t>Sessel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steht</a:t>
            </a:r>
            <a:r>
              <a:rPr lang="en-GB" sz="1200" kern="1200" dirty="0" smtClean="0">
                <a:solidFill>
                  <a:schemeClr val="tx1"/>
                </a:solidFill>
                <a:effectLst/>
                <a:latin typeface="+mn-lt"/>
                <a:ea typeface="+mn-ea"/>
                <a:cs typeface="+mn-cs"/>
              </a:rPr>
              <a:t> auf </a:t>
            </a:r>
            <a:r>
              <a:rPr lang="en-GB" sz="1200" kern="1200" dirty="0" err="1" smtClean="0">
                <a:solidFill>
                  <a:schemeClr val="tx1"/>
                </a:solidFill>
                <a:effectLst/>
                <a:latin typeface="+mn-lt"/>
                <a:ea typeface="+mn-ea"/>
                <a:cs typeface="+mn-cs"/>
              </a:rPr>
              <a:t>dem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Tisch</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der </a:t>
            </a:r>
            <a:r>
              <a:rPr lang="en-GB" sz="1200" kern="1200" dirty="0" err="1" smtClean="0">
                <a:solidFill>
                  <a:schemeClr val="tx1"/>
                </a:solidFill>
                <a:effectLst/>
                <a:latin typeface="+mn-lt"/>
                <a:ea typeface="+mn-ea"/>
                <a:cs typeface="+mn-cs"/>
              </a:rPr>
              <a:t>Tisch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steht</a:t>
            </a:r>
            <a:r>
              <a:rPr lang="en-GB" sz="1200" kern="1200" dirty="0" smtClean="0">
                <a:solidFill>
                  <a:schemeClr val="tx1"/>
                </a:solidFill>
                <a:effectLst/>
                <a:latin typeface="+mn-lt"/>
                <a:ea typeface="+mn-ea"/>
                <a:cs typeface="+mn-cs"/>
              </a:rPr>
              <a:t> auf </a:t>
            </a:r>
            <a:r>
              <a:rPr lang="en-GB" sz="1200" kern="1200" dirty="0" err="1" smtClean="0">
                <a:solidFill>
                  <a:schemeClr val="tx1"/>
                </a:solidFill>
                <a:effectLst/>
                <a:latin typeface="+mn-lt"/>
                <a:ea typeface="+mn-ea"/>
                <a:cs typeface="+mn-cs"/>
              </a:rPr>
              <a:t>dem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Haus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das </a:t>
            </a:r>
            <a:r>
              <a:rPr lang="en-GB" sz="1200" kern="1200" dirty="0" err="1" smtClean="0">
                <a:solidFill>
                  <a:schemeClr val="tx1"/>
                </a:solidFill>
                <a:effectLst/>
                <a:latin typeface="+mn-lt"/>
                <a:ea typeface="+mn-ea"/>
                <a:cs typeface="+mn-cs"/>
              </a:rPr>
              <a:t>Haus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steht</a:t>
            </a:r>
            <a:r>
              <a:rPr lang="en-GB" sz="1200" kern="1200" dirty="0" smtClean="0">
                <a:solidFill>
                  <a:schemeClr val="tx1"/>
                </a:solidFill>
                <a:effectLst/>
                <a:latin typeface="+mn-lt"/>
                <a:ea typeface="+mn-ea"/>
                <a:cs typeface="+mn-cs"/>
              </a:rPr>
              <a:t> auf </a:t>
            </a:r>
            <a:r>
              <a:rPr lang="en-GB" sz="1200" kern="1200" dirty="0" err="1" smtClean="0">
                <a:solidFill>
                  <a:schemeClr val="tx1"/>
                </a:solidFill>
                <a:effectLst/>
                <a:latin typeface="+mn-lt"/>
                <a:ea typeface="+mn-ea"/>
                <a:cs typeface="+mn-cs"/>
              </a:rPr>
              <a:t>dem</a:t>
            </a:r>
            <a:r>
              <a:rPr lang="en-GB" sz="1200" kern="1200" dirty="0" smtClean="0">
                <a:solidFill>
                  <a:schemeClr val="tx1"/>
                </a:solidFill>
                <a:effectLst/>
                <a:latin typeface="+mn-lt"/>
                <a:ea typeface="+mn-ea"/>
                <a:cs typeface="+mn-cs"/>
              </a:rPr>
              <a:t> Berg</a:t>
            </a:r>
          </a:p>
          <a:p>
            <a:r>
              <a:rPr lang="en-GB" sz="1200" kern="1200" dirty="0" smtClean="0">
                <a:solidFill>
                  <a:schemeClr val="tx1"/>
                </a:solidFill>
                <a:effectLst/>
                <a:latin typeface="+mn-lt"/>
                <a:ea typeface="+mn-ea"/>
                <a:cs typeface="+mn-cs"/>
              </a:rPr>
              <a:t>der Berg </a:t>
            </a:r>
            <a:r>
              <a:rPr lang="en-GB" sz="1200" kern="1200" dirty="0" err="1" smtClean="0">
                <a:solidFill>
                  <a:schemeClr val="tx1"/>
                </a:solidFill>
                <a:effectLst/>
                <a:latin typeface="+mn-lt"/>
                <a:ea typeface="+mn-ea"/>
                <a:cs typeface="+mn-cs"/>
              </a:rPr>
              <a:t>steht</a:t>
            </a:r>
            <a:r>
              <a:rPr lang="en-GB" sz="1200" kern="1200" dirty="0" smtClean="0">
                <a:solidFill>
                  <a:schemeClr val="tx1"/>
                </a:solidFill>
                <a:effectLst/>
                <a:latin typeface="+mn-lt"/>
                <a:ea typeface="+mn-ea"/>
                <a:cs typeface="+mn-cs"/>
              </a:rPr>
              <a:t> auf </a:t>
            </a:r>
            <a:r>
              <a:rPr lang="en-GB" sz="1200" kern="1200" dirty="0" err="1" smtClean="0">
                <a:solidFill>
                  <a:schemeClr val="tx1"/>
                </a:solidFill>
                <a:effectLst/>
                <a:latin typeface="+mn-lt"/>
                <a:ea typeface="+mn-ea"/>
                <a:cs typeface="+mn-cs"/>
              </a:rPr>
              <a:t>dem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Mond</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der </a:t>
            </a:r>
            <a:r>
              <a:rPr lang="en-GB" sz="1200" kern="1200" dirty="0" err="1" smtClean="0">
                <a:solidFill>
                  <a:schemeClr val="tx1"/>
                </a:solidFill>
                <a:effectLst/>
                <a:latin typeface="+mn-lt"/>
                <a:ea typeface="+mn-ea"/>
                <a:cs typeface="+mn-cs"/>
              </a:rPr>
              <a:t>Mond</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steht</a:t>
            </a:r>
            <a:r>
              <a:rPr lang="en-GB" sz="1200" kern="1200" dirty="0" smtClean="0">
                <a:solidFill>
                  <a:schemeClr val="tx1"/>
                </a:solidFill>
                <a:effectLst/>
                <a:latin typeface="+mn-lt"/>
                <a:ea typeface="+mn-ea"/>
                <a:cs typeface="+mn-cs"/>
              </a:rPr>
              <a:t> auf der </a:t>
            </a:r>
            <a:r>
              <a:rPr lang="en-GB" sz="1200" kern="1200" dirty="0" err="1" smtClean="0">
                <a:solidFill>
                  <a:schemeClr val="tx1"/>
                </a:solidFill>
                <a:effectLst/>
                <a:latin typeface="+mn-lt"/>
                <a:ea typeface="+mn-ea"/>
                <a:cs typeface="+mn-cs"/>
              </a:rPr>
              <a:t>Nacht</a:t>
            </a:r>
            <a:r>
              <a:rPr lang="en-GB" sz="1200" kern="1200" dirty="0" smtClean="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700C7748-D062-4C64-B882-FCEF58CBC976}"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4126244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Poem - </a:t>
            </a:r>
            <a:r>
              <a:rPr lang="en-GB" b="1" dirty="0" err="1" smtClean="0"/>
              <a:t>Immer</a:t>
            </a:r>
            <a:r>
              <a:rPr lang="en-GB" b="1" dirty="0" smtClean="0"/>
              <a:t> </a:t>
            </a:r>
            <a:r>
              <a:rPr lang="en-GB" b="1" dirty="0" err="1" smtClean="0"/>
              <a:t>höher</a:t>
            </a:r>
            <a:r>
              <a:rPr lang="en-GB" b="1" dirty="0" smtClean="0"/>
              <a:t> (Ernst</a:t>
            </a:r>
            <a:r>
              <a:rPr lang="en-GB" b="1" baseline="0" dirty="0" smtClean="0"/>
              <a:t> </a:t>
            </a:r>
            <a:r>
              <a:rPr lang="en-GB" b="1" baseline="0" dirty="0" err="1" smtClean="0"/>
              <a:t>Jandl</a:t>
            </a:r>
            <a:r>
              <a:rPr lang="en-GB" b="1" baseline="0" dirty="0" smtClean="0"/>
              <a:t>)</a:t>
            </a:r>
            <a:r>
              <a:rPr lang="en-GB" baseline="0" dirty="0" smtClean="0"/>
              <a:t/>
            </a:r>
            <a:br>
              <a:rPr lang="en-GB" baseline="0" dirty="0" smtClean="0"/>
            </a:br>
            <a:r>
              <a:rPr lang="en-GB" baseline="0" dirty="0" smtClean="0"/>
              <a:t>Time: 7 mins </a:t>
            </a:r>
            <a:r>
              <a:rPr lang="en-GB" baseline="0" dirty="0" err="1" smtClean="0"/>
              <a:t>approx</a:t>
            </a:r>
            <a:r>
              <a:rPr lang="en-GB" baseline="0" dirty="0" smtClean="0"/>
              <a:t/>
            </a:r>
            <a:br>
              <a:rPr lang="en-GB" baseline="0" dirty="0" smtClean="0"/>
            </a:br>
            <a:r>
              <a:rPr lang="en-GB" baseline="0" dirty="0" smtClean="0"/>
              <a:t/>
            </a:r>
            <a:br>
              <a:rPr lang="en-GB" baseline="0" dirty="0" smtClean="0"/>
            </a:br>
            <a:r>
              <a:rPr lang="en-GB" baseline="0" dirty="0" smtClean="0"/>
              <a:t>Here are nine lines from the poem.  Students needs to decide which verb ‘</a:t>
            </a:r>
            <a:r>
              <a:rPr lang="en-GB" baseline="0" dirty="0" err="1" smtClean="0"/>
              <a:t>steigt</a:t>
            </a:r>
            <a:r>
              <a:rPr lang="en-GB" baseline="0" dirty="0" smtClean="0"/>
              <a:t>’ or ‘</a:t>
            </a:r>
            <a:r>
              <a:rPr lang="en-GB" baseline="0" dirty="0" err="1" smtClean="0"/>
              <a:t>steht</a:t>
            </a:r>
            <a:r>
              <a:rPr lang="en-GB" baseline="0" dirty="0" smtClean="0"/>
              <a:t>’ is the correct option.</a:t>
            </a:r>
            <a:br>
              <a:rPr lang="en-GB" baseline="0" dirty="0" smtClean="0"/>
            </a:br>
            <a:r>
              <a:rPr lang="en-GB" baseline="0" dirty="0" smtClean="0"/>
              <a:t>Remind as necessary that it is the article after the preposition ‘auf’ that will tell them which verb (movement or location) is correct.</a:t>
            </a:r>
            <a:br>
              <a:rPr lang="en-GB" baseline="0" dirty="0" smtClean="0"/>
            </a:br>
            <a:r>
              <a:rPr lang="en-GB" baseline="0" dirty="0" smtClean="0"/>
              <a:t/>
            </a:r>
            <a:br>
              <a:rPr lang="en-GB" baseline="0" dirty="0" smtClean="0"/>
            </a:br>
            <a:r>
              <a:rPr lang="en-GB" baseline="0" dirty="0" smtClean="0"/>
              <a:t>1. Students write 1-9 and write either ‘</a:t>
            </a:r>
            <a:r>
              <a:rPr lang="en-GB" baseline="0" dirty="0" err="1" smtClean="0"/>
              <a:t>steigt</a:t>
            </a:r>
            <a:r>
              <a:rPr lang="en-GB" baseline="0" dirty="0" smtClean="0"/>
              <a:t>’ or ‘</a:t>
            </a:r>
            <a:r>
              <a:rPr lang="en-GB" baseline="0" dirty="0" err="1" smtClean="0"/>
              <a:t>steht</a:t>
            </a:r>
            <a:r>
              <a:rPr lang="en-GB" baseline="0" dirty="0" smtClean="0"/>
              <a:t>’.</a:t>
            </a:r>
            <a:br>
              <a:rPr lang="en-GB" baseline="0" dirty="0" smtClean="0"/>
            </a:br>
            <a:r>
              <a:rPr lang="en-GB" baseline="0" dirty="0" smtClean="0"/>
              <a:t>2. Teachers elicit the answers (chorally) by inviting students to say each full line of the poem, and then confirm by clicking for the verbs to appear, one by one.</a:t>
            </a:r>
            <a:br>
              <a:rPr lang="en-GB" baseline="0" dirty="0" smtClean="0"/>
            </a:br>
            <a:r>
              <a:rPr lang="en-GB" baseline="0" dirty="0" smtClean="0"/>
              <a:t>3. Teachers then elicit the English translation for each line (this might also be done chorally, or individually, as preferred).</a:t>
            </a:r>
            <a:endParaRPr lang="en-GB" dirty="0"/>
          </a:p>
        </p:txBody>
      </p:sp>
      <p:sp>
        <p:nvSpPr>
          <p:cNvPr id="4" name="Slide Number Placeholder 3"/>
          <p:cNvSpPr>
            <a:spLocks noGrp="1"/>
          </p:cNvSpPr>
          <p:nvPr>
            <p:ph type="sldNum" sz="quarter" idx="10"/>
          </p:nvPr>
        </p:nvSpPr>
        <p:spPr/>
        <p:txBody>
          <a:bodyPr/>
          <a:lstStyle/>
          <a:p>
            <a:fld id="{700C7748-D062-4C64-B882-FCEF58CBC976}"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143998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[Optional] Poem - </a:t>
            </a:r>
            <a:r>
              <a:rPr lang="en-GB" b="1" dirty="0" err="1" smtClean="0"/>
              <a:t>Immer</a:t>
            </a:r>
            <a:r>
              <a:rPr lang="en-GB" b="1" dirty="0" smtClean="0"/>
              <a:t> </a:t>
            </a:r>
            <a:r>
              <a:rPr lang="en-GB" b="1" dirty="0" err="1" smtClean="0"/>
              <a:t>höher</a:t>
            </a:r>
            <a:r>
              <a:rPr lang="en-GB" b="1" dirty="0" smtClean="0"/>
              <a:t> (Ernst</a:t>
            </a:r>
            <a:r>
              <a:rPr lang="en-GB" b="1" baseline="0" dirty="0" smtClean="0"/>
              <a:t> </a:t>
            </a:r>
            <a:r>
              <a:rPr lang="en-GB" b="1" baseline="0" dirty="0" err="1" smtClean="0"/>
              <a:t>Jandl</a:t>
            </a:r>
            <a:r>
              <a:rPr lang="en-GB" b="1" baseline="0" dirty="0" smtClean="0"/>
              <a:t>)</a:t>
            </a:r>
            <a:r>
              <a:rPr lang="en-GB" baseline="0" dirty="0" smtClean="0"/>
              <a:t/>
            </a:r>
            <a:br>
              <a:rPr lang="en-GB" baseline="0" dirty="0" smtClean="0"/>
            </a:br>
            <a:r>
              <a:rPr lang="en-GB" baseline="0" dirty="0" smtClean="0"/>
              <a:t>Time: 12 mins </a:t>
            </a:r>
            <a:r>
              <a:rPr lang="en-GB" baseline="0" dirty="0" err="1" smtClean="0"/>
              <a:t>approx</a:t>
            </a:r>
            <a:r>
              <a:rPr lang="en-GB" baseline="0" dirty="0" smtClean="0"/>
              <a:t/>
            </a:r>
            <a:br>
              <a:rPr lang="en-GB" baseline="0" dirty="0" smtClean="0"/>
            </a:br>
            <a:r>
              <a:rPr lang="en-GB" baseline="0" dirty="0" smtClean="0"/>
              <a:t/>
            </a:r>
            <a:br>
              <a:rPr lang="en-GB" baseline="0" dirty="0" smtClean="0"/>
            </a:br>
            <a:r>
              <a:rPr lang="en-GB" baseline="0" dirty="0" smtClean="0"/>
              <a:t>Teachers may feel that students can move directly to creation of their own poem [Slide 21].  Alternatively they may wish to set the poem creation task as optional holiday project work and do this task first as extended practice of the article changes in Row 2 (</a:t>
            </a:r>
            <a:r>
              <a:rPr lang="en-GB" baseline="0" dirty="0" err="1" smtClean="0"/>
              <a:t>acc</a:t>
            </a:r>
            <a:r>
              <a:rPr lang="en-GB" baseline="0" dirty="0" smtClean="0"/>
              <a:t>) and Row 3 (</a:t>
            </a:r>
            <a:r>
              <a:rPr lang="en-GB" baseline="0" dirty="0" err="1" smtClean="0"/>
              <a:t>dat</a:t>
            </a:r>
            <a:r>
              <a:rPr lang="en-GB" baseline="0" dirty="0" smtClean="0"/>
              <a:t>).</a:t>
            </a:r>
          </a:p>
          <a:p>
            <a:r>
              <a:rPr lang="en-GB" baseline="0" dirty="0" smtClean="0"/>
              <a:t/>
            </a:r>
            <a:br>
              <a:rPr lang="en-GB" baseline="0" dirty="0" smtClean="0"/>
            </a:br>
            <a:r>
              <a:rPr lang="en-GB" baseline="0" dirty="0" smtClean="0"/>
              <a:t>Students re-write the poem.</a:t>
            </a:r>
            <a:br>
              <a:rPr lang="en-GB" baseline="0" dirty="0" smtClean="0"/>
            </a:br>
            <a:r>
              <a:rPr lang="en-GB" baseline="0" dirty="0" smtClean="0"/>
              <a:t>The first few lines require them to separate the words and add capital letters to the nouns.</a:t>
            </a:r>
            <a:br>
              <a:rPr lang="en-GB" baseline="0" dirty="0" smtClean="0"/>
            </a:br>
            <a:r>
              <a:rPr lang="en-GB" baseline="0" dirty="0" smtClean="0"/>
              <a:t>The remainder of the poem cues the nouns with pictures.  Students must pay attention to the verb to ensure they use the correct case (Row 2-accusative) or (Row 3-dative) and change the article accordingly.</a:t>
            </a:r>
          </a:p>
          <a:p>
            <a:r>
              <a:rPr lang="en-GB" baseline="0" dirty="0" smtClean="0"/>
              <a:t/>
            </a:r>
            <a:br>
              <a:rPr lang="en-GB" baseline="0" dirty="0" smtClean="0"/>
            </a:br>
            <a:r>
              <a:rPr lang="en-GB" baseline="0" dirty="0" smtClean="0"/>
              <a:t>Alternatively, students could produce the poem (chorally and orally) from these written/picture prompts</a:t>
            </a:r>
            <a:r>
              <a:rPr lang="en-GB" baseline="0" dirty="0" smtClean="0"/>
              <a:t>.</a:t>
            </a:r>
            <a:br>
              <a:rPr lang="en-GB" baseline="0" dirty="0" smtClean="0"/>
            </a:br>
            <a:r>
              <a:rPr lang="en-GB" baseline="0" dirty="0" smtClean="0"/>
              <a:t>The audio has been re-inserted, in two parts, to facilitate choral production.</a:t>
            </a:r>
            <a:endParaRPr lang="en-GB" baseline="0" dirty="0" smtClean="0"/>
          </a:p>
          <a:p>
            <a:endParaRPr lang="en-GB" baseline="0" dirty="0" smtClean="0"/>
          </a:p>
          <a:p>
            <a:r>
              <a:rPr lang="en-GB" baseline="0" dirty="0" smtClean="0"/>
              <a:t>A worksheet with gaps is provided, if desired</a:t>
            </a:r>
            <a:r>
              <a:rPr lang="en-GB" baseline="0" dirty="0" smtClean="0"/>
              <a:t>.</a:t>
            </a:r>
          </a:p>
          <a:p>
            <a:endParaRPr lang="en-GB" baseline="0" dirty="0" smtClean="0"/>
          </a:p>
          <a:p>
            <a:r>
              <a:rPr lang="en-GB" baseline="0" dirty="0" smtClean="0"/>
              <a:t>Notes on the author:</a:t>
            </a:r>
          </a:p>
          <a:p>
            <a:r>
              <a:rPr lang="en-GB" dirty="0" smtClean="0">
                <a:hlinkClick r:id="rId3"/>
              </a:rPr>
              <a:t>https://de.wikipedia.org/wiki/Ernst_Jandl</a:t>
            </a:r>
            <a:endParaRPr lang="en-GB" dirty="0" smtClean="0"/>
          </a:p>
          <a:p>
            <a:endParaRPr lang="en-GB" baseline="0" dirty="0" smtClean="0"/>
          </a:p>
          <a:p>
            <a:r>
              <a:rPr lang="en-GB" baseline="0" dirty="0" smtClean="0"/>
              <a:t>One characteristic of </a:t>
            </a:r>
            <a:r>
              <a:rPr lang="en-GB" baseline="0" dirty="0" err="1" smtClean="0"/>
              <a:t>Jandl’s</a:t>
            </a:r>
            <a:r>
              <a:rPr lang="en-GB" baseline="0" dirty="0" smtClean="0"/>
              <a:t> writing is the absence of capital letters (including on all nouns).</a:t>
            </a:r>
            <a:br>
              <a:rPr lang="en-GB" baseline="0" dirty="0" smtClean="0"/>
            </a:br>
            <a:r>
              <a:rPr lang="en-GB" baseline="0" dirty="0" smtClean="0"/>
              <a:t>(Note that apart from the first verse activity on this slide, which has the deliberate aim of compelling students to divide the words and put back missing capitals on the nouns, the poem has been presented with all the nouns capitalised, for obviously reasons).</a:t>
            </a:r>
            <a:br>
              <a:rPr lang="en-GB" baseline="0" dirty="0" smtClean="0"/>
            </a:br>
            <a:endParaRPr lang="en-GB" baseline="0" dirty="0" smtClean="0"/>
          </a:p>
          <a:p>
            <a:pPr fontAlgn="base"/>
            <a:r>
              <a:rPr lang="de-DE" sz="1200" b="0" i="0" kern="1200" dirty="0" smtClean="0">
                <a:solidFill>
                  <a:schemeClr val="tx1"/>
                </a:solidFill>
                <a:effectLst/>
                <a:latin typeface="+mn-lt"/>
                <a:ea typeface="+mn-ea"/>
                <a:cs typeface="+mn-cs"/>
              </a:rPr>
              <a:t>"Ein weiteres Merkmal all seiner Werke ist die Kleinschreibung, die er ausnahmslos verwendet mit der Erklärung, es stelle die Abkoppelung von der vorgeschriebenen Norm dar, von der sich die konkreten Schriftsteller befreit haben." (p. 8)</a:t>
            </a:r>
            <a:br>
              <a:rPr lang="de-DE" sz="1200" b="0" i="0" kern="1200" dirty="0" smtClean="0">
                <a:solidFill>
                  <a:schemeClr val="tx1"/>
                </a:solidFill>
                <a:effectLst/>
                <a:latin typeface="+mn-lt"/>
                <a:ea typeface="+mn-ea"/>
                <a:cs typeface="+mn-cs"/>
              </a:rPr>
            </a:br>
            <a:endParaRPr lang="de-DE" sz="1200" b="0" i="0" kern="1200" dirty="0" smtClean="0">
              <a:solidFill>
                <a:schemeClr val="tx1"/>
              </a:solidFill>
              <a:effectLst/>
              <a:latin typeface="+mn-lt"/>
              <a:ea typeface="+mn-ea"/>
              <a:cs typeface="+mn-cs"/>
            </a:endParaRPr>
          </a:p>
          <a:p>
            <a:pPr fontAlgn="base"/>
            <a:r>
              <a:rPr lang="de-DE" sz="1200" b="0" i="0" kern="1200" dirty="0" smtClean="0">
                <a:solidFill>
                  <a:schemeClr val="tx1"/>
                </a:solidFill>
                <a:effectLst/>
                <a:latin typeface="+mn-lt"/>
                <a:ea typeface="+mn-ea"/>
                <a:cs typeface="+mn-cs"/>
              </a:rPr>
              <a:t>Zeman, K. (2016). </a:t>
            </a:r>
            <a:r>
              <a:rPr lang="de-DE" sz="1200" b="0" i="1" kern="1200" dirty="0" smtClean="0">
                <a:solidFill>
                  <a:schemeClr val="tx1"/>
                </a:solidFill>
                <a:effectLst/>
                <a:latin typeface="+mn-lt"/>
                <a:ea typeface="+mn-ea"/>
                <a:cs typeface="+mn-cs"/>
              </a:rPr>
              <a:t>Ernst Jandl und konkrete Poesie im Unterricht des Deutschen als Fremdsprache</a:t>
            </a:r>
            <a:r>
              <a:rPr lang="de-DE" sz="1200" b="0" i="0" kern="1200" dirty="0" smtClean="0">
                <a:solidFill>
                  <a:schemeClr val="tx1"/>
                </a:solidFill>
                <a:effectLst/>
                <a:latin typeface="+mn-lt"/>
                <a:ea typeface="+mn-ea"/>
                <a:cs typeface="+mn-cs"/>
              </a:rPr>
              <a:t> (Dissertation). Available at </a:t>
            </a:r>
            <a:r>
              <a:rPr lang="de-DE" sz="1200" b="0" i="0" kern="1200" dirty="0" smtClean="0">
                <a:solidFill>
                  <a:schemeClr val="tx1"/>
                </a:solidFill>
                <a:effectLst/>
                <a:latin typeface="+mn-lt"/>
                <a:ea typeface="+mn-ea"/>
                <a:cs typeface="+mn-cs"/>
                <a:hlinkClick r:id="rId4" tooltip="Original URL: http://darhiv.ffzg.unizg.hr/id/eprint/7035/1/Diplomarbeit%20-Jandls%20Poesie%20im%20DaF%20Unterricht%20pdf.pdf. Click or tap if you trust this link."/>
              </a:rPr>
              <a:t>http://darhiv.ffzg.unizg.hr/id/eprint/7035/1/Diplomarbeit%20-Jandls%20Poesie%20im%20DaF%20Unterricht%20pdf.pdf</a:t>
            </a: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endParaRPr lang="de-DE" sz="1200" b="0" i="0" kern="1200" dirty="0" smtClean="0">
              <a:solidFill>
                <a:schemeClr val="tx1"/>
              </a:solidFill>
              <a:effectLst/>
              <a:latin typeface="+mn-lt"/>
              <a:ea typeface="+mn-ea"/>
              <a:cs typeface="+mn-cs"/>
            </a:endParaRPr>
          </a:p>
          <a:p>
            <a:r>
              <a:rPr lang="de-DE" dirty="0" smtClean="0"/>
              <a:t/>
            </a:r>
            <a:br>
              <a:rPr lang="de-DE" dirty="0" smtClean="0"/>
            </a:br>
            <a:r>
              <a:rPr lang="en-GB" baseline="0" dirty="0" smtClean="0"/>
              <a:t/>
            </a:r>
            <a:br>
              <a:rPr lang="en-GB" baseline="0" dirty="0" smtClean="0"/>
            </a:b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700C7748-D062-4C64-B882-FCEF58CBC976}"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597302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Poem - </a:t>
            </a:r>
            <a:r>
              <a:rPr lang="en-GB" b="1" dirty="0" err="1" smtClean="0"/>
              <a:t>Immer</a:t>
            </a:r>
            <a:r>
              <a:rPr lang="en-GB" b="1" dirty="0" smtClean="0"/>
              <a:t> </a:t>
            </a:r>
            <a:r>
              <a:rPr lang="en-GB" b="1" dirty="0" err="1" smtClean="0"/>
              <a:t>höher</a:t>
            </a:r>
            <a:r>
              <a:rPr lang="en-GB" b="1" dirty="0" smtClean="0"/>
              <a:t> (Ernst</a:t>
            </a:r>
            <a:r>
              <a:rPr lang="en-GB" b="1" baseline="0" dirty="0" smtClean="0"/>
              <a:t> </a:t>
            </a:r>
            <a:r>
              <a:rPr lang="en-GB" b="1" baseline="0" dirty="0" err="1" smtClean="0"/>
              <a:t>Jandl</a:t>
            </a:r>
            <a:r>
              <a:rPr lang="en-GB" b="1" baseline="0" dirty="0" smtClean="0"/>
              <a:t>)</a:t>
            </a:r>
            <a:r>
              <a:rPr lang="en-GB" baseline="0" dirty="0" smtClean="0"/>
              <a:t/>
            </a:r>
            <a:br>
              <a:rPr lang="en-GB" baseline="0" dirty="0" smtClean="0"/>
            </a:b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700C7748-D062-4C64-B882-FCEF58CBC976}"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429790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ANSWERS [Optional] Poem - </a:t>
            </a:r>
            <a:r>
              <a:rPr lang="en-GB" b="1" dirty="0" err="1" smtClean="0"/>
              <a:t>Immer</a:t>
            </a:r>
            <a:r>
              <a:rPr lang="en-GB" b="1" dirty="0" smtClean="0"/>
              <a:t> </a:t>
            </a:r>
            <a:r>
              <a:rPr lang="en-GB" b="1" dirty="0" err="1" smtClean="0"/>
              <a:t>höher</a:t>
            </a:r>
            <a:r>
              <a:rPr lang="en-GB" b="1" dirty="0" smtClean="0"/>
              <a:t> (Ernst</a:t>
            </a:r>
            <a:r>
              <a:rPr lang="en-GB" b="1" baseline="0" dirty="0" smtClean="0"/>
              <a:t> </a:t>
            </a:r>
            <a:r>
              <a:rPr lang="en-GB" b="1" baseline="0" dirty="0" err="1" smtClean="0"/>
              <a:t>Jandl</a:t>
            </a:r>
            <a:r>
              <a:rPr lang="en-GB" b="1" baseline="0" dirty="0" smtClean="0"/>
              <a:t>)</a:t>
            </a:r>
            <a:r>
              <a:rPr lang="en-GB" baseline="0" dirty="0" smtClean="0"/>
              <a:t/>
            </a:r>
            <a:br>
              <a:rPr lang="en-GB" baseline="0" dirty="0" smtClean="0"/>
            </a:br>
            <a:r>
              <a:rPr lang="en-GB" baseline="0" dirty="0" smtClean="0"/>
              <a:t/>
            </a:r>
            <a:br>
              <a:rPr lang="en-GB" baseline="0" dirty="0" smtClean="0"/>
            </a:br>
            <a:r>
              <a:rPr lang="en-GB" baseline="0" dirty="0" smtClean="0"/>
              <a:t/>
            </a:r>
            <a:br>
              <a:rPr lang="en-GB" baseline="0" dirty="0" smtClean="0"/>
            </a:br>
            <a:r>
              <a:rPr lang="en-GB" baseline="0" dirty="0" smtClean="0"/>
              <a:t>If students want to practise speaking the poem from just the picture prompts, this slide could be used.</a:t>
            </a:r>
            <a:br>
              <a:rPr lang="en-GB" baseline="0" dirty="0" smtClean="0"/>
            </a:br>
            <a:r>
              <a:rPr lang="en-GB" baseline="0" dirty="0" smtClean="0"/>
              <a:t>The correct line could be </a:t>
            </a:r>
            <a:r>
              <a:rPr lang="en-GB" baseline="0" dirty="0" smtClean="0"/>
              <a:t>clicked </a:t>
            </a:r>
            <a:r>
              <a:rPr lang="en-GB" baseline="0" dirty="0" smtClean="0"/>
              <a:t>to appear </a:t>
            </a:r>
            <a:r>
              <a:rPr lang="en-GB" baseline="0" dirty="0" smtClean="0"/>
              <a:t>just after </a:t>
            </a:r>
            <a:r>
              <a:rPr lang="en-GB" baseline="0" dirty="0" smtClean="0"/>
              <a:t>each line spoken by the class.</a:t>
            </a:r>
            <a:endParaRPr lang="en-GB" dirty="0"/>
          </a:p>
        </p:txBody>
      </p:sp>
      <p:sp>
        <p:nvSpPr>
          <p:cNvPr id="4" name="Slide Number Placeholder 3"/>
          <p:cNvSpPr>
            <a:spLocks noGrp="1"/>
          </p:cNvSpPr>
          <p:nvPr>
            <p:ph type="sldNum" sz="quarter" idx="10"/>
          </p:nvPr>
        </p:nvSpPr>
        <p:spPr/>
        <p:txBody>
          <a:bodyPr/>
          <a:lstStyle/>
          <a:p>
            <a:fld id="{700C7748-D062-4C64-B882-FCEF58CBC976}"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403209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extBox 3"/>
          <p:cNvSpPr txBox="1"/>
          <p:nvPr userDrawn="1"/>
        </p:nvSpPr>
        <p:spPr>
          <a:xfrm>
            <a:off x="8240891" y="6494075"/>
            <a:ext cx="1986844" cy="276999"/>
          </a:xfrm>
          <a:prstGeom prst="rect">
            <a:avLst/>
          </a:prstGeom>
          <a:noFill/>
        </p:spPr>
        <p:txBody>
          <a:bodyPr wrap="square" rtlCol="0">
            <a:spAutoFit/>
          </a:bodyPr>
          <a:lstStyle/>
          <a:p>
            <a:r>
              <a:rPr lang="en-GB" sz="1200" dirty="0">
                <a:solidFill>
                  <a:prstClr val="white"/>
                </a:solidFill>
              </a:rPr>
              <a:t>Rachel Hawkes</a:t>
            </a:r>
          </a:p>
        </p:txBody>
      </p:sp>
    </p:spTree>
    <p:extLst>
      <p:ext uri="{BB962C8B-B14F-4D97-AF65-F5344CB8AC3E}">
        <p14:creationId xmlns:p14="http://schemas.microsoft.com/office/powerpoint/2010/main" val="364740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277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9893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187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extBox 3"/>
          <p:cNvSpPr txBox="1"/>
          <p:nvPr userDrawn="1"/>
        </p:nvSpPr>
        <p:spPr>
          <a:xfrm>
            <a:off x="8240891" y="6494075"/>
            <a:ext cx="1986844" cy="276999"/>
          </a:xfrm>
          <a:prstGeom prst="rect">
            <a:avLst/>
          </a:prstGeom>
          <a:noFill/>
        </p:spPr>
        <p:txBody>
          <a:bodyPr wrap="square" rtlCol="0">
            <a:spAutoFit/>
          </a:bodyPr>
          <a:lstStyle/>
          <a:p>
            <a:r>
              <a:rPr lang="en-GB" sz="1200" dirty="0">
                <a:solidFill>
                  <a:prstClr val="white"/>
                </a:solidFill>
              </a:rPr>
              <a:t>Rachel Hawkes</a:t>
            </a:r>
          </a:p>
        </p:txBody>
      </p:sp>
    </p:spTree>
    <p:extLst>
      <p:ext uri="{BB962C8B-B14F-4D97-AF65-F5344CB8AC3E}">
        <p14:creationId xmlns:p14="http://schemas.microsoft.com/office/powerpoint/2010/main" val="1354687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25557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81533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2794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8300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25703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050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8148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452458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TextBox 4"/>
          <p:cNvSpPr txBox="1"/>
          <p:nvPr userDrawn="1"/>
        </p:nvSpPr>
        <p:spPr>
          <a:xfrm>
            <a:off x="8240891" y="6494075"/>
            <a:ext cx="1986844" cy="276999"/>
          </a:xfrm>
          <a:prstGeom prst="rect">
            <a:avLst/>
          </a:prstGeom>
          <a:noFill/>
        </p:spPr>
        <p:txBody>
          <a:bodyPr wrap="square" rtlCol="0">
            <a:spAutoFit/>
          </a:bodyPr>
          <a:lstStyle/>
          <a:p>
            <a:r>
              <a:rPr lang="en-GB" sz="1200" dirty="0">
                <a:solidFill>
                  <a:prstClr val="white"/>
                </a:solidFill>
              </a:rPr>
              <a:t>Rachel Hawkes</a:t>
            </a:r>
          </a:p>
        </p:txBody>
      </p:sp>
    </p:spTree>
    <p:extLst>
      <p:ext uri="{BB962C8B-B14F-4D97-AF65-F5344CB8AC3E}">
        <p14:creationId xmlns:p14="http://schemas.microsoft.com/office/powerpoint/2010/main" val="340350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0905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3438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343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24201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2208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5949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08092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11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5583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TextBox 4"/>
          <p:cNvSpPr txBox="1"/>
          <p:nvPr userDrawn="1"/>
        </p:nvSpPr>
        <p:spPr>
          <a:xfrm>
            <a:off x="8240891" y="6494075"/>
            <a:ext cx="1986844" cy="276999"/>
          </a:xfrm>
          <a:prstGeom prst="rect">
            <a:avLst/>
          </a:prstGeom>
          <a:noFill/>
        </p:spPr>
        <p:txBody>
          <a:bodyPr wrap="square" rtlCol="0">
            <a:spAutoFit/>
          </a:bodyPr>
          <a:lstStyle/>
          <a:p>
            <a:r>
              <a:rPr lang="en-GB" sz="1200" dirty="0">
                <a:solidFill>
                  <a:prstClr val="white"/>
                </a:solidFill>
              </a:rPr>
              <a:t>Rachel Hawkes</a:t>
            </a:r>
          </a:p>
        </p:txBody>
      </p:sp>
    </p:spTree>
    <p:extLst>
      <p:ext uri="{BB962C8B-B14F-4D97-AF65-F5344CB8AC3E}">
        <p14:creationId xmlns:p14="http://schemas.microsoft.com/office/powerpoint/2010/main" val="921226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72737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510975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jpeg"/><Relationship Id="rId10" Type="http://schemas.openxmlformats.org/officeDocument/2006/relationships/image" Target="../media/image13.jpeg"/><Relationship Id="rId4" Type="http://schemas.openxmlformats.org/officeDocument/2006/relationships/image" Target="../media/image8.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16.jpe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4.png"/><Relationship Id="rId3" Type="http://schemas.openxmlformats.org/officeDocument/2006/relationships/slideLayout" Target="../slideLayouts/slideLayout18.xml"/><Relationship Id="rId7" Type="http://schemas.openxmlformats.org/officeDocument/2006/relationships/image" Target="../media/image9.png"/><Relationship Id="rId12"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notesSlide" Target="../notesSlides/notesSlide5.xml"/><Relationship Id="rId9" Type="http://schemas.openxmlformats.org/officeDocument/2006/relationships/image" Target="../media/image11.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6.jpe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8.xml"/><Relationship Id="rId7" Type="http://schemas.openxmlformats.org/officeDocument/2006/relationships/image" Target="../media/image9.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png"/><Relationship Id="rId11" Type="http://schemas.openxmlformats.org/officeDocument/2006/relationships/image" Target="../media/image15.png"/><Relationship Id="rId5" Type="http://schemas.openxmlformats.org/officeDocument/2006/relationships/image" Target="../media/image5.png"/><Relationship Id="rId10" Type="http://schemas.openxmlformats.org/officeDocument/2006/relationships/image" Target="../media/image6.png"/><Relationship Id="rId4" Type="http://schemas.openxmlformats.org/officeDocument/2006/relationships/notesSlide" Target="../notesSlides/notesSlide7.xml"/><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5.png"/><Relationship Id="rId3" Type="http://schemas.openxmlformats.org/officeDocument/2006/relationships/slideLayout" Target="../slideLayouts/slideLayout18.xml"/><Relationship Id="rId7" Type="http://schemas.openxmlformats.org/officeDocument/2006/relationships/image" Target="../media/image19.jpeg"/><Relationship Id="rId12" Type="http://schemas.openxmlformats.org/officeDocument/2006/relationships/image" Target="../media/image13.jpe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6.png"/><Relationship Id="rId4" Type="http://schemas.openxmlformats.org/officeDocument/2006/relationships/notesSlide" Target="../notesSlides/notesSlide8.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GB" sz="1600" dirty="0">
                  <a:solidFill>
                    <a:prstClr val="white"/>
                  </a:solidFill>
                </a:endParaRPr>
              </a:p>
            </p:txBody>
          </p:sp>
          <p:sp>
            <p:nvSpPr>
              <p:cNvPr id="10" name="Rectangle 9">
                <a:extLst>
                  <a:ext uri="{C183D7F6-B498-43B3-948B-1728B52AA6E4}">
                    <adec:decorative xmlns=""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GB" sz="1600" dirty="0">
                  <a:solidFill>
                    <a:prstClr val="white"/>
                  </a:solidFill>
                </a:endParaRPr>
              </a:p>
            </p:txBody>
          </p:sp>
        </p:grpSp>
        <p:sp>
          <p:nvSpPr>
            <p:cNvPr id="4" name="Isosceles Triangle 3">
              <a:extLst>
                <a:ext uri="{C183D7F6-B498-43B3-948B-1728B52AA6E4}">
                  <adec:decorative xmlns="" xmlns:adec="http://schemas.microsoft.com/office/drawing/2017/decorative" val="1"/>
                </a:ext>
              </a:extLst>
            </p:cNvPr>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GB" sz="1600" dirty="0">
                <a:solidFill>
                  <a:prstClr val="white"/>
                </a:solidFill>
              </a:endParaRPr>
            </a:p>
          </p:txBody>
        </p:sp>
        <p:sp>
          <p:nvSpPr>
            <p:cNvPr id="5" name="Rectangle 4">
              <a:extLst>
                <a:ext uri="{C183D7F6-B498-43B3-948B-1728B52AA6E4}">
                  <adec:decorative xmlns="" xmlns:adec="http://schemas.microsoft.com/office/drawing/2017/decorative" val="1"/>
                </a:ext>
              </a:extLst>
            </p:cNvPr>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GB" sz="1600" dirty="0">
                <a:solidFill>
                  <a:prstClr val="white"/>
                </a:solidFill>
              </a:endParaRPr>
            </a:p>
          </p:txBody>
        </p:sp>
      </p:grpSp>
      <p:sp>
        <p:nvSpPr>
          <p:cNvPr id="6" name="Title 5">
            <a:extLst>
              <a:ext uri="{FF2B5EF4-FFF2-40B4-BE49-F238E27FC236}">
                <a16:creationId xmlns="" xmlns:a16="http://schemas.microsoft.com/office/drawing/2014/main" id="{558E7B9B-A11A-154E-80B4-563231C87435}"/>
              </a:ext>
            </a:extLst>
          </p:cNvPr>
          <p:cNvSpPr>
            <a:spLocks noGrp="1"/>
          </p:cNvSpPr>
          <p:nvPr>
            <p:ph type="ctrTitle"/>
          </p:nvPr>
        </p:nvSpPr>
        <p:spPr>
          <a:xfrm>
            <a:off x="166350" y="1628693"/>
            <a:ext cx="8198716" cy="1485422"/>
          </a:xfrm>
        </p:spPr>
        <p:txBody>
          <a:bodyPr>
            <a:normAutofit/>
          </a:bodyPr>
          <a:lstStyle/>
          <a:p>
            <a:pPr algn="l"/>
            <a:r>
              <a:rPr lang="en-GB" sz="4000" b="1" dirty="0" smtClean="0">
                <a:solidFill>
                  <a:prstClr val="white"/>
                </a:solidFill>
              </a:rPr>
              <a:t>Grammar</a:t>
            </a:r>
            <a:endParaRPr lang="en-US" dirty="0"/>
          </a:p>
        </p:txBody>
      </p:sp>
      <p:sp>
        <p:nvSpPr>
          <p:cNvPr id="12" name="Title 3">
            <a:extLst>
              <a:ext uri="{FF2B5EF4-FFF2-40B4-BE49-F238E27FC236}">
                <a16:creationId xmlns="" xmlns:a16="http://schemas.microsoft.com/office/drawing/2014/main" id="{7B424077-B2D5-46AA-BDA8-6FF15DA500E8}"/>
              </a:ext>
            </a:extLst>
          </p:cNvPr>
          <p:cNvSpPr txBox="1">
            <a:spLocks/>
          </p:cNvSpPr>
          <p:nvPr/>
        </p:nvSpPr>
        <p:spPr>
          <a:xfrm>
            <a:off x="166350" y="5011336"/>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a:defRPr/>
            </a:pPr>
            <a:r>
              <a:rPr lang="en-GB" sz="1800" b="1" dirty="0">
                <a:solidFill>
                  <a:prstClr val="white"/>
                </a:solidFill>
                <a:latin typeface="Century Gothic" panose="020B0502020202020204" pitchFamily="34" charset="0"/>
              </a:rPr>
              <a:t>Y7 German </a:t>
            </a:r>
          </a:p>
          <a:p>
            <a:pPr>
              <a:defRPr/>
            </a:pPr>
            <a:r>
              <a:rPr lang="en-GB" sz="1800" dirty="0">
                <a:solidFill>
                  <a:prstClr val="white"/>
                </a:solidFill>
                <a:latin typeface="Century Gothic" panose="020B0502020202020204" pitchFamily="34" charset="0"/>
              </a:rPr>
              <a:t>Term 3.2 - Week </a:t>
            </a:r>
            <a:r>
              <a:rPr lang="en-GB" sz="1800" dirty="0" smtClean="0">
                <a:solidFill>
                  <a:prstClr val="white"/>
                </a:solidFill>
                <a:latin typeface="Century Gothic" panose="020B0502020202020204" pitchFamily="34" charset="0"/>
              </a:rPr>
              <a:t>7</a:t>
            </a:r>
            <a:endParaRPr lang="en-GB" sz="1800" dirty="0">
              <a:solidFill>
                <a:prstClr val="white"/>
              </a:solidFill>
              <a:latin typeface="Century Gothic" panose="020B0502020202020204" pitchFamily="34" charset="0"/>
            </a:endParaRPr>
          </a:p>
        </p:txBody>
      </p:sp>
      <p:sp>
        <p:nvSpPr>
          <p:cNvPr id="14" name="Title 3">
            <a:extLst>
              <a:ext uri="{FF2B5EF4-FFF2-40B4-BE49-F238E27FC236}">
                <a16:creationId xmlns="" xmlns:a16="http://schemas.microsoft.com/office/drawing/2014/main" id="{638AEC8F-C9FD-A549-80E9-260E66E632C7}"/>
              </a:ext>
            </a:extLst>
          </p:cNvPr>
          <p:cNvSpPr txBox="1">
            <a:spLocks/>
          </p:cNvSpPr>
          <p:nvPr/>
        </p:nvSpPr>
        <p:spPr>
          <a:xfrm>
            <a:off x="166350" y="5864255"/>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a:defRPr/>
            </a:pPr>
            <a:r>
              <a:rPr lang="en-GB" sz="1400" dirty="0">
                <a:solidFill>
                  <a:prstClr val="white"/>
                </a:solidFill>
                <a:latin typeface="Century Gothic" panose="020B0502020202020204" pitchFamily="34" charset="0"/>
              </a:rPr>
              <a:t>Rachel Hawkes </a:t>
            </a:r>
            <a:r>
              <a:rPr lang="en-GB" sz="1400" dirty="0" smtClean="0">
                <a:solidFill>
                  <a:prstClr val="white"/>
                </a:solidFill>
                <a:latin typeface="Century Gothic" panose="020B0502020202020204" pitchFamily="34" charset="0"/>
              </a:rPr>
              <a:t/>
            </a:r>
            <a:br>
              <a:rPr lang="en-GB" sz="1400" dirty="0" smtClean="0">
                <a:solidFill>
                  <a:prstClr val="white"/>
                </a:solidFill>
                <a:latin typeface="Century Gothic" panose="020B0502020202020204" pitchFamily="34" charset="0"/>
              </a:rPr>
            </a:br>
            <a:r>
              <a:rPr lang="en-GB" sz="1400" dirty="0" smtClean="0">
                <a:solidFill>
                  <a:prstClr val="white"/>
                </a:solidFill>
                <a:latin typeface="Century Gothic" panose="020B0502020202020204" pitchFamily="34" charset="0"/>
              </a:rPr>
              <a:t>Date </a:t>
            </a:r>
            <a:r>
              <a:rPr lang="en-GB" sz="1400" dirty="0">
                <a:solidFill>
                  <a:prstClr val="white"/>
                </a:solidFill>
                <a:latin typeface="Century Gothic" panose="020B0502020202020204" pitchFamily="34" charset="0"/>
              </a:rPr>
              <a:t>updated: </a:t>
            </a:r>
            <a:r>
              <a:rPr lang="en-GB" sz="1400" dirty="0" smtClean="0">
                <a:solidFill>
                  <a:prstClr val="white"/>
                </a:solidFill>
                <a:latin typeface="Century Gothic" panose="020B0502020202020204" pitchFamily="34" charset="0"/>
              </a:rPr>
              <a:t>03 / 06 / 20</a:t>
            </a:r>
            <a:endParaRPr lang="en-GB" sz="1400" dirty="0">
              <a:solidFill>
                <a:prstClr val="white"/>
              </a:solidFill>
              <a:latin typeface="Century Gothic" panose="020B0502020202020204" pitchFamily="34" charset="0"/>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3" name="Subtitle 6">
            <a:extLst>
              <a:ext uri="{FF2B5EF4-FFF2-40B4-BE49-F238E27FC236}">
                <a16:creationId xmlns="" xmlns:a16="http://schemas.microsoft.com/office/drawing/2014/main" id="{7F2214FE-0DF5-6741-9332-4A2CB0FF908A}"/>
              </a:ext>
            </a:extLst>
          </p:cNvPr>
          <p:cNvSpPr>
            <a:spLocks noGrp="1"/>
          </p:cNvSpPr>
          <p:nvPr>
            <p:ph type="subTitle" idx="1"/>
          </p:nvPr>
        </p:nvSpPr>
        <p:spPr>
          <a:xfrm>
            <a:off x="166350" y="3114116"/>
            <a:ext cx="7042527" cy="1628690"/>
          </a:xfrm>
        </p:spPr>
        <p:txBody>
          <a:bodyPr>
            <a:noAutofit/>
          </a:bodyPr>
          <a:lstStyle/>
          <a:p>
            <a:pPr algn="l"/>
            <a:r>
              <a:rPr lang="en-GB" dirty="0">
                <a:solidFill>
                  <a:schemeClr val="bg1"/>
                </a:solidFill>
              </a:rPr>
              <a:t>Present </a:t>
            </a:r>
            <a:r>
              <a:rPr lang="en-GB" dirty="0" smtClean="0">
                <a:solidFill>
                  <a:schemeClr val="bg1"/>
                </a:solidFill>
              </a:rPr>
              <a:t>tense, prepositions ‘in’ and ‘auf’ plus Row 2(</a:t>
            </a:r>
            <a:r>
              <a:rPr lang="en-GB" dirty="0" err="1" smtClean="0">
                <a:solidFill>
                  <a:schemeClr val="bg1"/>
                </a:solidFill>
              </a:rPr>
              <a:t>acc</a:t>
            </a:r>
            <a:r>
              <a:rPr lang="en-GB" dirty="0" smtClean="0">
                <a:solidFill>
                  <a:schemeClr val="bg1"/>
                </a:solidFill>
              </a:rPr>
              <a:t>) vs Row 3(</a:t>
            </a:r>
            <a:r>
              <a:rPr lang="en-GB" dirty="0" err="1" smtClean="0">
                <a:solidFill>
                  <a:schemeClr val="bg1"/>
                </a:solidFill>
              </a:rPr>
              <a:t>dat</a:t>
            </a:r>
            <a:r>
              <a:rPr lang="en-GB" dirty="0" smtClean="0">
                <a:solidFill>
                  <a:schemeClr val="bg1"/>
                </a:solidFill>
              </a:rPr>
              <a:t>) [revisited]</a:t>
            </a:r>
            <a:br>
              <a:rPr lang="en-GB" dirty="0" smtClean="0">
                <a:solidFill>
                  <a:schemeClr val="bg1"/>
                </a:solidFill>
              </a:rPr>
            </a:br>
            <a:r>
              <a:rPr lang="en-GB" dirty="0" smtClean="0">
                <a:solidFill>
                  <a:schemeClr val="bg1"/>
                </a:solidFill>
              </a:rPr>
              <a:t>Gender and definite articles</a:t>
            </a:r>
            <a:endParaRPr lang="en-GB" dirty="0">
              <a:solidFill>
                <a:schemeClr val="bg1"/>
              </a:solidFill>
            </a:endParaRPr>
          </a:p>
          <a:p>
            <a:pPr algn="l"/>
            <a:r>
              <a:rPr lang="en-US" dirty="0" smtClean="0">
                <a:solidFill>
                  <a:schemeClr val="bg1"/>
                </a:solidFill>
              </a:rPr>
              <a:t>Plurals</a:t>
            </a:r>
            <a:endParaRPr lang="de-DE" dirty="0">
              <a:solidFill>
                <a:schemeClr val="bg1"/>
              </a:solidFill>
            </a:endParaRPr>
          </a:p>
        </p:txBody>
      </p:sp>
    </p:spTree>
    <p:extLst>
      <p:ext uri="{BB962C8B-B14F-4D97-AF65-F5344CB8AC3E}">
        <p14:creationId xmlns:p14="http://schemas.microsoft.com/office/powerpoint/2010/main" val="3300733094"/>
      </p:ext>
    </p:extLst>
  </p:cSld>
  <p:clrMapOvr>
    <a:masterClrMapping/>
  </p:clrMapOvr>
  <mc:AlternateContent xmlns:mc="http://schemas.openxmlformats.org/markup-compatibility/2006" xmlns:p14="http://schemas.microsoft.com/office/powerpoint/2010/main">
    <mc:Choice Requires="p14">
      <p:transition spd="slow" p14:dur="2000" advTm="1343"/>
    </mc:Choice>
    <mc:Fallback xmlns="">
      <p:transition spd="slow" advTm="134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13" y="100235"/>
            <a:ext cx="6828594" cy="869950"/>
          </a:xfrm>
          <a:prstGeom prst="rect">
            <a:avLst/>
          </a:prstGeom>
        </p:spPr>
      </p:pic>
      <p:sp>
        <p:nvSpPr>
          <p:cNvPr id="4" name="Title 3"/>
          <p:cNvSpPr>
            <a:spLocks noGrp="1"/>
          </p:cNvSpPr>
          <p:nvPr>
            <p:ph type="title"/>
          </p:nvPr>
        </p:nvSpPr>
        <p:spPr>
          <a:xfrm>
            <a:off x="0" y="-219012"/>
            <a:ext cx="10515600" cy="1325563"/>
          </a:xfrm>
        </p:spPr>
        <p:txBody>
          <a:bodyPr>
            <a:normAutofit/>
          </a:bodyPr>
          <a:lstStyle/>
          <a:p>
            <a:r>
              <a:rPr lang="en-GB" sz="4000" b="1" dirty="0" err="1" smtClean="0">
                <a:solidFill>
                  <a:schemeClr val="bg1"/>
                </a:solidFill>
              </a:rPr>
              <a:t>Immer</a:t>
            </a:r>
            <a:r>
              <a:rPr lang="en-GB" sz="4000" b="1" dirty="0" smtClean="0">
                <a:solidFill>
                  <a:schemeClr val="bg1"/>
                </a:solidFill>
              </a:rPr>
              <a:t> </a:t>
            </a:r>
            <a:r>
              <a:rPr lang="en-GB" sz="4000" b="1" dirty="0" err="1" smtClean="0">
                <a:solidFill>
                  <a:schemeClr val="bg1"/>
                </a:solidFill>
              </a:rPr>
              <a:t>höher</a:t>
            </a:r>
            <a:r>
              <a:rPr lang="en-GB" sz="4000" b="1" dirty="0" smtClean="0">
                <a:solidFill>
                  <a:schemeClr val="bg1"/>
                </a:solidFill>
              </a:rPr>
              <a:t> [2/2]</a:t>
            </a:r>
            <a:endParaRPr lang="en-GB" sz="4000" b="1" dirty="0">
              <a:solidFill>
                <a:schemeClr val="bg1"/>
              </a:solidFill>
            </a:endParaRPr>
          </a:p>
        </p:txBody>
      </p:sp>
      <p:sp>
        <p:nvSpPr>
          <p:cNvPr id="16" name="TextBox 15"/>
          <p:cNvSpPr txBox="1"/>
          <p:nvPr/>
        </p:nvSpPr>
        <p:spPr>
          <a:xfrm>
            <a:off x="3158154" y="6374820"/>
            <a:ext cx="3436973" cy="461665"/>
          </a:xfrm>
          <a:prstGeom prst="rect">
            <a:avLst/>
          </a:prstGeom>
          <a:noFill/>
        </p:spPr>
        <p:txBody>
          <a:bodyPr wrap="square" rtlCol="0">
            <a:spAutoFit/>
          </a:bodyPr>
          <a:lstStyle/>
          <a:p>
            <a:r>
              <a:rPr lang="en-GB" sz="2400" dirty="0">
                <a:solidFill>
                  <a:prstClr val="white"/>
                </a:solidFill>
              </a:rPr>
              <a:t>das </a:t>
            </a:r>
            <a:r>
              <a:rPr lang="en-GB" sz="2400" dirty="0" err="1">
                <a:solidFill>
                  <a:prstClr val="white"/>
                </a:solidFill>
              </a:rPr>
              <a:t>Gedicht</a:t>
            </a:r>
            <a:r>
              <a:rPr lang="en-GB" sz="2400" dirty="0">
                <a:solidFill>
                  <a:prstClr val="white"/>
                </a:solidFill>
              </a:rPr>
              <a:t> - poem</a:t>
            </a:r>
            <a:endParaRPr lang="en-GB" sz="2400" dirty="0">
              <a:solidFill>
                <a:prstClr val="white"/>
              </a:solidFill>
            </a:endParaRPr>
          </a:p>
        </p:txBody>
      </p:sp>
      <p:graphicFrame>
        <p:nvGraphicFramePr>
          <p:cNvPr id="28" name="Table 27"/>
          <p:cNvGraphicFramePr>
            <a:graphicFrameLocks noGrp="1"/>
          </p:cNvGraphicFramePr>
          <p:nvPr>
            <p:extLst/>
          </p:nvPr>
        </p:nvGraphicFramePr>
        <p:xfrm>
          <a:off x="6812281" y="1289432"/>
          <a:ext cx="4744715" cy="4103981"/>
        </p:xfrm>
        <a:graphic>
          <a:graphicData uri="http://schemas.openxmlformats.org/drawingml/2006/table">
            <a:tbl>
              <a:tblPr firstRow="1" bandRow="1">
                <a:tableStyleId>{5940675A-B579-460E-94D1-54222C63F5DA}</a:tableStyleId>
              </a:tblPr>
              <a:tblGrid>
                <a:gridCol w="4744715">
                  <a:extLst>
                    <a:ext uri="{9D8B030D-6E8A-4147-A177-3AD203B41FA5}">
                      <a16:colId xmlns:a16="http://schemas.microsoft.com/office/drawing/2014/main" xmlns="" val="20000"/>
                    </a:ext>
                  </a:extLst>
                </a:gridCol>
              </a:tblGrid>
              <a:tr h="586283">
                <a:tc>
                  <a:txBody>
                    <a:bodyPr/>
                    <a:lstStyle/>
                    <a:p>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steigt</a:t>
                      </a:r>
                      <a:r>
                        <a:rPr lang="en-GB" sz="200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586283">
                <a:tc>
                  <a:txBody>
                    <a:bodyPr/>
                    <a:lstStyle/>
                    <a:p>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steht</a:t>
                      </a:r>
                      <a:r>
                        <a:rPr lang="en-GB" sz="2000" baseline="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86283">
                <a:tc>
                  <a:txBody>
                    <a:bodyPr/>
                    <a:lstStyle/>
                    <a:p>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steht</a:t>
                      </a:r>
                      <a:r>
                        <a:rPr lang="en-GB" sz="200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586283">
                <a:tc>
                  <a:txBody>
                    <a:bodyPr/>
                    <a:lstStyle/>
                    <a:p>
                      <a:r>
                        <a:rPr lang="en-GB" sz="2000" dirty="0" smtClean="0">
                          <a:solidFill>
                            <a:schemeClr val="accent5">
                              <a:lumMod val="50000"/>
                            </a:schemeClr>
                          </a:solidFill>
                          <a:latin typeface="Century Gothic" panose="020B0502020202020204" pitchFamily="34" charset="0"/>
                        </a:rPr>
                        <a:t>                   </a:t>
                      </a:r>
                      <a:r>
                        <a:rPr lang="en-GB" sz="2000" baseline="0" dirty="0" smtClean="0">
                          <a:solidFill>
                            <a:schemeClr val="accent5">
                              <a:lumMod val="50000"/>
                            </a:schemeClr>
                          </a:solidFill>
                          <a:latin typeface="Century Gothic" panose="020B0502020202020204" pitchFamily="34" charset="0"/>
                        </a:rPr>
                        <a:t> </a:t>
                      </a:r>
                      <a:r>
                        <a:rPr lang="en-GB" sz="2000" baseline="0" dirty="0" err="1" smtClean="0">
                          <a:solidFill>
                            <a:schemeClr val="accent5">
                              <a:lumMod val="50000"/>
                            </a:schemeClr>
                          </a:solidFill>
                          <a:latin typeface="Century Gothic" panose="020B0502020202020204" pitchFamily="34" charset="0"/>
                        </a:rPr>
                        <a:t>steht</a:t>
                      </a:r>
                      <a:r>
                        <a:rPr lang="en-GB" sz="2000" baseline="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586283">
                <a:tc>
                  <a:txBody>
                    <a:bodyPr/>
                    <a:lstStyle/>
                    <a:p>
                      <a:r>
                        <a:rPr lang="en-GB" sz="2000" baseline="0" dirty="0" smtClean="0">
                          <a:solidFill>
                            <a:schemeClr val="accent5">
                              <a:lumMod val="50000"/>
                            </a:schemeClr>
                          </a:solidFill>
                          <a:latin typeface="Century Gothic" panose="020B0502020202020204" pitchFamily="34" charset="0"/>
                        </a:rPr>
                        <a:t>                    </a:t>
                      </a:r>
                      <a:r>
                        <a:rPr lang="en-GB" sz="2000" baseline="0" dirty="0" err="1" smtClean="0">
                          <a:solidFill>
                            <a:schemeClr val="accent5">
                              <a:lumMod val="50000"/>
                            </a:schemeClr>
                          </a:solidFill>
                          <a:latin typeface="Century Gothic" panose="020B0502020202020204" pitchFamily="34" charset="0"/>
                        </a:rPr>
                        <a:t>steht</a:t>
                      </a:r>
                      <a:r>
                        <a:rPr lang="en-GB" sz="2000" baseline="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86283">
                <a:tc>
                  <a:txBody>
                    <a:bodyPr/>
                    <a:lstStyle/>
                    <a:p>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steht</a:t>
                      </a:r>
                      <a:r>
                        <a:rPr lang="en-GB" sz="200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86283">
                <a:tc>
                  <a:txBody>
                    <a:bodyPr/>
                    <a:lstStyle/>
                    <a:p>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steht</a:t>
                      </a:r>
                      <a:r>
                        <a:rPr lang="en-GB" sz="200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9" name="Table 8"/>
          <p:cNvGraphicFramePr>
            <a:graphicFrameLocks noGrp="1"/>
          </p:cNvGraphicFramePr>
          <p:nvPr>
            <p:extLst/>
          </p:nvPr>
        </p:nvGraphicFramePr>
        <p:xfrm>
          <a:off x="1025626" y="1371940"/>
          <a:ext cx="4744715" cy="3538518"/>
        </p:xfrm>
        <a:graphic>
          <a:graphicData uri="http://schemas.openxmlformats.org/drawingml/2006/table">
            <a:tbl>
              <a:tblPr firstRow="1" bandRow="1">
                <a:tableStyleId>{5940675A-B579-460E-94D1-54222C63F5DA}</a:tableStyleId>
              </a:tblPr>
              <a:tblGrid>
                <a:gridCol w="4744715">
                  <a:extLst>
                    <a:ext uri="{9D8B030D-6E8A-4147-A177-3AD203B41FA5}">
                      <a16:colId xmlns:a16="http://schemas.microsoft.com/office/drawing/2014/main" xmlns="" val="20000"/>
                    </a:ext>
                  </a:extLst>
                </a:gridCol>
              </a:tblGrid>
              <a:tr h="589753">
                <a:tc>
                  <a:txBody>
                    <a:bodyPr/>
                    <a:lstStyle/>
                    <a:p>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steigt</a:t>
                      </a:r>
                      <a:r>
                        <a:rPr lang="en-GB" sz="200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589753">
                <a:tc>
                  <a:txBody>
                    <a:bodyPr/>
                    <a:lstStyle/>
                    <a:p>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steht</a:t>
                      </a:r>
                      <a:r>
                        <a:rPr lang="en-GB" sz="2000" baseline="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89753">
                <a:tc>
                  <a:txBody>
                    <a:bodyPr/>
                    <a:lstStyle/>
                    <a:p>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steht</a:t>
                      </a:r>
                      <a:r>
                        <a:rPr lang="en-GB" sz="200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589753">
                <a:tc>
                  <a:txBody>
                    <a:bodyPr/>
                    <a:lstStyle/>
                    <a:p>
                      <a:r>
                        <a:rPr lang="en-GB" sz="2000" dirty="0" smtClean="0">
                          <a:solidFill>
                            <a:schemeClr val="accent5">
                              <a:lumMod val="50000"/>
                            </a:schemeClr>
                          </a:solidFill>
                          <a:latin typeface="Century Gothic" panose="020B0502020202020204" pitchFamily="34" charset="0"/>
                        </a:rPr>
                        <a:t>                   </a:t>
                      </a:r>
                      <a:r>
                        <a:rPr lang="en-GB" sz="2000" baseline="0" dirty="0" smtClean="0">
                          <a:solidFill>
                            <a:schemeClr val="accent5">
                              <a:lumMod val="50000"/>
                            </a:schemeClr>
                          </a:solidFill>
                          <a:latin typeface="Century Gothic" panose="020B0502020202020204" pitchFamily="34" charset="0"/>
                        </a:rPr>
                        <a:t> </a:t>
                      </a:r>
                      <a:r>
                        <a:rPr lang="en-GB" sz="2000" baseline="0" dirty="0" err="1" smtClean="0">
                          <a:solidFill>
                            <a:schemeClr val="accent5">
                              <a:lumMod val="50000"/>
                            </a:schemeClr>
                          </a:solidFill>
                          <a:latin typeface="Century Gothic" panose="020B0502020202020204" pitchFamily="34" charset="0"/>
                        </a:rPr>
                        <a:t>steht</a:t>
                      </a:r>
                      <a:r>
                        <a:rPr lang="en-GB" sz="2000" baseline="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589753">
                <a:tc>
                  <a:txBody>
                    <a:bodyPr/>
                    <a:lstStyle/>
                    <a:p>
                      <a:r>
                        <a:rPr lang="en-GB" sz="2000" baseline="0" dirty="0" smtClean="0">
                          <a:solidFill>
                            <a:schemeClr val="accent5">
                              <a:lumMod val="50000"/>
                            </a:schemeClr>
                          </a:solidFill>
                          <a:latin typeface="Century Gothic" panose="020B0502020202020204" pitchFamily="34" charset="0"/>
                        </a:rPr>
                        <a:t>                    </a:t>
                      </a:r>
                      <a:r>
                        <a:rPr lang="en-GB" sz="2000" baseline="0" dirty="0" err="1" smtClean="0">
                          <a:solidFill>
                            <a:schemeClr val="accent5">
                              <a:lumMod val="50000"/>
                            </a:schemeClr>
                          </a:solidFill>
                          <a:latin typeface="Century Gothic" panose="020B0502020202020204" pitchFamily="34" charset="0"/>
                        </a:rPr>
                        <a:t>steht</a:t>
                      </a:r>
                      <a:r>
                        <a:rPr lang="en-GB" sz="2000" baseline="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89753">
                <a:tc>
                  <a:txBody>
                    <a:bodyPr/>
                    <a:lstStyle/>
                    <a:p>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steht</a:t>
                      </a:r>
                      <a:r>
                        <a:rPr lang="en-GB" sz="200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Rounded Rectangle 11">
            <a:extLst>
              <a:ext uri="{FF2B5EF4-FFF2-40B4-BE49-F238E27FC236}">
                <a16:creationId xmlns="" xmlns:a16="http://schemas.microsoft.com/office/drawing/2014/main" id="{483D7EB9-C2AA-4190-98DE-925F861600E9}"/>
              </a:ext>
            </a:extLst>
          </p:cNvPr>
          <p:cNvSpPr/>
          <p:nvPr/>
        </p:nvSpPr>
        <p:spPr>
          <a:xfrm>
            <a:off x="10352030" y="158883"/>
            <a:ext cx="1610282" cy="383670"/>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b="1" dirty="0">
                <a:solidFill>
                  <a:prstClr val="white"/>
                </a:solidFill>
              </a:rPr>
              <a:t>ANTWORTEN</a:t>
            </a:r>
            <a:endParaRPr lang="en-GB" b="1" dirty="0">
              <a:solidFill>
                <a:prstClr val="white"/>
              </a:solidFill>
            </a:endParaRP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2835" y="1390341"/>
            <a:ext cx="833115" cy="539789"/>
          </a:xfrm>
          <a:prstGeom prst="rect">
            <a:avLst/>
          </a:prstGeom>
        </p:spPr>
      </p:pic>
      <p:pic>
        <p:nvPicPr>
          <p:cNvPr id="21" name="Picture 2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90454" y="1197701"/>
            <a:ext cx="925070" cy="925070"/>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89863" y="1258929"/>
            <a:ext cx="562167" cy="503140"/>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789217" y="2003361"/>
            <a:ext cx="602243" cy="526491"/>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33698" y="1966543"/>
            <a:ext cx="514404" cy="561091"/>
          </a:xfrm>
          <a:prstGeom prst="rect">
            <a:avLst/>
          </a:prstGeom>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506918" y="2597550"/>
            <a:ext cx="575215" cy="502863"/>
          </a:xfrm>
          <a:prstGeom prst="rect">
            <a:avLst/>
          </a:prstGeom>
        </p:spPr>
      </p:pic>
      <p:pic>
        <p:nvPicPr>
          <p:cNvPr id="30" name="Picture 29"/>
          <p:cNvPicPr>
            <a:picLocks noChangeAspect="1"/>
          </p:cNvPicPr>
          <p:nvPr/>
        </p:nvPicPr>
        <p:blipFill>
          <a:blip r:embed="rId9"/>
          <a:stretch>
            <a:fillRect/>
          </a:stretch>
        </p:blipFill>
        <p:spPr>
          <a:xfrm>
            <a:off x="3789218" y="2658691"/>
            <a:ext cx="727542" cy="441722"/>
          </a:xfrm>
          <a:prstGeom prst="rect">
            <a:avLst/>
          </a:prstGeom>
        </p:spPr>
      </p:pic>
      <p:pic>
        <p:nvPicPr>
          <p:cNvPr id="31" name="Picture 30"/>
          <p:cNvPicPr>
            <a:picLocks noChangeAspect="1"/>
          </p:cNvPicPr>
          <p:nvPr/>
        </p:nvPicPr>
        <p:blipFill>
          <a:blip r:embed="rId9"/>
          <a:stretch>
            <a:fillRect/>
          </a:stretch>
        </p:blipFill>
        <p:spPr>
          <a:xfrm>
            <a:off x="1450564" y="3240244"/>
            <a:ext cx="737658" cy="447864"/>
          </a:xfrm>
          <a:prstGeom prst="rect">
            <a:avLst/>
          </a:prstGeom>
        </p:spPr>
      </p:pic>
      <p:pic>
        <p:nvPicPr>
          <p:cNvPr id="32" name="Picture 31"/>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748965" y="3152449"/>
            <a:ext cx="794644" cy="523270"/>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3645" y="3748814"/>
            <a:ext cx="833115" cy="539789"/>
          </a:xfrm>
          <a:prstGeom prst="rect">
            <a:avLst/>
          </a:prstGeom>
        </p:spPr>
      </p:pic>
      <p:pic>
        <p:nvPicPr>
          <p:cNvPr id="34" name="Picture 33"/>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393578" y="3745884"/>
            <a:ext cx="794644" cy="523270"/>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2925" y="4326930"/>
            <a:ext cx="833115" cy="539789"/>
          </a:xfrm>
          <a:prstGeom prst="rect">
            <a:avLst/>
          </a:prstGeom>
        </p:spPr>
      </p:pic>
      <p:pic>
        <p:nvPicPr>
          <p:cNvPr id="36" name="Picture 3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37152" y="4191381"/>
            <a:ext cx="925070" cy="925070"/>
          </a:xfrm>
          <a:prstGeom prst="rect">
            <a:avLst/>
          </a:prstGeom>
        </p:spPr>
      </p:pic>
      <p:pic>
        <p:nvPicPr>
          <p:cNvPr id="37" name="Picture 3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93292" y="1041473"/>
            <a:ext cx="925070" cy="925070"/>
          </a:xfrm>
          <a:prstGeom prst="rect">
            <a:avLst/>
          </a:prstGeom>
        </p:spPr>
      </p:pic>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789863" y="1906999"/>
            <a:ext cx="602243" cy="526491"/>
          </a:xfrm>
          <a:prstGeom prst="rect">
            <a:avLst/>
          </a:prstGeom>
        </p:spPr>
      </p:pic>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4344" y="1870181"/>
            <a:ext cx="514404" cy="561091"/>
          </a:xfrm>
          <a:prstGeom prst="rect">
            <a:avLst/>
          </a:prstGeom>
        </p:spPr>
      </p:pic>
      <p:pic>
        <p:nvPicPr>
          <p:cNvPr id="40"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507564" y="2501188"/>
            <a:ext cx="575215" cy="502863"/>
          </a:xfrm>
          <a:prstGeom prst="rect">
            <a:avLst/>
          </a:prstGeom>
        </p:spPr>
      </p:pic>
      <p:pic>
        <p:nvPicPr>
          <p:cNvPr id="41" name="Picture 40"/>
          <p:cNvPicPr>
            <a:picLocks noChangeAspect="1"/>
          </p:cNvPicPr>
          <p:nvPr/>
        </p:nvPicPr>
        <p:blipFill>
          <a:blip r:embed="rId9"/>
          <a:stretch>
            <a:fillRect/>
          </a:stretch>
        </p:blipFill>
        <p:spPr>
          <a:xfrm>
            <a:off x="9789864" y="2562329"/>
            <a:ext cx="727542" cy="441722"/>
          </a:xfrm>
          <a:prstGeom prst="rect">
            <a:avLst/>
          </a:prstGeom>
        </p:spPr>
      </p:pic>
      <p:pic>
        <p:nvPicPr>
          <p:cNvPr id="42" name="Picture 41"/>
          <p:cNvPicPr>
            <a:picLocks noChangeAspect="1"/>
          </p:cNvPicPr>
          <p:nvPr/>
        </p:nvPicPr>
        <p:blipFill>
          <a:blip r:embed="rId9"/>
          <a:stretch>
            <a:fillRect/>
          </a:stretch>
        </p:blipFill>
        <p:spPr>
          <a:xfrm>
            <a:off x="7451210" y="3143882"/>
            <a:ext cx="737658" cy="447864"/>
          </a:xfrm>
          <a:prstGeom prst="rect">
            <a:avLst/>
          </a:prstGeom>
        </p:spPr>
      </p:pic>
      <p:pic>
        <p:nvPicPr>
          <p:cNvPr id="43" name="Picture 42"/>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9749611" y="3056087"/>
            <a:ext cx="794644" cy="523270"/>
          </a:xfrm>
          <a:prstGeom prst="rect">
            <a:avLst/>
          </a:prstGeom>
        </p:spPr>
      </p:pic>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4291" y="3652452"/>
            <a:ext cx="833115" cy="539789"/>
          </a:xfrm>
          <a:prstGeom prst="rect">
            <a:avLst/>
          </a:prstGeom>
        </p:spPr>
      </p:pic>
      <p:pic>
        <p:nvPicPr>
          <p:cNvPr id="45" name="Picture 44"/>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7394224" y="3649522"/>
            <a:ext cx="794644" cy="523270"/>
          </a:xfrm>
          <a:prstGeom prst="rect">
            <a:avLst/>
          </a:prstGeom>
        </p:spPr>
      </p:pic>
      <p:pic>
        <p:nvPicPr>
          <p:cNvPr id="46" name="Picture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3571" y="4230568"/>
            <a:ext cx="833115" cy="539789"/>
          </a:xfrm>
          <a:prstGeom prst="rect">
            <a:avLst/>
          </a:prstGeom>
        </p:spPr>
      </p:pic>
      <p:pic>
        <p:nvPicPr>
          <p:cNvPr id="47" name="Picture 4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37798" y="4095019"/>
            <a:ext cx="925070" cy="925070"/>
          </a:xfrm>
          <a:prstGeom prst="rect">
            <a:avLst/>
          </a:prstGeom>
        </p:spPr>
      </p:pic>
      <p:pic>
        <p:nvPicPr>
          <p:cNvPr id="48" name="Pictur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2381" y="4831950"/>
            <a:ext cx="562167" cy="503140"/>
          </a:xfrm>
          <a:prstGeom prst="rect">
            <a:avLst/>
          </a:prstGeom>
        </p:spPr>
      </p:pic>
      <p:pic>
        <p:nvPicPr>
          <p:cNvPr id="49" name="Picture 4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19747" y="4651224"/>
            <a:ext cx="925070" cy="925070"/>
          </a:xfrm>
          <a:prstGeom prst="rect">
            <a:avLst/>
          </a:prstGeom>
        </p:spPr>
      </p:pic>
      <p:sp>
        <p:nvSpPr>
          <p:cNvPr id="50" name="TextBox 49"/>
          <p:cNvSpPr txBox="1"/>
          <p:nvPr/>
        </p:nvSpPr>
        <p:spPr>
          <a:xfrm>
            <a:off x="965182" y="1424779"/>
            <a:ext cx="5050914" cy="461665"/>
          </a:xfrm>
          <a:prstGeom prst="rect">
            <a:avLst/>
          </a:prstGeom>
          <a:solidFill>
            <a:schemeClr val="bg1"/>
          </a:solidFill>
        </p:spPr>
        <p:txBody>
          <a:bodyPr wrap="square" rtlCol="0">
            <a:spAutoFit/>
          </a:bodyPr>
          <a:lstStyle/>
          <a:p>
            <a:r>
              <a:rPr lang="en-GB" sz="2400" b="1" dirty="0">
                <a:solidFill>
                  <a:srgbClr val="E28700"/>
                </a:solidFill>
              </a:rPr>
              <a:t>Der Berg </a:t>
            </a:r>
            <a:r>
              <a:rPr lang="en-GB" sz="2400" b="1" dirty="0" err="1">
                <a:solidFill>
                  <a:srgbClr val="E28700"/>
                </a:solidFill>
              </a:rPr>
              <a:t>steigt</a:t>
            </a:r>
            <a:r>
              <a:rPr lang="en-GB" sz="2400" b="1" dirty="0">
                <a:solidFill>
                  <a:srgbClr val="E28700"/>
                </a:solidFill>
              </a:rPr>
              <a:t> auf den </a:t>
            </a:r>
            <a:r>
              <a:rPr lang="en-GB" sz="2400" b="1" dirty="0" err="1">
                <a:solidFill>
                  <a:srgbClr val="E28700"/>
                </a:solidFill>
              </a:rPr>
              <a:t>Mond</a:t>
            </a:r>
            <a:r>
              <a:rPr lang="en-GB" sz="2400" b="1" dirty="0">
                <a:solidFill>
                  <a:srgbClr val="E28700"/>
                </a:solidFill>
              </a:rPr>
              <a:t>.</a:t>
            </a:r>
            <a:endParaRPr lang="en-GB" sz="2400" b="1" dirty="0">
              <a:solidFill>
                <a:srgbClr val="E28700"/>
              </a:solidFill>
            </a:endParaRPr>
          </a:p>
        </p:txBody>
      </p:sp>
      <p:sp>
        <p:nvSpPr>
          <p:cNvPr id="51" name="TextBox 50"/>
          <p:cNvSpPr txBox="1"/>
          <p:nvPr/>
        </p:nvSpPr>
        <p:spPr>
          <a:xfrm>
            <a:off x="925617" y="2026275"/>
            <a:ext cx="5050914" cy="461665"/>
          </a:xfrm>
          <a:prstGeom prst="rect">
            <a:avLst/>
          </a:prstGeom>
          <a:solidFill>
            <a:schemeClr val="bg1"/>
          </a:solidFill>
        </p:spPr>
        <p:txBody>
          <a:bodyPr wrap="square" rtlCol="0">
            <a:spAutoFit/>
          </a:bodyPr>
          <a:lstStyle/>
          <a:p>
            <a:r>
              <a:rPr lang="en-GB" sz="2400" b="1" dirty="0">
                <a:solidFill>
                  <a:srgbClr val="E28700"/>
                </a:solidFill>
              </a:rPr>
              <a:t>Der Mann </a:t>
            </a:r>
            <a:r>
              <a:rPr lang="en-GB" sz="2400" b="1" dirty="0" err="1">
                <a:solidFill>
                  <a:srgbClr val="E28700"/>
                </a:solidFill>
              </a:rPr>
              <a:t>steht</a:t>
            </a:r>
            <a:r>
              <a:rPr lang="en-GB" sz="2400" b="1" dirty="0">
                <a:solidFill>
                  <a:srgbClr val="E28700"/>
                </a:solidFill>
              </a:rPr>
              <a:t> auf </a:t>
            </a:r>
            <a:r>
              <a:rPr lang="en-GB" sz="2400" b="1" dirty="0" err="1">
                <a:solidFill>
                  <a:srgbClr val="E28700"/>
                </a:solidFill>
              </a:rPr>
              <a:t>dem</a:t>
            </a:r>
            <a:r>
              <a:rPr lang="en-GB" sz="2400" b="1" dirty="0">
                <a:solidFill>
                  <a:srgbClr val="E28700"/>
                </a:solidFill>
              </a:rPr>
              <a:t> </a:t>
            </a:r>
            <a:r>
              <a:rPr lang="en-GB" sz="2400" b="1" dirty="0" err="1">
                <a:solidFill>
                  <a:srgbClr val="E28700"/>
                </a:solidFill>
              </a:rPr>
              <a:t>Sessel</a:t>
            </a:r>
            <a:r>
              <a:rPr lang="en-GB" sz="2400" b="1" dirty="0">
                <a:solidFill>
                  <a:srgbClr val="E28700"/>
                </a:solidFill>
              </a:rPr>
              <a:t>.</a:t>
            </a:r>
            <a:endParaRPr lang="en-GB" sz="2400" b="1" dirty="0">
              <a:solidFill>
                <a:srgbClr val="E28700"/>
              </a:solidFill>
            </a:endParaRPr>
          </a:p>
        </p:txBody>
      </p:sp>
      <p:sp>
        <p:nvSpPr>
          <p:cNvPr id="52" name="TextBox 51"/>
          <p:cNvSpPr txBox="1"/>
          <p:nvPr/>
        </p:nvSpPr>
        <p:spPr>
          <a:xfrm>
            <a:off x="906611" y="2631274"/>
            <a:ext cx="5050914" cy="461665"/>
          </a:xfrm>
          <a:prstGeom prst="rect">
            <a:avLst/>
          </a:prstGeom>
          <a:solidFill>
            <a:schemeClr val="bg1"/>
          </a:solidFill>
        </p:spPr>
        <p:txBody>
          <a:bodyPr wrap="square" rtlCol="0">
            <a:spAutoFit/>
          </a:bodyPr>
          <a:lstStyle/>
          <a:p>
            <a:r>
              <a:rPr lang="en-GB" sz="2400" b="1" dirty="0">
                <a:solidFill>
                  <a:srgbClr val="E28700"/>
                </a:solidFill>
              </a:rPr>
              <a:t>Der </a:t>
            </a:r>
            <a:r>
              <a:rPr lang="en-GB" sz="2400" b="1" dirty="0" err="1">
                <a:solidFill>
                  <a:srgbClr val="E28700"/>
                </a:solidFill>
              </a:rPr>
              <a:t>Sessel</a:t>
            </a:r>
            <a:r>
              <a:rPr lang="en-GB" sz="2400" b="1" dirty="0">
                <a:solidFill>
                  <a:srgbClr val="E28700"/>
                </a:solidFill>
              </a:rPr>
              <a:t> </a:t>
            </a:r>
            <a:r>
              <a:rPr lang="en-GB" sz="2400" b="1" dirty="0" err="1">
                <a:solidFill>
                  <a:srgbClr val="E28700"/>
                </a:solidFill>
              </a:rPr>
              <a:t>steht</a:t>
            </a:r>
            <a:r>
              <a:rPr lang="en-GB" sz="2400" b="1" dirty="0">
                <a:solidFill>
                  <a:srgbClr val="E28700"/>
                </a:solidFill>
              </a:rPr>
              <a:t> auf </a:t>
            </a:r>
            <a:r>
              <a:rPr lang="en-GB" sz="2400" b="1" dirty="0" err="1">
                <a:solidFill>
                  <a:srgbClr val="E28700"/>
                </a:solidFill>
              </a:rPr>
              <a:t>dem</a:t>
            </a:r>
            <a:r>
              <a:rPr lang="en-GB" sz="2400" b="1" dirty="0">
                <a:solidFill>
                  <a:srgbClr val="E28700"/>
                </a:solidFill>
              </a:rPr>
              <a:t> </a:t>
            </a:r>
            <a:r>
              <a:rPr lang="en-GB" sz="2400" b="1" dirty="0" err="1">
                <a:solidFill>
                  <a:srgbClr val="E28700"/>
                </a:solidFill>
              </a:rPr>
              <a:t>Tisch</a:t>
            </a:r>
            <a:r>
              <a:rPr lang="en-GB" sz="2400" b="1" dirty="0">
                <a:solidFill>
                  <a:srgbClr val="E28700"/>
                </a:solidFill>
              </a:rPr>
              <a:t>.</a:t>
            </a:r>
            <a:endParaRPr lang="en-GB" sz="2400" b="1" dirty="0">
              <a:solidFill>
                <a:srgbClr val="E28700"/>
              </a:solidFill>
            </a:endParaRPr>
          </a:p>
        </p:txBody>
      </p:sp>
      <p:sp>
        <p:nvSpPr>
          <p:cNvPr id="53" name="TextBox 52"/>
          <p:cNvSpPr txBox="1"/>
          <p:nvPr/>
        </p:nvSpPr>
        <p:spPr>
          <a:xfrm>
            <a:off x="925617" y="3233343"/>
            <a:ext cx="5050914" cy="461665"/>
          </a:xfrm>
          <a:prstGeom prst="rect">
            <a:avLst/>
          </a:prstGeom>
          <a:solidFill>
            <a:schemeClr val="bg1"/>
          </a:solidFill>
        </p:spPr>
        <p:txBody>
          <a:bodyPr wrap="square" rtlCol="0">
            <a:spAutoFit/>
          </a:bodyPr>
          <a:lstStyle/>
          <a:p>
            <a:r>
              <a:rPr lang="en-GB" sz="2400" b="1" dirty="0">
                <a:solidFill>
                  <a:srgbClr val="E28700"/>
                </a:solidFill>
              </a:rPr>
              <a:t>Der </a:t>
            </a:r>
            <a:r>
              <a:rPr lang="en-GB" sz="2400" b="1" dirty="0" err="1">
                <a:solidFill>
                  <a:srgbClr val="E28700"/>
                </a:solidFill>
              </a:rPr>
              <a:t>Tisch</a:t>
            </a:r>
            <a:r>
              <a:rPr lang="en-GB" sz="2400" b="1" dirty="0">
                <a:solidFill>
                  <a:srgbClr val="E28700"/>
                </a:solidFill>
              </a:rPr>
              <a:t> </a:t>
            </a:r>
            <a:r>
              <a:rPr lang="en-GB" sz="2400" b="1" dirty="0" err="1">
                <a:solidFill>
                  <a:srgbClr val="E28700"/>
                </a:solidFill>
              </a:rPr>
              <a:t>steht</a:t>
            </a:r>
            <a:r>
              <a:rPr lang="en-GB" sz="2400" b="1" dirty="0">
                <a:solidFill>
                  <a:srgbClr val="E28700"/>
                </a:solidFill>
              </a:rPr>
              <a:t> auf </a:t>
            </a:r>
            <a:r>
              <a:rPr lang="en-GB" sz="2400" b="1" dirty="0" err="1">
                <a:solidFill>
                  <a:srgbClr val="E28700"/>
                </a:solidFill>
              </a:rPr>
              <a:t>dem</a:t>
            </a:r>
            <a:r>
              <a:rPr lang="en-GB" sz="2400" b="1" dirty="0">
                <a:solidFill>
                  <a:srgbClr val="E28700"/>
                </a:solidFill>
              </a:rPr>
              <a:t> </a:t>
            </a:r>
            <a:r>
              <a:rPr lang="en-GB" sz="2400" b="1" dirty="0" err="1">
                <a:solidFill>
                  <a:srgbClr val="E28700"/>
                </a:solidFill>
              </a:rPr>
              <a:t>Haus</a:t>
            </a:r>
            <a:r>
              <a:rPr lang="en-GB" sz="2400" b="1" dirty="0">
                <a:solidFill>
                  <a:srgbClr val="E28700"/>
                </a:solidFill>
              </a:rPr>
              <a:t>.</a:t>
            </a:r>
            <a:endParaRPr lang="en-GB" sz="2400" b="1" dirty="0">
              <a:solidFill>
                <a:srgbClr val="E28700"/>
              </a:solidFill>
            </a:endParaRPr>
          </a:p>
        </p:txBody>
      </p:sp>
      <p:sp>
        <p:nvSpPr>
          <p:cNvPr id="54" name="TextBox 53"/>
          <p:cNvSpPr txBox="1"/>
          <p:nvPr/>
        </p:nvSpPr>
        <p:spPr>
          <a:xfrm>
            <a:off x="961674" y="3835412"/>
            <a:ext cx="5050914" cy="461665"/>
          </a:xfrm>
          <a:prstGeom prst="rect">
            <a:avLst/>
          </a:prstGeom>
          <a:solidFill>
            <a:schemeClr val="bg1"/>
          </a:solidFill>
        </p:spPr>
        <p:txBody>
          <a:bodyPr wrap="square" rtlCol="0">
            <a:spAutoFit/>
          </a:bodyPr>
          <a:lstStyle/>
          <a:p>
            <a:r>
              <a:rPr lang="en-GB" sz="2400" b="1" dirty="0">
                <a:solidFill>
                  <a:srgbClr val="E28700"/>
                </a:solidFill>
              </a:rPr>
              <a:t>Das </a:t>
            </a:r>
            <a:r>
              <a:rPr lang="en-GB" sz="2400" b="1" dirty="0" err="1">
                <a:solidFill>
                  <a:srgbClr val="E28700"/>
                </a:solidFill>
              </a:rPr>
              <a:t>Haus</a:t>
            </a:r>
            <a:r>
              <a:rPr lang="en-GB" sz="2400" b="1" dirty="0">
                <a:solidFill>
                  <a:srgbClr val="E28700"/>
                </a:solidFill>
              </a:rPr>
              <a:t> </a:t>
            </a:r>
            <a:r>
              <a:rPr lang="en-GB" sz="2400" b="1" dirty="0" err="1">
                <a:solidFill>
                  <a:srgbClr val="E28700"/>
                </a:solidFill>
              </a:rPr>
              <a:t>steht</a:t>
            </a:r>
            <a:r>
              <a:rPr lang="en-GB" sz="2400" b="1" dirty="0">
                <a:solidFill>
                  <a:srgbClr val="E28700"/>
                </a:solidFill>
              </a:rPr>
              <a:t> auf </a:t>
            </a:r>
            <a:r>
              <a:rPr lang="en-GB" sz="2400" b="1" dirty="0" err="1">
                <a:solidFill>
                  <a:srgbClr val="E28700"/>
                </a:solidFill>
              </a:rPr>
              <a:t>dem</a:t>
            </a:r>
            <a:r>
              <a:rPr lang="en-GB" sz="2400" b="1" dirty="0">
                <a:solidFill>
                  <a:srgbClr val="E28700"/>
                </a:solidFill>
              </a:rPr>
              <a:t> Berg.</a:t>
            </a:r>
            <a:endParaRPr lang="en-GB" sz="2400" b="1" dirty="0">
              <a:solidFill>
                <a:srgbClr val="E28700"/>
              </a:solidFill>
            </a:endParaRPr>
          </a:p>
        </p:txBody>
      </p:sp>
      <p:sp>
        <p:nvSpPr>
          <p:cNvPr id="55" name="TextBox 54"/>
          <p:cNvSpPr txBox="1"/>
          <p:nvPr/>
        </p:nvSpPr>
        <p:spPr>
          <a:xfrm>
            <a:off x="906611" y="4394290"/>
            <a:ext cx="5050914" cy="461665"/>
          </a:xfrm>
          <a:prstGeom prst="rect">
            <a:avLst/>
          </a:prstGeom>
          <a:solidFill>
            <a:schemeClr val="bg1"/>
          </a:solidFill>
        </p:spPr>
        <p:txBody>
          <a:bodyPr wrap="square" rtlCol="0">
            <a:spAutoFit/>
          </a:bodyPr>
          <a:lstStyle/>
          <a:p>
            <a:r>
              <a:rPr lang="en-GB" sz="2400" b="1" dirty="0">
                <a:solidFill>
                  <a:srgbClr val="E28700"/>
                </a:solidFill>
              </a:rPr>
              <a:t>Der Berg </a:t>
            </a:r>
            <a:r>
              <a:rPr lang="en-GB" sz="2400" b="1" dirty="0" err="1">
                <a:solidFill>
                  <a:srgbClr val="E28700"/>
                </a:solidFill>
              </a:rPr>
              <a:t>steht</a:t>
            </a:r>
            <a:r>
              <a:rPr lang="en-GB" sz="2400" b="1" dirty="0">
                <a:solidFill>
                  <a:srgbClr val="E28700"/>
                </a:solidFill>
              </a:rPr>
              <a:t> auf </a:t>
            </a:r>
            <a:r>
              <a:rPr lang="en-GB" sz="2400" b="1" dirty="0" err="1">
                <a:solidFill>
                  <a:srgbClr val="E28700"/>
                </a:solidFill>
              </a:rPr>
              <a:t>dem</a:t>
            </a:r>
            <a:r>
              <a:rPr lang="en-GB" sz="2400" b="1" dirty="0">
                <a:solidFill>
                  <a:srgbClr val="E28700"/>
                </a:solidFill>
              </a:rPr>
              <a:t> </a:t>
            </a:r>
            <a:r>
              <a:rPr lang="en-GB" sz="2400" b="1" dirty="0" err="1">
                <a:solidFill>
                  <a:srgbClr val="E28700"/>
                </a:solidFill>
              </a:rPr>
              <a:t>Mond</a:t>
            </a:r>
            <a:r>
              <a:rPr lang="en-GB" sz="2400" b="1" dirty="0">
                <a:solidFill>
                  <a:srgbClr val="E28700"/>
                </a:solidFill>
              </a:rPr>
              <a:t>.</a:t>
            </a:r>
            <a:endParaRPr lang="en-GB" sz="2400" b="1" dirty="0">
              <a:solidFill>
                <a:srgbClr val="E28700"/>
              </a:solidFill>
            </a:endParaRPr>
          </a:p>
        </p:txBody>
      </p:sp>
      <p:sp>
        <p:nvSpPr>
          <p:cNvPr id="56" name="TextBox 55"/>
          <p:cNvSpPr txBox="1"/>
          <p:nvPr/>
        </p:nvSpPr>
        <p:spPr>
          <a:xfrm>
            <a:off x="6812281" y="1335536"/>
            <a:ext cx="5050914" cy="461665"/>
          </a:xfrm>
          <a:prstGeom prst="rect">
            <a:avLst/>
          </a:prstGeom>
          <a:solidFill>
            <a:schemeClr val="bg1"/>
          </a:solidFill>
        </p:spPr>
        <p:txBody>
          <a:bodyPr wrap="square" rtlCol="0">
            <a:spAutoFit/>
          </a:bodyPr>
          <a:lstStyle/>
          <a:p>
            <a:r>
              <a:rPr lang="en-GB" sz="2400" b="1" dirty="0">
                <a:solidFill>
                  <a:srgbClr val="E28700"/>
                </a:solidFill>
              </a:rPr>
              <a:t>Der </a:t>
            </a:r>
            <a:r>
              <a:rPr lang="en-GB" sz="2400" b="1" dirty="0" err="1">
                <a:solidFill>
                  <a:srgbClr val="E28700"/>
                </a:solidFill>
              </a:rPr>
              <a:t>Mond</a:t>
            </a:r>
            <a:r>
              <a:rPr lang="en-GB" sz="2400" b="1" dirty="0">
                <a:solidFill>
                  <a:srgbClr val="E28700"/>
                </a:solidFill>
              </a:rPr>
              <a:t> </a:t>
            </a:r>
            <a:r>
              <a:rPr lang="en-GB" sz="2400" b="1" dirty="0" err="1">
                <a:solidFill>
                  <a:srgbClr val="E28700"/>
                </a:solidFill>
              </a:rPr>
              <a:t>steigt</a:t>
            </a:r>
            <a:r>
              <a:rPr lang="en-GB" sz="2400" b="1" dirty="0">
                <a:solidFill>
                  <a:srgbClr val="E28700"/>
                </a:solidFill>
              </a:rPr>
              <a:t> auf die </a:t>
            </a:r>
            <a:r>
              <a:rPr lang="en-GB" sz="2400" b="1" dirty="0" err="1">
                <a:solidFill>
                  <a:srgbClr val="E28700"/>
                </a:solidFill>
              </a:rPr>
              <a:t>Nacht</a:t>
            </a:r>
            <a:r>
              <a:rPr lang="en-GB" sz="2400" b="1" dirty="0">
                <a:solidFill>
                  <a:srgbClr val="E28700"/>
                </a:solidFill>
              </a:rPr>
              <a:t>.</a:t>
            </a:r>
            <a:endParaRPr lang="en-GB" sz="2400" b="1" dirty="0">
              <a:solidFill>
                <a:srgbClr val="E28700"/>
              </a:solidFill>
            </a:endParaRPr>
          </a:p>
        </p:txBody>
      </p:sp>
      <p:sp>
        <p:nvSpPr>
          <p:cNvPr id="57" name="TextBox 56"/>
          <p:cNvSpPr txBox="1"/>
          <p:nvPr/>
        </p:nvSpPr>
        <p:spPr>
          <a:xfrm>
            <a:off x="6812281" y="1966591"/>
            <a:ext cx="5050914" cy="461665"/>
          </a:xfrm>
          <a:prstGeom prst="rect">
            <a:avLst/>
          </a:prstGeom>
          <a:solidFill>
            <a:schemeClr val="bg1"/>
          </a:solidFill>
        </p:spPr>
        <p:txBody>
          <a:bodyPr wrap="square" rtlCol="0">
            <a:spAutoFit/>
          </a:bodyPr>
          <a:lstStyle/>
          <a:p>
            <a:r>
              <a:rPr lang="en-GB" sz="2400" b="1" dirty="0">
                <a:solidFill>
                  <a:srgbClr val="E28700"/>
                </a:solidFill>
              </a:rPr>
              <a:t>Der Mann </a:t>
            </a:r>
            <a:r>
              <a:rPr lang="en-GB" sz="2400" b="1" dirty="0" err="1">
                <a:solidFill>
                  <a:srgbClr val="E28700"/>
                </a:solidFill>
              </a:rPr>
              <a:t>steht</a:t>
            </a:r>
            <a:r>
              <a:rPr lang="en-GB" sz="2400" b="1" dirty="0">
                <a:solidFill>
                  <a:srgbClr val="E28700"/>
                </a:solidFill>
              </a:rPr>
              <a:t> auf </a:t>
            </a:r>
            <a:r>
              <a:rPr lang="en-GB" sz="2400" b="1" dirty="0" err="1">
                <a:solidFill>
                  <a:srgbClr val="E28700"/>
                </a:solidFill>
              </a:rPr>
              <a:t>dem</a:t>
            </a:r>
            <a:r>
              <a:rPr lang="en-GB" sz="2400" b="1" dirty="0">
                <a:solidFill>
                  <a:srgbClr val="E28700"/>
                </a:solidFill>
              </a:rPr>
              <a:t> </a:t>
            </a:r>
            <a:r>
              <a:rPr lang="en-GB" sz="2400" b="1" dirty="0" err="1">
                <a:solidFill>
                  <a:srgbClr val="E28700"/>
                </a:solidFill>
              </a:rPr>
              <a:t>Sessel</a:t>
            </a:r>
            <a:r>
              <a:rPr lang="en-GB" sz="2400" b="1" dirty="0">
                <a:solidFill>
                  <a:srgbClr val="E28700"/>
                </a:solidFill>
              </a:rPr>
              <a:t>.</a:t>
            </a:r>
            <a:endParaRPr lang="en-GB" sz="2400" b="1" dirty="0">
              <a:solidFill>
                <a:srgbClr val="E28700"/>
              </a:solidFill>
            </a:endParaRPr>
          </a:p>
        </p:txBody>
      </p:sp>
      <p:sp>
        <p:nvSpPr>
          <p:cNvPr id="58" name="TextBox 57"/>
          <p:cNvSpPr txBox="1"/>
          <p:nvPr/>
        </p:nvSpPr>
        <p:spPr>
          <a:xfrm>
            <a:off x="6812281" y="2521786"/>
            <a:ext cx="5050914" cy="461665"/>
          </a:xfrm>
          <a:prstGeom prst="rect">
            <a:avLst/>
          </a:prstGeom>
          <a:solidFill>
            <a:schemeClr val="bg1"/>
          </a:solidFill>
        </p:spPr>
        <p:txBody>
          <a:bodyPr wrap="square" rtlCol="0">
            <a:spAutoFit/>
          </a:bodyPr>
          <a:lstStyle/>
          <a:p>
            <a:r>
              <a:rPr lang="en-GB" sz="2400" b="1" dirty="0">
                <a:solidFill>
                  <a:srgbClr val="E28700"/>
                </a:solidFill>
              </a:rPr>
              <a:t>Der </a:t>
            </a:r>
            <a:r>
              <a:rPr lang="en-GB" sz="2400" b="1" dirty="0" err="1">
                <a:solidFill>
                  <a:srgbClr val="E28700"/>
                </a:solidFill>
              </a:rPr>
              <a:t>Sessel</a:t>
            </a:r>
            <a:r>
              <a:rPr lang="en-GB" sz="2400" b="1" dirty="0">
                <a:solidFill>
                  <a:srgbClr val="E28700"/>
                </a:solidFill>
              </a:rPr>
              <a:t> </a:t>
            </a:r>
            <a:r>
              <a:rPr lang="en-GB" sz="2400" b="1" dirty="0" err="1">
                <a:solidFill>
                  <a:srgbClr val="E28700"/>
                </a:solidFill>
              </a:rPr>
              <a:t>steht</a:t>
            </a:r>
            <a:r>
              <a:rPr lang="en-GB" sz="2400" b="1" dirty="0">
                <a:solidFill>
                  <a:srgbClr val="E28700"/>
                </a:solidFill>
              </a:rPr>
              <a:t> auf </a:t>
            </a:r>
            <a:r>
              <a:rPr lang="en-GB" sz="2400" b="1" dirty="0" err="1">
                <a:solidFill>
                  <a:srgbClr val="E28700"/>
                </a:solidFill>
              </a:rPr>
              <a:t>dem</a:t>
            </a:r>
            <a:r>
              <a:rPr lang="en-GB" sz="2400" b="1" dirty="0">
                <a:solidFill>
                  <a:srgbClr val="E28700"/>
                </a:solidFill>
              </a:rPr>
              <a:t> </a:t>
            </a:r>
            <a:r>
              <a:rPr lang="en-GB" sz="2400" b="1" dirty="0" err="1">
                <a:solidFill>
                  <a:srgbClr val="E28700"/>
                </a:solidFill>
              </a:rPr>
              <a:t>Tisch</a:t>
            </a:r>
            <a:r>
              <a:rPr lang="en-GB" sz="2400" b="1" dirty="0">
                <a:solidFill>
                  <a:srgbClr val="E28700"/>
                </a:solidFill>
              </a:rPr>
              <a:t>.</a:t>
            </a:r>
            <a:endParaRPr lang="en-GB" sz="2400" b="1" dirty="0">
              <a:solidFill>
                <a:srgbClr val="E28700"/>
              </a:solidFill>
            </a:endParaRPr>
          </a:p>
        </p:txBody>
      </p:sp>
      <p:sp>
        <p:nvSpPr>
          <p:cNvPr id="59" name="TextBox 58"/>
          <p:cNvSpPr txBox="1"/>
          <p:nvPr/>
        </p:nvSpPr>
        <p:spPr>
          <a:xfrm>
            <a:off x="6812281" y="3107810"/>
            <a:ext cx="5050914" cy="461665"/>
          </a:xfrm>
          <a:prstGeom prst="rect">
            <a:avLst/>
          </a:prstGeom>
          <a:solidFill>
            <a:schemeClr val="bg1"/>
          </a:solidFill>
        </p:spPr>
        <p:txBody>
          <a:bodyPr wrap="square" rtlCol="0">
            <a:spAutoFit/>
          </a:bodyPr>
          <a:lstStyle/>
          <a:p>
            <a:r>
              <a:rPr lang="en-GB" sz="2400" b="1" dirty="0">
                <a:solidFill>
                  <a:srgbClr val="E28700"/>
                </a:solidFill>
              </a:rPr>
              <a:t>Der </a:t>
            </a:r>
            <a:r>
              <a:rPr lang="en-GB" sz="2400" b="1" dirty="0" err="1">
                <a:solidFill>
                  <a:srgbClr val="E28700"/>
                </a:solidFill>
              </a:rPr>
              <a:t>Tisch</a:t>
            </a:r>
            <a:r>
              <a:rPr lang="en-GB" sz="2400" b="1" dirty="0">
                <a:solidFill>
                  <a:srgbClr val="E28700"/>
                </a:solidFill>
              </a:rPr>
              <a:t> </a:t>
            </a:r>
            <a:r>
              <a:rPr lang="en-GB" sz="2400" b="1" dirty="0" err="1">
                <a:solidFill>
                  <a:srgbClr val="E28700"/>
                </a:solidFill>
              </a:rPr>
              <a:t>steht</a:t>
            </a:r>
            <a:r>
              <a:rPr lang="en-GB" sz="2400" b="1" dirty="0">
                <a:solidFill>
                  <a:srgbClr val="E28700"/>
                </a:solidFill>
              </a:rPr>
              <a:t> auf </a:t>
            </a:r>
            <a:r>
              <a:rPr lang="en-GB" sz="2400" b="1" dirty="0" err="1">
                <a:solidFill>
                  <a:srgbClr val="E28700"/>
                </a:solidFill>
              </a:rPr>
              <a:t>dem</a:t>
            </a:r>
            <a:r>
              <a:rPr lang="en-GB" sz="2400" b="1" dirty="0">
                <a:solidFill>
                  <a:srgbClr val="E28700"/>
                </a:solidFill>
              </a:rPr>
              <a:t> </a:t>
            </a:r>
            <a:r>
              <a:rPr lang="en-GB" sz="2400" b="1" dirty="0" err="1">
                <a:solidFill>
                  <a:srgbClr val="E28700"/>
                </a:solidFill>
              </a:rPr>
              <a:t>Haus</a:t>
            </a:r>
            <a:r>
              <a:rPr lang="en-GB" sz="2400" b="1" dirty="0">
                <a:solidFill>
                  <a:srgbClr val="E28700"/>
                </a:solidFill>
              </a:rPr>
              <a:t>.</a:t>
            </a:r>
            <a:endParaRPr lang="en-GB" sz="2400" b="1" dirty="0">
              <a:solidFill>
                <a:srgbClr val="E28700"/>
              </a:solidFill>
            </a:endParaRPr>
          </a:p>
        </p:txBody>
      </p:sp>
      <p:sp>
        <p:nvSpPr>
          <p:cNvPr id="60" name="TextBox 59"/>
          <p:cNvSpPr txBox="1"/>
          <p:nvPr/>
        </p:nvSpPr>
        <p:spPr>
          <a:xfrm>
            <a:off x="6812281" y="3727698"/>
            <a:ext cx="5050914" cy="461665"/>
          </a:xfrm>
          <a:prstGeom prst="rect">
            <a:avLst/>
          </a:prstGeom>
          <a:solidFill>
            <a:schemeClr val="bg1"/>
          </a:solidFill>
        </p:spPr>
        <p:txBody>
          <a:bodyPr wrap="square" rtlCol="0">
            <a:spAutoFit/>
          </a:bodyPr>
          <a:lstStyle/>
          <a:p>
            <a:r>
              <a:rPr lang="en-GB" sz="2400" b="1" dirty="0">
                <a:solidFill>
                  <a:srgbClr val="E28700"/>
                </a:solidFill>
              </a:rPr>
              <a:t>Das </a:t>
            </a:r>
            <a:r>
              <a:rPr lang="en-GB" sz="2400" b="1" dirty="0" err="1">
                <a:solidFill>
                  <a:srgbClr val="E28700"/>
                </a:solidFill>
              </a:rPr>
              <a:t>Haus</a:t>
            </a:r>
            <a:r>
              <a:rPr lang="en-GB" sz="2400" b="1" dirty="0">
                <a:solidFill>
                  <a:srgbClr val="E28700"/>
                </a:solidFill>
              </a:rPr>
              <a:t> </a:t>
            </a:r>
            <a:r>
              <a:rPr lang="en-GB" sz="2400" b="1" dirty="0" err="1">
                <a:solidFill>
                  <a:srgbClr val="E28700"/>
                </a:solidFill>
              </a:rPr>
              <a:t>steht</a:t>
            </a:r>
            <a:r>
              <a:rPr lang="en-GB" sz="2400" b="1" dirty="0">
                <a:solidFill>
                  <a:srgbClr val="E28700"/>
                </a:solidFill>
              </a:rPr>
              <a:t> auf </a:t>
            </a:r>
            <a:r>
              <a:rPr lang="en-GB" sz="2400" b="1" dirty="0" err="1">
                <a:solidFill>
                  <a:srgbClr val="E28700"/>
                </a:solidFill>
              </a:rPr>
              <a:t>dem</a:t>
            </a:r>
            <a:r>
              <a:rPr lang="en-GB" sz="2400" b="1" dirty="0">
                <a:solidFill>
                  <a:srgbClr val="E28700"/>
                </a:solidFill>
              </a:rPr>
              <a:t> Berg.</a:t>
            </a:r>
            <a:endParaRPr lang="en-GB" sz="2400" b="1" dirty="0">
              <a:solidFill>
                <a:srgbClr val="E28700"/>
              </a:solidFill>
            </a:endParaRPr>
          </a:p>
        </p:txBody>
      </p:sp>
      <p:sp>
        <p:nvSpPr>
          <p:cNvPr id="61" name="TextBox 60"/>
          <p:cNvSpPr txBox="1"/>
          <p:nvPr/>
        </p:nvSpPr>
        <p:spPr>
          <a:xfrm>
            <a:off x="6812281" y="4305053"/>
            <a:ext cx="5050914" cy="461665"/>
          </a:xfrm>
          <a:prstGeom prst="rect">
            <a:avLst/>
          </a:prstGeom>
          <a:solidFill>
            <a:schemeClr val="bg1"/>
          </a:solidFill>
        </p:spPr>
        <p:txBody>
          <a:bodyPr wrap="square" rtlCol="0">
            <a:spAutoFit/>
          </a:bodyPr>
          <a:lstStyle/>
          <a:p>
            <a:r>
              <a:rPr lang="en-GB" sz="2400" b="1" dirty="0">
                <a:solidFill>
                  <a:srgbClr val="E28700"/>
                </a:solidFill>
              </a:rPr>
              <a:t>Der Berg </a:t>
            </a:r>
            <a:r>
              <a:rPr lang="en-GB" sz="2400" b="1" dirty="0" err="1">
                <a:solidFill>
                  <a:srgbClr val="E28700"/>
                </a:solidFill>
              </a:rPr>
              <a:t>steht</a:t>
            </a:r>
            <a:r>
              <a:rPr lang="en-GB" sz="2400" b="1" dirty="0">
                <a:solidFill>
                  <a:srgbClr val="E28700"/>
                </a:solidFill>
              </a:rPr>
              <a:t> auf </a:t>
            </a:r>
            <a:r>
              <a:rPr lang="en-GB" sz="2400" b="1" dirty="0" err="1">
                <a:solidFill>
                  <a:srgbClr val="E28700"/>
                </a:solidFill>
              </a:rPr>
              <a:t>dem</a:t>
            </a:r>
            <a:r>
              <a:rPr lang="en-GB" sz="2400" b="1" dirty="0">
                <a:solidFill>
                  <a:srgbClr val="E28700"/>
                </a:solidFill>
              </a:rPr>
              <a:t> </a:t>
            </a:r>
            <a:r>
              <a:rPr lang="en-GB" sz="2400" b="1" dirty="0" err="1">
                <a:solidFill>
                  <a:srgbClr val="E28700"/>
                </a:solidFill>
              </a:rPr>
              <a:t>Mond</a:t>
            </a:r>
            <a:r>
              <a:rPr lang="en-GB" sz="2400" b="1" dirty="0">
                <a:solidFill>
                  <a:srgbClr val="E28700"/>
                </a:solidFill>
              </a:rPr>
              <a:t>.</a:t>
            </a:r>
            <a:endParaRPr lang="en-GB" sz="2400" b="1" dirty="0">
              <a:solidFill>
                <a:srgbClr val="E28700"/>
              </a:solidFill>
            </a:endParaRPr>
          </a:p>
        </p:txBody>
      </p:sp>
      <p:sp>
        <p:nvSpPr>
          <p:cNvPr id="62" name="TextBox 61"/>
          <p:cNvSpPr txBox="1"/>
          <p:nvPr/>
        </p:nvSpPr>
        <p:spPr>
          <a:xfrm>
            <a:off x="6812281" y="4859972"/>
            <a:ext cx="5050914" cy="461665"/>
          </a:xfrm>
          <a:prstGeom prst="rect">
            <a:avLst/>
          </a:prstGeom>
          <a:solidFill>
            <a:schemeClr val="bg1"/>
          </a:solidFill>
        </p:spPr>
        <p:txBody>
          <a:bodyPr wrap="square" rtlCol="0">
            <a:spAutoFit/>
          </a:bodyPr>
          <a:lstStyle/>
          <a:p>
            <a:r>
              <a:rPr lang="en-GB" sz="2400" b="1" dirty="0">
                <a:solidFill>
                  <a:srgbClr val="E28700"/>
                </a:solidFill>
              </a:rPr>
              <a:t>Der </a:t>
            </a:r>
            <a:r>
              <a:rPr lang="en-GB" sz="2400" b="1" dirty="0" err="1">
                <a:solidFill>
                  <a:srgbClr val="E28700"/>
                </a:solidFill>
              </a:rPr>
              <a:t>Mond</a:t>
            </a:r>
            <a:r>
              <a:rPr lang="en-GB" sz="2400" b="1" dirty="0">
                <a:solidFill>
                  <a:srgbClr val="E28700"/>
                </a:solidFill>
              </a:rPr>
              <a:t> </a:t>
            </a:r>
            <a:r>
              <a:rPr lang="en-GB" sz="2400" b="1" dirty="0" err="1">
                <a:solidFill>
                  <a:srgbClr val="E28700"/>
                </a:solidFill>
              </a:rPr>
              <a:t>steht</a:t>
            </a:r>
            <a:r>
              <a:rPr lang="en-GB" sz="2400" b="1" dirty="0">
                <a:solidFill>
                  <a:srgbClr val="E28700"/>
                </a:solidFill>
              </a:rPr>
              <a:t> auf der </a:t>
            </a:r>
            <a:r>
              <a:rPr lang="en-GB" sz="2400" b="1" dirty="0" err="1">
                <a:solidFill>
                  <a:srgbClr val="E28700"/>
                </a:solidFill>
              </a:rPr>
              <a:t>Nacht</a:t>
            </a:r>
            <a:r>
              <a:rPr lang="en-GB" sz="2400" b="1" dirty="0">
                <a:solidFill>
                  <a:srgbClr val="E28700"/>
                </a:solidFill>
              </a:rPr>
              <a:t>.</a:t>
            </a:r>
            <a:endParaRPr lang="en-GB" sz="2400" b="1" dirty="0">
              <a:solidFill>
                <a:srgbClr val="E28700"/>
              </a:solidFill>
            </a:endParaRPr>
          </a:p>
        </p:txBody>
      </p:sp>
    </p:spTree>
    <p:extLst>
      <p:ext uri="{BB962C8B-B14F-4D97-AF65-F5344CB8AC3E}">
        <p14:creationId xmlns:p14="http://schemas.microsoft.com/office/powerpoint/2010/main" val="364504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29"/>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31"/>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34"/>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35"/>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37"/>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7"/>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39"/>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38"/>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par>
                                <p:cTn id="71" presetID="1" presetClass="exit" presetSubtype="0" fill="hold" nodeType="withEffect">
                                  <p:stCondLst>
                                    <p:cond delay="0"/>
                                  </p:stCondLst>
                                  <p:childTnLst>
                                    <p:set>
                                      <p:cBhvr>
                                        <p:cTn id="72" dur="1" fill="hold">
                                          <p:stCondLst>
                                            <p:cond delay="0"/>
                                          </p:stCondLst>
                                        </p:cTn>
                                        <p:tgtEl>
                                          <p:spTgt spid="40"/>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4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42"/>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43"/>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0"/>
                                        </p:tgtEl>
                                        <p:attrNameLst>
                                          <p:attrName>style.visibility</p:attrName>
                                        </p:attrNameLst>
                                      </p:cBhvr>
                                      <p:to>
                                        <p:strVal val="visible"/>
                                      </p:to>
                                    </p:set>
                                  </p:childTnLst>
                                </p:cTn>
                              </p:par>
                              <p:par>
                                <p:cTn id="89" presetID="1" presetClass="exit" presetSubtype="0" fill="hold" nodeType="withEffect">
                                  <p:stCondLst>
                                    <p:cond delay="0"/>
                                  </p:stCondLst>
                                  <p:childTnLst>
                                    <p:set>
                                      <p:cBhvr>
                                        <p:cTn id="90" dur="1" fill="hold">
                                          <p:stCondLst>
                                            <p:cond delay="0"/>
                                          </p:stCondLst>
                                        </p:cTn>
                                        <p:tgtEl>
                                          <p:spTgt spid="45"/>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44"/>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61"/>
                                        </p:tgtEl>
                                        <p:attrNameLst>
                                          <p:attrName>style.visibility</p:attrName>
                                        </p:attrNameLst>
                                      </p:cBhvr>
                                      <p:to>
                                        <p:strVal val="visible"/>
                                      </p:to>
                                    </p:set>
                                  </p:childTnLst>
                                </p:cTn>
                              </p:par>
                              <p:par>
                                <p:cTn id="97" presetID="1" presetClass="exit" presetSubtype="0" fill="hold" nodeType="withEffect">
                                  <p:stCondLst>
                                    <p:cond delay="0"/>
                                  </p:stCondLst>
                                  <p:childTnLst>
                                    <p:set>
                                      <p:cBhvr>
                                        <p:cTn id="98" dur="1" fill="hold">
                                          <p:stCondLst>
                                            <p:cond delay="0"/>
                                          </p:stCondLst>
                                        </p:cTn>
                                        <p:tgtEl>
                                          <p:spTgt spid="46"/>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47"/>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62"/>
                                        </p:tgtEl>
                                        <p:attrNameLst>
                                          <p:attrName>style.visibility</p:attrName>
                                        </p:attrNameLst>
                                      </p:cBhvr>
                                      <p:to>
                                        <p:strVal val="visible"/>
                                      </p:to>
                                    </p:set>
                                  </p:childTnLst>
                                </p:cTn>
                              </p:par>
                              <p:par>
                                <p:cTn id="105" presetID="1" presetClass="exit" presetSubtype="0" fill="hold" nodeType="withEffect">
                                  <p:stCondLst>
                                    <p:cond delay="0"/>
                                  </p:stCondLst>
                                  <p:childTnLst>
                                    <p:set>
                                      <p:cBhvr>
                                        <p:cTn id="106" dur="1" fill="hold">
                                          <p:stCondLst>
                                            <p:cond delay="0"/>
                                          </p:stCondLst>
                                        </p:cTn>
                                        <p:tgtEl>
                                          <p:spTgt spid="49"/>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224429" y="1718853"/>
          <a:ext cx="4227930" cy="3108960"/>
        </p:xfrm>
        <a:graphic>
          <a:graphicData uri="http://schemas.openxmlformats.org/drawingml/2006/table">
            <a:tbl>
              <a:tblPr firstRow="1" bandRow="1">
                <a:tableStyleId>{ED083AE6-46FA-4A59-8FB0-9F97EB10719F}</a:tableStyleId>
              </a:tblPr>
              <a:tblGrid>
                <a:gridCol w="414283">
                  <a:extLst>
                    <a:ext uri="{9D8B030D-6E8A-4147-A177-3AD203B41FA5}">
                      <a16:colId xmlns:a16="http://schemas.microsoft.com/office/drawing/2014/main" xmlns="" val="2645883835"/>
                    </a:ext>
                  </a:extLst>
                </a:gridCol>
                <a:gridCol w="1236494">
                  <a:extLst>
                    <a:ext uri="{9D8B030D-6E8A-4147-A177-3AD203B41FA5}">
                      <a16:colId xmlns:a16="http://schemas.microsoft.com/office/drawing/2014/main" xmlns="" val="4232053422"/>
                    </a:ext>
                  </a:extLst>
                </a:gridCol>
                <a:gridCol w="548031">
                  <a:extLst>
                    <a:ext uri="{9D8B030D-6E8A-4147-A177-3AD203B41FA5}">
                      <a16:colId xmlns:a16="http://schemas.microsoft.com/office/drawing/2014/main" xmlns="" val="236763528"/>
                    </a:ext>
                  </a:extLst>
                </a:gridCol>
                <a:gridCol w="2029122">
                  <a:extLst>
                    <a:ext uri="{9D8B030D-6E8A-4147-A177-3AD203B41FA5}">
                      <a16:colId xmlns:a16="http://schemas.microsoft.com/office/drawing/2014/main" xmlns="" val="2969809862"/>
                    </a:ext>
                  </a:extLst>
                </a:gridCol>
              </a:tblGrid>
              <a:tr h="370840">
                <a:tc>
                  <a:txBody>
                    <a:bodyPr/>
                    <a:lstStyle/>
                    <a:p>
                      <a:r>
                        <a:rPr lang="en-GB" sz="2800" b="0" dirty="0" smtClean="0">
                          <a:solidFill>
                            <a:schemeClr val="accent5">
                              <a:lumMod val="50000"/>
                            </a:schemeClr>
                          </a:solidFill>
                        </a:rPr>
                        <a:t>1</a:t>
                      </a:r>
                      <a:endParaRPr lang="en-GB" sz="2800" b="0" dirty="0">
                        <a:solidFill>
                          <a:schemeClr val="accent5">
                            <a:lumMod val="50000"/>
                          </a:schemeClr>
                        </a:solidFill>
                      </a:endParaRPr>
                    </a:p>
                  </a:txBody>
                  <a:tcPr/>
                </a:tc>
                <a:tc>
                  <a:txBody>
                    <a:bodyPr/>
                    <a:lstStyle/>
                    <a:p>
                      <a:r>
                        <a:rPr lang="en-GB" sz="2800" b="0" dirty="0" smtClean="0">
                          <a:solidFill>
                            <a:schemeClr val="accent5">
                              <a:lumMod val="50000"/>
                            </a:schemeClr>
                          </a:solidFill>
                        </a:rPr>
                        <a:t>I</a:t>
                      </a:r>
                      <a:endParaRPr lang="en-GB" sz="2800" b="0" dirty="0">
                        <a:solidFill>
                          <a:schemeClr val="accent5">
                            <a:lumMod val="50000"/>
                          </a:schemeClr>
                        </a:solidFill>
                      </a:endParaRPr>
                    </a:p>
                  </a:txBody>
                  <a:tcPr/>
                </a:tc>
                <a:tc>
                  <a:txBody>
                    <a:bodyPr/>
                    <a:lstStyle/>
                    <a:p>
                      <a:r>
                        <a:rPr lang="en-GB" sz="2800" b="0" dirty="0" smtClean="0">
                          <a:solidFill>
                            <a:schemeClr val="accent5">
                              <a:lumMod val="50000"/>
                            </a:schemeClr>
                          </a:solidFill>
                        </a:rPr>
                        <a:t>1</a:t>
                      </a:r>
                      <a:endParaRPr lang="en-GB" sz="2800" b="0"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err="1" smtClean="0">
                          <a:solidFill>
                            <a:schemeClr val="accent5">
                              <a:lumMod val="50000"/>
                            </a:schemeClr>
                          </a:solidFill>
                        </a:rPr>
                        <a:t>springen</a:t>
                      </a:r>
                      <a:endParaRPr lang="en-GB" sz="2800" b="0" dirty="0" smtClean="0">
                        <a:solidFill>
                          <a:schemeClr val="accent5">
                            <a:lumMod val="50000"/>
                          </a:schemeClr>
                        </a:solidFill>
                      </a:endParaRPr>
                    </a:p>
                  </a:txBody>
                  <a:tcPr/>
                </a:tc>
                <a:extLst>
                  <a:ext uri="{0D108BD9-81ED-4DB2-BD59-A6C34878D82A}">
                    <a16:rowId xmlns:a16="http://schemas.microsoft.com/office/drawing/2014/main" xmlns="" val="818132342"/>
                  </a:ext>
                </a:extLst>
              </a:tr>
              <a:tr h="370840">
                <a:tc>
                  <a:txBody>
                    <a:bodyPr/>
                    <a:lstStyle/>
                    <a:p>
                      <a:r>
                        <a:rPr lang="en-GB" sz="2800" b="0" dirty="0" smtClean="0">
                          <a:solidFill>
                            <a:schemeClr val="accent5">
                              <a:lumMod val="50000"/>
                            </a:schemeClr>
                          </a:solidFill>
                        </a:rPr>
                        <a:t>2</a:t>
                      </a:r>
                      <a:endParaRPr lang="en-GB" sz="2800" b="0" dirty="0">
                        <a:solidFill>
                          <a:schemeClr val="accent5">
                            <a:lumMod val="50000"/>
                          </a:schemeClr>
                        </a:solidFill>
                      </a:endParaRPr>
                    </a:p>
                  </a:txBody>
                  <a:tcPr/>
                </a:tc>
                <a:tc>
                  <a:txBody>
                    <a:bodyPr/>
                    <a:lstStyle/>
                    <a:p>
                      <a:r>
                        <a:rPr lang="en-GB" sz="2800" b="0" dirty="0" smtClean="0">
                          <a:solidFill>
                            <a:schemeClr val="accent5">
                              <a:lumMod val="50000"/>
                            </a:schemeClr>
                          </a:solidFill>
                        </a:rPr>
                        <a:t>you</a:t>
                      </a:r>
                      <a:endParaRPr lang="en-GB" sz="2800" b="0" dirty="0">
                        <a:solidFill>
                          <a:schemeClr val="accent5">
                            <a:lumMod val="50000"/>
                          </a:schemeClr>
                        </a:solidFill>
                      </a:endParaRPr>
                    </a:p>
                  </a:txBody>
                  <a:tcPr/>
                </a:tc>
                <a:tc>
                  <a:txBody>
                    <a:bodyPr/>
                    <a:lstStyle/>
                    <a:p>
                      <a:r>
                        <a:rPr lang="en-GB" sz="2800" b="0" dirty="0" smtClean="0">
                          <a:solidFill>
                            <a:schemeClr val="accent5">
                              <a:lumMod val="50000"/>
                            </a:schemeClr>
                          </a:solidFill>
                        </a:rPr>
                        <a:t>2</a:t>
                      </a:r>
                      <a:endParaRPr lang="en-GB" sz="2800" b="0" dirty="0">
                        <a:solidFill>
                          <a:schemeClr val="accent5">
                            <a:lumMod val="50000"/>
                          </a:schemeClr>
                        </a:solidFill>
                      </a:endParaRPr>
                    </a:p>
                  </a:txBody>
                  <a:tcPr/>
                </a:tc>
                <a:tc>
                  <a:txBody>
                    <a:bodyPr/>
                    <a:lstStyle/>
                    <a:p>
                      <a:r>
                        <a:rPr lang="en-GB" sz="2800" b="0" dirty="0" err="1" smtClean="0">
                          <a:solidFill>
                            <a:schemeClr val="accent5">
                              <a:lumMod val="50000"/>
                            </a:schemeClr>
                          </a:solidFill>
                        </a:rPr>
                        <a:t>gehen</a:t>
                      </a:r>
                      <a:endParaRPr lang="en-GB" sz="2800" b="0" dirty="0">
                        <a:solidFill>
                          <a:schemeClr val="accent5">
                            <a:lumMod val="50000"/>
                          </a:schemeClr>
                        </a:solidFill>
                      </a:endParaRPr>
                    </a:p>
                  </a:txBody>
                  <a:tcPr/>
                </a:tc>
                <a:extLst>
                  <a:ext uri="{0D108BD9-81ED-4DB2-BD59-A6C34878D82A}">
                    <a16:rowId xmlns:a16="http://schemas.microsoft.com/office/drawing/2014/main" xmlns="" val="3007537452"/>
                  </a:ext>
                </a:extLst>
              </a:tr>
              <a:tr h="370840">
                <a:tc>
                  <a:txBody>
                    <a:bodyPr/>
                    <a:lstStyle/>
                    <a:p>
                      <a:r>
                        <a:rPr lang="en-GB" sz="2800" b="0" dirty="0" smtClean="0">
                          <a:solidFill>
                            <a:schemeClr val="accent5">
                              <a:lumMod val="50000"/>
                            </a:schemeClr>
                          </a:solidFill>
                        </a:rPr>
                        <a:t>3</a:t>
                      </a:r>
                      <a:endParaRPr lang="en-GB" sz="2800" b="0" dirty="0">
                        <a:solidFill>
                          <a:schemeClr val="accent5">
                            <a:lumMod val="50000"/>
                          </a:schemeClr>
                        </a:solidFill>
                      </a:endParaRPr>
                    </a:p>
                  </a:txBody>
                  <a:tcPr/>
                </a:tc>
                <a:tc>
                  <a:txBody>
                    <a:bodyPr/>
                    <a:lstStyle/>
                    <a:p>
                      <a:r>
                        <a:rPr lang="en-GB" sz="2800" b="0" dirty="0" smtClean="0">
                          <a:solidFill>
                            <a:schemeClr val="accent5">
                              <a:lumMod val="50000"/>
                            </a:schemeClr>
                          </a:solidFill>
                        </a:rPr>
                        <a:t>s/he</a:t>
                      </a:r>
                      <a:endParaRPr lang="en-GB" sz="2800" b="0" dirty="0">
                        <a:solidFill>
                          <a:schemeClr val="accent5">
                            <a:lumMod val="50000"/>
                          </a:schemeClr>
                        </a:solidFill>
                      </a:endParaRPr>
                    </a:p>
                  </a:txBody>
                  <a:tcPr/>
                </a:tc>
                <a:tc>
                  <a:txBody>
                    <a:bodyPr/>
                    <a:lstStyle/>
                    <a:p>
                      <a:r>
                        <a:rPr lang="en-GB" sz="2800" b="0" dirty="0" smtClean="0">
                          <a:solidFill>
                            <a:schemeClr val="accent5">
                              <a:lumMod val="50000"/>
                            </a:schemeClr>
                          </a:solidFill>
                        </a:rPr>
                        <a:t>3</a:t>
                      </a:r>
                      <a:endParaRPr lang="en-GB" sz="2800" b="0" dirty="0">
                        <a:solidFill>
                          <a:schemeClr val="accent5">
                            <a:lumMod val="50000"/>
                          </a:schemeClr>
                        </a:solidFill>
                      </a:endParaRPr>
                    </a:p>
                  </a:txBody>
                  <a:tcPr/>
                </a:tc>
                <a:tc>
                  <a:txBody>
                    <a:bodyPr/>
                    <a:lstStyle/>
                    <a:p>
                      <a:r>
                        <a:rPr lang="en-GB" sz="2800" b="0" dirty="0" err="1" smtClean="0">
                          <a:solidFill>
                            <a:schemeClr val="accent5">
                              <a:lumMod val="50000"/>
                            </a:schemeClr>
                          </a:solidFill>
                        </a:rPr>
                        <a:t>stehen</a:t>
                      </a:r>
                      <a:endParaRPr lang="en-GB" sz="2800" b="0" dirty="0">
                        <a:solidFill>
                          <a:schemeClr val="accent5">
                            <a:lumMod val="50000"/>
                          </a:schemeClr>
                        </a:solidFill>
                      </a:endParaRPr>
                    </a:p>
                  </a:txBody>
                  <a:tcPr/>
                </a:tc>
                <a:extLst>
                  <a:ext uri="{0D108BD9-81ED-4DB2-BD59-A6C34878D82A}">
                    <a16:rowId xmlns:a16="http://schemas.microsoft.com/office/drawing/2014/main" xmlns="" val="1704318598"/>
                  </a:ext>
                </a:extLst>
              </a:tr>
              <a:tr h="370840">
                <a:tc>
                  <a:txBody>
                    <a:bodyPr/>
                    <a:lstStyle/>
                    <a:p>
                      <a:r>
                        <a:rPr lang="en-GB" sz="2800" b="0" dirty="0" smtClean="0">
                          <a:solidFill>
                            <a:schemeClr val="accent5">
                              <a:lumMod val="50000"/>
                            </a:schemeClr>
                          </a:solidFill>
                        </a:rPr>
                        <a:t>4</a:t>
                      </a:r>
                      <a:endParaRPr lang="en-GB" sz="2800" b="0" dirty="0">
                        <a:solidFill>
                          <a:schemeClr val="accent5">
                            <a:lumMod val="50000"/>
                          </a:schemeClr>
                        </a:solidFill>
                      </a:endParaRPr>
                    </a:p>
                  </a:txBody>
                  <a:tcPr/>
                </a:tc>
                <a:tc>
                  <a:txBody>
                    <a:bodyPr/>
                    <a:lstStyle/>
                    <a:p>
                      <a:r>
                        <a:rPr lang="en-GB" sz="2800" b="0" dirty="0" smtClean="0">
                          <a:solidFill>
                            <a:schemeClr val="accent5">
                              <a:lumMod val="50000"/>
                            </a:schemeClr>
                          </a:solidFill>
                        </a:rPr>
                        <a:t>one</a:t>
                      </a:r>
                      <a:endParaRPr lang="en-GB" sz="2800" b="0" dirty="0">
                        <a:solidFill>
                          <a:schemeClr val="accent5">
                            <a:lumMod val="50000"/>
                          </a:schemeClr>
                        </a:solidFill>
                      </a:endParaRPr>
                    </a:p>
                  </a:txBody>
                  <a:tcPr/>
                </a:tc>
                <a:tc>
                  <a:txBody>
                    <a:bodyPr/>
                    <a:lstStyle/>
                    <a:p>
                      <a:r>
                        <a:rPr lang="en-GB" sz="2800" b="0" dirty="0" smtClean="0">
                          <a:solidFill>
                            <a:schemeClr val="accent5">
                              <a:lumMod val="50000"/>
                            </a:schemeClr>
                          </a:solidFill>
                        </a:rPr>
                        <a:t>4</a:t>
                      </a:r>
                      <a:endParaRPr lang="en-GB" sz="2800" b="0" dirty="0">
                        <a:solidFill>
                          <a:schemeClr val="accent5">
                            <a:lumMod val="50000"/>
                          </a:schemeClr>
                        </a:solidFill>
                      </a:endParaRPr>
                    </a:p>
                  </a:txBody>
                  <a:tcPr/>
                </a:tc>
                <a:tc>
                  <a:txBody>
                    <a:bodyPr/>
                    <a:lstStyle/>
                    <a:p>
                      <a:r>
                        <a:rPr lang="en-GB" sz="2800" b="0" dirty="0" err="1" smtClean="0">
                          <a:solidFill>
                            <a:schemeClr val="accent5">
                              <a:lumMod val="50000"/>
                            </a:schemeClr>
                          </a:solidFill>
                        </a:rPr>
                        <a:t>steigen</a:t>
                      </a:r>
                      <a:endParaRPr lang="en-GB" sz="2800" b="0" dirty="0">
                        <a:solidFill>
                          <a:schemeClr val="accent5">
                            <a:lumMod val="50000"/>
                          </a:schemeClr>
                        </a:solidFill>
                      </a:endParaRPr>
                    </a:p>
                  </a:txBody>
                  <a:tcPr/>
                </a:tc>
                <a:extLst>
                  <a:ext uri="{0D108BD9-81ED-4DB2-BD59-A6C34878D82A}">
                    <a16:rowId xmlns:a16="http://schemas.microsoft.com/office/drawing/2014/main" xmlns="" val="1051010701"/>
                  </a:ext>
                </a:extLst>
              </a:tr>
              <a:tr h="370840">
                <a:tc>
                  <a:txBody>
                    <a:bodyPr/>
                    <a:lstStyle/>
                    <a:p>
                      <a:r>
                        <a:rPr lang="en-GB" sz="2800" b="0" dirty="0" smtClean="0">
                          <a:solidFill>
                            <a:schemeClr val="accent5">
                              <a:lumMod val="50000"/>
                            </a:schemeClr>
                          </a:solidFill>
                        </a:rPr>
                        <a:t>5</a:t>
                      </a:r>
                      <a:endParaRPr lang="en-GB" sz="2800" b="0" dirty="0">
                        <a:solidFill>
                          <a:schemeClr val="accent5">
                            <a:lumMod val="50000"/>
                          </a:schemeClr>
                        </a:solidFill>
                      </a:endParaRPr>
                    </a:p>
                  </a:txBody>
                  <a:tcPr/>
                </a:tc>
                <a:tc>
                  <a:txBody>
                    <a:bodyPr/>
                    <a:lstStyle/>
                    <a:p>
                      <a:r>
                        <a:rPr lang="en-GB" sz="2800" b="0" dirty="0" smtClean="0">
                          <a:solidFill>
                            <a:schemeClr val="accent5">
                              <a:lumMod val="50000"/>
                            </a:schemeClr>
                          </a:solidFill>
                        </a:rPr>
                        <a:t>we </a:t>
                      </a:r>
                      <a:endParaRPr lang="en-GB" sz="2800" b="0" dirty="0">
                        <a:solidFill>
                          <a:schemeClr val="accent5">
                            <a:lumMod val="50000"/>
                          </a:schemeClr>
                        </a:solidFill>
                      </a:endParaRPr>
                    </a:p>
                  </a:txBody>
                  <a:tcPr/>
                </a:tc>
                <a:tc>
                  <a:txBody>
                    <a:bodyPr/>
                    <a:lstStyle/>
                    <a:p>
                      <a:r>
                        <a:rPr lang="en-GB" sz="2800" b="0" dirty="0" smtClean="0">
                          <a:solidFill>
                            <a:schemeClr val="accent5">
                              <a:lumMod val="50000"/>
                            </a:schemeClr>
                          </a:solidFill>
                        </a:rPr>
                        <a:t>5</a:t>
                      </a:r>
                      <a:endParaRPr lang="en-GB" sz="2800" b="0" dirty="0">
                        <a:solidFill>
                          <a:schemeClr val="accent5">
                            <a:lumMod val="50000"/>
                          </a:schemeClr>
                        </a:solidFill>
                      </a:endParaRPr>
                    </a:p>
                  </a:txBody>
                  <a:tcPr/>
                </a:tc>
                <a:tc>
                  <a:txBody>
                    <a:bodyPr/>
                    <a:lstStyle/>
                    <a:p>
                      <a:r>
                        <a:rPr lang="en-GB" sz="2800" b="0" dirty="0" err="1" smtClean="0">
                          <a:solidFill>
                            <a:schemeClr val="accent5">
                              <a:lumMod val="50000"/>
                            </a:schemeClr>
                          </a:solidFill>
                        </a:rPr>
                        <a:t>sitzen</a:t>
                      </a:r>
                      <a:endParaRPr lang="en-GB" sz="2800" b="0" dirty="0">
                        <a:solidFill>
                          <a:schemeClr val="accent5">
                            <a:lumMod val="50000"/>
                          </a:schemeClr>
                        </a:solidFill>
                      </a:endParaRPr>
                    </a:p>
                  </a:txBody>
                  <a:tcPr/>
                </a:tc>
                <a:extLst>
                  <a:ext uri="{0D108BD9-81ED-4DB2-BD59-A6C34878D82A}">
                    <a16:rowId xmlns:a16="http://schemas.microsoft.com/office/drawing/2014/main" xmlns="" val="404569138"/>
                  </a:ext>
                </a:extLst>
              </a:tr>
              <a:tr h="370840">
                <a:tc>
                  <a:txBody>
                    <a:bodyPr/>
                    <a:lstStyle/>
                    <a:p>
                      <a:r>
                        <a:rPr lang="en-GB" sz="2800" b="0" dirty="0" smtClean="0">
                          <a:solidFill>
                            <a:schemeClr val="accent5">
                              <a:lumMod val="50000"/>
                            </a:schemeClr>
                          </a:solidFill>
                        </a:rPr>
                        <a:t>6</a:t>
                      </a:r>
                      <a:endParaRPr lang="en-GB" sz="2800" b="0" dirty="0">
                        <a:solidFill>
                          <a:schemeClr val="accent5">
                            <a:lumMod val="50000"/>
                          </a:schemeClr>
                        </a:solidFill>
                      </a:endParaRPr>
                    </a:p>
                  </a:txBody>
                  <a:tcPr/>
                </a:tc>
                <a:tc>
                  <a:txBody>
                    <a:bodyPr/>
                    <a:lstStyle/>
                    <a:p>
                      <a:r>
                        <a:rPr lang="en-GB" sz="2800" b="0" dirty="0" smtClean="0">
                          <a:solidFill>
                            <a:schemeClr val="accent5">
                              <a:lumMod val="50000"/>
                            </a:schemeClr>
                          </a:solidFill>
                        </a:rPr>
                        <a:t>they</a:t>
                      </a:r>
                      <a:endParaRPr lang="en-GB" sz="2800" b="0" dirty="0">
                        <a:solidFill>
                          <a:schemeClr val="accent5">
                            <a:lumMod val="50000"/>
                          </a:schemeClr>
                        </a:solidFill>
                      </a:endParaRPr>
                    </a:p>
                  </a:txBody>
                  <a:tcPr/>
                </a:tc>
                <a:tc>
                  <a:txBody>
                    <a:bodyPr/>
                    <a:lstStyle/>
                    <a:p>
                      <a:r>
                        <a:rPr lang="en-GB" sz="2800" b="0" dirty="0" smtClean="0">
                          <a:solidFill>
                            <a:schemeClr val="accent5">
                              <a:lumMod val="50000"/>
                            </a:schemeClr>
                          </a:solidFill>
                        </a:rPr>
                        <a:t>6</a:t>
                      </a:r>
                      <a:endParaRPr lang="en-GB" sz="2800" b="0" dirty="0">
                        <a:solidFill>
                          <a:schemeClr val="accent5">
                            <a:lumMod val="50000"/>
                          </a:schemeClr>
                        </a:solidFill>
                      </a:endParaRPr>
                    </a:p>
                  </a:txBody>
                  <a:tcPr/>
                </a:tc>
                <a:tc>
                  <a:txBody>
                    <a:bodyPr/>
                    <a:lstStyle/>
                    <a:p>
                      <a:r>
                        <a:rPr lang="en-GB" sz="2800" b="0" dirty="0" err="1" smtClean="0">
                          <a:solidFill>
                            <a:schemeClr val="accent5">
                              <a:lumMod val="50000"/>
                            </a:schemeClr>
                          </a:solidFill>
                        </a:rPr>
                        <a:t>liegen</a:t>
                      </a:r>
                      <a:endParaRPr lang="en-GB" sz="2800" b="0" dirty="0">
                        <a:solidFill>
                          <a:schemeClr val="accent5">
                            <a:lumMod val="50000"/>
                          </a:schemeClr>
                        </a:solidFill>
                      </a:endParaRPr>
                    </a:p>
                  </a:txBody>
                  <a:tcPr/>
                </a:tc>
                <a:extLst>
                  <a:ext uri="{0D108BD9-81ED-4DB2-BD59-A6C34878D82A}">
                    <a16:rowId xmlns:a16="http://schemas.microsoft.com/office/drawing/2014/main" xmlns="" val="1579046393"/>
                  </a:ext>
                </a:extLst>
              </a:tr>
            </a:tbl>
          </a:graphicData>
        </a:graphic>
      </p:graphicFrame>
      <p:sp>
        <p:nvSpPr>
          <p:cNvPr id="6" name="Rounded Rectangle 5"/>
          <p:cNvSpPr/>
          <p:nvPr/>
        </p:nvSpPr>
        <p:spPr>
          <a:xfrm>
            <a:off x="5232064" y="1191025"/>
            <a:ext cx="6719249" cy="4950206"/>
          </a:xfrm>
          <a:prstGeom prst="round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4472C4">
                  <a:lumMod val="50000"/>
                </a:srgbClr>
              </a:solidFill>
            </a:endParaRPr>
          </a:p>
        </p:txBody>
      </p:sp>
      <p:pic>
        <p:nvPicPr>
          <p:cNvPr id="7" name="Picture 6" descr="background rectangle">
            <a:extLst>
              <a:ext uri="{C183D7F6-B498-43B3-948B-1728B52AA6E4}">
                <adec:decorative xmlns=""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13" y="100235"/>
            <a:ext cx="6807200" cy="869950"/>
          </a:xfrm>
          <a:prstGeom prst="rect">
            <a:avLst/>
          </a:prstGeom>
        </p:spPr>
      </p:pic>
      <p:sp>
        <p:nvSpPr>
          <p:cNvPr id="2" name="Title 1"/>
          <p:cNvSpPr>
            <a:spLocks noGrp="1"/>
          </p:cNvSpPr>
          <p:nvPr>
            <p:ph type="title"/>
          </p:nvPr>
        </p:nvSpPr>
        <p:spPr>
          <a:xfrm>
            <a:off x="0" y="-184484"/>
            <a:ext cx="6484584" cy="1325563"/>
          </a:xfrm>
        </p:spPr>
        <p:txBody>
          <a:bodyPr>
            <a:normAutofit/>
          </a:bodyPr>
          <a:lstStyle/>
          <a:p>
            <a:r>
              <a:rPr lang="en-GB" sz="3600" b="1" dirty="0" err="1" smtClean="0">
                <a:solidFill>
                  <a:schemeClr val="bg1"/>
                </a:solidFill>
              </a:rPr>
              <a:t>Partnerarbeit</a:t>
            </a:r>
            <a:endParaRPr lang="en-GB" sz="3600" b="1" dirty="0">
              <a:solidFill>
                <a:schemeClr val="bg1"/>
              </a:solidFill>
            </a:endParaRPr>
          </a:p>
        </p:txBody>
      </p:sp>
      <p:sp>
        <p:nvSpPr>
          <p:cNvPr id="8" name="Rounded Rectangle 11">
            <a:extLst>
              <a:ext uri="{FF2B5EF4-FFF2-40B4-BE49-F238E27FC236}">
                <a16:creationId xmlns="" xmlns:a16="http://schemas.microsoft.com/office/drawing/2014/main" id="{483D7EB9-C2AA-4190-98DE-925F861600E9}"/>
              </a:ext>
            </a:extLst>
          </p:cNvPr>
          <p:cNvSpPr/>
          <p:nvPr/>
        </p:nvSpPr>
        <p:spPr>
          <a:xfrm>
            <a:off x="10605330" y="158883"/>
            <a:ext cx="1356981" cy="377843"/>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b="1" dirty="0" err="1">
                <a:solidFill>
                  <a:prstClr val="white"/>
                </a:solidFill>
              </a:rPr>
              <a:t>sprechen</a:t>
            </a:r>
            <a:endParaRPr lang="en-GB" b="1" dirty="0">
              <a:solidFill>
                <a:prstClr val="white"/>
              </a:solidFill>
            </a:endParaRPr>
          </a:p>
        </p:txBody>
      </p:sp>
      <p:sp>
        <p:nvSpPr>
          <p:cNvPr id="9" name="TextBox 8"/>
          <p:cNvSpPr txBox="1"/>
          <p:nvPr/>
        </p:nvSpPr>
        <p:spPr>
          <a:xfrm>
            <a:off x="5905144" y="1418831"/>
            <a:ext cx="1401510" cy="400110"/>
          </a:xfrm>
          <a:prstGeom prst="rect">
            <a:avLst/>
          </a:prstGeom>
          <a:noFill/>
        </p:spPr>
        <p:txBody>
          <a:bodyPr wrap="square" rtlCol="0">
            <a:spAutoFit/>
          </a:bodyPr>
          <a:lstStyle/>
          <a:p>
            <a:pPr algn="ctr"/>
            <a:r>
              <a:rPr lang="en-GB" sz="2000" dirty="0" err="1">
                <a:solidFill>
                  <a:srgbClr val="4472C4">
                    <a:lumMod val="50000"/>
                  </a:srgbClr>
                </a:solidFill>
              </a:rPr>
              <a:t>im</a:t>
            </a:r>
            <a:r>
              <a:rPr lang="en-GB" sz="2000" dirty="0">
                <a:solidFill>
                  <a:srgbClr val="4472C4">
                    <a:lumMod val="50000"/>
                  </a:srgbClr>
                </a:solidFill>
              </a:rPr>
              <a:t> Zug</a:t>
            </a:r>
            <a:endParaRPr lang="en-GB" sz="2000" dirty="0">
              <a:solidFill>
                <a:srgbClr val="4472C4">
                  <a:lumMod val="50000"/>
                </a:srgbClr>
              </a:solidFill>
            </a:endParaRPr>
          </a:p>
        </p:txBody>
      </p:sp>
      <p:sp>
        <p:nvSpPr>
          <p:cNvPr id="10" name="TextBox 9"/>
          <p:cNvSpPr txBox="1"/>
          <p:nvPr/>
        </p:nvSpPr>
        <p:spPr>
          <a:xfrm>
            <a:off x="5317521" y="1897211"/>
            <a:ext cx="1899204" cy="400110"/>
          </a:xfrm>
          <a:prstGeom prst="rect">
            <a:avLst/>
          </a:prstGeom>
          <a:noFill/>
        </p:spPr>
        <p:txBody>
          <a:bodyPr wrap="square" rtlCol="0">
            <a:spAutoFit/>
          </a:bodyPr>
          <a:lstStyle/>
          <a:p>
            <a:pPr algn="ctr"/>
            <a:r>
              <a:rPr lang="en-GB" sz="2000" dirty="0">
                <a:solidFill>
                  <a:srgbClr val="4472C4">
                    <a:lumMod val="50000"/>
                  </a:srgbClr>
                </a:solidFill>
              </a:rPr>
              <a:t>in den Zug</a:t>
            </a:r>
            <a:endParaRPr lang="en-GB" sz="2000" dirty="0">
              <a:solidFill>
                <a:srgbClr val="4472C4">
                  <a:lumMod val="50000"/>
                </a:srgbClr>
              </a:solidFill>
            </a:endParaRPr>
          </a:p>
        </p:txBody>
      </p:sp>
      <p:sp>
        <p:nvSpPr>
          <p:cNvPr id="11" name="TextBox 10"/>
          <p:cNvSpPr txBox="1"/>
          <p:nvPr/>
        </p:nvSpPr>
        <p:spPr>
          <a:xfrm>
            <a:off x="9655728" y="1418831"/>
            <a:ext cx="1899204" cy="400110"/>
          </a:xfrm>
          <a:prstGeom prst="rect">
            <a:avLst/>
          </a:prstGeom>
          <a:noFill/>
        </p:spPr>
        <p:txBody>
          <a:bodyPr wrap="square" rtlCol="0">
            <a:spAutoFit/>
          </a:bodyPr>
          <a:lstStyle/>
          <a:p>
            <a:pPr algn="ctr"/>
            <a:r>
              <a:rPr lang="en-GB" sz="2000" dirty="0">
                <a:solidFill>
                  <a:srgbClr val="4472C4">
                    <a:lumMod val="50000"/>
                  </a:srgbClr>
                </a:solidFill>
              </a:rPr>
              <a:t>auf </a:t>
            </a:r>
            <a:r>
              <a:rPr lang="en-GB" sz="2000" dirty="0" err="1">
                <a:solidFill>
                  <a:srgbClr val="4472C4">
                    <a:lumMod val="50000"/>
                  </a:srgbClr>
                </a:solidFill>
              </a:rPr>
              <a:t>dem</a:t>
            </a:r>
            <a:r>
              <a:rPr lang="en-GB" sz="2000" dirty="0">
                <a:solidFill>
                  <a:srgbClr val="4472C4">
                    <a:lumMod val="50000"/>
                  </a:srgbClr>
                </a:solidFill>
              </a:rPr>
              <a:t> </a:t>
            </a:r>
            <a:r>
              <a:rPr lang="en-GB" sz="2000" dirty="0" err="1">
                <a:solidFill>
                  <a:srgbClr val="4472C4">
                    <a:lumMod val="50000"/>
                  </a:srgbClr>
                </a:solidFill>
              </a:rPr>
              <a:t>Tisch</a:t>
            </a:r>
            <a:endParaRPr lang="en-GB" sz="2000" dirty="0">
              <a:solidFill>
                <a:srgbClr val="4472C4">
                  <a:lumMod val="50000"/>
                </a:srgbClr>
              </a:solidFill>
            </a:endParaRPr>
          </a:p>
        </p:txBody>
      </p:sp>
      <p:sp>
        <p:nvSpPr>
          <p:cNvPr id="12" name="TextBox 11"/>
          <p:cNvSpPr txBox="1"/>
          <p:nvPr/>
        </p:nvSpPr>
        <p:spPr>
          <a:xfrm>
            <a:off x="8904317" y="1802215"/>
            <a:ext cx="1899204" cy="400110"/>
          </a:xfrm>
          <a:prstGeom prst="rect">
            <a:avLst/>
          </a:prstGeom>
          <a:noFill/>
        </p:spPr>
        <p:txBody>
          <a:bodyPr wrap="square" rtlCol="0">
            <a:spAutoFit/>
          </a:bodyPr>
          <a:lstStyle/>
          <a:p>
            <a:pPr algn="ctr"/>
            <a:r>
              <a:rPr lang="en-GB" sz="2000" dirty="0">
                <a:solidFill>
                  <a:srgbClr val="4472C4">
                    <a:lumMod val="50000"/>
                  </a:srgbClr>
                </a:solidFill>
              </a:rPr>
              <a:t>auf den </a:t>
            </a:r>
            <a:r>
              <a:rPr lang="en-GB" sz="2000" dirty="0" err="1">
                <a:solidFill>
                  <a:srgbClr val="4472C4">
                    <a:lumMod val="50000"/>
                  </a:srgbClr>
                </a:solidFill>
              </a:rPr>
              <a:t>Tisch</a:t>
            </a:r>
            <a:endParaRPr lang="en-GB" sz="2000" dirty="0">
              <a:solidFill>
                <a:srgbClr val="4472C4">
                  <a:lumMod val="50000"/>
                </a:srgbClr>
              </a:solidFill>
            </a:endParaRPr>
          </a:p>
        </p:txBody>
      </p:sp>
      <p:sp>
        <p:nvSpPr>
          <p:cNvPr id="13" name="TextBox 12"/>
          <p:cNvSpPr txBox="1"/>
          <p:nvPr/>
        </p:nvSpPr>
        <p:spPr>
          <a:xfrm>
            <a:off x="7011456" y="2356175"/>
            <a:ext cx="2377769" cy="400110"/>
          </a:xfrm>
          <a:prstGeom prst="rect">
            <a:avLst/>
          </a:prstGeom>
          <a:noFill/>
        </p:spPr>
        <p:txBody>
          <a:bodyPr wrap="square" rtlCol="0">
            <a:spAutoFit/>
          </a:bodyPr>
          <a:lstStyle/>
          <a:p>
            <a:pPr algn="ctr"/>
            <a:r>
              <a:rPr lang="en-GB" sz="2000" dirty="0">
                <a:solidFill>
                  <a:srgbClr val="4472C4">
                    <a:lumMod val="50000"/>
                  </a:srgbClr>
                </a:solidFill>
              </a:rPr>
              <a:t>auf </a:t>
            </a:r>
            <a:r>
              <a:rPr lang="en-GB" sz="2000" dirty="0" err="1">
                <a:solidFill>
                  <a:srgbClr val="4472C4">
                    <a:lumMod val="50000"/>
                  </a:srgbClr>
                </a:solidFill>
              </a:rPr>
              <a:t>dem</a:t>
            </a:r>
            <a:r>
              <a:rPr lang="en-GB" sz="2000" dirty="0">
                <a:solidFill>
                  <a:srgbClr val="4472C4">
                    <a:lumMod val="50000"/>
                  </a:srgbClr>
                </a:solidFill>
              </a:rPr>
              <a:t> Strand</a:t>
            </a:r>
            <a:endParaRPr lang="en-GB" sz="2000" dirty="0">
              <a:solidFill>
                <a:srgbClr val="4472C4">
                  <a:lumMod val="50000"/>
                </a:srgbClr>
              </a:solidFill>
            </a:endParaRPr>
          </a:p>
        </p:txBody>
      </p:sp>
      <p:sp>
        <p:nvSpPr>
          <p:cNvPr id="14" name="TextBox 13"/>
          <p:cNvSpPr txBox="1"/>
          <p:nvPr/>
        </p:nvSpPr>
        <p:spPr>
          <a:xfrm>
            <a:off x="7599202" y="2727542"/>
            <a:ext cx="2377769" cy="400110"/>
          </a:xfrm>
          <a:prstGeom prst="rect">
            <a:avLst/>
          </a:prstGeom>
          <a:noFill/>
        </p:spPr>
        <p:txBody>
          <a:bodyPr wrap="square" rtlCol="0">
            <a:spAutoFit/>
          </a:bodyPr>
          <a:lstStyle/>
          <a:p>
            <a:pPr algn="ctr"/>
            <a:r>
              <a:rPr lang="en-GB" sz="2000" dirty="0" err="1">
                <a:solidFill>
                  <a:srgbClr val="4472C4">
                    <a:lumMod val="50000"/>
                  </a:srgbClr>
                </a:solidFill>
              </a:rPr>
              <a:t>zum</a:t>
            </a:r>
            <a:r>
              <a:rPr lang="en-GB" sz="2000" dirty="0">
                <a:solidFill>
                  <a:srgbClr val="4472C4">
                    <a:lumMod val="50000"/>
                  </a:srgbClr>
                </a:solidFill>
              </a:rPr>
              <a:t> Strand</a:t>
            </a:r>
            <a:endParaRPr lang="en-GB" sz="2000" dirty="0">
              <a:solidFill>
                <a:srgbClr val="4472C4">
                  <a:lumMod val="50000"/>
                </a:srgbClr>
              </a:solidFill>
            </a:endParaRPr>
          </a:p>
        </p:txBody>
      </p:sp>
      <p:sp>
        <p:nvSpPr>
          <p:cNvPr id="15" name="TextBox 14"/>
          <p:cNvSpPr txBox="1"/>
          <p:nvPr/>
        </p:nvSpPr>
        <p:spPr>
          <a:xfrm>
            <a:off x="5417014" y="3994953"/>
            <a:ext cx="2377769" cy="400110"/>
          </a:xfrm>
          <a:prstGeom prst="rect">
            <a:avLst/>
          </a:prstGeom>
          <a:noFill/>
        </p:spPr>
        <p:txBody>
          <a:bodyPr wrap="square" rtlCol="0">
            <a:spAutoFit/>
          </a:bodyPr>
          <a:lstStyle/>
          <a:p>
            <a:pPr algn="ctr"/>
            <a:r>
              <a:rPr lang="en-GB" sz="2000" dirty="0">
                <a:solidFill>
                  <a:srgbClr val="4472C4">
                    <a:lumMod val="50000"/>
                  </a:srgbClr>
                </a:solidFill>
              </a:rPr>
              <a:t>in die </a:t>
            </a:r>
            <a:r>
              <a:rPr lang="en-GB" sz="2000" dirty="0" err="1">
                <a:solidFill>
                  <a:srgbClr val="4472C4">
                    <a:lumMod val="50000"/>
                  </a:srgbClr>
                </a:solidFill>
              </a:rPr>
              <a:t>Mitte</a:t>
            </a:r>
            <a:endParaRPr lang="en-GB" sz="2000" dirty="0">
              <a:solidFill>
                <a:srgbClr val="4472C4">
                  <a:lumMod val="50000"/>
                </a:srgbClr>
              </a:solidFill>
            </a:endParaRPr>
          </a:p>
        </p:txBody>
      </p:sp>
      <p:sp>
        <p:nvSpPr>
          <p:cNvPr id="16" name="TextBox 15"/>
          <p:cNvSpPr txBox="1"/>
          <p:nvPr/>
        </p:nvSpPr>
        <p:spPr>
          <a:xfrm>
            <a:off x="4992780" y="4443599"/>
            <a:ext cx="2377769" cy="400110"/>
          </a:xfrm>
          <a:prstGeom prst="rect">
            <a:avLst/>
          </a:prstGeom>
          <a:noFill/>
        </p:spPr>
        <p:txBody>
          <a:bodyPr wrap="square" rtlCol="0">
            <a:spAutoFit/>
          </a:bodyPr>
          <a:lstStyle/>
          <a:p>
            <a:pPr algn="ctr"/>
            <a:r>
              <a:rPr lang="en-GB" sz="2000" dirty="0">
                <a:solidFill>
                  <a:srgbClr val="4472C4">
                    <a:lumMod val="50000"/>
                  </a:srgbClr>
                </a:solidFill>
              </a:rPr>
              <a:t>in der </a:t>
            </a:r>
            <a:r>
              <a:rPr lang="en-GB" sz="2000" dirty="0" err="1">
                <a:solidFill>
                  <a:srgbClr val="4472C4">
                    <a:lumMod val="50000"/>
                  </a:srgbClr>
                </a:solidFill>
              </a:rPr>
              <a:t>Mitte</a:t>
            </a:r>
            <a:endParaRPr lang="en-GB" sz="2000" dirty="0">
              <a:solidFill>
                <a:srgbClr val="4472C4">
                  <a:lumMod val="50000"/>
                </a:srgbClr>
              </a:solidFill>
            </a:endParaRPr>
          </a:p>
        </p:txBody>
      </p:sp>
      <p:sp>
        <p:nvSpPr>
          <p:cNvPr id="17" name="TextBox 16"/>
          <p:cNvSpPr txBox="1"/>
          <p:nvPr/>
        </p:nvSpPr>
        <p:spPr>
          <a:xfrm>
            <a:off x="7794783" y="4065239"/>
            <a:ext cx="2377769" cy="400110"/>
          </a:xfrm>
          <a:prstGeom prst="rect">
            <a:avLst/>
          </a:prstGeom>
          <a:noFill/>
        </p:spPr>
        <p:txBody>
          <a:bodyPr wrap="square" rtlCol="0">
            <a:spAutoFit/>
          </a:bodyPr>
          <a:lstStyle/>
          <a:p>
            <a:pPr algn="ctr"/>
            <a:r>
              <a:rPr lang="en-GB" sz="2000" dirty="0">
                <a:solidFill>
                  <a:srgbClr val="4472C4">
                    <a:lumMod val="50000"/>
                  </a:srgbClr>
                </a:solidFill>
              </a:rPr>
              <a:t>auf </a:t>
            </a:r>
            <a:r>
              <a:rPr lang="en-GB" sz="2000" dirty="0" err="1">
                <a:solidFill>
                  <a:srgbClr val="4472C4">
                    <a:lumMod val="50000"/>
                  </a:srgbClr>
                </a:solidFill>
              </a:rPr>
              <a:t>dem</a:t>
            </a:r>
            <a:r>
              <a:rPr lang="en-GB" sz="2000" dirty="0">
                <a:solidFill>
                  <a:srgbClr val="4472C4">
                    <a:lumMod val="50000"/>
                  </a:srgbClr>
                </a:solidFill>
              </a:rPr>
              <a:t> </a:t>
            </a:r>
            <a:r>
              <a:rPr lang="en-GB" sz="2000" dirty="0" err="1">
                <a:solidFill>
                  <a:srgbClr val="4472C4">
                    <a:lumMod val="50000"/>
                  </a:srgbClr>
                </a:solidFill>
              </a:rPr>
              <a:t>Bett</a:t>
            </a:r>
            <a:endParaRPr lang="en-GB" sz="2000" dirty="0">
              <a:solidFill>
                <a:srgbClr val="4472C4">
                  <a:lumMod val="50000"/>
                </a:srgbClr>
              </a:solidFill>
            </a:endParaRPr>
          </a:p>
        </p:txBody>
      </p:sp>
      <p:sp>
        <p:nvSpPr>
          <p:cNvPr id="18" name="TextBox 17"/>
          <p:cNvSpPr txBox="1"/>
          <p:nvPr/>
        </p:nvSpPr>
        <p:spPr>
          <a:xfrm>
            <a:off x="8014131" y="3581410"/>
            <a:ext cx="2377769" cy="400110"/>
          </a:xfrm>
          <a:prstGeom prst="rect">
            <a:avLst/>
          </a:prstGeom>
          <a:noFill/>
        </p:spPr>
        <p:txBody>
          <a:bodyPr wrap="square" rtlCol="0">
            <a:spAutoFit/>
          </a:bodyPr>
          <a:lstStyle/>
          <a:p>
            <a:pPr algn="ctr"/>
            <a:r>
              <a:rPr lang="en-GB" sz="2000" dirty="0">
                <a:solidFill>
                  <a:srgbClr val="4472C4">
                    <a:lumMod val="50000"/>
                  </a:srgbClr>
                </a:solidFill>
              </a:rPr>
              <a:t>auf das </a:t>
            </a:r>
            <a:r>
              <a:rPr lang="en-GB" sz="2000" dirty="0" err="1">
                <a:solidFill>
                  <a:srgbClr val="4472C4">
                    <a:lumMod val="50000"/>
                  </a:srgbClr>
                </a:solidFill>
              </a:rPr>
              <a:t>Bett</a:t>
            </a:r>
            <a:endParaRPr lang="en-GB" sz="2000" dirty="0">
              <a:solidFill>
                <a:srgbClr val="4472C4">
                  <a:lumMod val="50000"/>
                </a:srgbClr>
              </a:solidFill>
            </a:endParaRPr>
          </a:p>
        </p:txBody>
      </p:sp>
      <p:sp>
        <p:nvSpPr>
          <p:cNvPr id="19" name="TextBox 18"/>
          <p:cNvSpPr txBox="1"/>
          <p:nvPr/>
        </p:nvSpPr>
        <p:spPr>
          <a:xfrm>
            <a:off x="5602002" y="5411529"/>
            <a:ext cx="2377769" cy="400110"/>
          </a:xfrm>
          <a:prstGeom prst="rect">
            <a:avLst/>
          </a:prstGeom>
          <a:noFill/>
        </p:spPr>
        <p:txBody>
          <a:bodyPr wrap="square" rtlCol="0">
            <a:spAutoFit/>
          </a:bodyPr>
          <a:lstStyle/>
          <a:p>
            <a:pPr algn="ctr"/>
            <a:r>
              <a:rPr lang="en-GB" sz="2000" dirty="0">
                <a:solidFill>
                  <a:srgbClr val="4472C4">
                    <a:lumMod val="50000"/>
                  </a:srgbClr>
                </a:solidFill>
              </a:rPr>
              <a:t>ins Auto</a:t>
            </a:r>
            <a:endParaRPr lang="en-GB" sz="2000" dirty="0">
              <a:solidFill>
                <a:srgbClr val="4472C4">
                  <a:lumMod val="50000"/>
                </a:srgbClr>
              </a:solidFill>
            </a:endParaRPr>
          </a:p>
        </p:txBody>
      </p:sp>
      <p:sp>
        <p:nvSpPr>
          <p:cNvPr id="20" name="TextBox 19"/>
          <p:cNvSpPr txBox="1"/>
          <p:nvPr/>
        </p:nvSpPr>
        <p:spPr>
          <a:xfrm>
            <a:off x="6202730" y="5002826"/>
            <a:ext cx="2377769" cy="400110"/>
          </a:xfrm>
          <a:prstGeom prst="rect">
            <a:avLst/>
          </a:prstGeom>
          <a:noFill/>
        </p:spPr>
        <p:txBody>
          <a:bodyPr wrap="square" rtlCol="0">
            <a:spAutoFit/>
          </a:bodyPr>
          <a:lstStyle/>
          <a:p>
            <a:pPr algn="ctr"/>
            <a:r>
              <a:rPr lang="en-GB" sz="2000" dirty="0" err="1">
                <a:solidFill>
                  <a:srgbClr val="4472C4">
                    <a:lumMod val="50000"/>
                  </a:srgbClr>
                </a:solidFill>
              </a:rPr>
              <a:t>im</a:t>
            </a:r>
            <a:r>
              <a:rPr lang="en-GB" sz="2000" dirty="0">
                <a:solidFill>
                  <a:srgbClr val="4472C4">
                    <a:lumMod val="50000"/>
                  </a:srgbClr>
                </a:solidFill>
              </a:rPr>
              <a:t> Auto</a:t>
            </a:r>
            <a:endParaRPr lang="en-GB" sz="2000" dirty="0">
              <a:solidFill>
                <a:srgbClr val="4472C4">
                  <a:lumMod val="50000"/>
                </a:srgbClr>
              </a:solidFill>
            </a:endParaRPr>
          </a:p>
        </p:txBody>
      </p:sp>
      <p:sp>
        <p:nvSpPr>
          <p:cNvPr id="21" name="TextBox 20"/>
          <p:cNvSpPr txBox="1"/>
          <p:nvPr/>
        </p:nvSpPr>
        <p:spPr>
          <a:xfrm>
            <a:off x="7879611" y="5211474"/>
            <a:ext cx="2377769" cy="400110"/>
          </a:xfrm>
          <a:prstGeom prst="rect">
            <a:avLst/>
          </a:prstGeom>
          <a:noFill/>
        </p:spPr>
        <p:txBody>
          <a:bodyPr wrap="square" rtlCol="0">
            <a:spAutoFit/>
          </a:bodyPr>
          <a:lstStyle/>
          <a:p>
            <a:pPr algn="ctr"/>
            <a:r>
              <a:rPr lang="en-GB" sz="2000" dirty="0" err="1">
                <a:solidFill>
                  <a:srgbClr val="4472C4">
                    <a:lumMod val="50000"/>
                  </a:srgbClr>
                </a:solidFill>
              </a:rPr>
              <a:t>im</a:t>
            </a:r>
            <a:r>
              <a:rPr lang="en-GB" sz="2000" dirty="0">
                <a:solidFill>
                  <a:srgbClr val="4472C4">
                    <a:lumMod val="50000"/>
                  </a:srgbClr>
                </a:solidFill>
              </a:rPr>
              <a:t> See</a:t>
            </a:r>
            <a:endParaRPr lang="en-GB" sz="2000" dirty="0">
              <a:solidFill>
                <a:srgbClr val="4472C4">
                  <a:lumMod val="50000"/>
                </a:srgbClr>
              </a:solidFill>
            </a:endParaRPr>
          </a:p>
        </p:txBody>
      </p:sp>
      <p:sp>
        <p:nvSpPr>
          <p:cNvPr id="22" name="TextBox 21"/>
          <p:cNvSpPr txBox="1"/>
          <p:nvPr/>
        </p:nvSpPr>
        <p:spPr>
          <a:xfrm>
            <a:off x="7827854" y="5590158"/>
            <a:ext cx="2377769" cy="400110"/>
          </a:xfrm>
          <a:prstGeom prst="rect">
            <a:avLst/>
          </a:prstGeom>
          <a:noFill/>
        </p:spPr>
        <p:txBody>
          <a:bodyPr wrap="square" rtlCol="0">
            <a:spAutoFit/>
          </a:bodyPr>
          <a:lstStyle/>
          <a:p>
            <a:pPr algn="ctr"/>
            <a:r>
              <a:rPr lang="en-GB" sz="2000" dirty="0">
                <a:solidFill>
                  <a:srgbClr val="4472C4">
                    <a:lumMod val="50000"/>
                  </a:srgbClr>
                </a:solidFill>
              </a:rPr>
              <a:t>in den See</a:t>
            </a:r>
            <a:endParaRPr lang="en-GB" sz="2000" dirty="0">
              <a:solidFill>
                <a:srgbClr val="4472C4">
                  <a:lumMod val="50000"/>
                </a:srgbClr>
              </a:solidFill>
            </a:endParaRPr>
          </a:p>
        </p:txBody>
      </p:sp>
      <p:sp>
        <p:nvSpPr>
          <p:cNvPr id="23" name="TextBox 22"/>
          <p:cNvSpPr txBox="1"/>
          <p:nvPr/>
        </p:nvSpPr>
        <p:spPr>
          <a:xfrm>
            <a:off x="4992781" y="2946142"/>
            <a:ext cx="2377769" cy="400110"/>
          </a:xfrm>
          <a:prstGeom prst="rect">
            <a:avLst/>
          </a:prstGeom>
          <a:noFill/>
        </p:spPr>
        <p:txBody>
          <a:bodyPr wrap="square" rtlCol="0">
            <a:spAutoFit/>
          </a:bodyPr>
          <a:lstStyle/>
          <a:p>
            <a:pPr algn="ctr"/>
            <a:r>
              <a:rPr lang="en-GB" sz="2000" dirty="0">
                <a:solidFill>
                  <a:srgbClr val="4472C4">
                    <a:lumMod val="50000"/>
                  </a:srgbClr>
                </a:solidFill>
              </a:rPr>
              <a:t>in die </a:t>
            </a:r>
            <a:r>
              <a:rPr lang="en-GB" sz="2000" dirty="0" err="1">
                <a:solidFill>
                  <a:srgbClr val="4472C4">
                    <a:lumMod val="50000"/>
                  </a:srgbClr>
                </a:solidFill>
              </a:rPr>
              <a:t>Kirche</a:t>
            </a:r>
            <a:endParaRPr lang="en-GB" sz="2000" dirty="0">
              <a:solidFill>
                <a:srgbClr val="4472C4">
                  <a:lumMod val="50000"/>
                </a:srgbClr>
              </a:solidFill>
            </a:endParaRPr>
          </a:p>
        </p:txBody>
      </p:sp>
      <p:sp>
        <p:nvSpPr>
          <p:cNvPr id="24" name="TextBox 23"/>
          <p:cNvSpPr txBox="1"/>
          <p:nvPr/>
        </p:nvSpPr>
        <p:spPr>
          <a:xfrm>
            <a:off x="5434213" y="3394788"/>
            <a:ext cx="2377769" cy="400110"/>
          </a:xfrm>
          <a:prstGeom prst="rect">
            <a:avLst/>
          </a:prstGeom>
          <a:noFill/>
        </p:spPr>
        <p:txBody>
          <a:bodyPr wrap="square" rtlCol="0">
            <a:spAutoFit/>
          </a:bodyPr>
          <a:lstStyle/>
          <a:p>
            <a:pPr algn="ctr"/>
            <a:r>
              <a:rPr lang="en-GB" sz="2000" dirty="0">
                <a:solidFill>
                  <a:srgbClr val="4472C4">
                    <a:lumMod val="50000"/>
                  </a:srgbClr>
                </a:solidFill>
              </a:rPr>
              <a:t>in der </a:t>
            </a:r>
            <a:r>
              <a:rPr lang="en-GB" sz="2000" dirty="0" err="1">
                <a:solidFill>
                  <a:srgbClr val="4472C4">
                    <a:lumMod val="50000"/>
                  </a:srgbClr>
                </a:solidFill>
              </a:rPr>
              <a:t>Kirche</a:t>
            </a:r>
            <a:endParaRPr lang="en-GB" sz="2000" dirty="0">
              <a:solidFill>
                <a:srgbClr val="4472C4">
                  <a:lumMod val="50000"/>
                </a:srgbClr>
              </a:solidFill>
            </a:endParaRPr>
          </a:p>
        </p:txBody>
      </p:sp>
      <p:sp>
        <p:nvSpPr>
          <p:cNvPr id="25" name="TextBox 24"/>
          <p:cNvSpPr txBox="1"/>
          <p:nvPr/>
        </p:nvSpPr>
        <p:spPr>
          <a:xfrm>
            <a:off x="9933268" y="4357120"/>
            <a:ext cx="2056317" cy="400110"/>
          </a:xfrm>
          <a:prstGeom prst="rect">
            <a:avLst/>
          </a:prstGeom>
          <a:noFill/>
        </p:spPr>
        <p:txBody>
          <a:bodyPr wrap="square" rtlCol="0">
            <a:spAutoFit/>
          </a:bodyPr>
          <a:lstStyle/>
          <a:p>
            <a:pPr algn="ctr"/>
            <a:r>
              <a:rPr lang="en-GB" sz="2000" dirty="0">
                <a:solidFill>
                  <a:srgbClr val="4472C4">
                    <a:lumMod val="50000"/>
                  </a:srgbClr>
                </a:solidFill>
              </a:rPr>
              <a:t>auf der </a:t>
            </a:r>
            <a:r>
              <a:rPr lang="en-GB" sz="2000" dirty="0" err="1">
                <a:solidFill>
                  <a:srgbClr val="4472C4">
                    <a:lumMod val="50000"/>
                  </a:srgbClr>
                </a:solidFill>
              </a:rPr>
              <a:t>Straße</a:t>
            </a:r>
            <a:endParaRPr lang="en-GB" sz="2000" dirty="0">
              <a:solidFill>
                <a:srgbClr val="4472C4">
                  <a:lumMod val="50000"/>
                </a:srgbClr>
              </a:solidFill>
            </a:endParaRPr>
          </a:p>
        </p:txBody>
      </p:sp>
      <p:sp>
        <p:nvSpPr>
          <p:cNvPr id="26" name="TextBox 25"/>
          <p:cNvSpPr txBox="1"/>
          <p:nvPr/>
        </p:nvSpPr>
        <p:spPr>
          <a:xfrm>
            <a:off x="9340284" y="4818806"/>
            <a:ext cx="1899204" cy="400110"/>
          </a:xfrm>
          <a:prstGeom prst="rect">
            <a:avLst/>
          </a:prstGeom>
          <a:noFill/>
        </p:spPr>
        <p:txBody>
          <a:bodyPr wrap="square" rtlCol="0">
            <a:spAutoFit/>
          </a:bodyPr>
          <a:lstStyle/>
          <a:p>
            <a:pPr algn="ctr"/>
            <a:r>
              <a:rPr lang="en-GB" sz="2000" dirty="0">
                <a:solidFill>
                  <a:srgbClr val="4472C4">
                    <a:lumMod val="50000"/>
                  </a:srgbClr>
                </a:solidFill>
              </a:rPr>
              <a:t>auf die </a:t>
            </a:r>
            <a:r>
              <a:rPr lang="en-GB" sz="2000" dirty="0" err="1">
                <a:solidFill>
                  <a:srgbClr val="4472C4">
                    <a:lumMod val="50000"/>
                  </a:srgbClr>
                </a:solidFill>
              </a:rPr>
              <a:t>Straße</a:t>
            </a:r>
            <a:endParaRPr lang="en-GB" sz="2000" dirty="0">
              <a:solidFill>
                <a:srgbClr val="4472C4">
                  <a:lumMod val="50000"/>
                </a:srgbClr>
              </a:solidFill>
            </a:endParaRPr>
          </a:p>
        </p:txBody>
      </p:sp>
      <p:sp>
        <p:nvSpPr>
          <p:cNvPr id="27" name="TextBox 26"/>
          <p:cNvSpPr txBox="1"/>
          <p:nvPr/>
        </p:nvSpPr>
        <p:spPr>
          <a:xfrm>
            <a:off x="10068565" y="2834857"/>
            <a:ext cx="2056317" cy="400110"/>
          </a:xfrm>
          <a:prstGeom prst="rect">
            <a:avLst/>
          </a:prstGeom>
          <a:noFill/>
        </p:spPr>
        <p:txBody>
          <a:bodyPr wrap="square" rtlCol="0">
            <a:spAutoFit/>
          </a:bodyPr>
          <a:lstStyle/>
          <a:p>
            <a:pPr algn="ctr"/>
            <a:r>
              <a:rPr lang="en-GB" sz="2000" dirty="0">
                <a:solidFill>
                  <a:srgbClr val="4472C4">
                    <a:lumMod val="50000"/>
                  </a:srgbClr>
                </a:solidFill>
              </a:rPr>
              <a:t>in den Park</a:t>
            </a:r>
            <a:endParaRPr lang="en-GB" sz="2000" dirty="0">
              <a:solidFill>
                <a:srgbClr val="4472C4">
                  <a:lumMod val="50000"/>
                </a:srgbClr>
              </a:solidFill>
            </a:endParaRPr>
          </a:p>
        </p:txBody>
      </p:sp>
      <p:sp>
        <p:nvSpPr>
          <p:cNvPr id="28" name="TextBox 27"/>
          <p:cNvSpPr txBox="1"/>
          <p:nvPr/>
        </p:nvSpPr>
        <p:spPr>
          <a:xfrm>
            <a:off x="9933268" y="3223658"/>
            <a:ext cx="1899204" cy="400110"/>
          </a:xfrm>
          <a:prstGeom prst="rect">
            <a:avLst/>
          </a:prstGeom>
          <a:noFill/>
        </p:spPr>
        <p:txBody>
          <a:bodyPr wrap="square" rtlCol="0">
            <a:spAutoFit/>
          </a:bodyPr>
          <a:lstStyle/>
          <a:p>
            <a:pPr algn="ctr"/>
            <a:r>
              <a:rPr lang="en-GB" sz="2000" dirty="0" err="1">
                <a:solidFill>
                  <a:srgbClr val="4472C4">
                    <a:lumMod val="50000"/>
                  </a:srgbClr>
                </a:solidFill>
              </a:rPr>
              <a:t>im</a:t>
            </a:r>
            <a:r>
              <a:rPr lang="en-GB" sz="2000" dirty="0">
                <a:solidFill>
                  <a:srgbClr val="4472C4">
                    <a:lumMod val="50000"/>
                  </a:srgbClr>
                </a:solidFill>
              </a:rPr>
              <a:t> Park</a:t>
            </a:r>
            <a:endParaRPr lang="en-GB" sz="2000" dirty="0">
              <a:solidFill>
                <a:srgbClr val="4472C4">
                  <a:lumMod val="50000"/>
                </a:srgbClr>
              </a:solidFill>
            </a:endParaRPr>
          </a:p>
        </p:txBody>
      </p:sp>
    </p:spTree>
    <p:extLst>
      <p:ext uri="{BB962C8B-B14F-4D97-AF65-F5344CB8AC3E}">
        <p14:creationId xmlns:p14="http://schemas.microsoft.com/office/powerpoint/2010/main" val="705761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13" y="100235"/>
            <a:ext cx="6828594" cy="869950"/>
          </a:xfrm>
          <a:prstGeom prst="rect">
            <a:avLst/>
          </a:prstGeom>
        </p:spPr>
      </p:pic>
      <p:sp>
        <p:nvSpPr>
          <p:cNvPr id="4" name="Title 3"/>
          <p:cNvSpPr>
            <a:spLocks noGrp="1"/>
          </p:cNvSpPr>
          <p:nvPr>
            <p:ph type="title"/>
          </p:nvPr>
        </p:nvSpPr>
        <p:spPr>
          <a:xfrm>
            <a:off x="0" y="-219012"/>
            <a:ext cx="10515600" cy="1325563"/>
          </a:xfrm>
        </p:spPr>
        <p:txBody>
          <a:bodyPr>
            <a:normAutofit/>
          </a:bodyPr>
          <a:lstStyle/>
          <a:p>
            <a:r>
              <a:rPr lang="en-GB" sz="4000" b="1" dirty="0" err="1" smtClean="0">
                <a:solidFill>
                  <a:schemeClr val="bg1"/>
                </a:solidFill>
              </a:rPr>
              <a:t>Schreib</a:t>
            </a:r>
            <a:r>
              <a:rPr lang="en-GB" sz="4000" b="1" dirty="0" smtClean="0">
                <a:solidFill>
                  <a:schemeClr val="bg1"/>
                </a:solidFill>
              </a:rPr>
              <a:t> </a:t>
            </a:r>
            <a:r>
              <a:rPr lang="en-GB" sz="4000" b="1" dirty="0" err="1" smtClean="0">
                <a:solidFill>
                  <a:schemeClr val="bg1"/>
                </a:solidFill>
              </a:rPr>
              <a:t>ein</a:t>
            </a:r>
            <a:r>
              <a:rPr lang="en-GB" sz="4000" b="1" dirty="0" smtClean="0">
                <a:solidFill>
                  <a:schemeClr val="bg1"/>
                </a:solidFill>
              </a:rPr>
              <a:t> </a:t>
            </a:r>
            <a:r>
              <a:rPr lang="en-GB" sz="4000" b="1" dirty="0" err="1" smtClean="0">
                <a:solidFill>
                  <a:schemeClr val="bg1"/>
                </a:solidFill>
              </a:rPr>
              <a:t>Gedicht</a:t>
            </a:r>
            <a:endParaRPr lang="en-GB" sz="4000" b="1" dirty="0">
              <a:solidFill>
                <a:schemeClr val="bg1"/>
              </a:solidFill>
            </a:endParaRPr>
          </a:p>
        </p:txBody>
      </p:sp>
      <p:sp>
        <p:nvSpPr>
          <p:cNvPr id="16" name="TextBox 15"/>
          <p:cNvSpPr txBox="1"/>
          <p:nvPr/>
        </p:nvSpPr>
        <p:spPr>
          <a:xfrm>
            <a:off x="3158154" y="6374820"/>
            <a:ext cx="3436973" cy="461665"/>
          </a:xfrm>
          <a:prstGeom prst="rect">
            <a:avLst/>
          </a:prstGeom>
          <a:noFill/>
        </p:spPr>
        <p:txBody>
          <a:bodyPr wrap="square" rtlCol="0">
            <a:spAutoFit/>
          </a:bodyPr>
          <a:lstStyle/>
          <a:p>
            <a:r>
              <a:rPr lang="en-GB" sz="2400" dirty="0">
                <a:solidFill>
                  <a:prstClr val="white"/>
                </a:solidFill>
              </a:rPr>
              <a:t>das </a:t>
            </a:r>
            <a:r>
              <a:rPr lang="en-GB" sz="2400" dirty="0" err="1">
                <a:solidFill>
                  <a:prstClr val="white"/>
                </a:solidFill>
              </a:rPr>
              <a:t>Gedicht</a:t>
            </a:r>
            <a:r>
              <a:rPr lang="en-GB" sz="2400" dirty="0">
                <a:solidFill>
                  <a:prstClr val="white"/>
                </a:solidFill>
              </a:rPr>
              <a:t> - poem</a:t>
            </a:r>
            <a:endParaRPr lang="en-GB" sz="2400" dirty="0">
              <a:solidFill>
                <a:prstClr val="white"/>
              </a:solidFill>
            </a:endParaRPr>
          </a:p>
        </p:txBody>
      </p:sp>
      <p:sp>
        <p:nvSpPr>
          <p:cNvPr id="7" name="Rounded Rectangle 11">
            <a:extLst>
              <a:ext uri="{FF2B5EF4-FFF2-40B4-BE49-F238E27FC236}">
                <a16:creationId xmlns="" xmlns:a16="http://schemas.microsoft.com/office/drawing/2014/main" id="{483D7EB9-C2AA-4190-98DE-925F861600E9}"/>
              </a:ext>
            </a:extLst>
          </p:cNvPr>
          <p:cNvSpPr/>
          <p:nvPr/>
        </p:nvSpPr>
        <p:spPr>
          <a:xfrm>
            <a:off x="10401300" y="158883"/>
            <a:ext cx="1561012" cy="383670"/>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b="1" dirty="0" err="1">
                <a:solidFill>
                  <a:prstClr val="white"/>
                </a:solidFill>
              </a:rPr>
              <a:t>schreiben</a:t>
            </a:r>
            <a:endParaRPr lang="en-GB" b="1" dirty="0">
              <a:solidFill>
                <a:prstClr val="white"/>
              </a:solidFill>
            </a:endParaRPr>
          </a:p>
        </p:txBody>
      </p:sp>
      <p:sp>
        <p:nvSpPr>
          <p:cNvPr id="2" name="Rectangle 1"/>
          <p:cNvSpPr/>
          <p:nvPr/>
        </p:nvSpPr>
        <p:spPr>
          <a:xfrm>
            <a:off x="234140" y="1425798"/>
            <a:ext cx="6096000" cy="1938992"/>
          </a:xfrm>
          <a:prstGeom prst="rect">
            <a:avLst/>
          </a:prstGeom>
        </p:spPr>
        <p:txBody>
          <a:bodyPr>
            <a:spAutoFit/>
          </a:bodyPr>
          <a:lstStyle/>
          <a:p>
            <a:pPr>
              <a:lnSpc>
                <a:spcPct val="150000"/>
              </a:lnSpc>
            </a:pPr>
            <a:r>
              <a:rPr lang="en-GB" sz="2000" dirty="0">
                <a:solidFill>
                  <a:srgbClr val="4472C4">
                    <a:lumMod val="50000"/>
                  </a:srgbClr>
                </a:solidFill>
              </a:rPr>
              <a:t>1. Choose five to seven </a:t>
            </a:r>
            <a:r>
              <a:rPr lang="en-GB" sz="2000" dirty="0">
                <a:solidFill>
                  <a:srgbClr val="4472C4">
                    <a:lumMod val="50000"/>
                  </a:srgbClr>
                </a:solidFill>
              </a:rPr>
              <a:t>nouns.</a:t>
            </a:r>
            <a:r>
              <a:rPr lang="en-GB" sz="2000" dirty="0">
                <a:solidFill>
                  <a:srgbClr val="4472C4">
                    <a:lumMod val="50000"/>
                  </a:srgbClr>
                </a:solidFill>
              </a:rPr>
              <a:t/>
            </a:r>
            <a:br>
              <a:rPr lang="en-GB" sz="2000" dirty="0">
                <a:solidFill>
                  <a:srgbClr val="4472C4">
                    <a:lumMod val="50000"/>
                  </a:srgbClr>
                </a:solidFill>
              </a:rPr>
            </a:br>
            <a:r>
              <a:rPr lang="en-GB" sz="2000" dirty="0">
                <a:solidFill>
                  <a:srgbClr val="4472C4">
                    <a:lumMod val="50000"/>
                  </a:srgbClr>
                </a:solidFill>
              </a:rPr>
              <a:t>2. Choose a movement and a location </a:t>
            </a:r>
            <a:r>
              <a:rPr lang="en-GB" sz="2000" dirty="0">
                <a:solidFill>
                  <a:srgbClr val="4472C4">
                    <a:lumMod val="50000"/>
                  </a:srgbClr>
                </a:solidFill>
              </a:rPr>
              <a:t>verb.</a:t>
            </a:r>
            <a:r>
              <a:rPr lang="en-GB" sz="2000" dirty="0">
                <a:solidFill>
                  <a:srgbClr val="4472C4">
                    <a:lumMod val="50000"/>
                  </a:srgbClr>
                </a:solidFill>
              </a:rPr>
              <a:t/>
            </a:r>
            <a:br>
              <a:rPr lang="en-GB" sz="2000" dirty="0">
                <a:solidFill>
                  <a:srgbClr val="4472C4">
                    <a:lumMod val="50000"/>
                  </a:srgbClr>
                </a:solidFill>
              </a:rPr>
            </a:br>
            <a:r>
              <a:rPr lang="en-GB" sz="2000" dirty="0">
                <a:solidFill>
                  <a:srgbClr val="4472C4">
                    <a:lumMod val="50000"/>
                  </a:srgbClr>
                </a:solidFill>
              </a:rPr>
              <a:t>3. Choose a preposition ‘in’ or ‘auf</a:t>
            </a:r>
            <a:r>
              <a:rPr lang="en-GB" sz="2000" dirty="0">
                <a:solidFill>
                  <a:srgbClr val="4472C4">
                    <a:lumMod val="50000"/>
                  </a:srgbClr>
                </a:solidFill>
              </a:rPr>
              <a:t>’.</a:t>
            </a:r>
            <a:r>
              <a:rPr lang="en-GB" sz="2000" dirty="0">
                <a:solidFill>
                  <a:srgbClr val="4472C4">
                    <a:lumMod val="50000"/>
                  </a:srgbClr>
                </a:solidFill>
              </a:rPr>
              <a:t/>
            </a:r>
            <a:br>
              <a:rPr lang="en-GB" sz="2000" dirty="0">
                <a:solidFill>
                  <a:srgbClr val="4472C4">
                    <a:lumMod val="50000"/>
                  </a:srgbClr>
                </a:solidFill>
              </a:rPr>
            </a:br>
            <a:r>
              <a:rPr lang="en-GB" sz="2000" dirty="0">
                <a:solidFill>
                  <a:srgbClr val="4472C4">
                    <a:lumMod val="50000"/>
                  </a:srgbClr>
                </a:solidFill>
              </a:rPr>
              <a:t>4. Write between 12 and 16 lines.</a:t>
            </a:r>
          </a:p>
        </p:txBody>
      </p:sp>
      <p:graphicFrame>
        <p:nvGraphicFramePr>
          <p:cNvPr id="10" name="Table 9"/>
          <p:cNvGraphicFramePr>
            <a:graphicFrameLocks noGrp="1"/>
          </p:cNvGraphicFramePr>
          <p:nvPr>
            <p:extLst/>
          </p:nvPr>
        </p:nvGraphicFramePr>
        <p:xfrm>
          <a:off x="6595127" y="767506"/>
          <a:ext cx="4649491" cy="5307828"/>
        </p:xfrm>
        <a:graphic>
          <a:graphicData uri="http://schemas.openxmlformats.org/drawingml/2006/table">
            <a:tbl>
              <a:tblPr firstRow="1" bandRow="1">
                <a:tableStyleId>{5940675A-B579-460E-94D1-54222C63F5DA}</a:tableStyleId>
              </a:tblPr>
              <a:tblGrid>
                <a:gridCol w="4649491">
                  <a:extLst>
                    <a:ext uri="{9D8B030D-6E8A-4147-A177-3AD203B41FA5}">
                      <a16:colId xmlns:a16="http://schemas.microsoft.com/office/drawing/2014/main" xmlns="" val="20000"/>
                    </a:ext>
                  </a:extLst>
                </a:gridCol>
              </a:tblGrid>
              <a:tr h="442319">
                <a:tc>
                  <a:txBody>
                    <a:bodyPr/>
                    <a:lstStyle/>
                    <a:p>
                      <a:endParaRPr lang="en-GB" sz="2000" dirty="0">
                        <a:solidFill>
                          <a:schemeClr val="accent5">
                            <a:lumMod val="50000"/>
                          </a:schemeClr>
                        </a:solidFill>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442319">
                <a:tc>
                  <a:txBody>
                    <a:bodyPr/>
                    <a:lstStyle/>
                    <a:p>
                      <a:endParaRPr lang="en-GB" sz="2000" dirty="0">
                        <a:solidFill>
                          <a:schemeClr val="accent5">
                            <a:lumMod val="50000"/>
                          </a:schemeClr>
                        </a:solidFill>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42319">
                <a:tc>
                  <a:txBody>
                    <a:bodyPr/>
                    <a:lstStyle/>
                    <a:p>
                      <a:endParaRPr lang="en-GB" sz="2000" dirty="0">
                        <a:solidFill>
                          <a:schemeClr val="accent5">
                            <a:lumMod val="50000"/>
                          </a:schemeClr>
                        </a:solidFill>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442319">
                <a:tc>
                  <a:txBody>
                    <a:bodyPr/>
                    <a:lstStyle/>
                    <a:p>
                      <a:endParaRPr lang="en-GB" sz="2000" dirty="0">
                        <a:solidFill>
                          <a:schemeClr val="accent5">
                            <a:lumMod val="50000"/>
                          </a:schemeClr>
                        </a:solidFill>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442319">
                <a:tc>
                  <a:txBody>
                    <a:bodyPr/>
                    <a:lstStyle/>
                    <a:p>
                      <a:endParaRPr lang="en-GB" sz="2000" dirty="0">
                        <a:solidFill>
                          <a:schemeClr val="accent5">
                            <a:lumMod val="50000"/>
                          </a:schemeClr>
                        </a:solidFill>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r>
              <a:tr h="442319">
                <a:tc>
                  <a:txBody>
                    <a:bodyPr/>
                    <a:lstStyle/>
                    <a:p>
                      <a:endParaRPr lang="en-GB" sz="2000" dirty="0">
                        <a:solidFill>
                          <a:schemeClr val="accent5">
                            <a:lumMod val="50000"/>
                          </a:schemeClr>
                        </a:solidFill>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r>
              <a:tr h="442319">
                <a:tc>
                  <a:txBody>
                    <a:bodyPr/>
                    <a:lstStyle/>
                    <a:p>
                      <a:endParaRPr lang="en-GB" sz="2000" dirty="0">
                        <a:solidFill>
                          <a:schemeClr val="accent5">
                            <a:lumMod val="50000"/>
                          </a:schemeClr>
                        </a:solidFill>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r>
              <a:tr h="442319">
                <a:tc>
                  <a:txBody>
                    <a:bodyPr/>
                    <a:lstStyle/>
                    <a:p>
                      <a:endParaRPr lang="en-GB" sz="2000" dirty="0">
                        <a:solidFill>
                          <a:schemeClr val="accent5">
                            <a:lumMod val="50000"/>
                          </a:schemeClr>
                        </a:solidFill>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r>
              <a:tr h="442319">
                <a:tc>
                  <a:txBody>
                    <a:bodyPr/>
                    <a:lstStyle/>
                    <a:p>
                      <a:endParaRPr lang="en-GB" sz="2000" dirty="0">
                        <a:solidFill>
                          <a:schemeClr val="accent5">
                            <a:lumMod val="50000"/>
                          </a:schemeClr>
                        </a:solidFill>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r>
              <a:tr h="442319">
                <a:tc>
                  <a:txBody>
                    <a:bodyPr/>
                    <a:lstStyle/>
                    <a:p>
                      <a:endParaRPr lang="en-GB" sz="2000" dirty="0">
                        <a:solidFill>
                          <a:schemeClr val="accent5">
                            <a:lumMod val="50000"/>
                          </a:schemeClr>
                        </a:solidFill>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r>
              <a:tr h="442319">
                <a:tc>
                  <a:txBody>
                    <a:bodyPr/>
                    <a:lstStyle/>
                    <a:p>
                      <a:endParaRPr lang="en-GB" sz="2000" dirty="0">
                        <a:solidFill>
                          <a:schemeClr val="accent5">
                            <a:lumMod val="50000"/>
                          </a:schemeClr>
                        </a:solidFill>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r>
              <a:tr h="442319">
                <a:tc>
                  <a:txBody>
                    <a:bodyPr/>
                    <a:lstStyle/>
                    <a:p>
                      <a:endParaRPr lang="en-GB" sz="2000" dirty="0">
                        <a:solidFill>
                          <a:schemeClr val="accent5">
                            <a:lumMod val="50000"/>
                          </a:schemeClr>
                        </a:solidFill>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039265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13" y="100235"/>
            <a:ext cx="6828594" cy="869950"/>
          </a:xfrm>
          <a:prstGeom prst="rect">
            <a:avLst/>
          </a:prstGeom>
        </p:spPr>
      </p:pic>
      <p:sp>
        <p:nvSpPr>
          <p:cNvPr id="4" name="Title 3"/>
          <p:cNvSpPr>
            <a:spLocks noGrp="1"/>
          </p:cNvSpPr>
          <p:nvPr>
            <p:ph type="title"/>
          </p:nvPr>
        </p:nvSpPr>
        <p:spPr>
          <a:xfrm>
            <a:off x="0" y="-219012"/>
            <a:ext cx="10515600" cy="1325563"/>
          </a:xfrm>
        </p:spPr>
        <p:txBody>
          <a:bodyPr>
            <a:normAutofit/>
          </a:bodyPr>
          <a:lstStyle/>
          <a:p>
            <a:r>
              <a:rPr lang="en-GB" sz="4000" b="1" dirty="0" smtClean="0">
                <a:solidFill>
                  <a:schemeClr val="bg1"/>
                </a:solidFill>
              </a:rPr>
              <a:t>Plural 1,2,3,4 </a:t>
            </a:r>
            <a:r>
              <a:rPr lang="en-GB" sz="4000" b="1" dirty="0" err="1" smtClean="0">
                <a:solidFill>
                  <a:schemeClr val="bg1"/>
                </a:solidFill>
              </a:rPr>
              <a:t>oder</a:t>
            </a:r>
            <a:r>
              <a:rPr lang="en-GB" sz="4000" b="1" dirty="0" smtClean="0">
                <a:solidFill>
                  <a:schemeClr val="bg1"/>
                </a:solidFill>
              </a:rPr>
              <a:t> was?</a:t>
            </a:r>
            <a:endParaRPr lang="en-GB" sz="4000" b="1" dirty="0">
              <a:solidFill>
                <a:schemeClr val="bg1"/>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2798" y="5845462"/>
            <a:ext cx="804076" cy="52097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101412" y="5374277"/>
            <a:ext cx="527003" cy="460716"/>
          </a:xfrm>
          <a:prstGeom prst="rect">
            <a:avLst/>
          </a:prstGeom>
        </p:spPr>
      </p:pic>
      <p:pic>
        <p:nvPicPr>
          <p:cNvPr id="9" name="Picture 8"/>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22953" y="4671804"/>
            <a:ext cx="883920" cy="883920"/>
          </a:xfrm>
          <a:prstGeom prst="rect">
            <a:avLst/>
          </a:prstGeom>
        </p:spPr>
      </p:pic>
      <p:sp>
        <p:nvSpPr>
          <p:cNvPr id="2" name="TextBox 1"/>
          <p:cNvSpPr txBox="1"/>
          <p:nvPr/>
        </p:nvSpPr>
        <p:spPr>
          <a:xfrm>
            <a:off x="10740325" y="4924326"/>
            <a:ext cx="2107770" cy="400110"/>
          </a:xfrm>
          <a:prstGeom prst="rect">
            <a:avLst/>
          </a:prstGeom>
          <a:noFill/>
        </p:spPr>
        <p:txBody>
          <a:bodyPr wrap="square" rtlCol="0">
            <a:spAutoFit/>
          </a:bodyPr>
          <a:lstStyle/>
          <a:p>
            <a:r>
              <a:rPr lang="en-GB" sz="2000" dirty="0">
                <a:solidFill>
                  <a:srgbClr val="4472C4">
                    <a:lumMod val="50000"/>
                  </a:srgbClr>
                </a:solidFill>
              </a:rPr>
              <a:t>der </a:t>
            </a:r>
            <a:r>
              <a:rPr lang="en-GB" sz="2000" dirty="0" err="1">
                <a:solidFill>
                  <a:srgbClr val="4472C4">
                    <a:lumMod val="50000"/>
                  </a:srgbClr>
                </a:solidFill>
              </a:rPr>
              <a:t>Mond</a:t>
            </a:r>
            <a:endParaRPr lang="en-GB" sz="2000" dirty="0">
              <a:solidFill>
                <a:srgbClr val="4472C4">
                  <a:lumMod val="50000"/>
                </a:srgbClr>
              </a:solidFill>
            </a:endParaRPr>
          </a:p>
        </p:txBody>
      </p:sp>
      <p:sp>
        <p:nvSpPr>
          <p:cNvPr id="10" name="TextBox 9"/>
          <p:cNvSpPr txBox="1"/>
          <p:nvPr/>
        </p:nvSpPr>
        <p:spPr>
          <a:xfrm>
            <a:off x="10740325" y="5424414"/>
            <a:ext cx="2107770" cy="400110"/>
          </a:xfrm>
          <a:prstGeom prst="rect">
            <a:avLst/>
          </a:prstGeom>
          <a:noFill/>
        </p:spPr>
        <p:txBody>
          <a:bodyPr wrap="square" rtlCol="0">
            <a:spAutoFit/>
          </a:bodyPr>
          <a:lstStyle/>
          <a:p>
            <a:r>
              <a:rPr lang="en-GB" sz="2000" dirty="0">
                <a:solidFill>
                  <a:srgbClr val="4472C4">
                    <a:lumMod val="50000"/>
                  </a:srgbClr>
                </a:solidFill>
              </a:rPr>
              <a:t>der </a:t>
            </a:r>
            <a:r>
              <a:rPr lang="en-GB" sz="2000" dirty="0" err="1">
                <a:solidFill>
                  <a:srgbClr val="4472C4">
                    <a:lumMod val="50000"/>
                  </a:srgbClr>
                </a:solidFill>
              </a:rPr>
              <a:t>Sessel</a:t>
            </a:r>
            <a:endParaRPr lang="en-GB" sz="2000" dirty="0">
              <a:solidFill>
                <a:srgbClr val="4472C4">
                  <a:lumMod val="50000"/>
                </a:srgbClr>
              </a:solidFill>
            </a:endParaRPr>
          </a:p>
        </p:txBody>
      </p:sp>
      <p:sp>
        <p:nvSpPr>
          <p:cNvPr id="11" name="TextBox 10"/>
          <p:cNvSpPr txBox="1"/>
          <p:nvPr/>
        </p:nvSpPr>
        <p:spPr>
          <a:xfrm>
            <a:off x="10864312" y="5903564"/>
            <a:ext cx="2107770" cy="400110"/>
          </a:xfrm>
          <a:prstGeom prst="rect">
            <a:avLst/>
          </a:prstGeom>
          <a:noFill/>
        </p:spPr>
        <p:txBody>
          <a:bodyPr wrap="square" rtlCol="0">
            <a:spAutoFit/>
          </a:bodyPr>
          <a:lstStyle/>
          <a:p>
            <a:r>
              <a:rPr lang="en-GB" sz="2000" dirty="0">
                <a:solidFill>
                  <a:srgbClr val="4472C4">
                    <a:lumMod val="50000"/>
                  </a:srgbClr>
                </a:solidFill>
              </a:rPr>
              <a:t>der Berg</a:t>
            </a:r>
            <a:endParaRPr lang="en-GB" sz="2000" dirty="0">
              <a:solidFill>
                <a:srgbClr val="4472C4">
                  <a:lumMod val="50000"/>
                </a:srgbClr>
              </a:solidFill>
            </a:endParaRPr>
          </a:p>
        </p:txBody>
      </p:sp>
      <p:graphicFrame>
        <p:nvGraphicFramePr>
          <p:cNvPr id="16" name="Table 15"/>
          <p:cNvGraphicFramePr>
            <a:graphicFrameLocks noGrp="1"/>
          </p:cNvGraphicFramePr>
          <p:nvPr>
            <p:extLst/>
          </p:nvPr>
        </p:nvGraphicFramePr>
        <p:xfrm>
          <a:off x="458615" y="1106548"/>
          <a:ext cx="4973413" cy="5061776"/>
        </p:xfrm>
        <a:graphic>
          <a:graphicData uri="http://schemas.openxmlformats.org/drawingml/2006/table">
            <a:tbl>
              <a:tblPr firstRow="1" bandRow="1">
                <a:tableStyleId>{5940675A-B579-460E-94D1-54222C63F5DA}</a:tableStyleId>
              </a:tblPr>
              <a:tblGrid>
                <a:gridCol w="1968606">
                  <a:extLst>
                    <a:ext uri="{9D8B030D-6E8A-4147-A177-3AD203B41FA5}">
                      <a16:colId xmlns:a16="http://schemas.microsoft.com/office/drawing/2014/main" xmlns="" val="20000"/>
                    </a:ext>
                  </a:extLst>
                </a:gridCol>
                <a:gridCol w="2038976">
                  <a:extLst>
                    <a:ext uri="{9D8B030D-6E8A-4147-A177-3AD203B41FA5}">
                      <a16:colId xmlns:a16="http://schemas.microsoft.com/office/drawing/2014/main" xmlns="" val="20001"/>
                    </a:ext>
                  </a:extLst>
                </a:gridCol>
                <a:gridCol w="965831">
                  <a:extLst>
                    <a:ext uri="{9D8B030D-6E8A-4147-A177-3AD203B41FA5}">
                      <a16:colId xmlns:a16="http://schemas.microsoft.com/office/drawing/2014/main" xmlns="" val="20002"/>
                    </a:ext>
                  </a:extLst>
                </a:gridCol>
              </a:tblGrid>
              <a:tr h="632722">
                <a:tc>
                  <a:txBody>
                    <a:bodyPr/>
                    <a:lstStyle/>
                    <a:p>
                      <a:endParaRPr lang="en-GB" sz="2400" dirty="0">
                        <a:solidFill>
                          <a:schemeClr val="accent5">
                            <a:lumMod val="50000"/>
                          </a:schemeClr>
                        </a:solidFill>
                        <a:latin typeface="Century Gothic" panose="020B0502020202020204" pitchFamily="34" charset="0"/>
                      </a:endParaRP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algn="ctr"/>
                      <a:r>
                        <a:rPr lang="en-GB" sz="2400" b="1" dirty="0">
                          <a:solidFill>
                            <a:schemeClr val="accent5">
                              <a:lumMod val="50000"/>
                            </a:schemeClr>
                          </a:solidFill>
                          <a:latin typeface="Century Gothic" panose="020B0502020202020204" pitchFamily="34" charset="0"/>
                        </a:rPr>
                        <a:t>Plural</a:t>
                      </a: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algn="ctr"/>
                      <a:r>
                        <a:rPr lang="en-GB" sz="2400" b="1" dirty="0">
                          <a:solidFill>
                            <a:schemeClr val="accent5">
                              <a:lumMod val="50000"/>
                            </a:schemeClr>
                          </a:solidFill>
                          <a:latin typeface="Century Gothic" panose="020B0502020202020204" pitchFamily="34" charset="0"/>
                        </a:rPr>
                        <a:t>Rule</a:t>
                      </a: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0"/>
                  </a:ext>
                </a:extLst>
              </a:tr>
              <a:tr h="632722">
                <a:tc>
                  <a:txBody>
                    <a:bodyPr/>
                    <a:lstStyle/>
                    <a:p>
                      <a:r>
                        <a:rPr lang="en-GB" sz="2400" dirty="0">
                          <a:solidFill>
                            <a:schemeClr val="accent5">
                              <a:lumMod val="50000"/>
                            </a:schemeClr>
                          </a:solidFill>
                          <a:latin typeface="Century Gothic" panose="020B0502020202020204" pitchFamily="34" charset="0"/>
                        </a:rPr>
                        <a:t>der Mann</a:t>
                      </a: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r>
                        <a:rPr lang="en-GB" sz="2400" dirty="0">
                          <a:solidFill>
                            <a:schemeClr val="accent5">
                              <a:lumMod val="50000"/>
                            </a:schemeClr>
                          </a:solidFill>
                          <a:latin typeface="Century Gothic" panose="020B0502020202020204" pitchFamily="34" charset="0"/>
                        </a:rPr>
                        <a:t>die</a:t>
                      </a:r>
                      <a:r>
                        <a:rPr lang="en-GB" sz="2400" baseline="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Männer</a:t>
                      </a:r>
                      <a:endParaRPr lang="en-GB" sz="2400" b="1" dirty="0">
                        <a:solidFill>
                          <a:schemeClr val="accent5">
                            <a:lumMod val="50000"/>
                          </a:schemeClr>
                        </a:solidFill>
                        <a:latin typeface="Century Gothic" panose="020B0502020202020204" pitchFamily="34" charset="0"/>
                      </a:endParaRP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algn="ctr"/>
                      <a:endParaRPr lang="en-GB" sz="2400" dirty="0">
                        <a:solidFill>
                          <a:schemeClr val="accent5">
                            <a:lumMod val="50000"/>
                          </a:schemeClr>
                        </a:solidFill>
                        <a:latin typeface="Century Gothic" panose="020B0502020202020204" pitchFamily="34" charset="0"/>
                      </a:endParaRP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1"/>
                  </a:ext>
                </a:extLst>
              </a:tr>
              <a:tr h="632722">
                <a:tc>
                  <a:txBody>
                    <a:bodyPr/>
                    <a:lstStyle/>
                    <a:p>
                      <a:r>
                        <a:rPr lang="en-GB" sz="2400" dirty="0">
                          <a:solidFill>
                            <a:schemeClr val="accent5">
                              <a:lumMod val="50000"/>
                            </a:schemeClr>
                          </a:solidFill>
                          <a:latin typeface="Century Gothic" panose="020B0502020202020204" pitchFamily="34" charset="0"/>
                        </a:rPr>
                        <a:t>der</a:t>
                      </a:r>
                      <a:r>
                        <a:rPr lang="en-GB" sz="2400" baseline="0" dirty="0">
                          <a:solidFill>
                            <a:schemeClr val="accent5">
                              <a:lumMod val="50000"/>
                            </a:schemeClr>
                          </a:solidFill>
                          <a:latin typeface="Century Gothic" panose="020B0502020202020204" pitchFamily="34" charset="0"/>
                        </a:rPr>
                        <a:t> </a:t>
                      </a:r>
                      <a:r>
                        <a:rPr lang="en-GB" sz="2400" baseline="0" dirty="0" err="1">
                          <a:solidFill>
                            <a:schemeClr val="accent5">
                              <a:lumMod val="50000"/>
                            </a:schemeClr>
                          </a:solidFill>
                          <a:latin typeface="Century Gothic" panose="020B0502020202020204" pitchFamily="34" charset="0"/>
                        </a:rPr>
                        <a:t>Tisch</a:t>
                      </a:r>
                      <a:endParaRPr lang="en-GB" sz="2400" dirty="0">
                        <a:solidFill>
                          <a:schemeClr val="accent5">
                            <a:lumMod val="50000"/>
                          </a:schemeClr>
                        </a:solidFill>
                        <a:latin typeface="Century Gothic" panose="020B0502020202020204" pitchFamily="34" charset="0"/>
                      </a:endParaRP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r>
                        <a:rPr lang="en-GB" sz="2400" dirty="0">
                          <a:solidFill>
                            <a:schemeClr val="accent5">
                              <a:lumMod val="50000"/>
                            </a:schemeClr>
                          </a:solidFill>
                          <a:latin typeface="Century Gothic" panose="020B0502020202020204" pitchFamily="34" charset="0"/>
                        </a:rPr>
                        <a:t>die </a:t>
                      </a:r>
                      <a:r>
                        <a:rPr lang="en-GB" sz="2400" dirty="0" err="1">
                          <a:solidFill>
                            <a:schemeClr val="accent5">
                              <a:lumMod val="50000"/>
                            </a:schemeClr>
                          </a:solidFill>
                          <a:latin typeface="Century Gothic" panose="020B0502020202020204" pitchFamily="34" charset="0"/>
                        </a:rPr>
                        <a:t>Tische</a:t>
                      </a:r>
                      <a:endParaRPr lang="en-GB" sz="2400" dirty="0">
                        <a:solidFill>
                          <a:schemeClr val="accent5">
                            <a:lumMod val="50000"/>
                          </a:schemeClr>
                        </a:solidFill>
                        <a:latin typeface="Century Gothic" panose="020B0502020202020204" pitchFamily="34" charset="0"/>
                      </a:endParaRP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algn="ctr"/>
                      <a:endParaRPr lang="en-GB" sz="2400" dirty="0">
                        <a:solidFill>
                          <a:schemeClr val="accent5">
                            <a:lumMod val="50000"/>
                          </a:schemeClr>
                        </a:solidFill>
                        <a:latin typeface="Century Gothic" panose="020B0502020202020204" pitchFamily="34" charset="0"/>
                      </a:endParaRP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2"/>
                  </a:ext>
                </a:extLst>
              </a:tr>
              <a:tr h="632722">
                <a:tc>
                  <a:txBody>
                    <a:bodyPr/>
                    <a:lstStyle/>
                    <a:p>
                      <a:r>
                        <a:rPr lang="en-GB" sz="2400" dirty="0">
                          <a:solidFill>
                            <a:schemeClr val="accent5">
                              <a:lumMod val="50000"/>
                            </a:schemeClr>
                          </a:solidFill>
                          <a:latin typeface="Century Gothic" panose="020B0502020202020204" pitchFamily="34" charset="0"/>
                        </a:rPr>
                        <a:t>der </a:t>
                      </a:r>
                      <a:r>
                        <a:rPr lang="en-GB" sz="2400" dirty="0" err="1">
                          <a:solidFill>
                            <a:schemeClr val="accent5">
                              <a:lumMod val="50000"/>
                            </a:schemeClr>
                          </a:solidFill>
                          <a:latin typeface="Century Gothic" panose="020B0502020202020204" pitchFamily="34" charset="0"/>
                        </a:rPr>
                        <a:t>Sessel</a:t>
                      </a:r>
                      <a:endParaRPr lang="en-GB" sz="2400" dirty="0">
                        <a:solidFill>
                          <a:schemeClr val="accent5">
                            <a:lumMod val="50000"/>
                          </a:schemeClr>
                        </a:solidFill>
                        <a:latin typeface="Century Gothic" panose="020B0502020202020204" pitchFamily="34" charset="0"/>
                      </a:endParaRP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r>
                        <a:rPr lang="en-GB" sz="2400" dirty="0">
                          <a:solidFill>
                            <a:schemeClr val="accent5">
                              <a:lumMod val="50000"/>
                            </a:schemeClr>
                          </a:solidFill>
                          <a:latin typeface="Century Gothic" panose="020B0502020202020204" pitchFamily="34" charset="0"/>
                        </a:rPr>
                        <a:t>die </a:t>
                      </a:r>
                      <a:r>
                        <a:rPr lang="en-GB" sz="2400" dirty="0" err="1">
                          <a:solidFill>
                            <a:schemeClr val="accent5">
                              <a:lumMod val="50000"/>
                            </a:schemeClr>
                          </a:solidFill>
                          <a:latin typeface="Century Gothic" panose="020B0502020202020204" pitchFamily="34" charset="0"/>
                        </a:rPr>
                        <a:t>Sessel</a:t>
                      </a:r>
                      <a:endParaRPr lang="en-GB" sz="2400" dirty="0">
                        <a:solidFill>
                          <a:schemeClr val="accent5">
                            <a:lumMod val="50000"/>
                          </a:schemeClr>
                        </a:solidFill>
                        <a:latin typeface="Century Gothic" panose="020B0502020202020204" pitchFamily="34" charset="0"/>
                      </a:endParaRP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algn="ctr"/>
                      <a:endParaRPr lang="en-GB" sz="2400" dirty="0">
                        <a:solidFill>
                          <a:schemeClr val="accent5">
                            <a:lumMod val="50000"/>
                          </a:schemeClr>
                        </a:solidFill>
                        <a:latin typeface="Century Gothic" panose="020B0502020202020204" pitchFamily="34" charset="0"/>
                      </a:endParaRP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3"/>
                  </a:ext>
                </a:extLst>
              </a:tr>
              <a:tr h="632722">
                <a:tc>
                  <a:txBody>
                    <a:bodyPr/>
                    <a:lstStyle/>
                    <a:p>
                      <a:r>
                        <a:rPr lang="en-GB" sz="2400" dirty="0">
                          <a:solidFill>
                            <a:schemeClr val="accent5">
                              <a:lumMod val="50000"/>
                            </a:schemeClr>
                          </a:solidFill>
                          <a:latin typeface="Century Gothic" panose="020B0502020202020204" pitchFamily="34" charset="0"/>
                        </a:rPr>
                        <a:t>das </a:t>
                      </a:r>
                      <a:r>
                        <a:rPr lang="en-GB" sz="2400" dirty="0" err="1">
                          <a:solidFill>
                            <a:schemeClr val="accent5">
                              <a:lumMod val="50000"/>
                            </a:schemeClr>
                          </a:solidFill>
                          <a:latin typeface="Century Gothic" panose="020B0502020202020204" pitchFamily="34" charset="0"/>
                        </a:rPr>
                        <a:t>Haus</a:t>
                      </a:r>
                      <a:endParaRPr lang="en-GB" sz="2400" dirty="0">
                        <a:solidFill>
                          <a:schemeClr val="accent5">
                            <a:lumMod val="50000"/>
                          </a:schemeClr>
                        </a:solidFill>
                        <a:latin typeface="Century Gothic" panose="020B0502020202020204" pitchFamily="34" charset="0"/>
                      </a:endParaRP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r>
                        <a:rPr lang="en-GB" sz="2400" dirty="0">
                          <a:solidFill>
                            <a:schemeClr val="accent5">
                              <a:lumMod val="50000"/>
                            </a:schemeClr>
                          </a:solidFill>
                          <a:latin typeface="Century Gothic" panose="020B0502020202020204" pitchFamily="34" charset="0"/>
                        </a:rPr>
                        <a:t>die </a:t>
                      </a:r>
                      <a:r>
                        <a:rPr lang="en-GB" sz="2400" dirty="0" err="1">
                          <a:solidFill>
                            <a:schemeClr val="accent5">
                              <a:lumMod val="50000"/>
                            </a:schemeClr>
                          </a:solidFill>
                          <a:latin typeface="Century Gothic" panose="020B0502020202020204" pitchFamily="34" charset="0"/>
                        </a:rPr>
                        <a:t>Häuser</a:t>
                      </a:r>
                      <a:endParaRPr lang="en-GB" sz="2400" dirty="0">
                        <a:solidFill>
                          <a:schemeClr val="accent5">
                            <a:lumMod val="50000"/>
                          </a:schemeClr>
                        </a:solidFill>
                        <a:latin typeface="Century Gothic" panose="020B0502020202020204" pitchFamily="34" charset="0"/>
                      </a:endParaRP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algn="ctr"/>
                      <a:endParaRPr lang="en-GB" sz="2400" dirty="0">
                        <a:solidFill>
                          <a:schemeClr val="accent5">
                            <a:lumMod val="50000"/>
                          </a:schemeClr>
                        </a:solidFill>
                        <a:latin typeface="Century Gothic" panose="020B0502020202020204" pitchFamily="34" charset="0"/>
                      </a:endParaRP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4"/>
                  </a:ext>
                </a:extLst>
              </a:tr>
              <a:tr h="632722">
                <a:tc>
                  <a:txBody>
                    <a:bodyPr/>
                    <a:lstStyle/>
                    <a:p>
                      <a:r>
                        <a:rPr lang="en-GB" sz="2400" dirty="0">
                          <a:solidFill>
                            <a:schemeClr val="accent5">
                              <a:lumMod val="50000"/>
                            </a:schemeClr>
                          </a:solidFill>
                          <a:latin typeface="Century Gothic" panose="020B0502020202020204" pitchFamily="34" charset="0"/>
                        </a:rPr>
                        <a:t>die </a:t>
                      </a:r>
                      <a:r>
                        <a:rPr lang="en-GB" sz="2400" dirty="0" err="1">
                          <a:solidFill>
                            <a:schemeClr val="accent5">
                              <a:lumMod val="50000"/>
                            </a:schemeClr>
                          </a:solidFill>
                          <a:latin typeface="Century Gothic" panose="020B0502020202020204" pitchFamily="34" charset="0"/>
                        </a:rPr>
                        <a:t>Nacht</a:t>
                      </a:r>
                      <a:endParaRPr lang="en-GB" sz="2400" dirty="0">
                        <a:solidFill>
                          <a:schemeClr val="accent5">
                            <a:lumMod val="50000"/>
                          </a:schemeClr>
                        </a:solidFill>
                        <a:latin typeface="Century Gothic" panose="020B0502020202020204" pitchFamily="34" charset="0"/>
                      </a:endParaRP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r>
                        <a:rPr lang="en-GB" sz="2400" dirty="0">
                          <a:solidFill>
                            <a:schemeClr val="accent5">
                              <a:lumMod val="50000"/>
                            </a:schemeClr>
                          </a:solidFill>
                          <a:latin typeface="Century Gothic" panose="020B0502020202020204" pitchFamily="34" charset="0"/>
                        </a:rPr>
                        <a:t>die </a:t>
                      </a:r>
                      <a:r>
                        <a:rPr lang="en-GB" sz="2400" dirty="0" err="1">
                          <a:solidFill>
                            <a:schemeClr val="accent5">
                              <a:lumMod val="50000"/>
                            </a:schemeClr>
                          </a:solidFill>
                          <a:latin typeface="Century Gothic" panose="020B0502020202020204" pitchFamily="34" charset="0"/>
                        </a:rPr>
                        <a:t>Nächte</a:t>
                      </a:r>
                      <a:endParaRPr lang="en-GB" sz="2400" dirty="0">
                        <a:solidFill>
                          <a:schemeClr val="accent5">
                            <a:lumMod val="50000"/>
                          </a:schemeClr>
                        </a:solidFill>
                        <a:latin typeface="Century Gothic" panose="020B0502020202020204" pitchFamily="34" charset="0"/>
                      </a:endParaRP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algn="ctr"/>
                      <a:endParaRPr lang="en-GB" sz="2400" dirty="0">
                        <a:solidFill>
                          <a:schemeClr val="accent5">
                            <a:lumMod val="50000"/>
                          </a:schemeClr>
                        </a:solidFill>
                        <a:latin typeface="Century Gothic" panose="020B0502020202020204" pitchFamily="34" charset="0"/>
                      </a:endParaRP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5"/>
                  </a:ext>
                </a:extLst>
              </a:tr>
              <a:tr h="632722">
                <a:tc>
                  <a:txBody>
                    <a:bodyPr/>
                    <a:lstStyle/>
                    <a:p>
                      <a:r>
                        <a:rPr lang="en-GB" sz="2400" dirty="0">
                          <a:solidFill>
                            <a:schemeClr val="accent5">
                              <a:lumMod val="50000"/>
                            </a:schemeClr>
                          </a:solidFill>
                          <a:latin typeface="Century Gothic" panose="020B0502020202020204" pitchFamily="34" charset="0"/>
                        </a:rPr>
                        <a:t>der Berg</a:t>
                      </a: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r>
                        <a:rPr lang="en-GB" sz="2400" dirty="0">
                          <a:solidFill>
                            <a:schemeClr val="accent5">
                              <a:lumMod val="50000"/>
                            </a:schemeClr>
                          </a:solidFill>
                          <a:latin typeface="Century Gothic" panose="020B0502020202020204" pitchFamily="34" charset="0"/>
                        </a:rPr>
                        <a:t>die Berge</a:t>
                      </a: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algn="ctr"/>
                      <a:endParaRPr lang="en-GB" sz="2400" dirty="0">
                        <a:solidFill>
                          <a:schemeClr val="accent5">
                            <a:lumMod val="50000"/>
                          </a:schemeClr>
                        </a:solidFill>
                        <a:latin typeface="Century Gothic" panose="020B0502020202020204" pitchFamily="34" charset="0"/>
                      </a:endParaRP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6"/>
                  </a:ext>
                </a:extLst>
              </a:tr>
              <a:tr h="632722">
                <a:tc>
                  <a:txBody>
                    <a:bodyPr/>
                    <a:lstStyle/>
                    <a:p>
                      <a:r>
                        <a:rPr lang="en-GB" sz="2400" dirty="0">
                          <a:solidFill>
                            <a:schemeClr val="accent5">
                              <a:lumMod val="50000"/>
                            </a:schemeClr>
                          </a:solidFill>
                          <a:latin typeface="Century Gothic" panose="020B0502020202020204" pitchFamily="34" charset="0"/>
                        </a:rPr>
                        <a:t>der </a:t>
                      </a:r>
                      <a:r>
                        <a:rPr lang="en-GB" sz="2400" dirty="0" err="1">
                          <a:solidFill>
                            <a:schemeClr val="accent5">
                              <a:lumMod val="50000"/>
                            </a:schemeClr>
                          </a:solidFill>
                          <a:latin typeface="Century Gothic" panose="020B0502020202020204" pitchFamily="34" charset="0"/>
                        </a:rPr>
                        <a:t>Mond</a:t>
                      </a:r>
                      <a:endParaRPr lang="en-GB" sz="2400" dirty="0">
                        <a:solidFill>
                          <a:schemeClr val="accent5">
                            <a:lumMod val="50000"/>
                          </a:schemeClr>
                        </a:solidFill>
                        <a:latin typeface="Century Gothic" panose="020B0502020202020204" pitchFamily="34" charset="0"/>
                      </a:endParaRP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r>
                        <a:rPr lang="en-GB" sz="2400" dirty="0">
                          <a:solidFill>
                            <a:schemeClr val="accent5">
                              <a:lumMod val="50000"/>
                            </a:schemeClr>
                          </a:solidFill>
                          <a:latin typeface="Century Gothic" panose="020B0502020202020204" pitchFamily="34" charset="0"/>
                        </a:rPr>
                        <a:t>die Monde</a:t>
                      </a: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algn="ctr"/>
                      <a:endParaRPr lang="en-GB" sz="2400" dirty="0">
                        <a:solidFill>
                          <a:schemeClr val="accent5">
                            <a:lumMod val="50000"/>
                          </a:schemeClr>
                        </a:solidFill>
                        <a:latin typeface="Century Gothic" panose="020B0502020202020204" pitchFamily="34" charset="0"/>
                      </a:endParaRP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17" name="Speech Bubble: Rectangle with Corners Rounded 19">
            <a:extLst>
              <a:ext uri="{FF2B5EF4-FFF2-40B4-BE49-F238E27FC236}">
                <a16:creationId xmlns:a16="http://schemas.microsoft.com/office/drawing/2014/main" xmlns="" id="{A32A26A5-8FA3-438A-A775-4F31378E3174}"/>
              </a:ext>
            </a:extLst>
          </p:cNvPr>
          <p:cNvSpPr/>
          <p:nvPr/>
        </p:nvSpPr>
        <p:spPr>
          <a:xfrm>
            <a:off x="5729455" y="4343292"/>
            <a:ext cx="2094102" cy="657023"/>
          </a:xfrm>
          <a:prstGeom prst="wedgeRoundRectCallout">
            <a:avLst>
              <a:gd name="adj1" fmla="val -47720"/>
              <a:gd name="adj2" fmla="val 27845"/>
              <a:gd name="adj3" fmla="val 16667"/>
            </a:avLst>
          </a:prstGeom>
          <a:solidFill>
            <a:schemeClr val="bg1">
              <a:lumMod val="95000"/>
            </a:schemeClr>
          </a:solidFill>
          <a:ln>
            <a:solidFill>
              <a:schemeClr val="tx1"/>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solidFill>
                  <a:srgbClr val="4472C4">
                    <a:lumMod val="50000"/>
                  </a:srgbClr>
                </a:solidFill>
              </a:rPr>
              <a:t>Why is this one unusual?</a:t>
            </a:r>
            <a:endParaRPr lang="en-US" sz="2000" dirty="0">
              <a:solidFill>
                <a:srgbClr val="4472C4">
                  <a:lumMod val="50000"/>
                </a:srgbClr>
              </a:solidFill>
            </a:endParaRPr>
          </a:p>
        </p:txBody>
      </p:sp>
      <p:cxnSp>
        <p:nvCxnSpPr>
          <p:cNvPr id="18" name="Straight Arrow Connector 17"/>
          <p:cNvCxnSpPr>
            <a:stCxn id="17" idx="1"/>
          </p:cNvCxnSpPr>
          <p:nvPr/>
        </p:nvCxnSpPr>
        <p:spPr>
          <a:xfrm flipH="1" flipV="1">
            <a:off x="5428941" y="4600206"/>
            <a:ext cx="300514" cy="715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636903" y="1624036"/>
            <a:ext cx="500458" cy="769441"/>
          </a:xfrm>
          <a:prstGeom prst="rect">
            <a:avLst/>
          </a:prstGeom>
          <a:noFill/>
        </p:spPr>
        <p:txBody>
          <a:bodyPr wrap="none" lIns="91440" tIns="45720" rIns="91440" bIns="45720">
            <a:spAutoFit/>
          </a:bodyPr>
          <a:lstStyle/>
          <a:p>
            <a:pPr algn="ctr"/>
            <a:r>
              <a:rPr lang="en-US" sz="4400" b="1" dirty="0">
                <a:ln w="6600">
                  <a:solidFill>
                    <a:srgbClr val="ED7D31"/>
                  </a:solidFill>
                  <a:prstDash val="solid"/>
                </a:ln>
                <a:solidFill>
                  <a:srgbClr val="FFFFFF"/>
                </a:solidFill>
                <a:effectLst>
                  <a:outerShdw dist="38100" dir="2700000" algn="tl" rotWithShape="0">
                    <a:srgbClr val="ED7D31"/>
                  </a:outerShdw>
                </a:effectLst>
              </a:rPr>
              <a:t>4</a:t>
            </a:r>
            <a:endParaRPr lang="en-US" sz="4400" b="1" dirty="0">
              <a:ln w="6600">
                <a:solidFill>
                  <a:srgbClr val="ED7D31"/>
                </a:solidFill>
                <a:prstDash val="solid"/>
              </a:ln>
              <a:solidFill>
                <a:srgbClr val="FFFFFF"/>
              </a:solidFill>
              <a:effectLst>
                <a:outerShdw dist="38100" dir="2700000" algn="tl" rotWithShape="0">
                  <a:srgbClr val="ED7D31"/>
                </a:outerShdw>
              </a:effectLst>
            </a:endParaRPr>
          </a:p>
        </p:txBody>
      </p:sp>
      <p:sp>
        <p:nvSpPr>
          <p:cNvPr id="21" name="Rectangle 20"/>
          <p:cNvSpPr/>
          <p:nvPr/>
        </p:nvSpPr>
        <p:spPr>
          <a:xfrm>
            <a:off x="4636903" y="2271461"/>
            <a:ext cx="500458" cy="769441"/>
          </a:xfrm>
          <a:prstGeom prst="rect">
            <a:avLst/>
          </a:prstGeom>
          <a:noFill/>
        </p:spPr>
        <p:txBody>
          <a:bodyPr wrap="none" lIns="91440" tIns="45720" rIns="91440" bIns="45720">
            <a:spAutoFit/>
          </a:bodyPr>
          <a:lstStyle/>
          <a:p>
            <a:pPr algn="ctr"/>
            <a:r>
              <a:rPr lang="en-US" sz="4400" b="1" dirty="0">
                <a:ln w="6600">
                  <a:solidFill>
                    <a:srgbClr val="ED7D31"/>
                  </a:solidFill>
                  <a:prstDash val="solid"/>
                </a:ln>
                <a:solidFill>
                  <a:srgbClr val="FFFFFF"/>
                </a:solidFill>
                <a:effectLst>
                  <a:outerShdw dist="38100" dir="2700000" algn="tl" rotWithShape="0">
                    <a:srgbClr val="ED7D31"/>
                  </a:outerShdw>
                </a:effectLst>
              </a:rPr>
              <a:t>1</a:t>
            </a:r>
            <a:endParaRPr lang="en-US" sz="4400" b="1" dirty="0">
              <a:ln w="6600">
                <a:solidFill>
                  <a:srgbClr val="ED7D31"/>
                </a:solidFill>
                <a:prstDash val="solid"/>
              </a:ln>
              <a:solidFill>
                <a:srgbClr val="FFFFFF"/>
              </a:solidFill>
              <a:effectLst>
                <a:outerShdw dist="38100" dir="2700000" algn="tl" rotWithShape="0">
                  <a:srgbClr val="ED7D31"/>
                </a:outerShdw>
              </a:effectLst>
            </a:endParaRPr>
          </a:p>
        </p:txBody>
      </p:sp>
      <p:sp>
        <p:nvSpPr>
          <p:cNvPr id="22" name="Rectangle 21"/>
          <p:cNvSpPr/>
          <p:nvPr/>
        </p:nvSpPr>
        <p:spPr>
          <a:xfrm>
            <a:off x="4636903" y="2923965"/>
            <a:ext cx="500458" cy="769441"/>
          </a:xfrm>
          <a:prstGeom prst="rect">
            <a:avLst/>
          </a:prstGeom>
          <a:noFill/>
        </p:spPr>
        <p:txBody>
          <a:bodyPr wrap="none" lIns="91440" tIns="45720" rIns="91440" bIns="45720">
            <a:spAutoFit/>
          </a:bodyPr>
          <a:lstStyle/>
          <a:p>
            <a:pPr algn="ctr"/>
            <a:r>
              <a:rPr lang="en-US" sz="4400" b="1" dirty="0">
                <a:ln w="6600">
                  <a:solidFill>
                    <a:srgbClr val="ED7D31"/>
                  </a:solidFill>
                  <a:prstDash val="solid"/>
                </a:ln>
                <a:solidFill>
                  <a:srgbClr val="FFFFFF"/>
                </a:solidFill>
                <a:effectLst>
                  <a:outerShdw dist="38100" dir="2700000" algn="tl" rotWithShape="0">
                    <a:srgbClr val="ED7D31"/>
                  </a:outerShdw>
                </a:effectLst>
              </a:rPr>
              <a:t>2</a:t>
            </a:r>
            <a:endParaRPr lang="en-US" sz="4400" b="1" dirty="0">
              <a:ln w="6600">
                <a:solidFill>
                  <a:srgbClr val="ED7D31"/>
                </a:solidFill>
                <a:prstDash val="solid"/>
              </a:ln>
              <a:solidFill>
                <a:srgbClr val="FFFFFF"/>
              </a:solidFill>
              <a:effectLst>
                <a:outerShdw dist="38100" dir="2700000" algn="tl" rotWithShape="0">
                  <a:srgbClr val="ED7D31"/>
                </a:outerShdw>
              </a:effectLst>
            </a:endParaRPr>
          </a:p>
        </p:txBody>
      </p:sp>
      <p:sp>
        <p:nvSpPr>
          <p:cNvPr id="23" name="Rectangle 22"/>
          <p:cNvSpPr/>
          <p:nvPr/>
        </p:nvSpPr>
        <p:spPr>
          <a:xfrm>
            <a:off x="4636903" y="3571390"/>
            <a:ext cx="500458" cy="769441"/>
          </a:xfrm>
          <a:prstGeom prst="rect">
            <a:avLst/>
          </a:prstGeom>
          <a:noFill/>
        </p:spPr>
        <p:txBody>
          <a:bodyPr wrap="none" lIns="91440" tIns="45720" rIns="91440" bIns="45720">
            <a:spAutoFit/>
          </a:bodyPr>
          <a:lstStyle/>
          <a:p>
            <a:pPr algn="ctr"/>
            <a:r>
              <a:rPr lang="en-US" sz="4400" b="1" dirty="0">
                <a:ln w="6600">
                  <a:solidFill>
                    <a:srgbClr val="ED7D31"/>
                  </a:solidFill>
                  <a:prstDash val="solid"/>
                </a:ln>
                <a:solidFill>
                  <a:srgbClr val="FFFFFF"/>
                </a:solidFill>
                <a:effectLst>
                  <a:outerShdw dist="38100" dir="2700000" algn="tl" rotWithShape="0">
                    <a:srgbClr val="ED7D31"/>
                  </a:outerShdw>
                </a:effectLst>
              </a:rPr>
              <a:t>4</a:t>
            </a:r>
            <a:endParaRPr lang="en-US" sz="4400" b="1" dirty="0">
              <a:ln w="6600">
                <a:solidFill>
                  <a:srgbClr val="ED7D31"/>
                </a:solidFill>
                <a:prstDash val="solid"/>
              </a:ln>
              <a:solidFill>
                <a:srgbClr val="FFFFFF"/>
              </a:solidFill>
              <a:effectLst>
                <a:outerShdw dist="38100" dir="2700000" algn="tl" rotWithShape="0">
                  <a:srgbClr val="ED7D31"/>
                </a:outerShdw>
              </a:effectLst>
            </a:endParaRPr>
          </a:p>
        </p:txBody>
      </p:sp>
      <p:sp>
        <p:nvSpPr>
          <p:cNvPr id="24" name="Rectangle 23"/>
          <p:cNvSpPr/>
          <p:nvPr/>
        </p:nvSpPr>
        <p:spPr>
          <a:xfrm>
            <a:off x="4636903" y="4221200"/>
            <a:ext cx="500458" cy="769441"/>
          </a:xfrm>
          <a:prstGeom prst="rect">
            <a:avLst/>
          </a:prstGeom>
          <a:noFill/>
        </p:spPr>
        <p:txBody>
          <a:bodyPr wrap="none" lIns="91440" tIns="45720" rIns="91440" bIns="45720">
            <a:spAutoFit/>
          </a:bodyPr>
          <a:lstStyle/>
          <a:p>
            <a:pPr algn="ctr"/>
            <a:r>
              <a:rPr lang="en-US" sz="4400" b="1" dirty="0">
                <a:ln w="6600">
                  <a:solidFill>
                    <a:srgbClr val="ED7D31"/>
                  </a:solidFill>
                  <a:prstDash val="solid"/>
                </a:ln>
                <a:solidFill>
                  <a:srgbClr val="FFFFFF"/>
                </a:solidFill>
                <a:effectLst>
                  <a:outerShdw dist="38100" dir="2700000" algn="tl" rotWithShape="0">
                    <a:srgbClr val="ED7D31"/>
                  </a:outerShdw>
                </a:effectLst>
              </a:rPr>
              <a:t>?</a:t>
            </a:r>
            <a:endParaRPr lang="en-US" sz="4400" b="1" dirty="0">
              <a:ln w="6600">
                <a:solidFill>
                  <a:srgbClr val="ED7D31"/>
                </a:solidFill>
                <a:prstDash val="solid"/>
              </a:ln>
              <a:solidFill>
                <a:srgbClr val="FFFFFF"/>
              </a:solidFill>
              <a:effectLst>
                <a:outerShdw dist="38100" dir="2700000" algn="tl" rotWithShape="0">
                  <a:srgbClr val="ED7D31"/>
                </a:outerShdw>
              </a:effectLst>
            </a:endParaRPr>
          </a:p>
        </p:txBody>
      </p:sp>
      <p:sp>
        <p:nvSpPr>
          <p:cNvPr id="25" name="Rectangle 24"/>
          <p:cNvSpPr/>
          <p:nvPr/>
        </p:nvSpPr>
        <p:spPr>
          <a:xfrm>
            <a:off x="4609781" y="4864503"/>
            <a:ext cx="500458" cy="769441"/>
          </a:xfrm>
          <a:prstGeom prst="rect">
            <a:avLst/>
          </a:prstGeom>
          <a:noFill/>
        </p:spPr>
        <p:txBody>
          <a:bodyPr wrap="none" lIns="91440" tIns="45720" rIns="91440" bIns="45720">
            <a:spAutoFit/>
          </a:bodyPr>
          <a:lstStyle/>
          <a:p>
            <a:pPr algn="ctr"/>
            <a:r>
              <a:rPr lang="en-US" sz="4400" b="1" dirty="0">
                <a:ln w="6600">
                  <a:solidFill>
                    <a:srgbClr val="ED7D31"/>
                  </a:solidFill>
                  <a:prstDash val="solid"/>
                </a:ln>
                <a:solidFill>
                  <a:srgbClr val="FFFFFF"/>
                </a:solidFill>
                <a:effectLst>
                  <a:outerShdw dist="38100" dir="2700000" algn="tl" rotWithShape="0">
                    <a:srgbClr val="ED7D31"/>
                  </a:outerShdw>
                </a:effectLst>
              </a:rPr>
              <a:t>1</a:t>
            </a:r>
            <a:endParaRPr lang="en-US" sz="4400" b="1" dirty="0">
              <a:ln w="6600">
                <a:solidFill>
                  <a:srgbClr val="ED7D31"/>
                </a:solidFill>
                <a:prstDash val="solid"/>
              </a:ln>
              <a:solidFill>
                <a:srgbClr val="FFFFFF"/>
              </a:solidFill>
              <a:effectLst>
                <a:outerShdw dist="38100" dir="2700000" algn="tl" rotWithShape="0">
                  <a:srgbClr val="ED7D31"/>
                </a:outerShdw>
              </a:effectLst>
            </a:endParaRPr>
          </a:p>
        </p:txBody>
      </p:sp>
      <p:sp>
        <p:nvSpPr>
          <p:cNvPr id="26" name="Rectangle 25"/>
          <p:cNvSpPr/>
          <p:nvPr/>
        </p:nvSpPr>
        <p:spPr>
          <a:xfrm>
            <a:off x="4582659" y="5449387"/>
            <a:ext cx="500458" cy="769441"/>
          </a:xfrm>
          <a:prstGeom prst="rect">
            <a:avLst/>
          </a:prstGeom>
          <a:noFill/>
        </p:spPr>
        <p:txBody>
          <a:bodyPr wrap="none" lIns="91440" tIns="45720" rIns="91440" bIns="45720">
            <a:spAutoFit/>
          </a:bodyPr>
          <a:lstStyle/>
          <a:p>
            <a:pPr algn="ctr"/>
            <a:r>
              <a:rPr lang="en-US" sz="4400" b="1" dirty="0">
                <a:ln w="6600">
                  <a:solidFill>
                    <a:srgbClr val="ED7D31"/>
                  </a:solidFill>
                  <a:prstDash val="solid"/>
                </a:ln>
                <a:solidFill>
                  <a:srgbClr val="FFFFFF"/>
                </a:solidFill>
                <a:effectLst>
                  <a:outerShdw dist="38100" dir="2700000" algn="tl" rotWithShape="0">
                    <a:srgbClr val="ED7D31"/>
                  </a:outerShdw>
                </a:effectLst>
              </a:rPr>
              <a:t>1</a:t>
            </a:r>
            <a:endParaRPr lang="en-US" sz="4400" b="1" dirty="0">
              <a:ln w="6600">
                <a:solidFill>
                  <a:srgbClr val="ED7D31"/>
                </a:solidFill>
                <a:prstDash val="solid"/>
              </a:ln>
              <a:solidFill>
                <a:srgbClr val="FFFFFF"/>
              </a:solidFill>
              <a:effectLst>
                <a:outerShdw dist="38100" dir="2700000" algn="tl" rotWithShape="0">
                  <a:srgbClr val="ED7D31"/>
                </a:outerShdw>
              </a:effectLst>
            </a:endParaRPr>
          </a:p>
        </p:txBody>
      </p:sp>
      <p:sp>
        <p:nvSpPr>
          <p:cNvPr id="27" name="Speech Bubble: Rectangle with Corners Rounded 19">
            <a:extLst>
              <a:ext uri="{FF2B5EF4-FFF2-40B4-BE49-F238E27FC236}">
                <a16:creationId xmlns:a16="http://schemas.microsoft.com/office/drawing/2014/main" xmlns="" id="{A32A26A5-8FA3-438A-A775-4F31378E3174}"/>
              </a:ext>
            </a:extLst>
          </p:cNvPr>
          <p:cNvSpPr/>
          <p:nvPr/>
        </p:nvSpPr>
        <p:spPr>
          <a:xfrm>
            <a:off x="6378517" y="780425"/>
            <a:ext cx="4795761" cy="3273129"/>
          </a:xfrm>
          <a:prstGeom prst="wedgeRoundRectCallout">
            <a:avLst>
              <a:gd name="adj1" fmla="val -47720"/>
              <a:gd name="adj2" fmla="val 27845"/>
              <a:gd name="adj3" fmla="val 16667"/>
            </a:avLst>
          </a:prstGeom>
          <a:solidFill>
            <a:schemeClr val="accent5">
              <a:lumMod val="50000"/>
            </a:schemeClr>
          </a:solidFill>
          <a:ln w="57150">
            <a:solidFill>
              <a:srgbClr val="E28700"/>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solidFill>
                  <a:prstClr val="white"/>
                </a:solidFill>
              </a:rPr>
              <a:t>It is a feminine noun, but behaves like Rule 1.  There are a few one-syllable feminine words like this:</a:t>
            </a:r>
            <a:br>
              <a:rPr lang="en-GB" sz="2000" dirty="0">
                <a:solidFill>
                  <a:prstClr val="white"/>
                </a:solidFill>
              </a:rPr>
            </a:br>
            <a:r>
              <a:rPr lang="en-GB" sz="2000" b="1" dirty="0">
                <a:solidFill>
                  <a:prstClr val="white"/>
                </a:solidFill>
              </a:rPr>
              <a:t>die </a:t>
            </a:r>
            <a:r>
              <a:rPr lang="en-GB" sz="2000" b="1" dirty="0" err="1">
                <a:solidFill>
                  <a:prstClr val="white"/>
                </a:solidFill>
              </a:rPr>
              <a:t>Nacht</a:t>
            </a:r>
            <a:r>
              <a:rPr lang="en-GB" sz="2000" b="1" dirty="0">
                <a:solidFill>
                  <a:prstClr val="white"/>
                </a:solidFill>
              </a:rPr>
              <a:t/>
            </a:r>
            <a:br>
              <a:rPr lang="en-GB" sz="2000" b="1" dirty="0">
                <a:solidFill>
                  <a:prstClr val="white"/>
                </a:solidFill>
              </a:rPr>
            </a:br>
            <a:r>
              <a:rPr lang="en-GB" sz="2000" b="1" dirty="0">
                <a:solidFill>
                  <a:prstClr val="white"/>
                </a:solidFill>
              </a:rPr>
              <a:t>die Hand</a:t>
            </a:r>
            <a:br>
              <a:rPr lang="en-GB" sz="2000" b="1" dirty="0">
                <a:solidFill>
                  <a:prstClr val="white"/>
                </a:solidFill>
              </a:rPr>
            </a:br>
            <a:r>
              <a:rPr lang="en-GB" sz="2000" b="1" dirty="0">
                <a:solidFill>
                  <a:prstClr val="white"/>
                </a:solidFill>
              </a:rPr>
              <a:t>die </a:t>
            </a:r>
            <a:r>
              <a:rPr lang="en-GB" sz="2000" b="1" dirty="0" err="1">
                <a:solidFill>
                  <a:prstClr val="white"/>
                </a:solidFill>
              </a:rPr>
              <a:t>Kunst</a:t>
            </a:r>
            <a:r>
              <a:rPr lang="en-GB" sz="2000" b="1" dirty="0">
                <a:solidFill>
                  <a:prstClr val="white"/>
                </a:solidFill>
              </a:rPr>
              <a:t/>
            </a:r>
            <a:br>
              <a:rPr lang="en-GB" sz="2000" b="1" dirty="0">
                <a:solidFill>
                  <a:prstClr val="white"/>
                </a:solidFill>
              </a:rPr>
            </a:br>
            <a:r>
              <a:rPr lang="en-GB" sz="2000" b="1" dirty="0">
                <a:solidFill>
                  <a:prstClr val="white"/>
                </a:solidFill>
              </a:rPr>
              <a:t>die </a:t>
            </a:r>
            <a:r>
              <a:rPr lang="en-GB" sz="2000" b="1" dirty="0" err="1">
                <a:solidFill>
                  <a:prstClr val="white"/>
                </a:solidFill>
              </a:rPr>
              <a:t>Stadt</a:t>
            </a:r>
            <a:r>
              <a:rPr lang="en-GB" sz="2000" b="1" dirty="0">
                <a:solidFill>
                  <a:prstClr val="white"/>
                </a:solidFill>
              </a:rPr>
              <a:t/>
            </a:r>
            <a:br>
              <a:rPr lang="en-GB" sz="2000" b="1" dirty="0">
                <a:solidFill>
                  <a:prstClr val="white"/>
                </a:solidFill>
              </a:rPr>
            </a:br>
            <a:r>
              <a:rPr lang="en-GB" sz="2000" b="1" dirty="0">
                <a:solidFill>
                  <a:prstClr val="white"/>
                </a:solidFill>
              </a:rPr>
              <a:t>die </a:t>
            </a:r>
            <a:r>
              <a:rPr lang="en-GB" sz="2000" b="1" dirty="0" err="1">
                <a:solidFill>
                  <a:prstClr val="white"/>
                </a:solidFill>
              </a:rPr>
              <a:t>Großstadt</a:t>
            </a:r>
            <a:endParaRPr lang="en-US" sz="2000" b="1" dirty="0">
              <a:solidFill>
                <a:prstClr val="white"/>
              </a:solidFill>
            </a:endParaRPr>
          </a:p>
        </p:txBody>
      </p:sp>
    </p:spTree>
    <p:extLst>
      <p:ext uri="{BB962C8B-B14F-4D97-AF65-F5344CB8AC3E}">
        <p14:creationId xmlns:p14="http://schemas.microsoft.com/office/powerpoint/2010/main" val="330654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P spid="21" grpId="0"/>
      <p:bldP spid="22" grpId="0"/>
      <p:bldP spid="23" grpId="0"/>
      <p:bldP spid="24" grpId="0"/>
      <p:bldP spid="25" grpId="0"/>
      <p:bldP spid="26" grpId="0"/>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9391" y="2790079"/>
            <a:ext cx="8924865" cy="532958"/>
          </a:xfrm>
          <a:prstGeom prst="rect">
            <a:avLst/>
          </a:prstGeom>
          <a:solidFill>
            <a:srgbClr val="FDEEB9"/>
          </a:solidFill>
          <a:ln>
            <a:solidFill>
              <a:schemeClr val="accent5">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4472C4">
                  <a:lumMod val="50000"/>
                </a:srgbClr>
              </a:solidFill>
            </a:endParaRPr>
          </a:p>
        </p:txBody>
      </p:sp>
      <p:sp>
        <p:nvSpPr>
          <p:cNvPr id="6" name="TextBox 5"/>
          <p:cNvSpPr txBox="1"/>
          <p:nvPr/>
        </p:nvSpPr>
        <p:spPr>
          <a:xfrm>
            <a:off x="242592" y="1344827"/>
            <a:ext cx="11583211" cy="707886"/>
          </a:xfrm>
          <a:prstGeom prst="rect">
            <a:avLst/>
          </a:prstGeom>
          <a:noFill/>
        </p:spPr>
        <p:txBody>
          <a:bodyPr wrap="square" rtlCol="0">
            <a:spAutoFit/>
          </a:bodyPr>
          <a:lstStyle/>
          <a:p>
            <a:pPr>
              <a:buClr>
                <a:srgbClr val="000000"/>
              </a:buClr>
              <a:buFont typeface="Arial"/>
              <a:buNone/>
            </a:pPr>
            <a:r>
              <a:rPr lang="en-GB" sz="2000" kern="0" dirty="0">
                <a:solidFill>
                  <a:srgbClr val="4472C4">
                    <a:lumMod val="50000"/>
                  </a:srgbClr>
                </a:solidFill>
                <a:cs typeface="Arial"/>
                <a:sym typeface="Arial"/>
              </a:rPr>
              <a:t>Remember: To </a:t>
            </a:r>
            <a:r>
              <a:rPr lang="en-GB" sz="2000" kern="0" dirty="0">
                <a:solidFill>
                  <a:srgbClr val="4472C4">
                    <a:lumMod val="50000"/>
                  </a:srgbClr>
                </a:solidFill>
                <a:cs typeface="Arial"/>
                <a:sym typeface="Arial"/>
              </a:rPr>
              <a:t>say where something or someone </a:t>
            </a:r>
            <a:r>
              <a:rPr lang="en-GB" sz="2000" b="1" kern="0" dirty="0">
                <a:solidFill>
                  <a:srgbClr val="4472C4">
                    <a:lumMod val="50000"/>
                  </a:srgbClr>
                </a:solidFill>
                <a:cs typeface="Arial"/>
                <a:sym typeface="Arial"/>
              </a:rPr>
              <a:t>is moving to</a:t>
            </a:r>
            <a:r>
              <a:rPr lang="en-GB" sz="2000" kern="0" dirty="0">
                <a:solidFill>
                  <a:srgbClr val="4472C4">
                    <a:lumMod val="50000"/>
                  </a:srgbClr>
                </a:solidFill>
                <a:cs typeface="Arial"/>
                <a:sym typeface="Arial"/>
              </a:rPr>
              <a:t>, use the prepositions </a:t>
            </a:r>
            <a:r>
              <a:rPr lang="en-GB" sz="2000" b="1" kern="0" dirty="0">
                <a:solidFill>
                  <a:srgbClr val="4472C4">
                    <a:lumMod val="50000"/>
                  </a:srgbClr>
                </a:solidFill>
                <a:cs typeface="Arial"/>
                <a:sym typeface="Arial"/>
              </a:rPr>
              <a:t>‘in’ </a:t>
            </a:r>
            <a:r>
              <a:rPr lang="en-GB" sz="2000" kern="0" dirty="0">
                <a:solidFill>
                  <a:srgbClr val="4472C4">
                    <a:lumMod val="50000"/>
                  </a:srgbClr>
                </a:solidFill>
                <a:cs typeface="Arial"/>
                <a:sym typeface="Arial"/>
              </a:rPr>
              <a:t>(into) and </a:t>
            </a:r>
            <a:r>
              <a:rPr lang="en-GB" sz="2000" b="1" kern="0" dirty="0">
                <a:solidFill>
                  <a:srgbClr val="4472C4">
                    <a:lumMod val="50000"/>
                  </a:srgbClr>
                </a:solidFill>
                <a:cs typeface="Arial"/>
                <a:sym typeface="Arial"/>
              </a:rPr>
              <a:t>‘auf’ </a:t>
            </a:r>
            <a:r>
              <a:rPr lang="en-GB" sz="2000" kern="0" dirty="0">
                <a:solidFill>
                  <a:srgbClr val="4472C4">
                    <a:lumMod val="50000"/>
                  </a:srgbClr>
                </a:solidFill>
                <a:cs typeface="Arial"/>
                <a:sym typeface="Arial"/>
              </a:rPr>
              <a:t>(onto):</a:t>
            </a:r>
          </a:p>
        </p:txBody>
      </p:sp>
      <p:sp>
        <p:nvSpPr>
          <p:cNvPr id="7" name="TextBox 6">
            <a:extLst>
              <a:ext uri="{FF2B5EF4-FFF2-40B4-BE49-F238E27FC236}">
                <a16:creationId xmlns:a16="http://schemas.microsoft.com/office/drawing/2014/main" xmlns="" id="{61CFBD48-3016-684F-B62B-1963494DD7B0}"/>
              </a:ext>
            </a:extLst>
          </p:cNvPr>
          <p:cNvSpPr txBox="1"/>
          <p:nvPr/>
        </p:nvSpPr>
        <p:spPr>
          <a:xfrm>
            <a:off x="2314976" y="3202520"/>
            <a:ext cx="689612" cy="400110"/>
          </a:xfrm>
          <a:prstGeom prst="rect">
            <a:avLst/>
          </a:prstGeom>
          <a:noFill/>
        </p:spPr>
        <p:txBody>
          <a:bodyPr wrap="none" rtlCol="0">
            <a:spAutoFit/>
          </a:bodyPr>
          <a:lstStyle/>
          <a:p>
            <a:pPr>
              <a:buClr>
                <a:srgbClr val="000000"/>
              </a:buClr>
              <a:buFont typeface="Arial"/>
              <a:buNone/>
            </a:pPr>
            <a:r>
              <a:rPr lang="en-US" sz="2000" b="1" kern="0" dirty="0">
                <a:solidFill>
                  <a:srgbClr val="4472C4">
                    <a:lumMod val="50000"/>
                  </a:srgbClr>
                </a:solidFill>
                <a:cs typeface="Arial"/>
                <a:sym typeface="Arial"/>
              </a:rPr>
              <a:t>       </a:t>
            </a:r>
            <a:endParaRPr lang="en-US" sz="2000" kern="0" dirty="0">
              <a:solidFill>
                <a:srgbClr val="4472C4">
                  <a:lumMod val="50000"/>
                </a:srgbClr>
              </a:solidFill>
              <a:cs typeface="Arial"/>
              <a:sym typeface="Arial"/>
            </a:endParaRPr>
          </a:p>
        </p:txBody>
      </p:sp>
      <p:sp>
        <p:nvSpPr>
          <p:cNvPr id="8" name="TextBox 7">
            <a:extLst>
              <a:ext uri="{FF2B5EF4-FFF2-40B4-BE49-F238E27FC236}">
                <a16:creationId xmlns:a16="http://schemas.microsoft.com/office/drawing/2014/main" xmlns="" id="{B7021E3A-B685-2447-BC8D-7B2ED2DFE52C}"/>
              </a:ext>
            </a:extLst>
          </p:cNvPr>
          <p:cNvSpPr txBox="1"/>
          <p:nvPr/>
        </p:nvSpPr>
        <p:spPr>
          <a:xfrm>
            <a:off x="5791824" y="3256977"/>
            <a:ext cx="256802" cy="400110"/>
          </a:xfrm>
          <a:prstGeom prst="rect">
            <a:avLst/>
          </a:prstGeom>
          <a:noFill/>
        </p:spPr>
        <p:txBody>
          <a:bodyPr wrap="none" rtlCol="0">
            <a:spAutoFit/>
          </a:bodyPr>
          <a:lstStyle/>
          <a:p>
            <a:pPr>
              <a:buClr>
                <a:srgbClr val="000000"/>
              </a:buClr>
              <a:buFont typeface="Arial"/>
              <a:buNone/>
            </a:pPr>
            <a:r>
              <a:rPr lang="en-US" sz="2000" b="1" kern="0" dirty="0">
                <a:solidFill>
                  <a:srgbClr val="4472C4">
                    <a:lumMod val="50000"/>
                  </a:srgbClr>
                </a:solidFill>
                <a:cs typeface="Arial"/>
                <a:sym typeface="Arial"/>
              </a:rPr>
              <a:t> </a:t>
            </a:r>
            <a:endParaRPr lang="en-US" sz="2000" kern="0" dirty="0">
              <a:solidFill>
                <a:srgbClr val="4472C4">
                  <a:lumMod val="50000"/>
                </a:srgbClr>
              </a:solidFill>
              <a:cs typeface="Arial"/>
              <a:sym typeface="Arial"/>
            </a:endParaRPr>
          </a:p>
        </p:txBody>
      </p:sp>
      <p:sp>
        <p:nvSpPr>
          <p:cNvPr id="9" name="TextBox 8"/>
          <p:cNvSpPr txBox="1"/>
          <p:nvPr/>
        </p:nvSpPr>
        <p:spPr>
          <a:xfrm>
            <a:off x="5602914" y="2405815"/>
            <a:ext cx="1993148" cy="400110"/>
          </a:xfrm>
          <a:prstGeom prst="rect">
            <a:avLst/>
          </a:prstGeom>
          <a:noFill/>
        </p:spPr>
        <p:txBody>
          <a:bodyPr wrap="square" rtlCol="0">
            <a:spAutoFit/>
          </a:bodyPr>
          <a:lstStyle/>
          <a:p>
            <a:pPr>
              <a:buClr>
                <a:srgbClr val="000000"/>
              </a:buClr>
              <a:buFont typeface="Arial"/>
              <a:buNone/>
            </a:pPr>
            <a:r>
              <a:rPr lang="en-GB" sz="2000" b="1" kern="0" dirty="0">
                <a:solidFill>
                  <a:srgbClr val="4472C4">
                    <a:lumMod val="50000"/>
                  </a:srgbClr>
                </a:solidFill>
                <a:cs typeface="Arial"/>
                <a:sym typeface="Arial"/>
              </a:rPr>
              <a:t>die </a:t>
            </a:r>
            <a:r>
              <a:rPr lang="en-GB" sz="2000" kern="0" dirty="0" err="1">
                <a:solidFill>
                  <a:srgbClr val="4472C4">
                    <a:lumMod val="50000"/>
                  </a:srgbClr>
                </a:solidFill>
                <a:cs typeface="Arial"/>
                <a:sym typeface="Arial"/>
              </a:rPr>
              <a:t>Stadt</a:t>
            </a:r>
            <a:endParaRPr lang="en-GB" sz="2000" kern="0" dirty="0">
              <a:solidFill>
                <a:srgbClr val="4472C4">
                  <a:lumMod val="50000"/>
                </a:srgbClr>
              </a:solidFill>
              <a:cs typeface="Arial"/>
              <a:sym typeface="Arial"/>
            </a:endParaRPr>
          </a:p>
        </p:txBody>
      </p:sp>
      <p:sp>
        <p:nvSpPr>
          <p:cNvPr id="10" name="TextBox 9"/>
          <p:cNvSpPr txBox="1"/>
          <p:nvPr/>
        </p:nvSpPr>
        <p:spPr>
          <a:xfrm>
            <a:off x="8166510" y="2403582"/>
            <a:ext cx="2460390" cy="400110"/>
          </a:xfrm>
          <a:prstGeom prst="rect">
            <a:avLst/>
          </a:prstGeom>
          <a:noFill/>
        </p:spPr>
        <p:txBody>
          <a:bodyPr wrap="square" rtlCol="0">
            <a:spAutoFit/>
          </a:bodyPr>
          <a:lstStyle/>
          <a:p>
            <a:pPr>
              <a:buClr>
                <a:srgbClr val="000000"/>
              </a:buClr>
              <a:buFont typeface="Arial"/>
              <a:buNone/>
            </a:pPr>
            <a:r>
              <a:rPr lang="en-GB" sz="2000" b="1" kern="0" dirty="0">
                <a:solidFill>
                  <a:srgbClr val="4472C4">
                    <a:lumMod val="50000"/>
                  </a:srgbClr>
                </a:solidFill>
                <a:cs typeface="Arial"/>
                <a:sym typeface="Arial"/>
              </a:rPr>
              <a:t>das </a:t>
            </a:r>
            <a:r>
              <a:rPr lang="en-GB" sz="2000" kern="0" dirty="0">
                <a:solidFill>
                  <a:srgbClr val="4472C4">
                    <a:lumMod val="50000"/>
                  </a:srgbClr>
                </a:solidFill>
                <a:cs typeface="Arial"/>
                <a:sym typeface="Arial"/>
              </a:rPr>
              <a:t>Kino</a:t>
            </a:r>
          </a:p>
        </p:txBody>
      </p:sp>
      <p:sp>
        <p:nvSpPr>
          <p:cNvPr id="11" name="TextBox 10"/>
          <p:cNvSpPr txBox="1"/>
          <p:nvPr/>
        </p:nvSpPr>
        <p:spPr>
          <a:xfrm>
            <a:off x="3248478" y="2404729"/>
            <a:ext cx="1314234" cy="400110"/>
          </a:xfrm>
          <a:prstGeom prst="rect">
            <a:avLst/>
          </a:prstGeom>
          <a:noFill/>
        </p:spPr>
        <p:txBody>
          <a:bodyPr wrap="square" rtlCol="0">
            <a:spAutoFit/>
          </a:bodyPr>
          <a:lstStyle/>
          <a:p>
            <a:pPr algn="ctr">
              <a:buClr>
                <a:srgbClr val="000000"/>
              </a:buClr>
              <a:buFont typeface="Arial"/>
              <a:buNone/>
            </a:pPr>
            <a:r>
              <a:rPr lang="en-GB" sz="2000" b="1" kern="0" dirty="0">
                <a:solidFill>
                  <a:srgbClr val="4472C4">
                    <a:lumMod val="50000"/>
                  </a:srgbClr>
                </a:solidFill>
                <a:cs typeface="Arial"/>
                <a:sym typeface="Arial"/>
              </a:rPr>
              <a:t>der </a:t>
            </a:r>
            <a:r>
              <a:rPr lang="en-GB" sz="2000" kern="0" dirty="0">
                <a:solidFill>
                  <a:srgbClr val="4472C4">
                    <a:lumMod val="50000"/>
                  </a:srgbClr>
                </a:solidFill>
                <a:cs typeface="Arial"/>
                <a:sym typeface="Arial"/>
              </a:rPr>
              <a:t>Park</a:t>
            </a:r>
          </a:p>
        </p:txBody>
      </p:sp>
      <p:sp>
        <p:nvSpPr>
          <p:cNvPr id="12" name="TextBox 11"/>
          <p:cNvSpPr txBox="1"/>
          <p:nvPr/>
        </p:nvSpPr>
        <p:spPr>
          <a:xfrm>
            <a:off x="1257097" y="2911286"/>
            <a:ext cx="1660264" cy="400110"/>
          </a:xfrm>
          <a:prstGeom prst="rect">
            <a:avLst/>
          </a:prstGeom>
          <a:noFill/>
        </p:spPr>
        <p:txBody>
          <a:bodyPr wrap="square" rtlCol="0">
            <a:spAutoFit/>
          </a:bodyPr>
          <a:lstStyle/>
          <a:p>
            <a:pPr algn="ctr">
              <a:buClr>
                <a:srgbClr val="000000"/>
              </a:buClr>
              <a:buFont typeface="Arial"/>
              <a:buNone/>
            </a:pPr>
            <a:r>
              <a:rPr lang="en-GB" sz="2000" b="1" kern="0" dirty="0" err="1">
                <a:solidFill>
                  <a:srgbClr val="4472C4">
                    <a:lumMod val="50000"/>
                  </a:srgbClr>
                </a:solidFill>
                <a:cs typeface="Arial"/>
                <a:sym typeface="Arial"/>
              </a:rPr>
              <a:t>Ich</a:t>
            </a:r>
            <a:r>
              <a:rPr lang="en-GB" sz="2000" b="1" kern="0" dirty="0">
                <a:solidFill>
                  <a:srgbClr val="4472C4">
                    <a:lumMod val="50000"/>
                  </a:srgbClr>
                </a:solidFill>
                <a:cs typeface="Arial"/>
                <a:sym typeface="Arial"/>
              </a:rPr>
              <a:t> </a:t>
            </a:r>
            <a:r>
              <a:rPr lang="en-GB" sz="2000" b="1" kern="0" dirty="0" err="1">
                <a:solidFill>
                  <a:srgbClr val="4472C4">
                    <a:lumMod val="50000"/>
                  </a:srgbClr>
                </a:solidFill>
                <a:cs typeface="Arial"/>
                <a:sym typeface="Arial"/>
              </a:rPr>
              <a:t>gehe</a:t>
            </a:r>
            <a:r>
              <a:rPr lang="en-GB" sz="2000" b="1" kern="0" dirty="0">
                <a:solidFill>
                  <a:srgbClr val="4472C4">
                    <a:lumMod val="50000"/>
                  </a:srgbClr>
                </a:solidFill>
                <a:cs typeface="Arial"/>
                <a:sym typeface="Arial"/>
              </a:rPr>
              <a:t>…</a:t>
            </a:r>
          </a:p>
        </p:txBody>
      </p:sp>
      <p:sp>
        <p:nvSpPr>
          <p:cNvPr id="13" name="TextBox 12"/>
          <p:cNvSpPr txBox="1"/>
          <p:nvPr/>
        </p:nvSpPr>
        <p:spPr>
          <a:xfrm>
            <a:off x="5292435" y="2886213"/>
            <a:ext cx="2234365" cy="400110"/>
          </a:xfrm>
          <a:prstGeom prst="rect">
            <a:avLst/>
          </a:prstGeom>
          <a:noFill/>
        </p:spPr>
        <p:txBody>
          <a:bodyPr wrap="square" rtlCol="0">
            <a:spAutoFit/>
          </a:bodyPr>
          <a:lstStyle/>
          <a:p>
            <a:pPr>
              <a:buClr>
                <a:srgbClr val="000000"/>
              </a:buClr>
              <a:buFont typeface="Arial"/>
              <a:buNone/>
            </a:pPr>
            <a:r>
              <a:rPr lang="en-GB" sz="2000" b="1" kern="0" dirty="0">
                <a:solidFill>
                  <a:srgbClr val="4472C4">
                    <a:lumMod val="50000"/>
                  </a:srgbClr>
                </a:solidFill>
                <a:cs typeface="Arial"/>
                <a:sym typeface="Arial"/>
              </a:rPr>
              <a:t>in</a:t>
            </a:r>
            <a:r>
              <a:rPr lang="en-GB" sz="2000" kern="0" dirty="0">
                <a:solidFill>
                  <a:srgbClr val="4472C4">
                    <a:lumMod val="50000"/>
                  </a:srgbClr>
                </a:solidFill>
                <a:cs typeface="Arial"/>
                <a:sym typeface="Arial"/>
              </a:rPr>
              <a:t> </a:t>
            </a:r>
            <a:r>
              <a:rPr lang="en-GB" sz="2000" b="1" u="sng" kern="0" dirty="0">
                <a:solidFill>
                  <a:srgbClr val="4472C4">
                    <a:lumMod val="50000"/>
                  </a:srgbClr>
                </a:solidFill>
                <a:cs typeface="Arial"/>
                <a:sym typeface="Arial"/>
              </a:rPr>
              <a:t>die</a:t>
            </a:r>
            <a:r>
              <a:rPr lang="en-GB" sz="2000" b="1" kern="0" dirty="0">
                <a:solidFill>
                  <a:srgbClr val="4472C4">
                    <a:lumMod val="50000"/>
                  </a:srgbClr>
                </a:solidFill>
                <a:cs typeface="Arial"/>
                <a:sym typeface="Arial"/>
              </a:rPr>
              <a:t> </a:t>
            </a:r>
            <a:r>
              <a:rPr lang="en-GB" sz="2000" kern="0" dirty="0" err="1">
                <a:solidFill>
                  <a:srgbClr val="4472C4">
                    <a:lumMod val="50000"/>
                  </a:srgbClr>
                </a:solidFill>
                <a:cs typeface="Arial"/>
                <a:sym typeface="Arial"/>
              </a:rPr>
              <a:t>Stadt</a:t>
            </a:r>
            <a:endParaRPr lang="en-GB" sz="2000" kern="0" dirty="0">
              <a:solidFill>
                <a:srgbClr val="4472C4">
                  <a:lumMod val="50000"/>
                </a:srgbClr>
              </a:solidFill>
              <a:cs typeface="Arial"/>
              <a:sym typeface="Arial"/>
            </a:endParaRPr>
          </a:p>
        </p:txBody>
      </p:sp>
      <p:sp>
        <p:nvSpPr>
          <p:cNvPr id="14" name="TextBox 13"/>
          <p:cNvSpPr txBox="1"/>
          <p:nvPr/>
        </p:nvSpPr>
        <p:spPr>
          <a:xfrm>
            <a:off x="2954537" y="2918447"/>
            <a:ext cx="2508033" cy="400110"/>
          </a:xfrm>
          <a:prstGeom prst="rect">
            <a:avLst/>
          </a:prstGeom>
          <a:noFill/>
        </p:spPr>
        <p:txBody>
          <a:bodyPr wrap="square" rtlCol="0">
            <a:spAutoFit/>
          </a:bodyPr>
          <a:lstStyle/>
          <a:p>
            <a:pPr>
              <a:buClr>
                <a:srgbClr val="000000"/>
              </a:buClr>
              <a:buFont typeface="Arial"/>
              <a:buNone/>
            </a:pPr>
            <a:r>
              <a:rPr lang="en-GB" sz="2000" b="1" kern="0" dirty="0">
                <a:solidFill>
                  <a:srgbClr val="4472C4">
                    <a:lumMod val="50000"/>
                  </a:srgbClr>
                </a:solidFill>
                <a:cs typeface="Arial"/>
                <a:sym typeface="Arial"/>
              </a:rPr>
              <a:t>in </a:t>
            </a:r>
            <a:r>
              <a:rPr lang="en-GB" sz="2000" b="1" u="sng" kern="0" dirty="0">
                <a:solidFill>
                  <a:srgbClr val="4472C4">
                    <a:lumMod val="50000"/>
                  </a:srgbClr>
                </a:solidFill>
                <a:cs typeface="Arial"/>
                <a:sym typeface="Arial"/>
              </a:rPr>
              <a:t>den</a:t>
            </a:r>
            <a:r>
              <a:rPr lang="en-GB" sz="2000" b="1" kern="0" dirty="0">
                <a:solidFill>
                  <a:srgbClr val="4472C4">
                    <a:lumMod val="50000"/>
                  </a:srgbClr>
                </a:solidFill>
                <a:cs typeface="Arial"/>
                <a:sym typeface="Arial"/>
              </a:rPr>
              <a:t> </a:t>
            </a:r>
            <a:r>
              <a:rPr lang="en-GB" sz="2000" kern="0" dirty="0">
                <a:solidFill>
                  <a:srgbClr val="4472C4">
                    <a:lumMod val="50000"/>
                  </a:srgbClr>
                </a:solidFill>
                <a:cs typeface="Arial"/>
                <a:sym typeface="Arial"/>
              </a:rPr>
              <a:t>Park</a:t>
            </a:r>
          </a:p>
        </p:txBody>
      </p:sp>
      <p:sp>
        <p:nvSpPr>
          <p:cNvPr id="15" name="TextBox 14"/>
          <p:cNvSpPr txBox="1"/>
          <p:nvPr/>
        </p:nvSpPr>
        <p:spPr>
          <a:xfrm>
            <a:off x="3077694" y="2038365"/>
            <a:ext cx="1724031" cy="400110"/>
          </a:xfrm>
          <a:prstGeom prst="rect">
            <a:avLst/>
          </a:prstGeom>
          <a:noFill/>
        </p:spPr>
        <p:txBody>
          <a:bodyPr wrap="square" rtlCol="0">
            <a:spAutoFit/>
          </a:bodyPr>
          <a:lstStyle/>
          <a:p>
            <a:pPr algn="ctr">
              <a:buClr>
                <a:srgbClr val="000000"/>
              </a:buClr>
              <a:buFont typeface="Arial"/>
              <a:buNone/>
            </a:pPr>
            <a:r>
              <a:rPr lang="en-GB" sz="2000" b="1" kern="0" dirty="0">
                <a:solidFill>
                  <a:srgbClr val="4472C4">
                    <a:lumMod val="50000"/>
                  </a:srgbClr>
                </a:solidFill>
                <a:cs typeface="Arial"/>
                <a:sym typeface="Arial"/>
              </a:rPr>
              <a:t>masculine</a:t>
            </a:r>
            <a:endParaRPr lang="en-GB" sz="2000" kern="0" dirty="0">
              <a:solidFill>
                <a:srgbClr val="4472C4">
                  <a:lumMod val="50000"/>
                </a:srgbClr>
              </a:solidFill>
              <a:cs typeface="Arial"/>
              <a:sym typeface="Arial"/>
            </a:endParaRPr>
          </a:p>
        </p:txBody>
      </p:sp>
      <p:sp>
        <p:nvSpPr>
          <p:cNvPr id="16" name="TextBox 15"/>
          <p:cNvSpPr txBox="1"/>
          <p:nvPr/>
        </p:nvSpPr>
        <p:spPr>
          <a:xfrm>
            <a:off x="5602914" y="2007344"/>
            <a:ext cx="1287208" cy="400110"/>
          </a:xfrm>
          <a:prstGeom prst="rect">
            <a:avLst/>
          </a:prstGeom>
          <a:noFill/>
        </p:spPr>
        <p:txBody>
          <a:bodyPr wrap="square" rtlCol="0">
            <a:spAutoFit/>
          </a:bodyPr>
          <a:lstStyle/>
          <a:p>
            <a:pPr algn="ctr">
              <a:buClr>
                <a:srgbClr val="000000"/>
              </a:buClr>
              <a:buFont typeface="Arial"/>
              <a:buNone/>
            </a:pPr>
            <a:r>
              <a:rPr lang="en-GB" sz="2000" b="1" kern="0" dirty="0">
                <a:solidFill>
                  <a:srgbClr val="4472C4">
                    <a:lumMod val="50000"/>
                  </a:srgbClr>
                </a:solidFill>
                <a:cs typeface="Arial"/>
                <a:sym typeface="Arial"/>
              </a:rPr>
              <a:t>feminine</a:t>
            </a:r>
            <a:endParaRPr lang="en-GB" sz="2000" kern="0" dirty="0">
              <a:solidFill>
                <a:srgbClr val="4472C4">
                  <a:lumMod val="50000"/>
                </a:srgbClr>
              </a:solidFill>
              <a:cs typeface="Arial"/>
              <a:sym typeface="Arial"/>
            </a:endParaRPr>
          </a:p>
        </p:txBody>
      </p:sp>
      <p:sp>
        <p:nvSpPr>
          <p:cNvPr id="17" name="TextBox 16"/>
          <p:cNvSpPr txBox="1"/>
          <p:nvPr/>
        </p:nvSpPr>
        <p:spPr>
          <a:xfrm>
            <a:off x="8166510" y="2024016"/>
            <a:ext cx="1287208" cy="400110"/>
          </a:xfrm>
          <a:prstGeom prst="rect">
            <a:avLst/>
          </a:prstGeom>
          <a:noFill/>
        </p:spPr>
        <p:txBody>
          <a:bodyPr wrap="square" rtlCol="0">
            <a:spAutoFit/>
          </a:bodyPr>
          <a:lstStyle/>
          <a:p>
            <a:pPr algn="ctr">
              <a:buClr>
                <a:srgbClr val="000000"/>
              </a:buClr>
              <a:buFont typeface="Arial"/>
              <a:buNone/>
            </a:pPr>
            <a:r>
              <a:rPr lang="en-GB" sz="2000" b="1" kern="0" dirty="0">
                <a:solidFill>
                  <a:srgbClr val="4472C4">
                    <a:lumMod val="50000"/>
                  </a:srgbClr>
                </a:solidFill>
                <a:cs typeface="Arial"/>
                <a:sym typeface="Arial"/>
              </a:rPr>
              <a:t>neuter</a:t>
            </a:r>
            <a:endParaRPr lang="en-GB" sz="2000" kern="0" dirty="0">
              <a:solidFill>
                <a:srgbClr val="4472C4">
                  <a:lumMod val="50000"/>
                </a:srgbClr>
              </a:solidFill>
              <a:cs typeface="Arial"/>
              <a:sym typeface="Arial"/>
            </a:endParaRPr>
          </a:p>
        </p:txBody>
      </p:sp>
      <p:sp>
        <p:nvSpPr>
          <p:cNvPr id="18" name="TextBox 17"/>
          <p:cNvSpPr txBox="1"/>
          <p:nvPr/>
        </p:nvSpPr>
        <p:spPr>
          <a:xfrm>
            <a:off x="7886074" y="2892537"/>
            <a:ext cx="2636614" cy="400110"/>
          </a:xfrm>
          <a:prstGeom prst="rect">
            <a:avLst/>
          </a:prstGeom>
          <a:noFill/>
        </p:spPr>
        <p:txBody>
          <a:bodyPr wrap="square" rtlCol="0">
            <a:spAutoFit/>
          </a:bodyPr>
          <a:lstStyle/>
          <a:p>
            <a:pPr>
              <a:buClr>
                <a:srgbClr val="000000"/>
              </a:buClr>
              <a:buFont typeface="Arial"/>
              <a:buNone/>
            </a:pPr>
            <a:r>
              <a:rPr lang="en-GB" sz="2000" b="1" kern="0" dirty="0">
                <a:solidFill>
                  <a:srgbClr val="4472C4">
                    <a:lumMod val="50000"/>
                  </a:srgbClr>
                </a:solidFill>
                <a:cs typeface="Arial"/>
                <a:sym typeface="Arial"/>
              </a:rPr>
              <a:t>in</a:t>
            </a:r>
            <a:r>
              <a:rPr lang="en-GB" sz="2000" kern="0" dirty="0">
                <a:solidFill>
                  <a:srgbClr val="4472C4">
                    <a:lumMod val="50000"/>
                  </a:srgbClr>
                </a:solidFill>
                <a:cs typeface="Arial"/>
                <a:sym typeface="Arial"/>
              </a:rPr>
              <a:t> </a:t>
            </a:r>
            <a:r>
              <a:rPr lang="en-GB" sz="2000" b="1" u="sng" kern="0" dirty="0">
                <a:solidFill>
                  <a:srgbClr val="4472C4">
                    <a:lumMod val="50000"/>
                  </a:srgbClr>
                </a:solidFill>
                <a:cs typeface="Arial"/>
                <a:sym typeface="Arial"/>
              </a:rPr>
              <a:t>das</a:t>
            </a:r>
            <a:r>
              <a:rPr lang="en-GB" sz="2000" b="1" kern="0" dirty="0">
                <a:solidFill>
                  <a:srgbClr val="4472C4">
                    <a:lumMod val="50000"/>
                  </a:srgbClr>
                </a:solidFill>
                <a:cs typeface="Arial"/>
                <a:sym typeface="Arial"/>
              </a:rPr>
              <a:t> </a:t>
            </a:r>
            <a:r>
              <a:rPr lang="en-GB" sz="2000" kern="0" dirty="0">
                <a:solidFill>
                  <a:srgbClr val="4472C4">
                    <a:lumMod val="50000"/>
                  </a:srgbClr>
                </a:solidFill>
                <a:cs typeface="Arial"/>
                <a:sym typeface="Arial"/>
              </a:rPr>
              <a:t>Kino</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714" y="2060380"/>
            <a:ext cx="944217" cy="1395609"/>
          </a:xfrm>
          <a:prstGeom prst="rect">
            <a:avLst/>
          </a:prstGeom>
        </p:spPr>
      </p:pic>
      <p:pic>
        <p:nvPicPr>
          <p:cNvPr id="20" name="Picture 2" descr="Jumping Leaping Cat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73979" y="4955235"/>
            <a:ext cx="1060128" cy="57611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357656" y="4876989"/>
            <a:ext cx="9844886" cy="676477"/>
          </a:xfrm>
          <a:prstGeom prst="rect">
            <a:avLst/>
          </a:prstGeom>
          <a:solidFill>
            <a:srgbClr val="FDEEB9"/>
          </a:solidFill>
          <a:ln>
            <a:solidFill>
              <a:schemeClr val="accent5">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4472C4">
                  <a:lumMod val="50000"/>
                </a:srgbClr>
              </a:solidFill>
            </a:endParaRPr>
          </a:p>
        </p:txBody>
      </p:sp>
      <p:sp>
        <p:nvSpPr>
          <p:cNvPr id="22" name="TextBox 21">
            <a:extLst>
              <a:ext uri="{FF2B5EF4-FFF2-40B4-BE49-F238E27FC236}">
                <a16:creationId xmlns:a16="http://schemas.microsoft.com/office/drawing/2014/main" xmlns="" id="{61CFBD48-3016-684F-B62B-1963494DD7B0}"/>
              </a:ext>
            </a:extLst>
          </p:cNvPr>
          <p:cNvSpPr txBox="1"/>
          <p:nvPr/>
        </p:nvSpPr>
        <p:spPr>
          <a:xfrm>
            <a:off x="2321094" y="4592060"/>
            <a:ext cx="689612" cy="400110"/>
          </a:xfrm>
          <a:prstGeom prst="rect">
            <a:avLst/>
          </a:prstGeom>
          <a:noFill/>
        </p:spPr>
        <p:txBody>
          <a:bodyPr wrap="none" rtlCol="0">
            <a:spAutoFit/>
          </a:bodyPr>
          <a:lstStyle/>
          <a:p>
            <a:pPr>
              <a:buClr>
                <a:srgbClr val="000000"/>
              </a:buClr>
              <a:buFont typeface="Arial"/>
              <a:buNone/>
            </a:pPr>
            <a:r>
              <a:rPr lang="en-US" sz="2000" b="1" kern="0" dirty="0">
                <a:solidFill>
                  <a:srgbClr val="4472C4">
                    <a:lumMod val="50000"/>
                  </a:srgbClr>
                </a:solidFill>
                <a:cs typeface="Arial"/>
                <a:sym typeface="Arial"/>
              </a:rPr>
              <a:t>       </a:t>
            </a:r>
            <a:endParaRPr lang="en-US" sz="2000" kern="0" dirty="0">
              <a:solidFill>
                <a:srgbClr val="4472C4">
                  <a:lumMod val="50000"/>
                </a:srgbClr>
              </a:solidFill>
              <a:cs typeface="Arial"/>
              <a:sym typeface="Arial"/>
            </a:endParaRPr>
          </a:p>
        </p:txBody>
      </p:sp>
      <p:sp>
        <p:nvSpPr>
          <p:cNvPr id="23" name="TextBox 22">
            <a:extLst>
              <a:ext uri="{FF2B5EF4-FFF2-40B4-BE49-F238E27FC236}">
                <a16:creationId xmlns:a16="http://schemas.microsoft.com/office/drawing/2014/main" xmlns="" id="{B7021E3A-B685-2447-BC8D-7B2ED2DFE52C}"/>
              </a:ext>
            </a:extLst>
          </p:cNvPr>
          <p:cNvSpPr txBox="1"/>
          <p:nvPr/>
        </p:nvSpPr>
        <p:spPr>
          <a:xfrm>
            <a:off x="5797942" y="4646517"/>
            <a:ext cx="256802" cy="400110"/>
          </a:xfrm>
          <a:prstGeom prst="rect">
            <a:avLst/>
          </a:prstGeom>
          <a:noFill/>
        </p:spPr>
        <p:txBody>
          <a:bodyPr wrap="none" rtlCol="0">
            <a:spAutoFit/>
          </a:bodyPr>
          <a:lstStyle/>
          <a:p>
            <a:pPr>
              <a:buClr>
                <a:srgbClr val="000000"/>
              </a:buClr>
              <a:buFont typeface="Arial"/>
              <a:buNone/>
            </a:pPr>
            <a:r>
              <a:rPr lang="en-US" sz="2000" b="1" kern="0" dirty="0">
                <a:solidFill>
                  <a:srgbClr val="4472C4">
                    <a:lumMod val="50000"/>
                  </a:srgbClr>
                </a:solidFill>
                <a:cs typeface="Arial"/>
                <a:sym typeface="Arial"/>
              </a:rPr>
              <a:t> </a:t>
            </a:r>
            <a:endParaRPr lang="en-US" sz="2000" kern="0" dirty="0">
              <a:solidFill>
                <a:srgbClr val="4472C4">
                  <a:lumMod val="50000"/>
                </a:srgbClr>
              </a:solidFill>
              <a:cs typeface="Arial"/>
              <a:sym typeface="Arial"/>
            </a:endParaRPr>
          </a:p>
        </p:txBody>
      </p:sp>
      <p:sp>
        <p:nvSpPr>
          <p:cNvPr id="24" name="TextBox 23"/>
          <p:cNvSpPr txBox="1"/>
          <p:nvPr/>
        </p:nvSpPr>
        <p:spPr>
          <a:xfrm>
            <a:off x="1086458" y="4873988"/>
            <a:ext cx="1958398" cy="707886"/>
          </a:xfrm>
          <a:prstGeom prst="rect">
            <a:avLst/>
          </a:prstGeom>
          <a:noFill/>
        </p:spPr>
        <p:txBody>
          <a:bodyPr wrap="square" rtlCol="0">
            <a:spAutoFit/>
          </a:bodyPr>
          <a:lstStyle/>
          <a:p>
            <a:pPr algn="ctr">
              <a:buClr>
                <a:srgbClr val="000000"/>
              </a:buClr>
              <a:buFont typeface="Arial"/>
              <a:buNone/>
            </a:pPr>
            <a:r>
              <a:rPr lang="en-GB" sz="2000" b="1" kern="0" dirty="0">
                <a:solidFill>
                  <a:srgbClr val="4472C4">
                    <a:lumMod val="50000"/>
                  </a:srgbClr>
                </a:solidFill>
                <a:cs typeface="Arial"/>
                <a:sym typeface="Arial"/>
              </a:rPr>
              <a:t>Die </a:t>
            </a:r>
            <a:r>
              <a:rPr lang="en-GB" sz="2000" b="1" kern="0" dirty="0" err="1">
                <a:solidFill>
                  <a:srgbClr val="4472C4">
                    <a:lumMod val="50000"/>
                  </a:srgbClr>
                </a:solidFill>
                <a:cs typeface="Arial"/>
                <a:sym typeface="Arial"/>
              </a:rPr>
              <a:t>Katze</a:t>
            </a:r>
            <a:r>
              <a:rPr lang="en-GB" sz="2000" b="1" kern="0" dirty="0">
                <a:solidFill>
                  <a:srgbClr val="4472C4">
                    <a:lumMod val="50000"/>
                  </a:srgbClr>
                </a:solidFill>
                <a:cs typeface="Arial"/>
                <a:sym typeface="Arial"/>
              </a:rPr>
              <a:t> </a:t>
            </a:r>
            <a:r>
              <a:rPr lang="en-GB" sz="2000" b="1" kern="0" dirty="0" err="1">
                <a:solidFill>
                  <a:srgbClr val="4472C4">
                    <a:lumMod val="50000"/>
                  </a:srgbClr>
                </a:solidFill>
                <a:cs typeface="Arial"/>
                <a:sym typeface="Arial"/>
              </a:rPr>
              <a:t>springt</a:t>
            </a:r>
            <a:r>
              <a:rPr lang="en-GB" sz="2000" b="1" kern="0" dirty="0">
                <a:solidFill>
                  <a:srgbClr val="4472C4">
                    <a:lumMod val="50000"/>
                  </a:srgbClr>
                </a:solidFill>
                <a:cs typeface="Arial"/>
                <a:sym typeface="Arial"/>
              </a:rPr>
              <a:t>…</a:t>
            </a:r>
          </a:p>
        </p:txBody>
      </p:sp>
      <p:sp>
        <p:nvSpPr>
          <p:cNvPr id="25" name="TextBox 24"/>
          <p:cNvSpPr txBox="1"/>
          <p:nvPr/>
        </p:nvSpPr>
        <p:spPr>
          <a:xfrm>
            <a:off x="5107660" y="5043235"/>
            <a:ext cx="3247552" cy="400110"/>
          </a:xfrm>
          <a:prstGeom prst="rect">
            <a:avLst/>
          </a:prstGeom>
          <a:noFill/>
        </p:spPr>
        <p:txBody>
          <a:bodyPr wrap="square" rtlCol="0">
            <a:spAutoFit/>
          </a:bodyPr>
          <a:lstStyle/>
          <a:p>
            <a:pPr>
              <a:buClr>
                <a:srgbClr val="000000"/>
              </a:buClr>
              <a:buFont typeface="Arial"/>
              <a:buNone/>
            </a:pPr>
            <a:r>
              <a:rPr lang="en-GB" sz="2000" b="1" kern="0" dirty="0">
                <a:solidFill>
                  <a:srgbClr val="4472C4">
                    <a:lumMod val="50000"/>
                  </a:srgbClr>
                </a:solidFill>
                <a:cs typeface="Arial"/>
                <a:sym typeface="Arial"/>
              </a:rPr>
              <a:t>auf </a:t>
            </a:r>
            <a:r>
              <a:rPr lang="en-GB" sz="2000" b="1" u="sng" kern="0" dirty="0">
                <a:solidFill>
                  <a:srgbClr val="4472C4">
                    <a:lumMod val="50000"/>
                  </a:srgbClr>
                </a:solidFill>
                <a:cs typeface="Arial"/>
                <a:sym typeface="Arial"/>
              </a:rPr>
              <a:t>die</a:t>
            </a:r>
            <a:r>
              <a:rPr lang="en-GB" sz="2000" b="1" kern="0" dirty="0">
                <a:solidFill>
                  <a:srgbClr val="4472C4">
                    <a:lumMod val="50000"/>
                  </a:srgbClr>
                </a:solidFill>
                <a:cs typeface="Arial"/>
                <a:sym typeface="Arial"/>
              </a:rPr>
              <a:t> </a:t>
            </a:r>
            <a:r>
              <a:rPr lang="en-GB" sz="2000" kern="0" dirty="0" err="1">
                <a:solidFill>
                  <a:srgbClr val="4472C4">
                    <a:lumMod val="50000"/>
                  </a:srgbClr>
                </a:solidFill>
                <a:cs typeface="Arial"/>
                <a:sym typeface="Arial"/>
              </a:rPr>
              <a:t>Zeitung</a:t>
            </a:r>
            <a:endParaRPr lang="en-GB" sz="2000" kern="0" dirty="0">
              <a:solidFill>
                <a:srgbClr val="4472C4">
                  <a:lumMod val="50000"/>
                </a:srgbClr>
              </a:solidFill>
              <a:cs typeface="Arial"/>
              <a:sym typeface="Arial"/>
            </a:endParaRPr>
          </a:p>
        </p:txBody>
      </p:sp>
      <p:sp>
        <p:nvSpPr>
          <p:cNvPr id="26" name="TextBox 25"/>
          <p:cNvSpPr txBox="1"/>
          <p:nvPr/>
        </p:nvSpPr>
        <p:spPr>
          <a:xfrm>
            <a:off x="7855838" y="5026386"/>
            <a:ext cx="3564782" cy="400110"/>
          </a:xfrm>
          <a:prstGeom prst="rect">
            <a:avLst/>
          </a:prstGeom>
          <a:noFill/>
        </p:spPr>
        <p:txBody>
          <a:bodyPr wrap="square" rtlCol="0">
            <a:spAutoFit/>
          </a:bodyPr>
          <a:lstStyle/>
          <a:p>
            <a:pPr>
              <a:buClr>
                <a:srgbClr val="000000"/>
              </a:buClr>
              <a:buFont typeface="Arial"/>
              <a:buNone/>
            </a:pPr>
            <a:r>
              <a:rPr lang="en-GB" sz="2000" b="1" kern="0" dirty="0">
                <a:solidFill>
                  <a:srgbClr val="4472C4">
                    <a:lumMod val="50000"/>
                  </a:srgbClr>
                </a:solidFill>
                <a:cs typeface="Arial"/>
                <a:sym typeface="Arial"/>
              </a:rPr>
              <a:t>auf</a:t>
            </a:r>
            <a:r>
              <a:rPr lang="en-GB" sz="2000" kern="0" dirty="0">
                <a:solidFill>
                  <a:srgbClr val="4472C4">
                    <a:lumMod val="50000"/>
                  </a:srgbClr>
                </a:solidFill>
                <a:cs typeface="Arial"/>
                <a:sym typeface="Arial"/>
              </a:rPr>
              <a:t> </a:t>
            </a:r>
            <a:r>
              <a:rPr lang="en-GB" sz="2000" b="1" u="sng" kern="0" dirty="0">
                <a:solidFill>
                  <a:srgbClr val="4472C4">
                    <a:lumMod val="50000"/>
                  </a:srgbClr>
                </a:solidFill>
                <a:cs typeface="Arial"/>
                <a:sym typeface="Arial"/>
              </a:rPr>
              <a:t>das</a:t>
            </a:r>
            <a:r>
              <a:rPr lang="en-GB" sz="2000" b="1" kern="0" dirty="0">
                <a:solidFill>
                  <a:srgbClr val="4472C4">
                    <a:lumMod val="50000"/>
                  </a:srgbClr>
                </a:solidFill>
                <a:cs typeface="Arial"/>
                <a:sym typeface="Arial"/>
              </a:rPr>
              <a:t> </a:t>
            </a:r>
            <a:r>
              <a:rPr lang="en-GB" sz="2000" kern="0" dirty="0">
                <a:solidFill>
                  <a:srgbClr val="4472C4">
                    <a:lumMod val="50000"/>
                  </a:srgbClr>
                </a:solidFill>
                <a:cs typeface="Arial"/>
                <a:sym typeface="Arial"/>
              </a:rPr>
              <a:t>Heft</a:t>
            </a:r>
          </a:p>
        </p:txBody>
      </p:sp>
      <p:sp>
        <p:nvSpPr>
          <p:cNvPr id="27" name="TextBox 26"/>
          <p:cNvSpPr txBox="1"/>
          <p:nvPr/>
        </p:nvSpPr>
        <p:spPr>
          <a:xfrm>
            <a:off x="2869033" y="5015172"/>
            <a:ext cx="2443146" cy="400110"/>
          </a:xfrm>
          <a:prstGeom prst="rect">
            <a:avLst/>
          </a:prstGeom>
          <a:noFill/>
        </p:spPr>
        <p:txBody>
          <a:bodyPr wrap="square" rtlCol="0">
            <a:spAutoFit/>
          </a:bodyPr>
          <a:lstStyle/>
          <a:p>
            <a:pPr>
              <a:buClr>
                <a:srgbClr val="000000"/>
              </a:buClr>
              <a:buFont typeface="Arial"/>
              <a:buNone/>
            </a:pPr>
            <a:r>
              <a:rPr lang="en-GB" sz="2000" b="1" kern="0" dirty="0">
                <a:solidFill>
                  <a:srgbClr val="4472C4">
                    <a:lumMod val="50000"/>
                  </a:srgbClr>
                </a:solidFill>
                <a:cs typeface="Arial"/>
                <a:sym typeface="Arial"/>
              </a:rPr>
              <a:t>auf </a:t>
            </a:r>
            <a:r>
              <a:rPr lang="en-GB" sz="2000" b="1" u="sng" kern="0" dirty="0">
                <a:solidFill>
                  <a:srgbClr val="4472C4">
                    <a:lumMod val="50000"/>
                  </a:srgbClr>
                </a:solidFill>
                <a:cs typeface="Arial"/>
                <a:sym typeface="Arial"/>
              </a:rPr>
              <a:t>den</a:t>
            </a:r>
            <a:r>
              <a:rPr lang="en-GB" sz="2000" b="1" kern="0" dirty="0">
                <a:solidFill>
                  <a:srgbClr val="4472C4">
                    <a:lumMod val="50000"/>
                  </a:srgbClr>
                </a:solidFill>
                <a:cs typeface="Arial"/>
                <a:sym typeface="Arial"/>
              </a:rPr>
              <a:t> </a:t>
            </a:r>
            <a:r>
              <a:rPr lang="en-GB" sz="2000" kern="0" dirty="0" err="1">
                <a:solidFill>
                  <a:srgbClr val="4472C4">
                    <a:lumMod val="50000"/>
                  </a:srgbClr>
                </a:solidFill>
                <a:cs typeface="Arial"/>
                <a:sym typeface="Arial"/>
              </a:rPr>
              <a:t>Tisch</a:t>
            </a:r>
            <a:endParaRPr lang="en-GB" sz="2000" kern="0" dirty="0">
              <a:solidFill>
                <a:srgbClr val="4472C4">
                  <a:lumMod val="50000"/>
                </a:srgbClr>
              </a:solidFill>
              <a:cs typeface="Arial"/>
              <a:sym typeface="Arial"/>
            </a:endParaRPr>
          </a:p>
        </p:txBody>
      </p:sp>
      <p:sp>
        <p:nvSpPr>
          <p:cNvPr id="28" name="TextBox 27"/>
          <p:cNvSpPr txBox="1"/>
          <p:nvPr/>
        </p:nvSpPr>
        <p:spPr>
          <a:xfrm>
            <a:off x="5550843" y="4361195"/>
            <a:ext cx="2211237" cy="400110"/>
          </a:xfrm>
          <a:prstGeom prst="rect">
            <a:avLst/>
          </a:prstGeom>
          <a:noFill/>
        </p:spPr>
        <p:txBody>
          <a:bodyPr wrap="square" rtlCol="0">
            <a:spAutoFit/>
          </a:bodyPr>
          <a:lstStyle/>
          <a:p>
            <a:pPr>
              <a:buClr>
                <a:srgbClr val="000000"/>
              </a:buClr>
              <a:buFont typeface="Arial"/>
              <a:buNone/>
            </a:pPr>
            <a:r>
              <a:rPr lang="en-GB" sz="2000" b="1" kern="0" dirty="0">
                <a:solidFill>
                  <a:srgbClr val="4472C4">
                    <a:lumMod val="50000"/>
                  </a:srgbClr>
                </a:solidFill>
                <a:cs typeface="Arial"/>
                <a:sym typeface="Arial"/>
              </a:rPr>
              <a:t>die </a:t>
            </a:r>
            <a:r>
              <a:rPr lang="en-GB" sz="2000" kern="0" dirty="0" err="1">
                <a:solidFill>
                  <a:srgbClr val="4472C4">
                    <a:lumMod val="50000"/>
                  </a:srgbClr>
                </a:solidFill>
                <a:cs typeface="Arial"/>
                <a:sym typeface="Arial"/>
              </a:rPr>
              <a:t>Zeitung</a:t>
            </a:r>
            <a:endParaRPr lang="en-GB" sz="2000" kern="0" dirty="0">
              <a:solidFill>
                <a:srgbClr val="4472C4">
                  <a:lumMod val="50000"/>
                </a:srgbClr>
              </a:solidFill>
              <a:cs typeface="Arial"/>
              <a:sym typeface="Arial"/>
            </a:endParaRPr>
          </a:p>
        </p:txBody>
      </p:sp>
      <p:sp>
        <p:nvSpPr>
          <p:cNvPr id="29" name="TextBox 28"/>
          <p:cNvSpPr txBox="1"/>
          <p:nvPr/>
        </p:nvSpPr>
        <p:spPr>
          <a:xfrm>
            <a:off x="8355212" y="4393284"/>
            <a:ext cx="3645490" cy="400110"/>
          </a:xfrm>
          <a:prstGeom prst="rect">
            <a:avLst/>
          </a:prstGeom>
          <a:noFill/>
        </p:spPr>
        <p:txBody>
          <a:bodyPr wrap="square" rtlCol="0">
            <a:spAutoFit/>
          </a:bodyPr>
          <a:lstStyle/>
          <a:p>
            <a:pPr>
              <a:buClr>
                <a:srgbClr val="000000"/>
              </a:buClr>
              <a:buFont typeface="Arial"/>
              <a:buNone/>
            </a:pPr>
            <a:r>
              <a:rPr lang="en-GB" sz="2000" b="1" kern="0" dirty="0">
                <a:solidFill>
                  <a:srgbClr val="4472C4">
                    <a:lumMod val="50000"/>
                  </a:srgbClr>
                </a:solidFill>
                <a:cs typeface="Arial"/>
                <a:sym typeface="Arial"/>
              </a:rPr>
              <a:t>das </a:t>
            </a:r>
            <a:r>
              <a:rPr lang="en-GB" sz="2000" kern="0" dirty="0">
                <a:solidFill>
                  <a:srgbClr val="4472C4">
                    <a:lumMod val="50000"/>
                  </a:srgbClr>
                </a:solidFill>
                <a:cs typeface="Arial"/>
                <a:sym typeface="Arial"/>
              </a:rPr>
              <a:t>Heft</a:t>
            </a:r>
          </a:p>
        </p:txBody>
      </p:sp>
      <p:sp>
        <p:nvSpPr>
          <p:cNvPr id="30" name="TextBox 29"/>
          <p:cNvSpPr txBox="1"/>
          <p:nvPr/>
        </p:nvSpPr>
        <p:spPr>
          <a:xfrm>
            <a:off x="3346770" y="4392005"/>
            <a:ext cx="1314234" cy="400110"/>
          </a:xfrm>
          <a:prstGeom prst="rect">
            <a:avLst/>
          </a:prstGeom>
          <a:noFill/>
        </p:spPr>
        <p:txBody>
          <a:bodyPr wrap="square" rtlCol="0">
            <a:spAutoFit/>
          </a:bodyPr>
          <a:lstStyle/>
          <a:p>
            <a:pPr algn="ctr">
              <a:buClr>
                <a:srgbClr val="000000"/>
              </a:buClr>
              <a:buFont typeface="Arial"/>
              <a:buNone/>
            </a:pPr>
            <a:r>
              <a:rPr lang="en-GB" sz="2000" b="1" kern="0" dirty="0">
                <a:solidFill>
                  <a:srgbClr val="4472C4">
                    <a:lumMod val="50000"/>
                  </a:srgbClr>
                </a:solidFill>
                <a:cs typeface="Arial"/>
                <a:sym typeface="Arial"/>
              </a:rPr>
              <a:t>der </a:t>
            </a:r>
            <a:r>
              <a:rPr lang="en-GB" sz="2000" kern="0" dirty="0" err="1">
                <a:solidFill>
                  <a:srgbClr val="4472C4">
                    <a:lumMod val="50000"/>
                  </a:srgbClr>
                </a:solidFill>
                <a:cs typeface="Arial"/>
                <a:sym typeface="Arial"/>
              </a:rPr>
              <a:t>Tisch</a:t>
            </a:r>
            <a:endParaRPr lang="en-GB" sz="2000" kern="0" dirty="0">
              <a:solidFill>
                <a:srgbClr val="4472C4">
                  <a:lumMod val="50000"/>
                </a:srgbClr>
              </a:solidFill>
              <a:cs typeface="Arial"/>
              <a:sym typeface="Arial"/>
            </a:endParaRPr>
          </a:p>
        </p:txBody>
      </p:sp>
      <p:cxnSp>
        <p:nvCxnSpPr>
          <p:cNvPr id="34" name="Straight Arrow Connector 33"/>
          <p:cNvCxnSpPr/>
          <p:nvPr/>
        </p:nvCxnSpPr>
        <p:spPr>
          <a:xfrm flipH="1">
            <a:off x="9479597" y="3091139"/>
            <a:ext cx="605917" cy="54725"/>
          </a:xfrm>
          <a:prstGeom prst="straightConnector1">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480" y="5940607"/>
            <a:ext cx="12083223" cy="400110"/>
          </a:xfrm>
          <a:prstGeom prst="rect">
            <a:avLst/>
          </a:prstGeom>
          <a:noFill/>
        </p:spPr>
        <p:txBody>
          <a:bodyPr wrap="square" rtlCol="0">
            <a:spAutoFit/>
          </a:bodyPr>
          <a:lstStyle/>
          <a:p>
            <a:pPr algn="ctr">
              <a:buClr>
                <a:srgbClr val="000000"/>
              </a:buClr>
              <a:buFont typeface="Arial"/>
              <a:buNone/>
            </a:pPr>
            <a:r>
              <a:rPr lang="en-GB" sz="2000" kern="0" dirty="0">
                <a:solidFill>
                  <a:srgbClr val="4472C4">
                    <a:lumMod val="50000"/>
                  </a:srgbClr>
                </a:solidFill>
                <a:cs typeface="Arial"/>
                <a:sym typeface="Arial"/>
              </a:rPr>
              <a:t>These are the </a:t>
            </a:r>
            <a:r>
              <a:rPr lang="en-GB" sz="2000" b="1" kern="0" dirty="0">
                <a:solidFill>
                  <a:srgbClr val="4472C4">
                    <a:lumMod val="50000"/>
                  </a:srgbClr>
                </a:solidFill>
                <a:cs typeface="Arial"/>
                <a:sym typeface="Arial"/>
              </a:rPr>
              <a:t>Row 2 </a:t>
            </a:r>
            <a:r>
              <a:rPr lang="en-GB" sz="2000" kern="0" dirty="0">
                <a:solidFill>
                  <a:srgbClr val="4472C4">
                    <a:lumMod val="50000"/>
                  </a:srgbClr>
                </a:solidFill>
                <a:cs typeface="Arial"/>
                <a:sym typeface="Arial"/>
              </a:rPr>
              <a:t>(or </a:t>
            </a:r>
            <a:r>
              <a:rPr lang="en-GB" sz="2000" b="1" i="1" kern="0" dirty="0">
                <a:solidFill>
                  <a:srgbClr val="4472C4">
                    <a:lumMod val="50000"/>
                  </a:srgbClr>
                </a:solidFill>
                <a:cs typeface="Arial"/>
                <a:sym typeface="Arial"/>
              </a:rPr>
              <a:t>accusative</a:t>
            </a:r>
            <a:r>
              <a:rPr lang="en-GB" sz="2000" i="1" kern="0" dirty="0">
                <a:solidFill>
                  <a:srgbClr val="4472C4">
                    <a:lumMod val="50000"/>
                  </a:srgbClr>
                </a:solidFill>
                <a:cs typeface="Arial"/>
                <a:sym typeface="Arial"/>
              </a:rPr>
              <a:t> </a:t>
            </a:r>
            <a:r>
              <a:rPr lang="en-GB" sz="2000" b="1" i="1" kern="0" dirty="0">
                <a:solidFill>
                  <a:srgbClr val="4472C4">
                    <a:lumMod val="50000"/>
                  </a:srgbClr>
                </a:solidFill>
                <a:cs typeface="Arial"/>
                <a:sym typeface="Arial"/>
              </a:rPr>
              <a:t>case</a:t>
            </a:r>
            <a:r>
              <a:rPr lang="en-GB" sz="2000" kern="0" dirty="0">
                <a:solidFill>
                  <a:srgbClr val="4472C4">
                    <a:lumMod val="50000"/>
                  </a:srgbClr>
                </a:solidFill>
                <a:cs typeface="Arial"/>
                <a:sym typeface="Arial"/>
              </a:rPr>
              <a:t>) forms of the definite article. </a:t>
            </a:r>
          </a:p>
        </p:txBody>
      </p:sp>
      <p:pic>
        <p:nvPicPr>
          <p:cNvPr id="36" name="Picture 35" descr="background rectangle">
            <a:extLst>
              <a:ext uri="{C183D7F6-B498-43B3-948B-1728B52AA6E4}">
                <adec:decorative xmlns=""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34" y="260740"/>
            <a:ext cx="10497309" cy="869950"/>
          </a:xfrm>
          <a:prstGeom prst="rect">
            <a:avLst/>
          </a:prstGeom>
        </p:spPr>
      </p:pic>
      <p:sp>
        <p:nvSpPr>
          <p:cNvPr id="2" name="Title 1"/>
          <p:cNvSpPr>
            <a:spLocks noGrp="1"/>
          </p:cNvSpPr>
          <p:nvPr>
            <p:ph type="title"/>
          </p:nvPr>
        </p:nvSpPr>
        <p:spPr>
          <a:xfrm>
            <a:off x="-28824" y="-38432"/>
            <a:ext cx="10515600" cy="1325563"/>
          </a:xfrm>
        </p:spPr>
        <p:txBody>
          <a:bodyPr>
            <a:normAutofit/>
          </a:bodyPr>
          <a:lstStyle/>
          <a:p>
            <a:r>
              <a:rPr lang="en-GB" sz="3600" b="1" dirty="0">
                <a:solidFill>
                  <a:schemeClr val="bg1"/>
                </a:solidFill>
              </a:rPr>
              <a:t>Prepositions ‘in’ and ‘auf</a:t>
            </a:r>
            <a:r>
              <a:rPr lang="en-GB" sz="3600" b="1" dirty="0" smtClean="0">
                <a:solidFill>
                  <a:schemeClr val="bg1"/>
                </a:solidFill>
              </a:rPr>
              <a:t>’ [movement]</a:t>
            </a:r>
            <a:endParaRPr lang="en-GB" sz="3600" dirty="0">
              <a:solidFill>
                <a:schemeClr val="bg1"/>
              </a:solidFill>
            </a:endParaRPr>
          </a:p>
        </p:txBody>
      </p:sp>
      <p:sp>
        <p:nvSpPr>
          <p:cNvPr id="38" name="Rounded Rectangle 11">
            <a:extLst>
              <a:ext uri="{FF2B5EF4-FFF2-40B4-BE49-F238E27FC236}">
                <a16:creationId xmlns="" xmlns:a16="http://schemas.microsoft.com/office/drawing/2014/main" id="{483D7EB9-C2AA-4190-98DE-925F861600E9}"/>
              </a:ext>
            </a:extLst>
          </p:cNvPr>
          <p:cNvSpPr/>
          <p:nvPr/>
        </p:nvSpPr>
        <p:spPr>
          <a:xfrm>
            <a:off x="10486776" y="158883"/>
            <a:ext cx="1475536" cy="363631"/>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b="1" dirty="0">
                <a:solidFill>
                  <a:prstClr val="white"/>
                </a:solidFill>
              </a:rPr>
              <a:t>Grammatik</a:t>
            </a:r>
            <a:endParaRPr lang="en-GB" b="1" dirty="0">
              <a:solidFill>
                <a:prstClr val="white"/>
              </a:solidFill>
            </a:endParaRPr>
          </a:p>
        </p:txBody>
      </p:sp>
      <p:sp>
        <p:nvSpPr>
          <p:cNvPr id="31" name="Rectangle 30"/>
          <p:cNvSpPr/>
          <p:nvPr/>
        </p:nvSpPr>
        <p:spPr>
          <a:xfrm>
            <a:off x="9880543" y="2558157"/>
            <a:ext cx="2211161" cy="1015663"/>
          </a:xfrm>
          <a:prstGeom prst="rect">
            <a:avLst/>
          </a:prstGeom>
          <a:solidFill>
            <a:schemeClr val="bg1">
              <a:lumMod val="95000"/>
            </a:schemeClr>
          </a:solidFill>
          <a:effectLst>
            <a:outerShdw blurRad="50800" dist="38100" dir="5400000" algn="t" rotWithShape="0">
              <a:prstClr val="black">
                <a:alpha val="40000"/>
              </a:prstClr>
            </a:outerShdw>
          </a:effectLst>
        </p:spPr>
        <p:txBody>
          <a:bodyPr wrap="square">
            <a:spAutoFit/>
          </a:bodyPr>
          <a:lstStyle/>
          <a:p>
            <a:pPr algn="ctr">
              <a:buClr>
                <a:srgbClr val="000000"/>
              </a:buClr>
            </a:pPr>
            <a:r>
              <a:rPr lang="en-GB" sz="2000" kern="0" dirty="0">
                <a:solidFill>
                  <a:srgbClr val="4472C4">
                    <a:lumMod val="50000"/>
                  </a:srgbClr>
                </a:solidFill>
                <a:sym typeface="Arial"/>
              </a:rPr>
              <a:t>‘</a:t>
            </a:r>
            <a:r>
              <a:rPr lang="en-GB" sz="2000" b="1" kern="0" dirty="0">
                <a:solidFill>
                  <a:srgbClr val="4472C4">
                    <a:lumMod val="50000"/>
                  </a:srgbClr>
                </a:solidFill>
                <a:sym typeface="Arial"/>
              </a:rPr>
              <a:t>in das </a:t>
            </a:r>
            <a:r>
              <a:rPr lang="en-GB" sz="2000" kern="0" dirty="0">
                <a:solidFill>
                  <a:srgbClr val="4472C4">
                    <a:lumMod val="50000"/>
                  </a:srgbClr>
                </a:solidFill>
                <a:sym typeface="Arial"/>
              </a:rPr>
              <a:t>‘ is often shortened to ‘</a:t>
            </a:r>
            <a:r>
              <a:rPr lang="en-GB" sz="2000" b="1" kern="0" dirty="0">
                <a:solidFill>
                  <a:srgbClr val="4472C4">
                    <a:lumMod val="50000"/>
                  </a:srgbClr>
                </a:solidFill>
                <a:sym typeface="Arial"/>
              </a:rPr>
              <a:t>ins</a:t>
            </a:r>
            <a:r>
              <a:rPr lang="en-GB" sz="2000" kern="0" dirty="0">
                <a:solidFill>
                  <a:srgbClr val="4472C4">
                    <a:lumMod val="50000"/>
                  </a:srgbClr>
                </a:solidFill>
                <a:sym typeface="Arial"/>
              </a:rPr>
              <a:t>’.</a:t>
            </a:r>
          </a:p>
        </p:txBody>
      </p:sp>
      <p:cxnSp>
        <p:nvCxnSpPr>
          <p:cNvPr id="33" name="Straight Arrow Connector 32"/>
          <p:cNvCxnSpPr/>
          <p:nvPr/>
        </p:nvCxnSpPr>
        <p:spPr>
          <a:xfrm flipV="1">
            <a:off x="2983585" y="3296766"/>
            <a:ext cx="522513" cy="558789"/>
          </a:xfrm>
          <a:prstGeom prst="straightConnector1">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933112" y="4595088"/>
            <a:ext cx="700561" cy="427778"/>
          </a:xfrm>
          <a:prstGeom prst="straightConnector1">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27457" y="3597941"/>
            <a:ext cx="3099004" cy="1015663"/>
          </a:xfrm>
          <a:prstGeom prst="rect">
            <a:avLst/>
          </a:prstGeom>
          <a:solidFill>
            <a:schemeClr val="bg1">
              <a:lumMod val="95000"/>
            </a:schemeClr>
          </a:solidFill>
          <a:effectLst>
            <a:outerShdw blurRad="50800" dist="38100" dir="5400000" algn="t" rotWithShape="0">
              <a:prstClr val="black">
                <a:alpha val="40000"/>
              </a:prstClr>
            </a:outerShdw>
          </a:effectLst>
        </p:spPr>
        <p:txBody>
          <a:bodyPr wrap="square">
            <a:spAutoFit/>
          </a:bodyPr>
          <a:lstStyle/>
          <a:p>
            <a:pPr algn="ctr">
              <a:buClr>
                <a:srgbClr val="000000"/>
              </a:buClr>
            </a:pPr>
            <a:r>
              <a:rPr lang="en-GB" sz="2000" b="1" kern="0" dirty="0">
                <a:solidFill>
                  <a:srgbClr val="4472C4">
                    <a:lumMod val="50000"/>
                  </a:srgbClr>
                </a:solidFill>
                <a:sym typeface="Arial"/>
              </a:rPr>
              <a:t>Note</a:t>
            </a:r>
            <a:r>
              <a:rPr lang="en-GB" sz="2000" kern="0" dirty="0">
                <a:solidFill>
                  <a:srgbClr val="4472C4">
                    <a:lumMod val="50000"/>
                  </a:srgbClr>
                </a:solidFill>
                <a:sym typeface="Arial"/>
              </a:rPr>
              <a:t>: the masculine word for </a:t>
            </a:r>
            <a:r>
              <a:rPr lang="en-GB" sz="2000" b="1" i="1" kern="0" dirty="0">
                <a:solidFill>
                  <a:srgbClr val="4472C4">
                    <a:lumMod val="50000"/>
                  </a:srgbClr>
                </a:solidFill>
                <a:sym typeface="Arial"/>
              </a:rPr>
              <a:t>the</a:t>
            </a:r>
            <a:r>
              <a:rPr lang="en-GB" sz="2000" kern="0" dirty="0">
                <a:solidFill>
                  <a:srgbClr val="4472C4">
                    <a:lumMod val="50000"/>
                  </a:srgbClr>
                </a:solidFill>
                <a:sym typeface="Arial"/>
              </a:rPr>
              <a:t> (definite article) changes:</a:t>
            </a:r>
          </a:p>
        </p:txBody>
      </p:sp>
      <p:cxnSp>
        <p:nvCxnSpPr>
          <p:cNvPr id="45" name="Straight Arrow Connector 44"/>
          <p:cNvCxnSpPr/>
          <p:nvPr/>
        </p:nvCxnSpPr>
        <p:spPr>
          <a:xfrm flipH="1">
            <a:off x="8667512" y="4571756"/>
            <a:ext cx="1400085" cy="499838"/>
          </a:xfrm>
          <a:prstGeom prst="straightConnector1">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9867332" y="4105772"/>
            <a:ext cx="2211161" cy="1015663"/>
          </a:xfrm>
          <a:prstGeom prst="rect">
            <a:avLst/>
          </a:prstGeom>
          <a:solidFill>
            <a:schemeClr val="bg1">
              <a:lumMod val="95000"/>
            </a:schemeClr>
          </a:solidFill>
          <a:effectLst>
            <a:outerShdw blurRad="50800" dist="38100" dir="5400000" algn="t" rotWithShape="0">
              <a:prstClr val="black">
                <a:alpha val="40000"/>
              </a:prstClr>
            </a:outerShdw>
          </a:effectLst>
        </p:spPr>
        <p:txBody>
          <a:bodyPr wrap="square">
            <a:spAutoFit/>
          </a:bodyPr>
          <a:lstStyle/>
          <a:p>
            <a:pPr algn="ctr">
              <a:buClr>
                <a:srgbClr val="000000"/>
              </a:buClr>
            </a:pPr>
            <a:r>
              <a:rPr lang="en-GB" sz="2000" kern="0" dirty="0">
                <a:solidFill>
                  <a:srgbClr val="4472C4">
                    <a:lumMod val="50000"/>
                  </a:srgbClr>
                </a:solidFill>
                <a:sym typeface="Arial"/>
              </a:rPr>
              <a:t>‘</a:t>
            </a:r>
            <a:r>
              <a:rPr lang="en-GB" sz="2000" b="1" kern="0" dirty="0">
                <a:solidFill>
                  <a:srgbClr val="4472C4">
                    <a:lumMod val="50000"/>
                  </a:srgbClr>
                </a:solidFill>
                <a:sym typeface="Arial"/>
              </a:rPr>
              <a:t>auf </a:t>
            </a:r>
            <a:r>
              <a:rPr lang="en-GB" sz="2000" b="1" kern="0" dirty="0">
                <a:solidFill>
                  <a:srgbClr val="4472C4">
                    <a:lumMod val="50000"/>
                  </a:srgbClr>
                </a:solidFill>
                <a:sym typeface="Arial"/>
              </a:rPr>
              <a:t>das </a:t>
            </a:r>
            <a:r>
              <a:rPr lang="en-GB" sz="2000" kern="0" dirty="0">
                <a:solidFill>
                  <a:srgbClr val="4472C4">
                    <a:lumMod val="50000"/>
                  </a:srgbClr>
                </a:solidFill>
                <a:sym typeface="Arial"/>
              </a:rPr>
              <a:t>‘ </a:t>
            </a:r>
            <a:r>
              <a:rPr lang="en-GB" sz="2000" kern="0" dirty="0">
                <a:solidFill>
                  <a:srgbClr val="4472C4">
                    <a:lumMod val="50000"/>
                  </a:srgbClr>
                </a:solidFill>
                <a:sym typeface="Arial"/>
              </a:rPr>
              <a:t>can be </a:t>
            </a:r>
            <a:r>
              <a:rPr lang="en-GB" sz="2000" kern="0" dirty="0">
                <a:solidFill>
                  <a:srgbClr val="4472C4">
                    <a:lumMod val="50000"/>
                  </a:srgbClr>
                </a:solidFill>
                <a:sym typeface="Arial"/>
              </a:rPr>
              <a:t>shortened to </a:t>
            </a:r>
            <a:r>
              <a:rPr lang="en-GB" sz="2000" kern="0" dirty="0">
                <a:solidFill>
                  <a:srgbClr val="4472C4">
                    <a:lumMod val="50000"/>
                  </a:srgbClr>
                </a:solidFill>
                <a:sym typeface="Arial"/>
              </a:rPr>
              <a:t>‘</a:t>
            </a:r>
            <a:r>
              <a:rPr lang="en-GB" sz="2000" b="1" kern="0" dirty="0" err="1">
                <a:solidFill>
                  <a:srgbClr val="4472C4">
                    <a:lumMod val="50000"/>
                  </a:srgbClr>
                </a:solidFill>
                <a:sym typeface="Arial"/>
              </a:rPr>
              <a:t>aufs</a:t>
            </a:r>
            <a:r>
              <a:rPr lang="en-GB" sz="2000" kern="0" dirty="0">
                <a:solidFill>
                  <a:srgbClr val="4472C4">
                    <a:lumMod val="50000"/>
                  </a:srgbClr>
                </a:solidFill>
                <a:sym typeface="Arial"/>
              </a:rPr>
              <a:t>’.</a:t>
            </a:r>
          </a:p>
        </p:txBody>
      </p:sp>
    </p:spTree>
    <p:extLst>
      <p:ext uri="{BB962C8B-B14F-4D97-AF65-F5344CB8AC3E}">
        <p14:creationId xmlns:p14="http://schemas.microsoft.com/office/powerpoint/2010/main" val="333580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42"/>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p:bldP spid="10" grpId="0"/>
      <p:bldP spid="11" grpId="0"/>
      <p:bldP spid="12" grpId="0"/>
      <p:bldP spid="13" grpId="0"/>
      <p:bldP spid="14" grpId="0"/>
      <p:bldP spid="15" grpId="0"/>
      <p:bldP spid="16" grpId="0"/>
      <p:bldP spid="17" grpId="0"/>
      <p:bldP spid="18" grpId="0"/>
      <p:bldP spid="21" grpId="0" animBg="1"/>
      <p:bldP spid="24" grpId="0"/>
      <p:bldP spid="25" grpId="0"/>
      <p:bldP spid="26" grpId="0"/>
      <p:bldP spid="27" grpId="0"/>
      <p:bldP spid="28" grpId="0"/>
      <p:bldP spid="29" grpId="0"/>
      <p:bldP spid="30" grpId="0"/>
      <p:bldP spid="35" grpId="0"/>
      <p:bldP spid="31" grpId="0" animBg="1"/>
      <p:bldP spid="32" grpId="0" animBg="1"/>
      <p:bldP spid="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9391" y="2790079"/>
            <a:ext cx="8924865" cy="532958"/>
          </a:xfrm>
          <a:prstGeom prst="rect">
            <a:avLst/>
          </a:prstGeom>
          <a:solidFill>
            <a:srgbClr val="FDEEB9"/>
          </a:solidFill>
          <a:ln>
            <a:solidFill>
              <a:schemeClr val="accent5">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4472C4">
                  <a:lumMod val="50000"/>
                </a:srgbClr>
              </a:solidFill>
            </a:endParaRPr>
          </a:p>
        </p:txBody>
      </p:sp>
      <p:sp>
        <p:nvSpPr>
          <p:cNvPr id="6" name="TextBox 5"/>
          <p:cNvSpPr txBox="1"/>
          <p:nvPr/>
        </p:nvSpPr>
        <p:spPr>
          <a:xfrm>
            <a:off x="173979" y="1156371"/>
            <a:ext cx="11583211" cy="707886"/>
          </a:xfrm>
          <a:prstGeom prst="rect">
            <a:avLst/>
          </a:prstGeom>
          <a:noFill/>
        </p:spPr>
        <p:txBody>
          <a:bodyPr wrap="square" rtlCol="0">
            <a:spAutoFit/>
          </a:bodyPr>
          <a:lstStyle/>
          <a:p>
            <a:pPr>
              <a:buClr>
                <a:srgbClr val="000000"/>
              </a:buClr>
              <a:buFont typeface="Arial"/>
              <a:buNone/>
            </a:pPr>
            <a:r>
              <a:rPr lang="en-GB" sz="2000" kern="0" dirty="0">
                <a:solidFill>
                  <a:srgbClr val="4472C4">
                    <a:lumMod val="50000"/>
                  </a:srgbClr>
                </a:solidFill>
                <a:cs typeface="Arial"/>
                <a:sym typeface="Arial"/>
              </a:rPr>
              <a:t>Remember: to </a:t>
            </a:r>
            <a:r>
              <a:rPr lang="en-GB" sz="2000" kern="0" dirty="0">
                <a:solidFill>
                  <a:srgbClr val="4472C4">
                    <a:lumMod val="50000"/>
                  </a:srgbClr>
                </a:solidFill>
                <a:cs typeface="Arial"/>
                <a:sym typeface="Arial"/>
              </a:rPr>
              <a:t>say where something or someone </a:t>
            </a:r>
            <a:r>
              <a:rPr lang="en-GB" sz="2000" b="1" kern="0" dirty="0">
                <a:solidFill>
                  <a:srgbClr val="4472C4">
                    <a:lumMod val="50000"/>
                  </a:srgbClr>
                </a:solidFill>
                <a:cs typeface="Arial"/>
                <a:sym typeface="Arial"/>
              </a:rPr>
              <a:t>is located</a:t>
            </a:r>
            <a:r>
              <a:rPr lang="en-GB" sz="2000" kern="0" dirty="0">
                <a:solidFill>
                  <a:srgbClr val="4472C4">
                    <a:lumMod val="50000"/>
                  </a:srgbClr>
                </a:solidFill>
                <a:cs typeface="Arial"/>
                <a:sym typeface="Arial"/>
              </a:rPr>
              <a:t>, use the same prepositions </a:t>
            </a:r>
            <a:r>
              <a:rPr lang="en-GB" sz="2000" b="1" kern="0" dirty="0">
                <a:solidFill>
                  <a:srgbClr val="4472C4">
                    <a:lumMod val="50000"/>
                  </a:srgbClr>
                </a:solidFill>
                <a:cs typeface="Arial"/>
                <a:sym typeface="Arial"/>
              </a:rPr>
              <a:t>‘in’ </a:t>
            </a:r>
            <a:r>
              <a:rPr lang="en-GB" sz="2000" kern="0" dirty="0">
                <a:solidFill>
                  <a:srgbClr val="4472C4">
                    <a:lumMod val="50000"/>
                  </a:srgbClr>
                </a:solidFill>
                <a:cs typeface="Arial"/>
                <a:sym typeface="Arial"/>
              </a:rPr>
              <a:t>(in) and </a:t>
            </a:r>
            <a:r>
              <a:rPr lang="en-GB" sz="2000" b="1" kern="0" dirty="0">
                <a:solidFill>
                  <a:srgbClr val="4472C4">
                    <a:lumMod val="50000"/>
                  </a:srgbClr>
                </a:solidFill>
                <a:cs typeface="Arial"/>
                <a:sym typeface="Arial"/>
              </a:rPr>
              <a:t>‘auf’ </a:t>
            </a:r>
            <a:r>
              <a:rPr lang="en-GB" sz="2000" kern="0" dirty="0">
                <a:solidFill>
                  <a:srgbClr val="4472C4">
                    <a:lumMod val="50000"/>
                  </a:srgbClr>
                </a:solidFill>
                <a:cs typeface="Arial"/>
                <a:sym typeface="Arial"/>
              </a:rPr>
              <a:t>(on), but change the word for </a:t>
            </a:r>
            <a:r>
              <a:rPr lang="en-GB" sz="2000" b="1" i="1" kern="0" dirty="0">
                <a:solidFill>
                  <a:srgbClr val="4472C4">
                    <a:lumMod val="50000"/>
                  </a:srgbClr>
                </a:solidFill>
                <a:cs typeface="Arial"/>
                <a:sym typeface="Arial"/>
              </a:rPr>
              <a:t>the:</a:t>
            </a:r>
            <a:endParaRPr lang="en-GB" sz="2000" kern="0" dirty="0">
              <a:solidFill>
                <a:srgbClr val="4472C4">
                  <a:lumMod val="50000"/>
                </a:srgbClr>
              </a:solidFill>
              <a:cs typeface="Arial"/>
              <a:sym typeface="Arial"/>
            </a:endParaRPr>
          </a:p>
        </p:txBody>
      </p:sp>
      <p:sp>
        <p:nvSpPr>
          <p:cNvPr id="7" name="TextBox 6">
            <a:extLst>
              <a:ext uri="{FF2B5EF4-FFF2-40B4-BE49-F238E27FC236}">
                <a16:creationId xmlns:a16="http://schemas.microsoft.com/office/drawing/2014/main" xmlns="" id="{61CFBD48-3016-684F-B62B-1963494DD7B0}"/>
              </a:ext>
            </a:extLst>
          </p:cNvPr>
          <p:cNvSpPr txBox="1"/>
          <p:nvPr/>
        </p:nvSpPr>
        <p:spPr>
          <a:xfrm>
            <a:off x="2314976" y="3202520"/>
            <a:ext cx="689612" cy="400110"/>
          </a:xfrm>
          <a:prstGeom prst="rect">
            <a:avLst/>
          </a:prstGeom>
          <a:noFill/>
        </p:spPr>
        <p:txBody>
          <a:bodyPr wrap="none" rtlCol="0">
            <a:spAutoFit/>
          </a:bodyPr>
          <a:lstStyle/>
          <a:p>
            <a:pPr>
              <a:buClr>
                <a:srgbClr val="000000"/>
              </a:buClr>
              <a:buFont typeface="Arial"/>
              <a:buNone/>
            </a:pPr>
            <a:r>
              <a:rPr lang="en-US" sz="2000" b="1" kern="0" dirty="0">
                <a:solidFill>
                  <a:srgbClr val="4472C4">
                    <a:lumMod val="50000"/>
                  </a:srgbClr>
                </a:solidFill>
                <a:cs typeface="Arial"/>
                <a:sym typeface="Arial"/>
              </a:rPr>
              <a:t>       </a:t>
            </a:r>
            <a:endParaRPr lang="en-US" sz="2000" kern="0" dirty="0">
              <a:solidFill>
                <a:srgbClr val="4472C4">
                  <a:lumMod val="50000"/>
                </a:srgbClr>
              </a:solidFill>
              <a:cs typeface="Arial"/>
              <a:sym typeface="Arial"/>
            </a:endParaRPr>
          </a:p>
        </p:txBody>
      </p:sp>
      <p:sp>
        <p:nvSpPr>
          <p:cNvPr id="8" name="TextBox 7">
            <a:extLst>
              <a:ext uri="{FF2B5EF4-FFF2-40B4-BE49-F238E27FC236}">
                <a16:creationId xmlns:a16="http://schemas.microsoft.com/office/drawing/2014/main" xmlns="" id="{B7021E3A-B685-2447-BC8D-7B2ED2DFE52C}"/>
              </a:ext>
            </a:extLst>
          </p:cNvPr>
          <p:cNvSpPr txBox="1"/>
          <p:nvPr/>
        </p:nvSpPr>
        <p:spPr>
          <a:xfrm>
            <a:off x="5791824" y="3256977"/>
            <a:ext cx="256802" cy="400110"/>
          </a:xfrm>
          <a:prstGeom prst="rect">
            <a:avLst/>
          </a:prstGeom>
          <a:noFill/>
        </p:spPr>
        <p:txBody>
          <a:bodyPr wrap="none" rtlCol="0">
            <a:spAutoFit/>
          </a:bodyPr>
          <a:lstStyle/>
          <a:p>
            <a:pPr>
              <a:buClr>
                <a:srgbClr val="000000"/>
              </a:buClr>
              <a:buFont typeface="Arial"/>
              <a:buNone/>
            </a:pPr>
            <a:r>
              <a:rPr lang="en-US" sz="2000" b="1" kern="0" dirty="0">
                <a:solidFill>
                  <a:srgbClr val="4472C4">
                    <a:lumMod val="50000"/>
                  </a:srgbClr>
                </a:solidFill>
                <a:cs typeface="Arial"/>
                <a:sym typeface="Arial"/>
              </a:rPr>
              <a:t> </a:t>
            </a:r>
            <a:endParaRPr lang="en-US" sz="2000" kern="0" dirty="0">
              <a:solidFill>
                <a:srgbClr val="4472C4">
                  <a:lumMod val="50000"/>
                </a:srgbClr>
              </a:solidFill>
              <a:cs typeface="Arial"/>
              <a:sym typeface="Arial"/>
            </a:endParaRPr>
          </a:p>
        </p:txBody>
      </p:sp>
      <p:sp>
        <p:nvSpPr>
          <p:cNvPr id="9" name="TextBox 8"/>
          <p:cNvSpPr txBox="1"/>
          <p:nvPr/>
        </p:nvSpPr>
        <p:spPr>
          <a:xfrm>
            <a:off x="5627551" y="2405815"/>
            <a:ext cx="1993148" cy="400110"/>
          </a:xfrm>
          <a:prstGeom prst="rect">
            <a:avLst/>
          </a:prstGeom>
          <a:noFill/>
        </p:spPr>
        <p:txBody>
          <a:bodyPr wrap="square" rtlCol="0">
            <a:spAutoFit/>
          </a:bodyPr>
          <a:lstStyle/>
          <a:p>
            <a:pPr>
              <a:buClr>
                <a:srgbClr val="000000"/>
              </a:buClr>
              <a:buFont typeface="Arial"/>
              <a:buNone/>
            </a:pPr>
            <a:r>
              <a:rPr lang="en-GB" sz="2000" b="1" kern="0" dirty="0">
                <a:solidFill>
                  <a:srgbClr val="4472C4">
                    <a:lumMod val="50000"/>
                  </a:srgbClr>
                </a:solidFill>
                <a:cs typeface="Arial"/>
                <a:sym typeface="Arial"/>
              </a:rPr>
              <a:t>die </a:t>
            </a:r>
            <a:r>
              <a:rPr lang="en-GB" sz="2000" kern="0" dirty="0" err="1">
                <a:solidFill>
                  <a:srgbClr val="4472C4">
                    <a:lumMod val="50000"/>
                  </a:srgbClr>
                </a:solidFill>
                <a:cs typeface="Arial"/>
                <a:sym typeface="Arial"/>
              </a:rPr>
              <a:t>Stadt</a:t>
            </a:r>
            <a:endParaRPr lang="en-GB" sz="2000" kern="0" dirty="0">
              <a:solidFill>
                <a:srgbClr val="4472C4">
                  <a:lumMod val="50000"/>
                </a:srgbClr>
              </a:solidFill>
              <a:cs typeface="Arial"/>
              <a:sym typeface="Arial"/>
            </a:endParaRPr>
          </a:p>
        </p:txBody>
      </p:sp>
      <p:sp>
        <p:nvSpPr>
          <p:cNvPr id="10" name="TextBox 9"/>
          <p:cNvSpPr txBox="1"/>
          <p:nvPr/>
        </p:nvSpPr>
        <p:spPr>
          <a:xfrm>
            <a:off x="8166510" y="2403582"/>
            <a:ext cx="2460390" cy="400110"/>
          </a:xfrm>
          <a:prstGeom prst="rect">
            <a:avLst/>
          </a:prstGeom>
          <a:noFill/>
        </p:spPr>
        <p:txBody>
          <a:bodyPr wrap="square" rtlCol="0">
            <a:spAutoFit/>
          </a:bodyPr>
          <a:lstStyle/>
          <a:p>
            <a:pPr>
              <a:buClr>
                <a:srgbClr val="000000"/>
              </a:buClr>
              <a:buFont typeface="Arial"/>
              <a:buNone/>
            </a:pPr>
            <a:r>
              <a:rPr lang="en-GB" sz="2000" b="1" kern="0" dirty="0">
                <a:solidFill>
                  <a:srgbClr val="4472C4">
                    <a:lumMod val="50000"/>
                  </a:srgbClr>
                </a:solidFill>
                <a:cs typeface="Arial"/>
                <a:sym typeface="Arial"/>
              </a:rPr>
              <a:t>das </a:t>
            </a:r>
            <a:r>
              <a:rPr lang="en-GB" sz="2000" kern="0" dirty="0">
                <a:solidFill>
                  <a:srgbClr val="4472C4">
                    <a:lumMod val="50000"/>
                  </a:srgbClr>
                </a:solidFill>
                <a:cs typeface="Arial"/>
                <a:sym typeface="Arial"/>
              </a:rPr>
              <a:t>Kino</a:t>
            </a:r>
          </a:p>
        </p:txBody>
      </p:sp>
      <p:sp>
        <p:nvSpPr>
          <p:cNvPr id="11" name="TextBox 10"/>
          <p:cNvSpPr txBox="1"/>
          <p:nvPr/>
        </p:nvSpPr>
        <p:spPr>
          <a:xfrm>
            <a:off x="3273115" y="2404729"/>
            <a:ext cx="1314234" cy="400110"/>
          </a:xfrm>
          <a:prstGeom prst="rect">
            <a:avLst/>
          </a:prstGeom>
          <a:noFill/>
        </p:spPr>
        <p:txBody>
          <a:bodyPr wrap="square" rtlCol="0">
            <a:spAutoFit/>
          </a:bodyPr>
          <a:lstStyle/>
          <a:p>
            <a:pPr algn="ctr">
              <a:buClr>
                <a:srgbClr val="000000"/>
              </a:buClr>
              <a:buFont typeface="Arial"/>
              <a:buNone/>
            </a:pPr>
            <a:r>
              <a:rPr lang="en-GB" sz="2000" b="1" kern="0" dirty="0">
                <a:solidFill>
                  <a:srgbClr val="4472C4">
                    <a:lumMod val="50000"/>
                  </a:srgbClr>
                </a:solidFill>
                <a:cs typeface="Arial"/>
                <a:sym typeface="Arial"/>
              </a:rPr>
              <a:t>der </a:t>
            </a:r>
            <a:r>
              <a:rPr lang="en-GB" sz="2000" kern="0" dirty="0">
                <a:solidFill>
                  <a:srgbClr val="4472C4">
                    <a:lumMod val="50000"/>
                  </a:srgbClr>
                </a:solidFill>
                <a:cs typeface="Arial"/>
                <a:sym typeface="Arial"/>
              </a:rPr>
              <a:t>Park</a:t>
            </a:r>
          </a:p>
        </p:txBody>
      </p:sp>
      <p:sp>
        <p:nvSpPr>
          <p:cNvPr id="12" name="TextBox 11"/>
          <p:cNvSpPr txBox="1"/>
          <p:nvPr/>
        </p:nvSpPr>
        <p:spPr>
          <a:xfrm>
            <a:off x="1257097" y="2911286"/>
            <a:ext cx="1660264" cy="400110"/>
          </a:xfrm>
          <a:prstGeom prst="rect">
            <a:avLst/>
          </a:prstGeom>
          <a:noFill/>
        </p:spPr>
        <p:txBody>
          <a:bodyPr wrap="square" rtlCol="0">
            <a:spAutoFit/>
          </a:bodyPr>
          <a:lstStyle/>
          <a:p>
            <a:pPr algn="ctr">
              <a:buClr>
                <a:srgbClr val="000000"/>
              </a:buClr>
              <a:buFont typeface="Arial"/>
              <a:buNone/>
            </a:pPr>
            <a:r>
              <a:rPr lang="en-GB" sz="2000" b="1" kern="0" dirty="0" err="1">
                <a:solidFill>
                  <a:srgbClr val="4472C4">
                    <a:lumMod val="50000"/>
                  </a:srgbClr>
                </a:solidFill>
                <a:cs typeface="Arial"/>
                <a:sym typeface="Arial"/>
              </a:rPr>
              <a:t>Ich</a:t>
            </a:r>
            <a:r>
              <a:rPr lang="en-GB" sz="2000" b="1" kern="0" dirty="0">
                <a:solidFill>
                  <a:srgbClr val="4472C4">
                    <a:lumMod val="50000"/>
                  </a:srgbClr>
                </a:solidFill>
                <a:cs typeface="Arial"/>
                <a:sym typeface="Arial"/>
              </a:rPr>
              <a:t> </a:t>
            </a:r>
            <a:r>
              <a:rPr lang="en-GB" sz="2000" b="1" kern="0" dirty="0">
                <a:solidFill>
                  <a:srgbClr val="4472C4">
                    <a:lumMod val="50000"/>
                  </a:srgbClr>
                </a:solidFill>
                <a:cs typeface="Arial"/>
                <a:sym typeface="Arial"/>
              </a:rPr>
              <a:t>bin…</a:t>
            </a:r>
            <a:endParaRPr lang="en-GB" sz="2000" b="1" kern="0" dirty="0">
              <a:solidFill>
                <a:srgbClr val="4472C4">
                  <a:lumMod val="50000"/>
                </a:srgbClr>
              </a:solidFill>
              <a:cs typeface="Arial"/>
              <a:sym typeface="Arial"/>
            </a:endParaRPr>
          </a:p>
        </p:txBody>
      </p:sp>
      <p:sp>
        <p:nvSpPr>
          <p:cNvPr id="13" name="TextBox 12"/>
          <p:cNvSpPr txBox="1"/>
          <p:nvPr/>
        </p:nvSpPr>
        <p:spPr>
          <a:xfrm>
            <a:off x="5292435" y="2886213"/>
            <a:ext cx="2234365" cy="400110"/>
          </a:xfrm>
          <a:prstGeom prst="rect">
            <a:avLst/>
          </a:prstGeom>
          <a:noFill/>
        </p:spPr>
        <p:txBody>
          <a:bodyPr wrap="square" rtlCol="0">
            <a:spAutoFit/>
          </a:bodyPr>
          <a:lstStyle/>
          <a:p>
            <a:pPr>
              <a:buClr>
                <a:srgbClr val="000000"/>
              </a:buClr>
              <a:buFont typeface="Arial"/>
              <a:buNone/>
            </a:pPr>
            <a:r>
              <a:rPr lang="en-GB" sz="2000" b="1" kern="0" dirty="0">
                <a:solidFill>
                  <a:srgbClr val="4472C4">
                    <a:lumMod val="50000"/>
                  </a:srgbClr>
                </a:solidFill>
                <a:cs typeface="Arial"/>
                <a:sym typeface="Arial"/>
              </a:rPr>
              <a:t>in</a:t>
            </a:r>
            <a:r>
              <a:rPr lang="en-GB" sz="2000" kern="0" dirty="0">
                <a:solidFill>
                  <a:srgbClr val="4472C4">
                    <a:lumMod val="50000"/>
                  </a:srgbClr>
                </a:solidFill>
                <a:cs typeface="Arial"/>
                <a:sym typeface="Arial"/>
              </a:rPr>
              <a:t> </a:t>
            </a:r>
            <a:r>
              <a:rPr lang="en-GB" sz="2000" b="1" u="sng" kern="0" dirty="0">
                <a:solidFill>
                  <a:srgbClr val="4472C4">
                    <a:lumMod val="50000"/>
                  </a:srgbClr>
                </a:solidFill>
                <a:cs typeface="Arial"/>
                <a:sym typeface="Arial"/>
              </a:rPr>
              <a:t>der</a:t>
            </a:r>
            <a:r>
              <a:rPr lang="en-GB" sz="2000" b="1" kern="0" dirty="0">
                <a:solidFill>
                  <a:srgbClr val="4472C4">
                    <a:lumMod val="50000"/>
                  </a:srgbClr>
                </a:solidFill>
                <a:cs typeface="Arial"/>
                <a:sym typeface="Arial"/>
              </a:rPr>
              <a:t> </a:t>
            </a:r>
            <a:r>
              <a:rPr lang="en-GB" sz="2000" kern="0" dirty="0" err="1">
                <a:solidFill>
                  <a:srgbClr val="4472C4">
                    <a:lumMod val="50000"/>
                  </a:srgbClr>
                </a:solidFill>
                <a:cs typeface="Arial"/>
                <a:sym typeface="Arial"/>
              </a:rPr>
              <a:t>Stadt</a:t>
            </a:r>
            <a:endParaRPr lang="en-GB" sz="2000" kern="0" dirty="0">
              <a:solidFill>
                <a:srgbClr val="4472C4">
                  <a:lumMod val="50000"/>
                </a:srgbClr>
              </a:solidFill>
              <a:cs typeface="Arial"/>
              <a:sym typeface="Arial"/>
            </a:endParaRPr>
          </a:p>
        </p:txBody>
      </p:sp>
      <p:sp>
        <p:nvSpPr>
          <p:cNvPr id="14" name="TextBox 13"/>
          <p:cNvSpPr txBox="1"/>
          <p:nvPr/>
        </p:nvSpPr>
        <p:spPr>
          <a:xfrm>
            <a:off x="2954537" y="2918447"/>
            <a:ext cx="2508033" cy="400110"/>
          </a:xfrm>
          <a:prstGeom prst="rect">
            <a:avLst/>
          </a:prstGeom>
          <a:noFill/>
        </p:spPr>
        <p:txBody>
          <a:bodyPr wrap="square" rtlCol="0">
            <a:spAutoFit/>
          </a:bodyPr>
          <a:lstStyle/>
          <a:p>
            <a:pPr>
              <a:buClr>
                <a:srgbClr val="000000"/>
              </a:buClr>
              <a:buFont typeface="Arial"/>
              <a:buNone/>
            </a:pPr>
            <a:r>
              <a:rPr lang="en-GB" sz="2000" b="1" kern="0" dirty="0">
                <a:solidFill>
                  <a:srgbClr val="4472C4">
                    <a:lumMod val="50000"/>
                  </a:srgbClr>
                </a:solidFill>
                <a:cs typeface="Arial"/>
                <a:sym typeface="Arial"/>
              </a:rPr>
              <a:t>in </a:t>
            </a:r>
            <a:r>
              <a:rPr lang="en-GB" sz="2000" b="1" u="sng" kern="0" dirty="0" err="1">
                <a:solidFill>
                  <a:srgbClr val="4472C4">
                    <a:lumMod val="50000"/>
                  </a:srgbClr>
                </a:solidFill>
                <a:cs typeface="Arial"/>
                <a:sym typeface="Arial"/>
              </a:rPr>
              <a:t>dem</a:t>
            </a:r>
            <a:r>
              <a:rPr lang="en-GB" sz="2000" b="1" kern="0" dirty="0">
                <a:solidFill>
                  <a:srgbClr val="4472C4">
                    <a:lumMod val="50000"/>
                  </a:srgbClr>
                </a:solidFill>
                <a:cs typeface="Arial"/>
                <a:sym typeface="Arial"/>
              </a:rPr>
              <a:t> </a:t>
            </a:r>
            <a:r>
              <a:rPr lang="en-GB" sz="2000" kern="0" dirty="0">
                <a:solidFill>
                  <a:srgbClr val="4472C4">
                    <a:lumMod val="50000"/>
                  </a:srgbClr>
                </a:solidFill>
                <a:cs typeface="Arial"/>
                <a:sym typeface="Arial"/>
              </a:rPr>
              <a:t>Park</a:t>
            </a:r>
          </a:p>
        </p:txBody>
      </p:sp>
      <p:sp>
        <p:nvSpPr>
          <p:cNvPr id="15" name="TextBox 14"/>
          <p:cNvSpPr txBox="1"/>
          <p:nvPr/>
        </p:nvSpPr>
        <p:spPr>
          <a:xfrm>
            <a:off x="3102331" y="2038365"/>
            <a:ext cx="1724031" cy="400110"/>
          </a:xfrm>
          <a:prstGeom prst="rect">
            <a:avLst/>
          </a:prstGeom>
          <a:noFill/>
        </p:spPr>
        <p:txBody>
          <a:bodyPr wrap="square" rtlCol="0">
            <a:spAutoFit/>
          </a:bodyPr>
          <a:lstStyle/>
          <a:p>
            <a:pPr algn="ctr">
              <a:buClr>
                <a:srgbClr val="000000"/>
              </a:buClr>
              <a:buFont typeface="Arial"/>
              <a:buNone/>
            </a:pPr>
            <a:r>
              <a:rPr lang="en-GB" sz="2000" b="1" kern="0" dirty="0">
                <a:solidFill>
                  <a:srgbClr val="4472C4">
                    <a:lumMod val="50000"/>
                  </a:srgbClr>
                </a:solidFill>
                <a:cs typeface="Arial"/>
                <a:sym typeface="Arial"/>
              </a:rPr>
              <a:t>masculine</a:t>
            </a:r>
            <a:endParaRPr lang="en-GB" sz="2000" kern="0" dirty="0">
              <a:solidFill>
                <a:srgbClr val="4472C4">
                  <a:lumMod val="50000"/>
                </a:srgbClr>
              </a:solidFill>
              <a:cs typeface="Arial"/>
              <a:sym typeface="Arial"/>
            </a:endParaRPr>
          </a:p>
        </p:txBody>
      </p:sp>
      <p:sp>
        <p:nvSpPr>
          <p:cNvPr id="16" name="TextBox 15"/>
          <p:cNvSpPr txBox="1"/>
          <p:nvPr/>
        </p:nvSpPr>
        <p:spPr>
          <a:xfrm>
            <a:off x="5627551" y="2007344"/>
            <a:ext cx="1287208" cy="400110"/>
          </a:xfrm>
          <a:prstGeom prst="rect">
            <a:avLst/>
          </a:prstGeom>
          <a:noFill/>
        </p:spPr>
        <p:txBody>
          <a:bodyPr wrap="square" rtlCol="0">
            <a:spAutoFit/>
          </a:bodyPr>
          <a:lstStyle/>
          <a:p>
            <a:pPr algn="ctr">
              <a:buClr>
                <a:srgbClr val="000000"/>
              </a:buClr>
              <a:buFont typeface="Arial"/>
              <a:buNone/>
            </a:pPr>
            <a:r>
              <a:rPr lang="en-GB" sz="2000" b="1" kern="0" dirty="0">
                <a:solidFill>
                  <a:srgbClr val="4472C4">
                    <a:lumMod val="50000"/>
                  </a:srgbClr>
                </a:solidFill>
                <a:cs typeface="Arial"/>
                <a:sym typeface="Arial"/>
              </a:rPr>
              <a:t>feminine</a:t>
            </a:r>
            <a:endParaRPr lang="en-GB" sz="2000" kern="0" dirty="0">
              <a:solidFill>
                <a:srgbClr val="4472C4">
                  <a:lumMod val="50000"/>
                </a:srgbClr>
              </a:solidFill>
              <a:cs typeface="Arial"/>
              <a:sym typeface="Arial"/>
            </a:endParaRPr>
          </a:p>
        </p:txBody>
      </p:sp>
      <p:sp>
        <p:nvSpPr>
          <p:cNvPr id="17" name="TextBox 16"/>
          <p:cNvSpPr txBox="1"/>
          <p:nvPr/>
        </p:nvSpPr>
        <p:spPr>
          <a:xfrm>
            <a:off x="8166510" y="2024016"/>
            <a:ext cx="1287208" cy="400110"/>
          </a:xfrm>
          <a:prstGeom prst="rect">
            <a:avLst/>
          </a:prstGeom>
          <a:noFill/>
        </p:spPr>
        <p:txBody>
          <a:bodyPr wrap="square" rtlCol="0">
            <a:spAutoFit/>
          </a:bodyPr>
          <a:lstStyle/>
          <a:p>
            <a:pPr algn="ctr">
              <a:buClr>
                <a:srgbClr val="000000"/>
              </a:buClr>
              <a:buFont typeface="Arial"/>
              <a:buNone/>
            </a:pPr>
            <a:r>
              <a:rPr lang="en-GB" sz="2000" b="1" kern="0" dirty="0">
                <a:solidFill>
                  <a:srgbClr val="4472C4">
                    <a:lumMod val="50000"/>
                  </a:srgbClr>
                </a:solidFill>
                <a:cs typeface="Arial"/>
                <a:sym typeface="Arial"/>
              </a:rPr>
              <a:t>neuter</a:t>
            </a:r>
            <a:endParaRPr lang="en-GB" sz="2000" kern="0" dirty="0">
              <a:solidFill>
                <a:srgbClr val="4472C4">
                  <a:lumMod val="50000"/>
                </a:srgbClr>
              </a:solidFill>
              <a:cs typeface="Arial"/>
              <a:sym typeface="Arial"/>
            </a:endParaRPr>
          </a:p>
        </p:txBody>
      </p:sp>
      <p:sp>
        <p:nvSpPr>
          <p:cNvPr id="18" name="TextBox 17"/>
          <p:cNvSpPr txBox="1"/>
          <p:nvPr/>
        </p:nvSpPr>
        <p:spPr>
          <a:xfrm>
            <a:off x="7886074" y="2892537"/>
            <a:ext cx="2636614" cy="400110"/>
          </a:xfrm>
          <a:prstGeom prst="rect">
            <a:avLst/>
          </a:prstGeom>
          <a:noFill/>
        </p:spPr>
        <p:txBody>
          <a:bodyPr wrap="square" rtlCol="0">
            <a:spAutoFit/>
          </a:bodyPr>
          <a:lstStyle/>
          <a:p>
            <a:pPr>
              <a:buClr>
                <a:srgbClr val="000000"/>
              </a:buClr>
              <a:buFont typeface="Arial"/>
              <a:buNone/>
            </a:pPr>
            <a:r>
              <a:rPr lang="en-GB" sz="2000" b="1" kern="0" dirty="0">
                <a:solidFill>
                  <a:srgbClr val="4472C4">
                    <a:lumMod val="50000"/>
                  </a:srgbClr>
                </a:solidFill>
                <a:cs typeface="Arial"/>
                <a:sym typeface="Arial"/>
              </a:rPr>
              <a:t>in</a:t>
            </a:r>
            <a:r>
              <a:rPr lang="en-GB" sz="2000" kern="0" dirty="0">
                <a:solidFill>
                  <a:srgbClr val="4472C4">
                    <a:lumMod val="50000"/>
                  </a:srgbClr>
                </a:solidFill>
                <a:cs typeface="Arial"/>
                <a:sym typeface="Arial"/>
              </a:rPr>
              <a:t> </a:t>
            </a:r>
            <a:r>
              <a:rPr lang="en-GB" sz="2000" b="1" u="sng" kern="0" dirty="0" err="1">
                <a:solidFill>
                  <a:srgbClr val="4472C4">
                    <a:lumMod val="50000"/>
                  </a:srgbClr>
                </a:solidFill>
                <a:cs typeface="Arial"/>
                <a:sym typeface="Arial"/>
              </a:rPr>
              <a:t>dem</a:t>
            </a:r>
            <a:r>
              <a:rPr lang="en-GB" sz="2000" b="1" kern="0" dirty="0">
                <a:solidFill>
                  <a:srgbClr val="4472C4">
                    <a:lumMod val="50000"/>
                  </a:srgbClr>
                </a:solidFill>
                <a:cs typeface="Arial"/>
                <a:sym typeface="Arial"/>
              </a:rPr>
              <a:t> </a:t>
            </a:r>
            <a:r>
              <a:rPr lang="en-GB" sz="2000" kern="0" dirty="0">
                <a:solidFill>
                  <a:srgbClr val="4472C4">
                    <a:lumMod val="50000"/>
                  </a:srgbClr>
                </a:solidFill>
                <a:cs typeface="Arial"/>
                <a:sym typeface="Arial"/>
              </a:rPr>
              <a:t>Kino</a:t>
            </a:r>
          </a:p>
        </p:txBody>
      </p:sp>
      <p:sp>
        <p:nvSpPr>
          <p:cNvPr id="21" name="Rectangle 20"/>
          <p:cNvSpPr/>
          <p:nvPr/>
        </p:nvSpPr>
        <p:spPr>
          <a:xfrm>
            <a:off x="1357656" y="4876989"/>
            <a:ext cx="9844886" cy="676477"/>
          </a:xfrm>
          <a:prstGeom prst="rect">
            <a:avLst/>
          </a:prstGeom>
          <a:solidFill>
            <a:srgbClr val="FDEEB9"/>
          </a:solidFill>
          <a:ln>
            <a:solidFill>
              <a:schemeClr val="accent5">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4472C4">
                  <a:lumMod val="50000"/>
                </a:srgbClr>
              </a:solidFill>
            </a:endParaRPr>
          </a:p>
        </p:txBody>
      </p:sp>
      <p:sp>
        <p:nvSpPr>
          <p:cNvPr id="22" name="TextBox 21">
            <a:extLst>
              <a:ext uri="{FF2B5EF4-FFF2-40B4-BE49-F238E27FC236}">
                <a16:creationId xmlns:a16="http://schemas.microsoft.com/office/drawing/2014/main" xmlns="" id="{61CFBD48-3016-684F-B62B-1963494DD7B0}"/>
              </a:ext>
            </a:extLst>
          </p:cNvPr>
          <p:cNvSpPr txBox="1"/>
          <p:nvPr/>
        </p:nvSpPr>
        <p:spPr>
          <a:xfrm>
            <a:off x="2321094" y="4592060"/>
            <a:ext cx="689612" cy="400110"/>
          </a:xfrm>
          <a:prstGeom prst="rect">
            <a:avLst/>
          </a:prstGeom>
          <a:noFill/>
        </p:spPr>
        <p:txBody>
          <a:bodyPr wrap="none" rtlCol="0">
            <a:spAutoFit/>
          </a:bodyPr>
          <a:lstStyle/>
          <a:p>
            <a:pPr>
              <a:buClr>
                <a:srgbClr val="000000"/>
              </a:buClr>
              <a:buFont typeface="Arial"/>
              <a:buNone/>
            </a:pPr>
            <a:r>
              <a:rPr lang="en-US" sz="2000" b="1" kern="0" dirty="0">
                <a:solidFill>
                  <a:srgbClr val="4472C4">
                    <a:lumMod val="50000"/>
                  </a:srgbClr>
                </a:solidFill>
                <a:cs typeface="Arial"/>
                <a:sym typeface="Arial"/>
              </a:rPr>
              <a:t>       </a:t>
            </a:r>
            <a:endParaRPr lang="en-US" sz="2000" kern="0" dirty="0">
              <a:solidFill>
                <a:srgbClr val="4472C4">
                  <a:lumMod val="50000"/>
                </a:srgbClr>
              </a:solidFill>
              <a:cs typeface="Arial"/>
              <a:sym typeface="Arial"/>
            </a:endParaRPr>
          </a:p>
        </p:txBody>
      </p:sp>
      <p:sp>
        <p:nvSpPr>
          <p:cNvPr id="23" name="TextBox 22">
            <a:extLst>
              <a:ext uri="{FF2B5EF4-FFF2-40B4-BE49-F238E27FC236}">
                <a16:creationId xmlns:a16="http://schemas.microsoft.com/office/drawing/2014/main" xmlns="" id="{B7021E3A-B685-2447-BC8D-7B2ED2DFE52C}"/>
              </a:ext>
            </a:extLst>
          </p:cNvPr>
          <p:cNvSpPr txBox="1"/>
          <p:nvPr/>
        </p:nvSpPr>
        <p:spPr>
          <a:xfrm>
            <a:off x="5797942" y="4646517"/>
            <a:ext cx="256802" cy="400110"/>
          </a:xfrm>
          <a:prstGeom prst="rect">
            <a:avLst/>
          </a:prstGeom>
          <a:noFill/>
        </p:spPr>
        <p:txBody>
          <a:bodyPr wrap="none" rtlCol="0">
            <a:spAutoFit/>
          </a:bodyPr>
          <a:lstStyle/>
          <a:p>
            <a:pPr>
              <a:buClr>
                <a:srgbClr val="000000"/>
              </a:buClr>
              <a:buFont typeface="Arial"/>
              <a:buNone/>
            </a:pPr>
            <a:r>
              <a:rPr lang="en-US" sz="2000" b="1" kern="0" dirty="0">
                <a:solidFill>
                  <a:srgbClr val="4472C4">
                    <a:lumMod val="50000"/>
                  </a:srgbClr>
                </a:solidFill>
                <a:cs typeface="Arial"/>
                <a:sym typeface="Arial"/>
              </a:rPr>
              <a:t> </a:t>
            </a:r>
            <a:endParaRPr lang="en-US" sz="2000" kern="0" dirty="0">
              <a:solidFill>
                <a:srgbClr val="4472C4">
                  <a:lumMod val="50000"/>
                </a:srgbClr>
              </a:solidFill>
              <a:cs typeface="Arial"/>
              <a:sym typeface="Arial"/>
            </a:endParaRPr>
          </a:p>
        </p:txBody>
      </p:sp>
      <p:sp>
        <p:nvSpPr>
          <p:cNvPr id="24" name="TextBox 23"/>
          <p:cNvSpPr txBox="1"/>
          <p:nvPr/>
        </p:nvSpPr>
        <p:spPr>
          <a:xfrm>
            <a:off x="1086458" y="4873988"/>
            <a:ext cx="1958398" cy="707886"/>
          </a:xfrm>
          <a:prstGeom prst="rect">
            <a:avLst/>
          </a:prstGeom>
          <a:noFill/>
        </p:spPr>
        <p:txBody>
          <a:bodyPr wrap="square" rtlCol="0">
            <a:spAutoFit/>
          </a:bodyPr>
          <a:lstStyle/>
          <a:p>
            <a:pPr algn="ctr">
              <a:buClr>
                <a:srgbClr val="000000"/>
              </a:buClr>
              <a:buFont typeface="Arial"/>
              <a:buNone/>
            </a:pPr>
            <a:r>
              <a:rPr lang="en-GB" sz="2000" b="1" kern="0" dirty="0">
                <a:solidFill>
                  <a:srgbClr val="4472C4">
                    <a:lumMod val="50000"/>
                  </a:srgbClr>
                </a:solidFill>
                <a:cs typeface="Arial"/>
                <a:sym typeface="Arial"/>
              </a:rPr>
              <a:t>Das </a:t>
            </a:r>
            <a:r>
              <a:rPr lang="en-GB" sz="2000" b="1" kern="0" dirty="0" err="1">
                <a:solidFill>
                  <a:srgbClr val="4472C4">
                    <a:lumMod val="50000"/>
                  </a:srgbClr>
                </a:solidFill>
                <a:cs typeface="Arial"/>
                <a:sym typeface="Arial"/>
              </a:rPr>
              <a:t>Buch</a:t>
            </a:r>
            <a:r>
              <a:rPr lang="en-GB" sz="2000" b="1" kern="0" dirty="0">
                <a:solidFill>
                  <a:srgbClr val="4472C4">
                    <a:lumMod val="50000"/>
                  </a:srgbClr>
                </a:solidFill>
                <a:cs typeface="Arial"/>
                <a:sym typeface="Arial"/>
              </a:rPr>
              <a:t> </a:t>
            </a:r>
            <a:br>
              <a:rPr lang="en-GB" sz="2000" b="1" kern="0" dirty="0">
                <a:solidFill>
                  <a:srgbClr val="4472C4">
                    <a:lumMod val="50000"/>
                  </a:srgbClr>
                </a:solidFill>
                <a:cs typeface="Arial"/>
                <a:sym typeface="Arial"/>
              </a:rPr>
            </a:br>
            <a:r>
              <a:rPr lang="en-GB" sz="2000" b="1" kern="0" dirty="0" err="1">
                <a:solidFill>
                  <a:srgbClr val="4472C4">
                    <a:lumMod val="50000"/>
                  </a:srgbClr>
                </a:solidFill>
                <a:cs typeface="Arial"/>
                <a:sym typeface="Arial"/>
              </a:rPr>
              <a:t>ist</a:t>
            </a:r>
            <a:r>
              <a:rPr lang="en-GB" sz="2000" b="1" kern="0" dirty="0">
                <a:solidFill>
                  <a:srgbClr val="4472C4">
                    <a:lumMod val="50000"/>
                  </a:srgbClr>
                </a:solidFill>
                <a:cs typeface="Arial"/>
                <a:sym typeface="Arial"/>
              </a:rPr>
              <a:t>…</a:t>
            </a:r>
            <a:endParaRPr lang="en-GB" sz="2000" b="1" kern="0" dirty="0">
              <a:solidFill>
                <a:srgbClr val="4472C4">
                  <a:lumMod val="50000"/>
                </a:srgbClr>
              </a:solidFill>
              <a:cs typeface="Arial"/>
              <a:sym typeface="Arial"/>
            </a:endParaRPr>
          </a:p>
        </p:txBody>
      </p:sp>
      <p:sp>
        <p:nvSpPr>
          <p:cNvPr id="25" name="TextBox 24"/>
          <p:cNvSpPr txBox="1"/>
          <p:nvPr/>
        </p:nvSpPr>
        <p:spPr>
          <a:xfrm>
            <a:off x="5107660" y="5043235"/>
            <a:ext cx="3247552" cy="400110"/>
          </a:xfrm>
          <a:prstGeom prst="rect">
            <a:avLst/>
          </a:prstGeom>
          <a:noFill/>
        </p:spPr>
        <p:txBody>
          <a:bodyPr wrap="square" rtlCol="0">
            <a:spAutoFit/>
          </a:bodyPr>
          <a:lstStyle/>
          <a:p>
            <a:pPr>
              <a:buClr>
                <a:srgbClr val="000000"/>
              </a:buClr>
              <a:buFont typeface="Arial"/>
              <a:buNone/>
            </a:pPr>
            <a:r>
              <a:rPr lang="en-GB" sz="2000" b="1" kern="0" dirty="0">
                <a:solidFill>
                  <a:srgbClr val="4472C4">
                    <a:lumMod val="50000"/>
                  </a:srgbClr>
                </a:solidFill>
                <a:cs typeface="Arial"/>
                <a:sym typeface="Arial"/>
              </a:rPr>
              <a:t>auf </a:t>
            </a:r>
            <a:r>
              <a:rPr lang="en-GB" sz="2000" b="1" u="sng" kern="0" dirty="0">
                <a:solidFill>
                  <a:srgbClr val="4472C4">
                    <a:lumMod val="50000"/>
                  </a:srgbClr>
                </a:solidFill>
                <a:cs typeface="Arial"/>
                <a:sym typeface="Arial"/>
              </a:rPr>
              <a:t>der</a:t>
            </a:r>
            <a:r>
              <a:rPr lang="en-GB" sz="2000" b="1" kern="0" dirty="0">
                <a:solidFill>
                  <a:srgbClr val="4472C4">
                    <a:lumMod val="50000"/>
                  </a:srgbClr>
                </a:solidFill>
                <a:cs typeface="Arial"/>
                <a:sym typeface="Arial"/>
              </a:rPr>
              <a:t> </a:t>
            </a:r>
            <a:r>
              <a:rPr lang="en-GB" sz="2000" kern="0" dirty="0" err="1">
                <a:solidFill>
                  <a:srgbClr val="4472C4">
                    <a:lumMod val="50000"/>
                  </a:srgbClr>
                </a:solidFill>
                <a:cs typeface="Arial"/>
                <a:sym typeface="Arial"/>
              </a:rPr>
              <a:t>Zeitung</a:t>
            </a:r>
            <a:endParaRPr lang="en-GB" sz="2000" kern="0" dirty="0">
              <a:solidFill>
                <a:srgbClr val="4472C4">
                  <a:lumMod val="50000"/>
                </a:srgbClr>
              </a:solidFill>
              <a:cs typeface="Arial"/>
              <a:sym typeface="Arial"/>
            </a:endParaRPr>
          </a:p>
        </p:txBody>
      </p:sp>
      <p:sp>
        <p:nvSpPr>
          <p:cNvPr id="26" name="TextBox 25"/>
          <p:cNvSpPr txBox="1"/>
          <p:nvPr/>
        </p:nvSpPr>
        <p:spPr>
          <a:xfrm>
            <a:off x="7855838" y="5026386"/>
            <a:ext cx="3564782" cy="400110"/>
          </a:xfrm>
          <a:prstGeom prst="rect">
            <a:avLst/>
          </a:prstGeom>
          <a:noFill/>
        </p:spPr>
        <p:txBody>
          <a:bodyPr wrap="square" rtlCol="0">
            <a:spAutoFit/>
          </a:bodyPr>
          <a:lstStyle/>
          <a:p>
            <a:pPr>
              <a:buClr>
                <a:srgbClr val="000000"/>
              </a:buClr>
              <a:buFont typeface="Arial"/>
              <a:buNone/>
            </a:pPr>
            <a:r>
              <a:rPr lang="en-GB" sz="2000" b="1" kern="0" dirty="0">
                <a:solidFill>
                  <a:srgbClr val="4472C4">
                    <a:lumMod val="50000"/>
                  </a:srgbClr>
                </a:solidFill>
                <a:cs typeface="Arial"/>
                <a:sym typeface="Arial"/>
              </a:rPr>
              <a:t>auf</a:t>
            </a:r>
            <a:r>
              <a:rPr lang="en-GB" sz="2000" kern="0" dirty="0">
                <a:solidFill>
                  <a:srgbClr val="4472C4">
                    <a:lumMod val="50000"/>
                  </a:srgbClr>
                </a:solidFill>
                <a:cs typeface="Arial"/>
                <a:sym typeface="Arial"/>
              </a:rPr>
              <a:t> </a:t>
            </a:r>
            <a:r>
              <a:rPr lang="en-GB" sz="2000" b="1" u="sng" kern="0" dirty="0" err="1">
                <a:solidFill>
                  <a:srgbClr val="4472C4">
                    <a:lumMod val="50000"/>
                  </a:srgbClr>
                </a:solidFill>
                <a:cs typeface="Arial"/>
                <a:sym typeface="Arial"/>
              </a:rPr>
              <a:t>dem</a:t>
            </a:r>
            <a:r>
              <a:rPr lang="en-GB" sz="2000" b="1" kern="0" dirty="0">
                <a:solidFill>
                  <a:srgbClr val="4472C4">
                    <a:lumMod val="50000"/>
                  </a:srgbClr>
                </a:solidFill>
                <a:cs typeface="Arial"/>
                <a:sym typeface="Arial"/>
              </a:rPr>
              <a:t> </a:t>
            </a:r>
            <a:r>
              <a:rPr lang="en-GB" sz="2000" kern="0" dirty="0">
                <a:solidFill>
                  <a:srgbClr val="4472C4">
                    <a:lumMod val="50000"/>
                  </a:srgbClr>
                </a:solidFill>
                <a:cs typeface="Arial"/>
                <a:sym typeface="Arial"/>
              </a:rPr>
              <a:t>Heft</a:t>
            </a:r>
          </a:p>
        </p:txBody>
      </p:sp>
      <p:sp>
        <p:nvSpPr>
          <p:cNvPr id="27" name="TextBox 26"/>
          <p:cNvSpPr txBox="1"/>
          <p:nvPr/>
        </p:nvSpPr>
        <p:spPr>
          <a:xfrm>
            <a:off x="2869033" y="5015172"/>
            <a:ext cx="2443146" cy="400110"/>
          </a:xfrm>
          <a:prstGeom prst="rect">
            <a:avLst/>
          </a:prstGeom>
          <a:noFill/>
        </p:spPr>
        <p:txBody>
          <a:bodyPr wrap="square" rtlCol="0">
            <a:spAutoFit/>
          </a:bodyPr>
          <a:lstStyle/>
          <a:p>
            <a:pPr>
              <a:buClr>
                <a:srgbClr val="000000"/>
              </a:buClr>
              <a:buFont typeface="Arial"/>
              <a:buNone/>
            </a:pPr>
            <a:r>
              <a:rPr lang="en-GB" sz="2000" b="1" kern="0" dirty="0">
                <a:solidFill>
                  <a:srgbClr val="4472C4">
                    <a:lumMod val="50000"/>
                  </a:srgbClr>
                </a:solidFill>
                <a:cs typeface="Arial"/>
                <a:sym typeface="Arial"/>
              </a:rPr>
              <a:t>auf </a:t>
            </a:r>
            <a:r>
              <a:rPr lang="en-GB" sz="2000" b="1" u="sng" kern="0" dirty="0" err="1">
                <a:solidFill>
                  <a:srgbClr val="4472C4">
                    <a:lumMod val="50000"/>
                  </a:srgbClr>
                </a:solidFill>
                <a:cs typeface="Arial"/>
                <a:sym typeface="Arial"/>
              </a:rPr>
              <a:t>dem</a:t>
            </a:r>
            <a:r>
              <a:rPr lang="en-GB" sz="2000" b="1" kern="0" dirty="0">
                <a:solidFill>
                  <a:srgbClr val="4472C4">
                    <a:lumMod val="50000"/>
                  </a:srgbClr>
                </a:solidFill>
                <a:cs typeface="Arial"/>
                <a:sym typeface="Arial"/>
              </a:rPr>
              <a:t> </a:t>
            </a:r>
            <a:r>
              <a:rPr lang="en-GB" sz="2000" kern="0" dirty="0" err="1">
                <a:solidFill>
                  <a:srgbClr val="4472C4">
                    <a:lumMod val="50000"/>
                  </a:srgbClr>
                </a:solidFill>
                <a:cs typeface="Arial"/>
                <a:sym typeface="Arial"/>
              </a:rPr>
              <a:t>Tisch</a:t>
            </a:r>
            <a:endParaRPr lang="en-GB" sz="2000" kern="0" dirty="0">
              <a:solidFill>
                <a:srgbClr val="4472C4">
                  <a:lumMod val="50000"/>
                </a:srgbClr>
              </a:solidFill>
              <a:cs typeface="Arial"/>
              <a:sym typeface="Arial"/>
            </a:endParaRPr>
          </a:p>
        </p:txBody>
      </p:sp>
      <p:sp>
        <p:nvSpPr>
          <p:cNvPr id="28" name="TextBox 27"/>
          <p:cNvSpPr txBox="1"/>
          <p:nvPr/>
        </p:nvSpPr>
        <p:spPr>
          <a:xfrm>
            <a:off x="5550843" y="4361195"/>
            <a:ext cx="2211237" cy="400110"/>
          </a:xfrm>
          <a:prstGeom prst="rect">
            <a:avLst/>
          </a:prstGeom>
          <a:noFill/>
        </p:spPr>
        <p:txBody>
          <a:bodyPr wrap="square" rtlCol="0">
            <a:spAutoFit/>
          </a:bodyPr>
          <a:lstStyle/>
          <a:p>
            <a:pPr>
              <a:buClr>
                <a:srgbClr val="000000"/>
              </a:buClr>
              <a:buFont typeface="Arial"/>
              <a:buNone/>
            </a:pPr>
            <a:r>
              <a:rPr lang="en-GB" sz="2000" b="1" kern="0" dirty="0">
                <a:solidFill>
                  <a:srgbClr val="4472C4">
                    <a:lumMod val="50000"/>
                  </a:srgbClr>
                </a:solidFill>
                <a:cs typeface="Arial"/>
                <a:sym typeface="Arial"/>
              </a:rPr>
              <a:t>die </a:t>
            </a:r>
            <a:r>
              <a:rPr lang="en-GB" sz="2000" kern="0" dirty="0" err="1">
                <a:solidFill>
                  <a:srgbClr val="4472C4">
                    <a:lumMod val="50000"/>
                  </a:srgbClr>
                </a:solidFill>
                <a:cs typeface="Arial"/>
                <a:sym typeface="Arial"/>
              </a:rPr>
              <a:t>Zeitung</a:t>
            </a:r>
            <a:endParaRPr lang="en-GB" sz="2000" kern="0" dirty="0">
              <a:solidFill>
                <a:srgbClr val="4472C4">
                  <a:lumMod val="50000"/>
                </a:srgbClr>
              </a:solidFill>
              <a:cs typeface="Arial"/>
              <a:sym typeface="Arial"/>
            </a:endParaRPr>
          </a:p>
        </p:txBody>
      </p:sp>
      <p:sp>
        <p:nvSpPr>
          <p:cNvPr id="29" name="TextBox 28"/>
          <p:cNvSpPr txBox="1"/>
          <p:nvPr/>
        </p:nvSpPr>
        <p:spPr>
          <a:xfrm>
            <a:off x="8355212" y="4393284"/>
            <a:ext cx="3645490" cy="400110"/>
          </a:xfrm>
          <a:prstGeom prst="rect">
            <a:avLst/>
          </a:prstGeom>
          <a:noFill/>
        </p:spPr>
        <p:txBody>
          <a:bodyPr wrap="square" rtlCol="0">
            <a:spAutoFit/>
          </a:bodyPr>
          <a:lstStyle/>
          <a:p>
            <a:pPr>
              <a:buClr>
                <a:srgbClr val="000000"/>
              </a:buClr>
              <a:buFont typeface="Arial"/>
              <a:buNone/>
            </a:pPr>
            <a:r>
              <a:rPr lang="en-GB" sz="2000" b="1" kern="0" dirty="0">
                <a:solidFill>
                  <a:srgbClr val="4472C4">
                    <a:lumMod val="50000"/>
                  </a:srgbClr>
                </a:solidFill>
                <a:cs typeface="Arial"/>
                <a:sym typeface="Arial"/>
              </a:rPr>
              <a:t>das </a:t>
            </a:r>
            <a:r>
              <a:rPr lang="en-GB" sz="2000" kern="0" dirty="0">
                <a:solidFill>
                  <a:srgbClr val="4472C4">
                    <a:lumMod val="50000"/>
                  </a:srgbClr>
                </a:solidFill>
                <a:cs typeface="Arial"/>
                <a:sym typeface="Arial"/>
              </a:rPr>
              <a:t>Heft</a:t>
            </a:r>
          </a:p>
        </p:txBody>
      </p:sp>
      <p:sp>
        <p:nvSpPr>
          <p:cNvPr id="30" name="TextBox 29"/>
          <p:cNvSpPr txBox="1"/>
          <p:nvPr/>
        </p:nvSpPr>
        <p:spPr>
          <a:xfrm>
            <a:off x="3346770" y="4392005"/>
            <a:ext cx="1314234" cy="400110"/>
          </a:xfrm>
          <a:prstGeom prst="rect">
            <a:avLst/>
          </a:prstGeom>
          <a:noFill/>
        </p:spPr>
        <p:txBody>
          <a:bodyPr wrap="square" rtlCol="0">
            <a:spAutoFit/>
          </a:bodyPr>
          <a:lstStyle/>
          <a:p>
            <a:pPr algn="ctr">
              <a:buClr>
                <a:srgbClr val="000000"/>
              </a:buClr>
              <a:buFont typeface="Arial"/>
              <a:buNone/>
            </a:pPr>
            <a:r>
              <a:rPr lang="en-GB" sz="2000" b="1" kern="0" dirty="0">
                <a:solidFill>
                  <a:srgbClr val="4472C4">
                    <a:lumMod val="50000"/>
                  </a:srgbClr>
                </a:solidFill>
                <a:cs typeface="Arial"/>
                <a:sym typeface="Arial"/>
              </a:rPr>
              <a:t>der </a:t>
            </a:r>
            <a:r>
              <a:rPr lang="en-GB" sz="2000" kern="0" dirty="0" err="1">
                <a:solidFill>
                  <a:srgbClr val="4472C4">
                    <a:lumMod val="50000"/>
                  </a:srgbClr>
                </a:solidFill>
                <a:cs typeface="Arial"/>
                <a:sym typeface="Arial"/>
              </a:rPr>
              <a:t>Tisch</a:t>
            </a:r>
            <a:endParaRPr lang="en-GB" sz="2000" kern="0" dirty="0">
              <a:solidFill>
                <a:srgbClr val="4472C4">
                  <a:lumMod val="50000"/>
                </a:srgbClr>
              </a:solidFill>
              <a:cs typeface="Arial"/>
              <a:sym typeface="Arial"/>
            </a:endParaRPr>
          </a:p>
        </p:txBody>
      </p:sp>
      <p:sp>
        <p:nvSpPr>
          <p:cNvPr id="35" name="TextBox 34"/>
          <p:cNvSpPr txBox="1"/>
          <p:nvPr/>
        </p:nvSpPr>
        <p:spPr>
          <a:xfrm>
            <a:off x="8480" y="5940607"/>
            <a:ext cx="12083223" cy="400110"/>
          </a:xfrm>
          <a:prstGeom prst="rect">
            <a:avLst/>
          </a:prstGeom>
          <a:noFill/>
        </p:spPr>
        <p:txBody>
          <a:bodyPr wrap="square" rtlCol="0">
            <a:spAutoFit/>
          </a:bodyPr>
          <a:lstStyle/>
          <a:p>
            <a:pPr algn="ctr">
              <a:buClr>
                <a:srgbClr val="000000"/>
              </a:buClr>
              <a:buFont typeface="Arial"/>
              <a:buNone/>
            </a:pPr>
            <a:r>
              <a:rPr lang="en-GB" sz="2000" kern="0" dirty="0">
                <a:solidFill>
                  <a:srgbClr val="4472C4">
                    <a:lumMod val="50000"/>
                  </a:srgbClr>
                </a:solidFill>
                <a:cs typeface="Arial"/>
                <a:sym typeface="Arial"/>
              </a:rPr>
              <a:t>These are the </a:t>
            </a:r>
            <a:r>
              <a:rPr lang="en-GB" sz="2000" b="1" kern="0" dirty="0">
                <a:solidFill>
                  <a:srgbClr val="4472C4">
                    <a:lumMod val="50000"/>
                  </a:srgbClr>
                </a:solidFill>
                <a:cs typeface="Arial"/>
                <a:sym typeface="Arial"/>
              </a:rPr>
              <a:t>Row 3 </a:t>
            </a:r>
            <a:r>
              <a:rPr lang="en-GB" sz="2000" kern="0" dirty="0">
                <a:solidFill>
                  <a:srgbClr val="4472C4">
                    <a:lumMod val="50000"/>
                  </a:srgbClr>
                </a:solidFill>
                <a:cs typeface="Arial"/>
                <a:sym typeface="Arial"/>
              </a:rPr>
              <a:t>(or </a:t>
            </a:r>
            <a:r>
              <a:rPr lang="en-GB" sz="2000" b="1" kern="0" dirty="0">
                <a:solidFill>
                  <a:srgbClr val="4472C4">
                    <a:lumMod val="50000"/>
                  </a:srgbClr>
                </a:solidFill>
                <a:cs typeface="Arial"/>
                <a:sym typeface="Arial"/>
              </a:rPr>
              <a:t>dative </a:t>
            </a:r>
            <a:r>
              <a:rPr lang="en-GB" sz="2000" kern="0" dirty="0">
                <a:solidFill>
                  <a:srgbClr val="4472C4">
                    <a:lumMod val="50000"/>
                  </a:srgbClr>
                </a:solidFill>
                <a:cs typeface="Arial"/>
                <a:sym typeface="Arial"/>
              </a:rPr>
              <a:t>case) forms of the definite article. </a:t>
            </a:r>
          </a:p>
        </p:txBody>
      </p:sp>
      <p:pic>
        <p:nvPicPr>
          <p:cNvPr id="36" name="Picture 35" descr="background rectangle">
            <a:extLst>
              <a:ext uri="{C183D7F6-B498-43B3-948B-1728B52AA6E4}">
                <adec:decorative xmlns=""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4" y="260740"/>
            <a:ext cx="10497309" cy="869950"/>
          </a:xfrm>
          <a:prstGeom prst="rect">
            <a:avLst/>
          </a:prstGeom>
        </p:spPr>
      </p:pic>
      <p:sp>
        <p:nvSpPr>
          <p:cNvPr id="2" name="Title 1"/>
          <p:cNvSpPr>
            <a:spLocks noGrp="1"/>
          </p:cNvSpPr>
          <p:nvPr>
            <p:ph type="title"/>
          </p:nvPr>
        </p:nvSpPr>
        <p:spPr>
          <a:xfrm>
            <a:off x="-28824" y="-38432"/>
            <a:ext cx="10515600" cy="1325563"/>
          </a:xfrm>
        </p:spPr>
        <p:txBody>
          <a:bodyPr>
            <a:normAutofit/>
          </a:bodyPr>
          <a:lstStyle/>
          <a:p>
            <a:r>
              <a:rPr lang="en-GB" sz="3600" b="1" dirty="0">
                <a:solidFill>
                  <a:schemeClr val="bg1"/>
                </a:solidFill>
              </a:rPr>
              <a:t>Prepositions ‘in’ and ‘auf</a:t>
            </a:r>
            <a:r>
              <a:rPr lang="en-GB" sz="3600" b="1" dirty="0" smtClean="0">
                <a:solidFill>
                  <a:schemeClr val="bg1"/>
                </a:solidFill>
              </a:rPr>
              <a:t>’ [location]</a:t>
            </a:r>
            <a:endParaRPr lang="en-GB" sz="3600" dirty="0">
              <a:solidFill>
                <a:schemeClr val="bg1"/>
              </a:solidFill>
            </a:endParaRPr>
          </a:p>
        </p:txBody>
      </p:sp>
      <p:sp>
        <p:nvSpPr>
          <p:cNvPr id="38" name="Rounded Rectangle 11">
            <a:extLst>
              <a:ext uri="{FF2B5EF4-FFF2-40B4-BE49-F238E27FC236}">
                <a16:creationId xmlns="" xmlns:a16="http://schemas.microsoft.com/office/drawing/2014/main" id="{483D7EB9-C2AA-4190-98DE-925F861600E9}"/>
              </a:ext>
            </a:extLst>
          </p:cNvPr>
          <p:cNvSpPr/>
          <p:nvPr/>
        </p:nvSpPr>
        <p:spPr>
          <a:xfrm>
            <a:off x="10486776" y="158883"/>
            <a:ext cx="1475536" cy="363631"/>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b="1" dirty="0">
                <a:solidFill>
                  <a:prstClr val="white"/>
                </a:solidFill>
              </a:rPr>
              <a:t>Grammatik</a:t>
            </a:r>
            <a:endParaRPr lang="en-GB" b="1" dirty="0">
              <a:solidFill>
                <a:prstClr val="white"/>
              </a:solidFill>
            </a:endParaRPr>
          </a:p>
        </p:txBody>
      </p:sp>
      <p:cxnSp>
        <p:nvCxnSpPr>
          <p:cNvPr id="33" name="Straight Arrow Connector 32"/>
          <p:cNvCxnSpPr/>
          <p:nvPr/>
        </p:nvCxnSpPr>
        <p:spPr>
          <a:xfrm flipH="1" flipV="1">
            <a:off x="3595342" y="3273880"/>
            <a:ext cx="584508" cy="558788"/>
          </a:xfrm>
          <a:prstGeom prst="straightConnector1">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537" y="1936262"/>
            <a:ext cx="742950" cy="1485898"/>
          </a:xfrm>
          <a:prstGeom prst="rect">
            <a:avLst/>
          </a:prstGeom>
        </p:spPr>
      </p:pic>
      <p:pic>
        <p:nvPicPr>
          <p:cNvPr id="40" name="Picture 39"/>
          <p:cNvPicPr>
            <a:picLocks noChangeAspect="1"/>
          </p:cNvPicPr>
          <p:nvPr/>
        </p:nvPicPr>
        <p:blipFill>
          <a:blip r:embed="rId5"/>
          <a:stretch>
            <a:fillRect/>
          </a:stretch>
        </p:blipFill>
        <p:spPr>
          <a:xfrm>
            <a:off x="85782" y="4895896"/>
            <a:ext cx="1474945" cy="1094898"/>
          </a:xfrm>
          <a:prstGeom prst="rect">
            <a:avLst/>
          </a:prstGeom>
        </p:spPr>
      </p:pic>
      <p:sp>
        <p:nvSpPr>
          <p:cNvPr id="41" name="Rectangle 40"/>
          <p:cNvSpPr/>
          <p:nvPr/>
        </p:nvSpPr>
        <p:spPr>
          <a:xfrm>
            <a:off x="10223665" y="1680831"/>
            <a:ext cx="1757661" cy="584775"/>
          </a:xfrm>
          <a:prstGeom prst="rect">
            <a:avLst/>
          </a:prstGeom>
          <a:solidFill>
            <a:schemeClr val="bg1">
              <a:lumMod val="95000"/>
            </a:schemeClr>
          </a:solidFill>
          <a:effectLst>
            <a:outerShdw blurRad="50800" dist="38100" dir="5400000" algn="t" rotWithShape="0">
              <a:prstClr val="black">
                <a:alpha val="40000"/>
              </a:prstClr>
            </a:outerShdw>
          </a:effectLst>
        </p:spPr>
        <p:txBody>
          <a:bodyPr wrap="square">
            <a:spAutoFit/>
          </a:bodyPr>
          <a:lstStyle/>
          <a:p>
            <a:pPr algn="ctr">
              <a:buClr>
                <a:srgbClr val="000000"/>
              </a:buClr>
            </a:pPr>
            <a:r>
              <a:rPr lang="en-GB" sz="1600" b="1" kern="0" dirty="0">
                <a:solidFill>
                  <a:srgbClr val="4472C4">
                    <a:lumMod val="50000"/>
                  </a:srgbClr>
                </a:solidFill>
                <a:sym typeface="Arial"/>
              </a:rPr>
              <a:t>Note</a:t>
            </a:r>
            <a:r>
              <a:rPr lang="en-GB" sz="1600" kern="0" dirty="0">
                <a:solidFill>
                  <a:srgbClr val="4472C4">
                    <a:lumMod val="50000"/>
                  </a:srgbClr>
                </a:solidFill>
                <a:sym typeface="Arial"/>
              </a:rPr>
              <a:t>: all words for </a:t>
            </a:r>
            <a:r>
              <a:rPr lang="en-GB" sz="1600" b="1" i="1" kern="0" dirty="0">
                <a:solidFill>
                  <a:srgbClr val="4472C4">
                    <a:lumMod val="50000"/>
                  </a:srgbClr>
                </a:solidFill>
                <a:sym typeface="Arial"/>
              </a:rPr>
              <a:t>the</a:t>
            </a:r>
            <a:r>
              <a:rPr lang="en-GB" sz="1600" kern="0" dirty="0">
                <a:solidFill>
                  <a:srgbClr val="4472C4">
                    <a:lumMod val="50000"/>
                  </a:srgbClr>
                </a:solidFill>
                <a:sym typeface="Arial"/>
              </a:rPr>
              <a:t> change.</a:t>
            </a:r>
          </a:p>
        </p:txBody>
      </p:sp>
      <p:cxnSp>
        <p:nvCxnSpPr>
          <p:cNvPr id="43" name="Straight Arrow Connector 42"/>
          <p:cNvCxnSpPr/>
          <p:nvPr/>
        </p:nvCxnSpPr>
        <p:spPr>
          <a:xfrm flipV="1">
            <a:off x="7855838" y="3221059"/>
            <a:ext cx="677965" cy="585699"/>
          </a:xfrm>
          <a:prstGeom prst="straightConnector1">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506098" y="3709534"/>
            <a:ext cx="4741058" cy="400110"/>
          </a:xfrm>
          <a:prstGeom prst="rect">
            <a:avLst/>
          </a:prstGeom>
          <a:solidFill>
            <a:schemeClr val="bg1">
              <a:lumMod val="95000"/>
            </a:schemeClr>
          </a:solidFill>
          <a:effectLst>
            <a:outerShdw blurRad="50800" dist="38100" dir="5400000" algn="t" rotWithShape="0">
              <a:prstClr val="black">
                <a:alpha val="40000"/>
              </a:prstClr>
            </a:outerShdw>
          </a:effectLst>
        </p:spPr>
        <p:txBody>
          <a:bodyPr wrap="square">
            <a:spAutoFit/>
          </a:bodyPr>
          <a:lstStyle/>
          <a:p>
            <a:pPr algn="ctr">
              <a:buClr>
                <a:srgbClr val="000000"/>
              </a:buClr>
            </a:pPr>
            <a:r>
              <a:rPr lang="en-GB" sz="2000" b="1" kern="0" dirty="0">
                <a:solidFill>
                  <a:srgbClr val="4472C4">
                    <a:lumMod val="50000"/>
                  </a:srgbClr>
                </a:solidFill>
                <a:sym typeface="Arial"/>
              </a:rPr>
              <a:t>‘in </a:t>
            </a:r>
            <a:r>
              <a:rPr lang="en-GB" sz="2000" b="1" kern="0" dirty="0" err="1">
                <a:solidFill>
                  <a:srgbClr val="4472C4">
                    <a:lumMod val="50000"/>
                  </a:srgbClr>
                </a:solidFill>
                <a:sym typeface="Arial"/>
              </a:rPr>
              <a:t>dem</a:t>
            </a:r>
            <a:r>
              <a:rPr lang="en-GB" sz="2000" b="1" kern="0" dirty="0">
                <a:solidFill>
                  <a:srgbClr val="4472C4">
                    <a:lumMod val="50000"/>
                  </a:srgbClr>
                </a:solidFill>
                <a:sym typeface="Arial"/>
              </a:rPr>
              <a:t> </a:t>
            </a:r>
            <a:r>
              <a:rPr lang="en-GB" sz="2000" kern="0" dirty="0">
                <a:solidFill>
                  <a:srgbClr val="4472C4">
                    <a:lumMod val="50000"/>
                  </a:srgbClr>
                </a:solidFill>
                <a:sym typeface="Arial"/>
              </a:rPr>
              <a:t>‘ is often shortened to ‘</a:t>
            </a:r>
            <a:r>
              <a:rPr lang="en-GB" sz="2000" b="1" kern="0" dirty="0" err="1">
                <a:solidFill>
                  <a:srgbClr val="4472C4">
                    <a:lumMod val="50000"/>
                  </a:srgbClr>
                </a:solidFill>
                <a:sym typeface="Arial"/>
              </a:rPr>
              <a:t>im</a:t>
            </a:r>
            <a:r>
              <a:rPr lang="en-GB" sz="2000" kern="0" dirty="0">
                <a:solidFill>
                  <a:srgbClr val="4472C4">
                    <a:lumMod val="50000"/>
                  </a:srgbClr>
                </a:solidFill>
                <a:sym typeface="Arial"/>
              </a:rPr>
              <a:t>’.</a:t>
            </a:r>
          </a:p>
        </p:txBody>
      </p:sp>
    </p:spTree>
    <p:extLst>
      <p:ext uri="{BB962C8B-B14F-4D97-AF65-F5344CB8AC3E}">
        <p14:creationId xmlns:p14="http://schemas.microsoft.com/office/powerpoint/2010/main" val="421840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p:bldP spid="10" grpId="0"/>
      <p:bldP spid="11" grpId="0"/>
      <p:bldP spid="12" grpId="0"/>
      <p:bldP spid="13" grpId="0"/>
      <p:bldP spid="14" grpId="0"/>
      <p:bldP spid="15" grpId="0"/>
      <p:bldP spid="16" grpId="0"/>
      <p:bldP spid="17" grpId="0"/>
      <p:bldP spid="18" grpId="0"/>
      <p:bldP spid="21" grpId="0" animBg="1"/>
      <p:bldP spid="24" grpId="0"/>
      <p:bldP spid="25" grpId="0"/>
      <p:bldP spid="26" grpId="0"/>
      <p:bldP spid="27" grpId="0"/>
      <p:bldP spid="28" grpId="0"/>
      <p:bldP spid="29" grpId="0"/>
      <p:bldP spid="30" grpId="0"/>
      <p:bldP spid="35" grpId="0"/>
      <p:bldP spid="4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492168" y="2860917"/>
          <a:ext cx="4227930" cy="3108960"/>
        </p:xfrm>
        <a:graphic>
          <a:graphicData uri="http://schemas.openxmlformats.org/drawingml/2006/table">
            <a:tbl>
              <a:tblPr firstRow="1" bandRow="1">
                <a:tableStyleId>{ED083AE6-46FA-4A59-8FB0-9F97EB10719F}</a:tableStyleId>
              </a:tblPr>
              <a:tblGrid>
                <a:gridCol w="414283">
                  <a:extLst>
                    <a:ext uri="{9D8B030D-6E8A-4147-A177-3AD203B41FA5}">
                      <a16:colId xmlns:a16="http://schemas.microsoft.com/office/drawing/2014/main" xmlns="" val="2645883835"/>
                    </a:ext>
                  </a:extLst>
                </a:gridCol>
                <a:gridCol w="1236494">
                  <a:extLst>
                    <a:ext uri="{9D8B030D-6E8A-4147-A177-3AD203B41FA5}">
                      <a16:colId xmlns:a16="http://schemas.microsoft.com/office/drawing/2014/main" xmlns="" val="4232053422"/>
                    </a:ext>
                  </a:extLst>
                </a:gridCol>
                <a:gridCol w="548031">
                  <a:extLst>
                    <a:ext uri="{9D8B030D-6E8A-4147-A177-3AD203B41FA5}">
                      <a16:colId xmlns:a16="http://schemas.microsoft.com/office/drawing/2014/main" xmlns="" val="236763528"/>
                    </a:ext>
                  </a:extLst>
                </a:gridCol>
                <a:gridCol w="2029122">
                  <a:extLst>
                    <a:ext uri="{9D8B030D-6E8A-4147-A177-3AD203B41FA5}">
                      <a16:colId xmlns:a16="http://schemas.microsoft.com/office/drawing/2014/main" xmlns="" val="2969809862"/>
                    </a:ext>
                  </a:extLst>
                </a:gridCol>
              </a:tblGrid>
              <a:tr h="370840">
                <a:tc>
                  <a:txBody>
                    <a:bodyPr/>
                    <a:lstStyle/>
                    <a:p>
                      <a:r>
                        <a:rPr lang="en-GB" sz="2800" b="0" dirty="0" smtClean="0">
                          <a:solidFill>
                            <a:schemeClr val="accent5">
                              <a:lumMod val="50000"/>
                            </a:schemeClr>
                          </a:solidFill>
                        </a:rPr>
                        <a:t>1</a:t>
                      </a:r>
                      <a:endParaRPr lang="en-GB" sz="2800" b="0" dirty="0">
                        <a:solidFill>
                          <a:schemeClr val="accent5">
                            <a:lumMod val="50000"/>
                          </a:schemeClr>
                        </a:solidFill>
                      </a:endParaRPr>
                    </a:p>
                  </a:txBody>
                  <a:tcPr/>
                </a:tc>
                <a:tc>
                  <a:txBody>
                    <a:bodyPr/>
                    <a:lstStyle/>
                    <a:p>
                      <a:r>
                        <a:rPr lang="en-GB" sz="2800" b="0" dirty="0" smtClean="0">
                          <a:solidFill>
                            <a:schemeClr val="accent5">
                              <a:lumMod val="50000"/>
                            </a:schemeClr>
                          </a:solidFill>
                        </a:rPr>
                        <a:t>I</a:t>
                      </a:r>
                      <a:endParaRPr lang="en-GB" sz="2800" b="0" dirty="0">
                        <a:solidFill>
                          <a:schemeClr val="accent5">
                            <a:lumMod val="50000"/>
                          </a:schemeClr>
                        </a:solidFill>
                      </a:endParaRPr>
                    </a:p>
                  </a:txBody>
                  <a:tcPr/>
                </a:tc>
                <a:tc>
                  <a:txBody>
                    <a:bodyPr/>
                    <a:lstStyle/>
                    <a:p>
                      <a:r>
                        <a:rPr lang="en-GB" sz="2800" b="0" dirty="0" smtClean="0">
                          <a:solidFill>
                            <a:schemeClr val="accent5">
                              <a:lumMod val="50000"/>
                            </a:schemeClr>
                          </a:solidFill>
                        </a:rPr>
                        <a:t>1</a:t>
                      </a:r>
                      <a:endParaRPr lang="en-GB" sz="2800" b="0"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err="1" smtClean="0">
                          <a:solidFill>
                            <a:schemeClr val="accent5">
                              <a:lumMod val="50000"/>
                            </a:schemeClr>
                          </a:solidFill>
                        </a:rPr>
                        <a:t>springen</a:t>
                      </a:r>
                      <a:endParaRPr lang="en-GB" sz="2800" b="0" dirty="0" smtClean="0">
                        <a:solidFill>
                          <a:schemeClr val="accent5">
                            <a:lumMod val="50000"/>
                          </a:schemeClr>
                        </a:solidFill>
                      </a:endParaRPr>
                    </a:p>
                  </a:txBody>
                  <a:tcPr/>
                </a:tc>
                <a:extLst>
                  <a:ext uri="{0D108BD9-81ED-4DB2-BD59-A6C34878D82A}">
                    <a16:rowId xmlns:a16="http://schemas.microsoft.com/office/drawing/2014/main" xmlns="" val="818132342"/>
                  </a:ext>
                </a:extLst>
              </a:tr>
              <a:tr h="370840">
                <a:tc>
                  <a:txBody>
                    <a:bodyPr/>
                    <a:lstStyle/>
                    <a:p>
                      <a:r>
                        <a:rPr lang="en-GB" sz="2800" b="0" dirty="0" smtClean="0">
                          <a:solidFill>
                            <a:schemeClr val="accent5">
                              <a:lumMod val="50000"/>
                            </a:schemeClr>
                          </a:solidFill>
                        </a:rPr>
                        <a:t>2</a:t>
                      </a:r>
                      <a:endParaRPr lang="en-GB" sz="2800" b="0" dirty="0">
                        <a:solidFill>
                          <a:schemeClr val="accent5">
                            <a:lumMod val="50000"/>
                          </a:schemeClr>
                        </a:solidFill>
                      </a:endParaRPr>
                    </a:p>
                  </a:txBody>
                  <a:tcPr/>
                </a:tc>
                <a:tc>
                  <a:txBody>
                    <a:bodyPr/>
                    <a:lstStyle/>
                    <a:p>
                      <a:r>
                        <a:rPr lang="en-GB" sz="2800" b="0" dirty="0" smtClean="0">
                          <a:solidFill>
                            <a:schemeClr val="accent5">
                              <a:lumMod val="50000"/>
                            </a:schemeClr>
                          </a:solidFill>
                        </a:rPr>
                        <a:t>you</a:t>
                      </a:r>
                      <a:endParaRPr lang="en-GB" sz="2800" b="0" dirty="0">
                        <a:solidFill>
                          <a:schemeClr val="accent5">
                            <a:lumMod val="50000"/>
                          </a:schemeClr>
                        </a:solidFill>
                      </a:endParaRPr>
                    </a:p>
                  </a:txBody>
                  <a:tcPr/>
                </a:tc>
                <a:tc>
                  <a:txBody>
                    <a:bodyPr/>
                    <a:lstStyle/>
                    <a:p>
                      <a:r>
                        <a:rPr lang="en-GB" sz="2800" b="0" dirty="0" smtClean="0">
                          <a:solidFill>
                            <a:schemeClr val="accent5">
                              <a:lumMod val="50000"/>
                            </a:schemeClr>
                          </a:solidFill>
                        </a:rPr>
                        <a:t>2</a:t>
                      </a:r>
                      <a:endParaRPr lang="en-GB" sz="2800" b="0" dirty="0">
                        <a:solidFill>
                          <a:schemeClr val="accent5">
                            <a:lumMod val="50000"/>
                          </a:schemeClr>
                        </a:solidFill>
                      </a:endParaRPr>
                    </a:p>
                  </a:txBody>
                  <a:tcPr/>
                </a:tc>
                <a:tc>
                  <a:txBody>
                    <a:bodyPr/>
                    <a:lstStyle/>
                    <a:p>
                      <a:r>
                        <a:rPr lang="en-GB" sz="2800" b="0" dirty="0" err="1" smtClean="0">
                          <a:solidFill>
                            <a:schemeClr val="accent5">
                              <a:lumMod val="50000"/>
                            </a:schemeClr>
                          </a:solidFill>
                        </a:rPr>
                        <a:t>gehen</a:t>
                      </a:r>
                      <a:endParaRPr lang="en-GB" sz="2800" b="0" dirty="0">
                        <a:solidFill>
                          <a:schemeClr val="accent5">
                            <a:lumMod val="50000"/>
                          </a:schemeClr>
                        </a:solidFill>
                      </a:endParaRPr>
                    </a:p>
                  </a:txBody>
                  <a:tcPr/>
                </a:tc>
                <a:extLst>
                  <a:ext uri="{0D108BD9-81ED-4DB2-BD59-A6C34878D82A}">
                    <a16:rowId xmlns:a16="http://schemas.microsoft.com/office/drawing/2014/main" xmlns="" val="3007537452"/>
                  </a:ext>
                </a:extLst>
              </a:tr>
              <a:tr h="370840">
                <a:tc>
                  <a:txBody>
                    <a:bodyPr/>
                    <a:lstStyle/>
                    <a:p>
                      <a:r>
                        <a:rPr lang="en-GB" sz="2800" b="0" dirty="0" smtClean="0">
                          <a:solidFill>
                            <a:schemeClr val="accent5">
                              <a:lumMod val="50000"/>
                            </a:schemeClr>
                          </a:solidFill>
                        </a:rPr>
                        <a:t>3</a:t>
                      </a:r>
                      <a:endParaRPr lang="en-GB" sz="2800" b="0" dirty="0">
                        <a:solidFill>
                          <a:schemeClr val="accent5">
                            <a:lumMod val="50000"/>
                          </a:schemeClr>
                        </a:solidFill>
                      </a:endParaRPr>
                    </a:p>
                  </a:txBody>
                  <a:tcPr/>
                </a:tc>
                <a:tc>
                  <a:txBody>
                    <a:bodyPr/>
                    <a:lstStyle/>
                    <a:p>
                      <a:r>
                        <a:rPr lang="en-GB" sz="2800" b="0" dirty="0" smtClean="0">
                          <a:solidFill>
                            <a:schemeClr val="accent5">
                              <a:lumMod val="50000"/>
                            </a:schemeClr>
                          </a:solidFill>
                        </a:rPr>
                        <a:t>s/he</a:t>
                      </a:r>
                      <a:endParaRPr lang="en-GB" sz="2800" b="0" dirty="0">
                        <a:solidFill>
                          <a:schemeClr val="accent5">
                            <a:lumMod val="50000"/>
                          </a:schemeClr>
                        </a:solidFill>
                      </a:endParaRPr>
                    </a:p>
                  </a:txBody>
                  <a:tcPr/>
                </a:tc>
                <a:tc>
                  <a:txBody>
                    <a:bodyPr/>
                    <a:lstStyle/>
                    <a:p>
                      <a:r>
                        <a:rPr lang="en-GB" sz="2800" b="0" dirty="0" smtClean="0">
                          <a:solidFill>
                            <a:schemeClr val="accent5">
                              <a:lumMod val="50000"/>
                            </a:schemeClr>
                          </a:solidFill>
                        </a:rPr>
                        <a:t>3</a:t>
                      </a:r>
                      <a:endParaRPr lang="en-GB" sz="2800" b="0" dirty="0">
                        <a:solidFill>
                          <a:schemeClr val="accent5">
                            <a:lumMod val="50000"/>
                          </a:schemeClr>
                        </a:solidFill>
                      </a:endParaRPr>
                    </a:p>
                  </a:txBody>
                  <a:tcPr/>
                </a:tc>
                <a:tc>
                  <a:txBody>
                    <a:bodyPr/>
                    <a:lstStyle/>
                    <a:p>
                      <a:r>
                        <a:rPr lang="en-GB" sz="2800" b="0" dirty="0" err="1" smtClean="0">
                          <a:solidFill>
                            <a:schemeClr val="accent5">
                              <a:lumMod val="50000"/>
                            </a:schemeClr>
                          </a:solidFill>
                        </a:rPr>
                        <a:t>stehen</a:t>
                      </a:r>
                      <a:endParaRPr lang="en-GB" sz="2800" b="0" dirty="0">
                        <a:solidFill>
                          <a:schemeClr val="accent5">
                            <a:lumMod val="50000"/>
                          </a:schemeClr>
                        </a:solidFill>
                      </a:endParaRPr>
                    </a:p>
                  </a:txBody>
                  <a:tcPr/>
                </a:tc>
                <a:extLst>
                  <a:ext uri="{0D108BD9-81ED-4DB2-BD59-A6C34878D82A}">
                    <a16:rowId xmlns:a16="http://schemas.microsoft.com/office/drawing/2014/main" xmlns="" val="1704318598"/>
                  </a:ext>
                </a:extLst>
              </a:tr>
              <a:tr h="370840">
                <a:tc>
                  <a:txBody>
                    <a:bodyPr/>
                    <a:lstStyle/>
                    <a:p>
                      <a:r>
                        <a:rPr lang="en-GB" sz="2800" b="0" dirty="0" smtClean="0">
                          <a:solidFill>
                            <a:schemeClr val="accent5">
                              <a:lumMod val="50000"/>
                            </a:schemeClr>
                          </a:solidFill>
                        </a:rPr>
                        <a:t>4</a:t>
                      </a:r>
                      <a:endParaRPr lang="en-GB" sz="2800" b="0" dirty="0">
                        <a:solidFill>
                          <a:schemeClr val="accent5">
                            <a:lumMod val="50000"/>
                          </a:schemeClr>
                        </a:solidFill>
                      </a:endParaRPr>
                    </a:p>
                  </a:txBody>
                  <a:tcPr/>
                </a:tc>
                <a:tc>
                  <a:txBody>
                    <a:bodyPr/>
                    <a:lstStyle/>
                    <a:p>
                      <a:r>
                        <a:rPr lang="en-GB" sz="2800" b="0" dirty="0" smtClean="0">
                          <a:solidFill>
                            <a:schemeClr val="accent5">
                              <a:lumMod val="50000"/>
                            </a:schemeClr>
                          </a:solidFill>
                        </a:rPr>
                        <a:t>one</a:t>
                      </a:r>
                      <a:endParaRPr lang="en-GB" sz="2800" b="0" dirty="0">
                        <a:solidFill>
                          <a:schemeClr val="accent5">
                            <a:lumMod val="50000"/>
                          </a:schemeClr>
                        </a:solidFill>
                      </a:endParaRPr>
                    </a:p>
                  </a:txBody>
                  <a:tcPr/>
                </a:tc>
                <a:tc>
                  <a:txBody>
                    <a:bodyPr/>
                    <a:lstStyle/>
                    <a:p>
                      <a:r>
                        <a:rPr lang="en-GB" sz="2800" b="0" dirty="0" smtClean="0">
                          <a:solidFill>
                            <a:schemeClr val="accent5">
                              <a:lumMod val="50000"/>
                            </a:schemeClr>
                          </a:solidFill>
                        </a:rPr>
                        <a:t>4</a:t>
                      </a:r>
                      <a:endParaRPr lang="en-GB" sz="2800" b="0" dirty="0">
                        <a:solidFill>
                          <a:schemeClr val="accent5">
                            <a:lumMod val="50000"/>
                          </a:schemeClr>
                        </a:solidFill>
                      </a:endParaRPr>
                    </a:p>
                  </a:txBody>
                  <a:tcPr/>
                </a:tc>
                <a:tc>
                  <a:txBody>
                    <a:bodyPr/>
                    <a:lstStyle/>
                    <a:p>
                      <a:r>
                        <a:rPr lang="en-GB" sz="2800" b="0" dirty="0" err="1" smtClean="0">
                          <a:solidFill>
                            <a:schemeClr val="accent5">
                              <a:lumMod val="50000"/>
                            </a:schemeClr>
                          </a:solidFill>
                        </a:rPr>
                        <a:t>steigen</a:t>
                      </a:r>
                      <a:r>
                        <a:rPr lang="en-GB" sz="2800" b="0" dirty="0" smtClean="0">
                          <a:solidFill>
                            <a:schemeClr val="accent5">
                              <a:lumMod val="50000"/>
                            </a:schemeClr>
                          </a:solidFill>
                        </a:rPr>
                        <a:t>*</a:t>
                      </a:r>
                      <a:endParaRPr lang="en-GB" sz="2800" b="0" dirty="0">
                        <a:solidFill>
                          <a:schemeClr val="accent5">
                            <a:lumMod val="50000"/>
                          </a:schemeClr>
                        </a:solidFill>
                      </a:endParaRPr>
                    </a:p>
                  </a:txBody>
                  <a:tcPr/>
                </a:tc>
                <a:extLst>
                  <a:ext uri="{0D108BD9-81ED-4DB2-BD59-A6C34878D82A}">
                    <a16:rowId xmlns:a16="http://schemas.microsoft.com/office/drawing/2014/main" xmlns="" val="1051010701"/>
                  </a:ext>
                </a:extLst>
              </a:tr>
              <a:tr h="370840">
                <a:tc>
                  <a:txBody>
                    <a:bodyPr/>
                    <a:lstStyle/>
                    <a:p>
                      <a:r>
                        <a:rPr lang="en-GB" sz="2800" b="0" dirty="0" smtClean="0">
                          <a:solidFill>
                            <a:schemeClr val="accent5">
                              <a:lumMod val="50000"/>
                            </a:schemeClr>
                          </a:solidFill>
                        </a:rPr>
                        <a:t>5</a:t>
                      </a:r>
                      <a:endParaRPr lang="en-GB" sz="2800" b="0" dirty="0">
                        <a:solidFill>
                          <a:schemeClr val="accent5">
                            <a:lumMod val="50000"/>
                          </a:schemeClr>
                        </a:solidFill>
                      </a:endParaRPr>
                    </a:p>
                  </a:txBody>
                  <a:tcPr/>
                </a:tc>
                <a:tc>
                  <a:txBody>
                    <a:bodyPr/>
                    <a:lstStyle/>
                    <a:p>
                      <a:r>
                        <a:rPr lang="en-GB" sz="2800" b="0" dirty="0" smtClean="0">
                          <a:solidFill>
                            <a:schemeClr val="accent5">
                              <a:lumMod val="50000"/>
                            </a:schemeClr>
                          </a:solidFill>
                        </a:rPr>
                        <a:t>we </a:t>
                      </a:r>
                      <a:endParaRPr lang="en-GB" sz="2800" b="0" dirty="0">
                        <a:solidFill>
                          <a:schemeClr val="accent5">
                            <a:lumMod val="50000"/>
                          </a:schemeClr>
                        </a:solidFill>
                      </a:endParaRPr>
                    </a:p>
                  </a:txBody>
                  <a:tcPr/>
                </a:tc>
                <a:tc>
                  <a:txBody>
                    <a:bodyPr/>
                    <a:lstStyle/>
                    <a:p>
                      <a:r>
                        <a:rPr lang="en-GB" sz="2800" b="0" dirty="0" smtClean="0">
                          <a:solidFill>
                            <a:schemeClr val="accent5">
                              <a:lumMod val="50000"/>
                            </a:schemeClr>
                          </a:solidFill>
                        </a:rPr>
                        <a:t>5</a:t>
                      </a:r>
                      <a:endParaRPr lang="en-GB" sz="2800" b="0" dirty="0">
                        <a:solidFill>
                          <a:schemeClr val="accent5">
                            <a:lumMod val="50000"/>
                          </a:schemeClr>
                        </a:solidFill>
                      </a:endParaRPr>
                    </a:p>
                  </a:txBody>
                  <a:tcPr/>
                </a:tc>
                <a:tc>
                  <a:txBody>
                    <a:bodyPr/>
                    <a:lstStyle/>
                    <a:p>
                      <a:r>
                        <a:rPr lang="en-GB" sz="2800" b="0" dirty="0" err="1" smtClean="0">
                          <a:solidFill>
                            <a:schemeClr val="accent5">
                              <a:lumMod val="50000"/>
                            </a:schemeClr>
                          </a:solidFill>
                        </a:rPr>
                        <a:t>sitzen</a:t>
                      </a:r>
                      <a:endParaRPr lang="en-GB" sz="2800" b="0" dirty="0">
                        <a:solidFill>
                          <a:schemeClr val="accent5">
                            <a:lumMod val="50000"/>
                          </a:schemeClr>
                        </a:solidFill>
                      </a:endParaRPr>
                    </a:p>
                  </a:txBody>
                  <a:tcPr/>
                </a:tc>
                <a:extLst>
                  <a:ext uri="{0D108BD9-81ED-4DB2-BD59-A6C34878D82A}">
                    <a16:rowId xmlns:a16="http://schemas.microsoft.com/office/drawing/2014/main" xmlns="" val="404569138"/>
                  </a:ext>
                </a:extLst>
              </a:tr>
              <a:tr h="370840">
                <a:tc>
                  <a:txBody>
                    <a:bodyPr/>
                    <a:lstStyle/>
                    <a:p>
                      <a:r>
                        <a:rPr lang="en-GB" sz="2800" b="0" dirty="0" smtClean="0">
                          <a:solidFill>
                            <a:schemeClr val="accent5">
                              <a:lumMod val="50000"/>
                            </a:schemeClr>
                          </a:solidFill>
                        </a:rPr>
                        <a:t>6</a:t>
                      </a:r>
                      <a:endParaRPr lang="en-GB" sz="2800" b="0" dirty="0">
                        <a:solidFill>
                          <a:schemeClr val="accent5">
                            <a:lumMod val="50000"/>
                          </a:schemeClr>
                        </a:solidFill>
                      </a:endParaRPr>
                    </a:p>
                  </a:txBody>
                  <a:tcPr/>
                </a:tc>
                <a:tc>
                  <a:txBody>
                    <a:bodyPr/>
                    <a:lstStyle/>
                    <a:p>
                      <a:r>
                        <a:rPr lang="en-GB" sz="2800" b="0" dirty="0" smtClean="0">
                          <a:solidFill>
                            <a:schemeClr val="accent5">
                              <a:lumMod val="50000"/>
                            </a:schemeClr>
                          </a:solidFill>
                        </a:rPr>
                        <a:t>they</a:t>
                      </a:r>
                      <a:endParaRPr lang="en-GB" sz="2800" b="0" dirty="0">
                        <a:solidFill>
                          <a:schemeClr val="accent5">
                            <a:lumMod val="50000"/>
                          </a:schemeClr>
                        </a:solidFill>
                      </a:endParaRPr>
                    </a:p>
                  </a:txBody>
                  <a:tcPr/>
                </a:tc>
                <a:tc>
                  <a:txBody>
                    <a:bodyPr/>
                    <a:lstStyle/>
                    <a:p>
                      <a:r>
                        <a:rPr lang="en-GB" sz="2800" b="0" dirty="0" smtClean="0">
                          <a:solidFill>
                            <a:schemeClr val="accent5">
                              <a:lumMod val="50000"/>
                            </a:schemeClr>
                          </a:solidFill>
                        </a:rPr>
                        <a:t>6</a:t>
                      </a:r>
                      <a:endParaRPr lang="en-GB" sz="2800" b="0" dirty="0">
                        <a:solidFill>
                          <a:schemeClr val="accent5">
                            <a:lumMod val="50000"/>
                          </a:schemeClr>
                        </a:solidFill>
                      </a:endParaRPr>
                    </a:p>
                  </a:txBody>
                  <a:tcPr/>
                </a:tc>
                <a:tc>
                  <a:txBody>
                    <a:bodyPr/>
                    <a:lstStyle/>
                    <a:p>
                      <a:r>
                        <a:rPr lang="en-GB" sz="2800" b="0" dirty="0" err="1" smtClean="0">
                          <a:solidFill>
                            <a:schemeClr val="accent5">
                              <a:lumMod val="50000"/>
                            </a:schemeClr>
                          </a:solidFill>
                        </a:rPr>
                        <a:t>liegen</a:t>
                      </a:r>
                      <a:endParaRPr lang="en-GB" sz="2800" b="0" dirty="0">
                        <a:solidFill>
                          <a:schemeClr val="accent5">
                            <a:lumMod val="50000"/>
                          </a:schemeClr>
                        </a:solidFill>
                      </a:endParaRPr>
                    </a:p>
                  </a:txBody>
                  <a:tcPr/>
                </a:tc>
                <a:extLst>
                  <a:ext uri="{0D108BD9-81ED-4DB2-BD59-A6C34878D82A}">
                    <a16:rowId xmlns:a16="http://schemas.microsoft.com/office/drawing/2014/main" xmlns="" val="1579046393"/>
                  </a:ext>
                </a:extLst>
              </a:tr>
            </a:tbl>
          </a:graphicData>
        </a:graphic>
      </p:graphicFrame>
      <p:sp>
        <p:nvSpPr>
          <p:cNvPr id="6" name="Rounded Rectangle 5"/>
          <p:cNvSpPr/>
          <p:nvPr/>
        </p:nvSpPr>
        <p:spPr>
          <a:xfrm>
            <a:off x="5232064" y="1191025"/>
            <a:ext cx="6719249" cy="4950206"/>
          </a:xfrm>
          <a:prstGeom prst="round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4472C4">
                  <a:lumMod val="50000"/>
                </a:srgbClr>
              </a:solidFill>
            </a:endParaRPr>
          </a:p>
        </p:txBody>
      </p:sp>
      <p:pic>
        <p:nvPicPr>
          <p:cNvPr id="7" name="Picture 6" descr="background rectangle">
            <a:extLst>
              <a:ext uri="{C183D7F6-B498-43B3-948B-1728B52AA6E4}">
                <adec:decorative xmlns=""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14" y="100235"/>
            <a:ext cx="10408213" cy="869950"/>
          </a:xfrm>
          <a:prstGeom prst="rect">
            <a:avLst/>
          </a:prstGeom>
        </p:spPr>
      </p:pic>
      <p:sp>
        <p:nvSpPr>
          <p:cNvPr id="2" name="Title 1"/>
          <p:cNvSpPr>
            <a:spLocks noGrp="1"/>
          </p:cNvSpPr>
          <p:nvPr>
            <p:ph type="title"/>
          </p:nvPr>
        </p:nvSpPr>
        <p:spPr>
          <a:xfrm>
            <a:off x="-11083" y="-228149"/>
            <a:ext cx="8904317" cy="1325563"/>
          </a:xfrm>
        </p:spPr>
        <p:txBody>
          <a:bodyPr>
            <a:normAutofit/>
          </a:bodyPr>
          <a:lstStyle/>
          <a:p>
            <a:r>
              <a:rPr lang="en-GB" sz="3600" b="1" dirty="0" smtClean="0">
                <a:solidFill>
                  <a:schemeClr val="bg1"/>
                </a:solidFill>
              </a:rPr>
              <a:t>Was </a:t>
            </a:r>
            <a:r>
              <a:rPr lang="en-GB" sz="3600" b="1" dirty="0" err="1" smtClean="0">
                <a:solidFill>
                  <a:schemeClr val="bg1"/>
                </a:solidFill>
              </a:rPr>
              <a:t>machen</a:t>
            </a:r>
            <a:r>
              <a:rPr lang="en-GB" sz="3600" b="1" dirty="0" smtClean="0">
                <a:solidFill>
                  <a:schemeClr val="bg1"/>
                </a:solidFill>
              </a:rPr>
              <a:t> </a:t>
            </a:r>
            <a:r>
              <a:rPr lang="en-GB" sz="3600" b="1" dirty="0" err="1" smtClean="0">
                <a:solidFill>
                  <a:schemeClr val="bg1"/>
                </a:solidFill>
              </a:rPr>
              <a:t>sie</a:t>
            </a:r>
            <a:r>
              <a:rPr lang="en-GB" sz="3600" b="1" dirty="0" smtClean="0">
                <a:solidFill>
                  <a:schemeClr val="bg1"/>
                </a:solidFill>
              </a:rPr>
              <a:t>? Wo </a:t>
            </a:r>
            <a:r>
              <a:rPr lang="en-GB" sz="3600" b="1" dirty="0" err="1" smtClean="0">
                <a:solidFill>
                  <a:schemeClr val="bg1"/>
                </a:solidFill>
              </a:rPr>
              <a:t>machen</a:t>
            </a:r>
            <a:r>
              <a:rPr lang="en-GB" sz="3600" b="1" dirty="0" smtClean="0">
                <a:solidFill>
                  <a:schemeClr val="bg1"/>
                </a:solidFill>
              </a:rPr>
              <a:t> </a:t>
            </a:r>
            <a:r>
              <a:rPr lang="en-GB" sz="3600" b="1" dirty="0" err="1" smtClean="0">
                <a:solidFill>
                  <a:schemeClr val="bg1"/>
                </a:solidFill>
              </a:rPr>
              <a:t>sie</a:t>
            </a:r>
            <a:r>
              <a:rPr lang="en-GB" sz="3600" b="1" dirty="0" smtClean="0">
                <a:solidFill>
                  <a:schemeClr val="bg1"/>
                </a:solidFill>
              </a:rPr>
              <a:t> das?</a:t>
            </a:r>
            <a:endParaRPr lang="en-GB" sz="3600" b="1" dirty="0">
              <a:solidFill>
                <a:schemeClr val="bg1"/>
              </a:solidFill>
            </a:endParaRPr>
          </a:p>
        </p:txBody>
      </p:sp>
      <p:sp>
        <p:nvSpPr>
          <p:cNvPr id="8" name="Rounded Rectangle 11">
            <a:extLst>
              <a:ext uri="{FF2B5EF4-FFF2-40B4-BE49-F238E27FC236}">
                <a16:creationId xmlns="" xmlns:a16="http://schemas.microsoft.com/office/drawing/2014/main" id="{483D7EB9-C2AA-4190-98DE-925F861600E9}"/>
              </a:ext>
            </a:extLst>
          </p:cNvPr>
          <p:cNvSpPr/>
          <p:nvPr/>
        </p:nvSpPr>
        <p:spPr>
          <a:xfrm>
            <a:off x="10605330" y="158883"/>
            <a:ext cx="1356981" cy="377843"/>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b="1" dirty="0" err="1">
                <a:solidFill>
                  <a:prstClr val="white"/>
                </a:solidFill>
              </a:rPr>
              <a:t>schreiben</a:t>
            </a:r>
            <a:endParaRPr lang="en-GB" b="1" dirty="0">
              <a:solidFill>
                <a:prstClr val="white"/>
              </a:solidFill>
            </a:endParaRPr>
          </a:p>
        </p:txBody>
      </p:sp>
      <p:sp>
        <p:nvSpPr>
          <p:cNvPr id="9" name="TextBox 8"/>
          <p:cNvSpPr txBox="1"/>
          <p:nvPr/>
        </p:nvSpPr>
        <p:spPr>
          <a:xfrm>
            <a:off x="5905144" y="1418831"/>
            <a:ext cx="1401510" cy="400110"/>
          </a:xfrm>
          <a:prstGeom prst="rect">
            <a:avLst/>
          </a:prstGeom>
          <a:noFill/>
        </p:spPr>
        <p:txBody>
          <a:bodyPr wrap="square" rtlCol="0">
            <a:spAutoFit/>
          </a:bodyPr>
          <a:lstStyle/>
          <a:p>
            <a:pPr algn="ctr"/>
            <a:r>
              <a:rPr lang="en-GB" sz="2000" dirty="0" err="1">
                <a:solidFill>
                  <a:srgbClr val="4472C4">
                    <a:lumMod val="50000"/>
                  </a:srgbClr>
                </a:solidFill>
              </a:rPr>
              <a:t>im</a:t>
            </a:r>
            <a:r>
              <a:rPr lang="en-GB" sz="2000" dirty="0">
                <a:solidFill>
                  <a:srgbClr val="4472C4">
                    <a:lumMod val="50000"/>
                  </a:srgbClr>
                </a:solidFill>
              </a:rPr>
              <a:t> Zug</a:t>
            </a:r>
            <a:endParaRPr lang="en-GB" sz="2000" dirty="0">
              <a:solidFill>
                <a:srgbClr val="4472C4">
                  <a:lumMod val="50000"/>
                </a:srgbClr>
              </a:solidFill>
            </a:endParaRPr>
          </a:p>
        </p:txBody>
      </p:sp>
      <p:sp>
        <p:nvSpPr>
          <p:cNvPr id="10" name="TextBox 9"/>
          <p:cNvSpPr txBox="1"/>
          <p:nvPr/>
        </p:nvSpPr>
        <p:spPr>
          <a:xfrm>
            <a:off x="5317521" y="1897211"/>
            <a:ext cx="1899204" cy="400110"/>
          </a:xfrm>
          <a:prstGeom prst="rect">
            <a:avLst/>
          </a:prstGeom>
          <a:noFill/>
        </p:spPr>
        <p:txBody>
          <a:bodyPr wrap="square" rtlCol="0">
            <a:spAutoFit/>
          </a:bodyPr>
          <a:lstStyle/>
          <a:p>
            <a:pPr algn="ctr"/>
            <a:r>
              <a:rPr lang="en-GB" sz="2000" dirty="0">
                <a:solidFill>
                  <a:srgbClr val="4472C4">
                    <a:lumMod val="50000"/>
                  </a:srgbClr>
                </a:solidFill>
              </a:rPr>
              <a:t>in den Zug</a:t>
            </a:r>
            <a:endParaRPr lang="en-GB" sz="2000" dirty="0">
              <a:solidFill>
                <a:srgbClr val="4472C4">
                  <a:lumMod val="50000"/>
                </a:srgbClr>
              </a:solidFill>
            </a:endParaRPr>
          </a:p>
        </p:txBody>
      </p:sp>
      <p:sp>
        <p:nvSpPr>
          <p:cNvPr id="11" name="TextBox 10"/>
          <p:cNvSpPr txBox="1"/>
          <p:nvPr/>
        </p:nvSpPr>
        <p:spPr>
          <a:xfrm>
            <a:off x="9655728" y="1418831"/>
            <a:ext cx="1899204" cy="400110"/>
          </a:xfrm>
          <a:prstGeom prst="rect">
            <a:avLst/>
          </a:prstGeom>
          <a:noFill/>
        </p:spPr>
        <p:txBody>
          <a:bodyPr wrap="square" rtlCol="0">
            <a:spAutoFit/>
          </a:bodyPr>
          <a:lstStyle/>
          <a:p>
            <a:pPr algn="ctr"/>
            <a:r>
              <a:rPr lang="en-GB" sz="2000" dirty="0">
                <a:solidFill>
                  <a:srgbClr val="4472C4">
                    <a:lumMod val="50000"/>
                  </a:srgbClr>
                </a:solidFill>
              </a:rPr>
              <a:t>auf </a:t>
            </a:r>
            <a:r>
              <a:rPr lang="en-GB" sz="2000" dirty="0" err="1">
                <a:solidFill>
                  <a:srgbClr val="4472C4">
                    <a:lumMod val="50000"/>
                  </a:srgbClr>
                </a:solidFill>
              </a:rPr>
              <a:t>dem</a:t>
            </a:r>
            <a:r>
              <a:rPr lang="en-GB" sz="2000" dirty="0">
                <a:solidFill>
                  <a:srgbClr val="4472C4">
                    <a:lumMod val="50000"/>
                  </a:srgbClr>
                </a:solidFill>
              </a:rPr>
              <a:t> </a:t>
            </a:r>
            <a:r>
              <a:rPr lang="en-GB" sz="2000" dirty="0" err="1">
                <a:solidFill>
                  <a:srgbClr val="4472C4">
                    <a:lumMod val="50000"/>
                  </a:srgbClr>
                </a:solidFill>
              </a:rPr>
              <a:t>Tisch</a:t>
            </a:r>
            <a:endParaRPr lang="en-GB" sz="2000" dirty="0">
              <a:solidFill>
                <a:srgbClr val="4472C4">
                  <a:lumMod val="50000"/>
                </a:srgbClr>
              </a:solidFill>
            </a:endParaRPr>
          </a:p>
        </p:txBody>
      </p:sp>
      <p:sp>
        <p:nvSpPr>
          <p:cNvPr id="12" name="TextBox 11"/>
          <p:cNvSpPr txBox="1"/>
          <p:nvPr/>
        </p:nvSpPr>
        <p:spPr>
          <a:xfrm>
            <a:off x="8904317" y="1802215"/>
            <a:ext cx="1899204" cy="400110"/>
          </a:xfrm>
          <a:prstGeom prst="rect">
            <a:avLst/>
          </a:prstGeom>
          <a:noFill/>
        </p:spPr>
        <p:txBody>
          <a:bodyPr wrap="square" rtlCol="0">
            <a:spAutoFit/>
          </a:bodyPr>
          <a:lstStyle/>
          <a:p>
            <a:pPr algn="ctr"/>
            <a:r>
              <a:rPr lang="en-GB" sz="2000" dirty="0">
                <a:solidFill>
                  <a:srgbClr val="4472C4">
                    <a:lumMod val="50000"/>
                  </a:srgbClr>
                </a:solidFill>
              </a:rPr>
              <a:t>auf den </a:t>
            </a:r>
            <a:r>
              <a:rPr lang="en-GB" sz="2000" dirty="0" err="1">
                <a:solidFill>
                  <a:srgbClr val="4472C4">
                    <a:lumMod val="50000"/>
                  </a:srgbClr>
                </a:solidFill>
              </a:rPr>
              <a:t>Tisch</a:t>
            </a:r>
            <a:endParaRPr lang="en-GB" sz="2000" dirty="0">
              <a:solidFill>
                <a:srgbClr val="4472C4">
                  <a:lumMod val="50000"/>
                </a:srgbClr>
              </a:solidFill>
            </a:endParaRPr>
          </a:p>
        </p:txBody>
      </p:sp>
      <p:sp>
        <p:nvSpPr>
          <p:cNvPr id="13" name="TextBox 12"/>
          <p:cNvSpPr txBox="1"/>
          <p:nvPr/>
        </p:nvSpPr>
        <p:spPr>
          <a:xfrm>
            <a:off x="7011456" y="2356175"/>
            <a:ext cx="2377769" cy="400110"/>
          </a:xfrm>
          <a:prstGeom prst="rect">
            <a:avLst/>
          </a:prstGeom>
          <a:noFill/>
        </p:spPr>
        <p:txBody>
          <a:bodyPr wrap="square" rtlCol="0">
            <a:spAutoFit/>
          </a:bodyPr>
          <a:lstStyle/>
          <a:p>
            <a:pPr algn="ctr"/>
            <a:r>
              <a:rPr lang="en-GB" sz="2000" dirty="0">
                <a:solidFill>
                  <a:srgbClr val="4472C4">
                    <a:lumMod val="50000"/>
                  </a:srgbClr>
                </a:solidFill>
              </a:rPr>
              <a:t>auf </a:t>
            </a:r>
            <a:r>
              <a:rPr lang="en-GB" sz="2000" dirty="0" err="1">
                <a:solidFill>
                  <a:srgbClr val="4472C4">
                    <a:lumMod val="50000"/>
                  </a:srgbClr>
                </a:solidFill>
              </a:rPr>
              <a:t>dem</a:t>
            </a:r>
            <a:r>
              <a:rPr lang="en-GB" sz="2000" dirty="0">
                <a:solidFill>
                  <a:srgbClr val="4472C4">
                    <a:lumMod val="50000"/>
                  </a:srgbClr>
                </a:solidFill>
              </a:rPr>
              <a:t> Strand</a:t>
            </a:r>
            <a:endParaRPr lang="en-GB" sz="2000" dirty="0">
              <a:solidFill>
                <a:srgbClr val="4472C4">
                  <a:lumMod val="50000"/>
                </a:srgbClr>
              </a:solidFill>
            </a:endParaRPr>
          </a:p>
        </p:txBody>
      </p:sp>
      <p:sp>
        <p:nvSpPr>
          <p:cNvPr id="14" name="TextBox 13"/>
          <p:cNvSpPr txBox="1"/>
          <p:nvPr/>
        </p:nvSpPr>
        <p:spPr>
          <a:xfrm>
            <a:off x="7599202" y="2727542"/>
            <a:ext cx="2377769" cy="400110"/>
          </a:xfrm>
          <a:prstGeom prst="rect">
            <a:avLst/>
          </a:prstGeom>
          <a:noFill/>
        </p:spPr>
        <p:txBody>
          <a:bodyPr wrap="square" rtlCol="0">
            <a:spAutoFit/>
          </a:bodyPr>
          <a:lstStyle/>
          <a:p>
            <a:pPr algn="ctr"/>
            <a:r>
              <a:rPr lang="en-GB" sz="2000" dirty="0" err="1">
                <a:solidFill>
                  <a:srgbClr val="4472C4">
                    <a:lumMod val="50000"/>
                  </a:srgbClr>
                </a:solidFill>
              </a:rPr>
              <a:t>zum</a:t>
            </a:r>
            <a:r>
              <a:rPr lang="en-GB" sz="2000" dirty="0">
                <a:solidFill>
                  <a:srgbClr val="4472C4">
                    <a:lumMod val="50000"/>
                  </a:srgbClr>
                </a:solidFill>
              </a:rPr>
              <a:t> Strand</a:t>
            </a:r>
            <a:endParaRPr lang="en-GB" sz="2000" dirty="0">
              <a:solidFill>
                <a:srgbClr val="4472C4">
                  <a:lumMod val="50000"/>
                </a:srgbClr>
              </a:solidFill>
            </a:endParaRPr>
          </a:p>
        </p:txBody>
      </p:sp>
      <p:sp>
        <p:nvSpPr>
          <p:cNvPr id="15" name="TextBox 14"/>
          <p:cNvSpPr txBox="1"/>
          <p:nvPr/>
        </p:nvSpPr>
        <p:spPr>
          <a:xfrm>
            <a:off x="5417014" y="3994953"/>
            <a:ext cx="2377769" cy="400110"/>
          </a:xfrm>
          <a:prstGeom prst="rect">
            <a:avLst/>
          </a:prstGeom>
          <a:noFill/>
        </p:spPr>
        <p:txBody>
          <a:bodyPr wrap="square" rtlCol="0">
            <a:spAutoFit/>
          </a:bodyPr>
          <a:lstStyle/>
          <a:p>
            <a:pPr algn="ctr"/>
            <a:r>
              <a:rPr lang="en-GB" sz="2000" dirty="0">
                <a:solidFill>
                  <a:srgbClr val="4472C4">
                    <a:lumMod val="50000"/>
                  </a:srgbClr>
                </a:solidFill>
              </a:rPr>
              <a:t>in die </a:t>
            </a:r>
            <a:r>
              <a:rPr lang="en-GB" sz="2000" dirty="0" err="1">
                <a:solidFill>
                  <a:srgbClr val="4472C4">
                    <a:lumMod val="50000"/>
                  </a:srgbClr>
                </a:solidFill>
              </a:rPr>
              <a:t>Mitte</a:t>
            </a:r>
            <a:endParaRPr lang="en-GB" sz="2000" dirty="0">
              <a:solidFill>
                <a:srgbClr val="4472C4">
                  <a:lumMod val="50000"/>
                </a:srgbClr>
              </a:solidFill>
            </a:endParaRPr>
          </a:p>
        </p:txBody>
      </p:sp>
      <p:sp>
        <p:nvSpPr>
          <p:cNvPr id="16" name="TextBox 15"/>
          <p:cNvSpPr txBox="1"/>
          <p:nvPr/>
        </p:nvSpPr>
        <p:spPr>
          <a:xfrm>
            <a:off x="4992780" y="4443599"/>
            <a:ext cx="2377769" cy="400110"/>
          </a:xfrm>
          <a:prstGeom prst="rect">
            <a:avLst/>
          </a:prstGeom>
          <a:noFill/>
        </p:spPr>
        <p:txBody>
          <a:bodyPr wrap="square" rtlCol="0">
            <a:spAutoFit/>
          </a:bodyPr>
          <a:lstStyle/>
          <a:p>
            <a:pPr algn="ctr"/>
            <a:r>
              <a:rPr lang="en-GB" sz="2000" dirty="0">
                <a:solidFill>
                  <a:srgbClr val="4472C4">
                    <a:lumMod val="50000"/>
                  </a:srgbClr>
                </a:solidFill>
              </a:rPr>
              <a:t>in der </a:t>
            </a:r>
            <a:r>
              <a:rPr lang="en-GB" sz="2000" dirty="0" err="1">
                <a:solidFill>
                  <a:srgbClr val="4472C4">
                    <a:lumMod val="50000"/>
                  </a:srgbClr>
                </a:solidFill>
              </a:rPr>
              <a:t>Mitte</a:t>
            </a:r>
            <a:endParaRPr lang="en-GB" sz="2000" dirty="0">
              <a:solidFill>
                <a:srgbClr val="4472C4">
                  <a:lumMod val="50000"/>
                </a:srgbClr>
              </a:solidFill>
            </a:endParaRPr>
          </a:p>
        </p:txBody>
      </p:sp>
      <p:sp>
        <p:nvSpPr>
          <p:cNvPr id="17" name="TextBox 16"/>
          <p:cNvSpPr txBox="1"/>
          <p:nvPr/>
        </p:nvSpPr>
        <p:spPr>
          <a:xfrm>
            <a:off x="7794783" y="4065239"/>
            <a:ext cx="2377769" cy="400110"/>
          </a:xfrm>
          <a:prstGeom prst="rect">
            <a:avLst/>
          </a:prstGeom>
          <a:noFill/>
        </p:spPr>
        <p:txBody>
          <a:bodyPr wrap="square" rtlCol="0">
            <a:spAutoFit/>
          </a:bodyPr>
          <a:lstStyle/>
          <a:p>
            <a:pPr algn="ctr"/>
            <a:r>
              <a:rPr lang="en-GB" sz="2000" dirty="0">
                <a:solidFill>
                  <a:srgbClr val="4472C4">
                    <a:lumMod val="50000"/>
                  </a:srgbClr>
                </a:solidFill>
              </a:rPr>
              <a:t>auf </a:t>
            </a:r>
            <a:r>
              <a:rPr lang="en-GB" sz="2000" dirty="0" err="1">
                <a:solidFill>
                  <a:srgbClr val="4472C4">
                    <a:lumMod val="50000"/>
                  </a:srgbClr>
                </a:solidFill>
              </a:rPr>
              <a:t>dem</a:t>
            </a:r>
            <a:r>
              <a:rPr lang="en-GB" sz="2000" dirty="0">
                <a:solidFill>
                  <a:srgbClr val="4472C4">
                    <a:lumMod val="50000"/>
                  </a:srgbClr>
                </a:solidFill>
              </a:rPr>
              <a:t> </a:t>
            </a:r>
            <a:r>
              <a:rPr lang="en-GB" sz="2000" dirty="0" err="1">
                <a:solidFill>
                  <a:srgbClr val="4472C4">
                    <a:lumMod val="50000"/>
                  </a:srgbClr>
                </a:solidFill>
              </a:rPr>
              <a:t>Bett</a:t>
            </a:r>
            <a:endParaRPr lang="en-GB" sz="2000" dirty="0">
              <a:solidFill>
                <a:srgbClr val="4472C4">
                  <a:lumMod val="50000"/>
                </a:srgbClr>
              </a:solidFill>
            </a:endParaRPr>
          </a:p>
        </p:txBody>
      </p:sp>
      <p:sp>
        <p:nvSpPr>
          <p:cNvPr id="18" name="TextBox 17"/>
          <p:cNvSpPr txBox="1"/>
          <p:nvPr/>
        </p:nvSpPr>
        <p:spPr>
          <a:xfrm>
            <a:off x="8014131" y="3581410"/>
            <a:ext cx="2377769" cy="400110"/>
          </a:xfrm>
          <a:prstGeom prst="rect">
            <a:avLst/>
          </a:prstGeom>
          <a:noFill/>
        </p:spPr>
        <p:txBody>
          <a:bodyPr wrap="square" rtlCol="0">
            <a:spAutoFit/>
          </a:bodyPr>
          <a:lstStyle/>
          <a:p>
            <a:pPr algn="ctr"/>
            <a:r>
              <a:rPr lang="en-GB" sz="2000" dirty="0">
                <a:solidFill>
                  <a:srgbClr val="4472C4">
                    <a:lumMod val="50000"/>
                  </a:srgbClr>
                </a:solidFill>
              </a:rPr>
              <a:t>auf das </a:t>
            </a:r>
            <a:r>
              <a:rPr lang="en-GB" sz="2000" dirty="0" err="1">
                <a:solidFill>
                  <a:srgbClr val="4472C4">
                    <a:lumMod val="50000"/>
                  </a:srgbClr>
                </a:solidFill>
              </a:rPr>
              <a:t>Bett</a:t>
            </a:r>
            <a:endParaRPr lang="en-GB" sz="2000" dirty="0">
              <a:solidFill>
                <a:srgbClr val="4472C4">
                  <a:lumMod val="50000"/>
                </a:srgbClr>
              </a:solidFill>
            </a:endParaRPr>
          </a:p>
        </p:txBody>
      </p:sp>
      <p:sp>
        <p:nvSpPr>
          <p:cNvPr id="19" name="TextBox 18"/>
          <p:cNvSpPr txBox="1"/>
          <p:nvPr/>
        </p:nvSpPr>
        <p:spPr>
          <a:xfrm>
            <a:off x="5602002" y="5411529"/>
            <a:ext cx="2377769" cy="400110"/>
          </a:xfrm>
          <a:prstGeom prst="rect">
            <a:avLst/>
          </a:prstGeom>
          <a:noFill/>
        </p:spPr>
        <p:txBody>
          <a:bodyPr wrap="square" rtlCol="0">
            <a:spAutoFit/>
          </a:bodyPr>
          <a:lstStyle/>
          <a:p>
            <a:pPr algn="ctr"/>
            <a:r>
              <a:rPr lang="en-GB" sz="2000" dirty="0">
                <a:solidFill>
                  <a:srgbClr val="4472C4">
                    <a:lumMod val="50000"/>
                  </a:srgbClr>
                </a:solidFill>
              </a:rPr>
              <a:t>ins Auto</a:t>
            </a:r>
            <a:endParaRPr lang="en-GB" sz="2000" dirty="0">
              <a:solidFill>
                <a:srgbClr val="4472C4">
                  <a:lumMod val="50000"/>
                </a:srgbClr>
              </a:solidFill>
            </a:endParaRPr>
          </a:p>
        </p:txBody>
      </p:sp>
      <p:sp>
        <p:nvSpPr>
          <p:cNvPr id="20" name="TextBox 19"/>
          <p:cNvSpPr txBox="1"/>
          <p:nvPr/>
        </p:nvSpPr>
        <p:spPr>
          <a:xfrm>
            <a:off x="6202730" y="5002826"/>
            <a:ext cx="2377769" cy="400110"/>
          </a:xfrm>
          <a:prstGeom prst="rect">
            <a:avLst/>
          </a:prstGeom>
          <a:noFill/>
        </p:spPr>
        <p:txBody>
          <a:bodyPr wrap="square" rtlCol="0">
            <a:spAutoFit/>
          </a:bodyPr>
          <a:lstStyle/>
          <a:p>
            <a:pPr algn="ctr"/>
            <a:r>
              <a:rPr lang="en-GB" sz="2000" dirty="0" err="1">
                <a:solidFill>
                  <a:srgbClr val="4472C4">
                    <a:lumMod val="50000"/>
                  </a:srgbClr>
                </a:solidFill>
              </a:rPr>
              <a:t>im</a:t>
            </a:r>
            <a:r>
              <a:rPr lang="en-GB" sz="2000" dirty="0">
                <a:solidFill>
                  <a:srgbClr val="4472C4">
                    <a:lumMod val="50000"/>
                  </a:srgbClr>
                </a:solidFill>
              </a:rPr>
              <a:t> Auto</a:t>
            </a:r>
            <a:endParaRPr lang="en-GB" sz="2000" dirty="0">
              <a:solidFill>
                <a:srgbClr val="4472C4">
                  <a:lumMod val="50000"/>
                </a:srgbClr>
              </a:solidFill>
            </a:endParaRPr>
          </a:p>
        </p:txBody>
      </p:sp>
      <p:sp>
        <p:nvSpPr>
          <p:cNvPr id="21" name="TextBox 20"/>
          <p:cNvSpPr txBox="1"/>
          <p:nvPr/>
        </p:nvSpPr>
        <p:spPr>
          <a:xfrm>
            <a:off x="7879611" y="5211474"/>
            <a:ext cx="2377769" cy="400110"/>
          </a:xfrm>
          <a:prstGeom prst="rect">
            <a:avLst/>
          </a:prstGeom>
          <a:noFill/>
        </p:spPr>
        <p:txBody>
          <a:bodyPr wrap="square" rtlCol="0">
            <a:spAutoFit/>
          </a:bodyPr>
          <a:lstStyle/>
          <a:p>
            <a:pPr algn="ctr"/>
            <a:r>
              <a:rPr lang="en-GB" sz="2000" dirty="0" err="1">
                <a:solidFill>
                  <a:srgbClr val="4472C4">
                    <a:lumMod val="50000"/>
                  </a:srgbClr>
                </a:solidFill>
              </a:rPr>
              <a:t>im</a:t>
            </a:r>
            <a:r>
              <a:rPr lang="en-GB" sz="2000" dirty="0">
                <a:solidFill>
                  <a:srgbClr val="4472C4">
                    <a:lumMod val="50000"/>
                  </a:srgbClr>
                </a:solidFill>
              </a:rPr>
              <a:t> See</a:t>
            </a:r>
            <a:endParaRPr lang="en-GB" sz="2000" dirty="0">
              <a:solidFill>
                <a:srgbClr val="4472C4">
                  <a:lumMod val="50000"/>
                </a:srgbClr>
              </a:solidFill>
            </a:endParaRPr>
          </a:p>
        </p:txBody>
      </p:sp>
      <p:sp>
        <p:nvSpPr>
          <p:cNvPr id="22" name="TextBox 21"/>
          <p:cNvSpPr txBox="1"/>
          <p:nvPr/>
        </p:nvSpPr>
        <p:spPr>
          <a:xfrm>
            <a:off x="7827854" y="5590158"/>
            <a:ext cx="2377769" cy="400110"/>
          </a:xfrm>
          <a:prstGeom prst="rect">
            <a:avLst/>
          </a:prstGeom>
          <a:noFill/>
        </p:spPr>
        <p:txBody>
          <a:bodyPr wrap="square" rtlCol="0">
            <a:spAutoFit/>
          </a:bodyPr>
          <a:lstStyle/>
          <a:p>
            <a:pPr algn="ctr"/>
            <a:r>
              <a:rPr lang="en-GB" sz="2000" dirty="0">
                <a:solidFill>
                  <a:srgbClr val="4472C4">
                    <a:lumMod val="50000"/>
                  </a:srgbClr>
                </a:solidFill>
              </a:rPr>
              <a:t>in den See</a:t>
            </a:r>
            <a:endParaRPr lang="en-GB" sz="2000" dirty="0">
              <a:solidFill>
                <a:srgbClr val="4472C4">
                  <a:lumMod val="50000"/>
                </a:srgbClr>
              </a:solidFill>
            </a:endParaRPr>
          </a:p>
        </p:txBody>
      </p:sp>
      <p:sp>
        <p:nvSpPr>
          <p:cNvPr id="23" name="TextBox 22"/>
          <p:cNvSpPr txBox="1"/>
          <p:nvPr/>
        </p:nvSpPr>
        <p:spPr>
          <a:xfrm>
            <a:off x="4992781" y="2946142"/>
            <a:ext cx="2377769" cy="400110"/>
          </a:xfrm>
          <a:prstGeom prst="rect">
            <a:avLst/>
          </a:prstGeom>
          <a:noFill/>
        </p:spPr>
        <p:txBody>
          <a:bodyPr wrap="square" rtlCol="0">
            <a:spAutoFit/>
          </a:bodyPr>
          <a:lstStyle/>
          <a:p>
            <a:pPr algn="ctr"/>
            <a:r>
              <a:rPr lang="en-GB" sz="2000" dirty="0">
                <a:solidFill>
                  <a:srgbClr val="4472C4">
                    <a:lumMod val="50000"/>
                  </a:srgbClr>
                </a:solidFill>
              </a:rPr>
              <a:t>in die </a:t>
            </a:r>
            <a:r>
              <a:rPr lang="en-GB" sz="2000" dirty="0" err="1">
                <a:solidFill>
                  <a:srgbClr val="4472C4">
                    <a:lumMod val="50000"/>
                  </a:srgbClr>
                </a:solidFill>
              </a:rPr>
              <a:t>Kirche</a:t>
            </a:r>
            <a:endParaRPr lang="en-GB" sz="2000" dirty="0">
              <a:solidFill>
                <a:srgbClr val="4472C4">
                  <a:lumMod val="50000"/>
                </a:srgbClr>
              </a:solidFill>
            </a:endParaRPr>
          </a:p>
        </p:txBody>
      </p:sp>
      <p:sp>
        <p:nvSpPr>
          <p:cNvPr id="24" name="TextBox 23"/>
          <p:cNvSpPr txBox="1"/>
          <p:nvPr/>
        </p:nvSpPr>
        <p:spPr>
          <a:xfrm>
            <a:off x="5434213" y="3394788"/>
            <a:ext cx="2377769" cy="400110"/>
          </a:xfrm>
          <a:prstGeom prst="rect">
            <a:avLst/>
          </a:prstGeom>
          <a:noFill/>
        </p:spPr>
        <p:txBody>
          <a:bodyPr wrap="square" rtlCol="0">
            <a:spAutoFit/>
          </a:bodyPr>
          <a:lstStyle/>
          <a:p>
            <a:pPr algn="ctr"/>
            <a:r>
              <a:rPr lang="en-GB" sz="2000" dirty="0">
                <a:solidFill>
                  <a:srgbClr val="4472C4">
                    <a:lumMod val="50000"/>
                  </a:srgbClr>
                </a:solidFill>
              </a:rPr>
              <a:t>in der </a:t>
            </a:r>
            <a:r>
              <a:rPr lang="en-GB" sz="2000" dirty="0" err="1">
                <a:solidFill>
                  <a:srgbClr val="4472C4">
                    <a:lumMod val="50000"/>
                  </a:srgbClr>
                </a:solidFill>
              </a:rPr>
              <a:t>Kirche</a:t>
            </a:r>
            <a:endParaRPr lang="en-GB" sz="2000" dirty="0">
              <a:solidFill>
                <a:srgbClr val="4472C4">
                  <a:lumMod val="50000"/>
                </a:srgbClr>
              </a:solidFill>
            </a:endParaRPr>
          </a:p>
        </p:txBody>
      </p:sp>
      <p:sp>
        <p:nvSpPr>
          <p:cNvPr id="25" name="TextBox 24"/>
          <p:cNvSpPr txBox="1"/>
          <p:nvPr/>
        </p:nvSpPr>
        <p:spPr>
          <a:xfrm>
            <a:off x="9933268" y="4357120"/>
            <a:ext cx="2056317" cy="400110"/>
          </a:xfrm>
          <a:prstGeom prst="rect">
            <a:avLst/>
          </a:prstGeom>
          <a:noFill/>
        </p:spPr>
        <p:txBody>
          <a:bodyPr wrap="square" rtlCol="0">
            <a:spAutoFit/>
          </a:bodyPr>
          <a:lstStyle/>
          <a:p>
            <a:pPr algn="ctr"/>
            <a:r>
              <a:rPr lang="en-GB" sz="2000" dirty="0">
                <a:solidFill>
                  <a:srgbClr val="4472C4">
                    <a:lumMod val="50000"/>
                  </a:srgbClr>
                </a:solidFill>
              </a:rPr>
              <a:t>auf der </a:t>
            </a:r>
            <a:r>
              <a:rPr lang="en-GB" sz="2000" dirty="0" err="1">
                <a:solidFill>
                  <a:srgbClr val="4472C4">
                    <a:lumMod val="50000"/>
                  </a:srgbClr>
                </a:solidFill>
              </a:rPr>
              <a:t>Straße</a:t>
            </a:r>
            <a:endParaRPr lang="en-GB" sz="2000" dirty="0">
              <a:solidFill>
                <a:srgbClr val="4472C4">
                  <a:lumMod val="50000"/>
                </a:srgbClr>
              </a:solidFill>
            </a:endParaRPr>
          </a:p>
        </p:txBody>
      </p:sp>
      <p:sp>
        <p:nvSpPr>
          <p:cNvPr id="26" name="TextBox 25"/>
          <p:cNvSpPr txBox="1"/>
          <p:nvPr/>
        </p:nvSpPr>
        <p:spPr>
          <a:xfrm>
            <a:off x="9340284" y="4818806"/>
            <a:ext cx="1899204" cy="400110"/>
          </a:xfrm>
          <a:prstGeom prst="rect">
            <a:avLst/>
          </a:prstGeom>
          <a:noFill/>
        </p:spPr>
        <p:txBody>
          <a:bodyPr wrap="square" rtlCol="0">
            <a:spAutoFit/>
          </a:bodyPr>
          <a:lstStyle/>
          <a:p>
            <a:pPr algn="ctr"/>
            <a:r>
              <a:rPr lang="en-GB" sz="2000" dirty="0">
                <a:solidFill>
                  <a:srgbClr val="4472C4">
                    <a:lumMod val="50000"/>
                  </a:srgbClr>
                </a:solidFill>
              </a:rPr>
              <a:t>auf die </a:t>
            </a:r>
            <a:r>
              <a:rPr lang="en-GB" sz="2000" dirty="0" err="1">
                <a:solidFill>
                  <a:srgbClr val="4472C4">
                    <a:lumMod val="50000"/>
                  </a:srgbClr>
                </a:solidFill>
              </a:rPr>
              <a:t>Straße</a:t>
            </a:r>
            <a:endParaRPr lang="en-GB" sz="2000" dirty="0">
              <a:solidFill>
                <a:srgbClr val="4472C4">
                  <a:lumMod val="50000"/>
                </a:srgbClr>
              </a:solidFill>
            </a:endParaRPr>
          </a:p>
        </p:txBody>
      </p:sp>
      <p:sp>
        <p:nvSpPr>
          <p:cNvPr id="27" name="TextBox 26"/>
          <p:cNvSpPr txBox="1"/>
          <p:nvPr/>
        </p:nvSpPr>
        <p:spPr>
          <a:xfrm>
            <a:off x="10068565" y="2834857"/>
            <a:ext cx="2056317" cy="400110"/>
          </a:xfrm>
          <a:prstGeom prst="rect">
            <a:avLst/>
          </a:prstGeom>
          <a:noFill/>
        </p:spPr>
        <p:txBody>
          <a:bodyPr wrap="square" rtlCol="0">
            <a:spAutoFit/>
          </a:bodyPr>
          <a:lstStyle/>
          <a:p>
            <a:pPr algn="ctr"/>
            <a:r>
              <a:rPr lang="en-GB" sz="2000" dirty="0">
                <a:solidFill>
                  <a:srgbClr val="4472C4">
                    <a:lumMod val="50000"/>
                  </a:srgbClr>
                </a:solidFill>
              </a:rPr>
              <a:t>in den Park</a:t>
            </a:r>
            <a:endParaRPr lang="en-GB" sz="2000" dirty="0">
              <a:solidFill>
                <a:srgbClr val="4472C4">
                  <a:lumMod val="50000"/>
                </a:srgbClr>
              </a:solidFill>
            </a:endParaRPr>
          </a:p>
        </p:txBody>
      </p:sp>
      <p:sp>
        <p:nvSpPr>
          <p:cNvPr id="28" name="TextBox 27"/>
          <p:cNvSpPr txBox="1"/>
          <p:nvPr/>
        </p:nvSpPr>
        <p:spPr>
          <a:xfrm>
            <a:off x="9933268" y="3223658"/>
            <a:ext cx="1899204" cy="400110"/>
          </a:xfrm>
          <a:prstGeom prst="rect">
            <a:avLst/>
          </a:prstGeom>
          <a:noFill/>
        </p:spPr>
        <p:txBody>
          <a:bodyPr wrap="square" rtlCol="0">
            <a:spAutoFit/>
          </a:bodyPr>
          <a:lstStyle/>
          <a:p>
            <a:pPr algn="ctr"/>
            <a:r>
              <a:rPr lang="en-GB" sz="2000" dirty="0" err="1">
                <a:solidFill>
                  <a:srgbClr val="4472C4">
                    <a:lumMod val="50000"/>
                  </a:srgbClr>
                </a:solidFill>
              </a:rPr>
              <a:t>im</a:t>
            </a:r>
            <a:r>
              <a:rPr lang="en-GB" sz="2000" dirty="0">
                <a:solidFill>
                  <a:srgbClr val="4472C4">
                    <a:lumMod val="50000"/>
                  </a:srgbClr>
                </a:solidFill>
              </a:rPr>
              <a:t> Park</a:t>
            </a:r>
            <a:endParaRPr lang="en-GB" sz="2000" dirty="0">
              <a:solidFill>
                <a:srgbClr val="4472C4">
                  <a:lumMod val="50000"/>
                </a:srgbClr>
              </a:solidFill>
            </a:endParaRPr>
          </a:p>
        </p:txBody>
      </p:sp>
      <p:sp>
        <p:nvSpPr>
          <p:cNvPr id="29" name="TextBox 28"/>
          <p:cNvSpPr txBox="1"/>
          <p:nvPr/>
        </p:nvSpPr>
        <p:spPr>
          <a:xfrm>
            <a:off x="190500" y="1097414"/>
            <a:ext cx="4250575" cy="1323439"/>
          </a:xfrm>
          <a:prstGeom prst="rect">
            <a:avLst/>
          </a:prstGeom>
          <a:noFill/>
        </p:spPr>
        <p:txBody>
          <a:bodyPr wrap="square" rtlCol="0">
            <a:spAutoFit/>
          </a:bodyPr>
          <a:lstStyle/>
          <a:p>
            <a:r>
              <a:rPr lang="en-GB" sz="2000" dirty="0" err="1">
                <a:solidFill>
                  <a:srgbClr val="4472C4">
                    <a:lumMod val="50000"/>
                  </a:srgbClr>
                </a:solidFill>
              </a:rPr>
              <a:t>Schreib</a:t>
            </a:r>
            <a:r>
              <a:rPr lang="en-GB" sz="2000" dirty="0">
                <a:solidFill>
                  <a:srgbClr val="4472C4">
                    <a:lumMod val="50000"/>
                  </a:srgbClr>
                </a:solidFill>
              </a:rPr>
              <a:t> </a:t>
            </a:r>
            <a:r>
              <a:rPr lang="en-GB" sz="2000" dirty="0" err="1">
                <a:solidFill>
                  <a:srgbClr val="4472C4">
                    <a:lumMod val="50000"/>
                  </a:srgbClr>
                </a:solidFill>
              </a:rPr>
              <a:t>sechs</a:t>
            </a:r>
            <a:r>
              <a:rPr lang="en-GB" sz="2000" dirty="0">
                <a:solidFill>
                  <a:srgbClr val="4472C4">
                    <a:lumMod val="50000"/>
                  </a:srgbClr>
                </a:solidFill>
              </a:rPr>
              <a:t> </a:t>
            </a:r>
            <a:r>
              <a:rPr lang="en-GB" sz="2000" dirty="0" err="1">
                <a:solidFill>
                  <a:srgbClr val="4472C4">
                    <a:lumMod val="50000"/>
                  </a:srgbClr>
                </a:solidFill>
              </a:rPr>
              <a:t>Sätze</a:t>
            </a:r>
            <a:r>
              <a:rPr lang="en-GB" sz="2000" dirty="0">
                <a:solidFill>
                  <a:srgbClr val="4472C4">
                    <a:lumMod val="50000"/>
                  </a:srgbClr>
                </a:solidFill>
              </a:rPr>
              <a:t>.</a:t>
            </a:r>
            <a:br>
              <a:rPr lang="en-GB" sz="2000" dirty="0">
                <a:solidFill>
                  <a:srgbClr val="4472C4">
                    <a:lumMod val="50000"/>
                  </a:srgbClr>
                </a:solidFill>
              </a:rPr>
            </a:br>
            <a:r>
              <a:rPr lang="en-GB" sz="2000" dirty="0">
                <a:solidFill>
                  <a:srgbClr val="4472C4">
                    <a:lumMod val="50000"/>
                  </a:srgbClr>
                </a:solidFill>
              </a:rPr>
              <a:t>1+3, 4+2, 5+1, 2+6, 3+5, 6+4</a:t>
            </a:r>
            <a:br>
              <a:rPr lang="en-GB" sz="2000" dirty="0">
                <a:solidFill>
                  <a:srgbClr val="4472C4">
                    <a:lumMod val="50000"/>
                  </a:srgbClr>
                </a:solidFill>
              </a:rPr>
            </a:br>
            <a:r>
              <a:rPr lang="en-GB" sz="2000" dirty="0">
                <a:solidFill>
                  <a:srgbClr val="4472C4">
                    <a:lumMod val="50000"/>
                  </a:srgbClr>
                </a:solidFill>
              </a:rPr>
              <a:t/>
            </a:r>
            <a:br>
              <a:rPr lang="en-GB" sz="2000" dirty="0">
                <a:solidFill>
                  <a:srgbClr val="4472C4">
                    <a:lumMod val="50000"/>
                  </a:srgbClr>
                </a:solidFill>
              </a:rPr>
            </a:br>
            <a:endParaRPr lang="en-GB" sz="2000" i="1" dirty="0">
              <a:solidFill>
                <a:srgbClr val="4472C4">
                  <a:lumMod val="50000"/>
                </a:srgbClr>
              </a:solidFill>
            </a:endParaRPr>
          </a:p>
        </p:txBody>
      </p:sp>
      <p:sp>
        <p:nvSpPr>
          <p:cNvPr id="30" name="Rectangle 29"/>
          <p:cNvSpPr/>
          <p:nvPr/>
        </p:nvSpPr>
        <p:spPr>
          <a:xfrm>
            <a:off x="228115" y="1912552"/>
            <a:ext cx="6096000" cy="707886"/>
          </a:xfrm>
          <a:prstGeom prst="rect">
            <a:avLst/>
          </a:prstGeom>
        </p:spPr>
        <p:txBody>
          <a:bodyPr>
            <a:spAutoFit/>
          </a:bodyPr>
          <a:lstStyle/>
          <a:p>
            <a:r>
              <a:rPr lang="en-GB" sz="2000" dirty="0" err="1">
                <a:solidFill>
                  <a:srgbClr val="4472C4">
                    <a:lumMod val="50000"/>
                  </a:srgbClr>
                </a:solidFill>
              </a:rPr>
              <a:t>Zum</a:t>
            </a:r>
            <a:r>
              <a:rPr lang="en-GB" sz="2000" dirty="0">
                <a:solidFill>
                  <a:srgbClr val="4472C4">
                    <a:lumMod val="50000"/>
                  </a:srgbClr>
                </a:solidFill>
              </a:rPr>
              <a:t> </a:t>
            </a:r>
            <a:r>
              <a:rPr lang="en-GB" sz="2000" dirty="0" err="1">
                <a:solidFill>
                  <a:srgbClr val="4472C4">
                    <a:lumMod val="50000"/>
                  </a:srgbClr>
                </a:solidFill>
              </a:rPr>
              <a:t>Beispiel</a:t>
            </a:r>
            <a:r>
              <a:rPr lang="en-GB" sz="2000" dirty="0">
                <a:solidFill>
                  <a:srgbClr val="4472C4">
                    <a:lumMod val="50000"/>
                  </a:srgbClr>
                </a:solidFill>
              </a:rPr>
              <a:t> 1+4</a:t>
            </a:r>
            <a:br>
              <a:rPr lang="en-GB" sz="2000" dirty="0">
                <a:solidFill>
                  <a:srgbClr val="4472C4">
                    <a:lumMod val="50000"/>
                  </a:srgbClr>
                </a:solidFill>
              </a:rPr>
            </a:br>
            <a:r>
              <a:rPr lang="en-GB" sz="2000" b="1" i="1" dirty="0" err="1">
                <a:solidFill>
                  <a:srgbClr val="4472C4">
                    <a:lumMod val="50000"/>
                  </a:srgbClr>
                </a:solidFill>
              </a:rPr>
              <a:t>Ich</a:t>
            </a:r>
            <a:r>
              <a:rPr lang="en-GB" sz="2000" b="1" i="1" dirty="0">
                <a:solidFill>
                  <a:srgbClr val="4472C4">
                    <a:lumMod val="50000"/>
                  </a:srgbClr>
                </a:solidFill>
              </a:rPr>
              <a:t> </a:t>
            </a:r>
            <a:r>
              <a:rPr lang="en-GB" sz="2000" b="1" i="1" dirty="0" err="1">
                <a:solidFill>
                  <a:srgbClr val="4472C4">
                    <a:lumMod val="50000"/>
                  </a:srgbClr>
                </a:solidFill>
              </a:rPr>
              <a:t>steige</a:t>
            </a:r>
            <a:r>
              <a:rPr lang="en-GB" sz="2000" b="1" i="1" dirty="0">
                <a:solidFill>
                  <a:srgbClr val="4472C4">
                    <a:lumMod val="50000"/>
                  </a:srgbClr>
                </a:solidFill>
              </a:rPr>
              <a:t> in den Zug. </a:t>
            </a:r>
            <a:endParaRPr lang="en-GB" sz="2000" b="1" i="1" dirty="0">
              <a:solidFill>
                <a:srgbClr val="4472C4">
                  <a:lumMod val="50000"/>
                </a:srgbClr>
              </a:solidFill>
            </a:endParaRPr>
          </a:p>
        </p:txBody>
      </p:sp>
      <p:sp>
        <p:nvSpPr>
          <p:cNvPr id="31" name="TextBox 30"/>
          <p:cNvSpPr txBox="1"/>
          <p:nvPr/>
        </p:nvSpPr>
        <p:spPr>
          <a:xfrm>
            <a:off x="3238233" y="6387805"/>
            <a:ext cx="3436973" cy="461665"/>
          </a:xfrm>
          <a:prstGeom prst="rect">
            <a:avLst/>
          </a:prstGeom>
          <a:noFill/>
        </p:spPr>
        <p:txBody>
          <a:bodyPr wrap="square" rtlCol="0">
            <a:spAutoFit/>
          </a:bodyPr>
          <a:lstStyle/>
          <a:p>
            <a:r>
              <a:rPr lang="en-GB" sz="2400" dirty="0" err="1">
                <a:solidFill>
                  <a:prstClr val="white"/>
                </a:solidFill>
              </a:rPr>
              <a:t>steigen</a:t>
            </a:r>
            <a:r>
              <a:rPr lang="en-GB" sz="2400" dirty="0">
                <a:solidFill>
                  <a:prstClr val="white"/>
                </a:solidFill>
              </a:rPr>
              <a:t> - to climb</a:t>
            </a:r>
            <a:endParaRPr lang="en-GB" sz="2400" dirty="0">
              <a:solidFill>
                <a:prstClr val="white"/>
              </a:solidFill>
            </a:endParaRPr>
          </a:p>
        </p:txBody>
      </p:sp>
    </p:spTree>
    <p:extLst>
      <p:ext uri="{BB962C8B-B14F-4D97-AF65-F5344CB8AC3E}">
        <p14:creationId xmlns:p14="http://schemas.microsoft.com/office/powerpoint/2010/main" val="391615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13" y="100235"/>
            <a:ext cx="6828594" cy="869950"/>
          </a:xfrm>
          <a:prstGeom prst="rect">
            <a:avLst/>
          </a:prstGeom>
        </p:spPr>
      </p:pic>
      <p:sp>
        <p:nvSpPr>
          <p:cNvPr id="4" name="Title 3"/>
          <p:cNvSpPr>
            <a:spLocks noGrp="1"/>
          </p:cNvSpPr>
          <p:nvPr>
            <p:ph type="title"/>
          </p:nvPr>
        </p:nvSpPr>
        <p:spPr>
          <a:xfrm>
            <a:off x="0" y="-219012"/>
            <a:ext cx="10515600" cy="1325563"/>
          </a:xfrm>
        </p:spPr>
        <p:txBody>
          <a:bodyPr>
            <a:normAutofit/>
          </a:bodyPr>
          <a:lstStyle/>
          <a:p>
            <a:r>
              <a:rPr lang="en-GB" sz="4000" b="1" dirty="0" err="1" smtClean="0">
                <a:solidFill>
                  <a:schemeClr val="bg1"/>
                </a:solidFill>
              </a:rPr>
              <a:t>Immer</a:t>
            </a:r>
            <a:r>
              <a:rPr lang="en-GB" sz="4000" b="1" dirty="0" smtClean="0">
                <a:solidFill>
                  <a:schemeClr val="bg1"/>
                </a:solidFill>
              </a:rPr>
              <a:t> </a:t>
            </a:r>
            <a:r>
              <a:rPr lang="en-GB" sz="4000" b="1" dirty="0" err="1" smtClean="0">
                <a:solidFill>
                  <a:schemeClr val="bg1"/>
                </a:solidFill>
              </a:rPr>
              <a:t>höher</a:t>
            </a:r>
            <a:endParaRPr lang="en-GB" sz="4000" b="1" dirty="0">
              <a:solidFill>
                <a:schemeClr val="bg1"/>
              </a:solidFill>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8252" y="2025636"/>
            <a:ext cx="1710722" cy="1108405"/>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573221" y="4491816"/>
            <a:ext cx="1178988" cy="1030692"/>
          </a:xfrm>
          <a:prstGeom prst="rect">
            <a:avLst/>
          </a:prstGeom>
        </p:spPr>
      </p:pic>
      <p:pic>
        <p:nvPicPr>
          <p:cNvPr id="9" name="Picture 8"/>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43277" y="790247"/>
            <a:ext cx="1862349" cy="1862349"/>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98805" y="535210"/>
            <a:ext cx="982960" cy="879750"/>
          </a:xfrm>
          <a:prstGeom prst="rect">
            <a:avLst/>
          </a:prstGeom>
        </p:spPr>
      </p:pic>
      <p:pic>
        <p:nvPicPr>
          <p:cNvPr id="11" name="Picture 10"/>
          <p:cNvPicPr>
            <a:picLocks noChangeAspect="1"/>
          </p:cNvPicPr>
          <p:nvPr/>
        </p:nvPicPr>
        <p:blipFill>
          <a:blip r:embed="rId10"/>
          <a:stretch>
            <a:fillRect/>
          </a:stretch>
        </p:blipFill>
        <p:spPr>
          <a:xfrm>
            <a:off x="3171882" y="3903368"/>
            <a:ext cx="1440143" cy="874372"/>
          </a:xfrm>
          <a:prstGeom prst="rect">
            <a:avLst/>
          </a:prstGeom>
        </p:spPr>
      </p:pic>
      <p:pic>
        <p:nvPicPr>
          <p:cNvPr id="12" name="Picture 11"/>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5031698" y="2893779"/>
            <a:ext cx="1858946" cy="1224109"/>
          </a:xfrm>
          <a:prstGeom prst="rect">
            <a:avLst/>
          </a:prstGeom>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5740" y="4514792"/>
            <a:ext cx="895186" cy="1790369"/>
          </a:xfrm>
          <a:prstGeom prst="rect">
            <a:avLst/>
          </a:prstGeom>
        </p:spPr>
      </p:pic>
      <p:sp>
        <p:nvSpPr>
          <p:cNvPr id="14" name="TextBox 13"/>
          <p:cNvSpPr txBox="1"/>
          <p:nvPr/>
        </p:nvSpPr>
        <p:spPr>
          <a:xfrm>
            <a:off x="205740" y="1106551"/>
            <a:ext cx="11704320" cy="461665"/>
          </a:xfrm>
          <a:prstGeom prst="rect">
            <a:avLst/>
          </a:prstGeom>
          <a:noFill/>
        </p:spPr>
        <p:txBody>
          <a:bodyPr wrap="square" rtlCol="0">
            <a:spAutoFit/>
          </a:bodyPr>
          <a:lstStyle/>
          <a:p>
            <a:r>
              <a:rPr lang="en-GB" sz="2400" dirty="0" err="1">
                <a:solidFill>
                  <a:srgbClr val="4472C4">
                    <a:lumMod val="50000"/>
                  </a:srgbClr>
                </a:solidFill>
              </a:rPr>
              <a:t>Hör</a:t>
            </a:r>
            <a:r>
              <a:rPr lang="en-GB" sz="2400" dirty="0">
                <a:solidFill>
                  <a:srgbClr val="4472C4">
                    <a:lumMod val="50000"/>
                  </a:srgbClr>
                </a:solidFill>
              </a:rPr>
              <a:t> das </a:t>
            </a:r>
            <a:r>
              <a:rPr lang="en-GB" sz="2400" dirty="0" err="1">
                <a:solidFill>
                  <a:srgbClr val="4472C4">
                    <a:lumMod val="50000"/>
                  </a:srgbClr>
                </a:solidFill>
              </a:rPr>
              <a:t>Gedicht</a:t>
            </a:r>
            <a:r>
              <a:rPr lang="en-GB" sz="2400" dirty="0">
                <a:solidFill>
                  <a:srgbClr val="4472C4">
                    <a:lumMod val="50000"/>
                  </a:srgbClr>
                </a:solidFill>
              </a:rPr>
              <a:t>* an. </a:t>
            </a:r>
            <a:r>
              <a:rPr lang="en-GB" sz="2400" dirty="0" err="1">
                <a:solidFill>
                  <a:srgbClr val="4472C4">
                    <a:lumMod val="50000"/>
                  </a:srgbClr>
                </a:solidFill>
              </a:rPr>
              <a:t>Wie</a:t>
            </a:r>
            <a:r>
              <a:rPr lang="en-GB" sz="2400" dirty="0">
                <a:solidFill>
                  <a:srgbClr val="4472C4">
                    <a:lumMod val="50000"/>
                  </a:srgbClr>
                </a:solidFill>
              </a:rPr>
              <a:t> oft </a:t>
            </a:r>
            <a:r>
              <a:rPr lang="en-GB" sz="2400" dirty="0" err="1">
                <a:solidFill>
                  <a:srgbClr val="4472C4">
                    <a:lumMod val="50000"/>
                  </a:srgbClr>
                </a:solidFill>
              </a:rPr>
              <a:t>hörst</a:t>
            </a:r>
            <a:r>
              <a:rPr lang="en-GB" sz="2400" dirty="0">
                <a:solidFill>
                  <a:srgbClr val="4472C4">
                    <a:lumMod val="50000"/>
                  </a:srgbClr>
                </a:solidFill>
              </a:rPr>
              <a:t> du die </a:t>
            </a:r>
            <a:r>
              <a:rPr lang="en-GB" sz="2400" dirty="0" err="1">
                <a:solidFill>
                  <a:srgbClr val="4472C4">
                    <a:lumMod val="50000"/>
                  </a:srgbClr>
                </a:solidFill>
              </a:rPr>
              <a:t>Wörter</a:t>
            </a:r>
            <a:r>
              <a:rPr lang="en-GB" sz="2400" dirty="0">
                <a:solidFill>
                  <a:srgbClr val="4472C4">
                    <a:lumMod val="50000"/>
                  </a:srgbClr>
                </a:solidFill>
              </a:rPr>
              <a:t>?</a:t>
            </a:r>
            <a:endParaRPr lang="en-GB" sz="2400" dirty="0">
              <a:solidFill>
                <a:srgbClr val="4472C4">
                  <a:lumMod val="50000"/>
                </a:srgbClr>
              </a:solidFill>
            </a:endParaRPr>
          </a:p>
        </p:txBody>
      </p:sp>
      <p:sp>
        <p:nvSpPr>
          <p:cNvPr id="15" name="TextBox 14"/>
          <p:cNvSpPr txBox="1"/>
          <p:nvPr/>
        </p:nvSpPr>
        <p:spPr>
          <a:xfrm>
            <a:off x="3158154" y="6374820"/>
            <a:ext cx="3436973" cy="461665"/>
          </a:xfrm>
          <a:prstGeom prst="rect">
            <a:avLst/>
          </a:prstGeom>
          <a:noFill/>
        </p:spPr>
        <p:txBody>
          <a:bodyPr wrap="square" rtlCol="0">
            <a:spAutoFit/>
          </a:bodyPr>
          <a:lstStyle/>
          <a:p>
            <a:r>
              <a:rPr lang="en-GB" sz="2400" dirty="0">
                <a:solidFill>
                  <a:prstClr val="white"/>
                </a:solidFill>
              </a:rPr>
              <a:t>das </a:t>
            </a:r>
            <a:r>
              <a:rPr lang="en-GB" sz="2400" dirty="0" err="1">
                <a:solidFill>
                  <a:prstClr val="white"/>
                </a:solidFill>
              </a:rPr>
              <a:t>Gedicht</a:t>
            </a:r>
            <a:r>
              <a:rPr lang="en-GB" sz="2400" dirty="0">
                <a:solidFill>
                  <a:prstClr val="white"/>
                </a:solidFill>
              </a:rPr>
              <a:t> - poem</a:t>
            </a:r>
            <a:endParaRPr lang="en-GB" sz="2400" dirty="0">
              <a:solidFill>
                <a:prstClr val="white"/>
              </a:solidFill>
            </a:endParaRPr>
          </a:p>
        </p:txBody>
      </p:sp>
      <p:sp>
        <p:nvSpPr>
          <p:cNvPr id="16" name="TextBox 15"/>
          <p:cNvSpPr txBox="1"/>
          <p:nvPr/>
        </p:nvSpPr>
        <p:spPr>
          <a:xfrm>
            <a:off x="299986" y="3916761"/>
            <a:ext cx="2546469" cy="461665"/>
          </a:xfrm>
          <a:prstGeom prst="rect">
            <a:avLst/>
          </a:prstGeom>
          <a:noFill/>
        </p:spPr>
        <p:txBody>
          <a:bodyPr wrap="square" rtlCol="0">
            <a:spAutoFit/>
          </a:bodyPr>
          <a:lstStyle/>
          <a:p>
            <a:pPr algn="ctr"/>
            <a:r>
              <a:rPr lang="en-GB" sz="2400" dirty="0">
                <a:solidFill>
                  <a:srgbClr val="4472C4">
                    <a:lumMod val="50000"/>
                  </a:srgbClr>
                </a:solidFill>
              </a:rPr>
              <a:t>der </a:t>
            </a:r>
            <a:r>
              <a:rPr lang="en-GB" sz="2400" dirty="0" err="1">
                <a:solidFill>
                  <a:srgbClr val="4472C4">
                    <a:lumMod val="50000"/>
                  </a:srgbClr>
                </a:solidFill>
              </a:rPr>
              <a:t>Sessel</a:t>
            </a:r>
            <a:endParaRPr lang="en-GB" sz="2400" dirty="0">
              <a:solidFill>
                <a:srgbClr val="4472C4">
                  <a:lumMod val="50000"/>
                </a:srgbClr>
              </a:solidFill>
            </a:endParaRPr>
          </a:p>
        </p:txBody>
      </p:sp>
      <p:sp>
        <p:nvSpPr>
          <p:cNvPr id="17" name="TextBox 16"/>
          <p:cNvSpPr txBox="1"/>
          <p:nvPr/>
        </p:nvSpPr>
        <p:spPr>
          <a:xfrm>
            <a:off x="5775208" y="1824520"/>
            <a:ext cx="2546469" cy="461665"/>
          </a:xfrm>
          <a:prstGeom prst="rect">
            <a:avLst/>
          </a:prstGeom>
          <a:noFill/>
        </p:spPr>
        <p:txBody>
          <a:bodyPr wrap="square" rtlCol="0">
            <a:spAutoFit/>
          </a:bodyPr>
          <a:lstStyle/>
          <a:p>
            <a:pPr algn="ctr"/>
            <a:r>
              <a:rPr lang="en-GB" sz="2400" dirty="0">
                <a:solidFill>
                  <a:srgbClr val="4472C4">
                    <a:lumMod val="50000"/>
                  </a:srgbClr>
                </a:solidFill>
              </a:rPr>
              <a:t>der Berg</a:t>
            </a:r>
            <a:endParaRPr lang="en-GB" sz="2400" dirty="0">
              <a:solidFill>
                <a:srgbClr val="4472C4">
                  <a:lumMod val="50000"/>
                </a:srgbClr>
              </a:solidFill>
            </a:endParaRPr>
          </a:p>
        </p:txBody>
      </p:sp>
      <p:sp>
        <p:nvSpPr>
          <p:cNvPr id="18" name="TextBox 17"/>
          <p:cNvSpPr txBox="1"/>
          <p:nvPr/>
        </p:nvSpPr>
        <p:spPr>
          <a:xfrm>
            <a:off x="7615739" y="1307667"/>
            <a:ext cx="2546469" cy="461665"/>
          </a:xfrm>
          <a:prstGeom prst="rect">
            <a:avLst/>
          </a:prstGeom>
          <a:noFill/>
        </p:spPr>
        <p:txBody>
          <a:bodyPr wrap="square" rtlCol="0">
            <a:spAutoFit/>
          </a:bodyPr>
          <a:lstStyle/>
          <a:p>
            <a:pPr algn="ctr"/>
            <a:r>
              <a:rPr lang="en-GB" sz="2400" dirty="0">
                <a:solidFill>
                  <a:srgbClr val="4472C4">
                    <a:lumMod val="50000"/>
                  </a:srgbClr>
                </a:solidFill>
              </a:rPr>
              <a:t>der </a:t>
            </a:r>
            <a:r>
              <a:rPr lang="en-GB" sz="2400" dirty="0" err="1">
                <a:solidFill>
                  <a:srgbClr val="4472C4">
                    <a:lumMod val="50000"/>
                  </a:srgbClr>
                </a:solidFill>
              </a:rPr>
              <a:t>Mond</a:t>
            </a:r>
            <a:endParaRPr lang="en-GB" sz="2400" dirty="0">
              <a:solidFill>
                <a:srgbClr val="4472C4">
                  <a:lumMod val="50000"/>
                </a:srgbClr>
              </a:solidFill>
            </a:endParaRPr>
          </a:p>
        </p:txBody>
      </p:sp>
      <p:sp>
        <p:nvSpPr>
          <p:cNvPr id="19" name="Rounded Rectangle 11">
            <a:extLst>
              <a:ext uri="{FF2B5EF4-FFF2-40B4-BE49-F238E27FC236}">
                <a16:creationId xmlns="" xmlns:a16="http://schemas.microsoft.com/office/drawing/2014/main" id="{483D7EB9-C2AA-4190-98DE-925F861600E9}"/>
              </a:ext>
            </a:extLst>
          </p:cNvPr>
          <p:cNvSpPr/>
          <p:nvPr/>
        </p:nvSpPr>
        <p:spPr>
          <a:xfrm>
            <a:off x="11126289" y="90700"/>
            <a:ext cx="920931" cy="376327"/>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b="1" dirty="0" err="1">
                <a:solidFill>
                  <a:prstClr val="white"/>
                </a:solidFill>
              </a:rPr>
              <a:t>hören</a:t>
            </a:r>
            <a:endParaRPr lang="en-GB" b="1" dirty="0">
              <a:solidFill>
                <a:prstClr val="white"/>
              </a:solidFill>
            </a:endParaRPr>
          </a:p>
        </p:txBody>
      </p:sp>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12741" y="5848324"/>
            <a:ext cx="460480" cy="438176"/>
          </a:xfrm>
          <a:prstGeom prst="rect">
            <a:avLst/>
          </a:prstGeom>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49724" y="5845994"/>
            <a:ext cx="460480" cy="438176"/>
          </a:xfrm>
          <a:prstGeom prst="rect">
            <a:avLst/>
          </a:prstGeom>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21456" y="5866985"/>
            <a:ext cx="460480" cy="438176"/>
          </a:xfrm>
          <a:prstGeom prst="rect">
            <a:avLst/>
          </a:prstGeom>
        </p:spPr>
      </p:pic>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53418" y="5845994"/>
            <a:ext cx="460480" cy="438176"/>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97268" y="5866985"/>
            <a:ext cx="460480" cy="438176"/>
          </a:xfrm>
          <a:prstGeom prst="rect">
            <a:avLst/>
          </a:prstGeom>
        </p:spPr>
      </p:pic>
      <p:pic>
        <p:nvPicPr>
          <p:cNvPr id="25" name="Picture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46455" y="5866985"/>
            <a:ext cx="460480" cy="438176"/>
          </a:xfrm>
          <a:prstGeom prst="rect">
            <a:avLst/>
          </a:prstGeom>
        </p:spPr>
      </p:pic>
      <p:pic>
        <p:nvPicPr>
          <p:cNvPr id="26" name="Picture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14842" y="5847504"/>
            <a:ext cx="460480" cy="438176"/>
          </a:xfrm>
          <a:prstGeom prst="rect">
            <a:avLst/>
          </a:prstGeom>
        </p:spPr>
      </p:pic>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67018" y="5031205"/>
            <a:ext cx="460480" cy="438176"/>
          </a:xfrm>
          <a:prstGeom prst="rect">
            <a:avLst/>
          </a:prstGeom>
        </p:spPr>
      </p:pic>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04001" y="5028875"/>
            <a:ext cx="460480" cy="438176"/>
          </a:xfrm>
          <a:prstGeom prst="rect">
            <a:avLst/>
          </a:prstGeom>
        </p:spPr>
      </p:pic>
      <p:pic>
        <p:nvPicPr>
          <p:cNvPr id="29" name="Picture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75733" y="5049866"/>
            <a:ext cx="460480" cy="438176"/>
          </a:xfrm>
          <a:prstGeom prst="rect">
            <a:avLst/>
          </a:prstGeom>
        </p:spPr>
      </p:pic>
      <p:pic>
        <p:nvPicPr>
          <p:cNvPr id="30" name="Picture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07695" y="5028875"/>
            <a:ext cx="460480" cy="438176"/>
          </a:xfrm>
          <a:prstGeom prst="rect">
            <a:avLst/>
          </a:prstGeom>
        </p:spPr>
      </p:pic>
      <p:pic>
        <p:nvPicPr>
          <p:cNvPr id="31" name="Picture 3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51545" y="5049866"/>
            <a:ext cx="460480" cy="438176"/>
          </a:xfrm>
          <a:prstGeom prst="rect">
            <a:avLst/>
          </a:prstGeom>
        </p:spPr>
      </p:pic>
      <p:pic>
        <p:nvPicPr>
          <p:cNvPr id="32" name="Picture 3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00732" y="5049866"/>
            <a:ext cx="460480" cy="438176"/>
          </a:xfrm>
          <a:prstGeom prst="rect">
            <a:avLst/>
          </a:prstGeom>
        </p:spPr>
      </p:pic>
      <p:pic>
        <p:nvPicPr>
          <p:cNvPr id="33" name="Picture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69119" y="5030385"/>
            <a:ext cx="460480" cy="438176"/>
          </a:xfrm>
          <a:prstGeom prst="rect">
            <a:avLst/>
          </a:prstGeom>
        </p:spPr>
      </p:pic>
      <p:pic>
        <p:nvPicPr>
          <p:cNvPr id="34" name="Picture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75877" y="5031205"/>
            <a:ext cx="460480" cy="438176"/>
          </a:xfrm>
          <a:prstGeom prst="rect">
            <a:avLst/>
          </a:prstGeom>
        </p:spPr>
      </p:pic>
      <p:pic>
        <p:nvPicPr>
          <p:cNvPr id="35" name="Picture 3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12860" y="5028875"/>
            <a:ext cx="460480" cy="438176"/>
          </a:xfrm>
          <a:prstGeom prst="rect">
            <a:avLst/>
          </a:prstGeom>
        </p:spPr>
      </p:pic>
      <p:pic>
        <p:nvPicPr>
          <p:cNvPr id="36" name="Picture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84592" y="5049866"/>
            <a:ext cx="460480" cy="438176"/>
          </a:xfrm>
          <a:prstGeom prst="rect">
            <a:avLst/>
          </a:prstGeom>
        </p:spPr>
      </p:pic>
      <p:pic>
        <p:nvPicPr>
          <p:cNvPr id="37" name="Picture 3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16554" y="5028875"/>
            <a:ext cx="460480" cy="438176"/>
          </a:xfrm>
          <a:prstGeom prst="rect">
            <a:avLst/>
          </a:prstGeom>
        </p:spPr>
      </p:pic>
      <p:pic>
        <p:nvPicPr>
          <p:cNvPr id="38" name="Picture 3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60404" y="5049866"/>
            <a:ext cx="460480" cy="438176"/>
          </a:xfrm>
          <a:prstGeom prst="rect">
            <a:avLst/>
          </a:prstGeom>
        </p:spPr>
      </p:pic>
      <p:pic>
        <p:nvPicPr>
          <p:cNvPr id="39" name="Picture 3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09591" y="5049866"/>
            <a:ext cx="460480" cy="438176"/>
          </a:xfrm>
          <a:prstGeom prst="rect">
            <a:avLst/>
          </a:prstGeom>
        </p:spPr>
      </p:pic>
      <p:sp>
        <p:nvSpPr>
          <p:cNvPr id="41" name="TextBox 40"/>
          <p:cNvSpPr txBox="1"/>
          <p:nvPr/>
        </p:nvSpPr>
        <p:spPr>
          <a:xfrm>
            <a:off x="3558692" y="5894559"/>
            <a:ext cx="592853" cy="461665"/>
          </a:xfrm>
          <a:prstGeom prst="rect">
            <a:avLst/>
          </a:prstGeom>
          <a:noFill/>
        </p:spPr>
        <p:txBody>
          <a:bodyPr wrap="square" rtlCol="0">
            <a:spAutoFit/>
          </a:bodyPr>
          <a:lstStyle/>
          <a:p>
            <a:r>
              <a:rPr lang="en-GB" sz="2400" dirty="0">
                <a:solidFill>
                  <a:srgbClr val="4472C4">
                    <a:lumMod val="50000"/>
                  </a:srgbClr>
                </a:solidFill>
              </a:rPr>
              <a:t>[7]</a:t>
            </a:r>
            <a:endParaRPr lang="en-GB" sz="2400" dirty="0">
              <a:solidFill>
                <a:srgbClr val="4472C4">
                  <a:lumMod val="50000"/>
                </a:srgbClr>
              </a:solidFill>
            </a:endParaRPr>
          </a:p>
        </p:txBody>
      </p:sp>
      <p:sp>
        <p:nvSpPr>
          <p:cNvPr id="42" name="TextBox 41"/>
          <p:cNvSpPr txBox="1"/>
          <p:nvPr/>
        </p:nvSpPr>
        <p:spPr>
          <a:xfrm>
            <a:off x="7331018" y="5069675"/>
            <a:ext cx="780247" cy="461665"/>
          </a:xfrm>
          <a:prstGeom prst="rect">
            <a:avLst/>
          </a:prstGeom>
          <a:noFill/>
        </p:spPr>
        <p:txBody>
          <a:bodyPr wrap="square" rtlCol="0">
            <a:spAutoFit/>
          </a:bodyPr>
          <a:lstStyle/>
          <a:p>
            <a:r>
              <a:rPr lang="en-GB" sz="2400" dirty="0">
                <a:solidFill>
                  <a:srgbClr val="4472C4">
                    <a:lumMod val="50000"/>
                  </a:srgbClr>
                </a:solidFill>
              </a:rPr>
              <a:t>[13]</a:t>
            </a:r>
            <a:endParaRPr lang="en-GB" sz="2400" dirty="0">
              <a:solidFill>
                <a:srgbClr val="4472C4">
                  <a:lumMod val="50000"/>
                </a:srgbClr>
              </a:solidFill>
            </a:endParaRPr>
          </a:p>
        </p:txBody>
      </p:sp>
      <p:pic>
        <p:nvPicPr>
          <p:cNvPr id="43" name="Picture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46401" y="4257550"/>
            <a:ext cx="460480" cy="438176"/>
          </a:xfrm>
          <a:prstGeom prst="rect">
            <a:avLst/>
          </a:prstGeom>
        </p:spPr>
      </p:pic>
      <p:pic>
        <p:nvPicPr>
          <p:cNvPr id="44" name="Picture 4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83384" y="4255220"/>
            <a:ext cx="460480" cy="438176"/>
          </a:xfrm>
          <a:prstGeom prst="rect">
            <a:avLst/>
          </a:prstGeom>
        </p:spPr>
      </p:pic>
      <p:pic>
        <p:nvPicPr>
          <p:cNvPr id="45" name="Picture 4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55116" y="4276211"/>
            <a:ext cx="460480" cy="438176"/>
          </a:xfrm>
          <a:prstGeom prst="rect">
            <a:avLst/>
          </a:prstGeom>
        </p:spPr>
      </p:pic>
      <p:pic>
        <p:nvPicPr>
          <p:cNvPr id="46" name="Picture 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87078" y="4255220"/>
            <a:ext cx="460480" cy="438176"/>
          </a:xfrm>
          <a:prstGeom prst="rect">
            <a:avLst/>
          </a:prstGeom>
        </p:spPr>
      </p:pic>
      <p:pic>
        <p:nvPicPr>
          <p:cNvPr id="47" name="Picture 4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30928" y="4276211"/>
            <a:ext cx="460480" cy="438176"/>
          </a:xfrm>
          <a:prstGeom prst="rect">
            <a:avLst/>
          </a:prstGeom>
        </p:spPr>
      </p:pic>
      <p:pic>
        <p:nvPicPr>
          <p:cNvPr id="48" name="Picture 4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80115" y="4276211"/>
            <a:ext cx="460480" cy="438176"/>
          </a:xfrm>
          <a:prstGeom prst="rect">
            <a:avLst/>
          </a:prstGeom>
        </p:spPr>
      </p:pic>
      <p:pic>
        <p:nvPicPr>
          <p:cNvPr id="49" name="Picture 4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48502" y="4256730"/>
            <a:ext cx="460480" cy="438176"/>
          </a:xfrm>
          <a:prstGeom prst="rect">
            <a:avLst/>
          </a:prstGeom>
        </p:spPr>
      </p:pic>
      <p:pic>
        <p:nvPicPr>
          <p:cNvPr id="50" name="Picture 4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55260" y="4257550"/>
            <a:ext cx="460480" cy="438176"/>
          </a:xfrm>
          <a:prstGeom prst="rect">
            <a:avLst/>
          </a:prstGeom>
        </p:spPr>
      </p:pic>
      <p:pic>
        <p:nvPicPr>
          <p:cNvPr id="51" name="Picture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92243" y="4255220"/>
            <a:ext cx="460480" cy="438176"/>
          </a:xfrm>
          <a:prstGeom prst="rect">
            <a:avLst/>
          </a:prstGeom>
        </p:spPr>
      </p:pic>
      <p:pic>
        <p:nvPicPr>
          <p:cNvPr id="52" name="Picture 5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63975" y="4276211"/>
            <a:ext cx="460480" cy="438176"/>
          </a:xfrm>
          <a:prstGeom prst="rect">
            <a:avLst/>
          </a:prstGeom>
        </p:spPr>
      </p:pic>
      <p:pic>
        <p:nvPicPr>
          <p:cNvPr id="53" name="Picture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95937" y="4255220"/>
            <a:ext cx="460480" cy="438176"/>
          </a:xfrm>
          <a:prstGeom prst="rect">
            <a:avLst/>
          </a:prstGeom>
        </p:spPr>
      </p:pic>
      <p:pic>
        <p:nvPicPr>
          <p:cNvPr id="54" name="Picture 5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787" y="4276211"/>
            <a:ext cx="460480" cy="438176"/>
          </a:xfrm>
          <a:prstGeom prst="rect">
            <a:avLst/>
          </a:prstGeom>
        </p:spPr>
      </p:pic>
      <p:sp>
        <p:nvSpPr>
          <p:cNvPr id="56" name="TextBox 55"/>
          <p:cNvSpPr txBox="1"/>
          <p:nvPr/>
        </p:nvSpPr>
        <p:spPr>
          <a:xfrm>
            <a:off x="9000267" y="4283959"/>
            <a:ext cx="780247" cy="461665"/>
          </a:xfrm>
          <a:prstGeom prst="rect">
            <a:avLst/>
          </a:prstGeom>
          <a:noFill/>
        </p:spPr>
        <p:txBody>
          <a:bodyPr wrap="square" rtlCol="0">
            <a:spAutoFit/>
          </a:bodyPr>
          <a:lstStyle/>
          <a:p>
            <a:r>
              <a:rPr lang="en-GB" sz="2400" dirty="0">
                <a:solidFill>
                  <a:srgbClr val="4472C4">
                    <a:lumMod val="50000"/>
                  </a:srgbClr>
                </a:solidFill>
              </a:rPr>
              <a:t>[12]</a:t>
            </a:r>
            <a:endParaRPr lang="en-GB" sz="2400" dirty="0">
              <a:solidFill>
                <a:srgbClr val="4472C4">
                  <a:lumMod val="50000"/>
                </a:srgbClr>
              </a:solidFill>
            </a:endParaRPr>
          </a:p>
        </p:txBody>
      </p:sp>
      <p:pic>
        <p:nvPicPr>
          <p:cNvPr id="57" name="Picture 5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55886" y="3570298"/>
            <a:ext cx="460480" cy="438176"/>
          </a:xfrm>
          <a:prstGeom prst="rect">
            <a:avLst/>
          </a:prstGeom>
        </p:spPr>
      </p:pic>
      <p:pic>
        <p:nvPicPr>
          <p:cNvPr id="58" name="Picture 5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92869" y="3567968"/>
            <a:ext cx="460480" cy="438176"/>
          </a:xfrm>
          <a:prstGeom prst="rect">
            <a:avLst/>
          </a:prstGeom>
        </p:spPr>
      </p:pic>
      <p:pic>
        <p:nvPicPr>
          <p:cNvPr id="59" name="Picture 5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64601" y="3588959"/>
            <a:ext cx="460480" cy="438176"/>
          </a:xfrm>
          <a:prstGeom prst="rect">
            <a:avLst/>
          </a:prstGeom>
        </p:spPr>
      </p:pic>
      <p:pic>
        <p:nvPicPr>
          <p:cNvPr id="60" name="Picture 5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96563" y="3567968"/>
            <a:ext cx="460480" cy="438176"/>
          </a:xfrm>
          <a:prstGeom prst="rect">
            <a:avLst/>
          </a:prstGeom>
        </p:spPr>
      </p:pic>
      <p:pic>
        <p:nvPicPr>
          <p:cNvPr id="61" name="Picture 6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240413" y="3588959"/>
            <a:ext cx="460480" cy="438176"/>
          </a:xfrm>
          <a:prstGeom prst="rect">
            <a:avLst/>
          </a:prstGeom>
        </p:spPr>
      </p:pic>
      <p:pic>
        <p:nvPicPr>
          <p:cNvPr id="62" name="Picture 6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89600" y="3588959"/>
            <a:ext cx="460480" cy="438176"/>
          </a:xfrm>
          <a:prstGeom prst="rect">
            <a:avLst/>
          </a:prstGeom>
        </p:spPr>
      </p:pic>
      <p:pic>
        <p:nvPicPr>
          <p:cNvPr id="63" name="Picture 6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57987" y="3569478"/>
            <a:ext cx="460480" cy="438176"/>
          </a:xfrm>
          <a:prstGeom prst="rect">
            <a:avLst/>
          </a:prstGeom>
        </p:spPr>
      </p:pic>
      <p:pic>
        <p:nvPicPr>
          <p:cNvPr id="64" name="Picture 6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364745" y="3570298"/>
            <a:ext cx="460480" cy="438176"/>
          </a:xfrm>
          <a:prstGeom prst="rect">
            <a:avLst/>
          </a:prstGeom>
        </p:spPr>
      </p:pic>
      <p:pic>
        <p:nvPicPr>
          <p:cNvPr id="65" name="Picture 6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701728" y="3567968"/>
            <a:ext cx="460480" cy="438176"/>
          </a:xfrm>
          <a:prstGeom prst="rect">
            <a:avLst/>
          </a:prstGeom>
        </p:spPr>
      </p:pic>
      <p:sp>
        <p:nvSpPr>
          <p:cNvPr id="69" name="TextBox 68"/>
          <p:cNvSpPr txBox="1"/>
          <p:nvPr/>
        </p:nvSpPr>
        <p:spPr>
          <a:xfrm>
            <a:off x="10045578" y="3596036"/>
            <a:ext cx="780247" cy="461665"/>
          </a:xfrm>
          <a:prstGeom prst="rect">
            <a:avLst/>
          </a:prstGeom>
          <a:noFill/>
        </p:spPr>
        <p:txBody>
          <a:bodyPr wrap="square" rtlCol="0">
            <a:spAutoFit/>
          </a:bodyPr>
          <a:lstStyle/>
          <a:p>
            <a:r>
              <a:rPr lang="en-GB" sz="2400" dirty="0">
                <a:solidFill>
                  <a:srgbClr val="4472C4">
                    <a:lumMod val="50000"/>
                  </a:srgbClr>
                </a:solidFill>
              </a:rPr>
              <a:t>[9]</a:t>
            </a:r>
            <a:endParaRPr lang="en-GB" sz="2400" dirty="0">
              <a:solidFill>
                <a:srgbClr val="4472C4">
                  <a:lumMod val="50000"/>
                </a:srgbClr>
              </a:solidFill>
            </a:endParaRPr>
          </a:p>
        </p:txBody>
      </p:sp>
      <p:pic>
        <p:nvPicPr>
          <p:cNvPr id="70" name="Picture 6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743017" y="2569114"/>
            <a:ext cx="460480" cy="438176"/>
          </a:xfrm>
          <a:prstGeom prst="rect">
            <a:avLst/>
          </a:prstGeom>
        </p:spPr>
      </p:pic>
      <p:pic>
        <p:nvPicPr>
          <p:cNvPr id="71" name="Picture 7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080000" y="2566784"/>
            <a:ext cx="460480" cy="438176"/>
          </a:xfrm>
          <a:prstGeom prst="rect">
            <a:avLst/>
          </a:prstGeom>
        </p:spPr>
      </p:pic>
      <p:pic>
        <p:nvPicPr>
          <p:cNvPr id="72" name="Picture 7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451732" y="2587775"/>
            <a:ext cx="460480" cy="438176"/>
          </a:xfrm>
          <a:prstGeom prst="rect">
            <a:avLst/>
          </a:prstGeom>
        </p:spPr>
      </p:pic>
      <p:pic>
        <p:nvPicPr>
          <p:cNvPr id="73" name="Picture 7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783694" y="2566784"/>
            <a:ext cx="460480" cy="438176"/>
          </a:xfrm>
          <a:prstGeom prst="rect">
            <a:avLst/>
          </a:prstGeom>
        </p:spPr>
      </p:pic>
      <p:pic>
        <p:nvPicPr>
          <p:cNvPr id="74" name="Picture 7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27544" y="2587775"/>
            <a:ext cx="460480" cy="438176"/>
          </a:xfrm>
          <a:prstGeom prst="rect">
            <a:avLst/>
          </a:prstGeom>
        </p:spPr>
      </p:pic>
      <p:pic>
        <p:nvPicPr>
          <p:cNvPr id="75" name="Picture 7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476731" y="2587775"/>
            <a:ext cx="460480" cy="438176"/>
          </a:xfrm>
          <a:prstGeom prst="rect">
            <a:avLst/>
          </a:prstGeom>
        </p:spPr>
      </p:pic>
      <p:pic>
        <p:nvPicPr>
          <p:cNvPr id="76" name="Picture 7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845118" y="2568294"/>
            <a:ext cx="460480" cy="438176"/>
          </a:xfrm>
          <a:prstGeom prst="rect">
            <a:avLst/>
          </a:prstGeom>
        </p:spPr>
      </p:pic>
      <p:sp>
        <p:nvSpPr>
          <p:cNvPr id="77" name="TextBox 76"/>
          <p:cNvSpPr txBox="1"/>
          <p:nvPr/>
        </p:nvSpPr>
        <p:spPr>
          <a:xfrm>
            <a:off x="11188968" y="2615349"/>
            <a:ext cx="592853" cy="461665"/>
          </a:xfrm>
          <a:prstGeom prst="rect">
            <a:avLst/>
          </a:prstGeom>
          <a:noFill/>
        </p:spPr>
        <p:txBody>
          <a:bodyPr wrap="square" rtlCol="0">
            <a:spAutoFit/>
          </a:bodyPr>
          <a:lstStyle/>
          <a:p>
            <a:r>
              <a:rPr lang="en-GB" sz="2400" dirty="0">
                <a:solidFill>
                  <a:srgbClr val="4472C4">
                    <a:lumMod val="50000"/>
                  </a:srgbClr>
                </a:solidFill>
              </a:rPr>
              <a:t>[7]</a:t>
            </a:r>
            <a:endParaRPr lang="en-GB" sz="2400" dirty="0">
              <a:solidFill>
                <a:srgbClr val="4472C4">
                  <a:lumMod val="50000"/>
                </a:srgbClr>
              </a:solidFill>
            </a:endParaRPr>
          </a:p>
        </p:txBody>
      </p:sp>
      <p:pic>
        <p:nvPicPr>
          <p:cNvPr id="78" name="Picture 7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008909" y="1712345"/>
            <a:ext cx="460480" cy="438176"/>
          </a:xfrm>
          <a:prstGeom prst="rect">
            <a:avLst/>
          </a:prstGeom>
        </p:spPr>
      </p:pic>
      <p:pic>
        <p:nvPicPr>
          <p:cNvPr id="79" name="Picture 7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45892" y="1710015"/>
            <a:ext cx="460480" cy="438176"/>
          </a:xfrm>
          <a:prstGeom prst="rect">
            <a:avLst/>
          </a:prstGeom>
        </p:spPr>
      </p:pic>
      <p:pic>
        <p:nvPicPr>
          <p:cNvPr id="80" name="Picture 7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17624" y="1731006"/>
            <a:ext cx="460480" cy="438176"/>
          </a:xfrm>
          <a:prstGeom prst="rect">
            <a:avLst/>
          </a:prstGeom>
        </p:spPr>
      </p:pic>
      <p:pic>
        <p:nvPicPr>
          <p:cNvPr id="81" name="Picture 8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049586" y="1710015"/>
            <a:ext cx="460480" cy="438176"/>
          </a:xfrm>
          <a:prstGeom prst="rect">
            <a:avLst/>
          </a:prstGeom>
        </p:spPr>
      </p:pic>
      <p:pic>
        <p:nvPicPr>
          <p:cNvPr id="82" name="Picture 8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393436" y="1731006"/>
            <a:ext cx="460480" cy="438176"/>
          </a:xfrm>
          <a:prstGeom prst="rect">
            <a:avLst/>
          </a:prstGeom>
        </p:spPr>
      </p:pic>
      <p:sp>
        <p:nvSpPr>
          <p:cNvPr id="86" name="TextBox 85"/>
          <p:cNvSpPr txBox="1"/>
          <p:nvPr/>
        </p:nvSpPr>
        <p:spPr>
          <a:xfrm>
            <a:off x="11715015" y="1746186"/>
            <a:ext cx="592853" cy="461665"/>
          </a:xfrm>
          <a:prstGeom prst="rect">
            <a:avLst/>
          </a:prstGeom>
          <a:noFill/>
        </p:spPr>
        <p:txBody>
          <a:bodyPr wrap="square" rtlCol="0">
            <a:spAutoFit/>
          </a:bodyPr>
          <a:lstStyle/>
          <a:p>
            <a:r>
              <a:rPr lang="en-GB" sz="2400" dirty="0">
                <a:solidFill>
                  <a:srgbClr val="4472C4">
                    <a:lumMod val="50000"/>
                  </a:srgbClr>
                </a:solidFill>
              </a:rPr>
              <a:t>[5]</a:t>
            </a:r>
            <a:endParaRPr lang="en-GB" sz="2400" dirty="0">
              <a:solidFill>
                <a:srgbClr val="4472C4">
                  <a:lumMod val="50000"/>
                </a:srgbClr>
              </a:solidFill>
            </a:endParaRPr>
          </a:p>
        </p:txBody>
      </p:sp>
      <p:pic>
        <p:nvPicPr>
          <p:cNvPr id="87" name="Picture 8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452148" y="1002496"/>
            <a:ext cx="460480" cy="438176"/>
          </a:xfrm>
          <a:prstGeom prst="rect">
            <a:avLst/>
          </a:prstGeom>
        </p:spPr>
      </p:pic>
      <p:sp>
        <p:nvSpPr>
          <p:cNvPr id="88" name="TextBox 87"/>
          <p:cNvSpPr txBox="1"/>
          <p:nvPr/>
        </p:nvSpPr>
        <p:spPr>
          <a:xfrm>
            <a:off x="11716475" y="1017676"/>
            <a:ext cx="592853" cy="461665"/>
          </a:xfrm>
          <a:prstGeom prst="rect">
            <a:avLst/>
          </a:prstGeom>
          <a:noFill/>
        </p:spPr>
        <p:txBody>
          <a:bodyPr wrap="square" rtlCol="0">
            <a:spAutoFit/>
          </a:bodyPr>
          <a:lstStyle/>
          <a:p>
            <a:r>
              <a:rPr lang="en-GB" sz="2400" dirty="0">
                <a:solidFill>
                  <a:srgbClr val="4472C4">
                    <a:lumMod val="50000"/>
                  </a:srgbClr>
                </a:solidFill>
              </a:rPr>
              <a:t>[2]</a:t>
            </a:r>
            <a:endParaRPr lang="en-GB" sz="2400" dirty="0">
              <a:solidFill>
                <a:srgbClr val="4472C4">
                  <a:lumMod val="50000"/>
                </a:srgbClr>
              </a:solidFill>
            </a:endParaRPr>
          </a:p>
        </p:txBody>
      </p:sp>
      <p:pic>
        <p:nvPicPr>
          <p:cNvPr id="89" name="Picture 8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207701" y="970185"/>
            <a:ext cx="460480" cy="438176"/>
          </a:xfrm>
          <a:prstGeom prst="rect">
            <a:avLst/>
          </a:prstGeom>
        </p:spPr>
      </p:pic>
      <p:pic>
        <p:nvPicPr>
          <p:cNvPr id="2" name="NCELP 3-2-7 Poem Immer höh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489170" y="1746075"/>
            <a:ext cx="609600" cy="609600"/>
          </a:xfrm>
          <a:prstGeom prst="rect">
            <a:avLst/>
          </a:prstGeom>
        </p:spPr>
      </p:pic>
    </p:spTree>
    <p:extLst>
      <p:ext uri="{BB962C8B-B14F-4D97-AF65-F5344CB8AC3E}">
        <p14:creationId xmlns:p14="http://schemas.microsoft.com/office/powerpoint/2010/main" val="90358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5"/>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8"/>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49"/>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52"/>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53"/>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5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6"/>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57"/>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58"/>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59"/>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60"/>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61"/>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62"/>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63"/>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64"/>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65"/>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69"/>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70"/>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71"/>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72"/>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73"/>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74"/>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75"/>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76"/>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77"/>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78"/>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79"/>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80"/>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81"/>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82"/>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86"/>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87"/>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88"/>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5" restart="whenNotActive" fill="hold" evtFilter="cancelBubble" nodeType="interactiveSeq">
                <p:stCondLst>
                  <p:cond evt="onClick" delay="0">
                    <p:tgtEl>
                      <p:spTgt spid="2"/>
                    </p:tgtEl>
                  </p:cond>
                </p:stCondLst>
                <p:endSync evt="end" delay="0">
                  <p:rtn val="all"/>
                </p:endSync>
                <p:childTnLst>
                  <p:par>
                    <p:cTn id="176" fill="hold">
                      <p:stCondLst>
                        <p:cond delay="0"/>
                      </p:stCondLst>
                      <p:childTnLst>
                        <p:par>
                          <p:cTn id="177" fill="hold">
                            <p:stCondLst>
                              <p:cond delay="0"/>
                            </p:stCondLst>
                            <p:childTnLst>
                              <p:par>
                                <p:cTn id="178" presetID="1" presetClass="mediacall" presetSubtype="0" fill="hold" nodeType="clickEffect">
                                  <p:stCondLst>
                                    <p:cond delay="0"/>
                                  </p:stCondLst>
                                  <p:childTnLst>
                                    <p:cmd type="call" cmd="playFrom(0.0)">
                                      <p:cBhvr>
                                        <p:cTn id="179" dur="86360" fill="hold"/>
                                        <p:tgtEl>
                                          <p:spTgt spid="2"/>
                                        </p:tgtEl>
                                      </p:cBhvr>
                                    </p:cmd>
                                  </p:childTnLst>
                                </p:cTn>
                              </p:par>
                            </p:childTnLst>
                          </p:cTn>
                        </p:par>
                      </p:childTnLst>
                    </p:cTn>
                  </p:par>
                </p:childTnLst>
              </p:cTn>
              <p:nextCondLst>
                <p:cond evt="onClick" delay="0">
                  <p:tgtEl>
                    <p:spTgt spid="2"/>
                  </p:tgtEl>
                </p:cond>
              </p:nextCondLst>
            </p:seq>
            <p:audio>
              <p:cMediaNode vol="80000">
                <p:cTn id="180" fill="hold" display="0">
                  <p:stCondLst>
                    <p:cond delay="indefinite"/>
                  </p:stCondLst>
                  <p:endCondLst>
                    <p:cond evt="onStopAudio" delay="0">
                      <p:tgtEl>
                        <p:sldTgt/>
                      </p:tgtEl>
                    </p:cond>
                  </p:endCondLst>
                </p:cTn>
                <p:tgtEl>
                  <p:spTgt spid="2"/>
                </p:tgtEl>
              </p:cMediaNode>
            </p:audio>
          </p:childTnLst>
        </p:cTn>
      </p:par>
    </p:tnLst>
    <p:bldLst>
      <p:bldP spid="16" grpId="0"/>
      <p:bldP spid="17" grpId="0"/>
      <p:bldP spid="18" grpId="0"/>
      <p:bldP spid="41" grpId="0"/>
      <p:bldP spid="42" grpId="0"/>
      <p:bldP spid="56" grpId="0"/>
      <p:bldP spid="69" grpId="0"/>
      <p:bldP spid="77" grpId="0"/>
      <p:bldP spid="86"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13" y="100235"/>
            <a:ext cx="6828594" cy="869950"/>
          </a:xfrm>
          <a:prstGeom prst="rect">
            <a:avLst/>
          </a:prstGeom>
        </p:spPr>
      </p:pic>
      <p:sp>
        <p:nvSpPr>
          <p:cNvPr id="4" name="Title 3"/>
          <p:cNvSpPr>
            <a:spLocks noGrp="1"/>
          </p:cNvSpPr>
          <p:nvPr>
            <p:ph type="title"/>
          </p:nvPr>
        </p:nvSpPr>
        <p:spPr>
          <a:xfrm>
            <a:off x="0" y="-219012"/>
            <a:ext cx="10515600" cy="1325563"/>
          </a:xfrm>
        </p:spPr>
        <p:txBody>
          <a:bodyPr>
            <a:normAutofit/>
          </a:bodyPr>
          <a:lstStyle/>
          <a:p>
            <a:r>
              <a:rPr lang="en-GB" sz="4000" b="1" dirty="0" err="1" smtClean="0">
                <a:solidFill>
                  <a:schemeClr val="bg1"/>
                </a:solidFill>
              </a:rPr>
              <a:t>Steigt</a:t>
            </a:r>
            <a:r>
              <a:rPr lang="en-GB" sz="4000" b="1" dirty="0" smtClean="0">
                <a:solidFill>
                  <a:schemeClr val="bg1"/>
                </a:solidFill>
              </a:rPr>
              <a:t> </a:t>
            </a:r>
            <a:r>
              <a:rPr lang="en-GB" sz="4000" b="1" dirty="0" err="1" smtClean="0">
                <a:solidFill>
                  <a:schemeClr val="bg1"/>
                </a:solidFill>
              </a:rPr>
              <a:t>oder</a:t>
            </a:r>
            <a:r>
              <a:rPr lang="en-GB" sz="4000" b="1" dirty="0" smtClean="0">
                <a:solidFill>
                  <a:schemeClr val="bg1"/>
                </a:solidFill>
              </a:rPr>
              <a:t> </a:t>
            </a:r>
            <a:r>
              <a:rPr lang="en-GB" sz="4000" b="1" dirty="0" err="1" smtClean="0">
                <a:solidFill>
                  <a:schemeClr val="bg1"/>
                </a:solidFill>
              </a:rPr>
              <a:t>steht</a:t>
            </a:r>
            <a:r>
              <a:rPr lang="en-GB" sz="4000" b="1" dirty="0" smtClean="0">
                <a:solidFill>
                  <a:schemeClr val="bg1"/>
                </a:solidFill>
              </a:rPr>
              <a:t>?</a:t>
            </a:r>
            <a:endParaRPr lang="en-GB" sz="4000" b="1" dirty="0">
              <a:solidFill>
                <a:schemeClr val="bg1"/>
              </a:solidFill>
            </a:endParaRPr>
          </a:p>
        </p:txBody>
      </p:sp>
      <p:graphicFrame>
        <p:nvGraphicFramePr>
          <p:cNvPr id="6" name="Table 5"/>
          <p:cNvGraphicFramePr>
            <a:graphicFrameLocks noGrp="1"/>
          </p:cNvGraphicFramePr>
          <p:nvPr>
            <p:extLst/>
          </p:nvPr>
        </p:nvGraphicFramePr>
        <p:xfrm>
          <a:off x="230241" y="1106549"/>
          <a:ext cx="6239139" cy="4997070"/>
        </p:xfrm>
        <a:graphic>
          <a:graphicData uri="http://schemas.openxmlformats.org/drawingml/2006/table">
            <a:tbl>
              <a:tblPr firstRow="1" bandRow="1">
                <a:tableStyleId>{5940675A-B579-460E-94D1-54222C63F5DA}</a:tableStyleId>
              </a:tblPr>
              <a:tblGrid>
                <a:gridCol w="6239139">
                  <a:extLst>
                    <a:ext uri="{9D8B030D-6E8A-4147-A177-3AD203B41FA5}">
                      <a16:colId xmlns:a16="http://schemas.microsoft.com/office/drawing/2014/main" xmlns="" val="20000"/>
                    </a:ext>
                  </a:extLst>
                </a:gridCol>
              </a:tblGrid>
              <a:tr h="555230">
                <a:tc>
                  <a:txBody>
                    <a:bodyPr/>
                    <a:lstStyle/>
                    <a:p>
                      <a:r>
                        <a:rPr lang="en-GB" sz="2400" dirty="0">
                          <a:solidFill>
                            <a:schemeClr val="accent5">
                              <a:lumMod val="50000"/>
                            </a:schemeClr>
                          </a:solidFill>
                          <a:latin typeface="Century Gothic" panose="020B0502020202020204" pitchFamily="34" charset="0"/>
                        </a:rPr>
                        <a:t>1 Der </a:t>
                      </a:r>
                      <a:r>
                        <a:rPr lang="en-GB" sz="2400" dirty="0" err="1">
                          <a:solidFill>
                            <a:schemeClr val="accent5">
                              <a:lumMod val="50000"/>
                            </a:schemeClr>
                          </a:solidFill>
                          <a:latin typeface="Century Gothic" panose="020B0502020202020204" pitchFamily="34" charset="0"/>
                        </a:rPr>
                        <a:t>Tisch</a:t>
                      </a:r>
                      <a:r>
                        <a:rPr lang="en-GB" sz="2400" baseline="0" dirty="0">
                          <a:solidFill>
                            <a:schemeClr val="accent5">
                              <a:lumMod val="50000"/>
                            </a:schemeClr>
                          </a:solidFill>
                          <a:latin typeface="Century Gothic" panose="020B0502020202020204" pitchFamily="34" charset="0"/>
                        </a:rPr>
                        <a:t> _________ auf </a:t>
                      </a:r>
                      <a:r>
                        <a:rPr lang="en-GB" sz="2400" baseline="0" dirty="0" err="1">
                          <a:solidFill>
                            <a:schemeClr val="accent5">
                              <a:lumMod val="50000"/>
                            </a:schemeClr>
                          </a:solidFill>
                          <a:latin typeface="Century Gothic" panose="020B0502020202020204" pitchFamily="34" charset="0"/>
                        </a:rPr>
                        <a:t>dem</a:t>
                      </a:r>
                      <a:r>
                        <a:rPr lang="en-GB" sz="2400" baseline="0" dirty="0">
                          <a:solidFill>
                            <a:schemeClr val="accent5">
                              <a:lumMod val="50000"/>
                            </a:schemeClr>
                          </a:solidFill>
                          <a:latin typeface="Century Gothic" panose="020B0502020202020204" pitchFamily="34" charset="0"/>
                        </a:rPr>
                        <a:t> </a:t>
                      </a:r>
                      <a:r>
                        <a:rPr lang="en-GB" sz="2400" baseline="0" dirty="0" err="1">
                          <a:solidFill>
                            <a:schemeClr val="accent5">
                              <a:lumMod val="50000"/>
                            </a:schemeClr>
                          </a:solidFill>
                          <a:latin typeface="Century Gothic" panose="020B0502020202020204" pitchFamily="34" charset="0"/>
                        </a:rPr>
                        <a:t>Haus</a:t>
                      </a:r>
                      <a:r>
                        <a:rPr lang="en-GB" sz="2400" baseline="0" dirty="0">
                          <a:solidFill>
                            <a:schemeClr val="accent5">
                              <a:lumMod val="50000"/>
                            </a:schemeClr>
                          </a:solidFill>
                          <a:latin typeface="Century Gothic" panose="020B0502020202020204" pitchFamily="34" charset="0"/>
                        </a:rPr>
                        <a:t>.</a:t>
                      </a:r>
                      <a:endParaRPr lang="en-GB" sz="2400" dirty="0">
                        <a:solidFill>
                          <a:schemeClr val="accent5">
                            <a:lumMod val="50000"/>
                          </a:schemeClr>
                        </a:solidFill>
                        <a:latin typeface="Century Gothic" panose="020B0502020202020204"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555230">
                <a:tc>
                  <a:txBody>
                    <a:bodyPr/>
                    <a:lstStyle/>
                    <a:p>
                      <a:r>
                        <a:rPr lang="en-GB" sz="2400" dirty="0">
                          <a:solidFill>
                            <a:schemeClr val="accent5">
                              <a:lumMod val="50000"/>
                            </a:schemeClr>
                          </a:solidFill>
                          <a:latin typeface="Century Gothic" panose="020B0502020202020204" pitchFamily="34" charset="0"/>
                        </a:rPr>
                        <a:t>2 Der Mann _________ auf den </a:t>
                      </a:r>
                      <a:r>
                        <a:rPr lang="en-GB" sz="2400" dirty="0" err="1">
                          <a:solidFill>
                            <a:schemeClr val="accent5">
                              <a:lumMod val="50000"/>
                            </a:schemeClr>
                          </a:solidFill>
                          <a:latin typeface="Century Gothic" panose="020B0502020202020204" pitchFamily="34" charset="0"/>
                        </a:rPr>
                        <a:t>Tisch</a:t>
                      </a:r>
                      <a:r>
                        <a:rPr lang="en-GB" sz="2400" dirty="0">
                          <a:solidFill>
                            <a:schemeClr val="accent5">
                              <a:lumMod val="50000"/>
                            </a:schemeClr>
                          </a:solidFill>
                          <a:latin typeface="Century Gothic" panose="020B0502020202020204" pitchFamily="34" charset="0"/>
                        </a:rPr>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55230">
                <a:tc>
                  <a:txBody>
                    <a:bodyPr/>
                    <a:lstStyle/>
                    <a:p>
                      <a:r>
                        <a:rPr lang="en-GB" sz="2400" dirty="0">
                          <a:solidFill>
                            <a:schemeClr val="accent5">
                              <a:lumMod val="50000"/>
                            </a:schemeClr>
                          </a:solidFill>
                          <a:latin typeface="Century Gothic" panose="020B0502020202020204" pitchFamily="34" charset="0"/>
                        </a:rPr>
                        <a:t>3 Der </a:t>
                      </a:r>
                      <a:r>
                        <a:rPr lang="en-GB" sz="2400" dirty="0" err="1">
                          <a:solidFill>
                            <a:schemeClr val="accent5">
                              <a:lumMod val="50000"/>
                            </a:schemeClr>
                          </a:solidFill>
                          <a:latin typeface="Century Gothic" panose="020B0502020202020204" pitchFamily="34" charset="0"/>
                        </a:rPr>
                        <a:t>Mond</a:t>
                      </a:r>
                      <a:r>
                        <a:rPr lang="en-GB" sz="2400" dirty="0">
                          <a:solidFill>
                            <a:schemeClr val="accent5">
                              <a:lumMod val="50000"/>
                            </a:schemeClr>
                          </a:solidFill>
                          <a:latin typeface="Century Gothic" panose="020B0502020202020204" pitchFamily="34" charset="0"/>
                        </a:rPr>
                        <a:t> __________ auf die </a:t>
                      </a:r>
                      <a:r>
                        <a:rPr lang="en-GB" sz="2400" dirty="0" err="1">
                          <a:solidFill>
                            <a:schemeClr val="accent5">
                              <a:lumMod val="50000"/>
                            </a:schemeClr>
                          </a:solidFill>
                          <a:latin typeface="Century Gothic" panose="020B0502020202020204" pitchFamily="34" charset="0"/>
                        </a:rPr>
                        <a:t>Nacht</a:t>
                      </a:r>
                      <a:r>
                        <a:rPr lang="en-GB" sz="2400" dirty="0">
                          <a:solidFill>
                            <a:schemeClr val="accent5">
                              <a:lumMod val="50000"/>
                            </a:schemeClr>
                          </a:solidFill>
                          <a:latin typeface="Century Gothic" panose="020B0502020202020204" pitchFamily="34" charset="0"/>
                        </a:rPr>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555230">
                <a:tc>
                  <a:txBody>
                    <a:bodyPr/>
                    <a:lstStyle/>
                    <a:p>
                      <a:r>
                        <a:rPr lang="en-GB" sz="2400" dirty="0">
                          <a:solidFill>
                            <a:schemeClr val="accent5">
                              <a:lumMod val="50000"/>
                            </a:schemeClr>
                          </a:solidFill>
                          <a:latin typeface="Century Gothic" panose="020B0502020202020204" pitchFamily="34" charset="0"/>
                        </a:rPr>
                        <a:t>4 Der </a:t>
                      </a:r>
                      <a:r>
                        <a:rPr lang="en-GB" sz="2400" dirty="0" err="1">
                          <a:solidFill>
                            <a:schemeClr val="accent5">
                              <a:lumMod val="50000"/>
                            </a:schemeClr>
                          </a:solidFill>
                          <a:latin typeface="Century Gothic" panose="020B0502020202020204" pitchFamily="34" charset="0"/>
                        </a:rPr>
                        <a:t>Sessel</a:t>
                      </a:r>
                      <a:r>
                        <a:rPr lang="en-GB" sz="2400" dirty="0">
                          <a:solidFill>
                            <a:schemeClr val="accent5">
                              <a:lumMod val="50000"/>
                            </a:schemeClr>
                          </a:solidFill>
                          <a:latin typeface="Century Gothic" panose="020B0502020202020204" pitchFamily="34" charset="0"/>
                        </a:rPr>
                        <a:t> __________ auf </a:t>
                      </a:r>
                      <a:r>
                        <a:rPr lang="en-GB" sz="2400" dirty="0" err="1">
                          <a:solidFill>
                            <a:schemeClr val="accent5">
                              <a:lumMod val="50000"/>
                            </a:schemeClr>
                          </a:solidFill>
                          <a:latin typeface="Century Gothic" panose="020B0502020202020204" pitchFamily="34" charset="0"/>
                        </a:rPr>
                        <a:t>dem</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Tisch</a:t>
                      </a:r>
                      <a:r>
                        <a:rPr lang="en-GB" sz="2400" dirty="0">
                          <a:solidFill>
                            <a:schemeClr val="accent5">
                              <a:lumMod val="50000"/>
                            </a:schemeClr>
                          </a:solidFill>
                          <a:latin typeface="Century Gothic" panose="020B0502020202020204" pitchFamily="34" charset="0"/>
                        </a:rPr>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555230">
                <a:tc>
                  <a:txBody>
                    <a:bodyPr/>
                    <a:lstStyle/>
                    <a:p>
                      <a:r>
                        <a:rPr lang="en-GB" sz="2400" dirty="0">
                          <a:solidFill>
                            <a:schemeClr val="accent5">
                              <a:lumMod val="50000"/>
                            </a:schemeClr>
                          </a:solidFill>
                          <a:latin typeface="Century Gothic" panose="020B0502020202020204" pitchFamily="34" charset="0"/>
                        </a:rPr>
                        <a:t>5 Der </a:t>
                      </a:r>
                      <a:r>
                        <a:rPr lang="en-GB" sz="2400" dirty="0" err="1">
                          <a:solidFill>
                            <a:schemeClr val="accent5">
                              <a:lumMod val="50000"/>
                            </a:schemeClr>
                          </a:solidFill>
                          <a:latin typeface="Century Gothic" panose="020B0502020202020204" pitchFamily="34" charset="0"/>
                        </a:rPr>
                        <a:t>Tisch</a:t>
                      </a:r>
                      <a:r>
                        <a:rPr lang="en-GB" sz="2400" dirty="0">
                          <a:solidFill>
                            <a:schemeClr val="accent5">
                              <a:lumMod val="50000"/>
                            </a:schemeClr>
                          </a:solidFill>
                          <a:latin typeface="Century Gothic" panose="020B0502020202020204" pitchFamily="34" charset="0"/>
                        </a:rPr>
                        <a:t> ___________ auf das </a:t>
                      </a:r>
                      <a:r>
                        <a:rPr lang="en-GB" sz="2400" dirty="0" err="1">
                          <a:solidFill>
                            <a:schemeClr val="accent5">
                              <a:lumMod val="50000"/>
                            </a:schemeClr>
                          </a:solidFill>
                          <a:latin typeface="Century Gothic" panose="020B0502020202020204" pitchFamily="34" charset="0"/>
                        </a:rPr>
                        <a:t>Haus</a:t>
                      </a:r>
                      <a:r>
                        <a:rPr lang="en-GB" sz="2400" dirty="0">
                          <a:solidFill>
                            <a:schemeClr val="accent5">
                              <a:lumMod val="50000"/>
                            </a:schemeClr>
                          </a:solidFill>
                          <a:latin typeface="Century Gothic" panose="020B0502020202020204" pitchFamily="34" charset="0"/>
                        </a:rPr>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55230">
                <a:tc>
                  <a:txBody>
                    <a:bodyPr/>
                    <a:lstStyle/>
                    <a:p>
                      <a:r>
                        <a:rPr lang="en-GB" sz="2400" dirty="0">
                          <a:solidFill>
                            <a:schemeClr val="accent5">
                              <a:lumMod val="50000"/>
                            </a:schemeClr>
                          </a:solidFill>
                          <a:latin typeface="Century Gothic" panose="020B0502020202020204" pitchFamily="34" charset="0"/>
                        </a:rPr>
                        <a:t>6 Das</a:t>
                      </a:r>
                      <a:r>
                        <a:rPr lang="en-GB" sz="2400" baseline="0" dirty="0">
                          <a:solidFill>
                            <a:schemeClr val="accent5">
                              <a:lumMod val="50000"/>
                            </a:schemeClr>
                          </a:solidFill>
                          <a:latin typeface="Century Gothic" panose="020B0502020202020204" pitchFamily="34" charset="0"/>
                        </a:rPr>
                        <a:t> </a:t>
                      </a:r>
                      <a:r>
                        <a:rPr lang="en-GB" sz="2400" baseline="0" dirty="0" err="1">
                          <a:solidFill>
                            <a:schemeClr val="accent5">
                              <a:lumMod val="50000"/>
                            </a:schemeClr>
                          </a:solidFill>
                          <a:latin typeface="Century Gothic" panose="020B0502020202020204" pitchFamily="34" charset="0"/>
                        </a:rPr>
                        <a:t>Haus</a:t>
                      </a:r>
                      <a:r>
                        <a:rPr lang="en-GB" sz="2400" baseline="0" dirty="0">
                          <a:solidFill>
                            <a:schemeClr val="accent5">
                              <a:lumMod val="50000"/>
                            </a:schemeClr>
                          </a:solidFill>
                          <a:latin typeface="Century Gothic" panose="020B0502020202020204" pitchFamily="34" charset="0"/>
                        </a:rPr>
                        <a:t> ___________ auf den Berg.</a:t>
                      </a:r>
                      <a:endParaRPr lang="en-GB" sz="2400" dirty="0">
                        <a:solidFill>
                          <a:schemeClr val="accent5">
                            <a:lumMod val="50000"/>
                          </a:schemeClr>
                        </a:solidFill>
                        <a:latin typeface="Century Gothic" panose="020B0502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555230">
                <a:tc>
                  <a:txBody>
                    <a:bodyPr/>
                    <a:lstStyle/>
                    <a:p>
                      <a:r>
                        <a:rPr lang="en-GB" sz="2400" dirty="0">
                          <a:solidFill>
                            <a:schemeClr val="accent5">
                              <a:lumMod val="50000"/>
                            </a:schemeClr>
                          </a:solidFill>
                          <a:latin typeface="Century Gothic" panose="020B0502020202020204" pitchFamily="34" charset="0"/>
                        </a:rPr>
                        <a:t>7 Der Berg ___________</a:t>
                      </a:r>
                      <a:r>
                        <a:rPr lang="en-GB" sz="2400" baseline="0" dirty="0">
                          <a:solidFill>
                            <a:schemeClr val="accent5">
                              <a:lumMod val="50000"/>
                            </a:schemeClr>
                          </a:solidFill>
                          <a:latin typeface="Century Gothic" panose="020B0502020202020204" pitchFamily="34" charset="0"/>
                        </a:rPr>
                        <a:t> auf </a:t>
                      </a:r>
                      <a:r>
                        <a:rPr lang="en-GB" sz="2400" baseline="0" dirty="0" err="1">
                          <a:solidFill>
                            <a:schemeClr val="accent5">
                              <a:lumMod val="50000"/>
                            </a:schemeClr>
                          </a:solidFill>
                          <a:latin typeface="Century Gothic" panose="020B0502020202020204" pitchFamily="34" charset="0"/>
                        </a:rPr>
                        <a:t>dem</a:t>
                      </a:r>
                      <a:r>
                        <a:rPr lang="en-GB" sz="2400" baseline="0" dirty="0">
                          <a:solidFill>
                            <a:schemeClr val="accent5">
                              <a:lumMod val="50000"/>
                            </a:schemeClr>
                          </a:solidFill>
                          <a:latin typeface="Century Gothic" panose="020B0502020202020204" pitchFamily="34" charset="0"/>
                        </a:rPr>
                        <a:t> </a:t>
                      </a:r>
                      <a:r>
                        <a:rPr lang="en-GB" sz="2400" baseline="0" dirty="0" err="1">
                          <a:solidFill>
                            <a:schemeClr val="accent5">
                              <a:lumMod val="50000"/>
                            </a:schemeClr>
                          </a:solidFill>
                          <a:latin typeface="Century Gothic" panose="020B0502020202020204" pitchFamily="34" charset="0"/>
                        </a:rPr>
                        <a:t>Mond</a:t>
                      </a:r>
                      <a:r>
                        <a:rPr lang="en-GB" sz="2400" baseline="0" dirty="0">
                          <a:solidFill>
                            <a:schemeClr val="accent5">
                              <a:lumMod val="50000"/>
                            </a:schemeClr>
                          </a:solidFill>
                          <a:latin typeface="Century Gothic" panose="020B0502020202020204" pitchFamily="34" charset="0"/>
                        </a:rPr>
                        <a:t>.</a:t>
                      </a:r>
                      <a:endParaRPr lang="en-GB" sz="2400" dirty="0">
                        <a:solidFill>
                          <a:schemeClr val="accent5">
                            <a:lumMod val="50000"/>
                          </a:schemeClr>
                        </a:solidFill>
                        <a:latin typeface="Century Gothic" panose="020B0502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555230">
                <a:tc>
                  <a:txBody>
                    <a:bodyPr/>
                    <a:lstStyle/>
                    <a:p>
                      <a:r>
                        <a:rPr lang="en-GB" sz="2400" dirty="0">
                          <a:solidFill>
                            <a:schemeClr val="accent5">
                              <a:lumMod val="50000"/>
                            </a:schemeClr>
                          </a:solidFill>
                          <a:latin typeface="Century Gothic" panose="020B0502020202020204" pitchFamily="34" charset="0"/>
                        </a:rPr>
                        <a:t>8 Der Mann ___________ auf </a:t>
                      </a:r>
                      <a:r>
                        <a:rPr lang="en-GB" sz="2400" dirty="0" err="1">
                          <a:solidFill>
                            <a:schemeClr val="accent5">
                              <a:lumMod val="50000"/>
                            </a:schemeClr>
                          </a:solidFill>
                          <a:latin typeface="Century Gothic" panose="020B0502020202020204" pitchFamily="34" charset="0"/>
                        </a:rPr>
                        <a:t>dem</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Sessel</a:t>
                      </a:r>
                      <a:r>
                        <a:rPr lang="en-GB" sz="2400" dirty="0">
                          <a:solidFill>
                            <a:schemeClr val="accent5">
                              <a:lumMod val="50000"/>
                            </a:schemeClr>
                          </a:solidFill>
                          <a:latin typeface="Century Gothic" panose="020B0502020202020204" pitchFamily="34" charset="0"/>
                        </a:rPr>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555230">
                <a:tc>
                  <a:txBody>
                    <a:bodyPr/>
                    <a:lstStyle/>
                    <a:p>
                      <a:r>
                        <a:rPr lang="en-GB" sz="2400" dirty="0">
                          <a:solidFill>
                            <a:schemeClr val="accent5">
                              <a:lumMod val="50000"/>
                            </a:schemeClr>
                          </a:solidFill>
                          <a:latin typeface="Century Gothic" panose="020B0502020202020204" pitchFamily="34" charset="0"/>
                        </a:rPr>
                        <a:t>9 Der </a:t>
                      </a:r>
                      <a:r>
                        <a:rPr lang="en-GB" sz="2400" dirty="0" err="1">
                          <a:solidFill>
                            <a:schemeClr val="accent5">
                              <a:lumMod val="50000"/>
                            </a:schemeClr>
                          </a:solidFill>
                          <a:latin typeface="Century Gothic" panose="020B0502020202020204" pitchFamily="34" charset="0"/>
                        </a:rPr>
                        <a:t>Mond</a:t>
                      </a:r>
                      <a:r>
                        <a:rPr lang="en-GB" sz="2400" dirty="0">
                          <a:solidFill>
                            <a:schemeClr val="accent5">
                              <a:lumMod val="50000"/>
                            </a:schemeClr>
                          </a:solidFill>
                          <a:latin typeface="Century Gothic" panose="020B0502020202020204" pitchFamily="34" charset="0"/>
                        </a:rPr>
                        <a:t> ___________ auf der </a:t>
                      </a:r>
                      <a:r>
                        <a:rPr lang="en-GB" sz="2400" dirty="0" err="1">
                          <a:solidFill>
                            <a:schemeClr val="accent5">
                              <a:lumMod val="50000"/>
                            </a:schemeClr>
                          </a:solidFill>
                          <a:latin typeface="Century Gothic" panose="020B0502020202020204" pitchFamily="34" charset="0"/>
                        </a:rPr>
                        <a:t>Nacht</a:t>
                      </a:r>
                      <a:r>
                        <a:rPr lang="en-GB" sz="2400" dirty="0">
                          <a:solidFill>
                            <a:schemeClr val="accent5">
                              <a:lumMod val="50000"/>
                            </a:schemeClr>
                          </a:solidFill>
                          <a:latin typeface="Century Gothic" panose="020B0502020202020204" pitchFamily="34" charset="0"/>
                        </a:rPr>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bl>
          </a:graphicData>
        </a:graphic>
      </p:graphicFrame>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1489" y="4909575"/>
            <a:ext cx="804076" cy="52097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350103" y="4438390"/>
            <a:ext cx="527003" cy="460716"/>
          </a:xfrm>
          <a:prstGeom prst="rect">
            <a:avLst/>
          </a:prstGeom>
        </p:spPr>
      </p:pic>
      <p:pic>
        <p:nvPicPr>
          <p:cNvPr id="9" name="Picture 8"/>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71644" y="3735917"/>
            <a:ext cx="883920" cy="883920"/>
          </a:xfrm>
          <a:prstGeom prst="rect">
            <a:avLst/>
          </a:prstGeom>
        </p:spPr>
      </p:pic>
      <p:sp>
        <p:nvSpPr>
          <p:cNvPr id="2" name="TextBox 1"/>
          <p:cNvSpPr txBox="1"/>
          <p:nvPr/>
        </p:nvSpPr>
        <p:spPr>
          <a:xfrm>
            <a:off x="8989016" y="3988439"/>
            <a:ext cx="2107770" cy="400110"/>
          </a:xfrm>
          <a:prstGeom prst="rect">
            <a:avLst/>
          </a:prstGeom>
          <a:noFill/>
        </p:spPr>
        <p:txBody>
          <a:bodyPr wrap="square" rtlCol="0">
            <a:spAutoFit/>
          </a:bodyPr>
          <a:lstStyle/>
          <a:p>
            <a:r>
              <a:rPr lang="en-GB" sz="2000" dirty="0">
                <a:solidFill>
                  <a:srgbClr val="4472C4">
                    <a:lumMod val="50000"/>
                  </a:srgbClr>
                </a:solidFill>
              </a:rPr>
              <a:t>der </a:t>
            </a:r>
            <a:r>
              <a:rPr lang="en-GB" sz="2000" dirty="0" err="1">
                <a:solidFill>
                  <a:srgbClr val="4472C4">
                    <a:lumMod val="50000"/>
                  </a:srgbClr>
                </a:solidFill>
              </a:rPr>
              <a:t>Mond</a:t>
            </a:r>
            <a:endParaRPr lang="en-GB" sz="2000" dirty="0">
              <a:solidFill>
                <a:srgbClr val="4472C4">
                  <a:lumMod val="50000"/>
                </a:srgbClr>
              </a:solidFill>
            </a:endParaRPr>
          </a:p>
        </p:txBody>
      </p:sp>
      <p:sp>
        <p:nvSpPr>
          <p:cNvPr id="10" name="TextBox 9"/>
          <p:cNvSpPr txBox="1"/>
          <p:nvPr/>
        </p:nvSpPr>
        <p:spPr>
          <a:xfrm>
            <a:off x="8989016" y="4488527"/>
            <a:ext cx="2107770" cy="400110"/>
          </a:xfrm>
          <a:prstGeom prst="rect">
            <a:avLst/>
          </a:prstGeom>
          <a:noFill/>
        </p:spPr>
        <p:txBody>
          <a:bodyPr wrap="square" rtlCol="0">
            <a:spAutoFit/>
          </a:bodyPr>
          <a:lstStyle/>
          <a:p>
            <a:r>
              <a:rPr lang="en-GB" sz="2000" dirty="0">
                <a:solidFill>
                  <a:srgbClr val="4472C4">
                    <a:lumMod val="50000"/>
                  </a:srgbClr>
                </a:solidFill>
              </a:rPr>
              <a:t>der </a:t>
            </a:r>
            <a:r>
              <a:rPr lang="en-GB" sz="2000" dirty="0" err="1">
                <a:solidFill>
                  <a:srgbClr val="4472C4">
                    <a:lumMod val="50000"/>
                  </a:srgbClr>
                </a:solidFill>
              </a:rPr>
              <a:t>Sessel</a:t>
            </a:r>
            <a:endParaRPr lang="en-GB" sz="2000" dirty="0">
              <a:solidFill>
                <a:srgbClr val="4472C4">
                  <a:lumMod val="50000"/>
                </a:srgbClr>
              </a:solidFill>
            </a:endParaRPr>
          </a:p>
        </p:txBody>
      </p:sp>
      <p:sp>
        <p:nvSpPr>
          <p:cNvPr id="11" name="TextBox 10"/>
          <p:cNvSpPr txBox="1"/>
          <p:nvPr/>
        </p:nvSpPr>
        <p:spPr>
          <a:xfrm>
            <a:off x="9113003" y="4967677"/>
            <a:ext cx="2107770" cy="400110"/>
          </a:xfrm>
          <a:prstGeom prst="rect">
            <a:avLst/>
          </a:prstGeom>
          <a:noFill/>
        </p:spPr>
        <p:txBody>
          <a:bodyPr wrap="square" rtlCol="0">
            <a:spAutoFit/>
          </a:bodyPr>
          <a:lstStyle/>
          <a:p>
            <a:r>
              <a:rPr lang="en-GB" sz="2000" dirty="0">
                <a:solidFill>
                  <a:srgbClr val="4472C4">
                    <a:lumMod val="50000"/>
                  </a:srgbClr>
                </a:solidFill>
              </a:rPr>
              <a:t>der Berg</a:t>
            </a:r>
            <a:endParaRPr lang="en-GB" sz="2000" dirty="0">
              <a:solidFill>
                <a:srgbClr val="4472C4">
                  <a:lumMod val="50000"/>
                </a:srgbClr>
              </a:solidFill>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69522" y="2050821"/>
            <a:ext cx="519494" cy="963485"/>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75335" y="3013012"/>
            <a:ext cx="389695" cy="761541"/>
          </a:xfrm>
          <a:prstGeom prst="rect">
            <a:avLst/>
          </a:prstGeom>
        </p:spPr>
      </p:pic>
      <p:sp>
        <p:nvSpPr>
          <p:cNvPr id="14" name="TextBox 13"/>
          <p:cNvSpPr txBox="1"/>
          <p:nvPr/>
        </p:nvSpPr>
        <p:spPr>
          <a:xfrm>
            <a:off x="8989016" y="3269925"/>
            <a:ext cx="2107770" cy="400110"/>
          </a:xfrm>
          <a:prstGeom prst="rect">
            <a:avLst/>
          </a:prstGeom>
          <a:noFill/>
        </p:spPr>
        <p:txBody>
          <a:bodyPr wrap="square" rtlCol="0">
            <a:spAutoFit/>
          </a:bodyPr>
          <a:lstStyle/>
          <a:p>
            <a:r>
              <a:rPr lang="en-GB" sz="2000" dirty="0" err="1">
                <a:solidFill>
                  <a:srgbClr val="4472C4">
                    <a:lumMod val="50000"/>
                  </a:srgbClr>
                </a:solidFill>
              </a:rPr>
              <a:t>stehen</a:t>
            </a:r>
            <a:endParaRPr lang="en-GB" sz="2000" dirty="0">
              <a:solidFill>
                <a:srgbClr val="4472C4">
                  <a:lumMod val="50000"/>
                </a:srgbClr>
              </a:solidFill>
            </a:endParaRPr>
          </a:p>
        </p:txBody>
      </p:sp>
      <p:sp>
        <p:nvSpPr>
          <p:cNvPr id="15" name="TextBox 14"/>
          <p:cNvSpPr txBox="1"/>
          <p:nvPr/>
        </p:nvSpPr>
        <p:spPr>
          <a:xfrm>
            <a:off x="8989016" y="2453661"/>
            <a:ext cx="2107770" cy="400110"/>
          </a:xfrm>
          <a:prstGeom prst="rect">
            <a:avLst/>
          </a:prstGeom>
          <a:noFill/>
        </p:spPr>
        <p:txBody>
          <a:bodyPr wrap="square" rtlCol="0">
            <a:spAutoFit/>
          </a:bodyPr>
          <a:lstStyle/>
          <a:p>
            <a:r>
              <a:rPr lang="en-GB" sz="2000" dirty="0" err="1">
                <a:solidFill>
                  <a:srgbClr val="4472C4">
                    <a:lumMod val="50000"/>
                  </a:srgbClr>
                </a:solidFill>
              </a:rPr>
              <a:t>steigen</a:t>
            </a:r>
            <a:endParaRPr lang="en-GB" sz="2000" dirty="0">
              <a:solidFill>
                <a:srgbClr val="4472C4">
                  <a:lumMod val="50000"/>
                </a:srgbClr>
              </a:solidFill>
            </a:endParaRPr>
          </a:p>
        </p:txBody>
      </p:sp>
      <p:sp>
        <p:nvSpPr>
          <p:cNvPr id="16" name="TextBox 15"/>
          <p:cNvSpPr txBox="1"/>
          <p:nvPr/>
        </p:nvSpPr>
        <p:spPr>
          <a:xfrm>
            <a:off x="3158154" y="6374820"/>
            <a:ext cx="3436973" cy="461665"/>
          </a:xfrm>
          <a:prstGeom prst="rect">
            <a:avLst/>
          </a:prstGeom>
          <a:noFill/>
        </p:spPr>
        <p:txBody>
          <a:bodyPr wrap="square" rtlCol="0">
            <a:spAutoFit/>
          </a:bodyPr>
          <a:lstStyle/>
          <a:p>
            <a:r>
              <a:rPr lang="en-GB" sz="2400" dirty="0">
                <a:solidFill>
                  <a:prstClr val="white"/>
                </a:solidFill>
              </a:rPr>
              <a:t>das </a:t>
            </a:r>
            <a:r>
              <a:rPr lang="en-GB" sz="2400" dirty="0" err="1">
                <a:solidFill>
                  <a:prstClr val="white"/>
                </a:solidFill>
              </a:rPr>
              <a:t>Gedicht</a:t>
            </a:r>
            <a:r>
              <a:rPr lang="en-GB" sz="2400" dirty="0">
                <a:solidFill>
                  <a:prstClr val="white"/>
                </a:solidFill>
              </a:rPr>
              <a:t> - poem</a:t>
            </a:r>
            <a:endParaRPr lang="en-GB" sz="2400" dirty="0">
              <a:solidFill>
                <a:prstClr val="white"/>
              </a:solidFill>
            </a:endParaRPr>
          </a:p>
        </p:txBody>
      </p:sp>
      <p:sp>
        <p:nvSpPr>
          <p:cNvPr id="17" name="TextBox 16"/>
          <p:cNvSpPr txBox="1"/>
          <p:nvPr/>
        </p:nvSpPr>
        <p:spPr>
          <a:xfrm>
            <a:off x="1968285" y="1106549"/>
            <a:ext cx="1425844" cy="461665"/>
          </a:xfrm>
          <a:prstGeom prst="rect">
            <a:avLst/>
          </a:prstGeom>
          <a:noFill/>
        </p:spPr>
        <p:txBody>
          <a:bodyPr wrap="square" rtlCol="0">
            <a:spAutoFit/>
          </a:bodyPr>
          <a:lstStyle/>
          <a:p>
            <a:pPr algn="ctr"/>
            <a:r>
              <a:rPr lang="en-GB" sz="2400" b="1" dirty="0" err="1">
                <a:solidFill>
                  <a:srgbClr val="E28700"/>
                </a:solidFill>
              </a:rPr>
              <a:t>steht</a:t>
            </a:r>
            <a:endParaRPr lang="en-GB" sz="2400" b="1" dirty="0">
              <a:solidFill>
                <a:srgbClr val="E28700"/>
              </a:solidFill>
            </a:endParaRPr>
          </a:p>
        </p:txBody>
      </p:sp>
      <p:sp>
        <p:nvSpPr>
          <p:cNvPr id="18" name="TextBox 17"/>
          <p:cNvSpPr txBox="1"/>
          <p:nvPr/>
        </p:nvSpPr>
        <p:spPr>
          <a:xfrm>
            <a:off x="2167179" y="1692152"/>
            <a:ext cx="1425844" cy="461665"/>
          </a:xfrm>
          <a:prstGeom prst="rect">
            <a:avLst/>
          </a:prstGeom>
          <a:noFill/>
        </p:spPr>
        <p:txBody>
          <a:bodyPr wrap="square" rtlCol="0">
            <a:spAutoFit/>
          </a:bodyPr>
          <a:lstStyle/>
          <a:p>
            <a:pPr algn="ctr"/>
            <a:r>
              <a:rPr lang="en-GB" sz="2400" b="1" dirty="0" err="1">
                <a:solidFill>
                  <a:srgbClr val="E28700"/>
                </a:solidFill>
              </a:rPr>
              <a:t>steigt</a:t>
            </a:r>
            <a:endParaRPr lang="en-GB" sz="2400" b="1" dirty="0">
              <a:solidFill>
                <a:srgbClr val="E28700"/>
              </a:solidFill>
            </a:endParaRPr>
          </a:p>
        </p:txBody>
      </p:sp>
      <p:sp>
        <p:nvSpPr>
          <p:cNvPr id="19" name="TextBox 18"/>
          <p:cNvSpPr txBox="1"/>
          <p:nvPr/>
        </p:nvSpPr>
        <p:spPr>
          <a:xfrm>
            <a:off x="2167179" y="2271159"/>
            <a:ext cx="1425844" cy="461665"/>
          </a:xfrm>
          <a:prstGeom prst="rect">
            <a:avLst/>
          </a:prstGeom>
          <a:noFill/>
        </p:spPr>
        <p:txBody>
          <a:bodyPr wrap="square" rtlCol="0">
            <a:spAutoFit/>
          </a:bodyPr>
          <a:lstStyle/>
          <a:p>
            <a:pPr algn="ctr"/>
            <a:r>
              <a:rPr lang="en-GB" sz="2400" b="1" dirty="0" err="1">
                <a:solidFill>
                  <a:srgbClr val="E28700"/>
                </a:solidFill>
              </a:rPr>
              <a:t>steigt</a:t>
            </a:r>
            <a:endParaRPr lang="en-GB" sz="2400" b="1" dirty="0">
              <a:solidFill>
                <a:srgbClr val="E28700"/>
              </a:solidFill>
            </a:endParaRPr>
          </a:p>
        </p:txBody>
      </p:sp>
      <p:sp>
        <p:nvSpPr>
          <p:cNvPr id="20" name="TextBox 19"/>
          <p:cNvSpPr txBox="1"/>
          <p:nvPr/>
        </p:nvSpPr>
        <p:spPr>
          <a:xfrm>
            <a:off x="2151681" y="2808260"/>
            <a:ext cx="1425844" cy="461665"/>
          </a:xfrm>
          <a:prstGeom prst="rect">
            <a:avLst/>
          </a:prstGeom>
          <a:noFill/>
        </p:spPr>
        <p:txBody>
          <a:bodyPr wrap="square" rtlCol="0">
            <a:spAutoFit/>
          </a:bodyPr>
          <a:lstStyle/>
          <a:p>
            <a:pPr algn="ctr"/>
            <a:r>
              <a:rPr lang="en-GB" sz="2400" b="1" dirty="0" err="1">
                <a:solidFill>
                  <a:srgbClr val="E28700"/>
                </a:solidFill>
              </a:rPr>
              <a:t>steht</a:t>
            </a:r>
            <a:endParaRPr lang="en-GB" sz="2400" b="1" dirty="0">
              <a:solidFill>
                <a:srgbClr val="E28700"/>
              </a:solidFill>
            </a:endParaRPr>
          </a:p>
        </p:txBody>
      </p:sp>
      <p:sp>
        <p:nvSpPr>
          <p:cNvPr id="21" name="TextBox 20"/>
          <p:cNvSpPr txBox="1"/>
          <p:nvPr/>
        </p:nvSpPr>
        <p:spPr>
          <a:xfrm>
            <a:off x="2167179" y="3379805"/>
            <a:ext cx="1425844" cy="461665"/>
          </a:xfrm>
          <a:prstGeom prst="rect">
            <a:avLst/>
          </a:prstGeom>
          <a:noFill/>
        </p:spPr>
        <p:txBody>
          <a:bodyPr wrap="square" rtlCol="0">
            <a:spAutoFit/>
          </a:bodyPr>
          <a:lstStyle/>
          <a:p>
            <a:pPr algn="ctr"/>
            <a:r>
              <a:rPr lang="en-GB" sz="2400" b="1" dirty="0" err="1">
                <a:solidFill>
                  <a:srgbClr val="E28700"/>
                </a:solidFill>
              </a:rPr>
              <a:t>steigt</a:t>
            </a:r>
            <a:endParaRPr lang="en-GB" sz="2400" b="1" dirty="0">
              <a:solidFill>
                <a:srgbClr val="E28700"/>
              </a:solidFill>
            </a:endParaRPr>
          </a:p>
        </p:txBody>
      </p:sp>
      <p:sp>
        <p:nvSpPr>
          <p:cNvPr id="22" name="TextBox 21"/>
          <p:cNvSpPr txBox="1"/>
          <p:nvPr/>
        </p:nvSpPr>
        <p:spPr>
          <a:xfrm>
            <a:off x="2167179" y="3916906"/>
            <a:ext cx="1425844" cy="461665"/>
          </a:xfrm>
          <a:prstGeom prst="rect">
            <a:avLst/>
          </a:prstGeom>
          <a:noFill/>
        </p:spPr>
        <p:txBody>
          <a:bodyPr wrap="square" rtlCol="0">
            <a:spAutoFit/>
          </a:bodyPr>
          <a:lstStyle/>
          <a:p>
            <a:pPr algn="ctr"/>
            <a:r>
              <a:rPr lang="en-GB" sz="2400" b="1" dirty="0" err="1">
                <a:solidFill>
                  <a:srgbClr val="E28700"/>
                </a:solidFill>
              </a:rPr>
              <a:t>steigt</a:t>
            </a:r>
            <a:endParaRPr lang="en-GB" sz="2400" b="1" dirty="0">
              <a:solidFill>
                <a:srgbClr val="E28700"/>
              </a:solidFill>
            </a:endParaRPr>
          </a:p>
        </p:txBody>
      </p:sp>
      <p:sp>
        <p:nvSpPr>
          <p:cNvPr id="23" name="TextBox 22"/>
          <p:cNvSpPr txBox="1"/>
          <p:nvPr/>
        </p:nvSpPr>
        <p:spPr>
          <a:xfrm>
            <a:off x="2151681" y="4473161"/>
            <a:ext cx="1425844" cy="461665"/>
          </a:xfrm>
          <a:prstGeom prst="rect">
            <a:avLst/>
          </a:prstGeom>
          <a:noFill/>
        </p:spPr>
        <p:txBody>
          <a:bodyPr wrap="square" rtlCol="0">
            <a:spAutoFit/>
          </a:bodyPr>
          <a:lstStyle/>
          <a:p>
            <a:pPr algn="ctr"/>
            <a:r>
              <a:rPr lang="en-GB" sz="2400" b="1" dirty="0" err="1">
                <a:solidFill>
                  <a:srgbClr val="E28700"/>
                </a:solidFill>
              </a:rPr>
              <a:t>steht</a:t>
            </a:r>
            <a:endParaRPr lang="en-GB" sz="2400" b="1" dirty="0">
              <a:solidFill>
                <a:srgbClr val="E28700"/>
              </a:solidFill>
            </a:endParaRPr>
          </a:p>
        </p:txBody>
      </p:sp>
      <p:sp>
        <p:nvSpPr>
          <p:cNvPr id="24" name="TextBox 23"/>
          <p:cNvSpPr txBox="1"/>
          <p:nvPr/>
        </p:nvSpPr>
        <p:spPr>
          <a:xfrm>
            <a:off x="2226589" y="5029416"/>
            <a:ext cx="1425844" cy="461665"/>
          </a:xfrm>
          <a:prstGeom prst="rect">
            <a:avLst/>
          </a:prstGeom>
          <a:noFill/>
        </p:spPr>
        <p:txBody>
          <a:bodyPr wrap="square" rtlCol="0">
            <a:spAutoFit/>
          </a:bodyPr>
          <a:lstStyle/>
          <a:p>
            <a:pPr algn="ctr"/>
            <a:r>
              <a:rPr lang="en-GB" sz="2400" b="1" dirty="0" err="1">
                <a:solidFill>
                  <a:srgbClr val="E28700"/>
                </a:solidFill>
              </a:rPr>
              <a:t>steht</a:t>
            </a:r>
            <a:endParaRPr lang="en-GB" sz="2400" b="1" dirty="0">
              <a:solidFill>
                <a:srgbClr val="E28700"/>
              </a:solidFill>
            </a:endParaRPr>
          </a:p>
        </p:txBody>
      </p:sp>
      <p:sp>
        <p:nvSpPr>
          <p:cNvPr id="25" name="TextBox 24"/>
          <p:cNvSpPr txBox="1"/>
          <p:nvPr/>
        </p:nvSpPr>
        <p:spPr>
          <a:xfrm>
            <a:off x="2226589" y="5566517"/>
            <a:ext cx="1425844" cy="461665"/>
          </a:xfrm>
          <a:prstGeom prst="rect">
            <a:avLst/>
          </a:prstGeom>
          <a:noFill/>
        </p:spPr>
        <p:txBody>
          <a:bodyPr wrap="square" rtlCol="0">
            <a:spAutoFit/>
          </a:bodyPr>
          <a:lstStyle/>
          <a:p>
            <a:pPr algn="ctr"/>
            <a:r>
              <a:rPr lang="en-GB" sz="2400" b="1" dirty="0" err="1">
                <a:solidFill>
                  <a:srgbClr val="E28700"/>
                </a:solidFill>
              </a:rPr>
              <a:t>steht</a:t>
            </a:r>
            <a:endParaRPr lang="en-GB" sz="2400" b="1" dirty="0">
              <a:solidFill>
                <a:srgbClr val="E28700"/>
              </a:solidFill>
            </a:endParaRPr>
          </a:p>
        </p:txBody>
      </p:sp>
      <p:sp>
        <p:nvSpPr>
          <p:cNvPr id="26" name="Rounded Rectangle 11">
            <a:extLst>
              <a:ext uri="{FF2B5EF4-FFF2-40B4-BE49-F238E27FC236}">
                <a16:creationId xmlns="" xmlns:a16="http://schemas.microsoft.com/office/drawing/2014/main" id="{483D7EB9-C2AA-4190-98DE-925F861600E9}"/>
              </a:ext>
            </a:extLst>
          </p:cNvPr>
          <p:cNvSpPr/>
          <p:nvPr/>
        </p:nvSpPr>
        <p:spPr>
          <a:xfrm>
            <a:off x="10401300" y="158883"/>
            <a:ext cx="1561012" cy="383670"/>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b="1" dirty="0" err="1">
                <a:solidFill>
                  <a:prstClr val="white"/>
                </a:solidFill>
              </a:rPr>
              <a:t>lesen</a:t>
            </a:r>
            <a:endParaRPr lang="en-GB" b="1" dirty="0">
              <a:solidFill>
                <a:prstClr val="white"/>
              </a:solidFill>
            </a:endParaRPr>
          </a:p>
        </p:txBody>
      </p:sp>
    </p:spTree>
    <p:extLst>
      <p:ext uri="{BB962C8B-B14F-4D97-AF65-F5344CB8AC3E}">
        <p14:creationId xmlns:p14="http://schemas.microsoft.com/office/powerpoint/2010/main" val="370774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13" y="100235"/>
            <a:ext cx="6828594" cy="869950"/>
          </a:xfrm>
          <a:prstGeom prst="rect">
            <a:avLst/>
          </a:prstGeom>
        </p:spPr>
      </p:pic>
      <p:sp>
        <p:nvSpPr>
          <p:cNvPr id="4" name="Title 3"/>
          <p:cNvSpPr>
            <a:spLocks noGrp="1"/>
          </p:cNvSpPr>
          <p:nvPr>
            <p:ph type="title"/>
          </p:nvPr>
        </p:nvSpPr>
        <p:spPr>
          <a:xfrm>
            <a:off x="0" y="-219012"/>
            <a:ext cx="10515600" cy="1325563"/>
          </a:xfrm>
        </p:spPr>
        <p:txBody>
          <a:bodyPr>
            <a:normAutofit/>
          </a:bodyPr>
          <a:lstStyle/>
          <a:p>
            <a:r>
              <a:rPr lang="en-GB" sz="4000" b="1" dirty="0" err="1" smtClean="0">
                <a:solidFill>
                  <a:schemeClr val="bg1"/>
                </a:solidFill>
              </a:rPr>
              <a:t>Immer</a:t>
            </a:r>
            <a:r>
              <a:rPr lang="en-GB" sz="4000" b="1" dirty="0" smtClean="0">
                <a:solidFill>
                  <a:schemeClr val="bg1"/>
                </a:solidFill>
              </a:rPr>
              <a:t> </a:t>
            </a:r>
            <a:r>
              <a:rPr lang="en-GB" sz="4000" b="1" dirty="0" err="1" smtClean="0">
                <a:solidFill>
                  <a:schemeClr val="bg1"/>
                </a:solidFill>
              </a:rPr>
              <a:t>höher</a:t>
            </a:r>
            <a:r>
              <a:rPr lang="en-GB" sz="4000" b="1" dirty="0" smtClean="0">
                <a:solidFill>
                  <a:schemeClr val="bg1"/>
                </a:solidFill>
              </a:rPr>
              <a:t> [1/2]</a:t>
            </a:r>
            <a:endParaRPr lang="en-GB" sz="4000" b="1" dirty="0">
              <a:solidFill>
                <a:schemeClr val="bg1"/>
              </a:solidFill>
            </a:endParaRPr>
          </a:p>
        </p:txBody>
      </p:sp>
      <p:graphicFrame>
        <p:nvGraphicFramePr>
          <p:cNvPr id="6" name="Table 5"/>
          <p:cNvGraphicFramePr>
            <a:graphicFrameLocks noGrp="1"/>
          </p:cNvGraphicFramePr>
          <p:nvPr>
            <p:extLst/>
          </p:nvPr>
        </p:nvGraphicFramePr>
        <p:xfrm>
          <a:off x="513085" y="1894799"/>
          <a:ext cx="4744715" cy="3224765"/>
        </p:xfrm>
        <a:graphic>
          <a:graphicData uri="http://schemas.openxmlformats.org/drawingml/2006/table">
            <a:tbl>
              <a:tblPr firstRow="1" bandRow="1">
                <a:tableStyleId>{5940675A-B579-460E-94D1-54222C63F5DA}</a:tableStyleId>
              </a:tblPr>
              <a:tblGrid>
                <a:gridCol w="4744715">
                  <a:extLst>
                    <a:ext uri="{9D8B030D-6E8A-4147-A177-3AD203B41FA5}">
                      <a16:colId xmlns:a16="http://schemas.microsoft.com/office/drawing/2014/main" xmlns="" val="20000"/>
                    </a:ext>
                  </a:extLst>
                </a:gridCol>
              </a:tblGrid>
              <a:tr h="644953">
                <a:tc>
                  <a:txBody>
                    <a:bodyPr/>
                    <a:lstStyle/>
                    <a:p>
                      <a:r>
                        <a:rPr lang="en-GB" sz="2000" dirty="0" err="1" smtClean="0">
                          <a:solidFill>
                            <a:schemeClr val="accent5">
                              <a:lumMod val="50000"/>
                            </a:schemeClr>
                          </a:solidFill>
                          <a:latin typeface="Century Gothic" panose="020B0502020202020204" pitchFamily="34" charset="0"/>
                        </a:rPr>
                        <a:t>Dermannsteigtaufdensessel</a:t>
                      </a:r>
                      <a:r>
                        <a:rPr lang="en-GB" sz="2000" dirty="0" smtClean="0">
                          <a:solidFill>
                            <a:schemeClr val="accent5">
                              <a:lumMod val="50000"/>
                            </a:schemeClr>
                          </a:solidFill>
                          <a:latin typeface="Century Gothic" panose="020B0502020202020204" pitchFamily="34" charset="0"/>
                        </a:rPr>
                        <a:t>.</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2700" cmpd="sng">
                      <a:noFill/>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644953">
                <a:tc>
                  <a:txBody>
                    <a:bodyPr/>
                    <a:lstStyle/>
                    <a:p>
                      <a:r>
                        <a:rPr lang="en-GB" sz="2000" dirty="0" err="1" smtClean="0">
                          <a:solidFill>
                            <a:schemeClr val="accent5">
                              <a:lumMod val="50000"/>
                            </a:schemeClr>
                          </a:solidFill>
                          <a:latin typeface="Century Gothic" panose="020B0502020202020204" pitchFamily="34" charset="0"/>
                        </a:rPr>
                        <a:t>Dermannstehtaufdemsessel</a:t>
                      </a:r>
                      <a:r>
                        <a:rPr lang="en-GB" sz="2000" dirty="0" smtClean="0">
                          <a:solidFill>
                            <a:schemeClr val="accent5">
                              <a:lumMod val="50000"/>
                            </a:schemeClr>
                          </a:solidFill>
                          <a:latin typeface="Century Gothic" panose="020B0502020202020204" pitchFamily="34" charset="0"/>
                        </a:rPr>
                        <a:t>.</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644953">
                <a:tc>
                  <a:txBody>
                    <a:bodyPr/>
                    <a:lstStyle/>
                    <a:p>
                      <a:r>
                        <a:rPr lang="en-GB" sz="2000" dirty="0" err="1" smtClean="0">
                          <a:solidFill>
                            <a:schemeClr val="accent5">
                              <a:lumMod val="50000"/>
                            </a:schemeClr>
                          </a:solidFill>
                          <a:latin typeface="Century Gothic" panose="020B0502020202020204" pitchFamily="34" charset="0"/>
                        </a:rPr>
                        <a:t>Dersesselsteigtaufdentisch</a:t>
                      </a:r>
                      <a:r>
                        <a:rPr lang="en-GB" sz="2000" dirty="0" smtClean="0">
                          <a:solidFill>
                            <a:schemeClr val="accent5">
                              <a:lumMod val="50000"/>
                            </a:schemeClr>
                          </a:solidFill>
                          <a:latin typeface="Century Gothic" panose="020B0502020202020204" pitchFamily="34" charset="0"/>
                        </a:rPr>
                        <a:t>.</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644953">
                <a:tc>
                  <a:txBody>
                    <a:bodyPr/>
                    <a:lstStyle/>
                    <a:p>
                      <a:r>
                        <a:rPr lang="en-GB" sz="2000" dirty="0" err="1" smtClean="0">
                          <a:solidFill>
                            <a:schemeClr val="accent5">
                              <a:lumMod val="50000"/>
                            </a:schemeClr>
                          </a:solidFill>
                          <a:latin typeface="Century Gothic" panose="020B0502020202020204" pitchFamily="34" charset="0"/>
                        </a:rPr>
                        <a:t>Dermannstehtaufdemsessel</a:t>
                      </a:r>
                      <a:r>
                        <a:rPr lang="en-GB" sz="2000" dirty="0" smtClean="0">
                          <a:solidFill>
                            <a:schemeClr val="accent5">
                              <a:lumMod val="50000"/>
                            </a:schemeClr>
                          </a:solidFill>
                          <a:latin typeface="Century Gothic" panose="020B0502020202020204" pitchFamily="34" charset="0"/>
                        </a:rPr>
                        <a:t>.</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644953">
                <a:tc>
                  <a:txBody>
                    <a:bodyPr/>
                    <a:lstStyle/>
                    <a:p>
                      <a:r>
                        <a:rPr lang="en-GB" sz="2000" dirty="0" smtClean="0">
                          <a:solidFill>
                            <a:schemeClr val="accent5">
                              <a:lumMod val="50000"/>
                            </a:schemeClr>
                          </a:solidFill>
                          <a:latin typeface="Century Gothic" panose="020B0502020202020204" pitchFamily="34" charset="0"/>
                        </a:rPr>
                        <a:t>Dersesselstehtaufdemtsich.</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9050" cap="flat" cmpd="sng" algn="ctr">
                      <a:solidFill>
                        <a:schemeClr val="accent5">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16" name="TextBox 15"/>
          <p:cNvSpPr txBox="1"/>
          <p:nvPr/>
        </p:nvSpPr>
        <p:spPr>
          <a:xfrm>
            <a:off x="3158154" y="6374820"/>
            <a:ext cx="3436973" cy="461665"/>
          </a:xfrm>
          <a:prstGeom prst="rect">
            <a:avLst/>
          </a:prstGeom>
          <a:noFill/>
        </p:spPr>
        <p:txBody>
          <a:bodyPr wrap="square" rtlCol="0">
            <a:spAutoFit/>
          </a:bodyPr>
          <a:lstStyle/>
          <a:p>
            <a:r>
              <a:rPr lang="en-GB" sz="2400" dirty="0">
                <a:solidFill>
                  <a:prstClr val="white"/>
                </a:solidFill>
              </a:rPr>
              <a:t>das </a:t>
            </a:r>
            <a:r>
              <a:rPr lang="en-GB" sz="2400" dirty="0" err="1">
                <a:solidFill>
                  <a:prstClr val="white"/>
                </a:solidFill>
              </a:rPr>
              <a:t>Gedicht</a:t>
            </a:r>
            <a:r>
              <a:rPr lang="en-GB" sz="2400" dirty="0">
                <a:solidFill>
                  <a:prstClr val="white"/>
                </a:solidFill>
              </a:rPr>
              <a:t> - poem</a:t>
            </a:r>
            <a:endParaRPr lang="en-GB" sz="2400" dirty="0">
              <a:solidFill>
                <a:prstClr val="white"/>
              </a:solidFill>
            </a:endParaRPr>
          </a:p>
        </p:txBody>
      </p:sp>
      <p:graphicFrame>
        <p:nvGraphicFramePr>
          <p:cNvPr id="26" name="Table 25"/>
          <p:cNvGraphicFramePr>
            <a:graphicFrameLocks noGrp="1"/>
          </p:cNvGraphicFramePr>
          <p:nvPr>
            <p:extLst/>
          </p:nvPr>
        </p:nvGraphicFramePr>
        <p:xfrm>
          <a:off x="6828594" y="409305"/>
          <a:ext cx="4744715" cy="2382232"/>
        </p:xfrm>
        <a:graphic>
          <a:graphicData uri="http://schemas.openxmlformats.org/drawingml/2006/table">
            <a:tbl>
              <a:tblPr firstRow="1" bandRow="1">
                <a:tableStyleId>{5940675A-B579-460E-94D1-54222C63F5DA}</a:tableStyleId>
              </a:tblPr>
              <a:tblGrid>
                <a:gridCol w="4744715">
                  <a:extLst>
                    <a:ext uri="{9D8B030D-6E8A-4147-A177-3AD203B41FA5}">
                      <a16:colId xmlns:a16="http://schemas.microsoft.com/office/drawing/2014/main" xmlns="" val="20000"/>
                    </a:ext>
                  </a:extLst>
                </a:gridCol>
              </a:tblGrid>
              <a:tr h="595558">
                <a:tc>
                  <a:txBody>
                    <a:bodyPr/>
                    <a:lstStyle/>
                    <a:p>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steigt</a:t>
                      </a:r>
                      <a:r>
                        <a:rPr lang="en-GB" sz="200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2700" cmpd="sng">
                      <a:noFill/>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595558">
                <a:tc>
                  <a:txBody>
                    <a:bodyPr/>
                    <a:lstStyle/>
                    <a:p>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steht</a:t>
                      </a:r>
                      <a:r>
                        <a:rPr lang="en-GB" sz="2000" baseline="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95558">
                <a:tc>
                  <a:txBody>
                    <a:bodyPr/>
                    <a:lstStyle/>
                    <a:p>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steht</a:t>
                      </a:r>
                      <a:r>
                        <a:rPr lang="en-GB" sz="200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595558">
                <a:tc>
                  <a:txBody>
                    <a:bodyPr/>
                    <a:lstStyle/>
                    <a:p>
                      <a:r>
                        <a:rPr lang="en-GB" sz="2000" dirty="0" smtClean="0">
                          <a:solidFill>
                            <a:schemeClr val="accent5">
                              <a:lumMod val="50000"/>
                            </a:schemeClr>
                          </a:solidFill>
                          <a:latin typeface="Century Gothic" panose="020B0502020202020204" pitchFamily="34" charset="0"/>
                        </a:rPr>
                        <a:t>                   </a:t>
                      </a:r>
                      <a:r>
                        <a:rPr lang="en-GB" sz="2000" baseline="0" dirty="0" smtClean="0">
                          <a:solidFill>
                            <a:schemeClr val="accent5">
                              <a:lumMod val="50000"/>
                            </a:schemeClr>
                          </a:solidFill>
                          <a:latin typeface="Century Gothic" panose="020B0502020202020204" pitchFamily="34" charset="0"/>
                        </a:rPr>
                        <a:t> </a:t>
                      </a:r>
                      <a:r>
                        <a:rPr lang="en-GB" sz="2000" baseline="0" dirty="0" err="1" smtClean="0">
                          <a:solidFill>
                            <a:schemeClr val="accent5">
                              <a:lumMod val="50000"/>
                            </a:schemeClr>
                          </a:solidFill>
                          <a:latin typeface="Century Gothic" panose="020B0502020202020204" pitchFamily="34" charset="0"/>
                        </a:rPr>
                        <a:t>steht</a:t>
                      </a:r>
                      <a:r>
                        <a:rPr lang="en-GB" sz="2000" baseline="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9050" cap="flat" cmpd="sng" algn="ctr">
                      <a:solidFill>
                        <a:schemeClr val="accent5">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graphicFrame>
        <p:nvGraphicFramePr>
          <p:cNvPr id="27" name="Table 26"/>
          <p:cNvGraphicFramePr>
            <a:graphicFrameLocks noGrp="1"/>
          </p:cNvGraphicFramePr>
          <p:nvPr>
            <p:extLst/>
          </p:nvPr>
        </p:nvGraphicFramePr>
        <p:xfrm>
          <a:off x="6840167" y="3117497"/>
          <a:ext cx="4744715" cy="3116280"/>
        </p:xfrm>
        <a:graphic>
          <a:graphicData uri="http://schemas.openxmlformats.org/drawingml/2006/table">
            <a:tbl>
              <a:tblPr firstRow="1" bandRow="1">
                <a:tableStyleId>{5940675A-B579-460E-94D1-54222C63F5DA}</a:tableStyleId>
              </a:tblPr>
              <a:tblGrid>
                <a:gridCol w="4744715">
                  <a:extLst>
                    <a:ext uri="{9D8B030D-6E8A-4147-A177-3AD203B41FA5}">
                      <a16:colId xmlns:a16="http://schemas.microsoft.com/office/drawing/2014/main" xmlns="" val="20000"/>
                    </a:ext>
                  </a:extLst>
                </a:gridCol>
              </a:tblGrid>
              <a:tr h="623256">
                <a:tc>
                  <a:txBody>
                    <a:bodyPr/>
                    <a:lstStyle/>
                    <a:p>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steigt</a:t>
                      </a:r>
                      <a:r>
                        <a:rPr lang="en-GB" sz="200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2700" cmpd="sng">
                      <a:noFill/>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623256">
                <a:tc>
                  <a:txBody>
                    <a:bodyPr/>
                    <a:lstStyle/>
                    <a:p>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steht</a:t>
                      </a:r>
                      <a:r>
                        <a:rPr lang="en-GB" sz="2000" baseline="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623256">
                <a:tc>
                  <a:txBody>
                    <a:bodyPr/>
                    <a:lstStyle/>
                    <a:p>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steht</a:t>
                      </a:r>
                      <a:r>
                        <a:rPr lang="en-GB" sz="200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623256">
                <a:tc>
                  <a:txBody>
                    <a:bodyPr/>
                    <a:lstStyle/>
                    <a:p>
                      <a:r>
                        <a:rPr lang="en-GB" sz="2000" dirty="0" smtClean="0">
                          <a:solidFill>
                            <a:schemeClr val="accent5">
                              <a:lumMod val="50000"/>
                            </a:schemeClr>
                          </a:solidFill>
                          <a:latin typeface="Century Gothic" panose="020B0502020202020204" pitchFamily="34" charset="0"/>
                        </a:rPr>
                        <a:t>                   </a:t>
                      </a:r>
                      <a:r>
                        <a:rPr lang="en-GB" sz="2000" baseline="0" dirty="0" smtClean="0">
                          <a:solidFill>
                            <a:schemeClr val="accent5">
                              <a:lumMod val="50000"/>
                            </a:schemeClr>
                          </a:solidFill>
                          <a:latin typeface="Century Gothic" panose="020B0502020202020204" pitchFamily="34" charset="0"/>
                        </a:rPr>
                        <a:t> </a:t>
                      </a:r>
                      <a:r>
                        <a:rPr lang="en-GB" sz="2000" baseline="0" dirty="0" err="1" smtClean="0">
                          <a:solidFill>
                            <a:schemeClr val="accent5">
                              <a:lumMod val="50000"/>
                            </a:schemeClr>
                          </a:solidFill>
                          <a:latin typeface="Century Gothic" panose="020B0502020202020204" pitchFamily="34" charset="0"/>
                        </a:rPr>
                        <a:t>steht</a:t>
                      </a:r>
                      <a:r>
                        <a:rPr lang="en-GB" sz="2000" baseline="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623256">
                <a:tc>
                  <a:txBody>
                    <a:bodyPr/>
                    <a:lstStyle/>
                    <a:p>
                      <a:r>
                        <a:rPr lang="en-GB" sz="2000" baseline="0" dirty="0" smtClean="0">
                          <a:solidFill>
                            <a:schemeClr val="accent5">
                              <a:lumMod val="50000"/>
                            </a:schemeClr>
                          </a:solidFill>
                          <a:latin typeface="Century Gothic" panose="020B0502020202020204" pitchFamily="34" charset="0"/>
                        </a:rPr>
                        <a:t>                    </a:t>
                      </a:r>
                      <a:r>
                        <a:rPr lang="en-GB" sz="2000" baseline="0" dirty="0" err="1" smtClean="0">
                          <a:solidFill>
                            <a:schemeClr val="accent5">
                              <a:lumMod val="50000"/>
                            </a:schemeClr>
                          </a:solidFill>
                          <a:latin typeface="Century Gothic" panose="020B0502020202020204" pitchFamily="34" charset="0"/>
                        </a:rPr>
                        <a:t>steht</a:t>
                      </a:r>
                      <a:r>
                        <a:rPr lang="en-GB" sz="2000" baseline="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9050" cap="flat" cmpd="sng" algn="ctr">
                      <a:solidFill>
                        <a:schemeClr val="accent5">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9" name="Rounded Rectangle 11">
            <a:extLst>
              <a:ext uri="{FF2B5EF4-FFF2-40B4-BE49-F238E27FC236}">
                <a16:creationId xmlns="" xmlns:a16="http://schemas.microsoft.com/office/drawing/2014/main" id="{483D7EB9-C2AA-4190-98DE-925F861600E9}"/>
              </a:ext>
            </a:extLst>
          </p:cNvPr>
          <p:cNvSpPr/>
          <p:nvPr/>
        </p:nvSpPr>
        <p:spPr>
          <a:xfrm>
            <a:off x="10401300" y="158883"/>
            <a:ext cx="1561012" cy="383670"/>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b="1" dirty="0" err="1">
                <a:solidFill>
                  <a:prstClr val="white"/>
                </a:solidFill>
              </a:rPr>
              <a:t>schreiben</a:t>
            </a:r>
            <a:endParaRPr lang="en-GB" b="1" dirty="0">
              <a:solidFill>
                <a:prstClr val="white"/>
              </a:solidFill>
            </a:endParaRPr>
          </a:p>
        </p:txBody>
      </p: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9044" y="3177786"/>
            <a:ext cx="833115" cy="539789"/>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692341" y="1096223"/>
            <a:ext cx="534028" cy="466857"/>
          </a:xfrm>
          <a:prstGeom prst="rect">
            <a:avLst/>
          </a:prstGeom>
        </p:spPr>
      </p:pic>
      <p:pic>
        <p:nvPicPr>
          <p:cNvPr id="34" name="Picture 33"/>
          <p:cNvPicPr>
            <a:picLocks noChangeAspect="1"/>
          </p:cNvPicPr>
          <p:nvPr/>
        </p:nvPicPr>
        <p:blipFill>
          <a:blip r:embed="rId8"/>
          <a:stretch>
            <a:fillRect/>
          </a:stretch>
        </p:blipFill>
        <p:spPr>
          <a:xfrm>
            <a:off x="7402051" y="468056"/>
            <a:ext cx="724068" cy="439613"/>
          </a:xfrm>
          <a:prstGeom prst="rect">
            <a:avLst/>
          </a:prstGeom>
        </p:spPr>
      </p:pic>
      <p:pic>
        <p:nvPicPr>
          <p:cNvPr id="35" name="Picture 34"/>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9609044" y="427867"/>
            <a:ext cx="794644" cy="523270"/>
          </a:xfrm>
          <a:prstGeom prst="rect">
            <a:avLst/>
          </a:prstGeom>
        </p:spPr>
      </p:pic>
      <p:pic>
        <p:nvPicPr>
          <p:cNvPr id="36" name="Picture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69458" y="1059842"/>
            <a:ext cx="421642" cy="506165"/>
          </a:xfrm>
          <a:prstGeom prst="rect">
            <a:avLst/>
          </a:prstGeom>
        </p:spPr>
      </p:pic>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451865" y="1648806"/>
            <a:ext cx="582024" cy="508816"/>
          </a:xfrm>
          <a:prstGeom prst="rect">
            <a:avLst/>
          </a:prstGeom>
        </p:spPr>
      </p:pic>
      <p:pic>
        <p:nvPicPr>
          <p:cNvPr id="39" name="Picture 38"/>
          <p:cNvPicPr>
            <a:picLocks noChangeAspect="1"/>
          </p:cNvPicPr>
          <p:nvPr/>
        </p:nvPicPr>
        <p:blipFill>
          <a:blip r:embed="rId8"/>
          <a:stretch>
            <a:fillRect/>
          </a:stretch>
        </p:blipFill>
        <p:spPr>
          <a:xfrm>
            <a:off x="9699634" y="1722717"/>
            <a:ext cx="646513" cy="392526"/>
          </a:xfrm>
          <a:prstGeom prst="rect">
            <a:avLst/>
          </a:prstGeom>
        </p:spPr>
      </p:pic>
      <p:pic>
        <p:nvPicPr>
          <p:cNvPr id="40" name="Picture 39"/>
          <p:cNvPicPr>
            <a:picLocks noChangeAspect="1"/>
          </p:cNvPicPr>
          <p:nvPr/>
        </p:nvPicPr>
        <p:blipFill>
          <a:blip r:embed="rId8"/>
          <a:stretch>
            <a:fillRect/>
          </a:stretch>
        </p:blipFill>
        <p:spPr>
          <a:xfrm>
            <a:off x="7469458" y="2283107"/>
            <a:ext cx="689522" cy="418638"/>
          </a:xfrm>
          <a:prstGeom prst="rect">
            <a:avLst/>
          </a:prstGeom>
        </p:spPr>
      </p:pic>
      <p:pic>
        <p:nvPicPr>
          <p:cNvPr id="41" name="Picture 40"/>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9692341" y="2190093"/>
            <a:ext cx="794644" cy="523270"/>
          </a:xfrm>
          <a:prstGeom prst="rect">
            <a:avLst/>
          </a:prstGeom>
        </p:spPr>
      </p:pic>
      <p:pic>
        <p:nvPicPr>
          <p:cNvPr id="42" name="Picture 41"/>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7331475" y="3169942"/>
            <a:ext cx="794644" cy="523270"/>
          </a:xfrm>
          <a:prstGeom prst="rect">
            <a:avLst/>
          </a:prstGeom>
        </p:spPr>
      </p:pic>
      <p:pic>
        <p:nvPicPr>
          <p:cNvPr id="48" name="Picture 47"/>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9625568" y="4995076"/>
            <a:ext cx="794644" cy="523270"/>
          </a:xfrm>
          <a:prstGeom prst="rect">
            <a:avLst/>
          </a:prstGeom>
        </p:spPr>
      </p:pic>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0029" y="5632449"/>
            <a:ext cx="833115" cy="539789"/>
          </a:xfrm>
          <a:prstGeom prst="rect">
            <a:avLst/>
          </a:prstGeom>
        </p:spPr>
      </p:pic>
      <p:pic>
        <p:nvPicPr>
          <p:cNvPr id="50" name="Picture 49"/>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7345555" y="5640517"/>
            <a:ext cx="794644" cy="523270"/>
          </a:xfrm>
          <a:prstGeom prst="rect">
            <a:avLst/>
          </a:prstGeom>
        </p:spPr>
      </p:pic>
      <p:pic>
        <p:nvPicPr>
          <p:cNvPr id="51" name="Picture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51865" y="3830718"/>
            <a:ext cx="421642" cy="506165"/>
          </a:xfrm>
          <a:prstGeom prst="rect">
            <a:avLst/>
          </a:prstGeom>
        </p:spPr>
      </p:pic>
      <p:pic>
        <p:nvPicPr>
          <p:cNvPr id="52" name="Picture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796429" y="3799591"/>
            <a:ext cx="582024" cy="508816"/>
          </a:xfrm>
          <a:prstGeom prst="rect">
            <a:avLst/>
          </a:prstGeom>
        </p:spPr>
      </p:pic>
      <p:pic>
        <p:nvPicPr>
          <p:cNvPr id="53" name="Picture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469458" y="4404375"/>
            <a:ext cx="582024" cy="508816"/>
          </a:xfrm>
          <a:prstGeom prst="rect">
            <a:avLst/>
          </a:prstGeom>
        </p:spPr>
      </p:pic>
      <p:pic>
        <p:nvPicPr>
          <p:cNvPr id="54" name="Picture 53"/>
          <p:cNvPicPr>
            <a:picLocks noChangeAspect="1"/>
          </p:cNvPicPr>
          <p:nvPr/>
        </p:nvPicPr>
        <p:blipFill>
          <a:blip r:embed="rId8"/>
          <a:stretch>
            <a:fillRect/>
          </a:stretch>
        </p:blipFill>
        <p:spPr>
          <a:xfrm>
            <a:off x="9747613" y="4462520"/>
            <a:ext cx="646513" cy="392526"/>
          </a:xfrm>
          <a:prstGeom prst="rect">
            <a:avLst/>
          </a:prstGeom>
        </p:spPr>
      </p:pic>
      <p:pic>
        <p:nvPicPr>
          <p:cNvPr id="55" name="Picture 54"/>
          <p:cNvPicPr>
            <a:picLocks noChangeAspect="1"/>
          </p:cNvPicPr>
          <p:nvPr/>
        </p:nvPicPr>
        <p:blipFill>
          <a:blip r:embed="rId8"/>
          <a:stretch>
            <a:fillRect/>
          </a:stretch>
        </p:blipFill>
        <p:spPr>
          <a:xfrm>
            <a:off x="7436597" y="5119565"/>
            <a:ext cx="689522" cy="418638"/>
          </a:xfrm>
          <a:prstGeom prst="rect">
            <a:avLst/>
          </a:prstGeom>
        </p:spPr>
      </p:pic>
      <p:pic>
        <p:nvPicPr>
          <p:cNvPr id="2" name="Poem_Pt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08285" y="1137446"/>
            <a:ext cx="609600" cy="609600"/>
          </a:xfrm>
          <a:prstGeom prst="rect">
            <a:avLst/>
          </a:prstGeom>
        </p:spPr>
      </p:pic>
    </p:spTree>
    <p:extLst>
      <p:ext uri="{BB962C8B-B14F-4D97-AF65-F5344CB8AC3E}">
        <p14:creationId xmlns:p14="http://schemas.microsoft.com/office/powerpoint/2010/main" val="33665380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41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13" y="100235"/>
            <a:ext cx="6828594" cy="869950"/>
          </a:xfrm>
          <a:prstGeom prst="rect">
            <a:avLst/>
          </a:prstGeom>
        </p:spPr>
      </p:pic>
      <p:sp>
        <p:nvSpPr>
          <p:cNvPr id="4" name="Title 3"/>
          <p:cNvSpPr>
            <a:spLocks noGrp="1"/>
          </p:cNvSpPr>
          <p:nvPr>
            <p:ph type="title"/>
          </p:nvPr>
        </p:nvSpPr>
        <p:spPr>
          <a:xfrm>
            <a:off x="0" y="-219012"/>
            <a:ext cx="10515600" cy="1325563"/>
          </a:xfrm>
        </p:spPr>
        <p:txBody>
          <a:bodyPr>
            <a:normAutofit/>
          </a:bodyPr>
          <a:lstStyle/>
          <a:p>
            <a:r>
              <a:rPr lang="en-GB" sz="4000" b="1" dirty="0" err="1" smtClean="0">
                <a:solidFill>
                  <a:schemeClr val="bg1"/>
                </a:solidFill>
              </a:rPr>
              <a:t>Immer</a:t>
            </a:r>
            <a:r>
              <a:rPr lang="en-GB" sz="4000" b="1" dirty="0" smtClean="0">
                <a:solidFill>
                  <a:schemeClr val="bg1"/>
                </a:solidFill>
              </a:rPr>
              <a:t> </a:t>
            </a:r>
            <a:r>
              <a:rPr lang="en-GB" sz="4000" b="1" dirty="0" err="1" smtClean="0">
                <a:solidFill>
                  <a:schemeClr val="bg1"/>
                </a:solidFill>
              </a:rPr>
              <a:t>höher</a:t>
            </a:r>
            <a:r>
              <a:rPr lang="en-GB" sz="4000" b="1" dirty="0" smtClean="0">
                <a:solidFill>
                  <a:schemeClr val="bg1"/>
                </a:solidFill>
              </a:rPr>
              <a:t> [2/2]</a:t>
            </a:r>
            <a:endParaRPr lang="en-GB" sz="4000" b="1" dirty="0">
              <a:solidFill>
                <a:schemeClr val="bg1"/>
              </a:solidFill>
            </a:endParaRPr>
          </a:p>
        </p:txBody>
      </p:sp>
      <p:sp>
        <p:nvSpPr>
          <p:cNvPr id="16" name="TextBox 15"/>
          <p:cNvSpPr txBox="1"/>
          <p:nvPr/>
        </p:nvSpPr>
        <p:spPr>
          <a:xfrm>
            <a:off x="3158154" y="6374820"/>
            <a:ext cx="3436973" cy="461665"/>
          </a:xfrm>
          <a:prstGeom prst="rect">
            <a:avLst/>
          </a:prstGeom>
          <a:noFill/>
        </p:spPr>
        <p:txBody>
          <a:bodyPr wrap="square" rtlCol="0">
            <a:spAutoFit/>
          </a:bodyPr>
          <a:lstStyle/>
          <a:p>
            <a:r>
              <a:rPr lang="en-GB" sz="2400" dirty="0">
                <a:solidFill>
                  <a:prstClr val="white"/>
                </a:solidFill>
              </a:rPr>
              <a:t>das </a:t>
            </a:r>
            <a:r>
              <a:rPr lang="en-GB" sz="2400" dirty="0" err="1">
                <a:solidFill>
                  <a:prstClr val="white"/>
                </a:solidFill>
              </a:rPr>
              <a:t>Gedicht</a:t>
            </a:r>
            <a:r>
              <a:rPr lang="en-GB" sz="2400" dirty="0">
                <a:solidFill>
                  <a:prstClr val="white"/>
                </a:solidFill>
              </a:rPr>
              <a:t> - poem</a:t>
            </a:r>
            <a:endParaRPr lang="en-GB" sz="2400" dirty="0">
              <a:solidFill>
                <a:prstClr val="white"/>
              </a:solidFill>
            </a:endParaRPr>
          </a:p>
        </p:txBody>
      </p:sp>
      <p:graphicFrame>
        <p:nvGraphicFramePr>
          <p:cNvPr id="28" name="Table 27"/>
          <p:cNvGraphicFramePr>
            <a:graphicFrameLocks noGrp="1"/>
          </p:cNvGraphicFramePr>
          <p:nvPr>
            <p:extLst/>
          </p:nvPr>
        </p:nvGraphicFramePr>
        <p:xfrm>
          <a:off x="6812281" y="1289432"/>
          <a:ext cx="4744715" cy="4103981"/>
        </p:xfrm>
        <a:graphic>
          <a:graphicData uri="http://schemas.openxmlformats.org/drawingml/2006/table">
            <a:tbl>
              <a:tblPr firstRow="1" bandRow="1">
                <a:tableStyleId>{5940675A-B579-460E-94D1-54222C63F5DA}</a:tableStyleId>
              </a:tblPr>
              <a:tblGrid>
                <a:gridCol w="4744715">
                  <a:extLst>
                    <a:ext uri="{9D8B030D-6E8A-4147-A177-3AD203B41FA5}">
                      <a16:colId xmlns:a16="http://schemas.microsoft.com/office/drawing/2014/main" xmlns="" val="20000"/>
                    </a:ext>
                  </a:extLst>
                </a:gridCol>
              </a:tblGrid>
              <a:tr h="586283">
                <a:tc>
                  <a:txBody>
                    <a:bodyPr/>
                    <a:lstStyle/>
                    <a:p>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steigt</a:t>
                      </a:r>
                      <a:r>
                        <a:rPr lang="en-GB" sz="200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2700" cmpd="sng">
                      <a:noFill/>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586283">
                <a:tc>
                  <a:txBody>
                    <a:bodyPr/>
                    <a:lstStyle/>
                    <a:p>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steht</a:t>
                      </a:r>
                      <a:r>
                        <a:rPr lang="en-GB" sz="2000" baseline="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86283">
                <a:tc>
                  <a:txBody>
                    <a:bodyPr/>
                    <a:lstStyle/>
                    <a:p>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steht</a:t>
                      </a:r>
                      <a:r>
                        <a:rPr lang="en-GB" sz="200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586283">
                <a:tc>
                  <a:txBody>
                    <a:bodyPr/>
                    <a:lstStyle/>
                    <a:p>
                      <a:r>
                        <a:rPr lang="en-GB" sz="2000" dirty="0" smtClean="0">
                          <a:solidFill>
                            <a:schemeClr val="accent5">
                              <a:lumMod val="50000"/>
                            </a:schemeClr>
                          </a:solidFill>
                          <a:latin typeface="Century Gothic" panose="020B0502020202020204" pitchFamily="34" charset="0"/>
                        </a:rPr>
                        <a:t>                   </a:t>
                      </a:r>
                      <a:r>
                        <a:rPr lang="en-GB" sz="2000" baseline="0" dirty="0" smtClean="0">
                          <a:solidFill>
                            <a:schemeClr val="accent5">
                              <a:lumMod val="50000"/>
                            </a:schemeClr>
                          </a:solidFill>
                          <a:latin typeface="Century Gothic" panose="020B0502020202020204" pitchFamily="34" charset="0"/>
                        </a:rPr>
                        <a:t> </a:t>
                      </a:r>
                      <a:r>
                        <a:rPr lang="en-GB" sz="2000" baseline="0" dirty="0" err="1" smtClean="0">
                          <a:solidFill>
                            <a:schemeClr val="accent5">
                              <a:lumMod val="50000"/>
                            </a:schemeClr>
                          </a:solidFill>
                          <a:latin typeface="Century Gothic" panose="020B0502020202020204" pitchFamily="34" charset="0"/>
                        </a:rPr>
                        <a:t>steht</a:t>
                      </a:r>
                      <a:r>
                        <a:rPr lang="en-GB" sz="2000" baseline="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586283">
                <a:tc>
                  <a:txBody>
                    <a:bodyPr/>
                    <a:lstStyle/>
                    <a:p>
                      <a:r>
                        <a:rPr lang="en-GB" sz="2000" baseline="0" dirty="0" smtClean="0">
                          <a:solidFill>
                            <a:schemeClr val="accent5">
                              <a:lumMod val="50000"/>
                            </a:schemeClr>
                          </a:solidFill>
                          <a:latin typeface="Century Gothic" panose="020B0502020202020204" pitchFamily="34" charset="0"/>
                        </a:rPr>
                        <a:t>                    </a:t>
                      </a:r>
                      <a:r>
                        <a:rPr lang="en-GB" sz="2000" baseline="0" dirty="0" err="1" smtClean="0">
                          <a:solidFill>
                            <a:schemeClr val="accent5">
                              <a:lumMod val="50000"/>
                            </a:schemeClr>
                          </a:solidFill>
                          <a:latin typeface="Century Gothic" panose="020B0502020202020204" pitchFamily="34" charset="0"/>
                        </a:rPr>
                        <a:t>steht</a:t>
                      </a:r>
                      <a:r>
                        <a:rPr lang="en-GB" sz="2000" baseline="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r>
              <a:tr h="586283">
                <a:tc>
                  <a:txBody>
                    <a:bodyPr/>
                    <a:lstStyle/>
                    <a:p>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steht</a:t>
                      </a:r>
                      <a:r>
                        <a:rPr lang="en-GB" sz="200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r>
              <a:tr h="586283">
                <a:tc>
                  <a:txBody>
                    <a:bodyPr/>
                    <a:lstStyle/>
                    <a:p>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steht</a:t>
                      </a:r>
                      <a:r>
                        <a:rPr lang="en-GB" sz="200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9050" cap="flat" cmpd="sng" algn="ctr">
                      <a:solidFill>
                        <a:schemeClr val="accent5">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9" name="Table 8"/>
          <p:cNvGraphicFramePr>
            <a:graphicFrameLocks noGrp="1"/>
          </p:cNvGraphicFramePr>
          <p:nvPr>
            <p:extLst/>
          </p:nvPr>
        </p:nvGraphicFramePr>
        <p:xfrm>
          <a:off x="1025626" y="1371940"/>
          <a:ext cx="4744715" cy="3538518"/>
        </p:xfrm>
        <a:graphic>
          <a:graphicData uri="http://schemas.openxmlformats.org/drawingml/2006/table">
            <a:tbl>
              <a:tblPr firstRow="1" bandRow="1">
                <a:tableStyleId>{5940675A-B579-460E-94D1-54222C63F5DA}</a:tableStyleId>
              </a:tblPr>
              <a:tblGrid>
                <a:gridCol w="4744715">
                  <a:extLst>
                    <a:ext uri="{9D8B030D-6E8A-4147-A177-3AD203B41FA5}">
                      <a16:colId xmlns:a16="http://schemas.microsoft.com/office/drawing/2014/main" xmlns="" val="20000"/>
                    </a:ext>
                  </a:extLst>
                </a:gridCol>
              </a:tblGrid>
              <a:tr h="589753">
                <a:tc>
                  <a:txBody>
                    <a:bodyPr/>
                    <a:lstStyle/>
                    <a:p>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steigt</a:t>
                      </a:r>
                      <a:r>
                        <a:rPr lang="en-GB" sz="200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2700" cmpd="sng">
                      <a:noFill/>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589753">
                <a:tc>
                  <a:txBody>
                    <a:bodyPr/>
                    <a:lstStyle/>
                    <a:p>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steht</a:t>
                      </a:r>
                      <a:r>
                        <a:rPr lang="en-GB" sz="2000" baseline="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89753">
                <a:tc>
                  <a:txBody>
                    <a:bodyPr/>
                    <a:lstStyle/>
                    <a:p>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steht</a:t>
                      </a:r>
                      <a:r>
                        <a:rPr lang="en-GB" sz="200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589753">
                <a:tc>
                  <a:txBody>
                    <a:bodyPr/>
                    <a:lstStyle/>
                    <a:p>
                      <a:r>
                        <a:rPr lang="en-GB" sz="2000" dirty="0" smtClean="0">
                          <a:solidFill>
                            <a:schemeClr val="accent5">
                              <a:lumMod val="50000"/>
                            </a:schemeClr>
                          </a:solidFill>
                          <a:latin typeface="Century Gothic" panose="020B0502020202020204" pitchFamily="34" charset="0"/>
                        </a:rPr>
                        <a:t>                   </a:t>
                      </a:r>
                      <a:r>
                        <a:rPr lang="en-GB" sz="2000" baseline="0" dirty="0" smtClean="0">
                          <a:solidFill>
                            <a:schemeClr val="accent5">
                              <a:lumMod val="50000"/>
                            </a:schemeClr>
                          </a:solidFill>
                          <a:latin typeface="Century Gothic" panose="020B0502020202020204" pitchFamily="34" charset="0"/>
                        </a:rPr>
                        <a:t> </a:t>
                      </a:r>
                      <a:r>
                        <a:rPr lang="en-GB" sz="2000" baseline="0" dirty="0" err="1" smtClean="0">
                          <a:solidFill>
                            <a:schemeClr val="accent5">
                              <a:lumMod val="50000"/>
                            </a:schemeClr>
                          </a:solidFill>
                          <a:latin typeface="Century Gothic" panose="020B0502020202020204" pitchFamily="34" charset="0"/>
                        </a:rPr>
                        <a:t>steht</a:t>
                      </a:r>
                      <a:r>
                        <a:rPr lang="en-GB" sz="2000" baseline="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589753">
                <a:tc>
                  <a:txBody>
                    <a:bodyPr/>
                    <a:lstStyle/>
                    <a:p>
                      <a:r>
                        <a:rPr lang="en-GB" sz="2000" baseline="0" dirty="0" smtClean="0">
                          <a:solidFill>
                            <a:schemeClr val="accent5">
                              <a:lumMod val="50000"/>
                            </a:schemeClr>
                          </a:solidFill>
                          <a:latin typeface="Century Gothic" panose="020B0502020202020204" pitchFamily="34" charset="0"/>
                        </a:rPr>
                        <a:t>                    </a:t>
                      </a:r>
                      <a:r>
                        <a:rPr lang="en-GB" sz="2000" baseline="0" dirty="0" err="1" smtClean="0">
                          <a:solidFill>
                            <a:schemeClr val="accent5">
                              <a:lumMod val="50000"/>
                            </a:schemeClr>
                          </a:solidFill>
                          <a:latin typeface="Century Gothic" panose="020B0502020202020204" pitchFamily="34" charset="0"/>
                        </a:rPr>
                        <a:t>steht</a:t>
                      </a:r>
                      <a:r>
                        <a:rPr lang="en-GB" sz="2000" baseline="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r>
              <a:tr h="589753">
                <a:tc>
                  <a:txBody>
                    <a:bodyPr/>
                    <a:lstStyle/>
                    <a:p>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steht</a:t>
                      </a:r>
                      <a:r>
                        <a:rPr lang="en-GB" sz="200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9050" cap="flat" cmpd="sng" algn="ctr">
                      <a:solidFill>
                        <a:schemeClr val="accent5">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Rounded Rectangle 11">
            <a:extLst>
              <a:ext uri="{FF2B5EF4-FFF2-40B4-BE49-F238E27FC236}">
                <a16:creationId xmlns="" xmlns:a16="http://schemas.microsoft.com/office/drawing/2014/main" id="{483D7EB9-C2AA-4190-98DE-925F861600E9}"/>
              </a:ext>
            </a:extLst>
          </p:cNvPr>
          <p:cNvSpPr/>
          <p:nvPr/>
        </p:nvSpPr>
        <p:spPr>
          <a:xfrm>
            <a:off x="10401300" y="158883"/>
            <a:ext cx="1561012" cy="383670"/>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b="1" dirty="0" err="1">
                <a:solidFill>
                  <a:prstClr val="white"/>
                </a:solidFill>
              </a:rPr>
              <a:t>schreiben</a:t>
            </a:r>
            <a:endParaRPr lang="en-GB" b="1" dirty="0">
              <a:solidFill>
                <a:prstClr val="white"/>
              </a:solidFill>
            </a:endParaRPr>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2835" y="1390341"/>
            <a:ext cx="833115" cy="539789"/>
          </a:xfrm>
          <a:prstGeom prst="rect">
            <a:avLst/>
          </a:prstGeom>
        </p:spPr>
      </p:pic>
      <p:pic>
        <p:nvPicPr>
          <p:cNvPr id="21" name="Picture 20"/>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90454" y="1197701"/>
            <a:ext cx="925070" cy="925070"/>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89863" y="1258929"/>
            <a:ext cx="562167" cy="503140"/>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789217" y="2003361"/>
            <a:ext cx="602243" cy="526491"/>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33698" y="1966543"/>
            <a:ext cx="514404" cy="561091"/>
          </a:xfrm>
          <a:prstGeom prst="rect">
            <a:avLst/>
          </a:prstGeom>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506918" y="2597550"/>
            <a:ext cx="575215" cy="502863"/>
          </a:xfrm>
          <a:prstGeom prst="rect">
            <a:avLst/>
          </a:prstGeom>
        </p:spPr>
      </p:pic>
      <p:pic>
        <p:nvPicPr>
          <p:cNvPr id="30" name="Picture 29"/>
          <p:cNvPicPr>
            <a:picLocks noChangeAspect="1"/>
          </p:cNvPicPr>
          <p:nvPr/>
        </p:nvPicPr>
        <p:blipFill>
          <a:blip r:embed="rId11"/>
          <a:stretch>
            <a:fillRect/>
          </a:stretch>
        </p:blipFill>
        <p:spPr>
          <a:xfrm>
            <a:off x="3789218" y="2658691"/>
            <a:ext cx="727542" cy="441722"/>
          </a:xfrm>
          <a:prstGeom prst="rect">
            <a:avLst/>
          </a:prstGeom>
        </p:spPr>
      </p:pic>
      <p:pic>
        <p:nvPicPr>
          <p:cNvPr id="31" name="Picture 30"/>
          <p:cNvPicPr>
            <a:picLocks noChangeAspect="1"/>
          </p:cNvPicPr>
          <p:nvPr/>
        </p:nvPicPr>
        <p:blipFill>
          <a:blip r:embed="rId11"/>
          <a:stretch>
            <a:fillRect/>
          </a:stretch>
        </p:blipFill>
        <p:spPr>
          <a:xfrm>
            <a:off x="1450564" y="3240244"/>
            <a:ext cx="737658" cy="447864"/>
          </a:xfrm>
          <a:prstGeom prst="rect">
            <a:avLst/>
          </a:prstGeom>
        </p:spPr>
      </p:pic>
      <p:pic>
        <p:nvPicPr>
          <p:cNvPr id="32" name="Picture 31"/>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748965" y="3152449"/>
            <a:ext cx="794644" cy="523270"/>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3645" y="3748814"/>
            <a:ext cx="833115" cy="539789"/>
          </a:xfrm>
          <a:prstGeom prst="rect">
            <a:avLst/>
          </a:prstGeom>
        </p:spPr>
      </p:pic>
      <p:pic>
        <p:nvPicPr>
          <p:cNvPr id="34" name="Picture 33"/>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393578" y="3745884"/>
            <a:ext cx="794644" cy="523270"/>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32925" y="4326930"/>
            <a:ext cx="833115" cy="539789"/>
          </a:xfrm>
          <a:prstGeom prst="rect">
            <a:avLst/>
          </a:prstGeom>
        </p:spPr>
      </p:pic>
      <p:pic>
        <p:nvPicPr>
          <p:cNvPr id="36" name="Picture 35"/>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37152" y="4191381"/>
            <a:ext cx="925070" cy="925070"/>
          </a:xfrm>
          <a:prstGeom prst="rect">
            <a:avLst/>
          </a:prstGeom>
        </p:spPr>
      </p:pic>
      <p:pic>
        <p:nvPicPr>
          <p:cNvPr id="37" name="Picture 36"/>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93292" y="1041473"/>
            <a:ext cx="925070" cy="925070"/>
          </a:xfrm>
          <a:prstGeom prst="rect">
            <a:avLst/>
          </a:prstGeom>
        </p:spPr>
      </p:pic>
      <p:pic>
        <p:nvPicPr>
          <p:cNvPr id="38" name="Picture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9789863" y="1906999"/>
            <a:ext cx="602243" cy="526491"/>
          </a:xfrm>
          <a:prstGeom prst="rect">
            <a:avLst/>
          </a:prstGeom>
        </p:spPr>
      </p:pic>
      <p:pic>
        <p:nvPicPr>
          <p:cNvPr id="39" name="Picture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34344" y="1870181"/>
            <a:ext cx="514404" cy="561091"/>
          </a:xfrm>
          <a:prstGeom prst="rect">
            <a:avLst/>
          </a:prstGeom>
        </p:spPr>
      </p:pic>
      <p:pic>
        <p:nvPicPr>
          <p:cNvPr id="40" name="Picture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7507564" y="2501188"/>
            <a:ext cx="575215" cy="502863"/>
          </a:xfrm>
          <a:prstGeom prst="rect">
            <a:avLst/>
          </a:prstGeom>
        </p:spPr>
      </p:pic>
      <p:pic>
        <p:nvPicPr>
          <p:cNvPr id="41" name="Picture 40"/>
          <p:cNvPicPr>
            <a:picLocks noChangeAspect="1"/>
          </p:cNvPicPr>
          <p:nvPr/>
        </p:nvPicPr>
        <p:blipFill>
          <a:blip r:embed="rId11"/>
          <a:stretch>
            <a:fillRect/>
          </a:stretch>
        </p:blipFill>
        <p:spPr>
          <a:xfrm>
            <a:off x="9789864" y="2562329"/>
            <a:ext cx="727542" cy="441722"/>
          </a:xfrm>
          <a:prstGeom prst="rect">
            <a:avLst/>
          </a:prstGeom>
        </p:spPr>
      </p:pic>
      <p:pic>
        <p:nvPicPr>
          <p:cNvPr id="42" name="Picture 41"/>
          <p:cNvPicPr>
            <a:picLocks noChangeAspect="1"/>
          </p:cNvPicPr>
          <p:nvPr/>
        </p:nvPicPr>
        <p:blipFill>
          <a:blip r:embed="rId11"/>
          <a:stretch>
            <a:fillRect/>
          </a:stretch>
        </p:blipFill>
        <p:spPr>
          <a:xfrm>
            <a:off x="7451210" y="3143882"/>
            <a:ext cx="737658" cy="447864"/>
          </a:xfrm>
          <a:prstGeom prst="rect">
            <a:avLst/>
          </a:prstGeom>
        </p:spPr>
      </p:pic>
      <p:pic>
        <p:nvPicPr>
          <p:cNvPr id="43" name="Picture 42"/>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9749611" y="3056087"/>
            <a:ext cx="794644" cy="523270"/>
          </a:xfrm>
          <a:prstGeom prst="rect">
            <a:avLst/>
          </a:prstGeom>
        </p:spPr>
      </p:pic>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84291" y="3652452"/>
            <a:ext cx="833115" cy="539789"/>
          </a:xfrm>
          <a:prstGeom prst="rect">
            <a:avLst/>
          </a:prstGeom>
        </p:spPr>
      </p:pic>
      <p:pic>
        <p:nvPicPr>
          <p:cNvPr id="45" name="Picture 44"/>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7394224" y="3649522"/>
            <a:ext cx="794644" cy="523270"/>
          </a:xfrm>
          <a:prstGeom prst="rect">
            <a:avLst/>
          </a:prstGeom>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33571" y="4230568"/>
            <a:ext cx="833115" cy="539789"/>
          </a:xfrm>
          <a:prstGeom prst="rect">
            <a:avLst/>
          </a:prstGeom>
        </p:spPr>
      </p:pic>
      <p:pic>
        <p:nvPicPr>
          <p:cNvPr id="47" name="Picture 46"/>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37798" y="4095019"/>
            <a:ext cx="925070" cy="925070"/>
          </a:xfrm>
          <a:prstGeom prst="rect">
            <a:avLst/>
          </a:prstGeom>
        </p:spPr>
      </p:pic>
      <p:pic>
        <p:nvPicPr>
          <p:cNvPr id="48" name="Picture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32381" y="4831950"/>
            <a:ext cx="562167" cy="503140"/>
          </a:xfrm>
          <a:prstGeom prst="rect">
            <a:avLst/>
          </a:prstGeom>
        </p:spPr>
      </p:pic>
      <p:pic>
        <p:nvPicPr>
          <p:cNvPr id="49" name="Picture 48"/>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19747" y="4651224"/>
            <a:ext cx="925070" cy="925070"/>
          </a:xfrm>
          <a:prstGeom prst="rect">
            <a:avLst/>
          </a:prstGeom>
        </p:spPr>
      </p:pic>
      <p:pic>
        <p:nvPicPr>
          <p:cNvPr id="2" name="Poem_Pt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59633" y="5464616"/>
            <a:ext cx="609600" cy="609600"/>
          </a:xfrm>
          <a:prstGeom prst="rect">
            <a:avLst/>
          </a:prstGeom>
        </p:spPr>
      </p:pic>
    </p:spTree>
    <p:extLst>
      <p:ext uri="{BB962C8B-B14F-4D97-AF65-F5344CB8AC3E}">
        <p14:creationId xmlns:p14="http://schemas.microsoft.com/office/powerpoint/2010/main" val="7969233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89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13" y="100235"/>
            <a:ext cx="6828594" cy="869950"/>
          </a:xfrm>
          <a:prstGeom prst="rect">
            <a:avLst/>
          </a:prstGeom>
        </p:spPr>
      </p:pic>
      <p:sp>
        <p:nvSpPr>
          <p:cNvPr id="4" name="Title 3"/>
          <p:cNvSpPr>
            <a:spLocks noGrp="1"/>
          </p:cNvSpPr>
          <p:nvPr>
            <p:ph type="title"/>
          </p:nvPr>
        </p:nvSpPr>
        <p:spPr>
          <a:xfrm>
            <a:off x="0" y="-219012"/>
            <a:ext cx="10515600" cy="1325563"/>
          </a:xfrm>
        </p:spPr>
        <p:txBody>
          <a:bodyPr>
            <a:normAutofit/>
          </a:bodyPr>
          <a:lstStyle/>
          <a:p>
            <a:r>
              <a:rPr lang="en-GB" sz="4000" b="1" dirty="0" err="1" smtClean="0">
                <a:solidFill>
                  <a:schemeClr val="bg1"/>
                </a:solidFill>
              </a:rPr>
              <a:t>Immer</a:t>
            </a:r>
            <a:r>
              <a:rPr lang="en-GB" sz="4000" b="1" dirty="0" smtClean="0">
                <a:solidFill>
                  <a:schemeClr val="bg1"/>
                </a:solidFill>
              </a:rPr>
              <a:t> </a:t>
            </a:r>
            <a:r>
              <a:rPr lang="en-GB" sz="4000" b="1" dirty="0" err="1" smtClean="0">
                <a:solidFill>
                  <a:schemeClr val="bg1"/>
                </a:solidFill>
              </a:rPr>
              <a:t>höher</a:t>
            </a:r>
            <a:r>
              <a:rPr lang="en-GB" sz="4000" b="1" dirty="0" smtClean="0">
                <a:solidFill>
                  <a:schemeClr val="bg1"/>
                </a:solidFill>
              </a:rPr>
              <a:t> [1/2]</a:t>
            </a:r>
            <a:endParaRPr lang="en-GB" sz="4000" b="1" dirty="0">
              <a:solidFill>
                <a:schemeClr val="bg1"/>
              </a:solidFill>
            </a:endParaRPr>
          </a:p>
        </p:txBody>
      </p:sp>
      <p:graphicFrame>
        <p:nvGraphicFramePr>
          <p:cNvPr id="6" name="Table 5"/>
          <p:cNvGraphicFramePr>
            <a:graphicFrameLocks noGrp="1"/>
          </p:cNvGraphicFramePr>
          <p:nvPr>
            <p:extLst/>
          </p:nvPr>
        </p:nvGraphicFramePr>
        <p:xfrm>
          <a:off x="513085" y="1894799"/>
          <a:ext cx="4744715" cy="3224765"/>
        </p:xfrm>
        <a:graphic>
          <a:graphicData uri="http://schemas.openxmlformats.org/drawingml/2006/table">
            <a:tbl>
              <a:tblPr firstRow="1" bandRow="1">
                <a:tableStyleId>{5940675A-B579-460E-94D1-54222C63F5DA}</a:tableStyleId>
              </a:tblPr>
              <a:tblGrid>
                <a:gridCol w="4744715">
                  <a:extLst>
                    <a:ext uri="{9D8B030D-6E8A-4147-A177-3AD203B41FA5}">
                      <a16:colId xmlns:a16="http://schemas.microsoft.com/office/drawing/2014/main" xmlns="" val="20000"/>
                    </a:ext>
                  </a:extLst>
                </a:gridCol>
              </a:tblGrid>
              <a:tr h="644953">
                <a:tc>
                  <a:txBody>
                    <a:bodyPr/>
                    <a:lstStyle/>
                    <a:p>
                      <a:r>
                        <a:rPr lang="en-GB" sz="2000" dirty="0" err="1" smtClean="0">
                          <a:solidFill>
                            <a:schemeClr val="accent5">
                              <a:lumMod val="50000"/>
                            </a:schemeClr>
                          </a:solidFill>
                          <a:latin typeface="Century Gothic" panose="020B0502020202020204" pitchFamily="34" charset="0"/>
                        </a:rPr>
                        <a:t>Dermannsteigtaufdensessel</a:t>
                      </a:r>
                      <a:r>
                        <a:rPr lang="en-GB" sz="2000" dirty="0" smtClean="0">
                          <a:solidFill>
                            <a:schemeClr val="accent5">
                              <a:lumMod val="50000"/>
                            </a:schemeClr>
                          </a:solidFill>
                          <a:latin typeface="Century Gothic" panose="020B0502020202020204" pitchFamily="34" charset="0"/>
                        </a:rPr>
                        <a:t>.</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2700" cmpd="sng">
                      <a:noFill/>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644953">
                <a:tc>
                  <a:txBody>
                    <a:bodyPr/>
                    <a:lstStyle/>
                    <a:p>
                      <a:r>
                        <a:rPr lang="en-GB" sz="2000" dirty="0" err="1" smtClean="0">
                          <a:solidFill>
                            <a:schemeClr val="accent5">
                              <a:lumMod val="50000"/>
                            </a:schemeClr>
                          </a:solidFill>
                          <a:latin typeface="Century Gothic" panose="020B0502020202020204" pitchFamily="34" charset="0"/>
                        </a:rPr>
                        <a:t>Dermannstehtaufdemsessel</a:t>
                      </a:r>
                      <a:r>
                        <a:rPr lang="en-GB" sz="2000" dirty="0" smtClean="0">
                          <a:solidFill>
                            <a:schemeClr val="accent5">
                              <a:lumMod val="50000"/>
                            </a:schemeClr>
                          </a:solidFill>
                          <a:latin typeface="Century Gothic" panose="020B0502020202020204" pitchFamily="34" charset="0"/>
                        </a:rPr>
                        <a:t>.</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644953">
                <a:tc>
                  <a:txBody>
                    <a:bodyPr/>
                    <a:lstStyle/>
                    <a:p>
                      <a:r>
                        <a:rPr lang="en-GB" sz="2000" dirty="0" err="1" smtClean="0">
                          <a:solidFill>
                            <a:schemeClr val="accent5">
                              <a:lumMod val="50000"/>
                            </a:schemeClr>
                          </a:solidFill>
                          <a:latin typeface="Century Gothic" panose="020B0502020202020204" pitchFamily="34" charset="0"/>
                        </a:rPr>
                        <a:t>Dersesselsteigtaufdentisch</a:t>
                      </a:r>
                      <a:r>
                        <a:rPr lang="en-GB" sz="2000" dirty="0" smtClean="0">
                          <a:solidFill>
                            <a:schemeClr val="accent5">
                              <a:lumMod val="50000"/>
                            </a:schemeClr>
                          </a:solidFill>
                          <a:latin typeface="Century Gothic" panose="020B0502020202020204" pitchFamily="34" charset="0"/>
                        </a:rPr>
                        <a:t>.</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644953">
                <a:tc>
                  <a:txBody>
                    <a:bodyPr/>
                    <a:lstStyle/>
                    <a:p>
                      <a:r>
                        <a:rPr lang="en-GB" sz="2000" dirty="0" err="1" smtClean="0">
                          <a:solidFill>
                            <a:schemeClr val="accent5">
                              <a:lumMod val="50000"/>
                            </a:schemeClr>
                          </a:solidFill>
                          <a:latin typeface="Century Gothic" panose="020B0502020202020204" pitchFamily="34" charset="0"/>
                        </a:rPr>
                        <a:t>Dermannstehtaufdemsessel</a:t>
                      </a:r>
                      <a:r>
                        <a:rPr lang="en-GB" sz="2000" dirty="0" smtClean="0">
                          <a:solidFill>
                            <a:schemeClr val="accent5">
                              <a:lumMod val="50000"/>
                            </a:schemeClr>
                          </a:solidFill>
                          <a:latin typeface="Century Gothic" panose="020B0502020202020204" pitchFamily="34" charset="0"/>
                        </a:rPr>
                        <a:t>.</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644953">
                <a:tc>
                  <a:txBody>
                    <a:bodyPr/>
                    <a:lstStyle/>
                    <a:p>
                      <a:r>
                        <a:rPr lang="en-GB" sz="2000" dirty="0" smtClean="0">
                          <a:solidFill>
                            <a:schemeClr val="accent5">
                              <a:lumMod val="50000"/>
                            </a:schemeClr>
                          </a:solidFill>
                          <a:latin typeface="Century Gothic" panose="020B0502020202020204" pitchFamily="34" charset="0"/>
                        </a:rPr>
                        <a:t>Dersesselstehtaufdemtsich.</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9050" cap="flat" cmpd="sng" algn="ctr">
                      <a:solidFill>
                        <a:schemeClr val="accent5">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16" name="TextBox 15"/>
          <p:cNvSpPr txBox="1"/>
          <p:nvPr/>
        </p:nvSpPr>
        <p:spPr>
          <a:xfrm>
            <a:off x="3158154" y="6374820"/>
            <a:ext cx="3436973" cy="461665"/>
          </a:xfrm>
          <a:prstGeom prst="rect">
            <a:avLst/>
          </a:prstGeom>
          <a:noFill/>
        </p:spPr>
        <p:txBody>
          <a:bodyPr wrap="square" rtlCol="0">
            <a:spAutoFit/>
          </a:bodyPr>
          <a:lstStyle/>
          <a:p>
            <a:r>
              <a:rPr lang="en-GB" sz="2400" dirty="0">
                <a:solidFill>
                  <a:prstClr val="white"/>
                </a:solidFill>
              </a:rPr>
              <a:t>das </a:t>
            </a:r>
            <a:r>
              <a:rPr lang="en-GB" sz="2400" dirty="0" err="1">
                <a:solidFill>
                  <a:prstClr val="white"/>
                </a:solidFill>
              </a:rPr>
              <a:t>Gedicht</a:t>
            </a:r>
            <a:r>
              <a:rPr lang="en-GB" sz="2400" dirty="0">
                <a:solidFill>
                  <a:prstClr val="white"/>
                </a:solidFill>
              </a:rPr>
              <a:t> - poem</a:t>
            </a:r>
            <a:endParaRPr lang="en-GB" sz="2400" dirty="0">
              <a:solidFill>
                <a:prstClr val="white"/>
              </a:solidFill>
            </a:endParaRPr>
          </a:p>
        </p:txBody>
      </p:sp>
      <p:graphicFrame>
        <p:nvGraphicFramePr>
          <p:cNvPr id="26" name="Table 25"/>
          <p:cNvGraphicFramePr>
            <a:graphicFrameLocks noGrp="1"/>
          </p:cNvGraphicFramePr>
          <p:nvPr>
            <p:extLst/>
          </p:nvPr>
        </p:nvGraphicFramePr>
        <p:xfrm>
          <a:off x="6828594" y="409305"/>
          <a:ext cx="4744715" cy="2382232"/>
        </p:xfrm>
        <a:graphic>
          <a:graphicData uri="http://schemas.openxmlformats.org/drawingml/2006/table">
            <a:tbl>
              <a:tblPr firstRow="1" bandRow="1">
                <a:tableStyleId>{5940675A-B579-460E-94D1-54222C63F5DA}</a:tableStyleId>
              </a:tblPr>
              <a:tblGrid>
                <a:gridCol w="4744715">
                  <a:extLst>
                    <a:ext uri="{9D8B030D-6E8A-4147-A177-3AD203B41FA5}">
                      <a16:colId xmlns:a16="http://schemas.microsoft.com/office/drawing/2014/main" xmlns="" val="20000"/>
                    </a:ext>
                  </a:extLst>
                </a:gridCol>
              </a:tblGrid>
              <a:tr h="595558">
                <a:tc>
                  <a:txBody>
                    <a:bodyPr/>
                    <a:lstStyle/>
                    <a:p>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steigt</a:t>
                      </a:r>
                      <a:r>
                        <a:rPr lang="en-GB" sz="200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2700" cmpd="sng">
                      <a:noFill/>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595558">
                <a:tc>
                  <a:txBody>
                    <a:bodyPr/>
                    <a:lstStyle/>
                    <a:p>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steht</a:t>
                      </a:r>
                      <a:r>
                        <a:rPr lang="en-GB" sz="2000" baseline="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95558">
                <a:tc>
                  <a:txBody>
                    <a:bodyPr/>
                    <a:lstStyle/>
                    <a:p>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steht</a:t>
                      </a:r>
                      <a:r>
                        <a:rPr lang="en-GB" sz="200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595558">
                <a:tc>
                  <a:txBody>
                    <a:bodyPr/>
                    <a:lstStyle/>
                    <a:p>
                      <a:r>
                        <a:rPr lang="en-GB" sz="2000" dirty="0" smtClean="0">
                          <a:solidFill>
                            <a:schemeClr val="accent5">
                              <a:lumMod val="50000"/>
                            </a:schemeClr>
                          </a:solidFill>
                          <a:latin typeface="Century Gothic" panose="020B0502020202020204" pitchFamily="34" charset="0"/>
                        </a:rPr>
                        <a:t>                   </a:t>
                      </a:r>
                      <a:r>
                        <a:rPr lang="en-GB" sz="2000" baseline="0" dirty="0" smtClean="0">
                          <a:solidFill>
                            <a:schemeClr val="accent5">
                              <a:lumMod val="50000"/>
                            </a:schemeClr>
                          </a:solidFill>
                          <a:latin typeface="Century Gothic" panose="020B0502020202020204" pitchFamily="34" charset="0"/>
                        </a:rPr>
                        <a:t> </a:t>
                      </a:r>
                      <a:r>
                        <a:rPr lang="en-GB" sz="2000" baseline="0" dirty="0" err="1" smtClean="0">
                          <a:solidFill>
                            <a:schemeClr val="accent5">
                              <a:lumMod val="50000"/>
                            </a:schemeClr>
                          </a:solidFill>
                          <a:latin typeface="Century Gothic" panose="020B0502020202020204" pitchFamily="34" charset="0"/>
                        </a:rPr>
                        <a:t>steht</a:t>
                      </a:r>
                      <a:r>
                        <a:rPr lang="en-GB" sz="2000" baseline="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9050" cap="flat" cmpd="sng" algn="ctr">
                      <a:solidFill>
                        <a:schemeClr val="accent5">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graphicFrame>
        <p:nvGraphicFramePr>
          <p:cNvPr id="27" name="Table 26"/>
          <p:cNvGraphicFramePr>
            <a:graphicFrameLocks noGrp="1"/>
          </p:cNvGraphicFramePr>
          <p:nvPr>
            <p:extLst/>
          </p:nvPr>
        </p:nvGraphicFramePr>
        <p:xfrm>
          <a:off x="6840167" y="3117497"/>
          <a:ext cx="4744715" cy="3116280"/>
        </p:xfrm>
        <a:graphic>
          <a:graphicData uri="http://schemas.openxmlformats.org/drawingml/2006/table">
            <a:tbl>
              <a:tblPr firstRow="1" bandRow="1">
                <a:tableStyleId>{5940675A-B579-460E-94D1-54222C63F5DA}</a:tableStyleId>
              </a:tblPr>
              <a:tblGrid>
                <a:gridCol w="4744715">
                  <a:extLst>
                    <a:ext uri="{9D8B030D-6E8A-4147-A177-3AD203B41FA5}">
                      <a16:colId xmlns:a16="http://schemas.microsoft.com/office/drawing/2014/main" xmlns="" val="20000"/>
                    </a:ext>
                  </a:extLst>
                </a:gridCol>
              </a:tblGrid>
              <a:tr h="623256">
                <a:tc>
                  <a:txBody>
                    <a:bodyPr/>
                    <a:lstStyle/>
                    <a:p>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steigt</a:t>
                      </a:r>
                      <a:r>
                        <a:rPr lang="en-GB" sz="200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2700" cmpd="sng">
                      <a:noFill/>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623256">
                <a:tc>
                  <a:txBody>
                    <a:bodyPr/>
                    <a:lstStyle/>
                    <a:p>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steht</a:t>
                      </a:r>
                      <a:r>
                        <a:rPr lang="en-GB" sz="2000" baseline="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623256">
                <a:tc>
                  <a:txBody>
                    <a:bodyPr/>
                    <a:lstStyle/>
                    <a:p>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steht</a:t>
                      </a:r>
                      <a:r>
                        <a:rPr lang="en-GB" sz="200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623256">
                <a:tc>
                  <a:txBody>
                    <a:bodyPr/>
                    <a:lstStyle/>
                    <a:p>
                      <a:r>
                        <a:rPr lang="en-GB" sz="2000" dirty="0" smtClean="0">
                          <a:solidFill>
                            <a:schemeClr val="accent5">
                              <a:lumMod val="50000"/>
                            </a:schemeClr>
                          </a:solidFill>
                          <a:latin typeface="Century Gothic" panose="020B0502020202020204" pitchFamily="34" charset="0"/>
                        </a:rPr>
                        <a:t>                   </a:t>
                      </a:r>
                      <a:r>
                        <a:rPr lang="en-GB" sz="2000" baseline="0" dirty="0" smtClean="0">
                          <a:solidFill>
                            <a:schemeClr val="accent5">
                              <a:lumMod val="50000"/>
                            </a:schemeClr>
                          </a:solidFill>
                          <a:latin typeface="Century Gothic" panose="020B0502020202020204" pitchFamily="34" charset="0"/>
                        </a:rPr>
                        <a:t> </a:t>
                      </a:r>
                      <a:r>
                        <a:rPr lang="en-GB" sz="2000" baseline="0" dirty="0" err="1" smtClean="0">
                          <a:solidFill>
                            <a:schemeClr val="accent5">
                              <a:lumMod val="50000"/>
                            </a:schemeClr>
                          </a:solidFill>
                          <a:latin typeface="Century Gothic" panose="020B0502020202020204" pitchFamily="34" charset="0"/>
                        </a:rPr>
                        <a:t>steht</a:t>
                      </a:r>
                      <a:r>
                        <a:rPr lang="en-GB" sz="2000" baseline="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623256">
                <a:tc>
                  <a:txBody>
                    <a:bodyPr/>
                    <a:lstStyle/>
                    <a:p>
                      <a:r>
                        <a:rPr lang="en-GB" sz="2000" baseline="0" dirty="0" smtClean="0">
                          <a:solidFill>
                            <a:schemeClr val="accent5">
                              <a:lumMod val="50000"/>
                            </a:schemeClr>
                          </a:solidFill>
                          <a:latin typeface="Century Gothic" panose="020B0502020202020204" pitchFamily="34" charset="0"/>
                        </a:rPr>
                        <a:t>                    </a:t>
                      </a:r>
                      <a:r>
                        <a:rPr lang="en-GB" sz="2000" baseline="0" dirty="0" err="1" smtClean="0">
                          <a:solidFill>
                            <a:schemeClr val="accent5">
                              <a:lumMod val="50000"/>
                            </a:schemeClr>
                          </a:solidFill>
                          <a:latin typeface="Century Gothic" panose="020B0502020202020204" pitchFamily="34" charset="0"/>
                        </a:rPr>
                        <a:t>steht</a:t>
                      </a:r>
                      <a:r>
                        <a:rPr lang="en-GB" sz="2000" baseline="0" dirty="0" smtClean="0">
                          <a:solidFill>
                            <a:schemeClr val="accent5">
                              <a:lumMod val="50000"/>
                            </a:schemeClr>
                          </a:solidFill>
                          <a:latin typeface="Century Gothic" panose="020B0502020202020204" pitchFamily="34" charset="0"/>
                        </a:rPr>
                        <a:t> auf</a:t>
                      </a:r>
                      <a:endParaRPr lang="en-GB" sz="2000" dirty="0">
                        <a:solidFill>
                          <a:schemeClr val="accent5">
                            <a:lumMod val="50000"/>
                          </a:schemeClr>
                        </a:solidFill>
                        <a:latin typeface="Century Gothic" panose="020B0502020202020204" pitchFamily="34" charset="0"/>
                      </a:endParaRPr>
                    </a:p>
                  </a:txBody>
                  <a:tcPr anchor="ctr">
                    <a:lnL w="12700" cmpd="sng">
                      <a:noFill/>
                    </a:lnL>
                    <a:lnR w="12700" cmpd="sng">
                      <a:noFill/>
                    </a:lnR>
                    <a:lnT w="19050" cap="flat" cmpd="sng" algn="ctr">
                      <a:solidFill>
                        <a:schemeClr val="accent5">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9" name="Rounded Rectangle 11">
            <a:extLst>
              <a:ext uri="{FF2B5EF4-FFF2-40B4-BE49-F238E27FC236}">
                <a16:creationId xmlns="" xmlns:a16="http://schemas.microsoft.com/office/drawing/2014/main" id="{483D7EB9-C2AA-4190-98DE-925F861600E9}"/>
              </a:ext>
            </a:extLst>
          </p:cNvPr>
          <p:cNvSpPr/>
          <p:nvPr/>
        </p:nvSpPr>
        <p:spPr>
          <a:xfrm>
            <a:off x="10204128" y="81829"/>
            <a:ext cx="1903912" cy="383670"/>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b="1" dirty="0">
                <a:solidFill>
                  <a:prstClr val="white"/>
                </a:solidFill>
              </a:rPr>
              <a:t>ANTWORTEN</a:t>
            </a:r>
            <a:endParaRPr lang="en-GB" b="1" dirty="0">
              <a:solidFill>
                <a:prstClr val="white"/>
              </a:solidFill>
            </a:endParaRP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9044" y="3177786"/>
            <a:ext cx="833115" cy="539789"/>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692341" y="1096223"/>
            <a:ext cx="534028" cy="466857"/>
          </a:xfrm>
          <a:prstGeom prst="rect">
            <a:avLst/>
          </a:prstGeom>
        </p:spPr>
      </p:pic>
      <p:pic>
        <p:nvPicPr>
          <p:cNvPr id="34" name="Picture 33"/>
          <p:cNvPicPr>
            <a:picLocks noChangeAspect="1"/>
          </p:cNvPicPr>
          <p:nvPr/>
        </p:nvPicPr>
        <p:blipFill>
          <a:blip r:embed="rId6"/>
          <a:stretch>
            <a:fillRect/>
          </a:stretch>
        </p:blipFill>
        <p:spPr>
          <a:xfrm>
            <a:off x="7402051" y="468056"/>
            <a:ext cx="724068" cy="439613"/>
          </a:xfrm>
          <a:prstGeom prst="rect">
            <a:avLst/>
          </a:prstGeom>
        </p:spPr>
      </p:pic>
      <p:pic>
        <p:nvPicPr>
          <p:cNvPr id="35" name="Picture 34"/>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9609044" y="427867"/>
            <a:ext cx="794644" cy="523270"/>
          </a:xfrm>
          <a:prstGeom prst="rect">
            <a:avLst/>
          </a:prstGeom>
        </p:spPr>
      </p:pic>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1865" y="1089497"/>
            <a:ext cx="421642" cy="506165"/>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451865" y="1648806"/>
            <a:ext cx="582024" cy="508816"/>
          </a:xfrm>
          <a:prstGeom prst="rect">
            <a:avLst/>
          </a:prstGeom>
        </p:spPr>
      </p:pic>
      <p:pic>
        <p:nvPicPr>
          <p:cNvPr id="39" name="Picture 38"/>
          <p:cNvPicPr>
            <a:picLocks noChangeAspect="1"/>
          </p:cNvPicPr>
          <p:nvPr/>
        </p:nvPicPr>
        <p:blipFill>
          <a:blip r:embed="rId6"/>
          <a:stretch>
            <a:fillRect/>
          </a:stretch>
        </p:blipFill>
        <p:spPr>
          <a:xfrm>
            <a:off x="9699634" y="1722717"/>
            <a:ext cx="646513" cy="392526"/>
          </a:xfrm>
          <a:prstGeom prst="rect">
            <a:avLst/>
          </a:prstGeom>
        </p:spPr>
      </p:pic>
      <p:pic>
        <p:nvPicPr>
          <p:cNvPr id="40" name="Picture 39"/>
          <p:cNvPicPr>
            <a:picLocks noChangeAspect="1"/>
          </p:cNvPicPr>
          <p:nvPr/>
        </p:nvPicPr>
        <p:blipFill>
          <a:blip r:embed="rId6"/>
          <a:stretch>
            <a:fillRect/>
          </a:stretch>
        </p:blipFill>
        <p:spPr>
          <a:xfrm>
            <a:off x="7469458" y="2283107"/>
            <a:ext cx="689522" cy="418638"/>
          </a:xfrm>
          <a:prstGeom prst="rect">
            <a:avLst/>
          </a:prstGeom>
        </p:spPr>
      </p:pic>
      <p:pic>
        <p:nvPicPr>
          <p:cNvPr id="41" name="Picture 40"/>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9692341" y="2190093"/>
            <a:ext cx="794644" cy="523270"/>
          </a:xfrm>
          <a:prstGeom prst="rect">
            <a:avLst/>
          </a:prstGeom>
        </p:spPr>
      </p:pic>
      <p:pic>
        <p:nvPicPr>
          <p:cNvPr id="42" name="Picture 4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7331475" y="3169942"/>
            <a:ext cx="794644" cy="523270"/>
          </a:xfrm>
          <a:prstGeom prst="rect">
            <a:avLst/>
          </a:prstGeom>
        </p:spPr>
      </p:pic>
      <p:pic>
        <p:nvPicPr>
          <p:cNvPr id="48" name="Picture 47"/>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9625568" y="4995076"/>
            <a:ext cx="794644" cy="523270"/>
          </a:xfrm>
          <a:prstGeom prst="rect">
            <a:avLst/>
          </a:prstGeom>
        </p:spPr>
      </p:pic>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0029" y="5632449"/>
            <a:ext cx="833115" cy="539789"/>
          </a:xfrm>
          <a:prstGeom prst="rect">
            <a:avLst/>
          </a:prstGeom>
        </p:spPr>
      </p:pic>
      <p:pic>
        <p:nvPicPr>
          <p:cNvPr id="50" name="Picture 49"/>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7345555" y="5640517"/>
            <a:ext cx="794644" cy="523270"/>
          </a:xfrm>
          <a:prstGeom prst="rect">
            <a:avLst/>
          </a:prstGeom>
        </p:spPr>
      </p:pic>
      <p:pic>
        <p:nvPicPr>
          <p:cNvPr id="51" name="Picture 5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1865" y="3830718"/>
            <a:ext cx="421642" cy="506165"/>
          </a:xfrm>
          <a:prstGeom prst="rect">
            <a:avLst/>
          </a:prstGeom>
        </p:spPr>
      </p:pic>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796429" y="3799591"/>
            <a:ext cx="582024" cy="508816"/>
          </a:xfrm>
          <a:prstGeom prst="rect">
            <a:avLst/>
          </a:prstGeom>
        </p:spPr>
      </p:pic>
      <p:pic>
        <p:nvPicPr>
          <p:cNvPr id="53" name="Picture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469458" y="4404375"/>
            <a:ext cx="582024" cy="508816"/>
          </a:xfrm>
          <a:prstGeom prst="rect">
            <a:avLst/>
          </a:prstGeom>
        </p:spPr>
      </p:pic>
      <p:pic>
        <p:nvPicPr>
          <p:cNvPr id="54" name="Picture 53"/>
          <p:cNvPicPr>
            <a:picLocks noChangeAspect="1"/>
          </p:cNvPicPr>
          <p:nvPr/>
        </p:nvPicPr>
        <p:blipFill>
          <a:blip r:embed="rId6"/>
          <a:stretch>
            <a:fillRect/>
          </a:stretch>
        </p:blipFill>
        <p:spPr>
          <a:xfrm>
            <a:off x="9747613" y="4462520"/>
            <a:ext cx="646513" cy="392526"/>
          </a:xfrm>
          <a:prstGeom prst="rect">
            <a:avLst/>
          </a:prstGeom>
        </p:spPr>
      </p:pic>
      <p:pic>
        <p:nvPicPr>
          <p:cNvPr id="55" name="Picture 54"/>
          <p:cNvPicPr>
            <a:picLocks noChangeAspect="1"/>
          </p:cNvPicPr>
          <p:nvPr/>
        </p:nvPicPr>
        <p:blipFill>
          <a:blip r:embed="rId6"/>
          <a:stretch>
            <a:fillRect/>
          </a:stretch>
        </p:blipFill>
        <p:spPr>
          <a:xfrm>
            <a:off x="7436597" y="5119565"/>
            <a:ext cx="689522" cy="418638"/>
          </a:xfrm>
          <a:prstGeom prst="rect">
            <a:avLst/>
          </a:prstGeom>
        </p:spPr>
      </p:pic>
      <p:sp>
        <p:nvSpPr>
          <p:cNvPr id="2" name="TextBox 1"/>
          <p:cNvSpPr txBox="1"/>
          <p:nvPr/>
        </p:nvSpPr>
        <p:spPr>
          <a:xfrm>
            <a:off x="503700" y="2011800"/>
            <a:ext cx="5050914" cy="461665"/>
          </a:xfrm>
          <a:prstGeom prst="rect">
            <a:avLst/>
          </a:prstGeom>
          <a:solidFill>
            <a:schemeClr val="bg1"/>
          </a:solidFill>
        </p:spPr>
        <p:txBody>
          <a:bodyPr wrap="square" rtlCol="0">
            <a:spAutoFit/>
          </a:bodyPr>
          <a:lstStyle/>
          <a:p>
            <a:r>
              <a:rPr lang="en-GB" sz="2400" b="1" dirty="0">
                <a:solidFill>
                  <a:srgbClr val="E28700"/>
                </a:solidFill>
              </a:rPr>
              <a:t>Der Mann </a:t>
            </a:r>
            <a:r>
              <a:rPr lang="en-GB" sz="2400" b="1" dirty="0" err="1">
                <a:solidFill>
                  <a:srgbClr val="E28700"/>
                </a:solidFill>
              </a:rPr>
              <a:t>steigt</a:t>
            </a:r>
            <a:r>
              <a:rPr lang="en-GB" sz="2400" b="1" dirty="0">
                <a:solidFill>
                  <a:srgbClr val="E28700"/>
                </a:solidFill>
              </a:rPr>
              <a:t> auf den </a:t>
            </a:r>
            <a:r>
              <a:rPr lang="en-GB" sz="2400" b="1" dirty="0" err="1">
                <a:solidFill>
                  <a:srgbClr val="E28700"/>
                </a:solidFill>
              </a:rPr>
              <a:t>Sessel</a:t>
            </a:r>
            <a:r>
              <a:rPr lang="en-GB" sz="2400" b="1" dirty="0">
                <a:solidFill>
                  <a:srgbClr val="E28700"/>
                </a:solidFill>
              </a:rPr>
              <a:t>.</a:t>
            </a:r>
            <a:endParaRPr lang="en-GB" sz="2400" b="1" dirty="0">
              <a:solidFill>
                <a:srgbClr val="E28700"/>
              </a:solidFill>
            </a:endParaRPr>
          </a:p>
        </p:txBody>
      </p:sp>
      <p:sp>
        <p:nvSpPr>
          <p:cNvPr id="28" name="TextBox 27"/>
          <p:cNvSpPr txBox="1"/>
          <p:nvPr/>
        </p:nvSpPr>
        <p:spPr>
          <a:xfrm>
            <a:off x="513085" y="2636756"/>
            <a:ext cx="5050914" cy="461665"/>
          </a:xfrm>
          <a:prstGeom prst="rect">
            <a:avLst/>
          </a:prstGeom>
          <a:solidFill>
            <a:schemeClr val="bg1"/>
          </a:solidFill>
        </p:spPr>
        <p:txBody>
          <a:bodyPr wrap="square" rtlCol="0">
            <a:spAutoFit/>
          </a:bodyPr>
          <a:lstStyle/>
          <a:p>
            <a:r>
              <a:rPr lang="en-GB" sz="2400" b="1" dirty="0">
                <a:solidFill>
                  <a:srgbClr val="E28700"/>
                </a:solidFill>
              </a:rPr>
              <a:t>Der Mann </a:t>
            </a:r>
            <a:r>
              <a:rPr lang="en-GB" sz="2400" b="1" dirty="0" err="1">
                <a:solidFill>
                  <a:srgbClr val="E28700"/>
                </a:solidFill>
              </a:rPr>
              <a:t>steht</a:t>
            </a:r>
            <a:r>
              <a:rPr lang="en-GB" sz="2400" b="1" dirty="0">
                <a:solidFill>
                  <a:srgbClr val="E28700"/>
                </a:solidFill>
              </a:rPr>
              <a:t> auf </a:t>
            </a:r>
            <a:r>
              <a:rPr lang="en-GB" sz="2400" b="1" dirty="0" err="1">
                <a:solidFill>
                  <a:srgbClr val="E28700"/>
                </a:solidFill>
              </a:rPr>
              <a:t>dem</a:t>
            </a:r>
            <a:r>
              <a:rPr lang="en-GB" sz="2400" b="1" dirty="0">
                <a:solidFill>
                  <a:srgbClr val="E28700"/>
                </a:solidFill>
              </a:rPr>
              <a:t> </a:t>
            </a:r>
            <a:r>
              <a:rPr lang="en-GB" sz="2400" b="1" dirty="0" err="1">
                <a:solidFill>
                  <a:srgbClr val="E28700"/>
                </a:solidFill>
              </a:rPr>
              <a:t>Sessel</a:t>
            </a:r>
            <a:r>
              <a:rPr lang="en-GB" sz="2400" b="1" dirty="0">
                <a:solidFill>
                  <a:srgbClr val="E28700"/>
                </a:solidFill>
              </a:rPr>
              <a:t>.</a:t>
            </a:r>
            <a:endParaRPr lang="en-GB" sz="2400" b="1" dirty="0">
              <a:solidFill>
                <a:srgbClr val="E28700"/>
              </a:solidFill>
            </a:endParaRPr>
          </a:p>
        </p:txBody>
      </p:sp>
      <p:sp>
        <p:nvSpPr>
          <p:cNvPr id="32" name="TextBox 31"/>
          <p:cNvSpPr txBox="1"/>
          <p:nvPr/>
        </p:nvSpPr>
        <p:spPr>
          <a:xfrm>
            <a:off x="497694" y="3276348"/>
            <a:ext cx="5050914" cy="461665"/>
          </a:xfrm>
          <a:prstGeom prst="rect">
            <a:avLst/>
          </a:prstGeom>
          <a:solidFill>
            <a:schemeClr val="bg1"/>
          </a:solidFill>
        </p:spPr>
        <p:txBody>
          <a:bodyPr wrap="square" rtlCol="0">
            <a:spAutoFit/>
          </a:bodyPr>
          <a:lstStyle/>
          <a:p>
            <a:r>
              <a:rPr lang="en-GB" sz="2400" b="1" dirty="0">
                <a:solidFill>
                  <a:srgbClr val="E28700"/>
                </a:solidFill>
              </a:rPr>
              <a:t>Der </a:t>
            </a:r>
            <a:r>
              <a:rPr lang="en-GB" sz="2400" b="1" dirty="0" err="1">
                <a:solidFill>
                  <a:srgbClr val="E28700"/>
                </a:solidFill>
              </a:rPr>
              <a:t>Sessel</a:t>
            </a:r>
            <a:r>
              <a:rPr lang="en-GB" sz="2400" b="1" dirty="0">
                <a:solidFill>
                  <a:srgbClr val="E28700"/>
                </a:solidFill>
              </a:rPr>
              <a:t> </a:t>
            </a:r>
            <a:r>
              <a:rPr lang="en-GB" sz="2400" b="1" dirty="0" err="1">
                <a:solidFill>
                  <a:srgbClr val="E28700"/>
                </a:solidFill>
              </a:rPr>
              <a:t>steigt</a:t>
            </a:r>
            <a:r>
              <a:rPr lang="en-GB" sz="2400" b="1" dirty="0">
                <a:solidFill>
                  <a:srgbClr val="E28700"/>
                </a:solidFill>
              </a:rPr>
              <a:t> auf den </a:t>
            </a:r>
            <a:r>
              <a:rPr lang="en-GB" sz="2400" b="1" dirty="0" err="1">
                <a:solidFill>
                  <a:srgbClr val="E28700"/>
                </a:solidFill>
              </a:rPr>
              <a:t>Tisch</a:t>
            </a:r>
            <a:r>
              <a:rPr lang="en-GB" sz="2400" b="1" dirty="0">
                <a:solidFill>
                  <a:srgbClr val="E28700"/>
                </a:solidFill>
              </a:rPr>
              <a:t>.</a:t>
            </a:r>
            <a:endParaRPr lang="en-GB" sz="2400" b="1" dirty="0">
              <a:solidFill>
                <a:srgbClr val="E28700"/>
              </a:solidFill>
            </a:endParaRPr>
          </a:p>
        </p:txBody>
      </p:sp>
      <p:sp>
        <p:nvSpPr>
          <p:cNvPr id="33" name="TextBox 32"/>
          <p:cNvSpPr txBox="1"/>
          <p:nvPr/>
        </p:nvSpPr>
        <p:spPr>
          <a:xfrm>
            <a:off x="503700" y="3945496"/>
            <a:ext cx="5050914" cy="461665"/>
          </a:xfrm>
          <a:prstGeom prst="rect">
            <a:avLst/>
          </a:prstGeom>
          <a:solidFill>
            <a:schemeClr val="bg1"/>
          </a:solidFill>
        </p:spPr>
        <p:txBody>
          <a:bodyPr wrap="square" rtlCol="0">
            <a:spAutoFit/>
          </a:bodyPr>
          <a:lstStyle/>
          <a:p>
            <a:r>
              <a:rPr lang="en-GB" sz="2400" b="1" dirty="0">
                <a:solidFill>
                  <a:srgbClr val="E28700"/>
                </a:solidFill>
              </a:rPr>
              <a:t>Der Mann </a:t>
            </a:r>
            <a:r>
              <a:rPr lang="en-GB" sz="2400" b="1" dirty="0" err="1">
                <a:solidFill>
                  <a:srgbClr val="E28700"/>
                </a:solidFill>
              </a:rPr>
              <a:t>steht</a:t>
            </a:r>
            <a:r>
              <a:rPr lang="en-GB" sz="2400" b="1" dirty="0">
                <a:solidFill>
                  <a:srgbClr val="E28700"/>
                </a:solidFill>
              </a:rPr>
              <a:t> auf </a:t>
            </a:r>
            <a:r>
              <a:rPr lang="en-GB" sz="2400" b="1" dirty="0" err="1">
                <a:solidFill>
                  <a:srgbClr val="E28700"/>
                </a:solidFill>
              </a:rPr>
              <a:t>dem</a:t>
            </a:r>
            <a:r>
              <a:rPr lang="en-GB" sz="2400" b="1" dirty="0">
                <a:solidFill>
                  <a:srgbClr val="E28700"/>
                </a:solidFill>
              </a:rPr>
              <a:t> </a:t>
            </a:r>
            <a:r>
              <a:rPr lang="en-GB" sz="2400" b="1" dirty="0" err="1">
                <a:solidFill>
                  <a:srgbClr val="E28700"/>
                </a:solidFill>
              </a:rPr>
              <a:t>Sessel</a:t>
            </a:r>
            <a:r>
              <a:rPr lang="en-GB" sz="2400" b="1" dirty="0">
                <a:solidFill>
                  <a:srgbClr val="E28700"/>
                </a:solidFill>
              </a:rPr>
              <a:t>.</a:t>
            </a:r>
            <a:endParaRPr lang="en-GB" sz="2400" b="1" dirty="0">
              <a:solidFill>
                <a:srgbClr val="E28700"/>
              </a:solidFill>
            </a:endParaRPr>
          </a:p>
        </p:txBody>
      </p:sp>
      <p:sp>
        <p:nvSpPr>
          <p:cNvPr id="37" name="TextBox 36"/>
          <p:cNvSpPr txBox="1"/>
          <p:nvPr/>
        </p:nvSpPr>
        <p:spPr>
          <a:xfrm>
            <a:off x="496185" y="4624213"/>
            <a:ext cx="5050914" cy="461665"/>
          </a:xfrm>
          <a:prstGeom prst="rect">
            <a:avLst/>
          </a:prstGeom>
          <a:solidFill>
            <a:schemeClr val="bg1"/>
          </a:solidFill>
        </p:spPr>
        <p:txBody>
          <a:bodyPr wrap="square" rtlCol="0">
            <a:spAutoFit/>
          </a:bodyPr>
          <a:lstStyle/>
          <a:p>
            <a:r>
              <a:rPr lang="en-GB" sz="2400" b="1" dirty="0">
                <a:solidFill>
                  <a:srgbClr val="E28700"/>
                </a:solidFill>
              </a:rPr>
              <a:t>Der </a:t>
            </a:r>
            <a:r>
              <a:rPr lang="en-GB" sz="2400" b="1" dirty="0" err="1">
                <a:solidFill>
                  <a:srgbClr val="E28700"/>
                </a:solidFill>
              </a:rPr>
              <a:t>Sessel</a:t>
            </a:r>
            <a:r>
              <a:rPr lang="en-GB" sz="2400" b="1" dirty="0">
                <a:solidFill>
                  <a:srgbClr val="E28700"/>
                </a:solidFill>
              </a:rPr>
              <a:t> </a:t>
            </a:r>
            <a:r>
              <a:rPr lang="en-GB" sz="2400" b="1" dirty="0" err="1">
                <a:solidFill>
                  <a:srgbClr val="E28700"/>
                </a:solidFill>
              </a:rPr>
              <a:t>steht</a:t>
            </a:r>
            <a:r>
              <a:rPr lang="en-GB" sz="2400" b="1" dirty="0">
                <a:solidFill>
                  <a:srgbClr val="E28700"/>
                </a:solidFill>
              </a:rPr>
              <a:t> auf </a:t>
            </a:r>
            <a:r>
              <a:rPr lang="en-GB" sz="2400" b="1" dirty="0" err="1">
                <a:solidFill>
                  <a:srgbClr val="E28700"/>
                </a:solidFill>
              </a:rPr>
              <a:t>dem</a:t>
            </a:r>
            <a:r>
              <a:rPr lang="en-GB" sz="2400" b="1" dirty="0">
                <a:solidFill>
                  <a:srgbClr val="E28700"/>
                </a:solidFill>
              </a:rPr>
              <a:t> </a:t>
            </a:r>
            <a:r>
              <a:rPr lang="en-GB" sz="2400" b="1" dirty="0" err="1">
                <a:solidFill>
                  <a:srgbClr val="E28700"/>
                </a:solidFill>
              </a:rPr>
              <a:t>Tisch</a:t>
            </a:r>
            <a:r>
              <a:rPr lang="en-GB" sz="2400" b="1" dirty="0">
                <a:solidFill>
                  <a:srgbClr val="E28700"/>
                </a:solidFill>
              </a:rPr>
              <a:t>.</a:t>
            </a:r>
            <a:endParaRPr lang="en-GB" sz="2400" b="1" dirty="0">
              <a:solidFill>
                <a:srgbClr val="E28700"/>
              </a:solidFill>
            </a:endParaRPr>
          </a:p>
        </p:txBody>
      </p:sp>
      <p:sp>
        <p:nvSpPr>
          <p:cNvPr id="43" name="TextBox 42"/>
          <p:cNvSpPr txBox="1"/>
          <p:nvPr/>
        </p:nvSpPr>
        <p:spPr>
          <a:xfrm>
            <a:off x="6828594" y="480501"/>
            <a:ext cx="5050914" cy="461665"/>
          </a:xfrm>
          <a:prstGeom prst="rect">
            <a:avLst/>
          </a:prstGeom>
          <a:solidFill>
            <a:schemeClr val="bg1"/>
          </a:solidFill>
        </p:spPr>
        <p:txBody>
          <a:bodyPr wrap="square" rtlCol="0">
            <a:spAutoFit/>
          </a:bodyPr>
          <a:lstStyle/>
          <a:p>
            <a:r>
              <a:rPr lang="en-GB" sz="2400" b="1" dirty="0">
                <a:solidFill>
                  <a:srgbClr val="E28700"/>
                </a:solidFill>
              </a:rPr>
              <a:t>Der </a:t>
            </a:r>
            <a:r>
              <a:rPr lang="en-GB" sz="2400" b="1" dirty="0" err="1">
                <a:solidFill>
                  <a:srgbClr val="E28700"/>
                </a:solidFill>
              </a:rPr>
              <a:t>Tisch</a:t>
            </a:r>
            <a:r>
              <a:rPr lang="en-GB" sz="2400" b="1" dirty="0">
                <a:solidFill>
                  <a:srgbClr val="E28700"/>
                </a:solidFill>
              </a:rPr>
              <a:t> </a:t>
            </a:r>
            <a:r>
              <a:rPr lang="en-GB" sz="2400" b="1" dirty="0" err="1">
                <a:solidFill>
                  <a:srgbClr val="E28700"/>
                </a:solidFill>
              </a:rPr>
              <a:t>steigt</a:t>
            </a:r>
            <a:r>
              <a:rPr lang="en-GB" sz="2400" b="1" dirty="0">
                <a:solidFill>
                  <a:srgbClr val="E28700"/>
                </a:solidFill>
              </a:rPr>
              <a:t> auf das </a:t>
            </a:r>
            <a:r>
              <a:rPr lang="en-GB" sz="2400" b="1" dirty="0" err="1">
                <a:solidFill>
                  <a:srgbClr val="E28700"/>
                </a:solidFill>
              </a:rPr>
              <a:t>Haus</a:t>
            </a:r>
            <a:r>
              <a:rPr lang="en-GB" sz="2400" b="1" dirty="0">
                <a:solidFill>
                  <a:srgbClr val="E28700"/>
                </a:solidFill>
              </a:rPr>
              <a:t>.</a:t>
            </a:r>
            <a:endParaRPr lang="en-GB" sz="2400" b="1" dirty="0">
              <a:solidFill>
                <a:srgbClr val="E28700"/>
              </a:solidFill>
            </a:endParaRPr>
          </a:p>
        </p:txBody>
      </p:sp>
      <p:sp>
        <p:nvSpPr>
          <p:cNvPr id="44" name="TextBox 43"/>
          <p:cNvSpPr txBox="1"/>
          <p:nvPr/>
        </p:nvSpPr>
        <p:spPr>
          <a:xfrm>
            <a:off x="6828594" y="1098148"/>
            <a:ext cx="5050914" cy="461665"/>
          </a:xfrm>
          <a:prstGeom prst="rect">
            <a:avLst/>
          </a:prstGeom>
          <a:solidFill>
            <a:schemeClr val="bg1"/>
          </a:solidFill>
        </p:spPr>
        <p:txBody>
          <a:bodyPr wrap="square" rtlCol="0">
            <a:spAutoFit/>
          </a:bodyPr>
          <a:lstStyle/>
          <a:p>
            <a:r>
              <a:rPr lang="en-GB" sz="2400" b="1" dirty="0">
                <a:solidFill>
                  <a:srgbClr val="E28700"/>
                </a:solidFill>
              </a:rPr>
              <a:t>Der Mann </a:t>
            </a:r>
            <a:r>
              <a:rPr lang="en-GB" sz="2400" b="1" dirty="0" err="1">
                <a:solidFill>
                  <a:srgbClr val="E28700"/>
                </a:solidFill>
              </a:rPr>
              <a:t>steht</a:t>
            </a:r>
            <a:r>
              <a:rPr lang="en-GB" sz="2400" b="1" dirty="0">
                <a:solidFill>
                  <a:srgbClr val="E28700"/>
                </a:solidFill>
              </a:rPr>
              <a:t> auf </a:t>
            </a:r>
            <a:r>
              <a:rPr lang="en-GB" sz="2400" b="1" dirty="0" err="1">
                <a:solidFill>
                  <a:srgbClr val="E28700"/>
                </a:solidFill>
              </a:rPr>
              <a:t>dem</a:t>
            </a:r>
            <a:r>
              <a:rPr lang="en-GB" sz="2400" b="1" dirty="0">
                <a:solidFill>
                  <a:srgbClr val="E28700"/>
                </a:solidFill>
              </a:rPr>
              <a:t> </a:t>
            </a:r>
            <a:r>
              <a:rPr lang="en-GB" sz="2400" b="1" dirty="0" err="1">
                <a:solidFill>
                  <a:srgbClr val="E28700"/>
                </a:solidFill>
              </a:rPr>
              <a:t>Sessel</a:t>
            </a:r>
            <a:r>
              <a:rPr lang="en-GB" sz="2400" b="1" dirty="0">
                <a:solidFill>
                  <a:srgbClr val="E28700"/>
                </a:solidFill>
              </a:rPr>
              <a:t>.</a:t>
            </a:r>
            <a:endParaRPr lang="en-GB" sz="2400" b="1" dirty="0">
              <a:solidFill>
                <a:srgbClr val="E28700"/>
              </a:solidFill>
            </a:endParaRPr>
          </a:p>
        </p:txBody>
      </p:sp>
      <p:sp>
        <p:nvSpPr>
          <p:cNvPr id="45" name="TextBox 44"/>
          <p:cNvSpPr txBox="1"/>
          <p:nvPr/>
        </p:nvSpPr>
        <p:spPr>
          <a:xfrm>
            <a:off x="6840167" y="1684562"/>
            <a:ext cx="5050914" cy="461665"/>
          </a:xfrm>
          <a:prstGeom prst="rect">
            <a:avLst/>
          </a:prstGeom>
          <a:solidFill>
            <a:schemeClr val="bg1"/>
          </a:solidFill>
        </p:spPr>
        <p:txBody>
          <a:bodyPr wrap="square" rtlCol="0">
            <a:spAutoFit/>
          </a:bodyPr>
          <a:lstStyle/>
          <a:p>
            <a:r>
              <a:rPr lang="en-GB" sz="2400" b="1" dirty="0">
                <a:solidFill>
                  <a:srgbClr val="E28700"/>
                </a:solidFill>
              </a:rPr>
              <a:t>Der </a:t>
            </a:r>
            <a:r>
              <a:rPr lang="en-GB" sz="2400" b="1" dirty="0" err="1">
                <a:solidFill>
                  <a:srgbClr val="E28700"/>
                </a:solidFill>
              </a:rPr>
              <a:t>Sessel</a:t>
            </a:r>
            <a:r>
              <a:rPr lang="en-GB" sz="2400" b="1" dirty="0">
                <a:solidFill>
                  <a:srgbClr val="E28700"/>
                </a:solidFill>
              </a:rPr>
              <a:t> </a:t>
            </a:r>
            <a:r>
              <a:rPr lang="en-GB" sz="2400" b="1" dirty="0" err="1">
                <a:solidFill>
                  <a:srgbClr val="E28700"/>
                </a:solidFill>
              </a:rPr>
              <a:t>steht</a:t>
            </a:r>
            <a:r>
              <a:rPr lang="en-GB" sz="2400" b="1" dirty="0">
                <a:solidFill>
                  <a:srgbClr val="E28700"/>
                </a:solidFill>
              </a:rPr>
              <a:t> auf </a:t>
            </a:r>
            <a:r>
              <a:rPr lang="en-GB" sz="2400" b="1" dirty="0" err="1">
                <a:solidFill>
                  <a:srgbClr val="E28700"/>
                </a:solidFill>
              </a:rPr>
              <a:t>dem</a:t>
            </a:r>
            <a:r>
              <a:rPr lang="en-GB" sz="2400" b="1" dirty="0">
                <a:solidFill>
                  <a:srgbClr val="E28700"/>
                </a:solidFill>
              </a:rPr>
              <a:t> </a:t>
            </a:r>
            <a:r>
              <a:rPr lang="en-GB" sz="2400" b="1" dirty="0" err="1">
                <a:solidFill>
                  <a:srgbClr val="E28700"/>
                </a:solidFill>
              </a:rPr>
              <a:t>Tisch</a:t>
            </a:r>
            <a:r>
              <a:rPr lang="en-GB" sz="2400" b="1" dirty="0">
                <a:solidFill>
                  <a:srgbClr val="E28700"/>
                </a:solidFill>
              </a:rPr>
              <a:t>.</a:t>
            </a:r>
            <a:endParaRPr lang="en-GB" sz="2400" b="1" dirty="0">
              <a:solidFill>
                <a:srgbClr val="E28700"/>
              </a:solidFill>
            </a:endParaRPr>
          </a:p>
        </p:txBody>
      </p:sp>
      <p:sp>
        <p:nvSpPr>
          <p:cNvPr id="46" name="TextBox 45"/>
          <p:cNvSpPr txBox="1"/>
          <p:nvPr/>
        </p:nvSpPr>
        <p:spPr>
          <a:xfrm>
            <a:off x="6828594" y="2285961"/>
            <a:ext cx="5050914" cy="461665"/>
          </a:xfrm>
          <a:prstGeom prst="rect">
            <a:avLst/>
          </a:prstGeom>
          <a:solidFill>
            <a:schemeClr val="bg1"/>
          </a:solidFill>
        </p:spPr>
        <p:txBody>
          <a:bodyPr wrap="square" rtlCol="0">
            <a:spAutoFit/>
          </a:bodyPr>
          <a:lstStyle/>
          <a:p>
            <a:r>
              <a:rPr lang="en-GB" sz="2400" b="1" dirty="0">
                <a:solidFill>
                  <a:srgbClr val="E28700"/>
                </a:solidFill>
              </a:rPr>
              <a:t>Der </a:t>
            </a:r>
            <a:r>
              <a:rPr lang="en-GB" sz="2400" b="1" dirty="0" err="1">
                <a:solidFill>
                  <a:srgbClr val="E28700"/>
                </a:solidFill>
              </a:rPr>
              <a:t>Tisch</a:t>
            </a:r>
            <a:r>
              <a:rPr lang="en-GB" sz="2400" b="1" dirty="0">
                <a:solidFill>
                  <a:srgbClr val="E28700"/>
                </a:solidFill>
              </a:rPr>
              <a:t> </a:t>
            </a:r>
            <a:r>
              <a:rPr lang="en-GB" sz="2400" b="1" dirty="0" err="1">
                <a:solidFill>
                  <a:srgbClr val="E28700"/>
                </a:solidFill>
              </a:rPr>
              <a:t>steht</a:t>
            </a:r>
            <a:r>
              <a:rPr lang="en-GB" sz="2400" b="1" dirty="0">
                <a:solidFill>
                  <a:srgbClr val="E28700"/>
                </a:solidFill>
              </a:rPr>
              <a:t> auf </a:t>
            </a:r>
            <a:r>
              <a:rPr lang="en-GB" sz="2400" b="1" dirty="0" err="1">
                <a:solidFill>
                  <a:srgbClr val="E28700"/>
                </a:solidFill>
              </a:rPr>
              <a:t>dem</a:t>
            </a:r>
            <a:r>
              <a:rPr lang="en-GB" sz="2400" b="1" dirty="0">
                <a:solidFill>
                  <a:srgbClr val="E28700"/>
                </a:solidFill>
              </a:rPr>
              <a:t> </a:t>
            </a:r>
            <a:r>
              <a:rPr lang="en-GB" sz="2400" b="1" dirty="0" err="1">
                <a:solidFill>
                  <a:srgbClr val="E28700"/>
                </a:solidFill>
              </a:rPr>
              <a:t>Haus</a:t>
            </a:r>
            <a:r>
              <a:rPr lang="en-GB" sz="2400" b="1" dirty="0">
                <a:solidFill>
                  <a:srgbClr val="E28700"/>
                </a:solidFill>
              </a:rPr>
              <a:t>.</a:t>
            </a:r>
            <a:endParaRPr lang="en-GB" sz="2400" b="1" dirty="0">
              <a:solidFill>
                <a:srgbClr val="E28700"/>
              </a:solidFill>
            </a:endParaRPr>
          </a:p>
        </p:txBody>
      </p:sp>
      <p:sp>
        <p:nvSpPr>
          <p:cNvPr id="47" name="TextBox 46"/>
          <p:cNvSpPr txBox="1"/>
          <p:nvPr/>
        </p:nvSpPr>
        <p:spPr>
          <a:xfrm>
            <a:off x="6812281" y="3213732"/>
            <a:ext cx="5050914" cy="461665"/>
          </a:xfrm>
          <a:prstGeom prst="rect">
            <a:avLst/>
          </a:prstGeom>
          <a:solidFill>
            <a:schemeClr val="bg1"/>
          </a:solidFill>
        </p:spPr>
        <p:txBody>
          <a:bodyPr wrap="square" rtlCol="0">
            <a:spAutoFit/>
          </a:bodyPr>
          <a:lstStyle/>
          <a:p>
            <a:r>
              <a:rPr lang="en-GB" sz="2400" b="1" dirty="0">
                <a:solidFill>
                  <a:srgbClr val="E28700"/>
                </a:solidFill>
              </a:rPr>
              <a:t>Das </a:t>
            </a:r>
            <a:r>
              <a:rPr lang="en-GB" sz="2400" b="1" dirty="0" err="1">
                <a:solidFill>
                  <a:srgbClr val="E28700"/>
                </a:solidFill>
              </a:rPr>
              <a:t>Haus</a:t>
            </a:r>
            <a:r>
              <a:rPr lang="en-GB" sz="2400" b="1" dirty="0">
                <a:solidFill>
                  <a:srgbClr val="E28700"/>
                </a:solidFill>
              </a:rPr>
              <a:t> </a:t>
            </a:r>
            <a:r>
              <a:rPr lang="en-GB" sz="2400" b="1" dirty="0" err="1">
                <a:solidFill>
                  <a:srgbClr val="E28700"/>
                </a:solidFill>
              </a:rPr>
              <a:t>steigt</a:t>
            </a:r>
            <a:r>
              <a:rPr lang="en-GB" sz="2400" b="1" dirty="0">
                <a:solidFill>
                  <a:srgbClr val="E28700"/>
                </a:solidFill>
              </a:rPr>
              <a:t> auf den Berg.</a:t>
            </a:r>
            <a:endParaRPr lang="en-GB" sz="2400" b="1" dirty="0">
              <a:solidFill>
                <a:srgbClr val="E28700"/>
              </a:solidFill>
            </a:endParaRPr>
          </a:p>
        </p:txBody>
      </p:sp>
      <p:sp>
        <p:nvSpPr>
          <p:cNvPr id="56" name="TextBox 55"/>
          <p:cNvSpPr txBox="1"/>
          <p:nvPr/>
        </p:nvSpPr>
        <p:spPr>
          <a:xfrm>
            <a:off x="6828594" y="3817091"/>
            <a:ext cx="5050914" cy="461665"/>
          </a:xfrm>
          <a:prstGeom prst="rect">
            <a:avLst/>
          </a:prstGeom>
          <a:solidFill>
            <a:schemeClr val="bg1"/>
          </a:solidFill>
        </p:spPr>
        <p:txBody>
          <a:bodyPr wrap="square" rtlCol="0">
            <a:spAutoFit/>
          </a:bodyPr>
          <a:lstStyle/>
          <a:p>
            <a:r>
              <a:rPr lang="en-GB" sz="2400" b="1" dirty="0">
                <a:solidFill>
                  <a:srgbClr val="E28700"/>
                </a:solidFill>
              </a:rPr>
              <a:t>Der Mann </a:t>
            </a:r>
            <a:r>
              <a:rPr lang="en-GB" sz="2400" b="1" dirty="0" err="1">
                <a:solidFill>
                  <a:srgbClr val="E28700"/>
                </a:solidFill>
              </a:rPr>
              <a:t>steht</a:t>
            </a:r>
            <a:r>
              <a:rPr lang="en-GB" sz="2400" b="1" dirty="0">
                <a:solidFill>
                  <a:srgbClr val="E28700"/>
                </a:solidFill>
              </a:rPr>
              <a:t> auf </a:t>
            </a:r>
            <a:r>
              <a:rPr lang="en-GB" sz="2400" b="1" dirty="0" err="1">
                <a:solidFill>
                  <a:srgbClr val="E28700"/>
                </a:solidFill>
              </a:rPr>
              <a:t>dem</a:t>
            </a:r>
            <a:r>
              <a:rPr lang="en-GB" sz="2400" b="1" dirty="0">
                <a:solidFill>
                  <a:srgbClr val="E28700"/>
                </a:solidFill>
              </a:rPr>
              <a:t> </a:t>
            </a:r>
            <a:r>
              <a:rPr lang="en-GB" sz="2400" b="1" dirty="0" err="1">
                <a:solidFill>
                  <a:srgbClr val="E28700"/>
                </a:solidFill>
              </a:rPr>
              <a:t>Sessel</a:t>
            </a:r>
            <a:r>
              <a:rPr lang="en-GB" sz="2400" b="1" dirty="0">
                <a:solidFill>
                  <a:srgbClr val="E28700"/>
                </a:solidFill>
              </a:rPr>
              <a:t>.</a:t>
            </a:r>
            <a:endParaRPr lang="en-GB" sz="2400" b="1" dirty="0">
              <a:solidFill>
                <a:srgbClr val="E28700"/>
              </a:solidFill>
            </a:endParaRPr>
          </a:p>
        </p:txBody>
      </p:sp>
      <p:sp>
        <p:nvSpPr>
          <p:cNvPr id="57" name="TextBox 56"/>
          <p:cNvSpPr txBox="1"/>
          <p:nvPr/>
        </p:nvSpPr>
        <p:spPr>
          <a:xfrm>
            <a:off x="6846173" y="4418786"/>
            <a:ext cx="5050914" cy="461665"/>
          </a:xfrm>
          <a:prstGeom prst="rect">
            <a:avLst/>
          </a:prstGeom>
          <a:solidFill>
            <a:schemeClr val="bg1"/>
          </a:solidFill>
        </p:spPr>
        <p:txBody>
          <a:bodyPr wrap="square" rtlCol="0">
            <a:spAutoFit/>
          </a:bodyPr>
          <a:lstStyle/>
          <a:p>
            <a:r>
              <a:rPr lang="en-GB" sz="2400" b="1" dirty="0">
                <a:solidFill>
                  <a:srgbClr val="E28700"/>
                </a:solidFill>
              </a:rPr>
              <a:t>Der </a:t>
            </a:r>
            <a:r>
              <a:rPr lang="en-GB" sz="2400" b="1" dirty="0" err="1">
                <a:solidFill>
                  <a:srgbClr val="E28700"/>
                </a:solidFill>
              </a:rPr>
              <a:t>Sessel</a:t>
            </a:r>
            <a:r>
              <a:rPr lang="en-GB" sz="2400" b="1" dirty="0">
                <a:solidFill>
                  <a:srgbClr val="E28700"/>
                </a:solidFill>
              </a:rPr>
              <a:t> </a:t>
            </a:r>
            <a:r>
              <a:rPr lang="en-GB" sz="2400" b="1" dirty="0" err="1">
                <a:solidFill>
                  <a:srgbClr val="E28700"/>
                </a:solidFill>
              </a:rPr>
              <a:t>steht</a:t>
            </a:r>
            <a:r>
              <a:rPr lang="en-GB" sz="2400" b="1" dirty="0">
                <a:solidFill>
                  <a:srgbClr val="E28700"/>
                </a:solidFill>
              </a:rPr>
              <a:t> auf </a:t>
            </a:r>
            <a:r>
              <a:rPr lang="en-GB" sz="2400" b="1" dirty="0" err="1">
                <a:solidFill>
                  <a:srgbClr val="E28700"/>
                </a:solidFill>
              </a:rPr>
              <a:t>dem</a:t>
            </a:r>
            <a:r>
              <a:rPr lang="en-GB" sz="2400" b="1" dirty="0">
                <a:solidFill>
                  <a:srgbClr val="E28700"/>
                </a:solidFill>
              </a:rPr>
              <a:t> </a:t>
            </a:r>
            <a:r>
              <a:rPr lang="en-GB" sz="2400" b="1" dirty="0" err="1">
                <a:solidFill>
                  <a:srgbClr val="E28700"/>
                </a:solidFill>
              </a:rPr>
              <a:t>Tisch</a:t>
            </a:r>
            <a:r>
              <a:rPr lang="en-GB" sz="2400" b="1" dirty="0">
                <a:solidFill>
                  <a:srgbClr val="E28700"/>
                </a:solidFill>
              </a:rPr>
              <a:t>.</a:t>
            </a:r>
            <a:endParaRPr lang="en-GB" sz="2400" b="1" dirty="0">
              <a:solidFill>
                <a:srgbClr val="E28700"/>
              </a:solidFill>
            </a:endParaRPr>
          </a:p>
        </p:txBody>
      </p:sp>
      <p:sp>
        <p:nvSpPr>
          <p:cNvPr id="58" name="TextBox 57"/>
          <p:cNvSpPr txBox="1"/>
          <p:nvPr/>
        </p:nvSpPr>
        <p:spPr>
          <a:xfrm>
            <a:off x="6812281" y="5051435"/>
            <a:ext cx="5050914" cy="461665"/>
          </a:xfrm>
          <a:prstGeom prst="rect">
            <a:avLst/>
          </a:prstGeom>
          <a:solidFill>
            <a:schemeClr val="bg1"/>
          </a:solidFill>
        </p:spPr>
        <p:txBody>
          <a:bodyPr wrap="square" rtlCol="0">
            <a:spAutoFit/>
          </a:bodyPr>
          <a:lstStyle/>
          <a:p>
            <a:r>
              <a:rPr lang="en-GB" sz="2400" b="1" dirty="0">
                <a:solidFill>
                  <a:srgbClr val="E28700"/>
                </a:solidFill>
              </a:rPr>
              <a:t>Der </a:t>
            </a:r>
            <a:r>
              <a:rPr lang="en-GB" sz="2400" b="1" dirty="0" err="1">
                <a:solidFill>
                  <a:srgbClr val="E28700"/>
                </a:solidFill>
              </a:rPr>
              <a:t>Tisch</a:t>
            </a:r>
            <a:r>
              <a:rPr lang="en-GB" sz="2400" b="1" dirty="0">
                <a:solidFill>
                  <a:srgbClr val="E28700"/>
                </a:solidFill>
              </a:rPr>
              <a:t> </a:t>
            </a:r>
            <a:r>
              <a:rPr lang="en-GB" sz="2400" b="1" dirty="0" err="1">
                <a:solidFill>
                  <a:srgbClr val="E28700"/>
                </a:solidFill>
              </a:rPr>
              <a:t>steht</a:t>
            </a:r>
            <a:r>
              <a:rPr lang="en-GB" sz="2400" b="1" dirty="0">
                <a:solidFill>
                  <a:srgbClr val="E28700"/>
                </a:solidFill>
              </a:rPr>
              <a:t> auf </a:t>
            </a:r>
            <a:r>
              <a:rPr lang="en-GB" sz="2400" b="1" dirty="0" err="1">
                <a:solidFill>
                  <a:srgbClr val="E28700"/>
                </a:solidFill>
              </a:rPr>
              <a:t>dem</a:t>
            </a:r>
            <a:r>
              <a:rPr lang="en-GB" sz="2400" b="1" dirty="0">
                <a:solidFill>
                  <a:srgbClr val="E28700"/>
                </a:solidFill>
              </a:rPr>
              <a:t> </a:t>
            </a:r>
            <a:r>
              <a:rPr lang="en-GB" sz="2400" b="1" dirty="0" err="1">
                <a:solidFill>
                  <a:srgbClr val="E28700"/>
                </a:solidFill>
              </a:rPr>
              <a:t>Haus</a:t>
            </a:r>
            <a:r>
              <a:rPr lang="en-GB" sz="2400" b="1" dirty="0">
                <a:solidFill>
                  <a:srgbClr val="E28700"/>
                </a:solidFill>
              </a:rPr>
              <a:t>.</a:t>
            </a:r>
            <a:endParaRPr lang="en-GB" sz="2400" b="1" dirty="0">
              <a:solidFill>
                <a:srgbClr val="E28700"/>
              </a:solidFill>
            </a:endParaRPr>
          </a:p>
        </p:txBody>
      </p:sp>
      <p:sp>
        <p:nvSpPr>
          <p:cNvPr id="59" name="TextBox 58"/>
          <p:cNvSpPr txBox="1"/>
          <p:nvPr/>
        </p:nvSpPr>
        <p:spPr>
          <a:xfrm>
            <a:off x="6840167" y="5717123"/>
            <a:ext cx="5050914" cy="461665"/>
          </a:xfrm>
          <a:prstGeom prst="rect">
            <a:avLst/>
          </a:prstGeom>
          <a:solidFill>
            <a:schemeClr val="bg1"/>
          </a:solidFill>
        </p:spPr>
        <p:txBody>
          <a:bodyPr wrap="square" rtlCol="0">
            <a:spAutoFit/>
          </a:bodyPr>
          <a:lstStyle/>
          <a:p>
            <a:r>
              <a:rPr lang="en-GB" sz="2400" b="1" dirty="0">
                <a:solidFill>
                  <a:srgbClr val="E28700"/>
                </a:solidFill>
              </a:rPr>
              <a:t>Das </a:t>
            </a:r>
            <a:r>
              <a:rPr lang="en-GB" sz="2400" b="1" dirty="0" err="1">
                <a:solidFill>
                  <a:srgbClr val="E28700"/>
                </a:solidFill>
              </a:rPr>
              <a:t>Haus</a:t>
            </a:r>
            <a:r>
              <a:rPr lang="en-GB" sz="2400" b="1" dirty="0">
                <a:solidFill>
                  <a:srgbClr val="E28700"/>
                </a:solidFill>
              </a:rPr>
              <a:t> </a:t>
            </a:r>
            <a:r>
              <a:rPr lang="en-GB" sz="2400" b="1" dirty="0" err="1">
                <a:solidFill>
                  <a:srgbClr val="E28700"/>
                </a:solidFill>
              </a:rPr>
              <a:t>steht</a:t>
            </a:r>
            <a:r>
              <a:rPr lang="en-GB" sz="2400" b="1" dirty="0">
                <a:solidFill>
                  <a:srgbClr val="E28700"/>
                </a:solidFill>
              </a:rPr>
              <a:t> auf </a:t>
            </a:r>
            <a:r>
              <a:rPr lang="en-GB" sz="2400" b="1" dirty="0" err="1">
                <a:solidFill>
                  <a:srgbClr val="E28700"/>
                </a:solidFill>
              </a:rPr>
              <a:t>dem</a:t>
            </a:r>
            <a:r>
              <a:rPr lang="en-GB" sz="2400" b="1" dirty="0">
                <a:solidFill>
                  <a:srgbClr val="E28700"/>
                </a:solidFill>
              </a:rPr>
              <a:t> Berg.</a:t>
            </a:r>
            <a:endParaRPr lang="en-GB" sz="2400" b="1" dirty="0">
              <a:solidFill>
                <a:srgbClr val="E28700"/>
              </a:solidFill>
            </a:endParaRPr>
          </a:p>
        </p:txBody>
      </p:sp>
    </p:spTree>
    <p:extLst>
      <p:ext uri="{BB962C8B-B14F-4D97-AF65-F5344CB8AC3E}">
        <p14:creationId xmlns:p14="http://schemas.microsoft.com/office/powerpoint/2010/main" val="199229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3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36"/>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3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3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40"/>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4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42"/>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3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6"/>
                                        </p:tgtEl>
                                        <p:attrNameLst>
                                          <p:attrName>style.visibility</p:attrName>
                                        </p:attrNameLst>
                                      </p:cBhvr>
                                      <p:to>
                                        <p:strVal val="visible"/>
                                      </p:to>
                                    </p:set>
                                  </p:childTnLst>
                                </p:cTn>
                              </p:par>
                              <p:par>
                                <p:cTn id="67" presetID="1" presetClass="exit" presetSubtype="0" fill="hold" nodeType="withEffect">
                                  <p:stCondLst>
                                    <p:cond delay="0"/>
                                  </p:stCondLst>
                                  <p:childTnLst>
                                    <p:set>
                                      <p:cBhvr>
                                        <p:cTn id="68" dur="1" fill="hold">
                                          <p:stCondLst>
                                            <p:cond delay="0"/>
                                          </p:stCondLst>
                                        </p:cTn>
                                        <p:tgtEl>
                                          <p:spTgt spid="51"/>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5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7"/>
                                        </p:tgtEl>
                                        <p:attrNameLst>
                                          <p:attrName>style.visibility</p:attrName>
                                        </p:attrNameLst>
                                      </p:cBhvr>
                                      <p:to>
                                        <p:strVal val="visible"/>
                                      </p:to>
                                    </p:set>
                                  </p:childTnLst>
                                </p:cTn>
                              </p:par>
                              <p:par>
                                <p:cTn id="75" presetID="1" presetClass="exit" presetSubtype="0" fill="hold" nodeType="withEffect">
                                  <p:stCondLst>
                                    <p:cond delay="0"/>
                                  </p:stCondLst>
                                  <p:childTnLst>
                                    <p:set>
                                      <p:cBhvr>
                                        <p:cTn id="76" dur="1" fill="hold">
                                          <p:stCondLst>
                                            <p:cond delay="0"/>
                                          </p:stCondLst>
                                        </p:cTn>
                                        <p:tgtEl>
                                          <p:spTgt spid="53"/>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54"/>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8"/>
                                        </p:tgtEl>
                                        <p:attrNameLst>
                                          <p:attrName>style.visibility</p:attrName>
                                        </p:attrNameLst>
                                      </p:cBhvr>
                                      <p:to>
                                        <p:strVal val="visible"/>
                                      </p:to>
                                    </p:set>
                                  </p:childTnLst>
                                </p:cTn>
                              </p:par>
                              <p:par>
                                <p:cTn id="83" presetID="1" presetClass="exit" presetSubtype="0" fill="hold" nodeType="withEffect">
                                  <p:stCondLst>
                                    <p:cond delay="0"/>
                                  </p:stCondLst>
                                  <p:childTnLst>
                                    <p:set>
                                      <p:cBhvr>
                                        <p:cTn id="84" dur="1" fill="hold">
                                          <p:stCondLst>
                                            <p:cond delay="0"/>
                                          </p:stCondLst>
                                        </p:cTn>
                                        <p:tgtEl>
                                          <p:spTgt spid="55"/>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48"/>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9"/>
                                        </p:tgtEl>
                                        <p:attrNameLst>
                                          <p:attrName>style.visibility</p:attrName>
                                        </p:attrNameLst>
                                      </p:cBhvr>
                                      <p:to>
                                        <p:strVal val="visible"/>
                                      </p:to>
                                    </p:set>
                                  </p:childTnLst>
                                </p:cTn>
                              </p:par>
                              <p:par>
                                <p:cTn id="91" presetID="1" presetClass="exit" presetSubtype="0" fill="hold" nodeType="withEffect">
                                  <p:stCondLst>
                                    <p:cond delay="0"/>
                                  </p:stCondLst>
                                  <p:childTnLst>
                                    <p:set>
                                      <p:cBhvr>
                                        <p:cTn id="92" dur="1" fill="hold">
                                          <p:stCondLst>
                                            <p:cond delay="0"/>
                                          </p:stCondLst>
                                        </p:cTn>
                                        <p:tgtEl>
                                          <p:spTgt spid="50"/>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animBg="1"/>
      <p:bldP spid="32" grpId="0" animBg="1"/>
      <p:bldP spid="33" grpId="0" animBg="1"/>
      <p:bldP spid="37" grpId="0" animBg="1"/>
      <p:bldP spid="43" grpId="0" animBg="1"/>
      <p:bldP spid="44" grpId="0" animBg="1"/>
      <p:bldP spid="45" grpId="0" animBg="1"/>
      <p:bldP spid="46" grpId="0" animBg="1"/>
      <p:bldP spid="47" grpId="0" animBg="1"/>
      <p:bldP spid="56" grpId="0" animBg="1"/>
      <p:bldP spid="57" grpId="0" animBg="1"/>
      <p:bldP spid="58" grpId="0" animBg="1"/>
      <p:bldP spid="59" grpId="0" animBg="1"/>
    </p:bldLst>
  </p:timing>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1" id="{DE201B1D-F283-4761-B109-34C1B42736A8}" vid="{4FD433AE-AD99-42F2-91AA-464A1A1B2D7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3" id="{ED67C606-AF9C-7242-AF89-7E0EA20FADA6}" vid="{57BDA786-453C-1140-BFAB-14CE2D2BCFC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1242</Words>
  <Application>Microsoft Office PowerPoint</Application>
  <PresentationFormat>Widescreen</PresentationFormat>
  <Paragraphs>417</Paragraphs>
  <Slides>13</Slides>
  <Notes>13</Notes>
  <HiddenSlides>0</HiddenSlides>
  <MMClips>3</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Century Gothic</vt:lpstr>
      <vt:lpstr>2_Office Theme</vt:lpstr>
      <vt:lpstr>1_Office Theme</vt:lpstr>
      <vt:lpstr>Grammar</vt:lpstr>
      <vt:lpstr>Prepositions ‘in’ and ‘auf’ [movement]</vt:lpstr>
      <vt:lpstr>Prepositions ‘in’ and ‘auf’ [location]</vt:lpstr>
      <vt:lpstr>Was machen sie? Wo machen sie das?</vt:lpstr>
      <vt:lpstr>Immer höher</vt:lpstr>
      <vt:lpstr>Steigt oder steht?</vt:lpstr>
      <vt:lpstr>Immer höher [1/2]</vt:lpstr>
      <vt:lpstr>Immer höher [2/2]</vt:lpstr>
      <vt:lpstr>Immer höher [1/2]</vt:lpstr>
      <vt:lpstr>Immer höher [2/2]</vt:lpstr>
      <vt:lpstr>Partnerarbeit</vt:lpstr>
      <vt:lpstr>Schreib ein Gedicht</vt:lpstr>
      <vt:lpstr>Plural 1,2,3,4 oder was?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dc:title>
  <dc:creator>Rachel Hawkes</dc:creator>
  <cp:lastModifiedBy>Rachel Hawkes</cp:lastModifiedBy>
  <cp:revision>2</cp:revision>
  <dcterms:created xsi:type="dcterms:W3CDTF">2020-06-03T19:24:07Z</dcterms:created>
  <dcterms:modified xsi:type="dcterms:W3CDTF">2020-06-03T19:27:03Z</dcterms:modified>
</cp:coreProperties>
</file>